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05" r:id="rId34"/>
    <p:sldId id="306" r:id="rId35"/>
    <p:sldId id="288" r:id="rId36"/>
    <p:sldId id="304"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B21233-DBB1-4C5B-A77B-679E0333D6B0}">
  <a:tblStyle styleId="{91B21233-DBB1-4C5B-A77B-679E0333D6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2"/>
  </p:normalViewPr>
  <p:slideViewPr>
    <p:cSldViewPr snapToGrid="0">
      <p:cViewPr varScale="1">
        <p:scale>
          <a:sx n="132" d="100"/>
          <a:sy n="132" d="100"/>
        </p:scale>
        <p:origin x="50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29929e2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29929e2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7a91496f7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7a91496f7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say more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7a91496f7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7a91496f7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27a91496f7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7a91496f7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PIC+incorporation account is constructed around English, and so has no problem predicting the def effect or the VOC effect.</a:t>
            </a:r>
            <a:endParaRPr/>
          </a:p>
          <a:p>
            <a:pPr marL="0" lvl="0" indent="0" algn="l" rtl="0">
              <a:spcBef>
                <a:spcPts val="0"/>
              </a:spcBef>
              <a:spcAft>
                <a:spcPts val="0"/>
              </a:spcAft>
              <a:buNone/>
            </a:pPr>
            <a:r>
              <a:rPr lang="en"/>
              <a:t>However, since wh-in situ is not sensitive to the subjacency or PIC, its descendant, this account predicts that there should be no definiteness effect.</a:t>
            </a:r>
            <a:endParaRPr/>
          </a:p>
          <a:p>
            <a:pPr marL="0" lvl="0" indent="0" algn="l" rtl="0">
              <a:spcBef>
                <a:spcPts val="0"/>
              </a:spcBef>
              <a:spcAft>
                <a:spcPts val="0"/>
              </a:spcAft>
              <a:buNone/>
            </a:pPr>
            <a:r>
              <a:rPr lang="en"/>
              <a:t>And so we don’t expect a VOC effect: there shouldn’t be any difference between a creation main verb and a non-creation main verb.</a:t>
            </a:r>
            <a:endParaRPr/>
          </a:p>
          <a:p>
            <a:pPr marL="0" lvl="0" indent="0" algn="l" rtl="0">
              <a:spcBef>
                <a:spcPts val="0"/>
              </a:spcBef>
              <a:spcAft>
                <a:spcPts val="0"/>
              </a:spcAft>
              <a:buNone/>
            </a:pPr>
            <a:r>
              <a:rPr lang="en"/>
              <a:t>In contrast, the specificity condition predicts that both languages show definiteness effects. At the same time, this condition makes no allowance for the choice of main verb, which predicts that both English and MC do not show VOC effects.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94bc6bc2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94bc6bc2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2670259b96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2670259b9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94bc6bc2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94bc6bc2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nVOC worsens subextraction from nVOC, for indefinites. (but the impact is much larger with demonstratives.)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670259b9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670259b9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94bc6bc2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494bc6bc2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b644e82c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b644e82c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7a91496f7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7a91496f7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4b644e82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4b644e82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670259b9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2670259b9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7a91496f7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7a91496f7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2670259b96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2670259b96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2670259b9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2670259b9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494bc6bc2e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494bc6bc2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494bc6bc2e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494bc6bc2e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494bc6bc2e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494bc6bc2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494bc6bc2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494bc6bc2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494bc6bc2e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494bc6bc2e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2670259b9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2670259b9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2670259b9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2670259b9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this we refer to the fact that … this is a well known fact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4b644e82c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4b644e82c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129ef58f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129ef58f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129ef58f3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129ef58f3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4b6f5339e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4b6f5339e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b6f5339e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4b6f5339e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27a91496f7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27a91496f7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2670259b96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2670259b96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27a91496f7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27a91496f7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10873d5c8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10873d5c8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2670259b96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2670259b9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670259b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670259b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structural approaches:</a:t>
            </a:r>
            <a:endParaRPr/>
          </a:p>
          <a:p>
            <a:pPr marL="0" lvl="0" indent="0" algn="l" rtl="0">
              <a:spcBef>
                <a:spcPts val="0"/>
              </a:spcBef>
              <a:spcAft>
                <a:spcPts val="0"/>
              </a:spcAft>
              <a:buNone/>
            </a:pPr>
            <a:r>
              <a:rPr lang="en"/>
              <a:t>…</a:t>
            </a:r>
            <a:endParaRPr/>
          </a:p>
          <a:p>
            <a:pPr marL="0" lvl="0" indent="0" algn="l" rtl="0">
              <a:spcBef>
                <a:spcPts val="0"/>
              </a:spcBef>
              <a:spcAft>
                <a:spcPts val="0"/>
              </a:spcAft>
              <a:buClr>
                <a:schemeClr val="dk1"/>
              </a:buClr>
              <a:buSzPts val="1100"/>
              <a:buFont typeface="Arial"/>
              <a:buNone/>
            </a:pPr>
            <a:r>
              <a:rPr lang="en">
                <a:solidFill>
                  <a:schemeClr val="dk1"/>
                </a:solidFill>
              </a:rPr>
              <a:t>You can see that they overlap in empirical coverage.</a:t>
            </a:r>
            <a:endParaRPr/>
          </a:p>
          <a:p>
            <a:pPr marL="0" lvl="0" indent="0" algn="l" rtl="0">
              <a:spcBef>
                <a:spcPts val="0"/>
              </a:spcBef>
              <a:spcAft>
                <a:spcPts val="0"/>
              </a:spcAft>
              <a:buNone/>
            </a:pPr>
            <a:r>
              <a:rPr lang="en"/>
              <a:t>Logically, it could be that only one of them is true and we don’t need both. But this is not necesary the case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27a91496f7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27a91496f7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10873d5c84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10873d5c84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2670259b96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2670259b9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2670259b96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2670259b96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0ecbc8b2d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0ecbc8b2d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2670259b96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2670259b96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0ecbc8b2d6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0ecbc8b2d6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10873d5c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10873d5c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27a91496f7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27a91496f7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27a91496f7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27a91496f7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670259b96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670259b9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why are we interested in VOCs? That’s because it’s been reported that … Importantly, (4) sounds pretty good, on par with (3)</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2670259b96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2670259b96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670259b96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670259b9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670259b96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670259b9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 facts are important here: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670259b9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670259b9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particularly interesting for us is that Chinese has been said to have a def effect. In (7) and (8)...</a:t>
            </a:r>
            <a:endParaRPr/>
          </a:p>
          <a:p>
            <a:pPr marL="0" lvl="0" indent="0" algn="l" rtl="0">
              <a:spcBef>
                <a:spcPts val="0"/>
              </a:spcBef>
              <a:spcAft>
                <a:spcPts val="0"/>
              </a:spcAft>
              <a:buNone/>
            </a:pPr>
            <a:r>
              <a:rPr lang="en"/>
              <a:t>So we want to try to establish some initial generalizations about the VOC and def effect. And we want to do so rigorously, using experimental syntax techniques.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670259b96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670259b96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 preview,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a:t>Effect of creation verbs in Chinese and English</a:t>
            </a:r>
            <a:endParaRPr sz="3000"/>
          </a:p>
        </p:txBody>
      </p:sp>
      <p:sp>
        <p:nvSpPr>
          <p:cNvPr id="55" name="Google Shape;55;p13"/>
          <p:cNvSpPr txBox="1">
            <a:spLocks noGrp="1"/>
          </p:cNvSpPr>
          <p:nvPr>
            <p:ph type="subTitle" idx="1"/>
          </p:nvPr>
        </p:nvSpPr>
        <p:spPr>
          <a:xfrm>
            <a:off x="311700" y="2834125"/>
            <a:ext cx="8520600" cy="2222700"/>
          </a:xfrm>
          <a:prstGeom prst="rect">
            <a:avLst/>
          </a:prstGeom>
        </p:spPr>
        <p:txBody>
          <a:bodyPr spcFirstLastPara="1" wrap="square" lIns="91425" tIns="91425" rIns="91425" bIns="91425" anchor="t" anchorCtr="0">
            <a:normAutofit lnSpcReduction="10000"/>
          </a:bodyPr>
          <a:lstStyle/>
          <a:p>
            <a:pPr marL="0" lvl="0" indent="0" algn="ctr" rtl="0">
              <a:lnSpc>
                <a:spcPct val="100000"/>
              </a:lnSpc>
              <a:spcBef>
                <a:spcPts val="0"/>
              </a:spcBef>
              <a:spcAft>
                <a:spcPts val="0"/>
              </a:spcAft>
              <a:buNone/>
            </a:pPr>
            <a:endParaRPr sz="1800" dirty="0"/>
          </a:p>
          <a:p>
            <a:pPr marL="0" lvl="0" indent="0" algn="ctr" rtl="0">
              <a:lnSpc>
                <a:spcPct val="100000"/>
              </a:lnSpc>
              <a:spcBef>
                <a:spcPts val="0"/>
              </a:spcBef>
              <a:spcAft>
                <a:spcPts val="0"/>
              </a:spcAft>
              <a:buNone/>
            </a:pPr>
            <a:r>
              <a:rPr lang="en" sz="1800" dirty="0"/>
              <a:t>Zheng Shen	Nick Huang</a:t>
            </a:r>
            <a:endParaRPr sz="1800" dirty="0"/>
          </a:p>
          <a:p>
            <a:pPr marL="2743200" lvl="0" indent="0" algn="l" rtl="0">
              <a:lnSpc>
                <a:spcPct val="100000"/>
              </a:lnSpc>
              <a:spcBef>
                <a:spcPts val="0"/>
              </a:spcBef>
              <a:spcAft>
                <a:spcPts val="0"/>
              </a:spcAft>
              <a:buNone/>
            </a:pPr>
            <a:r>
              <a:rPr lang="en" sz="1800" dirty="0"/>
              <a:t>     </a:t>
            </a:r>
            <a:r>
              <a:rPr lang="en" sz="1800" dirty="0" err="1"/>
              <a:t>申正</a:t>
            </a:r>
            <a:r>
              <a:rPr lang="en" sz="1800" dirty="0"/>
              <a:t> 	                </a:t>
            </a:r>
            <a:r>
              <a:rPr lang="en" sz="1800" dirty="0" err="1"/>
              <a:t>黄志鹏</a:t>
            </a:r>
            <a:br>
              <a:rPr lang="en" sz="1800" dirty="0"/>
            </a:br>
            <a:endParaRPr sz="1000" dirty="0"/>
          </a:p>
          <a:p>
            <a:pPr marL="0" lvl="0" indent="0" algn="ctr" rtl="0">
              <a:lnSpc>
                <a:spcPct val="100000"/>
              </a:lnSpc>
              <a:spcBef>
                <a:spcPts val="0"/>
              </a:spcBef>
              <a:spcAft>
                <a:spcPts val="0"/>
              </a:spcAft>
              <a:buNone/>
            </a:pPr>
            <a:r>
              <a:rPr lang="en" sz="1800" dirty="0"/>
              <a:t>National University of Singapore</a:t>
            </a:r>
            <a:endParaRPr sz="1800" dirty="0"/>
          </a:p>
          <a:p>
            <a:pPr marL="0" lvl="0" indent="0" algn="l" rtl="0">
              <a:lnSpc>
                <a:spcPct val="100000"/>
              </a:lnSpc>
              <a:spcBef>
                <a:spcPts val="0"/>
              </a:spcBef>
              <a:spcAft>
                <a:spcPts val="0"/>
              </a:spcAft>
              <a:buNone/>
            </a:pPr>
            <a:endParaRPr sz="1800" dirty="0"/>
          </a:p>
          <a:p>
            <a:pPr marL="0" lvl="0" indent="0" algn="ctr" rtl="0">
              <a:lnSpc>
                <a:spcPct val="100000"/>
              </a:lnSpc>
              <a:spcBef>
                <a:spcPts val="0"/>
              </a:spcBef>
              <a:spcAft>
                <a:spcPts val="0"/>
              </a:spcAft>
              <a:buNone/>
            </a:pPr>
            <a:r>
              <a:rPr lang="en" sz="1800" dirty="0"/>
              <a:t>IACL 29</a:t>
            </a:r>
            <a:endParaRPr sz="1800" dirty="0"/>
          </a:p>
          <a:p>
            <a:pPr marL="0" lvl="0" indent="0" algn="ctr" rtl="0">
              <a:lnSpc>
                <a:spcPct val="100000"/>
              </a:lnSpc>
              <a:spcBef>
                <a:spcPts val="0"/>
              </a:spcBef>
              <a:spcAft>
                <a:spcPts val="0"/>
              </a:spcAft>
              <a:buNone/>
            </a:pPr>
            <a:r>
              <a:rPr lang="en" sz="1800" dirty="0"/>
              <a:t>2023.5</a:t>
            </a:r>
            <a:endParaRPr sz="1800" dirty="0"/>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closer look at accounts of the definiteness effect</a:t>
            </a:r>
            <a:endParaRPr/>
          </a:p>
        </p:txBody>
      </p:sp>
      <p:sp>
        <p:nvSpPr>
          <p:cNvPr id="121" name="Google Shape;121;p22"/>
          <p:cNvSpPr txBox="1">
            <a:spLocks noGrp="1"/>
          </p:cNvSpPr>
          <p:nvPr>
            <p:ph type="body" idx="1"/>
          </p:nvPr>
        </p:nvSpPr>
        <p:spPr>
          <a:xfrm>
            <a:off x="311700" y="2891925"/>
            <a:ext cx="8520600" cy="193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Predicts:</a:t>
            </a:r>
            <a:endParaRPr/>
          </a:p>
          <a:p>
            <a:pPr marL="457200" lvl="0" indent="-342900" algn="l" rtl="0">
              <a:spcBef>
                <a:spcPts val="0"/>
              </a:spcBef>
              <a:spcAft>
                <a:spcPts val="0"/>
              </a:spcAft>
              <a:buSzPts val="1800"/>
              <a:buChar char="●"/>
            </a:pPr>
            <a:r>
              <a:rPr lang="en"/>
              <a:t>Definiteness and VOC effects in English</a:t>
            </a:r>
            <a:endParaRPr/>
          </a:p>
          <a:p>
            <a:pPr marL="457200" lvl="0" indent="-342900" algn="l" rtl="0">
              <a:spcBef>
                <a:spcPts val="0"/>
              </a:spcBef>
              <a:spcAft>
                <a:spcPts val="0"/>
              </a:spcAft>
              <a:buSzPts val="1800"/>
              <a:buChar char="●"/>
            </a:pPr>
            <a:r>
              <a:rPr lang="en"/>
              <a:t>No definiteness effect in Chinese (wh-in situ is not sensitive to subjacency)</a:t>
            </a:r>
            <a:endParaRPr/>
          </a:p>
          <a:p>
            <a:pPr marL="457200" lvl="0" indent="-342900" algn="l" rtl="0">
              <a:spcBef>
                <a:spcPts val="0"/>
              </a:spcBef>
              <a:spcAft>
                <a:spcPts val="0"/>
              </a:spcAft>
              <a:buSzPts val="1800"/>
              <a:buChar char="●"/>
            </a:pPr>
            <a:r>
              <a:rPr lang="en"/>
              <a:t>No VOC effects for Chinese, nothing to ameliorate</a:t>
            </a:r>
            <a:endParaRPr/>
          </a:p>
        </p:txBody>
      </p:sp>
      <p:sp>
        <p:nvSpPr>
          <p:cNvPr id="122" name="Google Shape;12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23" name="Google Shape;123;p22"/>
          <p:cNvSpPr txBox="1">
            <a:spLocks noGrp="1"/>
          </p:cNvSpPr>
          <p:nvPr>
            <p:ph type="body" idx="1"/>
          </p:nvPr>
        </p:nvSpPr>
        <p:spPr>
          <a:xfrm>
            <a:off x="311700" y="974325"/>
            <a:ext cx="8520600" cy="193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Proposal #1:</a:t>
            </a:r>
            <a:r>
              <a:rPr lang="en"/>
              <a:t> </a:t>
            </a:r>
            <a:r>
              <a:rPr lang="en" b="1"/>
              <a:t>a locality constraint like PIC + noun incorporation</a:t>
            </a:r>
            <a:br>
              <a:rPr lang="en" b="1"/>
            </a:br>
            <a:r>
              <a:rPr lang="en" sz="1500"/>
              <a:t>(following Davies &amp; Dubinsky 2003) </a:t>
            </a:r>
            <a:endParaRPr b="1"/>
          </a:p>
          <a:p>
            <a:pPr marL="457200" lvl="0" indent="-342900" algn="l" rtl="0">
              <a:spcBef>
                <a:spcPts val="1200"/>
              </a:spcBef>
              <a:spcAft>
                <a:spcPts val="0"/>
              </a:spcAft>
              <a:buSzPts val="1800"/>
              <a:buAutoNum type="alphaLcPeriod"/>
            </a:pPr>
            <a:r>
              <a:rPr lang="en"/>
              <a:t>Definite DPs are locality domains </a:t>
            </a:r>
            <a:r>
              <a:rPr lang="en" sz="1500"/>
              <a:t>(also Bowers 1987, N. Huang 2022)</a:t>
            </a:r>
            <a:endParaRPr sz="1500"/>
          </a:p>
          <a:p>
            <a:pPr marL="457200" lvl="0" indent="-342900" algn="l" rtl="0">
              <a:spcBef>
                <a:spcPts val="0"/>
              </a:spcBef>
              <a:spcAft>
                <a:spcPts val="0"/>
              </a:spcAft>
              <a:buSzPts val="1800"/>
              <a:buAutoNum type="alphaLcPeriod"/>
            </a:pPr>
            <a:r>
              <a:rPr lang="en"/>
              <a:t>Noun of a definite DP object can incorporate onto a VOC, neutralizing the locality domain </a:t>
            </a:r>
            <a:r>
              <a:rPr lang="en" sz="1500"/>
              <a:t>(Davies &amp; Dubinsky 2003; N. Huang 2022,  cf. Lim 2022a,b - NUS MA!)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closer look at accounts of the definiteness effect</a:t>
            </a:r>
            <a:endParaRPr/>
          </a:p>
        </p:txBody>
      </p:sp>
      <p:sp>
        <p:nvSpPr>
          <p:cNvPr id="129" name="Google Shape;129;p23"/>
          <p:cNvSpPr txBox="1">
            <a:spLocks noGrp="1"/>
          </p:cNvSpPr>
          <p:nvPr>
            <p:ph type="body" idx="1"/>
          </p:nvPr>
        </p:nvSpPr>
        <p:spPr>
          <a:xfrm>
            <a:off x="311700" y="1152475"/>
            <a:ext cx="8520600" cy="1268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u="sng"/>
              <a:t>Proposal #2:</a:t>
            </a:r>
            <a:r>
              <a:rPr lang="en"/>
              <a:t> </a:t>
            </a:r>
            <a:r>
              <a:rPr lang="en" b="1"/>
              <a:t>Specificity Condition</a:t>
            </a:r>
            <a:endParaRPr b="1"/>
          </a:p>
          <a:p>
            <a:pPr marL="0" lvl="0" indent="0" algn="l" rtl="0">
              <a:spcBef>
                <a:spcPts val="1200"/>
              </a:spcBef>
              <a:spcAft>
                <a:spcPts val="1200"/>
              </a:spcAft>
              <a:buNone/>
            </a:pPr>
            <a:r>
              <a:rPr lang="en"/>
              <a:t>Anaphors and variables must be bound inside a specific NP. </a:t>
            </a:r>
            <a:br>
              <a:rPr lang="en"/>
            </a:br>
            <a:r>
              <a:rPr lang="en" sz="1500"/>
              <a:t>(Fiengo 1987; Fiengo &amp; Higginbotham 1981)</a:t>
            </a:r>
            <a:endParaRPr/>
          </a:p>
        </p:txBody>
      </p:sp>
      <p:sp>
        <p:nvSpPr>
          <p:cNvPr id="130" name="Google Shape;13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31" name="Google Shape;131;p23"/>
          <p:cNvSpPr txBox="1">
            <a:spLocks noGrp="1"/>
          </p:cNvSpPr>
          <p:nvPr>
            <p:ph type="body" idx="1"/>
          </p:nvPr>
        </p:nvSpPr>
        <p:spPr>
          <a:xfrm>
            <a:off x="311700" y="2267225"/>
            <a:ext cx="8520600" cy="2722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Predicts:</a:t>
            </a:r>
            <a:endParaRPr/>
          </a:p>
          <a:p>
            <a:pPr marL="457200" lvl="0" indent="-342900" algn="l" rtl="0">
              <a:spcBef>
                <a:spcPts val="1200"/>
              </a:spcBef>
              <a:spcAft>
                <a:spcPts val="0"/>
              </a:spcAft>
              <a:buSzPts val="1800"/>
              <a:buChar char="●"/>
            </a:pPr>
            <a:r>
              <a:rPr lang="en"/>
              <a:t>Definiteness effects in English and Chinese</a:t>
            </a:r>
            <a:endParaRPr/>
          </a:p>
          <a:p>
            <a:pPr marL="0" lvl="0" indent="0" algn="l" rtl="0">
              <a:spcBef>
                <a:spcPts val="1200"/>
              </a:spcBef>
              <a:spcAft>
                <a:spcPts val="0"/>
              </a:spcAft>
              <a:buNone/>
            </a:pPr>
            <a:r>
              <a:rPr lang="en"/>
              <a:t>9.   *</a:t>
            </a:r>
            <a:r>
              <a:rPr lang="en" b="1"/>
              <a:t>What</a:t>
            </a:r>
            <a:r>
              <a:rPr lang="en" b="1" baseline="-25000"/>
              <a:t>i</a:t>
            </a:r>
            <a:r>
              <a:rPr lang="en"/>
              <a:t> did Mary see [ </a:t>
            </a:r>
            <a:r>
              <a:rPr lang="en">
                <a:solidFill>
                  <a:srgbClr val="CC0000"/>
                </a:solidFill>
              </a:rPr>
              <a:t>that</a:t>
            </a:r>
            <a:r>
              <a:rPr lang="en"/>
              <a:t> picture of </a:t>
            </a:r>
            <a:r>
              <a:rPr lang="en" b="1"/>
              <a:t>t</a:t>
            </a:r>
            <a:r>
              <a:rPr lang="en" baseline="-25000"/>
              <a:t>i</a:t>
            </a:r>
            <a:r>
              <a:rPr lang="en"/>
              <a:t> ]?</a:t>
            </a:r>
            <a:endParaRPr/>
          </a:p>
          <a:p>
            <a:pPr marL="0" lvl="0" indent="0" algn="l" rtl="0">
              <a:spcBef>
                <a:spcPts val="1200"/>
              </a:spcBef>
              <a:spcAft>
                <a:spcPts val="0"/>
              </a:spcAft>
              <a:buNone/>
            </a:pPr>
            <a:r>
              <a:rPr lang="en"/>
              <a:t>10. *</a:t>
            </a:r>
            <a:r>
              <a:rPr lang="en" b="1"/>
              <a:t>QOP</a:t>
            </a:r>
            <a:r>
              <a:rPr lang="en" b="1" baseline="-25000"/>
              <a:t>i</a:t>
            </a:r>
            <a:r>
              <a:rPr lang="en"/>
              <a:t> Shenlaoshi  du-le         [</a:t>
            </a:r>
            <a:r>
              <a:rPr lang="en">
                <a:solidFill>
                  <a:srgbClr val="CC0000"/>
                </a:solidFill>
              </a:rPr>
              <a:t>na-ben</a:t>
            </a:r>
            <a:r>
              <a:rPr lang="en"/>
              <a:t>  guanyu </a:t>
            </a:r>
            <a:r>
              <a:rPr lang="en" b="1"/>
              <a:t>shenme</a:t>
            </a:r>
            <a:r>
              <a:rPr lang="en" b="1" baseline="-25000"/>
              <a:t>i</a:t>
            </a:r>
            <a:r>
              <a:rPr lang="en"/>
              <a:t> de  shu ]? </a:t>
            </a:r>
            <a:br>
              <a:rPr lang="en"/>
            </a:br>
            <a:r>
              <a:rPr lang="en"/>
              <a:t>       		   Prof.Shen    read-ASP  that-CL about    what       DE book</a:t>
            </a:r>
            <a:br>
              <a:rPr lang="en"/>
            </a:br>
            <a:r>
              <a:rPr lang="en"/>
              <a:t>       “What did Prof. Shen read that book about?”</a:t>
            </a:r>
            <a:endParaRPr/>
          </a:p>
          <a:p>
            <a:pPr marL="457200" lvl="0" indent="-342900" algn="l" rtl="0">
              <a:spcBef>
                <a:spcPts val="1200"/>
              </a:spcBef>
              <a:spcAft>
                <a:spcPts val="0"/>
              </a:spcAft>
              <a:buSzPts val="1800"/>
              <a:buChar char="●"/>
            </a:pPr>
            <a:r>
              <a:rPr lang="en"/>
              <a:t>No VOC effects for English or Chinese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a:t>
            </a:r>
            <a:endParaRPr/>
          </a:p>
        </p:txBody>
      </p:sp>
      <p:sp>
        <p:nvSpPr>
          <p:cNvPr id="137" name="Google Shape;13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38" name="Google Shape;138;p24"/>
          <p:cNvGraphicFramePr/>
          <p:nvPr/>
        </p:nvGraphicFramePr>
        <p:xfrm>
          <a:off x="311700" y="1323038"/>
          <a:ext cx="8520575" cy="2546650"/>
        </p:xfrm>
        <a:graphic>
          <a:graphicData uri="http://schemas.openxmlformats.org/drawingml/2006/table">
            <a:tbl>
              <a:tblPr>
                <a:noFill/>
                <a:tableStyleId>{91B21233-DBB1-4C5B-A77B-679E0333D6B0}</a:tableStyleId>
              </a:tblPr>
              <a:tblGrid>
                <a:gridCol w="3704300">
                  <a:extLst>
                    <a:ext uri="{9D8B030D-6E8A-4147-A177-3AD203B41FA5}">
                      <a16:colId xmlns:a16="http://schemas.microsoft.com/office/drawing/2014/main" val="20000"/>
                    </a:ext>
                  </a:extLst>
                </a:gridCol>
                <a:gridCol w="2174350">
                  <a:extLst>
                    <a:ext uri="{9D8B030D-6E8A-4147-A177-3AD203B41FA5}">
                      <a16:colId xmlns:a16="http://schemas.microsoft.com/office/drawing/2014/main" val="20001"/>
                    </a:ext>
                  </a:extLst>
                </a:gridCol>
                <a:gridCol w="2641925">
                  <a:extLst>
                    <a:ext uri="{9D8B030D-6E8A-4147-A177-3AD203B41FA5}">
                      <a16:colId xmlns:a16="http://schemas.microsoft.com/office/drawing/2014/main" val="20002"/>
                    </a:ext>
                  </a:extLst>
                </a:gridCol>
              </a:tblGrid>
              <a:tr h="468025">
                <a:tc>
                  <a:txBody>
                    <a:bodyPr/>
                    <a:lstStyle/>
                    <a:p>
                      <a:pPr marL="0" lvl="0" indent="0" algn="l" rtl="0">
                        <a:lnSpc>
                          <a:spcPct val="115000"/>
                        </a:lnSpc>
                        <a:spcBef>
                          <a:spcPts val="0"/>
                        </a:spcBef>
                        <a:spcAft>
                          <a:spcPts val="0"/>
                        </a:spcAft>
                        <a:buNone/>
                      </a:pPr>
                      <a:r>
                        <a:rPr lang="en" sz="1600">
                          <a:solidFill>
                            <a:schemeClr val="dk1"/>
                          </a:solidFill>
                        </a:rPr>
                        <a:t> </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PIC+NI</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Specificity Condition</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468025">
                <a:tc>
                  <a:txBody>
                    <a:bodyPr/>
                    <a:lstStyle/>
                    <a:p>
                      <a:pPr marL="0" lvl="0" indent="0" algn="l" rtl="0">
                        <a:lnSpc>
                          <a:spcPct val="115000"/>
                        </a:lnSpc>
                        <a:spcBef>
                          <a:spcPts val="0"/>
                        </a:spcBef>
                        <a:spcAft>
                          <a:spcPts val="0"/>
                        </a:spcAft>
                        <a:buNone/>
                      </a:pPr>
                      <a:r>
                        <a:rPr lang="en" sz="1600">
                          <a:solidFill>
                            <a:schemeClr val="dk1"/>
                          </a:solidFill>
                        </a:rPr>
                        <a:t>Definiteness effect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Yes</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707475">
                <a:tc>
                  <a:txBody>
                    <a:bodyPr/>
                    <a:lstStyle/>
                    <a:p>
                      <a:pPr marL="0" lvl="0" indent="0" algn="l" rtl="0">
                        <a:lnSpc>
                          <a:spcPct val="115000"/>
                        </a:lnSpc>
                        <a:spcBef>
                          <a:spcPts val="0"/>
                        </a:spcBef>
                        <a:spcAft>
                          <a:spcPts val="0"/>
                        </a:spcAft>
                        <a:buNone/>
                      </a:pPr>
                      <a:r>
                        <a:rPr lang="en" sz="1600">
                          <a:solidFill>
                            <a:schemeClr val="dk1"/>
                          </a:solidFill>
                        </a:rPr>
                        <a:t>VOC effect (amelioration)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No</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54900">
                <a:tc>
                  <a:txBody>
                    <a:bodyPr/>
                    <a:lstStyle/>
                    <a:p>
                      <a:pPr marL="0" lvl="0" indent="0" algn="l" rtl="0">
                        <a:lnSpc>
                          <a:spcPct val="115000"/>
                        </a:lnSpc>
                        <a:spcBef>
                          <a:spcPts val="0"/>
                        </a:spcBef>
                        <a:spcAft>
                          <a:spcPts val="0"/>
                        </a:spcAft>
                        <a:buNone/>
                      </a:pPr>
                      <a:r>
                        <a:rPr lang="en" sz="1600">
                          <a:solidFill>
                            <a:schemeClr val="dk1"/>
                          </a:solidFill>
                        </a:rPr>
                        <a:t>Definiteness effect in Chinese</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No</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Yes</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48225">
                <a:tc>
                  <a:txBody>
                    <a:bodyPr/>
                    <a:lstStyle/>
                    <a:p>
                      <a:pPr marL="0" lvl="0" indent="0" algn="l" rtl="0">
                        <a:lnSpc>
                          <a:spcPct val="115000"/>
                        </a:lnSpc>
                        <a:spcBef>
                          <a:spcPts val="0"/>
                        </a:spcBef>
                        <a:spcAft>
                          <a:spcPts val="0"/>
                        </a:spcAft>
                        <a:buNone/>
                      </a:pPr>
                      <a:r>
                        <a:rPr lang="en" sz="1600">
                          <a:solidFill>
                            <a:schemeClr val="dk1"/>
                          </a:solidFill>
                        </a:rPr>
                        <a:t>VOC effect in Chinese</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No</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lt1"/>
                          </a:solidFill>
                        </a:rPr>
                        <a:t>No</a:t>
                      </a:r>
                      <a:endParaRPr sz="1600">
                        <a:solidFill>
                          <a:schemeClr val="lt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39" name="Google Shape;139;p24"/>
          <p:cNvSpPr txBox="1"/>
          <p:nvPr/>
        </p:nvSpPr>
        <p:spPr>
          <a:xfrm>
            <a:off x="4872244" y="2915550"/>
            <a:ext cx="7398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No</a:t>
            </a:r>
            <a:br>
              <a:rPr lang="en" sz="1600"/>
            </a:br>
            <a:endParaRPr sz="1600"/>
          </a:p>
          <a:p>
            <a:pPr marL="0" lvl="0" indent="0" algn="l" rtl="0">
              <a:spcBef>
                <a:spcPts val="0"/>
              </a:spcBef>
              <a:spcAft>
                <a:spcPts val="0"/>
              </a:spcAft>
              <a:buNone/>
            </a:pPr>
            <a:r>
              <a:rPr lang="en" sz="1600"/>
              <a:t>No</a:t>
            </a:r>
            <a:endParaRPr sz="1600"/>
          </a:p>
        </p:txBody>
      </p:sp>
      <p:sp>
        <p:nvSpPr>
          <p:cNvPr id="140" name="Google Shape;140;p24"/>
          <p:cNvSpPr txBox="1"/>
          <p:nvPr/>
        </p:nvSpPr>
        <p:spPr>
          <a:xfrm>
            <a:off x="7262800" y="1740062"/>
            <a:ext cx="7398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Yes</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Yes</a:t>
            </a:r>
            <a:endParaRPr sz="1600"/>
          </a:p>
        </p:txBody>
      </p:sp>
      <p:sp>
        <p:nvSpPr>
          <p:cNvPr id="141" name="Google Shape;141;p24"/>
          <p:cNvSpPr txBox="1"/>
          <p:nvPr/>
        </p:nvSpPr>
        <p:spPr>
          <a:xfrm>
            <a:off x="7299532" y="2197262"/>
            <a:ext cx="7398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t>No</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No</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Experiments</a:t>
            </a:r>
            <a:endParaRPr/>
          </a:p>
        </p:txBody>
      </p:sp>
      <p:sp>
        <p:nvSpPr>
          <p:cNvPr id="147" name="Google Shape;147;p25"/>
          <p:cNvSpPr txBox="1">
            <a:spLocks noGrp="1"/>
          </p:cNvSpPr>
          <p:nvPr>
            <p:ph type="body" idx="1"/>
          </p:nvPr>
        </p:nvSpPr>
        <p:spPr>
          <a:xfrm>
            <a:off x="311700" y="1152475"/>
            <a:ext cx="8520600" cy="364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Acceptability judgment task on a slider</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148" name="Google Shape;14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49" name="Google Shape;149;p25"/>
          <p:cNvPicPr preferRelativeResize="0"/>
          <p:nvPr/>
        </p:nvPicPr>
        <p:blipFill>
          <a:blip r:embed="rId3">
            <a:alphaModFix/>
          </a:blip>
          <a:stretch>
            <a:fillRect/>
          </a:stretch>
        </p:blipFill>
        <p:spPr>
          <a:xfrm>
            <a:off x="856075" y="1641650"/>
            <a:ext cx="6207834" cy="31564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Experiment 1: English (52 Prolific participants)</a:t>
            </a:r>
            <a:endParaRPr/>
          </a:p>
          <a:p>
            <a:pPr marL="0" lvl="0" indent="0" algn="l" rtl="0">
              <a:spcBef>
                <a:spcPts val="0"/>
              </a:spcBef>
              <a:spcAft>
                <a:spcPts val="0"/>
              </a:spcAft>
              <a:buNone/>
            </a:pPr>
            <a:endParaRPr/>
          </a:p>
        </p:txBody>
      </p:sp>
      <p:sp>
        <p:nvSpPr>
          <p:cNvPr id="155" name="Google Shape;155;p26"/>
          <p:cNvSpPr txBox="1">
            <a:spLocks noGrp="1"/>
          </p:cNvSpPr>
          <p:nvPr>
            <p:ph type="body" idx="1"/>
          </p:nvPr>
        </p:nvSpPr>
        <p:spPr>
          <a:xfrm>
            <a:off x="311700" y="1152475"/>
            <a:ext cx="8520600" cy="3770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ct val="61111"/>
              <a:buFont typeface="Arial"/>
              <a:buNone/>
            </a:pPr>
            <a:r>
              <a:rPr lang="en" dirty="0"/>
              <a:t>2x2x2 (= 8 conditions) x 3 items/conditions (+ 48 fillers)</a:t>
            </a:r>
            <a:endParaRPr dirty="0"/>
          </a:p>
          <a:p>
            <a:pPr marL="457200" lvl="0" indent="-325755" algn="l" rtl="0">
              <a:spcBef>
                <a:spcPts val="1200"/>
              </a:spcBef>
              <a:spcAft>
                <a:spcPts val="0"/>
              </a:spcAft>
              <a:buSzPct val="112500"/>
              <a:buChar char="●"/>
            </a:pPr>
            <a:r>
              <a:rPr lang="en" dirty="0"/>
              <a:t>NP type: indefinite vs. definite demonstrative</a:t>
            </a:r>
            <a:br>
              <a:rPr lang="en" dirty="0"/>
            </a:br>
            <a:r>
              <a:rPr lang="en" sz="1600" dirty="0"/>
              <a:t>VOCs said to neutralize definiteness effect of demonstratives (Davies &amp; Dubinsky 2003)</a:t>
            </a:r>
            <a:endParaRPr sz="1600" dirty="0"/>
          </a:p>
          <a:p>
            <a:pPr marL="457200" lvl="0" indent="-325755" algn="l" rtl="0">
              <a:spcBef>
                <a:spcPts val="0"/>
              </a:spcBef>
              <a:spcAft>
                <a:spcPts val="0"/>
              </a:spcAft>
              <a:buSzPct val="100000"/>
              <a:buChar char="●"/>
            </a:pPr>
            <a:r>
              <a:rPr lang="en" dirty="0"/>
              <a:t>Dependency length: short vs. long</a:t>
            </a:r>
            <a:endParaRPr dirty="0"/>
          </a:p>
          <a:p>
            <a:pPr marL="457200" lvl="0" indent="-325755" algn="l" rtl="0">
              <a:spcBef>
                <a:spcPts val="0"/>
              </a:spcBef>
              <a:spcAft>
                <a:spcPts val="0"/>
              </a:spcAft>
              <a:buSzPct val="100000"/>
              <a:buChar char="●"/>
            </a:pPr>
            <a:r>
              <a:rPr lang="en" dirty="0"/>
              <a:t>Verb type: </a:t>
            </a:r>
            <a:r>
              <a:rPr lang="en" dirty="0" err="1"/>
              <a:t>nVOC</a:t>
            </a:r>
            <a:r>
              <a:rPr lang="en" dirty="0"/>
              <a:t> vs. VOC</a:t>
            </a:r>
            <a:endParaRPr dirty="0"/>
          </a:p>
          <a:p>
            <a:pPr marL="0" lvl="0" indent="0" algn="l" rtl="0">
              <a:spcBef>
                <a:spcPts val="1200"/>
              </a:spcBef>
              <a:spcAft>
                <a:spcPts val="0"/>
              </a:spcAft>
              <a:buClr>
                <a:schemeClr val="dk1"/>
              </a:buClr>
              <a:buSzPct val="61111"/>
              <a:buFont typeface="Arial"/>
              <a:buNone/>
            </a:pPr>
            <a:r>
              <a:rPr lang="en" dirty="0"/>
              <a:t>1.Everyone wants to know who _ </a:t>
            </a:r>
            <a:r>
              <a:rPr lang="en" b="1" dirty="0"/>
              <a:t>saw/shot</a:t>
            </a:r>
            <a:r>
              <a:rPr lang="en" dirty="0"/>
              <a:t> a film about the war.  </a:t>
            </a:r>
            <a:r>
              <a:rPr lang="zh-CN" altLang="en-US" dirty="0"/>
              <a:t>  </a:t>
            </a:r>
            <a:r>
              <a:rPr lang="en" dirty="0"/>
              <a:t> (</a:t>
            </a:r>
            <a:r>
              <a:rPr lang="en" dirty="0" err="1"/>
              <a:t>nVOC</a:t>
            </a:r>
            <a:r>
              <a:rPr lang="en" dirty="0"/>
              <a:t>/VOC | </a:t>
            </a:r>
            <a:r>
              <a:rPr lang="en" dirty="0" err="1"/>
              <a:t>ind</a:t>
            </a:r>
            <a:r>
              <a:rPr lang="en" dirty="0"/>
              <a:t> | short)</a:t>
            </a:r>
            <a:endParaRPr dirty="0"/>
          </a:p>
          <a:p>
            <a:pPr marL="0" lvl="0" indent="0" algn="l" rtl="0">
              <a:spcBef>
                <a:spcPts val="1200"/>
              </a:spcBef>
              <a:spcAft>
                <a:spcPts val="0"/>
              </a:spcAft>
              <a:buClr>
                <a:schemeClr val="dk1"/>
              </a:buClr>
              <a:buSzPct val="61111"/>
              <a:buFont typeface="Arial"/>
              <a:buNone/>
            </a:pPr>
            <a:r>
              <a:rPr lang="en" dirty="0"/>
              <a:t>2.Everyone wants to know what Tom </a:t>
            </a:r>
            <a:r>
              <a:rPr lang="en" b="1" dirty="0"/>
              <a:t>saw/shot</a:t>
            </a:r>
            <a:r>
              <a:rPr lang="en" dirty="0"/>
              <a:t> a film about _.      </a:t>
            </a:r>
            <a:r>
              <a:rPr lang="zh-CN" altLang="en-US" dirty="0"/>
              <a:t>  </a:t>
            </a:r>
            <a:r>
              <a:rPr lang="en" dirty="0"/>
              <a:t> (</a:t>
            </a:r>
            <a:r>
              <a:rPr lang="en" dirty="0" err="1"/>
              <a:t>nVOC</a:t>
            </a:r>
            <a:r>
              <a:rPr lang="en" dirty="0"/>
              <a:t>/VOC | </a:t>
            </a:r>
            <a:r>
              <a:rPr lang="en" dirty="0" err="1"/>
              <a:t>ind</a:t>
            </a:r>
            <a:r>
              <a:rPr lang="en" dirty="0"/>
              <a:t> | long)</a:t>
            </a:r>
            <a:endParaRPr dirty="0"/>
          </a:p>
          <a:p>
            <a:pPr marL="0" lvl="0" indent="0" algn="l" rtl="0">
              <a:spcBef>
                <a:spcPts val="1200"/>
              </a:spcBef>
              <a:spcAft>
                <a:spcPts val="0"/>
              </a:spcAft>
              <a:buClr>
                <a:schemeClr val="dk1"/>
              </a:buClr>
              <a:buSzPct val="61111"/>
              <a:buFont typeface="Arial"/>
              <a:buNone/>
            </a:pPr>
            <a:r>
              <a:rPr lang="en" dirty="0"/>
              <a:t>3.Everyone wants to know who _ </a:t>
            </a:r>
            <a:r>
              <a:rPr lang="en" b="1" dirty="0"/>
              <a:t>saw/shot</a:t>
            </a:r>
            <a:r>
              <a:rPr lang="en" dirty="0"/>
              <a:t> that film about the war. (</a:t>
            </a:r>
            <a:r>
              <a:rPr lang="en" dirty="0" err="1"/>
              <a:t>nVOC</a:t>
            </a:r>
            <a:r>
              <a:rPr lang="en" dirty="0"/>
              <a:t>/VOC | def | short)</a:t>
            </a:r>
            <a:endParaRPr dirty="0"/>
          </a:p>
          <a:p>
            <a:pPr marL="0" lvl="0" indent="0" algn="l" rtl="0">
              <a:spcBef>
                <a:spcPts val="1200"/>
              </a:spcBef>
              <a:spcAft>
                <a:spcPts val="1200"/>
              </a:spcAft>
              <a:buNone/>
            </a:pPr>
            <a:r>
              <a:rPr lang="en" dirty="0"/>
              <a:t>4.Everyone wants to know what Tom </a:t>
            </a:r>
            <a:r>
              <a:rPr lang="en" b="1" dirty="0"/>
              <a:t>saw/shot </a:t>
            </a:r>
            <a:r>
              <a:rPr lang="en" dirty="0"/>
              <a:t>that film about _.   </a:t>
            </a:r>
            <a:r>
              <a:rPr lang="zh-CN" altLang="en-US" dirty="0"/>
              <a:t>  </a:t>
            </a:r>
            <a:r>
              <a:rPr lang="en" dirty="0"/>
              <a:t>(</a:t>
            </a:r>
            <a:r>
              <a:rPr lang="en" dirty="0" err="1"/>
              <a:t>nVOC</a:t>
            </a:r>
            <a:r>
              <a:rPr lang="en" dirty="0"/>
              <a:t>/VOC | def | long)</a:t>
            </a:r>
            <a:endParaRPr dirty="0"/>
          </a:p>
        </p:txBody>
      </p:sp>
      <p:sp>
        <p:nvSpPr>
          <p:cNvPr id="156" name="Google Shape;15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7"/>
          <p:cNvPicPr preferRelativeResize="0"/>
          <p:nvPr/>
        </p:nvPicPr>
        <p:blipFill>
          <a:blip r:embed="rId3">
            <a:alphaModFix/>
          </a:blip>
          <a:stretch>
            <a:fillRect/>
          </a:stretch>
        </p:blipFill>
        <p:spPr>
          <a:xfrm>
            <a:off x="152400" y="1170125"/>
            <a:ext cx="3325875" cy="3803098"/>
          </a:xfrm>
          <a:prstGeom prst="rect">
            <a:avLst/>
          </a:prstGeom>
          <a:noFill/>
          <a:ln>
            <a:noFill/>
          </a:ln>
        </p:spPr>
      </p:pic>
      <p:sp>
        <p:nvSpPr>
          <p:cNvPr id="162" name="Google Shape;16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Experiment 1: English</a:t>
            </a:r>
            <a:endParaRPr/>
          </a:p>
          <a:p>
            <a:pPr marL="0" lvl="0" indent="0" algn="l" rtl="0">
              <a:spcBef>
                <a:spcPts val="0"/>
              </a:spcBef>
              <a:spcAft>
                <a:spcPts val="0"/>
              </a:spcAft>
              <a:buNone/>
            </a:pPr>
            <a:endParaRPr/>
          </a:p>
        </p:txBody>
      </p:sp>
      <p:sp>
        <p:nvSpPr>
          <p:cNvPr id="163" name="Google Shape;16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64" name="Google Shape;164;p27"/>
          <p:cNvSpPr/>
          <p:nvPr/>
        </p:nvSpPr>
        <p:spPr>
          <a:xfrm>
            <a:off x="3630675" y="1358650"/>
            <a:ext cx="3325800" cy="1361400"/>
          </a:xfrm>
          <a:prstGeom prst="wedgeRectCallout">
            <a:avLst>
              <a:gd name="adj1" fmla="val -62847"/>
              <a:gd name="adj2" fmla="val 13541"/>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How bad is subextraction from </a:t>
            </a:r>
            <a:br>
              <a:rPr lang="en"/>
            </a:br>
            <a:r>
              <a:rPr lang="en" b="1" u="sng">
                <a:solidFill>
                  <a:srgbClr val="FF0000"/>
                </a:solidFill>
              </a:rPr>
              <a:t>nVOCs </a:t>
            </a:r>
            <a:r>
              <a:rPr lang="en" b="1" u="sng"/>
              <a:t>+ definite DP</a:t>
            </a:r>
            <a:r>
              <a:rPr lang="en"/>
              <a:t>? </a:t>
            </a:r>
            <a:br>
              <a:rPr lang="en"/>
            </a:br>
            <a:r>
              <a:rPr lang="en" i="1"/>
              <a:t>What did Mary </a:t>
            </a:r>
            <a:r>
              <a:rPr lang="en" i="1">
                <a:solidFill>
                  <a:srgbClr val="FF0000"/>
                </a:solidFill>
              </a:rPr>
              <a:t>read </a:t>
            </a:r>
            <a:r>
              <a:rPr lang="en" i="1"/>
              <a:t>that book about?</a:t>
            </a:r>
            <a:endParaRPr i="1"/>
          </a:p>
          <a:p>
            <a:pPr marL="0" lvl="0" indent="0" algn="ctr" rtl="0">
              <a:spcBef>
                <a:spcPts val="0"/>
              </a:spcBef>
              <a:spcAft>
                <a:spcPts val="0"/>
              </a:spcAft>
              <a:buNone/>
            </a:pPr>
            <a:endParaRPr/>
          </a:p>
          <a:p>
            <a:pPr marL="0" lvl="0" indent="0" algn="ctr" rtl="0">
              <a:spcBef>
                <a:spcPts val="0"/>
              </a:spcBef>
              <a:spcAft>
                <a:spcPts val="0"/>
              </a:spcAft>
              <a:buNone/>
            </a:pPr>
            <a:r>
              <a:rPr lang="en" sz="1600"/>
              <a:t>Difference-in-difference score (“Badness”) </a:t>
            </a:r>
            <a:r>
              <a:rPr lang="en" sz="1600" b="1"/>
              <a:t>= 0.69</a:t>
            </a:r>
            <a:endParaRPr sz="1600" b="1"/>
          </a:p>
        </p:txBody>
      </p:sp>
      <p:sp>
        <p:nvSpPr>
          <p:cNvPr id="165" name="Google Shape;165;p27"/>
          <p:cNvSpPr/>
          <p:nvPr/>
        </p:nvSpPr>
        <p:spPr>
          <a:xfrm>
            <a:off x="3630675" y="2976875"/>
            <a:ext cx="3325800" cy="1148400"/>
          </a:xfrm>
          <a:prstGeom prst="wedgeRectCallout">
            <a:avLst>
              <a:gd name="adj1" fmla="val -62847"/>
              <a:gd name="adj2" fmla="val 13541"/>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How bad is subextraction from </a:t>
            </a:r>
            <a:br>
              <a:rPr lang="en"/>
            </a:br>
            <a:r>
              <a:rPr lang="en" b="1" u="sng">
                <a:solidFill>
                  <a:srgbClr val="0000FF"/>
                </a:solidFill>
              </a:rPr>
              <a:t>VOCs </a:t>
            </a:r>
            <a:r>
              <a:rPr lang="en" b="1" u="sng"/>
              <a:t>+ definite DP</a:t>
            </a:r>
            <a:r>
              <a:rPr lang="en"/>
              <a:t>? </a:t>
            </a:r>
            <a:br>
              <a:rPr lang="en"/>
            </a:br>
            <a:r>
              <a:rPr lang="en" i="1"/>
              <a:t>What did Mary </a:t>
            </a:r>
            <a:r>
              <a:rPr lang="en" i="1">
                <a:solidFill>
                  <a:srgbClr val="0000FF"/>
                </a:solidFill>
              </a:rPr>
              <a:t>write </a:t>
            </a:r>
            <a:r>
              <a:rPr lang="en" i="1"/>
              <a:t>that book about?</a:t>
            </a:r>
            <a:endParaRPr i="1"/>
          </a:p>
          <a:p>
            <a:pPr marL="0" lvl="0" indent="0" algn="ctr" rtl="0">
              <a:spcBef>
                <a:spcPts val="0"/>
              </a:spcBef>
              <a:spcAft>
                <a:spcPts val="0"/>
              </a:spcAft>
              <a:buNone/>
            </a:pPr>
            <a:endParaRPr/>
          </a:p>
          <a:p>
            <a:pPr marL="0" lvl="0" indent="0" algn="ctr" rtl="0">
              <a:spcBef>
                <a:spcPts val="0"/>
              </a:spcBef>
              <a:spcAft>
                <a:spcPts val="0"/>
              </a:spcAft>
              <a:buNone/>
            </a:pPr>
            <a:r>
              <a:rPr lang="en" sz="1600" b="1"/>
              <a:t>Badness = 0.33</a:t>
            </a:r>
            <a:endParaRPr sz="1600" b="1"/>
          </a:p>
        </p:txBody>
      </p:sp>
      <p:sp>
        <p:nvSpPr>
          <p:cNvPr id="166" name="Google Shape;166;p27"/>
          <p:cNvSpPr txBox="1"/>
          <p:nvPr/>
        </p:nvSpPr>
        <p:spPr>
          <a:xfrm>
            <a:off x="3774750" y="4595100"/>
            <a:ext cx="4953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3-way interaction effects between verb type, definiteness, and dependency; 2-way interaction effects between definiteness and dependency (all p&lt;.01)</a:t>
            </a:r>
            <a:endParaRPr sz="1100"/>
          </a:p>
        </p:txBody>
      </p:sp>
      <p:sp>
        <p:nvSpPr>
          <p:cNvPr id="167" name="Google Shape;167;p27"/>
          <p:cNvSpPr/>
          <p:nvPr/>
        </p:nvSpPr>
        <p:spPr>
          <a:xfrm>
            <a:off x="4915350" y="85925"/>
            <a:ext cx="4105800" cy="1148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a:solidFill>
                  <a:schemeClr val="dk1"/>
                </a:solidFill>
              </a:rPr>
              <a:t>VOCs make subextraction more acceptable </a:t>
            </a:r>
            <a:r>
              <a:rPr lang="en" sz="1600" b="1">
                <a:solidFill>
                  <a:schemeClr val="dk1"/>
                </a:solidFill>
              </a:rPr>
              <a:t>(VOC effect)</a:t>
            </a:r>
            <a:r>
              <a:rPr lang="en" sz="1600">
                <a:solidFill>
                  <a:schemeClr val="dk1"/>
                </a:solidFill>
              </a:rPr>
              <a:t>.</a:t>
            </a:r>
            <a:endParaRPr sz="1600">
              <a:solidFill>
                <a:schemeClr val="dk1"/>
              </a:solidFill>
            </a:endParaRPr>
          </a:p>
          <a:p>
            <a:pPr marL="0" lvl="0" indent="0" algn="ctr" rtl="0">
              <a:spcBef>
                <a:spcPts val="0"/>
              </a:spcBef>
              <a:spcAft>
                <a:spcPts val="0"/>
              </a:spcAft>
              <a:buClr>
                <a:schemeClr val="dk1"/>
              </a:buClr>
              <a:buSzPts val="1100"/>
              <a:buFont typeface="Arial"/>
              <a:buNone/>
            </a:pPr>
            <a:endParaRPr sz="1600">
              <a:solidFill>
                <a:schemeClr val="dk1"/>
              </a:solidFill>
            </a:endParaRPr>
          </a:p>
          <a:p>
            <a:pPr marL="0" lvl="0" indent="0" algn="ctr" rtl="0">
              <a:spcBef>
                <a:spcPts val="0"/>
              </a:spcBef>
              <a:spcAft>
                <a:spcPts val="0"/>
              </a:spcAft>
              <a:buClr>
                <a:schemeClr val="dk1"/>
              </a:buClr>
              <a:buSzPts val="1100"/>
              <a:buFont typeface="Arial"/>
              <a:buNone/>
            </a:pPr>
            <a:r>
              <a:rPr lang="en" sz="1600">
                <a:solidFill>
                  <a:schemeClr val="dk1"/>
                </a:solidFill>
              </a:rPr>
              <a:t>But there is still a </a:t>
            </a:r>
            <a:r>
              <a:rPr lang="en" sz="1600" b="1">
                <a:solidFill>
                  <a:schemeClr val="dk1"/>
                </a:solidFill>
              </a:rPr>
              <a:t>definiteness effect</a:t>
            </a:r>
            <a:r>
              <a:rPr lang="en" sz="1600">
                <a:solidFill>
                  <a:schemeClr val="dk1"/>
                </a:solidFill>
              </a:rPr>
              <a:t>.</a:t>
            </a:r>
            <a:endParaRPr sz="1600">
              <a:solidFill>
                <a:schemeClr val="dk1"/>
              </a:solidFill>
            </a:endParaRPr>
          </a:p>
        </p:txBody>
      </p:sp>
      <p:sp>
        <p:nvSpPr>
          <p:cNvPr id="168" name="Google Shape;168;p27"/>
          <p:cNvSpPr/>
          <p:nvPr/>
        </p:nvSpPr>
        <p:spPr>
          <a:xfrm>
            <a:off x="6956475" y="2368564"/>
            <a:ext cx="307200" cy="875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txBox="1"/>
          <p:nvPr/>
        </p:nvSpPr>
        <p:spPr>
          <a:xfrm>
            <a:off x="7263675" y="2467850"/>
            <a:ext cx="1830900" cy="6771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t>Difference in badness = </a:t>
            </a:r>
            <a:r>
              <a:rPr lang="en" sz="1600" b="1"/>
              <a:t>0.36</a:t>
            </a:r>
            <a:endParaRPr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2: Chinese (47 Prolific participants)</a:t>
            </a:r>
            <a:endParaRPr/>
          </a:p>
        </p:txBody>
      </p:sp>
      <p:sp>
        <p:nvSpPr>
          <p:cNvPr id="175" name="Google Shape;175;p28"/>
          <p:cNvSpPr txBox="1">
            <a:spLocks noGrp="1"/>
          </p:cNvSpPr>
          <p:nvPr>
            <p:ph type="body" idx="1"/>
          </p:nvPr>
        </p:nvSpPr>
        <p:spPr>
          <a:xfrm>
            <a:off x="311700" y="1017725"/>
            <a:ext cx="8786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sz="1600" dirty="0"/>
              <a:t>Parallel to English, same 8 conditions (NP type x Dependency Length x Verb type) + 48 fillers</a:t>
            </a:r>
            <a:endParaRPr sz="1600" dirty="0"/>
          </a:p>
        </p:txBody>
      </p:sp>
      <p:sp>
        <p:nvSpPr>
          <p:cNvPr id="176" name="Google Shape;17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77" name="Google Shape;177;p28"/>
          <p:cNvSpPr txBox="1"/>
          <p:nvPr/>
        </p:nvSpPr>
        <p:spPr>
          <a:xfrm>
            <a:off x="311700" y="1365457"/>
            <a:ext cx="8520600" cy="40010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666666"/>
                </a:solidFill>
              </a:rPr>
              <a:t>1. </a:t>
            </a:r>
            <a:r>
              <a:rPr lang="en" sz="1300" dirty="0" err="1">
                <a:solidFill>
                  <a:srgbClr val="666666"/>
                </a:solidFill>
              </a:rPr>
              <a:t>我想知道谁经常读</a:t>
            </a:r>
            <a:r>
              <a:rPr lang="en" sz="1300" dirty="0">
                <a:solidFill>
                  <a:srgbClr val="666666"/>
                </a:solidFill>
              </a:rPr>
              <a:t>/</a:t>
            </a:r>
            <a:r>
              <a:rPr lang="en" sz="1300" dirty="0" err="1">
                <a:solidFill>
                  <a:srgbClr val="666666"/>
                </a:solidFill>
              </a:rPr>
              <a:t>写关于历史的书</a:t>
            </a:r>
            <a:r>
              <a:rPr lang="en" sz="1300" dirty="0">
                <a:solidFill>
                  <a:srgbClr val="666666"/>
                </a:solidFill>
              </a:rPr>
              <a:t>。</a:t>
            </a:r>
            <a:br>
              <a:rPr lang="en" sz="1300" dirty="0">
                <a:solidFill>
                  <a:srgbClr val="666666"/>
                </a:solidFill>
              </a:rPr>
            </a:br>
            <a:r>
              <a:rPr lang="en" sz="1300" dirty="0">
                <a:solidFill>
                  <a:srgbClr val="666666"/>
                </a:solidFill>
              </a:rPr>
              <a:t>    wo </a:t>
            </a:r>
            <a:r>
              <a:rPr lang="en" sz="1300" dirty="0" err="1">
                <a:solidFill>
                  <a:srgbClr val="666666"/>
                </a:solidFill>
              </a:rPr>
              <a:t>xiangzhidao</a:t>
            </a:r>
            <a:r>
              <a:rPr lang="en" sz="1300" dirty="0">
                <a:solidFill>
                  <a:srgbClr val="666666"/>
                </a:solidFill>
              </a:rPr>
              <a:t> shui </a:t>
            </a:r>
            <a:r>
              <a:rPr lang="en" sz="1300" dirty="0" err="1">
                <a:solidFill>
                  <a:srgbClr val="666666"/>
                </a:solidFill>
              </a:rPr>
              <a:t>jingchang</a:t>
            </a:r>
            <a:r>
              <a:rPr lang="en" sz="1300" dirty="0">
                <a:solidFill>
                  <a:srgbClr val="666666"/>
                </a:solidFill>
              </a:rPr>
              <a:t> du/</a:t>
            </a:r>
            <a:r>
              <a:rPr lang="en" sz="1300" dirty="0" err="1">
                <a:solidFill>
                  <a:srgbClr val="666666"/>
                </a:solidFill>
              </a:rPr>
              <a:t>xie</a:t>
            </a:r>
            <a:r>
              <a:rPr lang="en" sz="1300" dirty="0">
                <a:solidFill>
                  <a:srgbClr val="666666"/>
                </a:solidFill>
              </a:rPr>
              <a:t>       [ </a:t>
            </a:r>
            <a:r>
              <a:rPr lang="en" sz="1300" dirty="0" err="1">
                <a:solidFill>
                  <a:srgbClr val="666666"/>
                </a:solidFill>
              </a:rPr>
              <a:t>guanyu</a:t>
            </a:r>
            <a:r>
              <a:rPr lang="en" sz="1300" dirty="0">
                <a:solidFill>
                  <a:srgbClr val="666666"/>
                </a:solidFill>
              </a:rPr>
              <a:t> </a:t>
            </a:r>
            <a:r>
              <a:rPr lang="en" sz="1300" dirty="0" err="1">
                <a:solidFill>
                  <a:srgbClr val="666666"/>
                </a:solidFill>
              </a:rPr>
              <a:t>lishi</a:t>
            </a:r>
            <a:r>
              <a:rPr lang="en" sz="1300" dirty="0">
                <a:solidFill>
                  <a:srgbClr val="666666"/>
                </a:solidFill>
              </a:rPr>
              <a:t>     de  </a:t>
            </a:r>
            <a:r>
              <a:rPr lang="en" sz="1300" dirty="0" err="1">
                <a:solidFill>
                  <a:srgbClr val="666666"/>
                </a:solidFill>
              </a:rPr>
              <a:t>shu</a:t>
            </a:r>
            <a:r>
              <a:rPr lang="en" sz="1300" dirty="0">
                <a:solidFill>
                  <a:srgbClr val="666666"/>
                </a:solidFill>
              </a:rPr>
              <a:t> ]</a:t>
            </a:r>
            <a:br>
              <a:rPr lang="en" sz="1300" dirty="0">
                <a:solidFill>
                  <a:srgbClr val="666666"/>
                </a:solidFill>
              </a:rPr>
            </a:br>
            <a:r>
              <a:rPr lang="en" sz="1300" dirty="0">
                <a:solidFill>
                  <a:srgbClr val="666666"/>
                </a:solidFill>
              </a:rPr>
              <a:t>    I     wonder        who often        read/write [ about    history DE book ]</a:t>
            </a:r>
            <a:br>
              <a:rPr lang="en" sz="1300" dirty="0">
                <a:solidFill>
                  <a:srgbClr val="666666"/>
                </a:solidFill>
              </a:rPr>
            </a:br>
            <a:r>
              <a:rPr lang="en" sz="1300" dirty="0">
                <a:solidFill>
                  <a:srgbClr val="666666"/>
                </a:solidFill>
              </a:rPr>
              <a:t>    “I wonder who </a:t>
            </a:r>
            <a:r>
              <a:rPr lang="en" sz="1300" b="1" dirty="0">
                <a:solidFill>
                  <a:srgbClr val="666666"/>
                </a:solidFill>
              </a:rPr>
              <a:t>often</a:t>
            </a:r>
            <a:r>
              <a:rPr lang="en" sz="1300" dirty="0">
                <a:solidFill>
                  <a:srgbClr val="666666"/>
                </a:solidFill>
              </a:rPr>
              <a:t> reads/writes </a:t>
            </a:r>
            <a:r>
              <a:rPr lang="en" sz="1300" b="1" dirty="0">
                <a:solidFill>
                  <a:srgbClr val="666666"/>
                </a:solidFill>
              </a:rPr>
              <a:t>books</a:t>
            </a:r>
            <a:r>
              <a:rPr lang="en" sz="1300" dirty="0">
                <a:solidFill>
                  <a:srgbClr val="666666"/>
                </a:solidFill>
              </a:rPr>
              <a:t> about history.			 (</a:t>
            </a:r>
            <a:r>
              <a:rPr lang="en" sz="1300" dirty="0" err="1">
                <a:solidFill>
                  <a:srgbClr val="666666"/>
                </a:solidFill>
              </a:rPr>
              <a:t>nVOC</a:t>
            </a:r>
            <a:r>
              <a:rPr lang="en" sz="1300" dirty="0">
                <a:solidFill>
                  <a:srgbClr val="666666"/>
                </a:solidFill>
              </a:rPr>
              <a:t>/VOC | </a:t>
            </a:r>
            <a:r>
              <a:rPr lang="en" sz="1300" dirty="0" err="1">
                <a:solidFill>
                  <a:srgbClr val="666666"/>
                </a:solidFill>
              </a:rPr>
              <a:t>ind</a:t>
            </a:r>
            <a:r>
              <a:rPr lang="en" sz="1300" dirty="0">
                <a:solidFill>
                  <a:srgbClr val="666666"/>
                </a:solidFill>
              </a:rPr>
              <a:t> | short)</a:t>
            </a:r>
            <a:endParaRPr sz="1300" dirty="0">
              <a:solidFill>
                <a:srgbClr val="666666"/>
              </a:solidFill>
            </a:endParaRPr>
          </a:p>
          <a:p>
            <a:pPr marL="0" lvl="0" indent="0" algn="l" rtl="0">
              <a:spcBef>
                <a:spcPts val="1200"/>
              </a:spcBef>
              <a:spcAft>
                <a:spcPts val="0"/>
              </a:spcAft>
              <a:buNone/>
            </a:pPr>
            <a:r>
              <a:rPr lang="en" sz="1300" dirty="0">
                <a:solidFill>
                  <a:srgbClr val="666666"/>
                </a:solidFill>
              </a:rPr>
              <a:t>2. </a:t>
            </a:r>
            <a:r>
              <a:rPr lang="en" sz="1300" dirty="0" err="1">
                <a:solidFill>
                  <a:srgbClr val="666666"/>
                </a:solidFill>
              </a:rPr>
              <a:t>我想知道黄老师经常读</a:t>
            </a:r>
            <a:r>
              <a:rPr lang="en" sz="1300" dirty="0">
                <a:solidFill>
                  <a:srgbClr val="666666"/>
                </a:solidFill>
              </a:rPr>
              <a:t>/</a:t>
            </a:r>
            <a:r>
              <a:rPr lang="en" sz="1300" dirty="0" err="1">
                <a:solidFill>
                  <a:srgbClr val="666666"/>
                </a:solidFill>
              </a:rPr>
              <a:t>写关于什么的书</a:t>
            </a:r>
            <a:r>
              <a:rPr lang="en" sz="1300" dirty="0">
                <a:solidFill>
                  <a:srgbClr val="666666"/>
                </a:solidFill>
              </a:rPr>
              <a:t>。</a:t>
            </a:r>
            <a:br>
              <a:rPr lang="en" sz="1300" dirty="0">
                <a:solidFill>
                  <a:srgbClr val="666666"/>
                </a:solidFill>
              </a:rPr>
            </a:br>
            <a:r>
              <a:rPr lang="en" sz="1300" dirty="0">
                <a:solidFill>
                  <a:srgbClr val="666666"/>
                </a:solidFill>
              </a:rPr>
              <a:t>    wo </a:t>
            </a:r>
            <a:r>
              <a:rPr lang="en" sz="1300" dirty="0" err="1">
                <a:solidFill>
                  <a:srgbClr val="666666"/>
                </a:solidFill>
              </a:rPr>
              <a:t>xiangzhidao</a:t>
            </a:r>
            <a:r>
              <a:rPr lang="en" sz="1300" dirty="0">
                <a:solidFill>
                  <a:srgbClr val="666666"/>
                </a:solidFill>
              </a:rPr>
              <a:t> </a:t>
            </a:r>
            <a:r>
              <a:rPr lang="en" sz="1300" dirty="0" err="1">
                <a:solidFill>
                  <a:srgbClr val="666666"/>
                </a:solidFill>
              </a:rPr>
              <a:t>huanglaoshi</a:t>
            </a:r>
            <a:r>
              <a:rPr lang="en" sz="1300" dirty="0">
                <a:solidFill>
                  <a:srgbClr val="666666"/>
                </a:solidFill>
              </a:rPr>
              <a:t>    </a:t>
            </a:r>
            <a:r>
              <a:rPr lang="en" sz="1300" dirty="0" err="1">
                <a:solidFill>
                  <a:srgbClr val="666666"/>
                </a:solidFill>
              </a:rPr>
              <a:t>jingchang</a:t>
            </a:r>
            <a:r>
              <a:rPr lang="en" sz="1300" dirty="0">
                <a:solidFill>
                  <a:srgbClr val="666666"/>
                </a:solidFill>
              </a:rPr>
              <a:t>  du/</a:t>
            </a:r>
            <a:r>
              <a:rPr lang="en" sz="1300" dirty="0" err="1">
                <a:solidFill>
                  <a:srgbClr val="666666"/>
                </a:solidFill>
              </a:rPr>
              <a:t>xie</a:t>
            </a:r>
            <a:r>
              <a:rPr lang="en" sz="1300" dirty="0">
                <a:solidFill>
                  <a:srgbClr val="666666"/>
                </a:solidFill>
              </a:rPr>
              <a:t>        [</a:t>
            </a:r>
            <a:r>
              <a:rPr lang="en" sz="1300" dirty="0" err="1">
                <a:solidFill>
                  <a:srgbClr val="666666"/>
                </a:solidFill>
              </a:rPr>
              <a:t>guanyu</a:t>
            </a:r>
            <a:r>
              <a:rPr lang="en" sz="1300" dirty="0">
                <a:solidFill>
                  <a:srgbClr val="666666"/>
                </a:solidFill>
              </a:rPr>
              <a:t> </a:t>
            </a:r>
            <a:r>
              <a:rPr lang="en" sz="1300" dirty="0" err="1">
                <a:solidFill>
                  <a:srgbClr val="666666"/>
                </a:solidFill>
              </a:rPr>
              <a:t>shenme</a:t>
            </a:r>
            <a:r>
              <a:rPr lang="en" sz="1300" dirty="0">
                <a:solidFill>
                  <a:srgbClr val="666666"/>
                </a:solidFill>
              </a:rPr>
              <a:t> de </a:t>
            </a:r>
            <a:r>
              <a:rPr lang="en" sz="1300" dirty="0" err="1">
                <a:solidFill>
                  <a:srgbClr val="666666"/>
                </a:solidFill>
              </a:rPr>
              <a:t>shu</a:t>
            </a:r>
            <a:r>
              <a:rPr lang="en" sz="1300" dirty="0">
                <a:solidFill>
                  <a:srgbClr val="666666"/>
                </a:solidFill>
              </a:rPr>
              <a:t>]</a:t>
            </a:r>
            <a:br>
              <a:rPr lang="en" sz="1300" dirty="0">
                <a:solidFill>
                  <a:srgbClr val="666666"/>
                </a:solidFill>
              </a:rPr>
            </a:br>
            <a:r>
              <a:rPr lang="en" sz="1300" dirty="0">
                <a:solidFill>
                  <a:srgbClr val="666666"/>
                </a:solidFill>
              </a:rPr>
              <a:t>    I     wonder        Prof. Huang    often          read/write [about    what      DE book]</a:t>
            </a:r>
            <a:br>
              <a:rPr lang="en" sz="1300" dirty="0">
                <a:solidFill>
                  <a:srgbClr val="666666"/>
                </a:solidFill>
              </a:rPr>
            </a:br>
            <a:r>
              <a:rPr lang="en" sz="1300" dirty="0">
                <a:solidFill>
                  <a:srgbClr val="666666"/>
                </a:solidFill>
              </a:rPr>
              <a:t>    “I wonder what Huang </a:t>
            </a:r>
            <a:r>
              <a:rPr lang="en" sz="1300" b="1" dirty="0">
                <a:solidFill>
                  <a:srgbClr val="666666"/>
                </a:solidFill>
              </a:rPr>
              <a:t>often</a:t>
            </a:r>
            <a:r>
              <a:rPr lang="en" sz="1300" dirty="0">
                <a:solidFill>
                  <a:srgbClr val="666666"/>
                </a:solidFill>
              </a:rPr>
              <a:t> write </a:t>
            </a:r>
            <a:r>
              <a:rPr lang="en" sz="1300" b="1" dirty="0">
                <a:solidFill>
                  <a:srgbClr val="666666"/>
                </a:solidFill>
              </a:rPr>
              <a:t>books</a:t>
            </a:r>
            <a:r>
              <a:rPr lang="en" sz="1300" dirty="0">
                <a:solidFill>
                  <a:srgbClr val="666666"/>
                </a:solidFill>
              </a:rPr>
              <a:t> about.'  			(</a:t>
            </a:r>
            <a:r>
              <a:rPr lang="en" sz="1300" dirty="0" err="1">
                <a:solidFill>
                  <a:srgbClr val="666666"/>
                </a:solidFill>
              </a:rPr>
              <a:t>nVOC</a:t>
            </a:r>
            <a:r>
              <a:rPr lang="en" sz="1300" dirty="0">
                <a:solidFill>
                  <a:srgbClr val="666666"/>
                </a:solidFill>
              </a:rPr>
              <a:t>/VOC | </a:t>
            </a:r>
            <a:r>
              <a:rPr lang="en" sz="1300" dirty="0" err="1">
                <a:solidFill>
                  <a:srgbClr val="666666"/>
                </a:solidFill>
              </a:rPr>
              <a:t>ind</a:t>
            </a:r>
            <a:r>
              <a:rPr lang="en" sz="1300" dirty="0">
                <a:solidFill>
                  <a:srgbClr val="666666"/>
                </a:solidFill>
              </a:rPr>
              <a:t> | long)</a:t>
            </a:r>
            <a:endParaRPr sz="1300" dirty="0">
              <a:solidFill>
                <a:srgbClr val="666666"/>
              </a:solidFill>
            </a:endParaRPr>
          </a:p>
          <a:p>
            <a:pPr marL="0" lvl="0" indent="0" algn="l" rtl="0">
              <a:spcBef>
                <a:spcPts val="1200"/>
              </a:spcBef>
              <a:spcAft>
                <a:spcPts val="0"/>
              </a:spcAft>
              <a:buNone/>
            </a:pPr>
            <a:r>
              <a:rPr lang="en" sz="1300" dirty="0">
                <a:solidFill>
                  <a:srgbClr val="666666"/>
                </a:solidFill>
              </a:rPr>
              <a:t>3. </a:t>
            </a:r>
            <a:r>
              <a:rPr lang="en" sz="1300" dirty="0" err="1">
                <a:solidFill>
                  <a:srgbClr val="666666"/>
                </a:solidFill>
              </a:rPr>
              <a:t>我想知道谁读</a:t>
            </a:r>
            <a:r>
              <a:rPr lang="en" sz="1300" dirty="0">
                <a:solidFill>
                  <a:srgbClr val="666666"/>
                </a:solidFill>
              </a:rPr>
              <a:t>/</a:t>
            </a:r>
            <a:r>
              <a:rPr lang="en" sz="1300" dirty="0" err="1">
                <a:solidFill>
                  <a:srgbClr val="666666"/>
                </a:solidFill>
              </a:rPr>
              <a:t>写了那本关历史的书</a:t>
            </a:r>
            <a:r>
              <a:rPr lang="en" sz="1300" dirty="0">
                <a:solidFill>
                  <a:srgbClr val="666666"/>
                </a:solidFill>
              </a:rPr>
              <a:t>。</a:t>
            </a:r>
            <a:br>
              <a:rPr lang="en" sz="1300" dirty="0">
                <a:solidFill>
                  <a:srgbClr val="666666"/>
                </a:solidFill>
              </a:rPr>
            </a:br>
            <a:r>
              <a:rPr lang="en" sz="1300" dirty="0">
                <a:solidFill>
                  <a:srgbClr val="666666"/>
                </a:solidFill>
              </a:rPr>
              <a:t>    wo </a:t>
            </a:r>
            <a:r>
              <a:rPr lang="en" sz="1300" dirty="0" err="1">
                <a:solidFill>
                  <a:srgbClr val="666666"/>
                </a:solidFill>
              </a:rPr>
              <a:t>xiangzhidao</a:t>
            </a:r>
            <a:r>
              <a:rPr lang="en" sz="1300" dirty="0">
                <a:solidFill>
                  <a:srgbClr val="666666"/>
                </a:solidFill>
              </a:rPr>
              <a:t> shui du/</a:t>
            </a:r>
            <a:r>
              <a:rPr lang="en" sz="1300" dirty="0" err="1">
                <a:solidFill>
                  <a:srgbClr val="666666"/>
                </a:solidFill>
              </a:rPr>
              <a:t>xie</a:t>
            </a:r>
            <a:r>
              <a:rPr lang="en" sz="1300" b="1" dirty="0">
                <a:solidFill>
                  <a:srgbClr val="666666"/>
                </a:solidFill>
              </a:rPr>
              <a:t>-le</a:t>
            </a:r>
            <a:r>
              <a:rPr lang="en" sz="1300" dirty="0">
                <a:solidFill>
                  <a:srgbClr val="666666"/>
                </a:solidFill>
              </a:rPr>
              <a:t>          [ </a:t>
            </a:r>
            <a:r>
              <a:rPr lang="en" sz="1300" dirty="0" err="1">
                <a:solidFill>
                  <a:srgbClr val="666666"/>
                </a:solidFill>
              </a:rPr>
              <a:t>na</a:t>
            </a:r>
            <a:r>
              <a:rPr lang="en" sz="1300" dirty="0">
                <a:solidFill>
                  <a:srgbClr val="666666"/>
                </a:solidFill>
              </a:rPr>
              <a:t>-ben     </a:t>
            </a:r>
            <a:r>
              <a:rPr lang="en" sz="1300" dirty="0" err="1">
                <a:solidFill>
                  <a:srgbClr val="666666"/>
                </a:solidFill>
              </a:rPr>
              <a:t>guanyu</a:t>
            </a:r>
            <a:r>
              <a:rPr lang="en" sz="1300" dirty="0">
                <a:solidFill>
                  <a:srgbClr val="666666"/>
                </a:solidFill>
              </a:rPr>
              <a:t> </a:t>
            </a:r>
            <a:r>
              <a:rPr lang="en" sz="1300" dirty="0" err="1">
                <a:solidFill>
                  <a:srgbClr val="666666"/>
                </a:solidFill>
              </a:rPr>
              <a:t>lishi</a:t>
            </a:r>
            <a:r>
              <a:rPr lang="en" sz="1300" dirty="0">
                <a:solidFill>
                  <a:srgbClr val="666666"/>
                </a:solidFill>
              </a:rPr>
              <a:t>     de  </a:t>
            </a:r>
            <a:r>
              <a:rPr lang="en" sz="1300" dirty="0" err="1">
                <a:solidFill>
                  <a:srgbClr val="666666"/>
                </a:solidFill>
              </a:rPr>
              <a:t>shu</a:t>
            </a:r>
            <a:r>
              <a:rPr lang="en" sz="1300" dirty="0">
                <a:solidFill>
                  <a:srgbClr val="666666"/>
                </a:solidFill>
              </a:rPr>
              <a:t> ]</a:t>
            </a:r>
            <a:br>
              <a:rPr lang="en" sz="1300" dirty="0">
                <a:solidFill>
                  <a:srgbClr val="666666"/>
                </a:solidFill>
              </a:rPr>
            </a:br>
            <a:r>
              <a:rPr lang="en" sz="1300" dirty="0">
                <a:solidFill>
                  <a:srgbClr val="666666"/>
                </a:solidFill>
              </a:rPr>
              <a:t>    I     wonder        who read/write-LE  [ that-CL     about   history DE book ]</a:t>
            </a:r>
            <a:br>
              <a:rPr lang="en" sz="1300" dirty="0">
                <a:solidFill>
                  <a:srgbClr val="666666"/>
                </a:solidFill>
              </a:rPr>
            </a:br>
            <a:r>
              <a:rPr lang="en" sz="1300" dirty="0">
                <a:solidFill>
                  <a:srgbClr val="666666"/>
                </a:solidFill>
              </a:rPr>
              <a:t>    “I     wonder        who read/wrote </a:t>
            </a:r>
            <a:r>
              <a:rPr lang="en" sz="1300" b="1" dirty="0">
                <a:solidFill>
                  <a:srgbClr val="666666"/>
                </a:solidFill>
              </a:rPr>
              <a:t>that</a:t>
            </a:r>
            <a:r>
              <a:rPr lang="en" sz="1300" dirty="0">
                <a:solidFill>
                  <a:srgbClr val="666666"/>
                </a:solidFill>
              </a:rPr>
              <a:t> </a:t>
            </a:r>
            <a:r>
              <a:rPr lang="en" sz="1300" b="1" dirty="0">
                <a:solidFill>
                  <a:srgbClr val="666666"/>
                </a:solidFill>
              </a:rPr>
              <a:t>book</a:t>
            </a:r>
            <a:r>
              <a:rPr lang="en" sz="1300" dirty="0">
                <a:solidFill>
                  <a:srgbClr val="666666"/>
                </a:solidFill>
              </a:rPr>
              <a:t> about history.’ 			(</a:t>
            </a:r>
            <a:r>
              <a:rPr lang="en" sz="1300" dirty="0" err="1">
                <a:solidFill>
                  <a:srgbClr val="666666"/>
                </a:solidFill>
              </a:rPr>
              <a:t>nVOC</a:t>
            </a:r>
            <a:r>
              <a:rPr lang="en" sz="1300" dirty="0">
                <a:solidFill>
                  <a:srgbClr val="666666"/>
                </a:solidFill>
              </a:rPr>
              <a:t>/VOC | def | short)</a:t>
            </a:r>
            <a:endParaRPr sz="1300" dirty="0">
              <a:solidFill>
                <a:srgbClr val="666666"/>
              </a:solidFill>
            </a:endParaRPr>
          </a:p>
          <a:p>
            <a:pPr marL="0" lvl="0" indent="0" algn="l" rtl="0">
              <a:spcBef>
                <a:spcPts val="1200"/>
              </a:spcBef>
              <a:spcAft>
                <a:spcPts val="1200"/>
              </a:spcAft>
              <a:buNone/>
            </a:pPr>
            <a:r>
              <a:rPr lang="en" sz="1300" dirty="0">
                <a:solidFill>
                  <a:srgbClr val="666666"/>
                </a:solidFill>
              </a:rPr>
              <a:t>4. </a:t>
            </a:r>
            <a:r>
              <a:rPr lang="en" sz="1300" dirty="0" err="1">
                <a:solidFill>
                  <a:srgbClr val="666666"/>
                </a:solidFill>
              </a:rPr>
              <a:t>我想知道黄老师读</a:t>
            </a:r>
            <a:r>
              <a:rPr lang="en" sz="1300" dirty="0">
                <a:solidFill>
                  <a:srgbClr val="666666"/>
                </a:solidFill>
              </a:rPr>
              <a:t>/</a:t>
            </a:r>
            <a:r>
              <a:rPr lang="en" sz="1300" dirty="0" err="1">
                <a:solidFill>
                  <a:srgbClr val="666666"/>
                </a:solidFill>
              </a:rPr>
              <a:t>写了那本关于什么的书</a:t>
            </a:r>
            <a:r>
              <a:rPr lang="en" sz="1300" dirty="0">
                <a:solidFill>
                  <a:srgbClr val="666666"/>
                </a:solidFill>
              </a:rPr>
              <a:t>。</a:t>
            </a:r>
            <a:br>
              <a:rPr lang="en" sz="1300" dirty="0">
                <a:solidFill>
                  <a:srgbClr val="666666"/>
                </a:solidFill>
              </a:rPr>
            </a:br>
            <a:r>
              <a:rPr lang="en" sz="1300" dirty="0">
                <a:solidFill>
                  <a:srgbClr val="666666"/>
                </a:solidFill>
              </a:rPr>
              <a:t>    wo </a:t>
            </a:r>
            <a:r>
              <a:rPr lang="en" sz="1300" dirty="0" err="1">
                <a:solidFill>
                  <a:srgbClr val="666666"/>
                </a:solidFill>
              </a:rPr>
              <a:t>xiangzhidao</a:t>
            </a:r>
            <a:r>
              <a:rPr lang="en" sz="1300" dirty="0">
                <a:solidFill>
                  <a:srgbClr val="666666"/>
                </a:solidFill>
              </a:rPr>
              <a:t> </a:t>
            </a:r>
            <a:r>
              <a:rPr lang="en" sz="1300" dirty="0" err="1">
                <a:solidFill>
                  <a:srgbClr val="666666"/>
                </a:solidFill>
              </a:rPr>
              <a:t>Huanglaoshi</a:t>
            </a:r>
            <a:r>
              <a:rPr lang="en" sz="1300" dirty="0">
                <a:solidFill>
                  <a:srgbClr val="666666"/>
                </a:solidFill>
              </a:rPr>
              <a:t> du/</a:t>
            </a:r>
            <a:r>
              <a:rPr lang="en" sz="1300" dirty="0" err="1">
                <a:solidFill>
                  <a:srgbClr val="666666"/>
                </a:solidFill>
              </a:rPr>
              <a:t>xie</a:t>
            </a:r>
            <a:r>
              <a:rPr lang="en" sz="1300" b="1" dirty="0">
                <a:solidFill>
                  <a:srgbClr val="666666"/>
                </a:solidFill>
              </a:rPr>
              <a:t>-le</a:t>
            </a:r>
            <a:r>
              <a:rPr lang="en" sz="1300" dirty="0">
                <a:solidFill>
                  <a:srgbClr val="666666"/>
                </a:solidFill>
              </a:rPr>
              <a:t>          [ </a:t>
            </a:r>
            <a:r>
              <a:rPr lang="en" sz="1300" dirty="0" err="1">
                <a:solidFill>
                  <a:srgbClr val="666666"/>
                </a:solidFill>
              </a:rPr>
              <a:t>na</a:t>
            </a:r>
            <a:r>
              <a:rPr lang="en" sz="1300" dirty="0">
                <a:solidFill>
                  <a:srgbClr val="666666"/>
                </a:solidFill>
              </a:rPr>
              <a:t>-ben  </a:t>
            </a:r>
            <a:r>
              <a:rPr lang="en" sz="1300" dirty="0" err="1">
                <a:solidFill>
                  <a:srgbClr val="666666"/>
                </a:solidFill>
              </a:rPr>
              <a:t>guanyu</a:t>
            </a:r>
            <a:r>
              <a:rPr lang="en" sz="1300" dirty="0">
                <a:solidFill>
                  <a:srgbClr val="666666"/>
                </a:solidFill>
              </a:rPr>
              <a:t> </a:t>
            </a:r>
            <a:r>
              <a:rPr lang="en" sz="1300" dirty="0" err="1">
                <a:solidFill>
                  <a:srgbClr val="666666"/>
                </a:solidFill>
              </a:rPr>
              <a:t>shenme</a:t>
            </a:r>
            <a:r>
              <a:rPr lang="en" sz="1300" dirty="0">
                <a:solidFill>
                  <a:srgbClr val="666666"/>
                </a:solidFill>
              </a:rPr>
              <a:t>  de </a:t>
            </a:r>
            <a:r>
              <a:rPr lang="en" sz="1300" dirty="0" err="1">
                <a:solidFill>
                  <a:srgbClr val="666666"/>
                </a:solidFill>
              </a:rPr>
              <a:t>shu</a:t>
            </a:r>
            <a:r>
              <a:rPr lang="en" sz="1300" dirty="0">
                <a:solidFill>
                  <a:srgbClr val="666666"/>
                </a:solidFill>
              </a:rPr>
              <a:t>   ]</a:t>
            </a:r>
            <a:br>
              <a:rPr lang="en" sz="1300" dirty="0">
                <a:solidFill>
                  <a:srgbClr val="666666"/>
                </a:solidFill>
              </a:rPr>
            </a:br>
            <a:r>
              <a:rPr lang="en" sz="1300" dirty="0">
                <a:solidFill>
                  <a:srgbClr val="666666"/>
                </a:solidFill>
              </a:rPr>
              <a:t>    I     wonder        Prof. Huang  read/wrote-LE [ that-CL about    what       DE book ]</a:t>
            </a:r>
            <a:br>
              <a:rPr lang="en" sz="1300" dirty="0">
                <a:solidFill>
                  <a:srgbClr val="666666"/>
                </a:solidFill>
              </a:rPr>
            </a:br>
            <a:r>
              <a:rPr lang="en" sz="1300" dirty="0">
                <a:solidFill>
                  <a:srgbClr val="666666"/>
                </a:solidFill>
              </a:rPr>
              <a:t>    “I wonder Huang read/wrote </a:t>
            </a:r>
            <a:r>
              <a:rPr lang="en" sz="1300" b="1" dirty="0">
                <a:solidFill>
                  <a:srgbClr val="666666"/>
                </a:solidFill>
              </a:rPr>
              <a:t>that book</a:t>
            </a:r>
            <a:r>
              <a:rPr lang="en" sz="1300" dirty="0">
                <a:solidFill>
                  <a:srgbClr val="666666"/>
                </a:solidFill>
              </a:rPr>
              <a:t> about what.'  			(</a:t>
            </a:r>
            <a:r>
              <a:rPr lang="en" sz="1300" dirty="0" err="1">
                <a:solidFill>
                  <a:srgbClr val="666666"/>
                </a:solidFill>
              </a:rPr>
              <a:t>nVOC</a:t>
            </a:r>
            <a:r>
              <a:rPr lang="en" sz="1300" dirty="0">
                <a:solidFill>
                  <a:srgbClr val="666666"/>
                </a:solidFill>
              </a:rPr>
              <a:t>/VOC | def | long)</a:t>
            </a:r>
            <a:endParaRPr sz="1300" dirty="0">
              <a:solidFill>
                <a:srgbClr val="66666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2: Chinese</a:t>
            </a:r>
            <a:endParaRPr/>
          </a:p>
        </p:txBody>
      </p:sp>
      <p:sp>
        <p:nvSpPr>
          <p:cNvPr id="183" name="Google Shape;18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184" name="Google Shape;184;p29"/>
          <p:cNvSpPr txBox="1"/>
          <p:nvPr/>
        </p:nvSpPr>
        <p:spPr>
          <a:xfrm>
            <a:off x="5372575" y="53400"/>
            <a:ext cx="36486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600">
              <a:solidFill>
                <a:schemeClr val="dk1"/>
              </a:solidFill>
            </a:endParaRPr>
          </a:p>
        </p:txBody>
      </p:sp>
      <p:sp>
        <p:nvSpPr>
          <p:cNvPr id="185" name="Google Shape;185;p29"/>
          <p:cNvSpPr txBox="1"/>
          <p:nvPr/>
        </p:nvSpPr>
        <p:spPr>
          <a:xfrm>
            <a:off x="3943350" y="4450800"/>
            <a:ext cx="48891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No 3-way interaction effect between verb type, definiteness, and dependency (p=.35); 2-way interaction effect between definiteness and dependency (p&lt;.01)</a:t>
            </a:r>
            <a:endParaRPr sz="1100"/>
          </a:p>
        </p:txBody>
      </p:sp>
      <p:pic>
        <p:nvPicPr>
          <p:cNvPr id="186" name="Google Shape;186;p29"/>
          <p:cNvPicPr preferRelativeResize="0"/>
          <p:nvPr/>
        </p:nvPicPr>
        <p:blipFill>
          <a:blip r:embed="rId3">
            <a:alphaModFix/>
          </a:blip>
          <a:stretch>
            <a:fillRect/>
          </a:stretch>
        </p:blipFill>
        <p:spPr>
          <a:xfrm>
            <a:off x="152400" y="1170125"/>
            <a:ext cx="3341509" cy="3820975"/>
          </a:xfrm>
          <a:prstGeom prst="rect">
            <a:avLst/>
          </a:prstGeom>
          <a:noFill/>
          <a:ln>
            <a:noFill/>
          </a:ln>
        </p:spPr>
      </p:pic>
      <p:sp>
        <p:nvSpPr>
          <p:cNvPr id="187" name="Google Shape;187;p29"/>
          <p:cNvSpPr/>
          <p:nvPr/>
        </p:nvSpPr>
        <p:spPr>
          <a:xfrm>
            <a:off x="3311025" y="1423350"/>
            <a:ext cx="3577500" cy="1148400"/>
          </a:xfrm>
          <a:prstGeom prst="wedgeRectCallout">
            <a:avLst>
              <a:gd name="adj1" fmla="val -57035"/>
              <a:gd name="adj2" fmla="val 7608"/>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How bad is wh-in situ inside </a:t>
            </a:r>
            <a:br>
              <a:rPr lang="en"/>
            </a:br>
            <a:r>
              <a:rPr lang="en" b="1" u="sng">
                <a:solidFill>
                  <a:srgbClr val="FF0000"/>
                </a:solidFill>
              </a:rPr>
              <a:t>nVOCs </a:t>
            </a:r>
            <a:r>
              <a:rPr lang="en" b="1" u="sng"/>
              <a:t>+ definite DP</a:t>
            </a:r>
            <a:r>
              <a:rPr lang="en"/>
              <a:t>? </a:t>
            </a:r>
            <a:br>
              <a:rPr lang="en"/>
            </a:br>
            <a:r>
              <a:rPr lang="en"/>
              <a:t>“The teacher </a:t>
            </a:r>
            <a:r>
              <a:rPr lang="en">
                <a:solidFill>
                  <a:srgbClr val="FF0000"/>
                </a:solidFill>
              </a:rPr>
              <a:t>read </a:t>
            </a:r>
            <a:r>
              <a:rPr lang="en"/>
              <a:t>that book about what?”</a:t>
            </a:r>
            <a:endParaRPr/>
          </a:p>
          <a:p>
            <a:pPr marL="0" lvl="0" indent="0" algn="ctr" rtl="0">
              <a:spcBef>
                <a:spcPts val="0"/>
              </a:spcBef>
              <a:spcAft>
                <a:spcPts val="0"/>
              </a:spcAft>
              <a:buNone/>
            </a:pPr>
            <a:endParaRPr/>
          </a:p>
          <a:p>
            <a:pPr marL="0" lvl="0" indent="0" algn="ctr" rtl="0">
              <a:spcBef>
                <a:spcPts val="0"/>
              </a:spcBef>
              <a:spcAft>
                <a:spcPts val="0"/>
              </a:spcAft>
              <a:buNone/>
            </a:pPr>
            <a:r>
              <a:rPr lang="en" sz="1600" b="1"/>
              <a:t>Badness = 0.87</a:t>
            </a:r>
            <a:endParaRPr sz="1600" b="1"/>
          </a:p>
        </p:txBody>
      </p:sp>
      <p:sp>
        <p:nvSpPr>
          <p:cNvPr id="188" name="Google Shape;188;p29"/>
          <p:cNvSpPr/>
          <p:nvPr/>
        </p:nvSpPr>
        <p:spPr>
          <a:xfrm>
            <a:off x="3311025" y="3041875"/>
            <a:ext cx="3577500" cy="1148400"/>
          </a:xfrm>
          <a:prstGeom prst="wedgeRectCallout">
            <a:avLst>
              <a:gd name="adj1" fmla="val -54423"/>
              <a:gd name="adj2" fmla="val 67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How bad is wh-in situ inside </a:t>
            </a:r>
            <a:br>
              <a:rPr lang="en"/>
            </a:br>
            <a:r>
              <a:rPr lang="en" b="1" u="sng">
                <a:solidFill>
                  <a:srgbClr val="0000FF"/>
                </a:solidFill>
              </a:rPr>
              <a:t>VOCs </a:t>
            </a:r>
            <a:r>
              <a:rPr lang="en" b="1" u="sng"/>
              <a:t>+ definite DP</a:t>
            </a:r>
            <a:r>
              <a:rPr lang="en"/>
              <a:t>? </a:t>
            </a:r>
            <a:br>
              <a:rPr lang="en"/>
            </a:br>
            <a:r>
              <a:rPr lang="en">
                <a:solidFill>
                  <a:schemeClr val="dk1"/>
                </a:solidFill>
              </a:rPr>
              <a:t>“The teacher </a:t>
            </a:r>
            <a:r>
              <a:rPr lang="en">
                <a:solidFill>
                  <a:srgbClr val="0000FF"/>
                </a:solidFill>
              </a:rPr>
              <a:t>wrote </a:t>
            </a:r>
            <a:r>
              <a:rPr lang="en">
                <a:solidFill>
                  <a:schemeClr val="dk1"/>
                </a:solidFill>
              </a:rPr>
              <a:t>that book about what?”</a:t>
            </a:r>
            <a:endParaRPr/>
          </a:p>
          <a:p>
            <a:pPr marL="0" lvl="0" indent="0" algn="ctr" rtl="0">
              <a:spcBef>
                <a:spcPts val="0"/>
              </a:spcBef>
              <a:spcAft>
                <a:spcPts val="0"/>
              </a:spcAft>
              <a:buNone/>
            </a:pPr>
            <a:endParaRPr/>
          </a:p>
          <a:p>
            <a:pPr marL="0" lvl="0" indent="0" algn="ctr" rtl="0">
              <a:spcBef>
                <a:spcPts val="0"/>
              </a:spcBef>
              <a:spcAft>
                <a:spcPts val="0"/>
              </a:spcAft>
              <a:buNone/>
            </a:pPr>
            <a:r>
              <a:rPr lang="en" sz="1600" b="1"/>
              <a:t>Badness = 0.99</a:t>
            </a:r>
            <a:endParaRPr sz="1600" b="1"/>
          </a:p>
        </p:txBody>
      </p:sp>
      <p:sp>
        <p:nvSpPr>
          <p:cNvPr id="189" name="Google Shape;189;p29"/>
          <p:cNvSpPr/>
          <p:nvPr/>
        </p:nvSpPr>
        <p:spPr>
          <a:xfrm>
            <a:off x="4915350" y="85925"/>
            <a:ext cx="4105800" cy="11484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rPr>
              <a:t>VOCs don’t make wh-in situ in definite DPs more acceptable</a:t>
            </a:r>
            <a:r>
              <a:rPr lang="en" sz="1600" b="1">
                <a:solidFill>
                  <a:schemeClr val="dk1"/>
                </a:solidFill>
              </a:rPr>
              <a:t> (no VOC effect)</a:t>
            </a:r>
            <a:r>
              <a:rPr lang="en" sz="1600">
                <a:solidFill>
                  <a:schemeClr val="dk1"/>
                </a:solidFill>
              </a:rPr>
              <a:t>.</a:t>
            </a:r>
            <a:endParaRPr sz="1600">
              <a:solidFill>
                <a:schemeClr val="dk1"/>
              </a:solidFill>
            </a:endParaRPr>
          </a:p>
          <a:p>
            <a:pPr marL="0" lvl="0" indent="0" algn="ctr" rtl="0">
              <a:spcBef>
                <a:spcPts val="0"/>
              </a:spcBef>
              <a:spcAft>
                <a:spcPts val="0"/>
              </a:spcAft>
              <a:buNone/>
            </a:pPr>
            <a:endParaRPr sz="1600" b="1">
              <a:solidFill>
                <a:schemeClr val="dk1"/>
              </a:solidFill>
            </a:endParaRPr>
          </a:p>
          <a:p>
            <a:pPr marL="0" lvl="0" indent="0" algn="ctr" rtl="0">
              <a:spcBef>
                <a:spcPts val="0"/>
              </a:spcBef>
              <a:spcAft>
                <a:spcPts val="0"/>
              </a:spcAft>
              <a:buNone/>
            </a:pPr>
            <a:r>
              <a:rPr lang="en" sz="1600" b="1">
                <a:solidFill>
                  <a:schemeClr val="dk1"/>
                </a:solidFill>
              </a:rPr>
              <a:t>Definiteness effect for both verb types</a:t>
            </a:r>
            <a:r>
              <a:rPr lang="en" sz="1600">
                <a:solidFill>
                  <a:schemeClr val="dk1"/>
                </a:solidFill>
              </a:rPr>
              <a:t>.</a:t>
            </a:r>
            <a:endParaRPr sz="1600">
              <a:solidFill>
                <a:schemeClr val="dk1"/>
              </a:solidFill>
            </a:endParaRPr>
          </a:p>
        </p:txBody>
      </p:sp>
      <p:sp>
        <p:nvSpPr>
          <p:cNvPr id="190" name="Google Shape;190;p29"/>
          <p:cNvSpPr/>
          <p:nvPr/>
        </p:nvSpPr>
        <p:spPr>
          <a:xfrm>
            <a:off x="6888525" y="2374889"/>
            <a:ext cx="307200" cy="875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txBox="1"/>
          <p:nvPr/>
        </p:nvSpPr>
        <p:spPr>
          <a:xfrm>
            <a:off x="7195725" y="2474175"/>
            <a:ext cx="1830900" cy="6771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t>Difference in badness = n.s.</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Based on feedback we got from TEAL13</a:t>
            </a:r>
            <a:endParaRPr/>
          </a:p>
        </p:txBody>
      </p:sp>
      <p:sp>
        <p:nvSpPr>
          <p:cNvPr id="197" name="Google Shape;197;p30"/>
          <p:cNvSpPr txBox="1">
            <a:spLocks noGrp="1"/>
          </p:cNvSpPr>
          <p:nvPr>
            <p:ph type="body" idx="1"/>
          </p:nvPr>
        </p:nvSpPr>
        <p:spPr>
          <a:xfrm>
            <a:off x="311700" y="1152475"/>
            <a:ext cx="8520600" cy="364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We are doing a follow up experiment in Chinese which is more parallel to the English experiment (so far, n = 32)</a:t>
            </a:r>
            <a:endParaRPr sz="1600"/>
          </a:p>
          <a:p>
            <a:pPr marL="0" lvl="0" indent="0" algn="l" rtl="0">
              <a:spcBef>
                <a:spcPts val="1200"/>
              </a:spcBef>
              <a:spcAft>
                <a:spcPts val="0"/>
              </a:spcAft>
              <a:buNone/>
            </a:pPr>
            <a:r>
              <a:rPr lang="en" sz="1600"/>
              <a:t>Indefinite: 一 + classifier; aspect: 了; more parallel lexicalizations</a:t>
            </a:r>
            <a:endParaRPr sz="1600"/>
          </a:p>
          <a:p>
            <a:pPr marL="0" lvl="0" indent="0" algn="l" rtl="0">
              <a:spcBef>
                <a:spcPts val="1200"/>
              </a:spcBef>
              <a:spcAft>
                <a:spcPts val="0"/>
              </a:spcAft>
              <a:buNone/>
            </a:pPr>
            <a:r>
              <a:rPr lang="en" sz="1400"/>
              <a:t>Ind.short: 我想知道谁看了一部关于超级英雄的电视剧。</a:t>
            </a:r>
            <a:br>
              <a:rPr lang="en" sz="1400"/>
            </a:br>
            <a:r>
              <a:rPr lang="en" sz="1400"/>
              <a:t>Def.short: 我想知道谁看了那部关于超级英雄的电视剧。</a:t>
            </a:r>
            <a:br>
              <a:rPr lang="en" sz="1400"/>
            </a:br>
            <a:r>
              <a:rPr lang="en" sz="1400"/>
              <a:t>Ind.long: 我想知道黄老师看了一部关于什么的电视剧。</a:t>
            </a:r>
            <a:br>
              <a:rPr lang="en" sz="1400"/>
            </a:br>
            <a:r>
              <a:rPr lang="en" sz="1400"/>
              <a:t>Def.long: 我想知道黄老师看了那部关于什么的电视剧。</a:t>
            </a:r>
            <a:endParaRPr sz="1400"/>
          </a:p>
          <a:p>
            <a:pPr marL="0" lvl="0" indent="0" algn="l" rtl="0">
              <a:spcBef>
                <a:spcPts val="1200"/>
              </a:spcBef>
              <a:spcAft>
                <a:spcPts val="1200"/>
              </a:spcAft>
              <a:buNone/>
            </a:pPr>
            <a:r>
              <a:rPr lang="en" sz="1600" b="1"/>
              <a:t>Same results</a:t>
            </a:r>
            <a:br>
              <a:rPr lang="en" sz="1600"/>
            </a:br>
            <a:r>
              <a:rPr lang="en" sz="1600"/>
              <a:t>no VOC effect; </a:t>
            </a:r>
            <a:br>
              <a:rPr lang="en" sz="1600"/>
            </a:br>
            <a:r>
              <a:rPr lang="en" sz="1600"/>
              <a:t>Definiteness effect for both VOC and nVOC</a:t>
            </a:r>
            <a:endParaRPr sz="1600"/>
          </a:p>
        </p:txBody>
      </p:sp>
      <p:sp>
        <p:nvSpPr>
          <p:cNvPr id="198" name="Google Shape;19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199" name="Google Shape;199;p30"/>
          <p:cNvPicPr preferRelativeResize="0"/>
          <p:nvPr/>
        </p:nvPicPr>
        <p:blipFill>
          <a:blip r:embed="rId3">
            <a:alphaModFix/>
          </a:blip>
          <a:stretch>
            <a:fillRect/>
          </a:stretch>
        </p:blipFill>
        <p:spPr>
          <a:xfrm>
            <a:off x="5124597" y="2372400"/>
            <a:ext cx="3707700" cy="229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a:t>
            </a:r>
            <a:endParaRPr/>
          </a:p>
        </p:txBody>
      </p:sp>
      <p:sp>
        <p:nvSpPr>
          <p:cNvPr id="205" name="Google Shape;20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graphicFrame>
        <p:nvGraphicFramePr>
          <p:cNvPr id="206" name="Google Shape;206;p31"/>
          <p:cNvGraphicFramePr/>
          <p:nvPr/>
        </p:nvGraphicFramePr>
        <p:xfrm>
          <a:off x="311700" y="2402813"/>
          <a:ext cx="8586025" cy="2369844"/>
        </p:xfrm>
        <a:graphic>
          <a:graphicData uri="http://schemas.openxmlformats.org/drawingml/2006/table">
            <a:tbl>
              <a:tblPr>
                <a:noFill/>
                <a:tableStyleId>{91B21233-DBB1-4C5B-A77B-679E0333D6B0}</a:tableStyleId>
              </a:tblPr>
              <a:tblGrid>
                <a:gridCol w="3316775">
                  <a:extLst>
                    <a:ext uri="{9D8B030D-6E8A-4147-A177-3AD203B41FA5}">
                      <a16:colId xmlns:a16="http://schemas.microsoft.com/office/drawing/2014/main" val="20000"/>
                    </a:ext>
                  </a:extLst>
                </a:gridCol>
                <a:gridCol w="1132025">
                  <a:extLst>
                    <a:ext uri="{9D8B030D-6E8A-4147-A177-3AD203B41FA5}">
                      <a16:colId xmlns:a16="http://schemas.microsoft.com/office/drawing/2014/main" val="20001"/>
                    </a:ext>
                  </a:extLst>
                </a:gridCol>
                <a:gridCol w="1986975">
                  <a:extLst>
                    <a:ext uri="{9D8B030D-6E8A-4147-A177-3AD203B41FA5}">
                      <a16:colId xmlns:a16="http://schemas.microsoft.com/office/drawing/2014/main" val="20002"/>
                    </a:ext>
                  </a:extLst>
                </a:gridCol>
                <a:gridCol w="2150250">
                  <a:extLst>
                    <a:ext uri="{9D8B030D-6E8A-4147-A177-3AD203B41FA5}">
                      <a16:colId xmlns:a16="http://schemas.microsoft.com/office/drawing/2014/main" val="20003"/>
                    </a:ext>
                  </a:extLst>
                </a:gridCol>
              </a:tblGrid>
              <a:tr h="430125">
                <a:tc>
                  <a:txBody>
                    <a:bodyPr/>
                    <a:lstStyle/>
                    <a:p>
                      <a:pPr marL="0" lvl="0" indent="0" algn="l" rtl="0">
                        <a:lnSpc>
                          <a:spcPct val="115000"/>
                        </a:lnSpc>
                        <a:spcBef>
                          <a:spcPts val="0"/>
                        </a:spcBef>
                        <a:spcAft>
                          <a:spcPts val="0"/>
                        </a:spcAft>
                        <a:buNone/>
                      </a:pPr>
                      <a:r>
                        <a:rPr lang="en">
                          <a:solidFill>
                            <a:schemeClr val="dk2"/>
                          </a:solidFill>
                        </a:rPr>
                        <a:t> </a:t>
                      </a:r>
                      <a:endParaRPr>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2"/>
                          </a:solidFill>
                        </a:rPr>
                        <a:t>Results</a:t>
                      </a:r>
                      <a:endParaRPr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2"/>
                          </a:solidFill>
                        </a:rPr>
                        <a:t>PIC+NI</a:t>
                      </a:r>
                      <a:endParaRPr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2"/>
                          </a:solidFill>
                        </a:rPr>
                        <a:t>Specificity Condition</a:t>
                      </a:r>
                      <a:endParaRPr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27850">
                <a:tc>
                  <a:txBody>
                    <a:bodyPr/>
                    <a:lstStyle/>
                    <a:p>
                      <a:pPr marL="0" lvl="0" indent="0" algn="l" rtl="0">
                        <a:lnSpc>
                          <a:spcPct val="115000"/>
                        </a:lnSpc>
                        <a:spcBef>
                          <a:spcPts val="0"/>
                        </a:spcBef>
                        <a:spcAft>
                          <a:spcPts val="0"/>
                        </a:spcAft>
                        <a:buNone/>
                      </a:pPr>
                      <a:r>
                        <a:rPr lang="en">
                          <a:solidFill>
                            <a:schemeClr val="dk2"/>
                          </a:solidFill>
                        </a:rPr>
                        <a:t>Definiteness effect in English nVOC</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27850">
                <a:tc>
                  <a:txBody>
                    <a:bodyPr/>
                    <a:lstStyle/>
                    <a:p>
                      <a:pPr marL="0" lvl="0" indent="0" algn="l" rtl="0">
                        <a:lnSpc>
                          <a:spcPct val="115000"/>
                        </a:lnSpc>
                        <a:spcBef>
                          <a:spcPts val="0"/>
                        </a:spcBef>
                        <a:spcAft>
                          <a:spcPts val="0"/>
                        </a:spcAft>
                        <a:buNone/>
                      </a:pPr>
                      <a:r>
                        <a:rPr lang="en">
                          <a:solidFill>
                            <a:schemeClr val="dk2"/>
                          </a:solidFill>
                        </a:rPr>
                        <a:t>Definiteness effect in English VOC</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0000"/>
                          </a:solidFill>
                        </a:rPr>
                        <a:t>No</a:t>
                      </a:r>
                      <a:endParaRPr>
                        <a:solidFill>
                          <a:srgbClr val="FF0000"/>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27850">
                <a:tc>
                  <a:txBody>
                    <a:bodyPr/>
                    <a:lstStyle/>
                    <a:p>
                      <a:pPr marL="0" lvl="0" indent="0" algn="l" rtl="0">
                        <a:lnSpc>
                          <a:spcPct val="115000"/>
                        </a:lnSpc>
                        <a:spcBef>
                          <a:spcPts val="0"/>
                        </a:spcBef>
                        <a:spcAft>
                          <a:spcPts val="0"/>
                        </a:spcAft>
                        <a:buNone/>
                      </a:pPr>
                      <a:r>
                        <a:rPr lang="en">
                          <a:solidFill>
                            <a:schemeClr val="dk2"/>
                          </a:solidFill>
                        </a:rPr>
                        <a:t>VOC effect in English</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0000"/>
                          </a:solidFill>
                        </a:rPr>
                        <a:t>No</a:t>
                      </a:r>
                      <a:endParaRPr>
                        <a:solidFill>
                          <a:srgbClr val="FF0000"/>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03175">
                <a:tc>
                  <a:txBody>
                    <a:bodyPr/>
                    <a:lstStyle/>
                    <a:p>
                      <a:pPr marL="0" lvl="0" indent="0" algn="l" rtl="0">
                        <a:lnSpc>
                          <a:spcPct val="115000"/>
                        </a:lnSpc>
                        <a:spcBef>
                          <a:spcPts val="0"/>
                        </a:spcBef>
                        <a:spcAft>
                          <a:spcPts val="0"/>
                        </a:spcAft>
                        <a:buNone/>
                      </a:pPr>
                      <a:r>
                        <a:rPr lang="en">
                          <a:solidFill>
                            <a:schemeClr val="dk2"/>
                          </a:solidFill>
                        </a:rPr>
                        <a:t>Definiteness effect in Chinese nVOC</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0000"/>
                          </a:solidFill>
                        </a:rPr>
                        <a:t>No</a:t>
                      </a:r>
                      <a:endParaRPr>
                        <a:solidFill>
                          <a:srgbClr val="FF0000"/>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03175">
                <a:tc>
                  <a:txBody>
                    <a:bodyPr/>
                    <a:lstStyle/>
                    <a:p>
                      <a:pPr marL="0" lvl="0" indent="0" algn="l" rtl="0">
                        <a:lnSpc>
                          <a:spcPct val="115000"/>
                        </a:lnSpc>
                        <a:spcBef>
                          <a:spcPts val="0"/>
                        </a:spcBef>
                        <a:spcAft>
                          <a:spcPts val="0"/>
                        </a:spcAft>
                        <a:buNone/>
                      </a:pPr>
                      <a:r>
                        <a:rPr lang="en">
                          <a:solidFill>
                            <a:schemeClr val="dk2"/>
                          </a:solidFill>
                        </a:rPr>
                        <a:t>Definiteness effect in Chinese VOC</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rgbClr val="FF0000"/>
                          </a:solidFill>
                        </a:rPr>
                        <a:t>No</a:t>
                      </a:r>
                      <a:endParaRPr>
                        <a:solidFill>
                          <a:srgbClr val="FF0000"/>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Yes</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03175">
                <a:tc>
                  <a:txBody>
                    <a:bodyPr/>
                    <a:lstStyle/>
                    <a:p>
                      <a:pPr marL="0" lvl="0" indent="0" algn="l" rtl="0">
                        <a:lnSpc>
                          <a:spcPct val="115000"/>
                        </a:lnSpc>
                        <a:spcBef>
                          <a:spcPts val="0"/>
                        </a:spcBef>
                        <a:spcAft>
                          <a:spcPts val="0"/>
                        </a:spcAft>
                        <a:buNone/>
                      </a:pPr>
                      <a:r>
                        <a:rPr lang="en">
                          <a:solidFill>
                            <a:schemeClr val="dk2"/>
                          </a:solidFill>
                        </a:rPr>
                        <a:t>VOC effect in Chinese</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No</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No</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2"/>
                          </a:solidFill>
                        </a:rPr>
                        <a:t>No</a:t>
                      </a:r>
                      <a:endParaRPr>
                        <a:solidFill>
                          <a:schemeClr val="dk2"/>
                        </a:solidFill>
                      </a:endParaRPr>
                    </a:p>
                  </a:txBody>
                  <a:tcPr marL="94100" marR="94100" marT="47125" marB="471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07" name="Google Shape;207;p31"/>
          <p:cNvPicPr preferRelativeResize="0"/>
          <p:nvPr/>
        </p:nvPicPr>
        <p:blipFill>
          <a:blip r:embed="rId3">
            <a:alphaModFix/>
          </a:blip>
          <a:stretch>
            <a:fillRect/>
          </a:stretch>
        </p:blipFill>
        <p:spPr>
          <a:xfrm>
            <a:off x="2896125" y="73025"/>
            <a:ext cx="2832900" cy="2124675"/>
          </a:xfrm>
          <a:prstGeom prst="rect">
            <a:avLst/>
          </a:prstGeom>
          <a:noFill/>
          <a:ln>
            <a:noFill/>
          </a:ln>
        </p:spPr>
      </p:pic>
      <p:pic>
        <p:nvPicPr>
          <p:cNvPr id="208" name="Google Shape;208;p31"/>
          <p:cNvPicPr preferRelativeResize="0"/>
          <p:nvPr/>
        </p:nvPicPr>
        <p:blipFill>
          <a:blip r:embed="rId4">
            <a:alphaModFix/>
          </a:blip>
          <a:stretch>
            <a:fillRect/>
          </a:stretch>
        </p:blipFill>
        <p:spPr>
          <a:xfrm>
            <a:off x="6137450" y="73025"/>
            <a:ext cx="2832900" cy="2124668"/>
          </a:xfrm>
          <a:prstGeom prst="rect">
            <a:avLst/>
          </a:prstGeom>
          <a:noFill/>
          <a:ln>
            <a:noFill/>
          </a:ln>
        </p:spPr>
      </p:pic>
      <p:sp>
        <p:nvSpPr>
          <p:cNvPr id="209" name="Google Shape;209;p31"/>
          <p:cNvSpPr txBox="1"/>
          <p:nvPr/>
        </p:nvSpPr>
        <p:spPr>
          <a:xfrm>
            <a:off x="5970950" y="1797500"/>
            <a:ext cx="88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Chinese</a:t>
            </a:r>
            <a:endParaRPr/>
          </a:p>
        </p:txBody>
      </p:sp>
      <p:sp>
        <p:nvSpPr>
          <p:cNvPr id="210" name="Google Shape;210;p31"/>
          <p:cNvSpPr txBox="1"/>
          <p:nvPr/>
        </p:nvSpPr>
        <p:spPr>
          <a:xfrm>
            <a:off x="2773150" y="1771075"/>
            <a:ext cx="78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English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solidFill>
                  <a:srgbClr val="FF0000"/>
                </a:solidFill>
              </a:rPr>
              <a:t>Warning</a:t>
            </a:r>
            <a:r>
              <a:rPr lang="en" sz="2300"/>
              <a:t>: basically the same as in GLOW46 and TEAL13!</a:t>
            </a:r>
            <a:endParaRPr sz="230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a:t>N214: Evidence that children use to acquire Mandarin restitutive you - Ting XU and William SNYDER</a:t>
            </a:r>
            <a:endParaRPr b="1"/>
          </a:p>
          <a:p>
            <a:pPr marL="0" lvl="0" indent="0" algn="l" rtl="0">
              <a:spcBef>
                <a:spcPts val="1200"/>
              </a:spcBef>
              <a:spcAft>
                <a:spcPts val="0"/>
              </a:spcAft>
              <a:buNone/>
            </a:pPr>
            <a:r>
              <a:rPr lang="en"/>
              <a:t>N212: An investigation of SEE/LOOK verbs as a source of conative modality markers in Sinitic languages - Boyang LIU</a:t>
            </a:r>
            <a:endParaRPr b="1"/>
          </a:p>
          <a:p>
            <a:pPr marL="0" lvl="0" indent="0" algn="l" rtl="0">
              <a:spcBef>
                <a:spcPts val="1200"/>
              </a:spcBef>
              <a:spcAft>
                <a:spcPts val="0"/>
              </a:spcAft>
              <a:buNone/>
            </a:pPr>
            <a:r>
              <a:rPr lang="en"/>
              <a:t>N316: 上古漢語否定詞「莫」研究的幾個問題 - 谷峰</a:t>
            </a:r>
            <a:endParaRPr/>
          </a:p>
          <a:p>
            <a:pPr marL="0" lvl="0" indent="0" algn="l" rtl="0">
              <a:spcBef>
                <a:spcPts val="1200"/>
              </a:spcBef>
              <a:spcAft>
                <a:spcPts val="0"/>
              </a:spcAft>
              <a:buNone/>
            </a:pPr>
            <a:r>
              <a:rPr lang="en"/>
              <a:t>N317: 古代韓語借字表記「內」、「屍」的上古漢語音對應 - 安英姬</a:t>
            </a:r>
            <a:endParaRPr/>
          </a:p>
          <a:p>
            <a:pPr marL="0" lvl="0" indent="0" algn="l" rtl="0">
              <a:spcBef>
                <a:spcPts val="1200"/>
              </a:spcBef>
              <a:spcAft>
                <a:spcPts val="0"/>
              </a:spcAft>
              <a:buNone/>
            </a:pPr>
            <a:r>
              <a:rPr lang="en"/>
              <a:t>N221: 寧武話陰平調和上聲調的產出與感知實驗研究 - 趙建軍</a:t>
            </a:r>
            <a:endParaRPr/>
          </a:p>
          <a:p>
            <a:pPr marL="0" lvl="0" indent="0" algn="l" rtl="0">
              <a:spcBef>
                <a:spcPts val="1200"/>
              </a:spcBef>
              <a:spcAft>
                <a:spcPts val="0"/>
              </a:spcAft>
              <a:buNone/>
            </a:pPr>
            <a:r>
              <a:rPr lang="en"/>
              <a:t>N213: 鄭州方言的形容詞短語兒化——兼論北方方言形容詞短語兒化的差異 - 呂曉玲、於雅哲</a:t>
            </a:r>
            <a:endParaRPr/>
          </a:p>
          <a:p>
            <a:pPr marL="0" lvl="0" indent="0" algn="l" rtl="0">
              <a:spcBef>
                <a:spcPts val="1200"/>
              </a:spcBef>
              <a:spcAft>
                <a:spcPts val="1200"/>
              </a:spcAft>
              <a:buNone/>
            </a:pPr>
            <a:r>
              <a:rPr lang="en"/>
              <a:t>N101: 吳語臨海方言的主觀量標記——兼與吳語仙居方言比較 - 盧笑予、潘雪雨晴</a:t>
            </a:r>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Proposal: Specificity and PIC+NI</a:t>
            </a:r>
            <a:endParaRPr/>
          </a:p>
        </p:txBody>
      </p:sp>
      <p:sp>
        <p:nvSpPr>
          <p:cNvPr id="216" name="Google Shape;216;p32"/>
          <p:cNvSpPr txBox="1">
            <a:spLocks noGrp="1"/>
          </p:cNvSpPr>
          <p:nvPr>
            <p:ph type="body" idx="1"/>
          </p:nvPr>
        </p:nvSpPr>
        <p:spPr>
          <a:xfrm>
            <a:off x="311700" y="1152475"/>
            <a:ext cx="8520600" cy="193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dirty="0"/>
              <a:t>Both the Specificity condition and PIC+NI are at work.</a:t>
            </a:r>
            <a:endParaRPr sz="1600" dirty="0"/>
          </a:p>
          <a:p>
            <a:pPr marL="0" lvl="0" indent="0" algn="l" rtl="0">
              <a:spcBef>
                <a:spcPts val="1200"/>
              </a:spcBef>
              <a:spcAft>
                <a:spcPts val="0"/>
              </a:spcAft>
              <a:buClr>
                <a:schemeClr val="dk1"/>
              </a:buClr>
              <a:buSzPts val="1100"/>
              <a:buFont typeface="Arial"/>
              <a:buNone/>
            </a:pPr>
            <a:r>
              <a:rPr lang="en" sz="1600" dirty="0"/>
              <a:t>English </a:t>
            </a:r>
            <a:r>
              <a:rPr lang="en" sz="1600" dirty="0" err="1"/>
              <a:t>wh</a:t>
            </a:r>
            <a:r>
              <a:rPr lang="en" sz="1600" dirty="0"/>
              <a:t>-questions: </a:t>
            </a:r>
            <a:r>
              <a:rPr lang="en" sz="1600" b="1" dirty="0" err="1"/>
              <a:t>What</a:t>
            </a:r>
            <a:r>
              <a:rPr lang="en" sz="1600" b="1" baseline="-25000" dirty="0" err="1"/>
              <a:t>i</a:t>
            </a:r>
            <a:r>
              <a:rPr lang="en" sz="1600" b="1" dirty="0"/>
              <a:t> did you read that book about </a:t>
            </a:r>
            <a:r>
              <a:rPr lang="en" sz="1600" b="1" i="1" dirty="0" err="1"/>
              <a:t>t</a:t>
            </a:r>
            <a:r>
              <a:rPr lang="en" sz="1600" b="1" i="1" baseline="-25000" dirty="0" err="1"/>
              <a:t>i</a:t>
            </a:r>
            <a:r>
              <a:rPr lang="en" sz="1600" b="1" dirty="0"/>
              <a:t>?</a:t>
            </a:r>
            <a:endParaRPr sz="1600" b="1" dirty="0"/>
          </a:p>
          <a:p>
            <a:pPr marL="457200" lvl="0" indent="-330200" algn="l" rtl="0">
              <a:spcBef>
                <a:spcPts val="1200"/>
              </a:spcBef>
              <a:spcAft>
                <a:spcPts val="0"/>
              </a:spcAft>
              <a:buSzPts val="1600"/>
              <a:buChar char="●"/>
            </a:pPr>
            <a:r>
              <a:rPr lang="en" sz="1600" dirty="0" err="1"/>
              <a:t>Subextraction</a:t>
            </a:r>
            <a:r>
              <a:rPr lang="en" sz="1600" dirty="0"/>
              <a:t> of the </a:t>
            </a:r>
            <a:r>
              <a:rPr lang="en" sz="1600" dirty="0" err="1"/>
              <a:t>wh</a:t>
            </a:r>
            <a:r>
              <a:rPr lang="en" sz="1600" dirty="0"/>
              <a:t>-phrase 		← PIC (can be ameliorated by VOC)</a:t>
            </a:r>
            <a:endParaRPr sz="1600" dirty="0"/>
          </a:p>
          <a:p>
            <a:pPr marL="457200" lvl="0" indent="-330200" algn="l" rtl="0">
              <a:spcBef>
                <a:spcPts val="0"/>
              </a:spcBef>
              <a:spcAft>
                <a:spcPts val="0"/>
              </a:spcAft>
              <a:buSzPts val="1600"/>
              <a:buChar char="●"/>
            </a:pPr>
            <a:r>
              <a:rPr lang="en" sz="1600" dirty="0"/>
              <a:t>Binding of the </a:t>
            </a:r>
            <a:r>
              <a:rPr lang="en" sz="1600" dirty="0" err="1"/>
              <a:t>wh</a:t>
            </a:r>
            <a:r>
              <a:rPr lang="en" sz="1600" dirty="0"/>
              <a:t>-phrase’s lower copy (trace)	← Specificity Condition</a:t>
            </a:r>
            <a:endParaRPr sz="1600" dirty="0"/>
          </a:p>
        </p:txBody>
      </p:sp>
      <p:sp>
        <p:nvSpPr>
          <p:cNvPr id="217" name="Google Shape;21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18" name="Google Shape;218;p32"/>
          <p:cNvSpPr txBox="1">
            <a:spLocks noGrp="1"/>
          </p:cNvSpPr>
          <p:nvPr>
            <p:ph type="body" idx="1"/>
          </p:nvPr>
        </p:nvSpPr>
        <p:spPr>
          <a:xfrm>
            <a:off x="311700" y="3018125"/>
            <a:ext cx="8520600" cy="194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dirty="0"/>
              <a:t>Chinese </a:t>
            </a:r>
            <a:r>
              <a:rPr lang="en" sz="1600" dirty="0" err="1"/>
              <a:t>wh</a:t>
            </a:r>
            <a:r>
              <a:rPr lang="en" sz="1600" dirty="0"/>
              <a:t>-questions: </a:t>
            </a:r>
            <a:r>
              <a:rPr lang="en" sz="1600" b="1" dirty="0" err="1"/>
              <a:t>QOP</a:t>
            </a:r>
            <a:r>
              <a:rPr lang="en" sz="1600" b="1" baseline="-25000" dirty="0" err="1"/>
              <a:t>i</a:t>
            </a:r>
            <a:r>
              <a:rPr lang="en" sz="1600" b="1" dirty="0"/>
              <a:t> </a:t>
            </a:r>
            <a:r>
              <a:rPr lang="en" sz="1600" b="1" dirty="0" err="1"/>
              <a:t>你读了那本关于谁</a:t>
            </a:r>
            <a:r>
              <a:rPr lang="en" sz="1600" b="1" baseline="-25000" dirty="0" err="1"/>
              <a:t>i</a:t>
            </a:r>
            <a:r>
              <a:rPr lang="en" sz="1600" b="1" dirty="0" err="1"/>
              <a:t>的书</a:t>
            </a:r>
            <a:r>
              <a:rPr lang="en" sz="1600" b="1" dirty="0"/>
              <a:t>？</a:t>
            </a:r>
            <a:endParaRPr sz="1600" b="1" dirty="0"/>
          </a:p>
          <a:p>
            <a:pPr marL="457200" lvl="0" indent="-330200" algn="l" rtl="0">
              <a:spcBef>
                <a:spcPts val="1200"/>
              </a:spcBef>
              <a:spcAft>
                <a:spcPts val="0"/>
              </a:spcAft>
              <a:buSzPts val="1600"/>
              <a:buChar char="●"/>
            </a:pPr>
            <a:r>
              <a:rPr lang="en" sz="1600" dirty="0"/>
              <a:t>No </a:t>
            </a:r>
            <a:r>
              <a:rPr lang="en" sz="1600" dirty="0" err="1"/>
              <a:t>subextraction</a:t>
            </a:r>
            <a:r>
              <a:rPr lang="en" sz="1600" dirty="0"/>
              <a:t>							</a:t>
            </a:r>
            <a:endParaRPr sz="1600" dirty="0"/>
          </a:p>
          <a:p>
            <a:pPr marL="457200" lvl="0" indent="-330200" algn="l" rtl="0">
              <a:spcBef>
                <a:spcPts val="0"/>
              </a:spcBef>
              <a:spcAft>
                <a:spcPts val="0"/>
              </a:spcAft>
              <a:buSzPts val="1600"/>
              <a:buChar char="●"/>
            </a:pPr>
            <a:r>
              <a:rPr lang="en" sz="1600" dirty="0"/>
              <a:t>Binding of the </a:t>
            </a:r>
            <a:r>
              <a:rPr lang="en" sz="1600" dirty="0" err="1"/>
              <a:t>wh</a:t>
            </a:r>
            <a:r>
              <a:rPr lang="en" sz="1600" dirty="0"/>
              <a:t>-phrase by a question operator	← Specificity Condition</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Proposal: accounting for the results</a:t>
            </a:r>
            <a:endParaRPr/>
          </a:p>
        </p:txBody>
      </p:sp>
      <p:sp>
        <p:nvSpPr>
          <p:cNvPr id="224" name="Google Shape;22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graphicFrame>
        <p:nvGraphicFramePr>
          <p:cNvPr id="225" name="Google Shape;225;p33"/>
          <p:cNvGraphicFramePr/>
          <p:nvPr/>
        </p:nvGraphicFramePr>
        <p:xfrm>
          <a:off x="432925" y="1195800"/>
          <a:ext cx="6903625" cy="2682506"/>
        </p:xfrm>
        <a:graphic>
          <a:graphicData uri="http://schemas.openxmlformats.org/drawingml/2006/table">
            <a:tbl>
              <a:tblPr>
                <a:noFill/>
                <a:tableStyleId>{91B21233-DBB1-4C5B-A77B-679E0333D6B0}</a:tableStyleId>
              </a:tblPr>
              <a:tblGrid>
                <a:gridCol w="1980625">
                  <a:extLst>
                    <a:ext uri="{9D8B030D-6E8A-4147-A177-3AD203B41FA5}">
                      <a16:colId xmlns:a16="http://schemas.microsoft.com/office/drawing/2014/main" val="20000"/>
                    </a:ext>
                  </a:extLst>
                </a:gridCol>
                <a:gridCol w="1641000">
                  <a:extLst>
                    <a:ext uri="{9D8B030D-6E8A-4147-A177-3AD203B41FA5}">
                      <a16:colId xmlns:a16="http://schemas.microsoft.com/office/drawing/2014/main" val="20001"/>
                    </a:ext>
                  </a:extLst>
                </a:gridCol>
                <a:gridCol w="1641000">
                  <a:extLst>
                    <a:ext uri="{9D8B030D-6E8A-4147-A177-3AD203B41FA5}">
                      <a16:colId xmlns:a16="http://schemas.microsoft.com/office/drawing/2014/main" val="20002"/>
                    </a:ext>
                  </a:extLst>
                </a:gridCol>
                <a:gridCol w="1641000">
                  <a:extLst>
                    <a:ext uri="{9D8B030D-6E8A-4147-A177-3AD203B41FA5}">
                      <a16:colId xmlns:a16="http://schemas.microsoft.com/office/drawing/2014/main" val="20003"/>
                    </a:ext>
                  </a:extLst>
                </a:gridCol>
              </a:tblGrid>
              <a:tr h="618500">
                <a:tc>
                  <a:txBody>
                    <a:bodyPr/>
                    <a:lstStyle/>
                    <a:p>
                      <a:pPr marL="0" lvl="0" indent="0" algn="l" rtl="0">
                        <a:lnSpc>
                          <a:spcPct val="115000"/>
                        </a:lnSpc>
                        <a:spcBef>
                          <a:spcPts val="0"/>
                        </a:spcBef>
                        <a:spcAft>
                          <a:spcPts val="0"/>
                        </a:spcAft>
                        <a:buNone/>
                      </a:pPr>
                      <a:r>
                        <a:rPr lang="en" sz="1600">
                          <a:solidFill>
                            <a:schemeClr val="dk2"/>
                          </a:solidFill>
                        </a:rPr>
                        <a:t> </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sz="1600"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2"/>
                          </a:solidFill>
                        </a:rPr>
                        <a:t>PIC+NI </a:t>
                      </a:r>
                      <a:endParaRPr sz="1600"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2"/>
                          </a:solidFill>
                        </a:rPr>
                        <a:t>Specificity Condition</a:t>
                      </a:r>
                      <a:endParaRPr sz="1600" b="1">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12825">
                <a:tc>
                  <a:txBody>
                    <a:bodyPr/>
                    <a:lstStyle/>
                    <a:p>
                      <a:pPr marL="0" lvl="0" indent="0" algn="l" rtl="0">
                        <a:lnSpc>
                          <a:spcPct val="115000"/>
                        </a:lnSpc>
                        <a:spcBef>
                          <a:spcPts val="0"/>
                        </a:spcBef>
                        <a:spcAft>
                          <a:spcPts val="0"/>
                        </a:spcAft>
                        <a:buNone/>
                      </a:pPr>
                      <a:r>
                        <a:rPr lang="en" sz="1600">
                          <a:solidFill>
                            <a:schemeClr val="dk2"/>
                          </a:solidFill>
                        </a:rPr>
                        <a:t>nVOC in English</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2"/>
                          </a:solidFill>
                        </a:rPr>
                        <a:t>… </a:t>
                      </a:r>
                      <a:r>
                        <a:rPr lang="en" sz="1200">
                          <a:solidFill>
                            <a:srgbClr val="990000"/>
                          </a:solidFill>
                        </a:rPr>
                        <a:t>what </a:t>
                      </a:r>
                      <a:r>
                        <a:rPr lang="en" sz="1200">
                          <a:solidFill>
                            <a:schemeClr val="dk2"/>
                          </a:solidFill>
                        </a:rPr>
                        <a:t>Tom read</a:t>
                      </a:r>
                      <a:endParaRPr sz="1200">
                        <a:solidFill>
                          <a:schemeClr val="dk2"/>
                        </a:solidFill>
                      </a:endParaRPr>
                    </a:p>
                    <a:p>
                      <a:pPr marL="0" lvl="0" indent="0" algn="l" rtl="0">
                        <a:lnSpc>
                          <a:spcPct val="115000"/>
                        </a:lnSpc>
                        <a:spcBef>
                          <a:spcPts val="0"/>
                        </a:spcBef>
                        <a:spcAft>
                          <a:spcPts val="0"/>
                        </a:spcAft>
                        <a:buNone/>
                      </a:pPr>
                      <a:r>
                        <a:rPr lang="en" sz="1200">
                          <a:solidFill>
                            <a:srgbClr val="990000"/>
                          </a:solidFill>
                        </a:rPr>
                        <a:t>that </a:t>
                      </a:r>
                      <a:r>
                        <a:rPr lang="en" sz="1200">
                          <a:solidFill>
                            <a:schemeClr val="dk2"/>
                          </a:solidFill>
                        </a:rPr>
                        <a:t>book about ___.</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12825">
                <a:tc>
                  <a:txBody>
                    <a:bodyPr/>
                    <a:lstStyle/>
                    <a:p>
                      <a:pPr marL="0" lvl="0" indent="0" algn="l" rtl="0">
                        <a:lnSpc>
                          <a:spcPct val="115000"/>
                        </a:lnSpc>
                        <a:spcBef>
                          <a:spcPts val="0"/>
                        </a:spcBef>
                        <a:spcAft>
                          <a:spcPts val="0"/>
                        </a:spcAft>
                        <a:buNone/>
                      </a:pPr>
                      <a:r>
                        <a:rPr lang="en" sz="1600">
                          <a:solidFill>
                            <a:schemeClr val="dk2"/>
                          </a:solidFill>
                        </a:rPr>
                        <a:t>VOC in English</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2"/>
                          </a:solidFill>
                        </a:rPr>
                        <a:t>… </a:t>
                      </a:r>
                      <a:r>
                        <a:rPr lang="en" sz="1200">
                          <a:solidFill>
                            <a:srgbClr val="990000"/>
                          </a:solidFill>
                        </a:rPr>
                        <a:t>what </a:t>
                      </a:r>
                      <a:r>
                        <a:rPr lang="en" sz="1200">
                          <a:solidFill>
                            <a:schemeClr val="dk2"/>
                          </a:solidFill>
                        </a:rPr>
                        <a:t>Tom </a:t>
                      </a:r>
                      <a:r>
                        <a:rPr lang="en" sz="1200">
                          <a:solidFill>
                            <a:srgbClr val="0098A8"/>
                          </a:solidFill>
                        </a:rPr>
                        <a:t>wrote</a:t>
                      </a:r>
                      <a:endParaRPr sz="1200">
                        <a:solidFill>
                          <a:srgbClr val="0098A8"/>
                        </a:solidFill>
                      </a:endParaRPr>
                    </a:p>
                    <a:p>
                      <a:pPr marL="0" lvl="0" indent="0" algn="l" rtl="0">
                        <a:lnSpc>
                          <a:spcPct val="115000"/>
                        </a:lnSpc>
                        <a:spcBef>
                          <a:spcPts val="0"/>
                        </a:spcBef>
                        <a:spcAft>
                          <a:spcPts val="0"/>
                        </a:spcAft>
                        <a:buNone/>
                      </a:pPr>
                      <a:r>
                        <a:rPr lang="en" sz="1200">
                          <a:solidFill>
                            <a:srgbClr val="990000"/>
                          </a:solidFill>
                        </a:rPr>
                        <a:t>that </a:t>
                      </a:r>
                      <a:r>
                        <a:rPr lang="en" sz="1200">
                          <a:solidFill>
                            <a:schemeClr val="dk2"/>
                          </a:solidFill>
                        </a:rPr>
                        <a:t>book about ___.</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Satisfied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512825">
                <a:tc>
                  <a:txBody>
                    <a:bodyPr/>
                    <a:lstStyle/>
                    <a:p>
                      <a:pPr marL="0" lvl="0" indent="0" algn="l" rtl="0">
                        <a:lnSpc>
                          <a:spcPct val="115000"/>
                        </a:lnSpc>
                        <a:spcBef>
                          <a:spcPts val="0"/>
                        </a:spcBef>
                        <a:spcAft>
                          <a:spcPts val="0"/>
                        </a:spcAft>
                        <a:buNone/>
                      </a:pPr>
                      <a:r>
                        <a:rPr lang="en" sz="1600">
                          <a:solidFill>
                            <a:schemeClr val="dk2"/>
                          </a:solidFill>
                        </a:rPr>
                        <a:t>nVOC in Chinese</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2"/>
                          </a:solidFill>
                        </a:rPr>
                        <a:t>… Tom read </a:t>
                      </a:r>
                      <a:r>
                        <a:rPr lang="en" sz="1200">
                          <a:solidFill>
                            <a:srgbClr val="990000"/>
                          </a:solidFill>
                        </a:rPr>
                        <a:t>that</a:t>
                      </a:r>
                      <a:endParaRPr sz="1200">
                        <a:solidFill>
                          <a:srgbClr val="990000"/>
                        </a:solidFill>
                      </a:endParaRPr>
                    </a:p>
                    <a:p>
                      <a:pPr marL="0" lvl="0" indent="0" algn="l" rtl="0">
                        <a:lnSpc>
                          <a:spcPct val="115000"/>
                        </a:lnSpc>
                        <a:spcBef>
                          <a:spcPts val="0"/>
                        </a:spcBef>
                        <a:spcAft>
                          <a:spcPts val="0"/>
                        </a:spcAft>
                        <a:buNone/>
                      </a:pPr>
                      <a:r>
                        <a:rPr lang="en" sz="1200">
                          <a:solidFill>
                            <a:schemeClr val="dk2"/>
                          </a:solidFill>
                        </a:rPr>
                        <a:t>book about what.</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n/a</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512825">
                <a:tc>
                  <a:txBody>
                    <a:bodyPr/>
                    <a:lstStyle/>
                    <a:p>
                      <a:pPr marL="0" lvl="0" indent="0" algn="l" rtl="0">
                        <a:lnSpc>
                          <a:spcPct val="115000"/>
                        </a:lnSpc>
                        <a:spcBef>
                          <a:spcPts val="0"/>
                        </a:spcBef>
                        <a:spcAft>
                          <a:spcPts val="0"/>
                        </a:spcAft>
                        <a:buNone/>
                      </a:pPr>
                      <a:r>
                        <a:rPr lang="en" sz="1600">
                          <a:solidFill>
                            <a:schemeClr val="dk2"/>
                          </a:solidFill>
                        </a:rPr>
                        <a:t>VOC in Chinese</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2"/>
                          </a:solidFill>
                        </a:rPr>
                        <a:t>… Tom </a:t>
                      </a:r>
                      <a:r>
                        <a:rPr lang="en" sz="1200">
                          <a:solidFill>
                            <a:srgbClr val="0098A8"/>
                          </a:solidFill>
                        </a:rPr>
                        <a:t>wrote</a:t>
                      </a:r>
                      <a:r>
                        <a:rPr lang="en" sz="1200">
                          <a:solidFill>
                            <a:schemeClr val="dk2"/>
                          </a:solidFill>
                        </a:rPr>
                        <a:t> </a:t>
                      </a:r>
                      <a:r>
                        <a:rPr lang="en" sz="1200">
                          <a:solidFill>
                            <a:srgbClr val="990000"/>
                          </a:solidFill>
                        </a:rPr>
                        <a:t>that</a:t>
                      </a:r>
                      <a:endParaRPr sz="1200">
                        <a:solidFill>
                          <a:srgbClr val="990000"/>
                        </a:solidFill>
                      </a:endParaRPr>
                    </a:p>
                    <a:p>
                      <a:pPr marL="0" lvl="0" indent="0" algn="l" rtl="0">
                        <a:lnSpc>
                          <a:spcPct val="115000"/>
                        </a:lnSpc>
                        <a:spcBef>
                          <a:spcPts val="0"/>
                        </a:spcBef>
                        <a:spcAft>
                          <a:spcPts val="0"/>
                        </a:spcAft>
                        <a:buNone/>
                      </a:pPr>
                      <a:r>
                        <a:rPr lang="en" sz="1200">
                          <a:solidFill>
                            <a:schemeClr val="dk2"/>
                          </a:solidFill>
                        </a:rPr>
                        <a:t>book about what.</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n/a</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Violated</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26" name="Google Shape;226;p33"/>
          <p:cNvSpPr/>
          <p:nvPr/>
        </p:nvSpPr>
        <p:spPr>
          <a:xfrm>
            <a:off x="7336575" y="1857426"/>
            <a:ext cx="307200" cy="875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7336575" y="2901151"/>
            <a:ext cx="307200" cy="875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txBox="1"/>
          <p:nvPr/>
        </p:nvSpPr>
        <p:spPr>
          <a:xfrm>
            <a:off x="7643775" y="1941275"/>
            <a:ext cx="11916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VOC less bad</a:t>
            </a:r>
            <a:endParaRPr sz="1700" b="1"/>
          </a:p>
        </p:txBody>
      </p:sp>
      <p:sp>
        <p:nvSpPr>
          <p:cNvPr id="229" name="Google Shape;229;p33"/>
          <p:cNvSpPr txBox="1"/>
          <p:nvPr/>
        </p:nvSpPr>
        <p:spPr>
          <a:xfrm>
            <a:off x="7643775" y="2854200"/>
            <a:ext cx="13050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t>Both equally bad</a:t>
            </a:r>
            <a:endParaRPr sz="17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Independent evidence for Specificity in Chinese</a:t>
            </a:r>
            <a:endParaRPr/>
          </a:p>
          <a:p>
            <a:pPr marL="0" lvl="0" indent="0" algn="l" rtl="0">
              <a:spcBef>
                <a:spcPts val="0"/>
              </a:spcBef>
              <a:spcAft>
                <a:spcPts val="0"/>
              </a:spcAft>
              <a:buNone/>
            </a:pPr>
            <a:endParaRPr/>
          </a:p>
        </p:txBody>
      </p:sp>
      <p:sp>
        <p:nvSpPr>
          <p:cNvPr id="235" name="Google Shape;235;p34"/>
          <p:cNvSpPr txBox="1">
            <a:spLocks noGrp="1"/>
          </p:cNvSpPr>
          <p:nvPr>
            <p:ph type="body" idx="1"/>
          </p:nvPr>
        </p:nvSpPr>
        <p:spPr>
          <a:xfrm>
            <a:off x="311700" y="1152475"/>
            <a:ext cx="8520600" cy="1114736"/>
          </a:xfrm>
          <a:prstGeom prst="rect">
            <a:avLst/>
          </a:prstGeom>
        </p:spPr>
        <p:txBody>
          <a:bodyPr spcFirstLastPara="1" wrap="square" lIns="91425" tIns="91425" rIns="91425" bIns="91425" anchor="t" anchorCtr="0">
            <a:normAutofit lnSpcReduction="10000"/>
          </a:bodyPr>
          <a:lstStyle/>
          <a:p>
            <a:pPr marL="0" indent="0">
              <a:buClr>
                <a:schemeClr val="dk1"/>
              </a:buClr>
              <a:buSzPts val="1100"/>
              <a:buNone/>
            </a:pPr>
            <a:r>
              <a:rPr lang="en" dirty="0" err="1"/>
              <a:t>Wh</a:t>
            </a:r>
            <a:r>
              <a:rPr lang="en" dirty="0"/>
              <a:t>-element can have different readings in Chinese when bound by a different kind of operator. E.g.   existential operator =&gt; indefinite reading.</a:t>
            </a:r>
            <a:br>
              <a:rPr lang="en" dirty="0"/>
            </a:br>
            <a:r>
              <a:rPr lang="en-US" dirty="0"/>
              <a:t>               </a:t>
            </a:r>
            <a:r>
              <a:rPr lang="ja-JP" altLang="en-US"/>
              <a:t>你吃了什么。</a:t>
            </a:r>
            <a:r>
              <a:rPr lang="en" b="1" dirty="0"/>
              <a:t>∃</a:t>
            </a:r>
            <a:r>
              <a:rPr lang="en" b="1" dirty="0" err="1"/>
              <a:t>OP</a:t>
            </a:r>
            <a:r>
              <a:rPr lang="en" b="1" baseline="-25000" dirty="0" err="1"/>
              <a:t>i</a:t>
            </a:r>
            <a:r>
              <a:rPr lang="en" dirty="0"/>
              <a:t> you ate </a:t>
            </a:r>
            <a:r>
              <a:rPr lang="en" b="1" dirty="0" err="1"/>
              <a:t>what</a:t>
            </a:r>
            <a:r>
              <a:rPr lang="en" b="1" baseline="-25000" dirty="0" err="1"/>
              <a:t>i</a:t>
            </a:r>
            <a:r>
              <a:rPr lang="en" dirty="0"/>
              <a:t> =&gt; you ate something</a:t>
            </a:r>
            <a:endParaRPr dirty="0"/>
          </a:p>
          <a:p>
            <a:pPr marL="0" lvl="0" indent="0" algn="l" rtl="0">
              <a:spcBef>
                <a:spcPts val="1200"/>
              </a:spcBef>
              <a:spcAft>
                <a:spcPts val="1200"/>
              </a:spcAft>
              <a:buNone/>
            </a:pPr>
            <a:endParaRPr dirty="0"/>
          </a:p>
        </p:txBody>
      </p:sp>
      <p:sp>
        <p:nvSpPr>
          <p:cNvPr id="236" name="Google Shape;23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237" name="Google Shape;237;p34"/>
          <p:cNvPicPr preferRelativeResize="0"/>
          <p:nvPr/>
        </p:nvPicPr>
        <p:blipFill>
          <a:blip r:embed="rId3">
            <a:alphaModFix/>
          </a:blip>
          <a:stretch>
            <a:fillRect/>
          </a:stretch>
        </p:blipFill>
        <p:spPr>
          <a:xfrm>
            <a:off x="311698" y="2714503"/>
            <a:ext cx="5929249" cy="1869850"/>
          </a:xfrm>
          <a:prstGeom prst="rect">
            <a:avLst/>
          </a:prstGeom>
          <a:noFill/>
          <a:ln>
            <a:noFill/>
          </a:ln>
        </p:spPr>
      </p:pic>
      <p:sp>
        <p:nvSpPr>
          <p:cNvPr id="238" name="Google Shape;238;p34"/>
          <p:cNvSpPr txBox="1"/>
          <p:nvPr/>
        </p:nvSpPr>
        <p:spPr>
          <a:xfrm>
            <a:off x="311698" y="4618233"/>
            <a:ext cx="699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Li 1992, N.B.: </a:t>
            </a:r>
            <a:r>
              <a:rPr lang="en" i="1" dirty="0"/>
              <a:t>took a picture </a:t>
            </a:r>
            <a:r>
              <a:rPr lang="en" dirty="0"/>
              <a:t>in (54) = “to get hold of a photo”, not “to photograph”</a:t>
            </a:r>
            <a:endParaRPr dirty="0"/>
          </a:p>
        </p:txBody>
      </p:sp>
      <p:sp>
        <p:nvSpPr>
          <p:cNvPr id="3" name="TextBox 2">
            <a:extLst>
              <a:ext uri="{FF2B5EF4-FFF2-40B4-BE49-F238E27FC236}">
                <a16:creationId xmlns:a16="http://schemas.microsoft.com/office/drawing/2014/main" id="{A5BE8F89-53AF-F89B-9B65-B316423A1A66}"/>
              </a:ext>
            </a:extLst>
          </p:cNvPr>
          <p:cNvSpPr txBox="1"/>
          <p:nvPr/>
        </p:nvSpPr>
        <p:spPr>
          <a:xfrm>
            <a:off x="311698" y="2297086"/>
            <a:ext cx="8520599" cy="338554"/>
          </a:xfrm>
          <a:prstGeom prst="rect">
            <a:avLst/>
          </a:prstGeom>
          <a:noFill/>
        </p:spPr>
        <p:txBody>
          <a:bodyPr wrap="square">
            <a:spAutoFit/>
          </a:bodyPr>
          <a:lstStyle/>
          <a:p>
            <a:pPr marL="0" lvl="0" indent="0" algn="l" rtl="0">
              <a:spcBef>
                <a:spcPts val="1200"/>
              </a:spcBef>
              <a:spcAft>
                <a:spcPts val="0"/>
              </a:spcAft>
              <a:buClr>
                <a:schemeClr val="dk1"/>
              </a:buClr>
              <a:buSzPts val="1100"/>
              <a:buFont typeface="Arial"/>
              <a:buNone/>
            </a:pPr>
            <a:r>
              <a:rPr lang="en-US" sz="1600" dirty="0">
                <a:solidFill>
                  <a:schemeClr val="tx1">
                    <a:lumMod val="75000"/>
                    <a:lumOff val="25000"/>
                  </a:schemeClr>
                </a:solidFill>
              </a:rPr>
              <a:t>The </a:t>
            </a:r>
            <a:r>
              <a:rPr lang="en-US" sz="1600" dirty="0" err="1">
                <a:solidFill>
                  <a:schemeClr val="tx1">
                    <a:lumMod val="75000"/>
                    <a:lumOff val="25000"/>
                  </a:schemeClr>
                </a:solidFill>
              </a:rPr>
              <a:t>wh</a:t>
            </a:r>
            <a:r>
              <a:rPr lang="en-US" sz="1600" dirty="0">
                <a:solidFill>
                  <a:schemeClr val="tx1">
                    <a:lumMod val="75000"/>
                    <a:lumOff val="25000"/>
                  </a:schemeClr>
                </a:solidFill>
              </a:rPr>
              <a:t>-indefinite reading is blocked when the </a:t>
            </a:r>
            <a:r>
              <a:rPr lang="en-US" sz="1600" dirty="0" err="1">
                <a:solidFill>
                  <a:schemeClr val="tx1">
                    <a:lumMod val="75000"/>
                    <a:lumOff val="25000"/>
                  </a:schemeClr>
                </a:solidFill>
              </a:rPr>
              <a:t>wh</a:t>
            </a:r>
            <a:r>
              <a:rPr lang="en-US" sz="1600" dirty="0">
                <a:solidFill>
                  <a:schemeClr val="tx1">
                    <a:lumMod val="75000"/>
                    <a:lumOff val="25000"/>
                  </a:schemeClr>
                </a:solidFill>
              </a:rPr>
              <a:t>-element is inside a specific DP (Li 1992):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Theoretical consequence:</a:t>
            </a:r>
            <a:endParaRPr/>
          </a:p>
        </p:txBody>
      </p:sp>
      <p:sp>
        <p:nvSpPr>
          <p:cNvPr id="244" name="Google Shape;24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It’s been commonly assumed that there needs to be only one constraint to account for the definiteness effect. </a:t>
            </a:r>
            <a:br>
              <a:rPr lang="en" dirty="0"/>
            </a:br>
            <a:r>
              <a:rPr lang="en" sz="1600" dirty="0"/>
              <a:t>(Davies &amp; Dubinsky 2003; N. Huang 2022, </a:t>
            </a:r>
            <a:r>
              <a:rPr lang="en" sz="1600" dirty="0" err="1"/>
              <a:t>Matushansky</a:t>
            </a:r>
            <a:r>
              <a:rPr lang="en" sz="1600" dirty="0"/>
              <a:t> 2005)</a:t>
            </a:r>
            <a:endParaRPr sz="1600" dirty="0"/>
          </a:p>
          <a:p>
            <a:pPr marL="0" lvl="0" indent="0" algn="l" rtl="0">
              <a:spcBef>
                <a:spcPts val="1200"/>
              </a:spcBef>
              <a:spcAft>
                <a:spcPts val="0"/>
              </a:spcAft>
              <a:buClr>
                <a:schemeClr val="dk1"/>
              </a:buClr>
              <a:buSzPts val="1100"/>
              <a:buFont typeface="Arial"/>
              <a:buNone/>
            </a:pPr>
            <a:r>
              <a:rPr lang="en" dirty="0" err="1"/>
              <a:t>Matushansky</a:t>
            </a:r>
            <a:r>
              <a:rPr lang="en" dirty="0"/>
              <a:t> 2005: the definiteness effect cannot be used as an argument for the </a:t>
            </a:r>
            <a:r>
              <a:rPr lang="en" dirty="0" err="1"/>
              <a:t>phasehood</a:t>
            </a:r>
            <a:r>
              <a:rPr lang="en" dirty="0"/>
              <a:t> of DP, because the effect is already accounted for by the Specificity Condition. “Why have two explanations for one effect?”</a:t>
            </a:r>
            <a:endParaRPr dirty="0"/>
          </a:p>
          <a:p>
            <a:pPr marL="0" lvl="0" indent="0" algn="l" rtl="0">
              <a:spcBef>
                <a:spcPts val="1200"/>
              </a:spcBef>
              <a:spcAft>
                <a:spcPts val="0"/>
              </a:spcAft>
              <a:buNone/>
            </a:pPr>
            <a:r>
              <a:rPr lang="en" dirty="0"/>
              <a:t>Today: whether cross-linguistically or within a language, definiteness effects cannot be reduced to only PIC+NI or only Specificity. </a:t>
            </a:r>
            <a:endParaRPr dirty="0"/>
          </a:p>
          <a:p>
            <a:pPr marL="0" lvl="0" indent="0" algn="l" rtl="0">
              <a:spcBef>
                <a:spcPts val="1200"/>
              </a:spcBef>
              <a:spcAft>
                <a:spcPts val="1200"/>
              </a:spcAft>
              <a:buNone/>
            </a:pPr>
            <a:endParaRPr dirty="0"/>
          </a:p>
        </p:txBody>
      </p:sp>
      <p:sp>
        <p:nvSpPr>
          <p:cNvPr id="245" name="Google Shape;24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and conclusion</a:t>
            </a:r>
            <a:endParaRPr/>
          </a:p>
        </p:txBody>
      </p:sp>
      <p:sp>
        <p:nvSpPr>
          <p:cNvPr id="251" name="Google Shape;25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Empirical findings: </a:t>
            </a:r>
            <a:endParaRPr dirty="0"/>
          </a:p>
          <a:p>
            <a:pPr marL="457200" lvl="0" indent="-342900" algn="l" rtl="0">
              <a:spcBef>
                <a:spcPts val="1200"/>
              </a:spcBef>
              <a:spcAft>
                <a:spcPts val="0"/>
              </a:spcAft>
              <a:buSzPts val="1800"/>
              <a:buChar char="-"/>
            </a:pPr>
            <a:r>
              <a:rPr lang="en" dirty="0"/>
              <a:t>Definiteness effect in </a:t>
            </a:r>
            <a:r>
              <a:rPr lang="en" dirty="0" err="1"/>
              <a:t>nVOC</a:t>
            </a:r>
            <a:r>
              <a:rPr lang="en" dirty="0"/>
              <a:t> and VOC in English and Chinese</a:t>
            </a:r>
            <a:endParaRPr dirty="0"/>
          </a:p>
          <a:p>
            <a:pPr marL="457200" lvl="0" indent="-342900" algn="l" rtl="0">
              <a:spcBef>
                <a:spcPts val="0"/>
              </a:spcBef>
              <a:spcAft>
                <a:spcPts val="0"/>
              </a:spcAft>
              <a:buSzPts val="1800"/>
              <a:buChar char="-"/>
            </a:pPr>
            <a:r>
              <a:rPr lang="en" dirty="0"/>
              <a:t>No VOC effect in Chinese</a:t>
            </a:r>
            <a:endParaRPr dirty="0"/>
          </a:p>
          <a:p>
            <a:pPr marL="0" lvl="0" indent="0" algn="l" rtl="0">
              <a:spcBef>
                <a:spcPts val="1200"/>
              </a:spcBef>
              <a:spcAft>
                <a:spcPts val="0"/>
              </a:spcAft>
              <a:buNone/>
            </a:pPr>
            <a:r>
              <a:rPr lang="en" dirty="0"/>
              <a:t>Theoretical implications:</a:t>
            </a:r>
            <a:endParaRPr dirty="0"/>
          </a:p>
          <a:p>
            <a:pPr marL="457200" lvl="0" indent="-342900" algn="l" rtl="0">
              <a:spcBef>
                <a:spcPts val="1200"/>
              </a:spcBef>
              <a:spcAft>
                <a:spcPts val="0"/>
              </a:spcAft>
              <a:buSzPts val="1800"/>
              <a:buChar char="-"/>
            </a:pPr>
            <a:r>
              <a:rPr lang="en" dirty="0"/>
              <a:t>Both the Specificity condition and PIC+NI are required and their effects can be teased apart when we compare multiple languages. </a:t>
            </a:r>
            <a:endParaRPr dirty="0"/>
          </a:p>
          <a:p>
            <a:pPr marL="457200" lvl="0" indent="-342900" algn="l" rtl="0">
              <a:spcBef>
                <a:spcPts val="0"/>
              </a:spcBef>
              <a:spcAft>
                <a:spcPts val="0"/>
              </a:spcAft>
              <a:buSzPts val="1800"/>
              <a:buChar char="-"/>
            </a:pPr>
            <a:r>
              <a:rPr lang="en" dirty="0"/>
              <a:t>Informational structure approach is challenged.</a:t>
            </a:r>
            <a:endParaRPr dirty="0"/>
          </a:p>
        </p:txBody>
      </p:sp>
      <p:sp>
        <p:nvSpPr>
          <p:cNvPr id="252" name="Google Shape;252;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1: NI in English but not Chinese</a:t>
            </a:r>
            <a:endParaRPr/>
          </a:p>
        </p:txBody>
      </p:sp>
      <p:sp>
        <p:nvSpPr>
          <p:cNvPr id="258" name="Google Shape;258;p37"/>
          <p:cNvSpPr txBox="1">
            <a:spLocks noGrp="1"/>
          </p:cNvSpPr>
          <p:nvPr>
            <p:ph type="body" idx="1"/>
          </p:nvPr>
        </p:nvSpPr>
        <p:spPr>
          <a:xfrm>
            <a:off x="311700" y="1093925"/>
            <a:ext cx="8520600" cy="355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Account: </a:t>
            </a:r>
            <a:endParaRPr/>
          </a:p>
          <a:p>
            <a:pPr marL="457200" lvl="0" indent="-342900" algn="l" rtl="0">
              <a:spcBef>
                <a:spcPts val="1200"/>
              </a:spcBef>
              <a:spcAft>
                <a:spcPts val="0"/>
              </a:spcAft>
              <a:buSzPts val="1800"/>
              <a:buChar char="-"/>
            </a:pPr>
            <a:r>
              <a:rPr lang="en"/>
              <a:t>wh-in-situ involves LF movement which is subject to PIC</a:t>
            </a:r>
            <a:endParaRPr/>
          </a:p>
          <a:p>
            <a:pPr marL="457200" lvl="0" indent="-342900" algn="l" rtl="0">
              <a:spcBef>
                <a:spcPts val="0"/>
              </a:spcBef>
              <a:spcAft>
                <a:spcPts val="0"/>
              </a:spcAft>
              <a:buSzPts val="1800"/>
              <a:buChar char="-"/>
            </a:pPr>
            <a:r>
              <a:rPr lang="en"/>
              <a:t>the lack of VOC effect results from the absence of the NI strategy in Chinese</a:t>
            </a:r>
            <a:endParaRPr/>
          </a:p>
          <a:p>
            <a:pPr marL="0" lvl="0" indent="0" algn="l" rtl="0">
              <a:spcBef>
                <a:spcPts val="1200"/>
              </a:spcBef>
              <a:spcAft>
                <a:spcPts val="0"/>
              </a:spcAft>
              <a:buNone/>
            </a:pPr>
            <a:r>
              <a:rPr lang="en"/>
              <a:t>Puzzles: </a:t>
            </a:r>
            <a:endParaRPr/>
          </a:p>
          <a:p>
            <a:pPr marL="457200" lvl="0" indent="-342900" algn="l" rtl="0">
              <a:spcBef>
                <a:spcPts val="1200"/>
              </a:spcBef>
              <a:spcAft>
                <a:spcPts val="0"/>
              </a:spcAft>
              <a:buSzPts val="1800"/>
              <a:buChar char="-"/>
            </a:pPr>
            <a:r>
              <a:rPr lang="en"/>
              <a:t>The definiteness effect would be the only island effect observed in argument wh-in-situ. One would have to propose a island theory accordingly.</a:t>
            </a:r>
            <a:endParaRPr/>
          </a:p>
          <a:p>
            <a:pPr marL="457200" lvl="0" indent="-342900" algn="l" rtl="0">
              <a:spcBef>
                <a:spcPts val="0"/>
              </a:spcBef>
              <a:spcAft>
                <a:spcPts val="0"/>
              </a:spcAft>
              <a:buSzPts val="1800"/>
              <a:buChar char="-"/>
            </a:pPr>
            <a:r>
              <a:rPr lang="en"/>
              <a:t>It’s not clear how this parametric variation would be learned considering that NI is covert.</a:t>
            </a:r>
            <a:endParaRPr/>
          </a:p>
          <a:p>
            <a:pPr marL="457200" lvl="0" indent="-342900" algn="l" rtl="0">
              <a:spcBef>
                <a:spcPts val="0"/>
              </a:spcBef>
              <a:spcAft>
                <a:spcPts val="0"/>
              </a:spcAft>
              <a:buSzPts val="1800"/>
              <a:buChar char="-"/>
            </a:pPr>
            <a:r>
              <a:rPr lang="en"/>
              <a:t>Maybe it can be learned through semantics (Lim 2022), but why do Chinese children </a:t>
            </a:r>
            <a:r>
              <a:rPr lang="en" i="1"/>
              <a:t>not</a:t>
            </a:r>
            <a:r>
              <a:rPr lang="en"/>
              <a:t> learn it?</a:t>
            </a:r>
            <a:endParaRPr/>
          </a:p>
        </p:txBody>
      </p:sp>
      <p:sp>
        <p:nvSpPr>
          <p:cNvPr id="259" name="Google Shape;25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Alternative 2: Information structure approach</a:t>
            </a:r>
            <a:endParaRPr sz="2500"/>
          </a:p>
        </p:txBody>
      </p:sp>
      <p:sp>
        <p:nvSpPr>
          <p:cNvPr id="265" name="Google Shape;265;p38"/>
          <p:cNvSpPr txBox="1">
            <a:spLocks noGrp="1"/>
          </p:cNvSpPr>
          <p:nvPr>
            <p:ph type="body" idx="1"/>
          </p:nvPr>
        </p:nvSpPr>
        <p:spPr>
          <a:xfrm>
            <a:off x="311700" y="1334525"/>
            <a:ext cx="8520600" cy="38259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sz="1600" dirty="0"/>
              <a:t>Information structure approaches (for discussion of English, see </a:t>
            </a:r>
            <a:r>
              <a:rPr lang="en" sz="1600" dirty="0" err="1"/>
              <a:t>Erteschik</a:t>
            </a:r>
            <a:r>
              <a:rPr lang="en" sz="1600" dirty="0"/>
              <a:t>-Shir 1981; Goldberg 2006; </a:t>
            </a:r>
            <a:r>
              <a:rPr lang="en" sz="1600" dirty="0" err="1"/>
              <a:t>Abeillé</a:t>
            </a:r>
            <a:r>
              <a:rPr lang="en" sz="1600" dirty="0"/>
              <a:t> et al. 2020), e.g. Dominance hypothesis: </a:t>
            </a:r>
            <a:endParaRPr sz="1600" dirty="0"/>
          </a:p>
          <a:p>
            <a:pPr marL="457200" lvl="0" indent="-330200" algn="l" rtl="0">
              <a:lnSpc>
                <a:spcPct val="115000"/>
              </a:lnSpc>
              <a:spcBef>
                <a:spcPts val="1200"/>
              </a:spcBef>
              <a:spcAft>
                <a:spcPts val="0"/>
              </a:spcAft>
              <a:buSzPts val="1600"/>
              <a:buAutoNum type="alphaLcPeriod"/>
            </a:pPr>
            <a:r>
              <a:rPr lang="en" sz="1600" dirty="0"/>
              <a:t>Only foregrounded / dominant NPs can be extracted.</a:t>
            </a:r>
            <a:endParaRPr sz="1600" dirty="0"/>
          </a:p>
          <a:p>
            <a:pPr marL="457200" lvl="0" indent="-330200" algn="l" rtl="0">
              <a:lnSpc>
                <a:spcPct val="115000"/>
              </a:lnSpc>
              <a:spcBef>
                <a:spcPts val="0"/>
              </a:spcBef>
              <a:spcAft>
                <a:spcPts val="0"/>
              </a:spcAft>
              <a:buSzPts val="1600"/>
              <a:buAutoNum type="alphaLcPeriod"/>
            </a:pPr>
            <a:r>
              <a:rPr lang="en" sz="1600" dirty="0"/>
              <a:t>Definite objects are themselves dominant, so the NPs inside cannot be.</a:t>
            </a:r>
            <a:endParaRPr sz="1600" dirty="0"/>
          </a:p>
          <a:p>
            <a:pPr marL="457200" lvl="0" indent="-330200" algn="l" rtl="0">
              <a:lnSpc>
                <a:spcPct val="115000"/>
              </a:lnSpc>
              <a:spcBef>
                <a:spcPts val="0"/>
              </a:spcBef>
              <a:spcAft>
                <a:spcPts val="0"/>
              </a:spcAft>
              <a:buSzPts val="1600"/>
              <a:buAutoNum type="alphaLcPeriod"/>
            </a:pPr>
            <a:r>
              <a:rPr lang="en" sz="1600" dirty="0"/>
              <a:t>Objects of VOCs are not dominant, NPs inside can be dominant.</a:t>
            </a:r>
            <a:endParaRPr sz="1600" dirty="0"/>
          </a:p>
          <a:p>
            <a:pPr marL="0" lvl="0" indent="0" algn="l" rtl="0">
              <a:lnSpc>
                <a:spcPct val="115000"/>
              </a:lnSpc>
              <a:spcBef>
                <a:spcPts val="1200"/>
              </a:spcBef>
              <a:spcAft>
                <a:spcPts val="0"/>
              </a:spcAft>
              <a:buNone/>
            </a:pPr>
            <a:endParaRPr sz="1600" dirty="0"/>
          </a:p>
          <a:p>
            <a:pPr marL="0" lvl="0" indent="0" algn="l" rtl="0">
              <a:lnSpc>
                <a:spcPct val="115000"/>
              </a:lnSpc>
              <a:spcBef>
                <a:spcPts val="1200"/>
              </a:spcBef>
              <a:spcAft>
                <a:spcPts val="0"/>
              </a:spcAft>
              <a:buNone/>
            </a:pPr>
            <a:endParaRPr sz="1600" dirty="0"/>
          </a:p>
          <a:p>
            <a:pPr marL="0" lvl="0" indent="0" algn="l" rtl="0">
              <a:lnSpc>
                <a:spcPct val="115000"/>
              </a:lnSpc>
              <a:spcBef>
                <a:spcPts val="1200"/>
              </a:spcBef>
              <a:spcAft>
                <a:spcPts val="0"/>
              </a:spcAft>
              <a:buNone/>
            </a:pPr>
            <a:endParaRPr sz="1600" dirty="0"/>
          </a:p>
          <a:p>
            <a:pPr marL="0" lvl="0" indent="0" algn="l" rtl="0">
              <a:lnSpc>
                <a:spcPct val="95000"/>
              </a:lnSpc>
              <a:spcBef>
                <a:spcPts val="1200"/>
              </a:spcBef>
              <a:spcAft>
                <a:spcPts val="0"/>
              </a:spcAft>
              <a:buNone/>
            </a:pPr>
            <a:endParaRPr lang="en-US" sz="1600" dirty="0"/>
          </a:p>
          <a:p>
            <a:pPr marL="0" lvl="0" indent="0" algn="l" rtl="0">
              <a:lnSpc>
                <a:spcPct val="95000"/>
              </a:lnSpc>
              <a:spcBef>
                <a:spcPts val="1200"/>
              </a:spcBef>
              <a:spcAft>
                <a:spcPts val="0"/>
              </a:spcAft>
              <a:buNone/>
            </a:pPr>
            <a:endParaRPr sz="1600" dirty="0"/>
          </a:p>
          <a:p>
            <a:pPr marL="0" lvl="0" indent="0" algn="l" rtl="0">
              <a:lnSpc>
                <a:spcPct val="95000"/>
              </a:lnSpc>
              <a:spcBef>
                <a:spcPts val="1200"/>
              </a:spcBef>
              <a:spcAft>
                <a:spcPts val="1200"/>
              </a:spcAft>
              <a:buNone/>
            </a:pPr>
            <a:r>
              <a:rPr lang="en" sz="1600" dirty="0"/>
              <a:t>No clear predictions about Chinese. But if what matters is communicative intent and information structure status, then we predict cross-linguistic uniformity (cf. Goldberg 2006).</a:t>
            </a:r>
            <a:endParaRPr sz="1600" dirty="0"/>
          </a:p>
        </p:txBody>
      </p:sp>
      <p:sp>
        <p:nvSpPr>
          <p:cNvPr id="266" name="Google Shape;26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grpSp>
        <p:nvGrpSpPr>
          <p:cNvPr id="267" name="Google Shape;267;p38"/>
          <p:cNvGrpSpPr/>
          <p:nvPr/>
        </p:nvGrpSpPr>
        <p:grpSpPr>
          <a:xfrm>
            <a:off x="431400" y="2596425"/>
            <a:ext cx="2707975" cy="1662925"/>
            <a:chOff x="311700" y="2526325"/>
            <a:chExt cx="2707975" cy="1662925"/>
          </a:xfrm>
        </p:grpSpPr>
        <p:sp>
          <p:nvSpPr>
            <p:cNvPr id="268" name="Google Shape;268;p38"/>
            <p:cNvSpPr/>
            <p:nvPr/>
          </p:nvSpPr>
          <p:spPr>
            <a:xfrm rot="5400000">
              <a:off x="2402725" y="3209400"/>
              <a:ext cx="177600" cy="493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8"/>
            <p:cNvSpPr/>
            <p:nvPr/>
          </p:nvSpPr>
          <p:spPr>
            <a:xfrm rot="5400000" flipH="1">
              <a:off x="1728200" y="2169000"/>
              <a:ext cx="307200" cy="1663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8"/>
            <p:cNvSpPr txBox="1"/>
            <p:nvPr/>
          </p:nvSpPr>
          <p:spPr>
            <a:xfrm>
              <a:off x="1386675" y="2526325"/>
              <a:ext cx="10563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600">
                  <a:solidFill>
                    <a:schemeClr val="dk2"/>
                  </a:solidFill>
                </a:rPr>
                <a:t>dominant</a:t>
              </a:r>
              <a:endParaRPr/>
            </a:p>
          </p:txBody>
        </p:sp>
        <p:sp>
          <p:nvSpPr>
            <p:cNvPr id="271" name="Google Shape;271;p38"/>
            <p:cNvSpPr txBox="1"/>
            <p:nvPr/>
          </p:nvSpPr>
          <p:spPr>
            <a:xfrm>
              <a:off x="311700" y="3043850"/>
              <a:ext cx="2661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600" i="1">
                  <a:solidFill>
                    <a:schemeClr val="dk2"/>
                  </a:solidFill>
                </a:rPr>
                <a:t>saw… the picture of what</a:t>
              </a:r>
              <a:endParaRPr/>
            </a:p>
          </p:txBody>
        </p:sp>
        <p:sp>
          <p:nvSpPr>
            <p:cNvPr id="272" name="Google Shape;272;p38"/>
            <p:cNvSpPr txBox="1"/>
            <p:nvPr/>
          </p:nvSpPr>
          <p:spPr>
            <a:xfrm>
              <a:off x="1963375" y="3474950"/>
              <a:ext cx="10563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a:solidFill>
                    <a:schemeClr val="dk2"/>
                  </a:solidFill>
                </a:rPr>
                <a:t>not</a:t>
              </a:r>
              <a:br>
                <a:rPr lang="en" sz="1600">
                  <a:solidFill>
                    <a:schemeClr val="dk2"/>
                  </a:solidFill>
                </a:rPr>
              </a:br>
              <a:r>
                <a:rPr lang="en" sz="1600">
                  <a:solidFill>
                    <a:schemeClr val="dk2"/>
                  </a:solidFill>
                </a:rPr>
                <a:t>dominant</a:t>
              </a:r>
              <a:endParaRPr/>
            </a:p>
          </p:txBody>
        </p:sp>
      </p:grpSp>
      <p:grpSp>
        <p:nvGrpSpPr>
          <p:cNvPr id="273" name="Google Shape;273;p38"/>
          <p:cNvGrpSpPr/>
          <p:nvPr/>
        </p:nvGrpSpPr>
        <p:grpSpPr>
          <a:xfrm>
            <a:off x="3415475" y="2619300"/>
            <a:ext cx="2707975" cy="1662925"/>
            <a:chOff x="311700" y="2526325"/>
            <a:chExt cx="2707975" cy="1662925"/>
          </a:xfrm>
        </p:grpSpPr>
        <p:sp>
          <p:nvSpPr>
            <p:cNvPr id="274" name="Google Shape;274;p38"/>
            <p:cNvSpPr/>
            <p:nvPr/>
          </p:nvSpPr>
          <p:spPr>
            <a:xfrm rot="5400000">
              <a:off x="2402725" y="3209400"/>
              <a:ext cx="177600" cy="4935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8"/>
            <p:cNvSpPr/>
            <p:nvPr/>
          </p:nvSpPr>
          <p:spPr>
            <a:xfrm rot="5400000" flipH="1">
              <a:off x="1728200" y="2169000"/>
              <a:ext cx="307200" cy="1663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8"/>
            <p:cNvSpPr txBox="1"/>
            <p:nvPr/>
          </p:nvSpPr>
          <p:spPr>
            <a:xfrm>
              <a:off x="1142400" y="2526325"/>
              <a:ext cx="13791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dk2"/>
                  </a:solidFill>
                </a:rPr>
                <a:t>not dominant</a:t>
              </a:r>
              <a:endParaRPr/>
            </a:p>
          </p:txBody>
        </p:sp>
        <p:sp>
          <p:nvSpPr>
            <p:cNvPr id="277" name="Google Shape;277;p38"/>
            <p:cNvSpPr txBox="1"/>
            <p:nvPr/>
          </p:nvSpPr>
          <p:spPr>
            <a:xfrm>
              <a:off x="311700" y="3043850"/>
              <a:ext cx="2661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i="1">
                  <a:solidFill>
                    <a:schemeClr val="dk2"/>
                  </a:solidFill>
                </a:rPr>
                <a:t>took… the picture of what</a:t>
              </a:r>
              <a:endParaRPr/>
            </a:p>
          </p:txBody>
        </p:sp>
        <p:sp>
          <p:nvSpPr>
            <p:cNvPr id="278" name="Google Shape;278;p38"/>
            <p:cNvSpPr txBox="1"/>
            <p:nvPr/>
          </p:nvSpPr>
          <p:spPr>
            <a:xfrm>
              <a:off x="1963375" y="3474950"/>
              <a:ext cx="10563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600">
                  <a:solidFill>
                    <a:schemeClr val="dk2"/>
                  </a:solidFill>
                </a:rPr>
                <a:t>can be</a:t>
              </a:r>
              <a:br>
                <a:rPr lang="en" sz="1600">
                  <a:solidFill>
                    <a:schemeClr val="dk2"/>
                  </a:solidFill>
                </a:rPr>
              </a:br>
              <a:r>
                <a:rPr lang="en" sz="1600">
                  <a:solidFill>
                    <a:schemeClr val="dk2"/>
                  </a:solidFill>
                </a:rPr>
                <a:t>dominant</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body" idx="1"/>
          </p:nvPr>
        </p:nvSpPr>
        <p:spPr>
          <a:xfrm>
            <a:off x="311700" y="1152475"/>
            <a:ext cx="8520600" cy="369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the same information structure requirements apply to wh-in situ languages (cf. Goldberg 2006):</a:t>
            </a:r>
            <a:endParaRPr/>
          </a:p>
          <a:p>
            <a:pPr marL="457200" lvl="0" indent="-330200" algn="l" rtl="0">
              <a:spcBef>
                <a:spcPts val="1200"/>
              </a:spcBef>
              <a:spcAft>
                <a:spcPts val="0"/>
              </a:spcAft>
              <a:buSzPts val="1600"/>
              <a:buChar char="●"/>
            </a:pPr>
            <a:r>
              <a:rPr lang="en" sz="1600"/>
              <a:t>The NP inside a definite object is not dominant and cannot be asked about.</a:t>
            </a:r>
            <a:endParaRPr sz="1600"/>
          </a:p>
          <a:p>
            <a:pPr marL="914400" lvl="1" indent="-330200" algn="l" rtl="0">
              <a:spcBef>
                <a:spcPts val="0"/>
              </a:spcBef>
              <a:spcAft>
                <a:spcPts val="0"/>
              </a:spcAft>
              <a:buSzPts val="1600"/>
              <a:buChar char="○"/>
            </a:pPr>
            <a:r>
              <a:rPr lang="en" sz="1600"/>
              <a:t>Predicts definiteness effect in both English and Chinese</a:t>
            </a:r>
            <a:endParaRPr sz="1600"/>
          </a:p>
          <a:p>
            <a:pPr marL="457200" lvl="0" indent="-330200" algn="l" rtl="0">
              <a:spcBef>
                <a:spcPts val="0"/>
              </a:spcBef>
              <a:spcAft>
                <a:spcPts val="0"/>
              </a:spcAft>
              <a:buSzPts val="1600"/>
              <a:buChar char="●"/>
            </a:pPr>
            <a:r>
              <a:rPr lang="en" sz="1600"/>
              <a:t>VOCs change the dominance status of this NP, so it can be asked about.</a:t>
            </a:r>
            <a:br>
              <a:rPr lang="en" sz="1600"/>
            </a:br>
            <a:r>
              <a:rPr lang="en" sz="1600"/>
              <a:t>(Erteschik-Shir and Lappin 1979, Erteschik-Shir 1981)</a:t>
            </a:r>
            <a:endParaRPr sz="1600"/>
          </a:p>
          <a:p>
            <a:pPr marL="914400" lvl="1" indent="-330200" algn="l" rtl="0">
              <a:spcBef>
                <a:spcPts val="0"/>
              </a:spcBef>
              <a:spcAft>
                <a:spcPts val="0"/>
              </a:spcAft>
              <a:buSzPts val="1600"/>
              <a:buChar char="○"/>
            </a:pPr>
            <a:r>
              <a:rPr lang="en" sz="1600"/>
              <a:t>Predicts no definiteness effect in VOC in English and Chinese </a:t>
            </a:r>
            <a:br>
              <a:rPr lang="en" sz="1600"/>
            </a:br>
            <a:r>
              <a:rPr lang="en" sz="1600">
                <a:solidFill>
                  <a:srgbClr val="FF0000"/>
                </a:solidFill>
              </a:rPr>
              <a:t>→ contrary to the results</a:t>
            </a:r>
            <a:endParaRPr/>
          </a:p>
        </p:txBody>
      </p:sp>
      <p:sp>
        <p:nvSpPr>
          <p:cNvPr id="284" name="Google Shape;28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85" name="Google Shape;28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Alternative 2: Information structure approach</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not dominance + Specificity?</a:t>
            </a:r>
            <a:endParaRPr/>
          </a:p>
        </p:txBody>
      </p:sp>
      <p:sp>
        <p:nvSpPr>
          <p:cNvPr id="291" name="Google Shape;29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eriod"/>
            </a:pPr>
            <a:r>
              <a:rPr lang="en"/>
              <a:t>Logically possible, but arguably inconsistent with the spirit of information structure-based proposals:</a:t>
            </a:r>
            <a:br>
              <a:rPr lang="en"/>
            </a:br>
            <a:br>
              <a:rPr lang="en"/>
            </a:br>
            <a:r>
              <a:rPr lang="en"/>
              <a:t>If what matters is information structure, then we predict uniformity between wh-movement and wh-in situ(cf. Goldberg 2006): a wh-element within the definite object of a VOC should be better than nVOC in Chinese, just like English. </a:t>
            </a:r>
            <a:br>
              <a:rPr lang="en"/>
            </a:br>
            <a:br>
              <a:rPr lang="en"/>
            </a:br>
            <a:r>
              <a:rPr lang="en"/>
              <a:t>The lack of VOC effect in Chinese is thus surprising even for Specificity + Dominance.</a:t>
            </a:r>
            <a:br>
              <a:rPr lang="en"/>
            </a:br>
            <a:endParaRPr/>
          </a:p>
          <a:p>
            <a:pPr marL="457200" lvl="0" indent="-334327" algn="l" rtl="0">
              <a:spcBef>
                <a:spcPts val="0"/>
              </a:spcBef>
              <a:spcAft>
                <a:spcPts val="0"/>
              </a:spcAft>
              <a:buSzPct val="100000"/>
              <a:buAutoNum type="arabicPeriod"/>
            </a:pPr>
            <a:r>
              <a:rPr lang="en"/>
              <a:t>The dominance status of definite NPs and Specificity result in a redundancy in the theory and we have independent evidence from wh-indefinite for Specificity. </a:t>
            </a:r>
            <a:endParaRPr/>
          </a:p>
        </p:txBody>
      </p:sp>
      <p:sp>
        <p:nvSpPr>
          <p:cNvPr id="292" name="Google Shape;29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Thank you!</a:t>
            </a:r>
            <a:endParaRPr/>
          </a:p>
        </p:txBody>
      </p:sp>
      <p:sp>
        <p:nvSpPr>
          <p:cNvPr id="298" name="Google Shape;29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definiteness effect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Clr>
                <a:schemeClr val="dk1"/>
              </a:buClr>
              <a:buSzPts val="1100"/>
              <a:buFont typeface="Arial"/>
              <a:buNone/>
            </a:pPr>
            <a:r>
              <a:rPr lang="en" dirty="0" err="1"/>
              <a:t>Subextraction</a:t>
            </a:r>
            <a:r>
              <a:rPr lang="en" dirty="0"/>
              <a:t> from a definite DP is degraded:</a:t>
            </a:r>
            <a:endParaRPr dirty="0"/>
          </a:p>
          <a:p>
            <a:pPr marL="0" lvl="0" indent="0" algn="l" rtl="0">
              <a:spcBef>
                <a:spcPts val="1200"/>
              </a:spcBef>
              <a:spcAft>
                <a:spcPts val="0"/>
              </a:spcAft>
              <a:buClr>
                <a:schemeClr val="dk1"/>
              </a:buClr>
              <a:buSzPts val="1100"/>
              <a:buFont typeface="Arial"/>
              <a:buNone/>
            </a:pPr>
            <a:r>
              <a:rPr lang="en" dirty="0"/>
              <a:t>1. Who did Mary see </a:t>
            </a:r>
            <a:r>
              <a:rPr lang="en" b="1" dirty="0">
                <a:solidFill>
                  <a:srgbClr val="3C78D8"/>
                </a:solidFill>
              </a:rPr>
              <a:t>a</a:t>
            </a:r>
            <a:r>
              <a:rPr lang="en" dirty="0"/>
              <a:t> picture of?			Indefinite DP</a:t>
            </a:r>
            <a:endParaRPr dirty="0"/>
          </a:p>
          <a:p>
            <a:pPr marL="0" lvl="0" indent="0" algn="l" rtl="0">
              <a:spcBef>
                <a:spcPts val="1200"/>
              </a:spcBef>
              <a:spcAft>
                <a:spcPts val="0"/>
              </a:spcAft>
              <a:buClr>
                <a:schemeClr val="dk1"/>
              </a:buClr>
              <a:buSzPts val="1100"/>
              <a:buFont typeface="Arial"/>
              <a:buNone/>
            </a:pPr>
            <a:r>
              <a:rPr lang="en" dirty="0"/>
              <a:t>2.*Who did Mary see </a:t>
            </a:r>
            <a:r>
              <a:rPr lang="en" b="1" dirty="0">
                <a:solidFill>
                  <a:srgbClr val="CC0000"/>
                </a:solidFill>
              </a:rPr>
              <a:t>that</a:t>
            </a:r>
            <a:r>
              <a:rPr lang="en" dirty="0"/>
              <a:t> picture of?			Definite DP with </a:t>
            </a:r>
            <a:r>
              <a:rPr lang="en" i="1" dirty="0"/>
              <a:t>that</a:t>
            </a:r>
            <a:endParaRPr i="1" dirty="0"/>
          </a:p>
          <a:p>
            <a:pPr marL="0" lvl="0" indent="0" algn="l" rtl="0">
              <a:spcBef>
                <a:spcPts val="1200"/>
              </a:spcBef>
              <a:spcAft>
                <a:spcPts val="0"/>
              </a:spcAft>
              <a:buClr>
                <a:schemeClr val="dk1"/>
              </a:buClr>
              <a:buSzPts val="1100"/>
              <a:buFont typeface="Arial"/>
              <a:buNone/>
            </a:pPr>
            <a:r>
              <a:rPr lang="en" sz="1600" dirty="0"/>
              <a:t>(We are restricting the scope to depiction nouns.)</a:t>
            </a:r>
            <a:endParaRPr sz="1600"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r>
              <a:rPr lang="en" sz="1400" dirty="0"/>
              <a:t>Chomsky 1973; </a:t>
            </a:r>
            <a:r>
              <a:rPr lang="en" sz="1400" dirty="0" err="1"/>
              <a:t>Tollan</a:t>
            </a:r>
            <a:r>
              <a:rPr lang="en" sz="1400" dirty="0"/>
              <a:t> and Heller 2015; Shen &amp; Lim 2022; and many others</a:t>
            </a:r>
            <a:endParaRPr sz="1400" dirty="0"/>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graphicFrame>
        <p:nvGraphicFramePr>
          <p:cNvPr id="304" name="Google Shape;304;p42"/>
          <p:cNvGraphicFramePr/>
          <p:nvPr/>
        </p:nvGraphicFramePr>
        <p:xfrm>
          <a:off x="0" y="0"/>
          <a:ext cx="9144000" cy="5143450"/>
        </p:xfrm>
        <a:graphic>
          <a:graphicData uri="http://schemas.openxmlformats.org/drawingml/2006/table">
            <a:tbl>
              <a:tblPr>
                <a:noFill/>
                <a:tableStyleId>{91B21233-DBB1-4C5B-A77B-679E0333D6B0}</a:tableStyleId>
              </a:tblPr>
              <a:tblGrid>
                <a:gridCol w="1049825">
                  <a:extLst>
                    <a:ext uri="{9D8B030D-6E8A-4147-A177-3AD203B41FA5}">
                      <a16:colId xmlns:a16="http://schemas.microsoft.com/office/drawing/2014/main" val="20000"/>
                    </a:ext>
                  </a:extLst>
                </a:gridCol>
                <a:gridCol w="1884775">
                  <a:extLst>
                    <a:ext uri="{9D8B030D-6E8A-4147-A177-3AD203B41FA5}">
                      <a16:colId xmlns:a16="http://schemas.microsoft.com/office/drawing/2014/main" val="20001"/>
                    </a:ext>
                  </a:extLst>
                </a:gridCol>
                <a:gridCol w="1163225">
                  <a:extLst>
                    <a:ext uri="{9D8B030D-6E8A-4147-A177-3AD203B41FA5}">
                      <a16:colId xmlns:a16="http://schemas.microsoft.com/office/drawing/2014/main" val="20002"/>
                    </a:ext>
                  </a:extLst>
                </a:gridCol>
                <a:gridCol w="1884800">
                  <a:extLst>
                    <a:ext uri="{9D8B030D-6E8A-4147-A177-3AD203B41FA5}">
                      <a16:colId xmlns:a16="http://schemas.microsoft.com/office/drawing/2014/main" val="20003"/>
                    </a:ext>
                  </a:extLst>
                </a:gridCol>
                <a:gridCol w="1637375">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42975">
                <a:tc>
                  <a:txBody>
                    <a:bodyPr/>
                    <a:lstStyle/>
                    <a:p>
                      <a:pPr marL="0" lvl="0" indent="0" algn="l" rtl="0">
                        <a:spcBef>
                          <a:spcPts val="0"/>
                        </a:spcBef>
                        <a:spcAft>
                          <a:spcPts val="0"/>
                        </a:spcAft>
                        <a:buNone/>
                      </a:pPr>
                      <a:r>
                        <a:rPr lang="en" sz="1000">
                          <a:latin typeface="Calibri"/>
                          <a:ea typeface="Calibri"/>
                          <a:cs typeface="Calibri"/>
                          <a:sym typeface="Calibri"/>
                        </a:rPr>
                        <a:t>写/读 书</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{write/read} book</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制作/观看 纪录片</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{produce/watch} documentary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wrote/read book</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produced/watched documentary</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写/最关注 报道</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{write/follow the closest} report</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制作/最喜欢 短片</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{produce/like the best} short film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drafted/reviewed essay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produced/reviewed short film</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1"/>
                  </a:ext>
                </a:extLst>
              </a:tr>
              <a:tr h="440975">
                <a:tc>
                  <a:txBody>
                    <a:bodyPr/>
                    <a:lstStyle/>
                    <a:p>
                      <a:pPr marL="0" lvl="0" indent="0" algn="l" rtl="0">
                        <a:spcBef>
                          <a:spcPts val="0"/>
                        </a:spcBef>
                        <a:spcAft>
                          <a:spcPts val="0"/>
                        </a:spcAft>
                        <a:buNone/>
                      </a:pPr>
                      <a:r>
                        <a:rPr lang="en" sz="1000">
                          <a:latin typeface="Calibri"/>
                          <a:ea typeface="Calibri"/>
                          <a:cs typeface="Calibri"/>
                          <a:sym typeface="Calibri"/>
                        </a:rPr>
                        <a:t>写/听 歌</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{write/listen to} song</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指导/观看 电视剧</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{direct/watch} TV show</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composed/listened to song</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directed/watched TV show</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写/最喜欢 诗</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{write/like the best} poem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指导/最讨厌 舞台剧</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{direct/dislike the most} play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composed/edited poem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directed/saw play</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3"/>
                  </a:ext>
                </a:extLst>
              </a:tr>
              <a:tr h="272725">
                <a:tc>
                  <a:txBody>
                    <a:bodyPr/>
                    <a:lstStyle/>
                    <a:p>
                      <a:pPr marL="0" lvl="0" indent="0" algn="l" rtl="0">
                        <a:spcBef>
                          <a:spcPts val="0"/>
                        </a:spcBef>
                        <a:spcAft>
                          <a:spcPts val="0"/>
                        </a:spcAft>
                        <a:buNone/>
                      </a:pPr>
                      <a:r>
                        <a:rPr lang="en" sz="1000">
                          <a:latin typeface="Calibri"/>
                          <a:ea typeface="Calibri"/>
                          <a:cs typeface="Calibri"/>
                          <a:sym typeface="Calibri"/>
                        </a:rPr>
                        <a:t>撰写/读 文章</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{compose/read} article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编写/收集 故事</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{draft/collect} story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wrote/edited article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wrote/read story</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撰写/最关注 论文</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{compose/follow the closest} thesis</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编写/最讨厌 童话</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{draft/dislike the most} fairy tale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drafted/criticized thesis</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wrote/heard fairy tale</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5"/>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发表/评论 理论</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{propose/comment on} theory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讲/收集 传说</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{tell/collect} legend</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proposed/evaluated theory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told/heard anecdote</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6"/>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发表/最关注 建议</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{propose/follow the closest} suggestion</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讲/最反感 笑话</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{tell/dislike the most} joke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proposed/praised suggestion</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told/heard joke</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7"/>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提出/评论 主张</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{propose/comment on} proposal</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拍/看 短视频</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{shoot/watch} short video</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developed/evaluated proposal</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made/saw short video</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8"/>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提出/最关注 政策</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{propose/follow the closest} policy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拍/最反感 视频</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{shoot/dislike the most} video</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developed/criticized policy</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made/praised video</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09"/>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拍摄/看 电影</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{shoot/see} film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创作/听 流行歌</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{create/listen to} pop song</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shot/saw film</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composed/listened to pop song</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10"/>
                  </a:ext>
                </a:extLst>
              </a:tr>
              <a:tr h="442975">
                <a:tc>
                  <a:txBody>
                    <a:bodyPr/>
                    <a:lstStyle/>
                    <a:p>
                      <a:pPr marL="0" lvl="0" indent="0" algn="l" rtl="0">
                        <a:spcBef>
                          <a:spcPts val="0"/>
                        </a:spcBef>
                        <a:spcAft>
                          <a:spcPts val="0"/>
                        </a:spcAft>
                        <a:buNone/>
                      </a:pPr>
                      <a:r>
                        <a:rPr lang="en" sz="1000">
                          <a:latin typeface="Calibri"/>
                          <a:ea typeface="Calibri"/>
                          <a:cs typeface="Calibri"/>
                          <a:sym typeface="Calibri"/>
                        </a:rPr>
                        <a:t>拍摄/最喜欢 影片</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{shoot/like the best} movie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000">
                          <a:latin typeface="Calibri"/>
                          <a:ea typeface="Calibri"/>
                          <a:cs typeface="Calibri"/>
                          <a:sym typeface="Calibri"/>
                        </a:rPr>
                        <a:t>创作/最喜欢 歌曲</a:t>
                      </a:r>
                      <a:endParaRPr sz="10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{create/like the best} song</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F4CCCC"/>
                    </a:solidFill>
                  </a:tcPr>
                </a:tc>
                <a:tc>
                  <a:txBody>
                    <a:bodyPr/>
                    <a:lstStyle/>
                    <a:p>
                      <a:pPr marL="0" lvl="0" indent="0" algn="l" rtl="0">
                        <a:spcBef>
                          <a:spcPts val="0"/>
                        </a:spcBef>
                        <a:spcAft>
                          <a:spcPts val="0"/>
                        </a:spcAft>
                        <a:buNone/>
                      </a:pPr>
                      <a:r>
                        <a:rPr lang="en" sz="1100">
                          <a:latin typeface="Calibri"/>
                          <a:ea typeface="Calibri"/>
                          <a:cs typeface="Calibri"/>
                          <a:sym typeface="Calibri"/>
                        </a:rPr>
                        <a:t>shot/saw movie</a:t>
                      </a:r>
                      <a:endParaRPr sz="1100">
                        <a:latin typeface="Calibri"/>
                        <a:ea typeface="Calibri"/>
                        <a:cs typeface="Calibri"/>
                        <a:sym typeface="Calibri"/>
                      </a:endParaRPr>
                    </a:p>
                  </a:txBody>
                  <a:tcPr marL="9525" marR="9525" marT="9525" marB="91425" anchor="ctr">
                    <a:lnL w="9525" cap="flat" cmpd="sng">
                      <a:solidFill>
                        <a:schemeClr val="dk2"/>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100">
                          <a:latin typeface="Calibri"/>
                          <a:ea typeface="Calibri"/>
                          <a:cs typeface="Calibri"/>
                          <a:sym typeface="Calibri"/>
                        </a:rPr>
                        <a:t>composed/heard song</a:t>
                      </a:r>
                      <a:endParaRPr sz="1100">
                        <a:latin typeface="Calibri"/>
                        <a:ea typeface="Calibri"/>
                        <a:cs typeface="Calibri"/>
                        <a:sym typeface="Calibri"/>
                      </a:endParaRPr>
                    </a:p>
                  </a:txBody>
                  <a:tcPr marL="9525" marR="9525" marT="95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I</a:t>
            </a:r>
            <a:endParaRPr/>
          </a:p>
        </p:txBody>
      </p:sp>
      <p:sp>
        <p:nvSpPr>
          <p:cNvPr id="310" name="Google Shape;310;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
              <a:t>Abeillé, Anna, Barbara Hemforth, Elodie Winckel, and Edward Gibson. 2020. Extraction from subjects: Differences in acceptability depend on the discourse function of the construction. Cognition 204.</a:t>
            </a:r>
            <a:endParaRPr/>
          </a:p>
          <a:p>
            <a:pPr marL="0" lvl="0" indent="0" algn="l" rtl="0">
              <a:spcBef>
                <a:spcPts val="1200"/>
              </a:spcBef>
              <a:spcAft>
                <a:spcPts val="0"/>
              </a:spcAft>
              <a:buNone/>
            </a:pPr>
            <a:r>
              <a:rPr lang="en"/>
              <a:t>Aoun, Joseph, and Audrey Yen-hui Li. 1993. Wh-elements in situ: Syntax or LF? Linguistic Inquiry 24 (2): 199–238.</a:t>
            </a:r>
            <a:endParaRPr/>
          </a:p>
          <a:p>
            <a:pPr marL="0" lvl="0" indent="0" algn="l" rtl="0">
              <a:spcBef>
                <a:spcPts val="1200"/>
              </a:spcBef>
              <a:spcAft>
                <a:spcPts val="0"/>
              </a:spcAft>
              <a:buNone/>
            </a:pPr>
            <a:r>
              <a:rPr lang="en"/>
              <a:t>Chomsky, Noam. 1973. Conditions on transformations. In A festschrift for Morris Halle, eds. Stephen R. Anderson and Paul Kiparsky, 232–286. New York: Holt, Rinehart &amp; Winston.</a:t>
            </a:r>
            <a:endParaRPr/>
          </a:p>
          <a:p>
            <a:pPr marL="0" lvl="0" indent="0" algn="l" rtl="0">
              <a:spcBef>
                <a:spcPts val="1200"/>
              </a:spcBef>
              <a:spcAft>
                <a:spcPts val="0"/>
              </a:spcAft>
              <a:buClr>
                <a:schemeClr val="dk1"/>
              </a:buClr>
              <a:buSzPct val="61111"/>
              <a:buFont typeface="Arial"/>
              <a:buNone/>
            </a:pPr>
            <a:r>
              <a:rPr lang="en"/>
              <a:t>Citko, Barbara. 2014. Phase theory. Cambridge: Cambridge University Press.</a:t>
            </a:r>
            <a:endParaRPr/>
          </a:p>
          <a:p>
            <a:pPr marL="0" lvl="0" indent="0" algn="l" rtl="0">
              <a:spcBef>
                <a:spcPts val="1200"/>
              </a:spcBef>
              <a:spcAft>
                <a:spcPts val="0"/>
              </a:spcAft>
              <a:buClr>
                <a:schemeClr val="dk1"/>
              </a:buClr>
              <a:buSzPct val="61111"/>
              <a:buFont typeface="Arial"/>
              <a:buNone/>
            </a:pPr>
            <a:r>
              <a:rPr lang="en"/>
              <a:t>Davies, William D., and Stanley Dubinsky. 2003. On extraction from NPs. Natural Language and Linguistic Theory 21 (1): 1–37.</a:t>
            </a:r>
            <a:endParaRPr/>
          </a:p>
          <a:p>
            <a:pPr marL="0" lvl="0" indent="0" algn="l" rtl="0">
              <a:spcBef>
                <a:spcPts val="1200"/>
              </a:spcBef>
              <a:spcAft>
                <a:spcPts val="0"/>
              </a:spcAft>
              <a:buNone/>
            </a:pPr>
            <a:r>
              <a:rPr lang="en"/>
              <a:t>Diesing, Molly. 1992. Indefinites. Cambridge, Massachusetts: MIT Press.</a:t>
            </a:r>
            <a:endParaRPr/>
          </a:p>
          <a:p>
            <a:pPr marL="0" lvl="0" indent="0" algn="l" rtl="0">
              <a:spcBef>
                <a:spcPts val="1200"/>
              </a:spcBef>
              <a:spcAft>
                <a:spcPts val="0"/>
              </a:spcAft>
              <a:buClr>
                <a:schemeClr val="dk1"/>
              </a:buClr>
              <a:buSzPct val="61111"/>
              <a:buFont typeface="Arial"/>
              <a:buNone/>
            </a:pPr>
            <a:r>
              <a:rPr lang="en"/>
              <a:t>Erteschik-Shir, Nomi. 1981. On extraction from noun phrases (picture noun phrases). In Theory of Markedness in Generative Grammar: Proceedings of the 1979 GLOW Conference, eds. Adriana Belletti, Luciana Brandi, and Luigi Rizzi, 147–169.</a:t>
            </a:r>
            <a:endParaRPr/>
          </a:p>
          <a:p>
            <a:pPr marL="0" lvl="0" indent="0" algn="l" rtl="0">
              <a:spcBef>
                <a:spcPts val="1200"/>
              </a:spcBef>
              <a:spcAft>
                <a:spcPts val="0"/>
              </a:spcAft>
              <a:buNone/>
            </a:pPr>
            <a:r>
              <a:rPr lang="en"/>
              <a:t>Erteschik-Shir, Nomi, and Shalom Lappin. 1979. Dominance and the functional explanation of island phenomena. Theoretical Linguistics 6: 41–86.</a:t>
            </a:r>
            <a:endParaRPr/>
          </a:p>
          <a:p>
            <a:pPr marL="0" lvl="0" indent="0" algn="l" rtl="0">
              <a:spcBef>
                <a:spcPts val="1200"/>
              </a:spcBef>
              <a:spcAft>
                <a:spcPts val="1200"/>
              </a:spcAft>
              <a:buClr>
                <a:schemeClr val="dk1"/>
              </a:buClr>
              <a:buSzPct val="61111"/>
              <a:buFont typeface="Arial"/>
              <a:buNone/>
            </a:pPr>
            <a:r>
              <a:rPr lang="en"/>
              <a:t>Fiengo, Robert. 1987. Definiteness, specificity, and familiarity. Linguistic Inquiry 18 (1): 163– 166.</a:t>
            </a:r>
            <a:endParaRPr/>
          </a:p>
        </p:txBody>
      </p:sp>
      <p:sp>
        <p:nvSpPr>
          <p:cNvPr id="311" name="Google Shape;31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II</a:t>
            </a:r>
            <a:endParaRPr/>
          </a:p>
        </p:txBody>
      </p:sp>
      <p:sp>
        <p:nvSpPr>
          <p:cNvPr id="317" name="Google Shape;31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a:t>Fiengo, Robert, and James Higginbotham. 1981. Opacity in NP. Linguistic Analysis 7 (4): 395– 421.</a:t>
            </a:r>
            <a:endParaRPr/>
          </a:p>
          <a:p>
            <a:pPr marL="0" lvl="0" indent="0" algn="l" rtl="0">
              <a:spcBef>
                <a:spcPts val="1200"/>
              </a:spcBef>
              <a:spcAft>
                <a:spcPts val="0"/>
              </a:spcAft>
              <a:buClr>
                <a:schemeClr val="dk1"/>
              </a:buClr>
              <a:buSzPct val="61111"/>
              <a:buFont typeface="Arial"/>
              <a:buNone/>
            </a:pPr>
            <a:r>
              <a:rPr lang="en"/>
              <a:t>Huang, C. T. James. 1982. Move wh in a language without wh-movement. The Linguistic Review 1: 369–416.</a:t>
            </a:r>
            <a:endParaRPr/>
          </a:p>
          <a:p>
            <a:pPr marL="0" lvl="0" indent="0" algn="l" rtl="0">
              <a:spcBef>
                <a:spcPts val="1200"/>
              </a:spcBef>
              <a:spcAft>
                <a:spcPts val="0"/>
              </a:spcAft>
              <a:buClr>
                <a:schemeClr val="dk1"/>
              </a:buClr>
              <a:buSzPct val="61111"/>
              <a:buFont typeface="Arial"/>
              <a:buNone/>
            </a:pPr>
            <a:r>
              <a:rPr lang="en"/>
              <a:t>Huang, Nick. 2022. How subjects and possessors can obviate phasehood. Linguistic Inquiry 53 (3): 427–458.</a:t>
            </a:r>
            <a:endParaRPr/>
          </a:p>
          <a:p>
            <a:pPr marL="0" lvl="0" indent="0" algn="l" rtl="0">
              <a:spcBef>
                <a:spcPts val="1200"/>
              </a:spcBef>
              <a:spcAft>
                <a:spcPts val="0"/>
              </a:spcAft>
              <a:buNone/>
            </a:pPr>
            <a:r>
              <a:rPr lang="en"/>
              <a:t>Lim, Meghan. 2022. The bridging effects of verbs of creation: An experimental look. Master’s thesis, National University of Singapore.</a:t>
            </a:r>
            <a:endParaRPr/>
          </a:p>
          <a:p>
            <a:pPr marL="0" lvl="0" indent="0" algn="l" rtl="0">
              <a:spcBef>
                <a:spcPts val="1200"/>
              </a:spcBef>
              <a:spcAft>
                <a:spcPts val="0"/>
              </a:spcAft>
              <a:buClr>
                <a:schemeClr val="dk1"/>
              </a:buClr>
              <a:buSzPct val="61111"/>
              <a:buFont typeface="Arial"/>
              <a:buNone/>
            </a:pPr>
            <a:r>
              <a:rPr lang="en"/>
              <a:t>Lu, Jiayi, Cynthia K. Thompson, and Masaya Yoshida. 2020. Chinese wh-in-situ and islands: a formal judgment study. Linguistic Inquiry 51 (3): 611–623.</a:t>
            </a:r>
            <a:endParaRPr/>
          </a:p>
          <a:p>
            <a:pPr marL="0" lvl="0" indent="0" algn="l" rtl="0">
              <a:spcBef>
                <a:spcPts val="1200"/>
              </a:spcBef>
              <a:spcAft>
                <a:spcPts val="0"/>
              </a:spcAft>
              <a:buClr>
                <a:schemeClr val="dk1"/>
              </a:buClr>
              <a:buSzPct val="61111"/>
              <a:buFont typeface="Arial"/>
              <a:buNone/>
            </a:pPr>
            <a:r>
              <a:rPr lang="en"/>
              <a:t>Matushansky, Ora. 2005. Going through a phase. In Mit working papers in linguistics 49: Perspectives on phases, 157–181. Cambridge, Mass.: Department of Linguistics, MITWPL.</a:t>
            </a:r>
            <a:endParaRPr/>
          </a:p>
          <a:p>
            <a:pPr marL="0" lvl="0" indent="0" algn="l" rtl="0">
              <a:spcBef>
                <a:spcPts val="1200"/>
              </a:spcBef>
              <a:spcAft>
                <a:spcPts val="0"/>
              </a:spcAft>
              <a:buClr>
                <a:schemeClr val="dk1"/>
              </a:buClr>
              <a:buSzPct val="61111"/>
              <a:buFont typeface="Arial"/>
              <a:buNone/>
            </a:pPr>
            <a:r>
              <a:rPr lang="en"/>
              <a:t>Neal, Anissa, and Brian Dillon. 2021. Definitely Islands? An investigation into the offline and online status of definite islands. Poster presented at the annual meeting of Linguistic Society of America 2021.</a:t>
            </a:r>
            <a:endParaRPr/>
          </a:p>
          <a:p>
            <a:pPr marL="0" lvl="0" indent="0" algn="l" rtl="0">
              <a:spcBef>
                <a:spcPts val="1200"/>
              </a:spcBef>
              <a:spcAft>
                <a:spcPts val="0"/>
              </a:spcAft>
              <a:buClr>
                <a:schemeClr val="dk1"/>
              </a:buClr>
              <a:buSzPct val="61111"/>
              <a:buFont typeface="Arial"/>
              <a:buNone/>
            </a:pPr>
            <a:r>
              <a:rPr lang="en"/>
              <a:t>Shen, Zheng, and Meghan Lim. 2022. The definite DP island in wh-questions and relative clauses. the 40th West Coast Conference on Formal Linguistics.</a:t>
            </a:r>
            <a:endParaRPr/>
          </a:p>
          <a:p>
            <a:pPr marL="0" lvl="0" indent="0" algn="l" rtl="0">
              <a:spcBef>
                <a:spcPts val="1200"/>
              </a:spcBef>
              <a:spcAft>
                <a:spcPts val="1200"/>
              </a:spcAft>
              <a:buNone/>
            </a:pPr>
            <a:r>
              <a:rPr lang="en"/>
              <a:t>Shen, Zheng, and Meghan Lim. 2022b. Extraction from definite, indefinite, and superlative DPs: An experimental approach. In NELS 52: Proceedings of the 52nd Annual Meeting of the North East Linguistic Society, eds. Özge Bakay, Breanna Pratley, Eva Neu, and Peyton Deal, Vol. 3, 99–109. GLSA, University of Massachusetts.</a:t>
            </a:r>
            <a:endParaRPr/>
          </a:p>
        </p:txBody>
      </p:sp>
      <p:sp>
        <p:nvSpPr>
          <p:cNvPr id="318" name="Google Shape;318;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Raw judgments from Chinese and English experiments</a:t>
            </a:r>
            <a:endParaRPr/>
          </a:p>
        </p:txBody>
      </p:sp>
      <p:sp>
        <p:nvSpPr>
          <p:cNvPr id="331" name="Google Shape;33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32" name="Google Shape;332;p46"/>
          <p:cNvPicPr preferRelativeResize="0"/>
          <p:nvPr/>
        </p:nvPicPr>
        <p:blipFill>
          <a:blip r:embed="rId3">
            <a:alphaModFix/>
          </a:blip>
          <a:stretch>
            <a:fillRect/>
          </a:stretch>
        </p:blipFill>
        <p:spPr>
          <a:xfrm>
            <a:off x="311700" y="1981550"/>
            <a:ext cx="4338642" cy="2681676"/>
          </a:xfrm>
          <a:prstGeom prst="rect">
            <a:avLst/>
          </a:prstGeom>
          <a:noFill/>
          <a:ln>
            <a:noFill/>
          </a:ln>
        </p:spPr>
      </p:pic>
      <p:pic>
        <p:nvPicPr>
          <p:cNvPr id="333" name="Google Shape;333;p46"/>
          <p:cNvPicPr preferRelativeResize="0"/>
          <p:nvPr/>
        </p:nvPicPr>
        <p:blipFill>
          <a:blip r:embed="rId4">
            <a:alphaModFix/>
          </a:blip>
          <a:stretch>
            <a:fillRect/>
          </a:stretch>
        </p:blipFill>
        <p:spPr>
          <a:xfrm>
            <a:off x="4493650" y="1986917"/>
            <a:ext cx="4338652" cy="267093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Raw judgments of the follow-up experiment</a:t>
            </a:r>
            <a:endParaRPr/>
          </a:p>
        </p:txBody>
      </p:sp>
      <p:sp>
        <p:nvSpPr>
          <p:cNvPr id="339" name="Google Shape;33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40" name="Google Shape;34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341" name="Google Shape;341;p47"/>
          <p:cNvPicPr preferRelativeResize="0"/>
          <p:nvPr/>
        </p:nvPicPr>
        <p:blipFill>
          <a:blip r:embed="rId3">
            <a:alphaModFix/>
          </a:blip>
          <a:stretch>
            <a:fillRect/>
          </a:stretch>
        </p:blipFill>
        <p:spPr>
          <a:xfrm>
            <a:off x="311700" y="1235000"/>
            <a:ext cx="5395877" cy="33338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 information structure approach</a:t>
            </a:r>
            <a:endParaRPr/>
          </a:p>
        </p:txBody>
      </p:sp>
      <p:sp>
        <p:nvSpPr>
          <p:cNvPr id="324" name="Google Shape;32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graphicFrame>
        <p:nvGraphicFramePr>
          <p:cNvPr id="325" name="Google Shape;325;p45"/>
          <p:cNvGraphicFramePr/>
          <p:nvPr/>
        </p:nvGraphicFramePr>
        <p:xfrm>
          <a:off x="311700" y="1323038"/>
          <a:ext cx="8520575" cy="3104200"/>
        </p:xfrm>
        <a:graphic>
          <a:graphicData uri="http://schemas.openxmlformats.org/drawingml/2006/table">
            <a:tbl>
              <a:tblPr>
                <a:noFill/>
                <a:tableStyleId>{91B21233-DBB1-4C5B-A77B-679E0333D6B0}</a:tableStyleId>
              </a:tblPr>
              <a:tblGrid>
                <a:gridCol w="3317575">
                  <a:extLst>
                    <a:ext uri="{9D8B030D-6E8A-4147-A177-3AD203B41FA5}">
                      <a16:colId xmlns:a16="http://schemas.microsoft.com/office/drawing/2014/main" val="20000"/>
                    </a:ext>
                  </a:extLst>
                </a:gridCol>
                <a:gridCol w="2098250">
                  <a:extLst>
                    <a:ext uri="{9D8B030D-6E8A-4147-A177-3AD203B41FA5}">
                      <a16:colId xmlns:a16="http://schemas.microsoft.com/office/drawing/2014/main" val="20001"/>
                    </a:ext>
                  </a:extLst>
                </a:gridCol>
                <a:gridCol w="3104750">
                  <a:extLst>
                    <a:ext uri="{9D8B030D-6E8A-4147-A177-3AD203B41FA5}">
                      <a16:colId xmlns:a16="http://schemas.microsoft.com/office/drawing/2014/main" val="20002"/>
                    </a:ext>
                  </a:extLst>
                </a:gridCol>
              </a:tblGrid>
              <a:tr h="674950">
                <a:tc>
                  <a:txBody>
                    <a:bodyPr/>
                    <a:lstStyle/>
                    <a:p>
                      <a:pPr marL="0" lvl="0" indent="0" algn="l" rtl="0">
                        <a:lnSpc>
                          <a:spcPct val="115000"/>
                        </a:lnSpc>
                        <a:spcBef>
                          <a:spcPts val="0"/>
                        </a:spcBef>
                        <a:spcAft>
                          <a:spcPts val="0"/>
                        </a:spcAft>
                        <a:buNone/>
                      </a:pPr>
                      <a:r>
                        <a:rPr lang="en" sz="1600">
                          <a:solidFill>
                            <a:schemeClr val="dk1"/>
                          </a:solidFill>
                        </a:rPr>
                        <a:t> </a:t>
                      </a:r>
                      <a:endParaRPr sz="1600">
                        <a:solidFill>
                          <a:schemeClr val="dk1"/>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Results</a:t>
                      </a:r>
                      <a:endParaRPr sz="1600" b="1">
                        <a:solidFill>
                          <a:schemeClr val="dk1"/>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Information structure approach</a:t>
                      </a:r>
                      <a:endParaRPr sz="1600" b="1">
                        <a:solidFill>
                          <a:schemeClr val="dk1"/>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73750">
                <a:tc>
                  <a:txBody>
                    <a:bodyPr/>
                    <a:lstStyle/>
                    <a:p>
                      <a:pPr marL="0" lvl="0" indent="0" algn="l" rtl="0">
                        <a:lnSpc>
                          <a:spcPct val="115000"/>
                        </a:lnSpc>
                        <a:spcBef>
                          <a:spcPts val="0"/>
                        </a:spcBef>
                        <a:spcAft>
                          <a:spcPts val="0"/>
                        </a:spcAft>
                        <a:buNone/>
                      </a:pPr>
                      <a:r>
                        <a:rPr lang="en" sz="1600">
                          <a:solidFill>
                            <a:schemeClr val="dk2"/>
                          </a:solidFill>
                        </a:rPr>
                        <a:t>Definiteness effect in English</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618500">
                <a:tc>
                  <a:txBody>
                    <a:bodyPr/>
                    <a:lstStyle/>
                    <a:p>
                      <a:pPr marL="0" lvl="0" indent="0" algn="l" rtl="0">
                        <a:lnSpc>
                          <a:spcPct val="115000"/>
                        </a:lnSpc>
                        <a:spcBef>
                          <a:spcPts val="0"/>
                        </a:spcBef>
                        <a:spcAft>
                          <a:spcPts val="0"/>
                        </a:spcAft>
                        <a:buNone/>
                      </a:pPr>
                      <a:r>
                        <a:rPr lang="en" sz="1600">
                          <a:solidFill>
                            <a:schemeClr val="dk2"/>
                          </a:solidFill>
                        </a:rPr>
                        <a:t>VOC effect in English</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18500">
                <a:tc>
                  <a:txBody>
                    <a:bodyPr/>
                    <a:lstStyle/>
                    <a:p>
                      <a:pPr marL="0" lvl="0" indent="0" algn="l" rtl="0">
                        <a:lnSpc>
                          <a:spcPct val="115000"/>
                        </a:lnSpc>
                        <a:spcBef>
                          <a:spcPts val="0"/>
                        </a:spcBef>
                        <a:spcAft>
                          <a:spcPts val="0"/>
                        </a:spcAft>
                        <a:buNone/>
                      </a:pPr>
                      <a:r>
                        <a:rPr lang="en" sz="1600">
                          <a:solidFill>
                            <a:schemeClr val="dk2"/>
                          </a:solidFill>
                        </a:rPr>
                        <a:t>Definiteness effect in Chinese</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Yes</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618500">
                <a:tc>
                  <a:txBody>
                    <a:bodyPr/>
                    <a:lstStyle/>
                    <a:p>
                      <a:pPr marL="0" lvl="0" indent="0" algn="l" rtl="0">
                        <a:lnSpc>
                          <a:spcPct val="115000"/>
                        </a:lnSpc>
                        <a:spcBef>
                          <a:spcPts val="0"/>
                        </a:spcBef>
                        <a:spcAft>
                          <a:spcPts val="0"/>
                        </a:spcAft>
                        <a:buNone/>
                      </a:pPr>
                      <a:r>
                        <a:rPr lang="en" sz="1600">
                          <a:solidFill>
                            <a:schemeClr val="dk2"/>
                          </a:solidFill>
                        </a:rPr>
                        <a:t>VOC effect in Chinese</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2"/>
                          </a:solidFill>
                        </a:rPr>
                        <a:t>No</a:t>
                      </a:r>
                      <a:endParaRPr sz="1600">
                        <a:solidFill>
                          <a:schemeClr val="dk2"/>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rgbClr val="FF0000"/>
                          </a:solidFill>
                        </a:rPr>
                        <a:t>Yes</a:t>
                      </a:r>
                      <a:endParaRPr sz="1600">
                        <a:solidFill>
                          <a:srgbClr val="FF0000"/>
                        </a:solidFill>
                      </a:endParaRPr>
                    </a:p>
                  </a:txBody>
                  <a:tcPr marL="94100" marR="94100" marT="47125" marB="4712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3DA9-DA04-D7CF-4941-577D1DF16136}"/>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6EB04028-E7BA-1E33-D641-F5F02D33A2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C74324-5DE0-D855-8BA2-7F616CDD16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1081784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329"/>
        <p:cNvGrpSpPr/>
        <p:nvPr/>
      </p:nvGrpSpPr>
      <p:grpSpPr>
        <a:xfrm>
          <a:off x="0" y="0"/>
          <a:ext cx="0" cy="0"/>
          <a:chOff x="0" y="0"/>
          <a:chExt cx="0" cy="0"/>
        </a:xfrm>
      </p:grpSpPr>
      <p:sp>
        <p:nvSpPr>
          <p:cNvPr id="330" name="Google Shape;33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Proposal: Specificity + Locality</a:t>
            </a:r>
            <a:endParaRPr/>
          </a:p>
        </p:txBody>
      </p:sp>
      <p:sp>
        <p:nvSpPr>
          <p:cNvPr id="331" name="Google Shape;331;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Specificity restricts binding: </a:t>
            </a:r>
            <a:endParaRPr/>
          </a:p>
          <a:p>
            <a:pPr marL="457200" lvl="0" indent="-342900" algn="l" rtl="0">
              <a:spcBef>
                <a:spcPts val="1200"/>
              </a:spcBef>
              <a:spcAft>
                <a:spcPts val="0"/>
              </a:spcAft>
              <a:buSzPts val="1800"/>
              <a:buChar char="●"/>
            </a:pPr>
            <a:r>
              <a:rPr lang="en"/>
              <a:t>Wh-phrase binding its trace → English definiteness effect </a:t>
            </a:r>
            <a:endParaRPr/>
          </a:p>
          <a:p>
            <a:pPr marL="457200" lvl="0" indent="-342900" algn="l" rtl="0">
              <a:spcBef>
                <a:spcPts val="0"/>
              </a:spcBef>
              <a:spcAft>
                <a:spcPts val="0"/>
              </a:spcAft>
              <a:buSzPts val="1800"/>
              <a:buChar char="●"/>
            </a:pPr>
            <a:r>
              <a:rPr lang="en"/>
              <a:t>Question operator binding a wh-phrase → Chinese definiteness effect </a:t>
            </a:r>
            <a:endParaRPr/>
          </a:p>
          <a:p>
            <a:pPr marL="0" lvl="0" indent="0" algn="l" rtl="0">
              <a:spcBef>
                <a:spcPts val="1200"/>
              </a:spcBef>
              <a:spcAft>
                <a:spcPts val="0"/>
              </a:spcAft>
              <a:buNone/>
            </a:pPr>
            <a:endParaRPr/>
          </a:p>
          <a:p>
            <a:pPr marL="0" lvl="0" indent="0" algn="l" rtl="0">
              <a:spcBef>
                <a:spcPts val="1200"/>
              </a:spcBef>
              <a:spcAft>
                <a:spcPts val="0"/>
              </a:spcAft>
              <a:buNone/>
            </a:pPr>
            <a:r>
              <a:rPr lang="en"/>
              <a:t>VOCs enable subextraction but not binding</a:t>
            </a:r>
            <a:endParaRPr/>
          </a:p>
          <a:p>
            <a:pPr marL="457200" lvl="0" indent="-342900" algn="l" rtl="0">
              <a:spcBef>
                <a:spcPts val="1200"/>
              </a:spcBef>
              <a:spcAft>
                <a:spcPts val="0"/>
              </a:spcAft>
              <a:buSzPts val="1800"/>
              <a:buChar char="●"/>
            </a:pPr>
            <a:r>
              <a:rPr lang="en"/>
              <a:t>Explains the effect size difference between English nVOC and VOC </a:t>
            </a:r>
            <a:endParaRPr/>
          </a:p>
          <a:p>
            <a:pPr marL="457200" lvl="0" indent="-342900" algn="l" rtl="0">
              <a:spcBef>
                <a:spcPts val="0"/>
              </a:spcBef>
              <a:spcAft>
                <a:spcPts val="0"/>
              </a:spcAft>
              <a:buSzPts val="1800"/>
              <a:buChar char="●"/>
            </a:pPr>
            <a:r>
              <a:rPr lang="en"/>
              <a:t>Since wh-in situ does not involve movement, no effect size difference between Chinese nVOC and VOC.</a:t>
            </a:r>
            <a:endParaRPr/>
          </a:p>
        </p:txBody>
      </p:sp>
      <p:sp>
        <p:nvSpPr>
          <p:cNvPr id="332" name="Google Shape;332;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not dominance and Specificity?</a:t>
            </a:r>
            <a:endParaRPr/>
          </a:p>
        </p:txBody>
      </p:sp>
      <p:sp>
        <p:nvSpPr>
          <p:cNvPr id="338" name="Google Shape;338;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rabicPeriod"/>
            </a:pPr>
            <a:r>
              <a:rPr lang="en"/>
              <a:t>Logically possible, but arguably inconsistent with the spirit of information structure-based proposals:</a:t>
            </a:r>
            <a:br>
              <a:rPr lang="en"/>
            </a:br>
            <a:br>
              <a:rPr lang="en"/>
            </a:br>
            <a:r>
              <a:rPr lang="en"/>
              <a:t>If what matters is communicative intent and information structure, then we predict cross-linguistic uniformity (cf. Goldberg 2006): a wh-element within the object of a VOC should be OK in Chinese. </a:t>
            </a:r>
            <a:br>
              <a:rPr lang="en"/>
            </a:br>
            <a:br>
              <a:rPr lang="en"/>
            </a:br>
            <a:r>
              <a:rPr lang="en"/>
              <a:t>The lack of VOC effect in Chinese is thus surprising even for Specificity + Dominance</a:t>
            </a:r>
            <a:br>
              <a:rPr lang="en"/>
            </a:br>
            <a:endParaRPr/>
          </a:p>
          <a:p>
            <a:pPr marL="457200" lvl="0" indent="-334327" algn="l" rtl="0">
              <a:spcBef>
                <a:spcPts val="0"/>
              </a:spcBef>
              <a:spcAft>
                <a:spcPts val="0"/>
              </a:spcAft>
              <a:buSzPct val="100000"/>
              <a:buAutoNum type="arabicPeriod"/>
            </a:pPr>
            <a:r>
              <a:rPr lang="en"/>
              <a:t>The dominance status of definite NPs and Specificity result in a redundancy in the theory and we have independent evident from wh-indefinite for Specificity. </a:t>
            </a:r>
            <a:endParaRPr/>
          </a:p>
        </p:txBody>
      </p:sp>
      <p:sp>
        <p:nvSpPr>
          <p:cNvPr id="339" name="Google Shape;339;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not dominance and PIC+NI?</a:t>
            </a:r>
            <a:endParaRPr/>
          </a:p>
        </p:txBody>
      </p:sp>
      <p:sp>
        <p:nvSpPr>
          <p:cNvPr id="345" name="Google Shape;34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They make the same predictions so they will not be helping each other. </a:t>
            </a:r>
            <a:endParaRPr/>
          </a:p>
          <a:p>
            <a:pPr marL="457200" lvl="0" indent="-342900" algn="l" rtl="0">
              <a:spcBef>
                <a:spcPts val="1200"/>
              </a:spcBef>
              <a:spcAft>
                <a:spcPts val="0"/>
              </a:spcAft>
              <a:buSzPts val="1800"/>
              <a:buAutoNum type="arabicPeriod"/>
            </a:pPr>
            <a:r>
              <a:rPr lang="en"/>
              <a:t>English nVOC: violates both</a:t>
            </a:r>
            <a:endParaRPr/>
          </a:p>
          <a:p>
            <a:pPr marL="457200" lvl="0" indent="-342900" algn="l" rtl="0">
              <a:spcBef>
                <a:spcPts val="0"/>
              </a:spcBef>
              <a:spcAft>
                <a:spcPts val="0"/>
              </a:spcAft>
              <a:buSzPts val="1800"/>
              <a:buAutoNum type="arabicPeriod"/>
            </a:pPr>
            <a:r>
              <a:rPr lang="en"/>
              <a:t>English VOC: violates neither → incorrectly predicted to be OK </a:t>
            </a:r>
            <a:endParaRPr/>
          </a:p>
          <a:p>
            <a:pPr marL="457200" lvl="0" indent="-342900" algn="l" rtl="0">
              <a:spcBef>
                <a:spcPts val="0"/>
              </a:spcBef>
              <a:spcAft>
                <a:spcPts val="0"/>
              </a:spcAft>
              <a:buSzPts val="1800"/>
              <a:buAutoNum type="arabicPeriod"/>
            </a:pPr>
            <a:r>
              <a:rPr lang="en"/>
              <a:t>Chinese nVOC: violates dominance</a:t>
            </a:r>
            <a:endParaRPr/>
          </a:p>
          <a:p>
            <a:pPr marL="457200" lvl="0" indent="-342900" algn="l" rtl="0">
              <a:spcBef>
                <a:spcPts val="0"/>
              </a:spcBef>
              <a:spcAft>
                <a:spcPts val="0"/>
              </a:spcAft>
              <a:buSzPts val="1800"/>
              <a:buAutoNum type="arabicPeriod"/>
            </a:pPr>
            <a:r>
              <a:rPr lang="en"/>
              <a:t>Chinese VOC: violates neither → incorrectly predicted to be OK</a:t>
            </a:r>
            <a:endParaRPr/>
          </a:p>
          <a:p>
            <a:pPr marL="0" lvl="0" indent="0" algn="l" rtl="0">
              <a:spcBef>
                <a:spcPts val="1200"/>
              </a:spcBef>
              <a:spcAft>
                <a:spcPts val="1200"/>
              </a:spcAft>
              <a:buNone/>
            </a:pPr>
            <a:r>
              <a:rPr lang="en"/>
              <a:t>Also, they were designed to cover the same ground.</a:t>
            </a:r>
            <a:endParaRPr/>
          </a:p>
        </p:txBody>
      </p:sp>
      <p:sp>
        <p:nvSpPr>
          <p:cNvPr id="346" name="Google Shape;34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Structural approaches to the definiteness effect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Definite DPs are locality domains for movement (PIC/subjacency; freezing). </a:t>
            </a:r>
            <a:br>
              <a:rPr lang="en"/>
            </a:br>
            <a:r>
              <a:rPr lang="en" sz="1600"/>
              <a:t>(Diesing 1992; Citko 2014; Huang 2022; cf. Davies &amp; Dubinsky 2003, Chomsky 1973)</a:t>
            </a:r>
            <a:br>
              <a:rPr lang="en"/>
            </a:br>
            <a:endParaRPr/>
          </a:p>
          <a:p>
            <a:pPr marL="457200" lvl="0" indent="-342900" algn="l" rtl="0">
              <a:spcBef>
                <a:spcPts val="0"/>
              </a:spcBef>
              <a:spcAft>
                <a:spcPts val="0"/>
              </a:spcAft>
              <a:buSzPts val="1800"/>
              <a:buAutoNum type="arabicPeriod"/>
            </a:pPr>
            <a:r>
              <a:rPr lang="en"/>
              <a:t>The Specificity Condition: no binding of variables in specific/definite DPs.</a:t>
            </a:r>
            <a:br>
              <a:rPr lang="en"/>
            </a:br>
            <a:r>
              <a:rPr lang="en" sz="1600"/>
              <a:t>(Fiengo &amp; Higginbotham 1981; cf. Simonenko 2015)</a:t>
            </a:r>
            <a:endParaRPr sz="1600"/>
          </a:p>
          <a:p>
            <a:pPr marL="457200" lvl="0" indent="0" algn="l" rtl="0">
              <a:spcBef>
                <a:spcPts val="1200"/>
              </a:spcBef>
              <a:spcAft>
                <a:spcPts val="0"/>
              </a:spcAft>
              <a:buNone/>
            </a:pPr>
            <a:endParaRPr sz="1600"/>
          </a:p>
          <a:p>
            <a:pPr marL="0" lvl="0" indent="0" algn="l" rtl="0">
              <a:spcBef>
                <a:spcPts val="1200"/>
              </a:spcBef>
              <a:spcAft>
                <a:spcPts val="1200"/>
              </a:spcAft>
              <a:buNone/>
            </a:pPr>
            <a:r>
              <a:rPr lang="en" sz="1600"/>
              <a:t>Leaving an information structure-based approach (Erteschik-Shir 1981, Abeillé et al 2020) aside for now.</a:t>
            </a:r>
            <a:br>
              <a:rPr lang="en" sz="1600"/>
            </a:br>
            <a:endParaRPr sz="1600"/>
          </a:p>
        </p:txBody>
      </p:sp>
      <p:sp>
        <p:nvSpPr>
          <p:cNvPr id="77" name="Google Shape;7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kind of constraint is Specificity?</a:t>
            </a:r>
            <a:endParaRPr/>
          </a:p>
        </p:txBody>
      </p:sp>
      <p:sp>
        <p:nvSpPr>
          <p:cNvPr id="352" name="Google Shape;352;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Specific NPs are referential.</a:t>
            </a:r>
            <a:endParaRPr/>
          </a:p>
          <a:p>
            <a:pPr marL="0" lvl="0" indent="0" algn="l" rtl="0">
              <a:spcBef>
                <a:spcPts val="1200"/>
              </a:spcBef>
              <a:spcAft>
                <a:spcPts val="0"/>
              </a:spcAft>
              <a:buNone/>
            </a:pPr>
            <a:r>
              <a:rPr lang="en"/>
              <a:t>The binding dependency however means that the specific NP is anaphoric.</a:t>
            </a:r>
            <a:endParaRPr/>
          </a:p>
          <a:p>
            <a:pPr marL="0" lvl="0" indent="0" algn="l" rtl="0">
              <a:spcBef>
                <a:spcPts val="1200"/>
              </a:spcBef>
              <a:spcAft>
                <a:spcPts val="0"/>
              </a:spcAft>
              <a:buNone/>
            </a:pPr>
            <a:endParaRPr/>
          </a:p>
          <a:p>
            <a:pPr marL="0" lvl="0" indent="0" algn="l" rtl="0">
              <a:spcBef>
                <a:spcPts val="1200"/>
              </a:spcBef>
              <a:spcAft>
                <a:spcPts val="0"/>
              </a:spcAft>
              <a:buNone/>
            </a:pPr>
            <a:r>
              <a:rPr lang="en"/>
              <a:t>C.-T. J. Huang (1982:404): an NP cannot be both referential and anaphoric.</a:t>
            </a:r>
            <a:endParaRPr/>
          </a:p>
          <a:p>
            <a:pPr marL="457200" lvl="0" indent="0" algn="l" rtl="0">
              <a:spcBef>
                <a:spcPts val="1200"/>
              </a:spcBef>
              <a:spcAft>
                <a:spcPts val="0"/>
              </a:spcAft>
              <a:buNone/>
            </a:pPr>
            <a:r>
              <a:rPr lang="en"/>
              <a:t>“[Specificity]... spells out a special case of the law of contradiction and need not even be stated as a principle of grammar.”</a:t>
            </a:r>
            <a:endParaRPr/>
          </a:p>
          <a:p>
            <a:pPr marL="0" lvl="0" indent="0" algn="l" rtl="0">
              <a:spcBef>
                <a:spcPts val="1200"/>
              </a:spcBef>
              <a:spcAft>
                <a:spcPts val="1200"/>
              </a:spcAft>
              <a:buNone/>
            </a:pPr>
            <a:endParaRPr/>
          </a:p>
        </p:txBody>
      </p:sp>
      <p:sp>
        <p:nvSpPr>
          <p:cNvPr id="353" name="Google Shape;35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graphicFrame>
        <p:nvGraphicFramePr>
          <p:cNvPr id="359" name="Google Shape;359;p50"/>
          <p:cNvGraphicFramePr/>
          <p:nvPr/>
        </p:nvGraphicFramePr>
        <p:xfrm>
          <a:off x="311700" y="274363"/>
          <a:ext cx="3000000" cy="3000000"/>
        </p:xfrm>
        <a:graphic>
          <a:graphicData uri="http://schemas.openxmlformats.org/drawingml/2006/table">
            <a:tbl>
              <a:tblPr>
                <a:noFill/>
                <a:tableStyleId>{91B21233-DBB1-4C5B-A77B-679E0333D6B0}</a:tableStyleId>
              </a:tblPr>
              <a:tblGrid>
                <a:gridCol w="2186250">
                  <a:extLst>
                    <a:ext uri="{9D8B030D-6E8A-4147-A177-3AD203B41FA5}">
                      <a16:colId xmlns:a16="http://schemas.microsoft.com/office/drawing/2014/main" val="20000"/>
                    </a:ext>
                  </a:extLst>
                </a:gridCol>
                <a:gridCol w="1382700">
                  <a:extLst>
                    <a:ext uri="{9D8B030D-6E8A-4147-A177-3AD203B41FA5}">
                      <a16:colId xmlns:a16="http://schemas.microsoft.com/office/drawing/2014/main" val="20001"/>
                    </a:ext>
                  </a:extLst>
                </a:gridCol>
                <a:gridCol w="1382700">
                  <a:extLst>
                    <a:ext uri="{9D8B030D-6E8A-4147-A177-3AD203B41FA5}">
                      <a16:colId xmlns:a16="http://schemas.microsoft.com/office/drawing/2014/main" val="20002"/>
                    </a:ext>
                  </a:extLst>
                </a:gridCol>
                <a:gridCol w="1784475">
                  <a:extLst>
                    <a:ext uri="{9D8B030D-6E8A-4147-A177-3AD203B41FA5}">
                      <a16:colId xmlns:a16="http://schemas.microsoft.com/office/drawing/2014/main" val="20003"/>
                    </a:ext>
                  </a:extLst>
                </a:gridCol>
                <a:gridCol w="1784475">
                  <a:extLst>
                    <a:ext uri="{9D8B030D-6E8A-4147-A177-3AD203B41FA5}">
                      <a16:colId xmlns:a16="http://schemas.microsoft.com/office/drawing/2014/main" val="20004"/>
                    </a:ext>
                  </a:extLst>
                </a:gridCol>
              </a:tblGrid>
              <a:tr h="779850">
                <a:tc>
                  <a:txBody>
                    <a:bodyPr/>
                    <a:lstStyle/>
                    <a:p>
                      <a:pPr marL="0" lvl="0" indent="0" algn="ctr" rtl="0">
                        <a:lnSpc>
                          <a:spcPct val="115000"/>
                        </a:lnSpc>
                        <a:spcBef>
                          <a:spcPts val="0"/>
                        </a:spcBef>
                        <a:spcAft>
                          <a:spcPts val="0"/>
                        </a:spcAft>
                        <a:buNone/>
                      </a:pPr>
                      <a:r>
                        <a:rPr lang="en">
                          <a:solidFill>
                            <a:schemeClr val="dk1"/>
                          </a:solidFill>
                        </a:rPr>
                        <a:t> </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1"/>
                          </a:solidFill>
                        </a:rPr>
                        <a:t>Results</a:t>
                      </a:r>
                      <a:endParaRPr b="1">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1"/>
                          </a:solidFill>
                        </a:rPr>
                        <a:t>information structure-</a:t>
                      </a:r>
                      <a:br>
                        <a:rPr lang="en" b="1">
                          <a:solidFill>
                            <a:schemeClr val="dk1"/>
                          </a:solidFill>
                        </a:rPr>
                      </a:br>
                      <a:r>
                        <a:rPr lang="en" b="1">
                          <a:solidFill>
                            <a:schemeClr val="dk1"/>
                          </a:solidFill>
                        </a:rPr>
                        <a:t>based</a:t>
                      </a:r>
                      <a:endParaRPr b="1">
                        <a:solidFill>
                          <a:schemeClr val="dk1"/>
                        </a:solidFill>
                      </a:endParaRPr>
                    </a:p>
                    <a:p>
                      <a:pPr marL="0" lvl="0" indent="0" algn="ctr" rtl="0">
                        <a:lnSpc>
                          <a:spcPct val="115000"/>
                        </a:lnSpc>
                        <a:spcBef>
                          <a:spcPts val="0"/>
                        </a:spcBef>
                        <a:spcAft>
                          <a:spcPts val="0"/>
                        </a:spcAft>
                        <a:buNone/>
                      </a:pPr>
                      <a:endParaRPr b="1">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1"/>
                          </a:solidFill>
                        </a:rPr>
                        <a:t>Specificity Condition</a:t>
                      </a:r>
                      <a:endParaRPr b="1">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b="1">
                          <a:solidFill>
                            <a:schemeClr val="dk1"/>
                          </a:solidFill>
                        </a:rPr>
                        <a:t>PIC/Subjacency </a:t>
                      </a:r>
                      <a:endParaRPr b="1">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779850">
                <a:tc>
                  <a:txBody>
                    <a:bodyPr/>
                    <a:lstStyle/>
                    <a:p>
                      <a:pPr marL="0" lvl="0" indent="0" algn="l" rtl="0">
                        <a:lnSpc>
                          <a:spcPct val="115000"/>
                        </a:lnSpc>
                        <a:spcBef>
                          <a:spcPts val="0"/>
                        </a:spcBef>
                        <a:spcAft>
                          <a:spcPts val="0"/>
                        </a:spcAft>
                        <a:buNone/>
                      </a:pPr>
                      <a:r>
                        <a:rPr lang="en">
                          <a:solidFill>
                            <a:schemeClr val="dk1"/>
                          </a:solidFill>
                        </a:rPr>
                        <a:t>Defintieness effect with nVOC in English</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779850">
                <a:tc>
                  <a:txBody>
                    <a:bodyPr/>
                    <a:lstStyle/>
                    <a:p>
                      <a:pPr marL="0" lvl="0" indent="0" algn="l" rtl="0">
                        <a:lnSpc>
                          <a:spcPct val="115000"/>
                        </a:lnSpc>
                        <a:spcBef>
                          <a:spcPts val="0"/>
                        </a:spcBef>
                        <a:spcAft>
                          <a:spcPts val="0"/>
                        </a:spcAft>
                        <a:buNone/>
                      </a:pPr>
                      <a:r>
                        <a:rPr lang="en">
                          <a:solidFill>
                            <a:schemeClr val="dk1"/>
                          </a:solidFill>
                        </a:rPr>
                        <a:t>Definiteness effect with VOCs in English</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536575">
                <a:tc>
                  <a:txBody>
                    <a:bodyPr/>
                    <a:lstStyle/>
                    <a:p>
                      <a:pPr marL="0" lvl="0" indent="0" algn="l" rtl="0">
                        <a:lnSpc>
                          <a:spcPct val="115000"/>
                        </a:lnSpc>
                        <a:spcBef>
                          <a:spcPts val="0"/>
                        </a:spcBef>
                        <a:spcAft>
                          <a:spcPts val="0"/>
                        </a:spcAft>
                        <a:buNone/>
                      </a:pPr>
                      <a:r>
                        <a:rPr lang="en">
                          <a:solidFill>
                            <a:schemeClr val="dk1"/>
                          </a:solidFill>
                        </a:rPr>
                        <a:t>VOC effect in English</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36575">
                <a:tc>
                  <a:txBody>
                    <a:bodyPr/>
                    <a:lstStyle/>
                    <a:p>
                      <a:pPr marL="0" lvl="0" indent="0" algn="l" rtl="0">
                        <a:lnSpc>
                          <a:spcPct val="115000"/>
                        </a:lnSpc>
                        <a:spcBef>
                          <a:spcPts val="0"/>
                        </a:spcBef>
                        <a:spcAft>
                          <a:spcPts val="0"/>
                        </a:spcAft>
                        <a:buNone/>
                      </a:pPr>
                      <a:r>
                        <a:rPr lang="en">
                          <a:solidFill>
                            <a:schemeClr val="dk1"/>
                          </a:solidFill>
                        </a:rPr>
                        <a:t>Definiteness effect in nVOC in Mandarin</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536575">
                <a:tc>
                  <a:txBody>
                    <a:bodyPr/>
                    <a:lstStyle/>
                    <a:p>
                      <a:pPr marL="0" lvl="0" indent="0" algn="l" rtl="0">
                        <a:lnSpc>
                          <a:spcPct val="115000"/>
                        </a:lnSpc>
                        <a:spcBef>
                          <a:spcPts val="0"/>
                        </a:spcBef>
                        <a:spcAft>
                          <a:spcPts val="0"/>
                        </a:spcAft>
                        <a:buNone/>
                      </a:pPr>
                      <a:r>
                        <a:rPr lang="en">
                          <a:solidFill>
                            <a:schemeClr val="dk1"/>
                          </a:solidFill>
                        </a:rPr>
                        <a:t>Definiteness effect in VOC in Chinese</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536575">
                <a:tc>
                  <a:txBody>
                    <a:bodyPr/>
                    <a:lstStyle/>
                    <a:p>
                      <a:pPr marL="0" lvl="0" indent="0" algn="l" rtl="0">
                        <a:lnSpc>
                          <a:spcPct val="115000"/>
                        </a:lnSpc>
                        <a:spcBef>
                          <a:spcPts val="0"/>
                        </a:spcBef>
                        <a:spcAft>
                          <a:spcPts val="0"/>
                        </a:spcAft>
                        <a:buNone/>
                      </a:pPr>
                      <a:r>
                        <a:rPr lang="en">
                          <a:solidFill>
                            <a:schemeClr val="dk1"/>
                          </a:solidFill>
                        </a:rPr>
                        <a:t>VOC effect in Chinese</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Yes</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solidFill>
                            <a:schemeClr val="dk1"/>
                          </a:solidFill>
                        </a:rPr>
                        <a:t>No</a:t>
                      </a:r>
                      <a:endParaRPr>
                        <a:solidFill>
                          <a:schemeClr val="dk1"/>
                        </a:solidFill>
                      </a:endParaRPr>
                    </a:p>
                  </a:txBody>
                  <a:tcPr marL="94100" marR="94100" marT="47125" marB="471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Freezing (Diesing 1992, Sichel 2018)	</a:t>
            </a:r>
            <a:endParaRPr/>
          </a:p>
        </p:txBody>
      </p:sp>
      <p:sp>
        <p:nvSpPr>
          <p:cNvPr id="365" name="Google Shape;365;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Definite/presuppositional objects are covertly raised in English, blocking subextraction</a:t>
            </a:r>
            <a:endParaRPr sz="1600"/>
          </a:p>
          <a:p>
            <a:pPr marL="457200" lvl="0" indent="-330200" algn="l" rtl="0">
              <a:spcBef>
                <a:spcPts val="0"/>
              </a:spcBef>
              <a:spcAft>
                <a:spcPts val="0"/>
              </a:spcAft>
              <a:buSzPts val="1600"/>
              <a:buChar char="-"/>
            </a:pPr>
            <a:r>
              <a:rPr lang="en" sz="1600"/>
              <a:t>Objects of VOCs are not presuppositional, thus not an island</a:t>
            </a:r>
            <a:endParaRPr sz="1600"/>
          </a:p>
          <a:p>
            <a:pPr marL="457200" lvl="0" indent="-330200" algn="l" rtl="0">
              <a:spcBef>
                <a:spcPts val="0"/>
              </a:spcBef>
              <a:spcAft>
                <a:spcPts val="0"/>
              </a:spcAft>
              <a:buSzPts val="1600"/>
              <a:buChar char="-"/>
            </a:pPr>
            <a:r>
              <a:rPr lang="en" sz="1600"/>
              <a:t>Cannot explain the definiteness effect in English VOC</a:t>
            </a:r>
            <a:endParaRPr sz="1600"/>
          </a:p>
          <a:p>
            <a:pPr marL="457200" lvl="0" indent="-330200" algn="l" rtl="0">
              <a:spcBef>
                <a:spcPts val="0"/>
              </a:spcBef>
              <a:spcAft>
                <a:spcPts val="0"/>
              </a:spcAft>
              <a:buSzPts val="1600"/>
              <a:buChar char="-"/>
            </a:pPr>
            <a:r>
              <a:rPr lang="en" sz="1600"/>
              <a:t>Since Chinese wh-questions do not involve movement, no definiteness effect is predicted for Chinese. </a:t>
            </a:r>
            <a:endParaRPr sz="1600"/>
          </a:p>
          <a:p>
            <a:pPr marL="457200" lvl="0" indent="-330200" algn="l" rtl="0">
              <a:spcBef>
                <a:spcPts val="0"/>
              </a:spcBef>
              <a:spcAft>
                <a:spcPts val="0"/>
              </a:spcAft>
              <a:buSzPts val="1600"/>
              <a:buChar char="-"/>
            </a:pPr>
            <a:r>
              <a:rPr lang="en" sz="1600"/>
              <a:t>Specificity Condition + Freezing (same as Specificity + PIC)</a:t>
            </a:r>
            <a:endParaRPr sz="1600"/>
          </a:p>
          <a:p>
            <a:pPr marL="914400" lvl="1" indent="-317500" algn="l" rtl="0">
              <a:spcBef>
                <a:spcPts val="0"/>
              </a:spcBef>
              <a:spcAft>
                <a:spcPts val="0"/>
              </a:spcAft>
              <a:buSzPts val="1400"/>
              <a:buChar char="-"/>
            </a:pPr>
            <a:r>
              <a:rPr lang="en"/>
              <a:t>English VOC: Specificity</a:t>
            </a:r>
            <a:endParaRPr/>
          </a:p>
          <a:p>
            <a:pPr marL="914400" lvl="1" indent="-317500" algn="l" rtl="0">
              <a:spcBef>
                <a:spcPts val="0"/>
              </a:spcBef>
              <a:spcAft>
                <a:spcPts val="0"/>
              </a:spcAft>
              <a:buSzPts val="1400"/>
              <a:buChar char="-"/>
            </a:pPr>
            <a:r>
              <a:rPr lang="en"/>
              <a:t>English nVOC: Specificity + Freezing</a:t>
            </a:r>
            <a:endParaRPr/>
          </a:p>
          <a:p>
            <a:pPr marL="914400" lvl="1" indent="-317500" algn="l" rtl="0">
              <a:spcBef>
                <a:spcPts val="0"/>
              </a:spcBef>
              <a:spcAft>
                <a:spcPts val="0"/>
              </a:spcAft>
              <a:buSzPts val="1400"/>
              <a:buChar char="-"/>
            </a:pPr>
            <a:r>
              <a:rPr lang="en"/>
              <a:t>Chinese VOC: Specificity</a:t>
            </a:r>
            <a:endParaRPr/>
          </a:p>
          <a:p>
            <a:pPr marL="914400" lvl="1" indent="-317500" algn="l" rtl="0">
              <a:spcBef>
                <a:spcPts val="0"/>
              </a:spcBef>
              <a:spcAft>
                <a:spcPts val="0"/>
              </a:spcAft>
              <a:buSzPts val="1400"/>
              <a:buChar char="-"/>
            </a:pPr>
            <a:r>
              <a:rPr lang="en"/>
              <a:t>Chinese nVOC: Specificity</a:t>
            </a:r>
            <a:endParaRPr/>
          </a:p>
        </p:txBody>
      </p:sp>
      <p:sp>
        <p:nvSpPr>
          <p:cNvPr id="366" name="Google Shape;366;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Appendix 1: Is the VOC effect specific to demonstrative DPs?</a:t>
            </a:r>
            <a:endParaRPr sz="2200"/>
          </a:p>
        </p:txBody>
      </p:sp>
      <p:sp>
        <p:nvSpPr>
          <p:cNvPr id="372" name="Google Shape;372;p5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a:t>Maybe VOCs also increase the acceptability of subextraction from indefinite NPs.</a:t>
            </a:r>
            <a:endParaRPr/>
          </a:p>
          <a:p>
            <a:pPr marL="0" lvl="0" indent="0" algn="l" rtl="0">
              <a:spcBef>
                <a:spcPts val="1200"/>
              </a:spcBef>
              <a:spcAft>
                <a:spcPts val="0"/>
              </a:spcAft>
              <a:buClr>
                <a:schemeClr val="dk1"/>
              </a:buClr>
              <a:buSzPts val="1100"/>
              <a:buFont typeface="Arial"/>
              <a:buNone/>
            </a:pPr>
            <a:r>
              <a:rPr lang="en"/>
              <a:t>Except that we cannot detect it reliably due to a ceiling effect.</a:t>
            </a:r>
            <a:endParaRPr/>
          </a:p>
          <a:p>
            <a:pPr marL="0" lvl="0" indent="0" algn="l" rtl="0">
              <a:spcBef>
                <a:spcPts val="1200"/>
              </a:spcBef>
              <a:spcAft>
                <a:spcPts val="0"/>
              </a:spcAft>
              <a:buNone/>
            </a:pPr>
            <a:r>
              <a:rPr lang="en"/>
              <a:t>VOC increases subextraction by 0.75 z-units</a:t>
            </a:r>
            <a:endParaRPr/>
          </a:p>
          <a:p>
            <a:pPr marL="0" lvl="0" indent="0" algn="l" rtl="0">
              <a:spcBef>
                <a:spcPts val="1200"/>
              </a:spcBef>
              <a:spcAft>
                <a:spcPts val="0"/>
              </a:spcAft>
              <a:buClr>
                <a:schemeClr val="dk1"/>
              </a:buClr>
              <a:buSzPts val="1100"/>
              <a:buFont typeface="Arial"/>
              <a:buNone/>
            </a:pPr>
            <a:r>
              <a:rPr lang="en"/>
              <a:t>It’s just the indefinite.long nVOC is at 0.56 and 0.56+0.75 is at ceiling.</a:t>
            </a:r>
            <a:endParaRPr/>
          </a:p>
          <a:p>
            <a:pPr marL="0" lvl="0" indent="0" algn="l" rtl="0">
              <a:spcBef>
                <a:spcPts val="1200"/>
              </a:spcBef>
              <a:spcAft>
                <a:spcPts val="1200"/>
              </a:spcAft>
              <a:buNone/>
            </a:pPr>
            <a:endParaRPr/>
          </a:p>
        </p:txBody>
      </p:sp>
      <p:sp>
        <p:nvSpPr>
          <p:cNvPr id="373" name="Google Shape;373;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374" name="Google Shape;374;p52"/>
          <p:cNvPicPr preferRelativeResize="0"/>
          <p:nvPr/>
        </p:nvPicPr>
        <p:blipFill>
          <a:blip r:embed="rId3">
            <a:alphaModFix/>
          </a:blip>
          <a:stretch>
            <a:fillRect/>
          </a:stretch>
        </p:blipFill>
        <p:spPr>
          <a:xfrm>
            <a:off x="4572000" y="1228126"/>
            <a:ext cx="4433099" cy="29553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3 in English: near replication of Exp 1</a:t>
            </a:r>
            <a:endParaRPr/>
          </a:p>
        </p:txBody>
      </p:sp>
      <p:sp>
        <p:nvSpPr>
          <p:cNvPr id="380" name="Google Shape;380;p53"/>
          <p:cNvSpPr txBox="1">
            <a:spLocks noGrp="1"/>
          </p:cNvSpPr>
          <p:nvPr>
            <p:ph type="body" idx="1"/>
          </p:nvPr>
        </p:nvSpPr>
        <p:spPr>
          <a:xfrm>
            <a:off x="311700" y="1017725"/>
            <a:ext cx="4260300" cy="39765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None/>
            </a:pPr>
            <a:r>
              <a:rPr lang="en" sz="1600"/>
              <a:t>Changes made to short movement conditions: </a:t>
            </a:r>
            <a:br>
              <a:rPr lang="en" sz="1600"/>
            </a:br>
            <a:r>
              <a:rPr lang="en" sz="1600"/>
              <a:t>subject ‘who’ questions → ‘why’ questions subjects of all conditions → </a:t>
            </a:r>
            <a:r>
              <a:rPr lang="en" sz="1600" i="1"/>
              <a:t>you</a:t>
            </a:r>
            <a:endParaRPr sz="1600"/>
          </a:p>
          <a:p>
            <a:pPr marL="457200" lvl="0" indent="-322580" algn="l" rtl="0">
              <a:lnSpc>
                <a:spcPct val="100000"/>
              </a:lnSpc>
              <a:spcBef>
                <a:spcPts val="1200"/>
              </a:spcBef>
              <a:spcAft>
                <a:spcPts val="0"/>
              </a:spcAft>
              <a:buSzPct val="100000"/>
              <a:buChar char="●"/>
            </a:pPr>
            <a:r>
              <a:rPr lang="en" sz="1600"/>
              <a:t>Three way interaction: p = .02</a:t>
            </a:r>
            <a:endParaRPr sz="1600"/>
          </a:p>
          <a:p>
            <a:pPr marL="457200" lvl="0" indent="-322580" algn="l" rtl="0">
              <a:lnSpc>
                <a:spcPct val="100000"/>
              </a:lnSpc>
              <a:spcBef>
                <a:spcPts val="0"/>
              </a:spcBef>
              <a:spcAft>
                <a:spcPts val="0"/>
              </a:spcAft>
              <a:buSzPct val="100000"/>
              <a:buChar char="●"/>
            </a:pPr>
            <a:r>
              <a:rPr lang="en" sz="1600"/>
              <a:t>Two-way interaction of NP type and dependency length: significant when analyzed separately</a:t>
            </a:r>
            <a:endParaRPr sz="1600"/>
          </a:p>
          <a:p>
            <a:pPr marL="914400" lvl="1" indent="-310832" algn="l" rtl="0">
              <a:lnSpc>
                <a:spcPct val="100000"/>
              </a:lnSpc>
              <a:spcBef>
                <a:spcPts val="0"/>
              </a:spcBef>
              <a:spcAft>
                <a:spcPts val="0"/>
              </a:spcAft>
              <a:buSzPct val="100000"/>
              <a:buChar char="○"/>
            </a:pPr>
            <a:r>
              <a:rPr lang="en"/>
              <a:t>definiteness effect in both VOC and nVOC</a:t>
            </a:r>
            <a:endParaRPr/>
          </a:p>
          <a:p>
            <a:pPr marL="457200" lvl="0" indent="-322580" algn="l" rtl="0">
              <a:lnSpc>
                <a:spcPct val="100000"/>
              </a:lnSpc>
              <a:spcBef>
                <a:spcPts val="0"/>
              </a:spcBef>
              <a:spcAft>
                <a:spcPts val="0"/>
              </a:spcAft>
              <a:buSzPct val="100000"/>
              <a:buChar char="●"/>
            </a:pPr>
            <a:r>
              <a:rPr lang="en" sz="1600"/>
              <a:t>Two-way interaction of dependency length and verb type: significant when analyzed separately</a:t>
            </a:r>
            <a:endParaRPr sz="1600"/>
          </a:p>
          <a:p>
            <a:pPr marL="914400" lvl="1" indent="-310832" algn="l" rtl="0">
              <a:lnSpc>
                <a:spcPct val="100000"/>
              </a:lnSpc>
              <a:spcBef>
                <a:spcPts val="0"/>
              </a:spcBef>
              <a:spcAft>
                <a:spcPts val="0"/>
              </a:spcAft>
              <a:buSzPct val="100000"/>
              <a:buChar char="○"/>
            </a:pPr>
            <a:r>
              <a:rPr lang="en"/>
              <a:t>penalty of long movement is larger in Def than in Indef</a:t>
            </a:r>
            <a:endParaRPr/>
          </a:p>
          <a:p>
            <a:pPr marL="0" lvl="0" indent="0" algn="l" rtl="0">
              <a:spcBef>
                <a:spcPts val="1200"/>
              </a:spcBef>
              <a:spcAft>
                <a:spcPts val="1200"/>
              </a:spcAft>
              <a:buNone/>
            </a:pPr>
            <a:r>
              <a:rPr lang="en" sz="1600"/>
              <a:t>DD score nVOC:	0.42</a:t>
            </a:r>
            <a:br>
              <a:rPr lang="en" sz="1600"/>
            </a:br>
            <a:r>
              <a:rPr lang="en" sz="1600"/>
              <a:t>DD score VOC: 		0.16</a:t>
            </a:r>
            <a:br>
              <a:rPr lang="en" sz="1600"/>
            </a:br>
            <a:r>
              <a:rPr lang="en" sz="1600"/>
              <a:t>DDD score: 		0.26 </a:t>
            </a:r>
            <a:endParaRPr sz="1600"/>
          </a:p>
        </p:txBody>
      </p:sp>
      <p:sp>
        <p:nvSpPr>
          <p:cNvPr id="381" name="Google Shape;38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382" name="Google Shape;382;p53"/>
          <p:cNvPicPr preferRelativeResize="0"/>
          <p:nvPr/>
        </p:nvPicPr>
        <p:blipFill>
          <a:blip r:embed="rId3">
            <a:alphaModFix/>
          </a:blip>
          <a:stretch>
            <a:fillRect/>
          </a:stretch>
        </p:blipFill>
        <p:spPr>
          <a:xfrm>
            <a:off x="4572000" y="1578463"/>
            <a:ext cx="4398499" cy="29323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4: making sentences longer to “lift the ceiling”</a:t>
            </a:r>
            <a:endParaRPr/>
          </a:p>
        </p:txBody>
      </p:sp>
      <p:sp>
        <p:nvSpPr>
          <p:cNvPr id="388" name="Google Shape;388;p54"/>
          <p:cNvSpPr txBox="1">
            <a:spLocks noGrp="1"/>
          </p:cNvSpPr>
          <p:nvPr>
            <p:ph type="body" idx="1"/>
          </p:nvPr>
        </p:nvSpPr>
        <p:spPr>
          <a:xfrm>
            <a:off x="311700" y="3443750"/>
            <a:ext cx="8673000" cy="14193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AutoNum type="arabicPeriod"/>
            </a:pPr>
            <a:r>
              <a:rPr lang="en" sz="1200">
                <a:solidFill>
                  <a:schemeClr val="dk1"/>
                </a:solidFill>
              </a:rPr>
              <a:t>Emma, who never watches any TV, wonders why you and Liam promoted a TV show about superheroes last month.</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Emma, who never watches any TV, wonders why you and Liam promoted that TV show about superheroes last month.</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Emma, who never watches any TV, wonders what you and Liam promoted a TV show about last month.</a:t>
            </a:r>
            <a:endParaRPr sz="1200">
              <a:solidFill>
                <a:schemeClr val="dk1"/>
              </a:solidFill>
            </a:endParaRPr>
          </a:p>
          <a:p>
            <a:pPr marL="457200" lvl="0" indent="-304800" algn="l" rtl="0">
              <a:spcBef>
                <a:spcPts val="0"/>
              </a:spcBef>
              <a:spcAft>
                <a:spcPts val="0"/>
              </a:spcAft>
              <a:buClr>
                <a:schemeClr val="dk1"/>
              </a:buClr>
              <a:buSzPts val="1200"/>
              <a:buAutoNum type="arabicPeriod"/>
            </a:pPr>
            <a:r>
              <a:rPr lang="en" sz="1200">
                <a:solidFill>
                  <a:schemeClr val="dk1"/>
                </a:solidFill>
              </a:rPr>
              <a:t>Emma, who never watches any TV, wonders what you and Liam promoted that TV show about last month.</a:t>
            </a:r>
            <a:endParaRPr sz="1200">
              <a:solidFill>
                <a:schemeClr val="dk1"/>
              </a:solidFill>
            </a:endParaRPr>
          </a:p>
        </p:txBody>
      </p:sp>
      <p:sp>
        <p:nvSpPr>
          <p:cNvPr id="389" name="Google Shape;389;p54"/>
          <p:cNvSpPr txBox="1">
            <a:spLocks noGrp="1"/>
          </p:cNvSpPr>
          <p:nvPr>
            <p:ph type="body" idx="1"/>
          </p:nvPr>
        </p:nvSpPr>
        <p:spPr>
          <a:xfrm>
            <a:off x="311700" y="1240125"/>
            <a:ext cx="4260300" cy="19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Changes:</a:t>
            </a:r>
            <a:endParaRPr sz="1300">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Proper nouns as the matrix subject, with a non-restrictive relative clause with a neg-licensed NPI inside</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Coordinated embedded subjects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PP temporal modifier at the end</a:t>
            </a:r>
            <a:endParaRPr sz="1300">
              <a:solidFill>
                <a:schemeClr val="dk1"/>
              </a:solidFill>
            </a:endParaRPr>
          </a:p>
        </p:txBody>
      </p:sp>
      <p:sp>
        <p:nvSpPr>
          <p:cNvPr id="390" name="Google Shape;390;p54"/>
          <p:cNvSpPr txBox="1">
            <a:spLocks noGrp="1"/>
          </p:cNvSpPr>
          <p:nvPr>
            <p:ph type="body" idx="1"/>
          </p:nvPr>
        </p:nvSpPr>
        <p:spPr>
          <a:xfrm>
            <a:off x="4572000" y="1240125"/>
            <a:ext cx="4412700" cy="1981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300">
                <a:solidFill>
                  <a:schemeClr val="dk1"/>
                </a:solidFill>
              </a:rPr>
              <a:t>Non-changes: </a:t>
            </a:r>
            <a:endParaRPr sz="1300">
              <a:solidFill>
                <a:schemeClr val="dk1"/>
              </a:solidFill>
            </a:endParaRPr>
          </a:p>
          <a:p>
            <a:pPr marL="457200" lvl="0" indent="-311150" algn="l" rtl="0">
              <a:spcBef>
                <a:spcPts val="1200"/>
              </a:spcBef>
              <a:spcAft>
                <a:spcPts val="0"/>
              </a:spcAft>
              <a:buClr>
                <a:schemeClr val="dk1"/>
              </a:buClr>
              <a:buSzPts val="1300"/>
              <a:buChar char="●"/>
            </a:pPr>
            <a:r>
              <a:rPr lang="en" sz="1300" i="1">
                <a:solidFill>
                  <a:schemeClr val="dk1"/>
                </a:solidFill>
              </a:rPr>
              <a:t>why</a:t>
            </a:r>
            <a:r>
              <a:rPr lang="en" sz="1300">
                <a:solidFill>
                  <a:schemeClr val="dk1"/>
                </a:solidFill>
              </a:rPr>
              <a:t> questions as short conditions</a:t>
            </a:r>
            <a:endParaRPr sz="1300">
              <a:solidFill>
                <a:schemeClr val="dk1"/>
              </a:solidFill>
            </a:endParaRPr>
          </a:p>
          <a:p>
            <a:pPr marL="457200" lvl="0" indent="-311150" algn="l" rtl="0">
              <a:spcBef>
                <a:spcPts val="0"/>
              </a:spcBef>
              <a:spcAft>
                <a:spcPts val="0"/>
              </a:spcAft>
              <a:buClr>
                <a:schemeClr val="dk1"/>
              </a:buClr>
              <a:buSzPts val="1300"/>
              <a:buChar char="●"/>
            </a:pPr>
            <a:r>
              <a:rPr lang="en" sz="1300" i="1">
                <a:solidFill>
                  <a:schemeClr val="dk1"/>
                </a:solidFill>
              </a:rPr>
              <a:t>you</a:t>
            </a:r>
            <a:r>
              <a:rPr lang="en" sz="1300">
                <a:solidFill>
                  <a:schemeClr val="dk1"/>
                </a:solidFill>
              </a:rPr>
              <a:t> is part of the embedded subject</a:t>
            </a:r>
            <a:endParaRPr sz="1300">
              <a:solidFill>
                <a:schemeClr val="dk1"/>
              </a:solidFill>
            </a:endParaRPr>
          </a:p>
          <a:p>
            <a:pPr marL="0" lvl="0" indent="0" algn="l" rtl="0">
              <a:spcBef>
                <a:spcPts val="1200"/>
              </a:spcBef>
              <a:spcAft>
                <a:spcPts val="0"/>
              </a:spcAft>
              <a:buNone/>
            </a:pPr>
            <a:r>
              <a:rPr lang="en" sz="1300">
                <a:solidFill>
                  <a:schemeClr val="dk1"/>
                </a:solidFill>
              </a:rPr>
              <a:t>If the VOC effect is a ceiling effect: we should see no three way interaction </a:t>
            </a:r>
            <a:endParaRPr sz="1300">
              <a:solidFill>
                <a:schemeClr val="dk1"/>
              </a:solidFill>
            </a:endParaRPr>
          </a:p>
          <a:p>
            <a:pPr marL="0" lvl="0" indent="0" algn="l" rtl="0">
              <a:spcBef>
                <a:spcPts val="1200"/>
              </a:spcBef>
              <a:spcAft>
                <a:spcPts val="1200"/>
              </a:spcAft>
              <a:buNone/>
            </a:pPr>
            <a:r>
              <a:rPr lang="en" sz="1300">
                <a:solidFill>
                  <a:schemeClr val="dk1"/>
                </a:solidFill>
              </a:rPr>
              <a:t>If the VOC effect is real: we should still see it. </a:t>
            </a:r>
            <a:endParaRPr sz="1300">
              <a:solidFill>
                <a:schemeClr val="dk1"/>
              </a:solidFill>
            </a:endParaRPr>
          </a:p>
        </p:txBody>
      </p:sp>
      <p:sp>
        <p:nvSpPr>
          <p:cNvPr id="391" name="Google Shape;391;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 4: making sentences longer to “lift the ceiling”</a:t>
            </a:r>
            <a:endParaRPr/>
          </a:p>
        </p:txBody>
      </p:sp>
      <p:sp>
        <p:nvSpPr>
          <p:cNvPr id="397" name="Google Shape;397;p5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ct val="61111"/>
              <a:buFont typeface="Arial"/>
              <a:buNone/>
            </a:pPr>
            <a:r>
              <a:rPr lang="en"/>
              <a:t>No three way interaction: p = .92</a:t>
            </a:r>
            <a:endParaRPr/>
          </a:p>
          <a:p>
            <a:pPr marL="0" lvl="0" indent="0" algn="l" rtl="0">
              <a:spcBef>
                <a:spcPts val="1200"/>
              </a:spcBef>
              <a:spcAft>
                <a:spcPts val="0"/>
              </a:spcAft>
              <a:buClr>
                <a:schemeClr val="dk1"/>
              </a:buClr>
              <a:buSzPct val="61111"/>
              <a:buFont typeface="Arial"/>
              <a:buNone/>
            </a:pPr>
            <a:r>
              <a:rPr lang="en"/>
              <a:t>Marginal/No interaction between NP type and dependency length: p = .09</a:t>
            </a:r>
            <a:endParaRPr/>
          </a:p>
          <a:p>
            <a:pPr marL="0" lvl="0" indent="0" algn="l" rtl="0">
              <a:spcBef>
                <a:spcPts val="1200"/>
              </a:spcBef>
              <a:spcAft>
                <a:spcPts val="0"/>
              </a:spcAft>
              <a:buClr>
                <a:schemeClr val="dk1"/>
              </a:buClr>
              <a:buSzPct val="61111"/>
              <a:buFont typeface="Arial"/>
              <a:buNone/>
            </a:pPr>
            <a:r>
              <a:rPr lang="en"/>
              <a:t>No interaction between NP type and verb type</a:t>
            </a:r>
            <a:endParaRPr/>
          </a:p>
          <a:p>
            <a:pPr marL="0" lvl="0" indent="0" algn="l" rtl="0">
              <a:spcBef>
                <a:spcPts val="1200"/>
              </a:spcBef>
              <a:spcAft>
                <a:spcPts val="0"/>
              </a:spcAft>
              <a:buClr>
                <a:schemeClr val="dk1"/>
              </a:buClr>
              <a:buSzPct val="61111"/>
              <a:buFont typeface="Arial"/>
              <a:buNone/>
            </a:pPr>
            <a:r>
              <a:rPr lang="en"/>
              <a:t>Significant interaction between dependency length and verb type: extraction out of NPs is harder in nVOC</a:t>
            </a:r>
            <a:endParaRPr/>
          </a:p>
          <a:p>
            <a:pPr marL="0" lvl="0" indent="0" algn="l" rtl="0">
              <a:spcBef>
                <a:spcPts val="1200"/>
              </a:spcBef>
              <a:spcAft>
                <a:spcPts val="1200"/>
              </a:spcAft>
              <a:buClr>
                <a:schemeClr val="dk1"/>
              </a:buClr>
              <a:buSzPct val="61111"/>
              <a:buFont typeface="Arial"/>
              <a:buNone/>
            </a:pPr>
            <a:r>
              <a:rPr lang="en"/>
              <a:t>DD score nVOC: 	0.19</a:t>
            </a:r>
            <a:br>
              <a:rPr lang="en"/>
            </a:br>
            <a:r>
              <a:rPr lang="en"/>
              <a:t>DD score VOC:		0.18</a:t>
            </a:r>
            <a:br>
              <a:rPr lang="en"/>
            </a:br>
            <a:r>
              <a:rPr lang="en"/>
              <a:t>DDD score: 		0.01 (n.s)</a:t>
            </a:r>
            <a:endParaRPr/>
          </a:p>
        </p:txBody>
      </p:sp>
      <p:sp>
        <p:nvSpPr>
          <p:cNvPr id="398" name="Google Shape;398;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pic>
        <p:nvPicPr>
          <p:cNvPr id="399" name="Google Shape;399;p55"/>
          <p:cNvPicPr preferRelativeResize="0"/>
          <p:nvPr/>
        </p:nvPicPr>
        <p:blipFill>
          <a:blip r:embed="rId3">
            <a:alphaModFix/>
          </a:blip>
          <a:stretch>
            <a:fillRect/>
          </a:stretch>
        </p:blipFill>
        <p:spPr>
          <a:xfrm>
            <a:off x="4686875" y="2250325"/>
            <a:ext cx="3727601" cy="2485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VOC effect and what’s the locality constraint</a:t>
            </a:r>
            <a:endParaRPr/>
          </a:p>
        </p:txBody>
      </p:sp>
      <p:sp>
        <p:nvSpPr>
          <p:cNvPr id="405" name="Google Shape;405;p56"/>
          <p:cNvSpPr txBox="1">
            <a:spLocks noGrp="1"/>
          </p:cNvSpPr>
          <p:nvPr>
            <p:ph type="body" idx="1"/>
          </p:nvPr>
        </p:nvSpPr>
        <p:spPr>
          <a:xfrm>
            <a:off x="311700" y="1152475"/>
            <a:ext cx="8520600" cy="3825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 sz="1600">
                <a:solidFill>
                  <a:schemeClr val="dk1"/>
                </a:solidFill>
              </a:rPr>
              <a:t>The results here are preliminary.</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We did not find evidence that VOC ameliorate the definiteness effect</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Contra Davies and Dubinsky, Erteschik-Shir, Diesing, etc</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Instead, it made extraction from both definite and indefinite NPs better</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What is ameliorated seems to be a general locality penalty of extraction out of NPs</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This penalty has several potential sources:</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NPs are islands (Bach and Horn 1976)</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Subjacency (vP and NP are phases/barriers)</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Distance effect (comparing moving out of one vP to moving across two)</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VOC makes two domains one, ameliorating the penalty</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Single event approach Lim 2022</a:t>
            </a: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N-V incorporation Davies and Dubinsky 2003</a:t>
            </a:r>
            <a:endParaRPr sz="1600">
              <a:solidFill>
                <a:schemeClr val="dk1"/>
              </a:solidFill>
            </a:endParaRPr>
          </a:p>
        </p:txBody>
      </p:sp>
      <p:sp>
        <p:nvSpPr>
          <p:cNvPr id="406" name="Google Shape;40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410"/>
        <p:cNvGrpSpPr/>
        <p:nvPr/>
      </p:nvGrpSpPr>
      <p:grpSpPr>
        <a:xfrm>
          <a:off x="0" y="0"/>
          <a:ext cx="0" cy="0"/>
          <a:chOff x="0" y="0"/>
          <a:chExt cx="0" cy="0"/>
        </a:xfrm>
      </p:grpSpPr>
      <p:sp>
        <p:nvSpPr>
          <p:cNvPr id="411" name="Google Shape;411;p57"/>
          <p:cNvSpPr txBox="1">
            <a:spLocks noGrp="1"/>
          </p:cNvSpPr>
          <p:nvPr>
            <p:ph type="title"/>
          </p:nvPr>
        </p:nvSpPr>
        <p:spPr>
          <a:xfrm>
            <a:off x="260175" y="434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information structure based approach</a:t>
            </a:r>
            <a:endParaRPr/>
          </a:p>
        </p:txBody>
      </p:sp>
      <p:sp>
        <p:nvSpPr>
          <p:cNvPr id="412" name="Google Shape;412;p57"/>
          <p:cNvSpPr txBox="1">
            <a:spLocks noGrp="1"/>
          </p:cNvSpPr>
          <p:nvPr>
            <p:ph type="body" idx="1"/>
          </p:nvPr>
        </p:nvSpPr>
        <p:spPr>
          <a:xfrm>
            <a:off x="311700" y="1152475"/>
            <a:ext cx="8520600" cy="3692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Definite NPs are backgrounded.</a:t>
            </a:r>
            <a:br>
              <a:rPr lang="en"/>
            </a:br>
            <a:r>
              <a:rPr lang="en" sz="1600"/>
              <a:t>(Erteschik-Shir and Lappin 1979, Erteschik-Shir 1981, Goldberg 2006)</a:t>
            </a:r>
            <a:endParaRPr/>
          </a:p>
          <a:p>
            <a:pPr marL="0" lvl="0" indent="0" algn="l" rtl="0">
              <a:spcBef>
                <a:spcPts val="1200"/>
              </a:spcBef>
              <a:spcAft>
                <a:spcPts val="0"/>
              </a:spcAft>
              <a:buNone/>
            </a:pPr>
            <a:r>
              <a:rPr lang="en"/>
              <a:t>Dominance Hypothesis: An NP can only be extracted … out of phrases in which the NP may itself be regarded as dominant.</a:t>
            </a:r>
            <a:br>
              <a:rPr lang="en"/>
            </a:br>
            <a:r>
              <a:rPr lang="en"/>
              <a:t>(Erteschik-Shir and Lappin 1979, Erteschik-Shir 1981, Goldberg 2006)</a:t>
            </a:r>
            <a:endParaRPr/>
          </a:p>
          <a:p>
            <a:pPr marL="0" lvl="0" indent="0" algn="l" rtl="0">
              <a:spcBef>
                <a:spcPts val="1200"/>
              </a:spcBef>
              <a:spcAft>
                <a:spcPts val="0"/>
              </a:spcAft>
              <a:buNone/>
            </a:pPr>
            <a:r>
              <a:rPr lang="en"/>
              <a:t>Definite NPs are dominant, so the NPs within the definite NPs cannot be dominant thus cannot move.</a:t>
            </a:r>
            <a:endParaRPr/>
          </a:p>
          <a:p>
            <a:pPr marL="0" lvl="0" indent="0" algn="l" rtl="0">
              <a:spcBef>
                <a:spcPts val="1200"/>
              </a:spcBef>
              <a:spcAft>
                <a:spcPts val="0"/>
              </a:spcAft>
              <a:buNone/>
            </a:pPr>
            <a:r>
              <a:rPr lang="en"/>
              <a:t>ES equates movement and question-forming because she only considers wh-movement languages. But assuming that definite NPs are dominant and DH holds across languages.</a:t>
            </a:r>
            <a:endParaRPr/>
          </a:p>
          <a:p>
            <a:pPr marL="0" lvl="0" indent="0" algn="l" rtl="0">
              <a:spcBef>
                <a:spcPts val="1200"/>
              </a:spcBef>
              <a:spcAft>
                <a:spcPts val="0"/>
              </a:spcAft>
              <a:buNone/>
            </a:pPr>
            <a:r>
              <a:rPr lang="en"/>
              <a:t>Prediction: definiteness effect in both English and Mandarin</a:t>
            </a:r>
            <a:endParaRPr/>
          </a:p>
          <a:p>
            <a:pPr marL="0" lvl="0" indent="0" algn="l" rtl="0">
              <a:spcBef>
                <a:spcPts val="1200"/>
              </a:spcBef>
              <a:spcAft>
                <a:spcPts val="0"/>
              </a:spcAft>
              <a:buNone/>
            </a:pPr>
            <a:r>
              <a:rPr lang="en"/>
              <a:t>“The most natural verb object combinations are the creation verb sentences. Therefore the PP can always be interpreted as dominant.”</a:t>
            </a:r>
            <a:endParaRPr/>
          </a:p>
          <a:p>
            <a:pPr marL="0" lvl="0" indent="0" algn="l" rtl="0">
              <a:spcBef>
                <a:spcPts val="1200"/>
              </a:spcBef>
              <a:spcAft>
                <a:spcPts val="1200"/>
              </a:spcAft>
              <a:buNone/>
            </a:pPr>
            <a:r>
              <a:rPr lang="en"/>
              <a:t>VOC effect: in both English and Mandarin</a:t>
            </a:r>
            <a:endParaRPr/>
          </a:p>
        </p:txBody>
      </p:sp>
      <p:sp>
        <p:nvSpPr>
          <p:cNvPr id="413" name="Google Shape;41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417"/>
        <p:cNvGrpSpPr/>
        <p:nvPr/>
      </p:nvGrpSpPr>
      <p:grpSpPr>
        <a:xfrm>
          <a:off x="0" y="0"/>
          <a:ext cx="0" cy="0"/>
          <a:chOff x="0" y="0"/>
          <a:chExt cx="0" cy="0"/>
        </a:xfrm>
      </p:grpSpPr>
      <p:sp>
        <p:nvSpPr>
          <p:cNvPr id="418" name="Google Shape;41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Three approaches to the definiteness effect</a:t>
            </a:r>
            <a:endParaRPr/>
          </a:p>
        </p:txBody>
      </p:sp>
      <p:sp>
        <p:nvSpPr>
          <p:cNvPr id="419" name="Google Shape;419;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Definite DPs are locality domains (freezing, subjacency/PIC).</a:t>
            </a:r>
            <a:br>
              <a:rPr lang="en"/>
            </a:br>
            <a:r>
              <a:rPr lang="en" sz="1600"/>
              <a:t>(Diesing 1992; Citko 2014; Huang 2022; cf. Davies &amp; Dubinsky 2003, Chomsky 1973)</a:t>
            </a:r>
            <a:br>
              <a:rPr lang="en"/>
            </a:br>
            <a:endParaRPr/>
          </a:p>
          <a:p>
            <a:pPr marL="457200" lvl="0" indent="-342900" algn="l" rtl="0">
              <a:spcBef>
                <a:spcPts val="0"/>
              </a:spcBef>
              <a:spcAft>
                <a:spcPts val="0"/>
              </a:spcAft>
              <a:buSzPts val="1800"/>
              <a:buAutoNum type="arabicPeriod"/>
            </a:pPr>
            <a:r>
              <a:rPr lang="en"/>
              <a:t>The Specificity Condition: no binding of variables in specific/definite DPs.</a:t>
            </a:r>
            <a:br>
              <a:rPr lang="en"/>
            </a:br>
            <a:r>
              <a:rPr lang="en" sz="1600"/>
              <a:t>(Fiengo &amp; Higginbotham 1981; cf. Simonenko 2015)</a:t>
            </a:r>
            <a:br>
              <a:rPr lang="en"/>
            </a:br>
            <a:endParaRPr/>
          </a:p>
          <a:p>
            <a:pPr marL="457200" lvl="0" indent="-342900" algn="l" rtl="0">
              <a:spcBef>
                <a:spcPts val="0"/>
              </a:spcBef>
              <a:spcAft>
                <a:spcPts val="0"/>
              </a:spcAft>
              <a:buSzPts val="1800"/>
              <a:buAutoNum type="arabicPeriod"/>
            </a:pPr>
            <a:r>
              <a:rPr lang="en"/>
              <a:t>Dominance/Backgroundness: Definite NPs are backgrounded</a:t>
            </a:r>
            <a:br>
              <a:rPr lang="en"/>
            </a:br>
            <a:r>
              <a:rPr lang="en" sz="1600"/>
              <a:t>(Erteschik-Shir and Lappin 1979, Erteschik-Shir 1981, Goldberg 2006)</a:t>
            </a:r>
            <a:endParaRPr sz="1600"/>
          </a:p>
          <a:p>
            <a:pPr marL="0" lvl="0" indent="0" algn="l" rtl="0">
              <a:spcBef>
                <a:spcPts val="1200"/>
              </a:spcBef>
              <a:spcAft>
                <a:spcPts val="1200"/>
              </a:spcAft>
              <a:buNone/>
            </a:pPr>
            <a:endParaRPr/>
          </a:p>
        </p:txBody>
      </p:sp>
      <p:sp>
        <p:nvSpPr>
          <p:cNvPr id="420" name="Google Shape;42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amelioration effect of VOC</a:t>
            </a:r>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The definiteness effect is said to disappear when the main verb is a </a:t>
            </a:r>
            <a:r>
              <a:rPr lang="en" b="1"/>
              <a:t>verb of creation</a:t>
            </a:r>
            <a:r>
              <a:rPr lang="en"/>
              <a:t> (among other conditions; see Erteschik-Shir 1981, Davies &amp; Dubinsky 2003, Huang 2022; Lim 2022): </a:t>
            </a:r>
            <a:endParaRPr/>
          </a:p>
          <a:p>
            <a:pPr marL="0" lvl="0" indent="0" algn="l" rtl="0">
              <a:spcBef>
                <a:spcPts val="1200"/>
              </a:spcBef>
              <a:spcAft>
                <a:spcPts val="0"/>
              </a:spcAft>
              <a:buClr>
                <a:schemeClr val="dk1"/>
              </a:buClr>
              <a:buSzPts val="1100"/>
              <a:buFont typeface="Arial"/>
              <a:buNone/>
            </a:pPr>
            <a:r>
              <a:rPr lang="en"/>
              <a:t>3. Who did Mary </a:t>
            </a:r>
            <a:r>
              <a:rPr lang="en" b="1">
                <a:solidFill>
                  <a:srgbClr val="6AA84F"/>
                </a:solidFill>
              </a:rPr>
              <a:t>take</a:t>
            </a:r>
            <a:r>
              <a:rPr lang="en"/>
              <a:t> </a:t>
            </a:r>
            <a:r>
              <a:rPr lang="en">
                <a:solidFill>
                  <a:srgbClr val="3C78D8"/>
                </a:solidFill>
              </a:rPr>
              <a:t>a</a:t>
            </a:r>
            <a:r>
              <a:rPr lang="en"/>
              <a:t> picture of? 			Indefinite DP</a:t>
            </a:r>
            <a:endParaRPr/>
          </a:p>
          <a:p>
            <a:pPr marL="0" lvl="0" indent="0" algn="l" rtl="0">
              <a:spcBef>
                <a:spcPts val="1200"/>
              </a:spcBef>
              <a:spcAft>
                <a:spcPts val="1200"/>
              </a:spcAft>
              <a:buClr>
                <a:schemeClr val="dk1"/>
              </a:buClr>
              <a:buSzPts val="1100"/>
              <a:buFont typeface="Arial"/>
              <a:buNone/>
            </a:pPr>
            <a:r>
              <a:rPr lang="en"/>
              <a:t>4. Who did Mary </a:t>
            </a:r>
            <a:r>
              <a:rPr lang="en" b="1">
                <a:solidFill>
                  <a:srgbClr val="6AA84F"/>
                </a:solidFill>
              </a:rPr>
              <a:t>take</a:t>
            </a:r>
            <a:r>
              <a:rPr lang="en"/>
              <a:t> </a:t>
            </a:r>
            <a:r>
              <a:rPr lang="en">
                <a:solidFill>
                  <a:srgbClr val="CC0000"/>
                </a:solidFill>
              </a:rPr>
              <a:t>that</a:t>
            </a:r>
            <a:r>
              <a:rPr lang="en"/>
              <a:t> picture of?		Definite DP with </a:t>
            </a:r>
            <a:r>
              <a:rPr lang="en" i="1"/>
              <a:t>that</a:t>
            </a:r>
            <a:endParaRPr i="1"/>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24"/>
        <p:cNvGrpSpPr/>
        <p:nvPr/>
      </p:nvGrpSpPr>
      <p:grpSpPr>
        <a:xfrm>
          <a:off x="0" y="0"/>
          <a:ext cx="0" cy="0"/>
          <a:chOff x="0" y="0"/>
          <a:chExt cx="0" cy="0"/>
        </a:xfrm>
      </p:grpSpPr>
      <p:sp>
        <p:nvSpPr>
          <p:cNvPr id="425" name="Google Shape;425;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Predictions</a:t>
            </a:r>
            <a:endParaRPr/>
          </a:p>
        </p:txBody>
      </p:sp>
      <p:sp>
        <p:nvSpPr>
          <p:cNvPr id="426" name="Google Shape;42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graphicFrame>
        <p:nvGraphicFramePr>
          <p:cNvPr id="427" name="Google Shape;427;p59"/>
          <p:cNvGraphicFramePr/>
          <p:nvPr/>
        </p:nvGraphicFramePr>
        <p:xfrm>
          <a:off x="311700" y="1218675"/>
          <a:ext cx="3000000" cy="3000000"/>
        </p:xfrm>
        <a:graphic>
          <a:graphicData uri="http://schemas.openxmlformats.org/drawingml/2006/table">
            <a:tbl>
              <a:tblPr>
                <a:noFill/>
                <a:tableStyleId>{91B21233-DBB1-4C5B-A77B-679E0333D6B0}</a:tableStyleId>
              </a:tblPr>
              <a:tblGrid>
                <a:gridCol w="2545300">
                  <a:extLst>
                    <a:ext uri="{9D8B030D-6E8A-4147-A177-3AD203B41FA5}">
                      <a16:colId xmlns:a16="http://schemas.microsoft.com/office/drawing/2014/main" val="20000"/>
                    </a:ext>
                  </a:extLst>
                </a:gridCol>
                <a:gridCol w="1715000">
                  <a:extLst>
                    <a:ext uri="{9D8B030D-6E8A-4147-A177-3AD203B41FA5}">
                      <a16:colId xmlns:a16="http://schemas.microsoft.com/office/drawing/2014/main" val="20001"/>
                    </a:ext>
                  </a:extLst>
                </a:gridCol>
                <a:gridCol w="2130150">
                  <a:extLst>
                    <a:ext uri="{9D8B030D-6E8A-4147-A177-3AD203B41FA5}">
                      <a16:colId xmlns:a16="http://schemas.microsoft.com/office/drawing/2014/main" val="20002"/>
                    </a:ext>
                  </a:extLst>
                </a:gridCol>
                <a:gridCol w="2130150">
                  <a:extLst>
                    <a:ext uri="{9D8B030D-6E8A-4147-A177-3AD203B41FA5}">
                      <a16:colId xmlns:a16="http://schemas.microsoft.com/office/drawing/2014/main" val="20003"/>
                    </a:ext>
                  </a:extLst>
                </a:gridCol>
              </a:tblGrid>
              <a:tr h="806175">
                <a:tc>
                  <a:txBody>
                    <a:bodyPr/>
                    <a:lstStyle/>
                    <a:p>
                      <a:pPr marL="0" lvl="0" indent="0" algn="l" rtl="0">
                        <a:lnSpc>
                          <a:spcPct val="115000"/>
                        </a:lnSpc>
                        <a:spcBef>
                          <a:spcPts val="0"/>
                        </a:spcBef>
                        <a:spcAft>
                          <a:spcPts val="0"/>
                        </a:spcAft>
                        <a:buNone/>
                      </a:pPr>
                      <a:r>
                        <a:rPr lang="en" sz="1600">
                          <a:solidFill>
                            <a:schemeClr val="dk1"/>
                          </a:solidFill>
                        </a:rPr>
                        <a:t> </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Information structure-</a:t>
                      </a:r>
                      <a:br>
                        <a:rPr lang="en" sz="1600" b="1">
                          <a:solidFill>
                            <a:schemeClr val="dk1"/>
                          </a:solidFill>
                        </a:rPr>
                      </a:br>
                      <a:r>
                        <a:rPr lang="en" sz="1600" b="1">
                          <a:solidFill>
                            <a:schemeClr val="dk1"/>
                          </a:solidFill>
                        </a:rPr>
                        <a:t>based</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solidFill>
                            <a:schemeClr val="dk1"/>
                          </a:solidFill>
                        </a:rPr>
                        <a:t>Specificity Condition</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100"/>
                        <a:buFont typeface="Arial"/>
                        <a:buNone/>
                      </a:pPr>
                      <a:r>
                        <a:rPr lang="en" sz="1600" b="1">
                          <a:solidFill>
                            <a:schemeClr val="dk1"/>
                          </a:solidFill>
                        </a:rPr>
                        <a:t>PIC+NI</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806175">
                <a:tc>
                  <a:txBody>
                    <a:bodyPr/>
                    <a:lstStyle/>
                    <a:p>
                      <a:pPr marL="0" lvl="0" indent="0" algn="l" rtl="0">
                        <a:lnSpc>
                          <a:spcPct val="115000"/>
                        </a:lnSpc>
                        <a:spcBef>
                          <a:spcPts val="0"/>
                        </a:spcBef>
                        <a:spcAft>
                          <a:spcPts val="0"/>
                        </a:spcAft>
                        <a:buNone/>
                      </a:pPr>
                      <a:r>
                        <a:rPr lang="en" sz="1600">
                          <a:solidFill>
                            <a:schemeClr val="dk1"/>
                          </a:solidFill>
                        </a:rPr>
                        <a:t>Definiteness effect with non-VOCs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54700">
                <a:tc>
                  <a:txBody>
                    <a:bodyPr/>
                    <a:lstStyle/>
                    <a:p>
                      <a:pPr marL="0" lvl="0" indent="0" algn="l" rtl="0">
                        <a:lnSpc>
                          <a:spcPct val="115000"/>
                        </a:lnSpc>
                        <a:spcBef>
                          <a:spcPts val="0"/>
                        </a:spcBef>
                        <a:spcAft>
                          <a:spcPts val="0"/>
                        </a:spcAft>
                        <a:buNone/>
                      </a:pPr>
                      <a:r>
                        <a:rPr lang="en" sz="1600">
                          <a:solidFill>
                            <a:schemeClr val="dk1"/>
                          </a:solidFill>
                        </a:rPr>
                        <a:t>D effect with VOCs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No</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No</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554700">
                <a:tc>
                  <a:txBody>
                    <a:bodyPr/>
                    <a:lstStyle/>
                    <a:p>
                      <a:pPr marL="0" lvl="0" indent="0" algn="l" rtl="0">
                        <a:lnSpc>
                          <a:spcPct val="115000"/>
                        </a:lnSpc>
                        <a:spcBef>
                          <a:spcPts val="0"/>
                        </a:spcBef>
                        <a:spcAft>
                          <a:spcPts val="0"/>
                        </a:spcAft>
                        <a:buNone/>
                      </a:pPr>
                      <a:r>
                        <a:rPr lang="en" sz="1600">
                          <a:solidFill>
                            <a:schemeClr val="dk1"/>
                          </a:solidFill>
                        </a:rPr>
                        <a:t>VOC effect in English</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No</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54700">
                <a:tc>
                  <a:txBody>
                    <a:bodyPr/>
                    <a:lstStyle/>
                    <a:p>
                      <a:pPr marL="0" lvl="0" indent="0" algn="l" rtl="0">
                        <a:lnSpc>
                          <a:spcPct val="115000"/>
                        </a:lnSpc>
                        <a:spcBef>
                          <a:spcPts val="0"/>
                        </a:spcBef>
                        <a:spcAft>
                          <a:spcPts val="0"/>
                        </a:spcAft>
                        <a:buNone/>
                      </a:pPr>
                      <a:r>
                        <a:rPr lang="en" sz="1600" b="1">
                          <a:solidFill>
                            <a:schemeClr val="dk1"/>
                          </a:solidFill>
                        </a:rPr>
                        <a:t>English-Chinese uniformity</a:t>
                      </a:r>
                      <a:endParaRPr sz="1600" b="1">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Yes</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solidFill>
                            <a:schemeClr val="dk1"/>
                          </a:solidFill>
                        </a:rPr>
                        <a:t>N/A</a:t>
                      </a:r>
                      <a:endParaRPr sz="1600">
                        <a:solidFill>
                          <a:schemeClr val="dk1"/>
                        </a:solidFill>
                      </a:endParaRPr>
                    </a:p>
                  </a:txBody>
                  <a:tcPr marL="94100" marR="94100" marT="47125" marB="471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Theoretical consequence 2: Information structure approach</a:t>
            </a:r>
            <a:endParaRPr sz="2300"/>
          </a:p>
        </p:txBody>
      </p:sp>
      <p:sp>
        <p:nvSpPr>
          <p:cNvPr id="433" name="Google Shape;433;p60"/>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rmAutofit fontScale="92500" lnSpcReduction="20000"/>
          </a:bodyPr>
          <a:lstStyle/>
          <a:p>
            <a:pPr marL="0" lvl="0" indent="0" algn="l" rtl="0">
              <a:lnSpc>
                <a:spcPct val="95000"/>
              </a:lnSpc>
              <a:spcBef>
                <a:spcPts val="0"/>
              </a:spcBef>
              <a:spcAft>
                <a:spcPts val="0"/>
              </a:spcAft>
              <a:buNone/>
            </a:pPr>
            <a:r>
              <a:rPr lang="en" sz="1600"/>
              <a:t>Information structure approaches (for discussion of English, see Erteschik-Shir 1981; Goldberg 2006; Abeillé et al. 2020) </a:t>
            </a:r>
            <a:endParaRPr sz="1600"/>
          </a:p>
          <a:p>
            <a:pPr marL="457200" lvl="0" indent="-330200" algn="l" rtl="0">
              <a:lnSpc>
                <a:spcPct val="115000"/>
              </a:lnSpc>
              <a:spcBef>
                <a:spcPts val="1200"/>
              </a:spcBef>
              <a:spcAft>
                <a:spcPts val="0"/>
              </a:spcAft>
              <a:buSzPts val="1600"/>
              <a:buAutoNum type="alphaLcPeriod"/>
            </a:pPr>
            <a:r>
              <a:rPr lang="en" sz="1600"/>
              <a:t>Only foregrounded / dominant NPs can be extracted.</a:t>
            </a:r>
            <a:endParaRPr sz="1600"/>
          </a:p>
          <a:p>
            <a:pPr marL="457200" lvl="0" indent="-330200" algn="l" rtl="0">
              <a:lnSpc>
                <a:spcPct val="115000"/>
              </a:lnSpc>
              <a:spcBef>
                <a:spcPts val="0"/>
              </a:spcBef>
              <a:spcAft>
                <a:spcPts val="0"/>
              </a:spcAft>
              <a:buSzPts val="1600"/>
              <a:buAutoNum type="alphaLcPeriod"/>
            </a:pPr>
            <a:r>
              <a:rPr lang="en" sz="1600"/>
              <a:t>Definite objects are themselves dominant, so the NPs inside cannot be.</a:t>
            </a:r>
            <a:br>
              <a:rPr lang="en" sz="1600"/>
            </a:br>
            <a:r>
              <a:rPr lang="en" sz="1600"/>
              <a:t>	</a:t>
            </a:r>
            <a:r>
              <a:rPr lang="en" sz="1600" i="1"/>
              <a:t>(saw…) the picture of what</a:t>
            </a:r>
            <a:r>
              <a:rPr lang="en" sz="1600"/>
              <a:t>	→ dominant,		</a:t>
            </a:r>
            <a:r>
              <a:rPr lang="en" sz="1600" i="1"/>
              <a:t>what</a:t>
            </a:r>
            <a:r>
              <a:rPr lang="en" sz="1600"/>
              <a:t> → can not be dominant </a:t>
            </a:r>
            <a:br>
              <a:rPr lang="en" sz="1600"/>
            </a:br>
            <a:r>
              <a:rPr lang="en" sz="1600"/>
              <a:t>	</a:t>
            </a:r>
            <a:r>
              <a:rPr lang="en" sz="1600" i="1"/>
              <a:t>(saw…) a picture of what		</a:t>
            </a:r>
            <a:r>
              <a:rPr lang="en" sz="1600"/>
              <a:t>→ not dominant, 	</a:t>
            </a:r>
            <a:r>
              <a:rPr lang="en" sz="1600" i="1"/>
              <a:t>what</a:t>
            </a:r>
            <a:r>
              <a:rPr lang="en" sz="1600"/>
              <a:t> → can be dominant         </a:t>
            </a:r>
            <a:endParaRPr sz="1600"/>
          </a:p>
          <a:p>
            <a:pPr marL="457200" lvl="0" indent="-330200" algn="l" rtl="0">
              <a:lnSpc>
                <a:spcPct val="115000"/>
              </a:lnSpc>
              <a:spcBef>
                <a:spcPts val="0"/>
              </a:spcBef>
              <a:spcAft>
                <a:spcPts val="0"/>
              </a:spcAft>
              <a:buSzPts val="1600"/>
              <a:buAutoNum type="alphaLcPeriod"/>
            </a:pPr>
            <a:r>
              <a:rPr lang="en" sz="1600"/>
              <a:t>Objects of VOCs are not dominant, NPs inside can be dominant.</a:t>
            </a:r>
            <a:br>
              <a:rPr lang="en" sz="1600"/>
            </a:br>
            <a:r>
              <a:rPr lang="en" sz="1600"/>
              <a:t>	</a:t>
            </a:r>
            <a:r>
              <a:rPr lang="en" sz="1600" i="1"/>
              <a:t>(took…) the picture of what </a:t>
            </a:r>
            <a:r>
              <a:rPr lang="en" sz="1600"/>
              <a:t>	→ not dominant,	what → can be dominant</a:t>
            </a:r>
            <a:endParaRPr sz="1600"/>
          </a:p>
          <a:p>
            <a:pPr marL="0" lvl="0" indent="0" algn="l" rtl="0">
              <a:lnSpc>
                <a:spcPct val="95000"/>
              </a:lnSpc>
              <a:spcBef>
                <a:spcPts val="1200"/>
              </a:spcBef>
              <a:spcAft>
                <a:spcPts val="0"/>
              </a:spcAft>
              <a:buNone/>
            </a:pPr>
            <a:r>
              <a:rPr lang="en" sz="1600"/>
              <a:t>No clear predictions about Chinese.</a:t>
            </a:r>
            <a:endParaRPr sz="1600"/>
          </a:p>
          <a:p>
            <a:pPr marL="457200" lvl="0" indent="-330200" algn="l" rtl="0">
              <a:lnSpc>
                <a:spcPct val="95000"/>
              </a:lnSpc>
              <a:spcBef>
                <a:spcPts val="1200"/>
              </a:spcBef>
              <a:spcAft>
                <a:spcPts val="0"/>
              </a:spcAft>
              <a:buSzPts val="1600"/>
              <a:buChar char="●"/>
            </a:pPr>
            <a:r>
              <a:rPr lang="en" sz="1600"/>
              <a:t>But if what matters is communicative intent and information structure status, then we predict cross-linguistic uniformity (cf. Goldberg 2006).</a:t>
            </a:r>
            <a:endParaRPr sz="1600"/>
          </a:p>
        </p:txBody>
      </p:sp>
      <p:sp>
        <p:nvSpPr>
          <p:cNvPr id="434" name="Google Shape;434;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definiteness and VOC effects across languages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The aforementioned theories make different predictions about when definiteness and VOC effects appears.</a:t>
            </a:r>
            <a:endParaRPr/>
          </a:p>
          <a:p>
            <a:pPr marL="0" lvl="0" indent="0" algn="l" rtl="0">
              <a:spcBef>
                <a:spcPts val="1200"/>
              </a:spcBef>
              <a:spcAft>
                <a:spcPts val="1200"/>
              </a:spcAft>
              <a:buClr>
                <a:schemeClr val="dk1"/>
              </a:buClr>
              <a:buSzPts val="1100"/>
              <a:buFont typeface="Arial"/>
              <a:buNone/>
            </a:pPr>
            <a:r>
              <a:rPr lang="en"/>
              <a:t>We run experiments in English and Chinese to shed light on the different theories.</a:t>
            </a:r>
            <a:endParaRPr/>
          </a:p>
        </p:txBody>
      </p:sp>
      <p:sp>
        <p:nvSpPr>
          <p:cNvPr id="91" name="Google Shape;9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Background: Wh-in situ in Mandarin Chinese</a:t>
            </a:r>
            <a:endParaRPr/>
          </a:p>
        </p:txBody>
      </p:sp>
      <p:sp>
        <p:nvSpPr>
          <p:cNvPr id="97" name="Google Shape;97;p19"/>
          <p:cNvSpPr txBox="1">
            <a:spLocks noGrp="1"/>
          </p:cNvSpPr>
          <p:nvPr>
            <p:ph type="body" idx="1"/>
          </p:nvPr>
        </p:nvSpPr>
        <p:spPr>
          <a:xfrm>
            <a:off x="311700" y="1152475"/>
            <a:ext cx="8520600" cy="196611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dirty="0"/>
              <a:t>5. 	</a:t>
            </a:r>
            <a:r>
              <a:rPr lang="en" sz="1600" dirty="0" err="1"/>
              <a:t>你吃了什么</a:t>
            </a:r>
            <a:r>
              <a:rPr lang="en" sz="1600" dirty="0"/>
              <a:t>？</a:t>
            </a:r>
            <a:br>
              <a:rPr lang="en" sz="1600" dirty="0"/>
            </a:br>
            <a:r>
              <a:rPr lang="en" sz="1600" dirty="0"/>
              <a:t>	Ni</a:t>
            </a:r>
            <a:r>
              <a:rPr lang="zh-CN" altLang="en-US" sz="1600" dirty="0"/>
              <a:t>   </a:t>
            </a:r>
            <a:r>
              <a:rPr lang="en" sz="1600" dirty="0"/>
              <a:t>chi-le      </a:t>
            </a:r>
            <a:r>
              <a:rPr lang="en" sz="1600" dirty="0" err="1"/>
              <a:t>shenme</a:t>
            </a:r>
            <a:r>
              <a:rPr lang="en" sz="1600" dirty="0"/>
              <a:t> ?</a:t>
            </a:r>
            <a:br>
              <a:rPr lang="en" sz="1600" dirty="0"/>
            </a:br>
            <a:r>
              <a:rPr lang="en" sz="1600" dirty="0"/>
              <a:t>    	you eat-ASP what</a:t>
            </a:r>
            <a:br>
              <a:rPr lang="en" sz="1600" dirty="0"/>
            </a:br>
            <a:r>
              <a:rPr lang="en" sz="1600" dirty="0"/>
              <a:t>    	“What did you eat?”</a:t>
            </a:r>
            <a:endParaRPr sz="1600" dirty="0"/>
          </a:p>
          <a:p>
            <a:pPr marL="0" lvl="0" indent="0" algn="l" rtl="0">
              <a:spcBef>
                <a:spcPts val="1200"/>
              </a:spcBef>
              <a:spcAft>
                <a:spcPts val="1200"/>
              </a:spcAft>
              <a:buClr>
                <a:schemeClr val="dk1"/>
              </a:buClr>
              <a:buSzPts val="1100"/>
              <a:buFont typeface="Arial"/>
              <a:buNone/>
            </a:pPr>
            <a:r>
              <a:rPr lang="en" sz="1600" dirty="0"/>
              <a:t>Conventionally analyzed as </a:t>
            </a:r>
            <a:r>
              <a:rPr lang="en" sz="1600" b="1" dirty="0"/>
              <a:t>unselective binding</a:t>
            </a:r>
            <a:r>
              <a:rPr lang="en" sz="1600" dirty="0"/>
              <a:t> by question operator.</a:t>
            </a:r>
            <a:endParaRPr sz="1600" dirty="0"/>
          </a:p>
        </p:txBody>
      </p:sp>
      <p:sp>
        <p:nvSpPr>
          <p:cNvPr id="98" name="Google Shape;9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99" name="Google Shape;99;p19"/>
          <p:cNvSpPr txBox="1"/>
          <p:nvPr/>
        </p:nvSpPr>
        <p:spPr>
          <a:xfrm>
            <a:off x="565749" y="1431379"/>
            <a:ext cx="3871500" cy="6216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b="1" dirty="0" err="1">
                <a:solidFill>
                  <a:srgbClr val="CC0000"/>
                </a:solidFill>
              </a:rPr>
              <a:t>QOP</a:t>
            </a:r>
            <a:r>
              <a:rPr lang="en" sz="1600" b="1" baseline="-25000" dirty="0" err="1">
                <a:solidFill>
                  <a:srgbClr val="CC0000"/>
                </a:solidFill>
              </a:rPr>
              <a:t>i</a:t>
            </a:r>
            <a:r>
              <a:rPr lang="en" sz="1600" dirty="0">
                <a:solidFill>
                  <a:schemeClr val="dk2"/>
                </a:solidFill>
              </a:rPr>
              <a:t> </a:t>
            </a:r>
            <a:r>
              <a:rPr lang="zh-CN" altLang="en-US" sz="1600" dirty="0">
                <a:solidFill>
                  <a:schemeClr val="dk2"/>
                </a:solidFill>
              </a:rPr>
              <a:t>  </a:t>
            </a:r>
            <a:r>
              <a:rPr lang="en" sz="1600" dirty="0">
                <a:solidFill>
                  <a:schemeClr val="dk2"/>
                </a:solidFill>
              </a:rPr>
              <a:t>Ni</a:t>
            </a:r>
            <a:r>
              <a:rPr lang="zh-CN" altLang="en-US" sz="1600" dirty="0">
                <a:solidFill>
                  <a:schemeClr val="dk2"/>
                </a:solidFill>
              </a:rPr>
              <a:t>   </a:t>
            </a:r>
            <a:r>
              <a:rPr lang="en" sz="1600" dirty="0">
                <a:solidFill>
                  <a:schemeClr val="dk2"/>
                </a:solidFill>
              </a:rPr>
              <a:t>chi-le </a:t>
            </a:r>
            <a:r>
              <a:rPr lang="zh-CN" altLang="en-US" sz="1600" dirty="0">
                <a:solidFill>
                  <a:schemeClr val="dk2"/>
                </a:solidFill>
              </a:rPr>
              <a:t> </a:t>
            </a:r>
            <a:r>
              <a:rPr lang="en" sz="1600" dirty="0">
                <a:solidFill>
                  <a:schemeClr val="dk2"/>
                </a:solidFill>
              </a:rPr>
              <a:t> </a:t>
            </a:r>
            <a:r>
              <a:rPr lang="zh-CN" altLang="en-US" sz="1600" dirty="0">
                <a:solidFill>
                  <a:schemeClr val="dk2"/>
                </a:solidFill>
              </a:rPr>
              <a:t> </a:t>
            </a:r>
            <a:r>
              <a:rPr lang="en-US" altLang="zh-CN" sz="1600" dirty="0">
                <a:solidFill>
                  <a:schemeClr val="dk2"/>
                </a:solidFill>
              </a:rPr>
              <a:t> </a:t>
            </a:r>
            <a:r>
              <a:rPr lang="zh-CN" altLang="en-US" sz="1600" dirty="0">
                <a:solidFill>
                  <a:schemeClr val="dk2"/>
                </a:solidFill>
              </a:rPr>
              <a:t> </a:t>
            </a:r>
            <a:r>
              <a:rPr lang="en" sz="1600" dirty="0" err="1">
                <a:solidFill>
                  <a:srgbClr val="CC0000"/>
                </a:solidFill>
              </a:rPr>
              <a:t>shenme</a:t>
            </a:r>
            <a:r>
              <a:rPr lang="en" sz="1600" b="1" baseline="-25000" dirty="0" err="1">
                <a:solidFill>
                  <a:srgbClr val="CC0000"/>
                </a:solidFill>
              </a:rPr>
              <a:t>i</a:t>
            </a:r>
            <a:endParaRPr sz="1600" dirty="0"/>
          </a:p>
        </p:txBody>
      </p:sp>
      <p:sp>
        <p:nvSpPr>
          <p:cNvPr id="100" name="Google Shape;100;p19"/>
          <p:cNvSpPr txBox="1">
            <a:spLocks noGrp="1"/>
          </p:cNvSpPr>
          <p:nvPr>
            <p:ph type="body" idx="1"/>
          </p:nvPr>
        </p:nvSpPr>
        <p:spPr>
          <a:xfrm>
            <a:off x="311700" y="2892250"/>
            <a:ext cx="8520600" cy="2220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r>
              <a:rPr lang="en" sz="6400" dirty="0"/>
              <a:t>In situ </a:t>
            </a:r>
            <a:r>
              <a:rPr lang="en" sz="6400" dirty="0" err="1"/>
              <a:t>wh</a:t>
            </a:r>
            <a:r>
              <a:rPr lang="en" sz="6400" dirty="0"/>
              <a:t>-arguments not sensitive to islands (no subjacency).</a:t>
            </a:r>
            <a:endParaRPr sz="6400" dirty="0"/>
          </a:p>
          <a:p>
            <a:pPr marL="0" lvl="0" indent="0" algn="l" rtl="0">
              <a:spcBef>
                <a:spcPts val="1200"/>
              </a:spcBef>
              <a:spcAft>
                <a:spcPts val="1200"/>
              </a:spcAft>
              <a:buClr>
                <a:schemeClr val="dk1"/>
              </a:buClr>
              <a:buSzPts val="275"/>
              <a:buFont typeface="Arial"/>
              <a:buNone/>
            </a:pPr>
            <a:r>
              <a:rPr lang="en" sz="6400" dirty="0"/>
              <a:t>6. 	</a:t>
            </a:r>
            <a:r>
              <a:rPr lang="en" sz="6400" dirty="0" err="1"/>
              <a:t>你讨厌捕杀什么的猎人</a:t>
            </a:r>
            <a:r>
              <a:rPr lang="en" sz="6400" dirty="0"/>
              <a:t>？</a:t>
            </a:r>
            <a:br>
              <a:rPr lang="en" sz="6400" dirty="0"/>
            </a:br>
            <a:r>
              <a:rPr lang="en" sz="6400" dirty="0"/>
              <a:t>	Ni    </a:t>
            </a:r>
            <a:r>
              <a:rPr lang="en" sz="6400" dirty="0" err="1"/>
              <a:t>taoyan</a:t>
            </a:r>
            <a:r>
              <a:rPr lang="en" sz="6400" dirty="0"/>
              <a:t> [ </a:t>
            </a:r>
            <a:r>
              <a:rPr lang="en" sz="6400" dirty="0" err="1"/>
              <a:t>busha</a:t>
            </a:r>
            <a:r>
              <a:rPr lang="en" sz="6400" dirty="0"/>
              <a:t> </a:t>
            </a:r>
            <a:r>
              <a:rPr lang="en" sz="6400" dirty="0" err="1"/>
              <a:t>shenme</a:t>
            </a:r>
            <a:r>
              <a:rPr lang="en" sz="6400" dirty="0"/>
              <a:t> de </a:t>
            </a:r>
            <a:r>
              <a:rPr lang="en" sz="6400" dirty="0" err="1"/>
              <a:t>lieren</a:t>
            </a:r>
            <a:r>
              <a:rPr lang="en" sz="6400" dirty="0"/>
              <a:t>  ]?</a:t>
            </a:r>
            <a:br>
              <a:rPr lang="en" sz="6400" dirty="0"/>
            </a:br>
            <a:r>
              <a:rPr lang="en" sz="6400" dirty="0"/>
              <a:t>    	you dislike  [ hunt   what      DE hunter ]</a:t>
            </a:r>
            <a:br>
              <a:rPr lang="en" sz="6400" dirty="0"/>
            </a:br>
            <a:r>
              <a:rPr lang="en" sz="6400" dirty="0"/>
              <a:t>    	Lit: “What do you dislike hunters who hunt __?”	</a:t>
            </a:r>
            <a:br>
              <a:rPr lang="en" sz="6400" dirty="0"/>
            </a:br>
            <a:br>
              <a:rPr lang="en" sz="6400" dirty="0"/>
            </a:br>
            <a:r>
              <a:rPr lang="en" sz="5600" dirty="0"/>
              <a:t>Aoun &amp; Li 1993, Tian et al 2022; cf. C.-T. J. Huang 1982, Lu et al. 2020</a:t>
            </a:r>
            <a:endParaRPr sz="5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Mandarin Chinese also said to have a definiteness effect</a:t>
            </a:r>
            <a:endParaRPr/>
          </a:p>
        </p:txBody>
      </p:sp>
      <p:sp>
        <p:nvSpPr>
          <p:cNvPr id="106" name="Google Shape;106;p20"/>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7.  黄老师读了</a:t>
            </a:r>
            <a:r>
              <a:rPr lang="en" sz="1400">
                <a:solidFill>
                  <a:srgbClr val="3C78D8"/>
                </a:solidFill>
              </a:rPr>
              <a:t>一本</a:t>
            </a:r>
            <a:r>
              <a:rPr lang="en" sz="1400"/>
              <a:t>关于什么的书？</a:t>
            </a:r>
            <a:br>
              <a:rPr lang="en" sz="1400"/>
            </a:br>
            <a:r>
              <a:rPr lang="en" sz="1400"/>
              <a:t>     Huanglaoshi  du-le          </a:t>
            </a:r>
            <a:r>
              <a:rPr lang="en" sz="1400">
                <a:solidFill>
                  <a:srgbClr val="3C78D8"/>
                </a:solidFill>
              </a:rPr>
              <a:t>yi-ben</a:t>
            </a:r>
            <a:r>
              <a:rPr lang="en" sz="1400"/>
              <a:t>   guanyu shenme de  shu?</a:t>
            </a:r>
            <a:br>
              <a:rPr lang="en" sz="1400"/>
            </a:br>
            <a:r>
              <a:rPr lang="en" sz="1400"/>
              <a:t>     Prof.Huang    read-ASP  </a:t>
            </a:r>
            <a:r>
              <a:rPr lang="en" sz="1400" b="1"/>
              <a:t>one</a:t>
            </a:r>
            <a:r>
              <a:rPr lang="en" sz="1400"/>
              <a:t>-CL about    </a:t>
            </a:r>
            <a:r>
              <a:rPr lang="en" sz="1400" b="1"/>
              <a:t>what </a:t>
            </a:r>
            <a:r>
              <a:rPr lang="en" sz="1400"/>
              <a:t>    DE book</a:t>
            </a:r>
            <a:br>
              <a:rPr lang="en" sz="1400"/>
            </a:br>
            <a:r>
              <a:rPr lang="en" sz="1400"/>
              <a:t>     “What did Prof. Huang read a book about?”				Indefinite DP</a:t>
            </a:r>
            <a:endParaRPr sz="1400"/>
          </a:p>
          <a:p>
            <a:pPr marL="0" lvl="0" indent="0" algn="l" rtl="0">
              <a:spcBef>
                <a:spcPts val="1200"/>
              </a:spcBef>
              <a:spcAft>
                <a:spcPts val="0"/>
              </a:spcAft>
              <a:buClr>
                <a:schemeClr val="dk1"/>
              </a:buClr>
              <a:buSzPts val="1100"/>
              <a:buFont typeface="Arial"/>
              <a:buNone/>
            </a:pPr>
            <a:r>
              <a:rPr lang="en" sz="1400"/>
              <a:t>8. *申老师读了</a:t>
            </a:r>
            <a:r>
              <a:rPr lang="en" sz="1400">
                <a:solidFill>
                  <a:srgbClr val="CC0000"/>
                </a:solidFill>
              </a:rPr>
              <a:t>那本</a:t>
            </a:r>
            <a:r>
              <a:rPr lang="en" sz="1400"/>
              <a:t>关于什么的书？</a:t>
            </a:r>
            <a:br>
              <a:rPr lang="en" sz="1400"/>
            </a:br>
            <a:r>
              <a:rPr lang="en" sz="1400"/>
              <a:t>    *Shenlaoshi   du-le         </a:t>
            </a:r>
            <a:r>
              <a:rPr lang="en" sz="1400">
                <a:solidFill>
                  <a:srgbClr val="CC0000"/>
                </a:solidFill>
              </a:rPr>
              <a:t>na-ben</a:t>
            </a:r>
            <a:r>
              <a:rPr lang="en" sz="1400"/>
              <a:t>  guanyu shenme de  shu?</a:t>
            </a:r>
            <a:br>
              <a:rPr lang="en" sz="1400"/>
            </a:br>
            <a:r>
              <a:rPr lang="en" sz="1400"/>
              <a:t>      Prof.Shen    read-ASP  </a:t>
            </a:r>
            <a:r>
              <a:rPr lang="en" sz="1400" b="1"/>
              <a:t>that</a:t>
            </a:r>
            <a:r>
              <a:rPr lang="en" sz="1400"/>
              <a:t>-CL about   </a:t>
            </a:r>
            <a:r>
              <a:rPr lang="en" sz="1400" b="1"/>
              <a:t>what </a:t>
            </a:r>
            <a:r>
              <a:rPr lang="en" sz="1400"/>
              <a:t>     DE book</a:t>
            </a:r>
            <a:br>
              <a:rPr lang="en" sz="1400"/>
            </a:br>
            <a:r>
              <a:rPr lang="en" sz="1400"/>
              <a:t>     “What did Prof. Shen read that book about?”			Definite DP</a:t>
            </a:r>
            <a:endParaRPr sz="1400"/>
          </a:p>
          <a:p>
            <a:pPr marL="0" lvl="0" indent="0" algn="l" rtl="0">
              <a:spcBef>
                <a:spcPts val="1200"/>
              </a:spcBef>
              <a:spcAft>
                <a:spcPts val="0"/>
              </a:spcAft>
              <a:buClr>
                <a:schemeClr val="dk1"/>
              </a:buClr>
              <a:buSzPts val="1100"/>
              <a:buFont typeface="Arial"/>
              <a:buNone/>
            </a:pPr>
            <a:r>
              <a:rPr lang="en" sz="1400"/>
              <a:t>Can be understood in terms of Specificity; question operator cannot bind the wh-phrase. (Aoun &amp; Li 1993; cf. C.-T. J. Huang 1982)</a:t>
            </a:r>
            <a:endParaRPr sz="1400"/>
          </a:p>
          <a:p>
            <a:pPr marL="0" lvl="0" indent="0" algn="l" rtl="0">
              <a:spcBef>
                <a:spcPts val="1200"/>
              </a:spcBef>
              <a:spcAft>
                <a:spcPts val="0"/>
              </a:spcAft>
              <a:buClr>
                <a:schemeClr val="dk1"/>
              </a:buClr>
              <a:buSzPts val="1100"/>
              <a:buFont typeface="Arial"/>
              <a:buNone/>
            </a:pPr>
            <a:r>
              <a:rPr lang="en" sz="1600"/>
              <a:t>The amelioration effect of VOC: no previous claim. </a:t>
            </a:r>
            <a:endParaRPr sz="1600"/>
          </a:p>
          <a:p>
            <a:pPr marL="0" lvl="0" indent="0" algn="l" rtl="0">
              <a:spcBef>
                <a:spcPts val="1200"/>
              </a:spcBef>
              <a:spcAft>
                <a:spcPts val="0"/>
              </a:spcAft>
              <a:buClr>
                <a:schemeClr val="dk1"/>
              </a:buClr>
              <a:buSzPts val="1100"/>
              <a:buFont typeface="Arial"/>
              <a:buNone/>
            </a:pPr>
            <a:r>
              <a:rPr lang="en" sz="1600"/>
              <a:t>Note that neither effect has been experimentally verified.</a:t>
            </a:r>
            <a:br>
              <a:rPr lang="en" sz="1600" b="1"/>
            </a:br>
            <a:r>
              <a:rPr lang="en" sz="1300"/>
              <a:t>(Re: data reliability in Chinese, see Chen et al. 2018; Lu et al. 2020 (wh-in situ); N. Huang accepted)</a:t>
            </a:r>
            <a:endParaRPr sz="1600"/>
          </a:p>
          <a:p>
            <a:pPr marL="0" lvl="0" indent="0" algn="l" rtl="0">
              <a:spcBef>
                <a:spcPts val="1200"/>
              </a:spcBef>
              <a:spcAft>
                <a:spcPts val="1200"/>
              </a:spcAft>
              <a:buNone/>
            </a:pPr>
            <a:endParaRPr sz="1400" b="1"/>
          </a:p>
        </p:txBody>
      </p:sp>
      <p:sp>
        <p:nvSpPr>
          <p:cNvPr id="107" name="Google Shape;10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Upshot</a:t>
            </a:r>
            <a:endParaRPr/>
          </a:p>
        </p:txBody>
      </p:sp>
      <p:sp>
        <p:nvSpPr>
          <p:cNvPr id="113" name="Google Shape;113;p21"/>
          <p:cNvSpPr txBox="1">
            <a:spLocks noGrp="1"/>
          </p:cNvSpPr>
          <p:nvPr>
            <p:ph type="body" idx="1"/>
          </p:nvPr>
        </p:nvSpPr>
        <p:spPr>
          <a:xfrm>
            <a:off x="311700" y="1152475"/>
            <a:ext cx="8520600" cy="170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Novel experimental demonstration of:</a:t>
            </a:r>
            <a:endParaRPr/>
          </a:p>
          <a:p>
            <a:pPr marL="457200" lvl="0" indent="-342900" algn="l" rtl="0">
              <a:spcBef>
                <a:spcPts val="1200"/>
              </a:spcBef>
              <a:spcAft>
                <a:spcPts val="0"/>
              </a:spcAft>
              <a:buSzPts val="1800"/>
              <a:buChar char="●"/>
            </a:pPr>
            <a:r>
              <a:rPr lang="en"/>
              <a:t>VOC effect in English</a:t>
            </a:r>
            <a:endParaRPr/>
          </a:p>
          <a:p>
            <a:pPr marL="457200" lvl="0" indent="-342900" algn="l" rtl="0">
              <a:spcBef>
                <a:spcPts val="0"/>
              </a:spcBef>
              <a:spcAft>
                <a:spcPts val="0"/>
              </a:spcAft>
              <a:buSzPts val="1800"/>
              <a:buChar char="●"/>
            </a:pPr>
            <a:r>
              <a:rPr lang="en"/>
              <a:t>Definiteness effect despite VOC in English</a:t>
            </a:r>
            <a:endParaRPr/>
          </a:p>
          <a:p>
            <a:pPr marL="457200" lvl="0" indent="-342900" algn="l" rtl="0">
              <a:spcBef>
                <a:spcPts val="0"/>
              </a:spcBef>
              <a:spcAft>
                <a:spcPts val="0"/>
              </a:spcAft>
              <a:buSzPts val="1800"/>
              <a:buChar char="●"/>
            </a:pPr>
            <a:r>
              <a:rPr lang="en"/>
              <a:t>Definiteness effect + no VOC effect in Chinese</a:t>
            </a:r>
            <a:endParaRPr/>
          </a:p>
        </p:txBody>
      </p:sp>
      <p:sp>
        <p:nvSpPr>
          <p:cNvPr id="114" name="Google Shape;11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15" name="Google Shape;115;p21"/>
          <p:cNvSpPr txBox="1">
            <a:spLocks noGrp="1"/>
          </p:cNvSpPr>
          <p:nvPr>
            <p:ph type="body" idx="1"/>
          </p:nvPr>
        </p:nvSpPr>
        <p:spPr>
          <a:xfrm>
            <a:off x="311700" y="2647950"/>
            <a:ext cx="8520600" cy="201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Theoretical implications:</a:t>
            </a:r>
            <a:endParaRPr/>
          </a:p>
          <a:p>
            <a:pPr marL="457200" lvl="0" indent="-342900" algn="l" rtl="0">
              <a:spcBef>
                <a:spcPts val="1200"/>
              </a:spcBef>
              <a:spcAft>
                <a:spcPts val="0"/>
              </a:spcAft>
              <a:buSzPts val="1800"/>
              <a:buChar char="●"/>
            </a:pPr>
            <a:r>
              <a:rPr lang="en"/>
              <a:t>Existing accounts predict cross-linguistic uniformity or offer no clear predictions; our results pose a challenge to these accounts.</a:t>
            </a:r>
            <a:endParaRPr/>
          </a:p>
          <a:p>
            <a:pPr marL="457200" lvl="0" indent="-342900" algn="l" rtl="0">
              <a:spcBef>
                <a:spcPts val="0"/>
              </a:spcBef>
              <a:spcAft>
                <a:spcPts val="0"/>
              </a:spcAft>
              <a:buSzPts val="1800"/>
              <a:buChar char="●"/>
            </a:pPr>
            <a:r>
              <a:rPr lang="en"/>
              <a:t>We suggest that a combination of Specificity and PIC can account for the pattern.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5379</Words>
  <Application>Microsoft Macintosh PowerPoint</Application>
  <PresentationFormat>On-screen Show (16:9)</PresentationFormat>
  <Paragraphs>597</Paragraphs>
  <Slides>51</Slides>
  <Notes>50</Notes>
  <HiddenSlides>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Simple Light</vt:lpstr>
      <vt:lpstr>Effect of creation verbs in Chinese and English</vt:lpstr>
      <vt:lpstr>Warning: basically the same as in GLOW46 and TEAL13!</vt:lpstr>
      <vt:lpstr>The definiteness effect</vt:lpstr>
      <vt:lpstr>Structural approaches to the definiteness effect</vt:lpstr>
      <vt:lpstr>The amelioration effect of VOC</vt:lpstr>
      <vt:lpstr>Today: definiteness and VOC effects across languages</vt:lpstr>
      <vt:lpstr>Background: Wh-in situ in Mandarin Chinese</vt:lpstr>
      <vt:lpstr>Mandarin Chinese also said to have a definiteness effect</vt:lpstr>
      <vt:lpstr>Upshot</vt:lpstr>
      <vt:lpstr>A closer look at accounts of the definiteness effect</vt:lpstr>
      <vt:lpstr>A closer look at accounts of the definiteness effect</vt:lpstr>
      <vt:lpstr>Predictions</vt:lpstr>
      <vt:lpstr>Experiments</vt:lpstr>
      <vt:lpstr>Experiment 1: English (52 Prolific participants) </vt:lpstr>
      <vt:lpstr>Experiment 1: English </vt:lpstr>
      <vt:lpstr>Experiment 2: Chinese (47 Prolific participants)</vt:lpstr>
      <vt:lpstr>Experiment 2: Chinese</vt:lpstr>
      <vt:lpstr>Based on feedback we got from TEAL13</vt:lpstr>
      <vt:lpstr>Predictions</vt:lpstr>
      <vt:lpstr>Proposal: Specificity and PIC+NI</vt:lpstr>
      <vt:lpstr>Proposal: accounting for the results</vt:lpstr>
      <vt:lpstr>Independent evidence for Specificity in Chinese </vt:lpstr>
      <vt:lpstr>Theoretical consequence:</vt:lpstr>
      <vt:lpstr>Summary and conclusion</vt:lpstr>
      <vt:lpstr>Alternative 1: NI in English but not Chinese</vt:lpstr>
      <vt:lpstr>Alternative 2: Information structure approach</vt:lpstr>
      <vt:lpstr>Alternative 2: Information structure approach</vt:lpstr>
      <vt:lpstr>Why not dominance + Specificity?</vt:lpstr>
      <vt:lpstr>Thank you!</vt:lpstr>
      <vt:lpstr>PowerPoint Presentation</vt:lpstr>
      <vt:lpstr>References I</vt:lpstr>
      <vt:lpstr>References II</vt:lpstr>
      <vt:lpstr>Raw judgments from Chinese and English experiments</vt:lpstr>
      <vt:lpstr>Raw judgments of the follow-up experiment</vt:lpstr>
      <vt:lpstr>Predictions: information structure approach</vt:lpstr>
      <vt:lpstr>PowerPoint Presentation</vt:lpstr>
      <vt:lpstr>Proposal: Specificity + Locality</vt:lpstr>
      <vt:lpstr>Why not dominance and Specificity?</vt:lpstr>
      <vt:lpstr>Why not dominance and PIC+NI?</vt:lpstr>
      <vt:lpstr>What kind of constraint is Specificity?</vt:lpstr>
      <vt:lpstr>PowerPoint Presentation</vt:lpstr>
      <vt:lpstr>Freezing (Diesing 1992, Sichel 2018) </vt:lpstr>
      <vt:lpstr>Appendix 1: Is the VOC effect specific to demonstrative DPs?</vt:lpstr>
      <vt:lpstr>Experiment 3 in English: near replication of Exp 1</vt:lpstr>
      <vt:lpstr>Experiment 4: making sentences longer to “lift the ceiling”</vt:lpstr>
      <vt:lpstr>Experiment 4: making sentences longer to “lift the ceiling”</vt:lpstr>
      <vt:lpstr>What’s VOC effect and what’s the locality constraint</vt:lpstr>
      <vt:lpstr>information structure based approach</vt:lpstr>
      <vt:lpstr>Three approaches to the definiteness effect</vt:lpstr>
      <vt:lpstr>Predictions</vt:lpstr>
      <vt:lpstr>Theoretical consequence 2: Information structure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creation verbs in Chinese and English</dc:title>
  <cp:lastModifiedBy>Zheng Shen</cp:lastModifiedBy>
  <cp:revision>15</cp:revision>
  <dcterms:modified xsi:type="dcterms:W3CDTF">2023-05-28T01:01:55Z</dcterms:modified>
</cp:coreProperties>
</file>