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5" autoAdjust="0"/>
    <p:restoredTop sz="95238" autoAdjust="0"/>
  </p:normalViewPr>
  <p:slideViewPr>
    <p:cSldViewPr snapToObjects="1">
      <p:cViewPr>
        <p:scale>
          <a:sx n="39" d="100"/>
          <a:sy n="39" d="100"/>
        </p:scale>
        <p:origin x="712" y="-152"/>
      </p:cViewPr>
      <p:guideLst>
        <p:guide orient="horz" pos="35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6"/>
            <a:ext cx="7816992" cy="5755271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399" y="3039097"/>
            <a:ext cx="7875289" cy="770902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8020346" y="13780449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3200" y="13932903"/>
            <a:ext cx="8984960" cy="3798249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6" name="Rectangle 55"/>
          <p:cNvSpPr/>
          <p:nvPr/>
        </p:nvSpPr>
        <p:spPr>
          <a:xfrm>
            <a:off x="690004" y="3852201"/>
            <a:ext cx="7662202" cy="7331399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Office hours (OHs) are integral to Stanford’s classes.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Unfortunately, OHs often suffer from </a:t>
            </a:r>
            <a:r>
              <a:rPr lang="en-US" sz="2200" b="1" dirty="0">
                <a:latin typeface="Helvetica" pitchFamily="2" charset="0"/>
              </a:rPr>
              <a:t>overcrowding and long wait times</a:t>
            </a:r>
            <a:r>
              <a:rPr lang="en-US" sz="2200" dirty="0">
                <a:latin typeface="Helvetica" pitchFamily="2" charset="0"/>
              </a:rPr>
              <a:t>, stressing both students and instructors.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If we could accurately predict the expected workload at a given OH, TAs can be better allocated.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" pitchFamily="2" charset="0"/>
              </a:rPr>
              <a:t>QueueStatus</a:t>
            </a:r>
            <a:r>
              <a:rPr lang="en-US" sz="2200" dirty="0">
                <a:latin typeface="Helvetica" pitchFamily="2" charset="0"/>
              </a:rPr>
              <a:t>, Carta, and course syllabi provide a wealth of information that can be used.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We trained a </a:t>
            </a:r>
            <a:r>
              <a:rPr lang="en-US" sz="2200" b="1" dirty="0">
                <a:latin typeface="Helvetica" pitchFamily="2" charset="0"/>
              </a:rPr>
              <a:t>neural network model that predicts student load influx</a:t>
            </a:r>
            <a:r>
              <a:rPr lang="en-US" sz="2200" dirty="0">
                <a:latin typeface="Helvetica" pitchFamily="2" charset="0"/>
              </a:rPr>
              <a:t> </a:t>
            </a:r>
            <a:r>
              <a:rPr lang="en-US" sz="2200" b="1" dirty="0">
                <a:latin typeface="Helvetica" pitchFamily="2" charset="0"/>
              </a:rPr>
              <a:t>(expected serve time * # sign-ups) </a:t>
            </a:r>
            <a:r>
              <a:rPr lang="en-US" sz="2200" dirty="0">
                <a:latin typeface="Helvetica" pitchFamily="2" charset="0"/>
              </a:rPr>
              <a:t>at OH on an hourly basis, for any course.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With these predictions, we now optimize </a:t>
            </a:r>
            <a:r>
              <a:rPr lang="en-US" sz="2200" b="1" dirty="0">
                <a:latin typeface="Helvetica" pitchFamily="2" charset="0"/>
              </a:rPr>
              <a:t>TA scheduling </a:t>
            </a:r>
            <a:r>
              <a:rPr lang="en-US" sz="2200" dirty="0">
                <a:latin typeface="Helvetica" pitchFamily="2" charset="0"/>
              </a:rPr>
              <a:t>given realistic constraints.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924802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Class Statistics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3041237"/>
            <a:ext cx="8984960" cy="1089166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938560" y="1239969"/>
            <a:ext cx="23097393" cy="1759041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Arial"/>
              <a:ea typeface="Arial" charset="0"/>
              <a:cs typeface="Arial"/>
            </a:endParaRPr>
          </a:p>
          <a:p>
            <a:pPr algn="ctr"/>
            <a:r>
              <a:rPr lang="en-US" sz="3600" i="1" dirty="0" err="1">
                <a:latin typeface="Helvetica" pitchFamily="2" charset="0"/>
                <a:ea typeface="Arial" charset="0"/>
                <a:cs typeface="Arial"/>
              </a:rPr>
              <a:t>Avoy</a:t>
            </a:r>
            <a:r>
              <a:rPr lang="en-US" sz="3600" i="1" dirty="0">
                <a:latin typeface="Helvetica" pitchFamily="2" charset="0"/>
                <a:ea typeface="Arial" charset="0"/>
                <a:cs typeface="Arial"/>
              </a:rPr>
              <a:t> </a:t>
            </a:r>
            <a:r>
              <a:rPr lang="en-US" sz="3600" i="1" dirty="0" err="1">
                <a:latin typeface="Helvetica" pitchFamily="2" charset="0"/>
                <a:ea typeface="Arial" charset="0"/>
                <a:cs typeface="Arial"/>
              </a:rPr>
              <a:t>Datta</a:t>
            </a:r>
            <a:r>
              <a:rPr lang="en-US" sz="3600" i="1" dirty="0">
                <a:latin typeface="Helvetica" pitchFamily="2" charset="0"/>
                <a:ea typeface="Arial" charset="0"/>
                <a:cs typeface="Arial"/>
              </a:rPr>
              <a:t>, Dian Ang Yap, Zheng Yan</a:t>
            </a:r>
          </a:p>
          <a:p>
            <a:pPr algn="ctr"/>
            <a:endParaRPr lang="en-US" sz="1400" i="1" dirty="0">
              <a:latin typeface="Helvetica" pitchFamily="2" charset="0"/>
              <a:ea typeface="Arial" charset="0"/>
              <a:cs typeface="Arial"/>
            </a:endParaRPr>
          </a:p>
          <a:p>
            <a:pPr algn="ctr"/>
            <a:r>
              <a:rPr lang="en-US" sz="3200" dirty="0">
                <a:latin typeface="Helvetica" pitchFamily="2" charset="0"/>
                <a:ea typeface="Arial" charset="0"/>
                <a:cs typeface="Arial"/>
              </a:rPr>
              <a:t>Note: This project is shared between CS221 and CS229. For CS221, we focus on TA scheduling.</a:t>
            </a:r>
            <a:endParaRPr lang="en-US" sz="32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10023535"/>
            <a:ext cx="6700698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Table 1: Statistics for sample of classes (4/8 shown)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7399" y="9248027"/>
            <a:ext cx="7833192" cy="284618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63152" y="19432205"/>
            <a:ext cx="8386122" cy="257885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94321" y="18765502"/>
            <a:ext cx="8451256" cy="67432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References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48351" y="3086773"/>
            <a:ext cx="8391462" cy="1464438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7983200" y="3048000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Helvetica" pitchFamily="2" charset="0"/>
                <a:cs typeface="Arial"/>
              </a:rPr>
              <a:t>   Results</a:t>
            </a:r>
            <a:endParaRPr lang="en-US" sz="2800" b="1" dirty="0">
              <a:solidFill>
                <a:schemeClr val="bg1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69274" y="10659022"/>
            <a:ext cx="8363557" cy="13472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Optimizing TA Scheduling Using Predicted </a:t>
            </a:r>
          </a:p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Load Influx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8554509" y="5681467"/>
            <a:ext cx="2490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" pitchFamily="2" charset="0"/>
                <a:cs typeface="Arial"/>
              </a:rPr>
              <a:t>Figure 1:</a:t>
            </a:r>
            <a:endParaRPr lang="en-US" sz="2000" dirty="0">
              <a:latin typeface="Helvetica" pitchFamily="2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8" y="516226"/>
            <a:ext cx="20039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latin typeface="Helvetica" pitchFamily="2" charset="0"/>
              </a:rPr>
              <a:t>Deep Queue-Learning: A Quest to Optimize Office Hours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522635" y="18388"/>
            <a:ext cx="2831850" cy="2925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813" y="6603816"/>
            <a:ext cx="8391461" cy="943074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Predicting Student Load Influx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67398" y="13125204"/>
            <a:ext cx="7833193" cy="4605949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17348" y="19073831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41D8EB-8AFD-6F41-9AEF-4A0940687680}"/>
              </a:ext>
            </a:extLst>
          </p:cNvPr>
          <p:cNvSpPr txBox="1"/>
          <p:nvPr/>
        </p:nvSpPr>
        <p:spPr>
          <a:xfrm>
            <a:off x="18661398" y="5169368"/>
            <a:ext cx="163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A:</a:t>
            </a: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54718" y="3102799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Methodology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B1EAE-E581-FB4C-9DEA-A64A58C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98" y="1240154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Features and Preliminary Statistics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49F12A-4F0A-8C47-B281-8462E5DBB74A}"/>
              </a:ext>
            </a:extLst>
          </p:cNvPr>
          <p:cNvSpPr/>
          <p:nvPr/>
        </p:nvSpPr>
        <p:spPr>
          <a:xfrm>
            <a:off x="653378" y="13283784"/>
            <a:ext cx="7770728" cy="5439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We analyzed </a:t>
            </a:r>
            <a:r>
              <a:rPr lang="en-US" sz="2000" b="1" dirty="0">
                <a:latin typeface="Helvetica" pitchFamily="2" charset="0"/>
                <a:cs typeface="Arial"/>
              </a:rPr>
              <a:t>relationships between individual variables </a:t>
            </a:r>
            <a:r>
              <a:rPr lang="en-US" sz="2000" dirty="0">
                <a:latin typeface="Helvetica" pitchFamily="2" charset="0"/>
                <a:cs typeface="Arial"/>
              </a:rPr>
              <a:t>and </a:t>
            </a:r>
            <a:r>
              <a:rPr lang="en-US" sz="2000" b="1" dirty="0">
                <a:latin typeface="Helvetica" pitchFamily="2" charset="0"/>
                <a:cs typeface="Arial"/>
              </a:rPr>
              <a:t>load influx </a:t>
            </a:r>
            <a:r>
              <a:rPr lang="en-US" sz="2000" dirty="0">
                <a:latin typeface="Helvetica" pitchFamily="2" charset="0"/>
                <a:cs typeface="Arial"/>
              </a:rPr>
              <a:t>across all office hours collected to find useful features.</a:t>
            </a:r>
          </a:p>
          <a:p>
            <a:pPr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Load influx is significantly and positively correlated with: </a:t>
            </a:r>
          </a:p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Week number </a:t>
            </a:r>
            <a:r>
              <a:rPr lang="en-US" sz="2000" dirty="0">
                <a:latin typeface="Helvetica" pitchFamily="2" charset="0"/>
                <a:cs typeface="Arial"/>
              </a:rPr>
              <a:t>(r = 0.07)  and </a:t>
            </a:r>
            <a:r>
              <a:rPr lang="en-US" sz="2000" b="1" dirty="0">
                <a:latin typeface="Helvetica" pitchFamily="2" charset="0"/>
                <a:cs typeface="Arial"/>
              </a:rPr>
              <a:t>Number of servers </a:t>
            </a:r>
            <a:r>
              <a:rPr lang="en-US" sz="2000" dirty="0">
                <a:latin typeface="Helvetica" pitchFamily="2" charset="0"/>
                <a:cs typeface="Arial"/>
              </a:rPr>
              <a:t>(r = 0.32).</a:t>
            </a:r>
          </a:p>
          <a:p>
            <a:pPr algn="ctr"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Load influx is significantly and negatively correlated with: </a:t>
            </a:r>
          </a:p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Days until assignment due </a:t>
            </a:r>
            <a:r>
              <a:rPr lang="en-US" sz="2000" dirty="0">
                <a:latin typeface="Helvetica" pitchFamily="2" charset="0"/>
                <a:cs typeface="Arial"/>
              </a:rPr>
              <a:t>(r= -0.08),  </a:t>
            </a:r>
            <a:r>
              <a:rPr lang="en-US" sz="2000" b="1" dirty="0">
                <a:latin typeface="Helvetica" pitchFamily="2" charset="0"/>
                <a:cs typeface="Arial"/>
              </a:rPr>
              <a:t>Hour of day </a:t>
            </a:r>
            <a:r>
              <a:rPr lang="en-US" sz="2000" dirty="0">
                <a:latin typeface="Helvetica" pitchFamily="2" charset="0"/>
                <a:cs typeface="Arial"/>
              </a:rPr>
              <a:t>(r = -0.10),  </a:t>
            </a:r>
          </a:p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Weekday</a:t>
            </a:r>
            <a:r>
              <a:rPr lang="en-US" sz="2000" dirty="0">
                <a:latin typeface="Helvetica" pitchFamily="2" charset="0"/>
                <a:cs typeface="Arial"/>
              </a:rPr>
              <a:t> (r=-0.09), </a:t>
            </a:r>
            <a:r>
              <a:rPr lang="en-US" sz="2000" b="1" dirty="0">
                <a:latin typeface="Helvetica" pitchFamily="2" charset="0"/>
                <a:cs typeface="Arial"/>
              </a:rPr>
              <a:t>Days until next exam </a:t>
            </a:r>
            <a:r>
              <a:rPr lang="en-US" sz="2000" dirty="0">
                <a:latin typeface="Helvetica" pitchFamily="2" charset="0"/>
                <a:cs typeface="Arial"/>
              </a:rPr>
              <a:t>(r = -0.06)</a:t>
            </a:r>
          </a:p>
          <a:p>
            <a:pPr algn="ctr"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We used all of these variables as predictor features, along with course information (instructor rating, enrolled students, avg. hours spent per week on course, % frosh/grad/PhD) </a:t>
            </a: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marL="342900" indent="-342900" algn="ctr">
              <a:lnSpc>
                <a:spcPct val="110000"/>
              </a:lnSpc>
              <a:buFontTx/>
              <a:buChar char="-"/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BEB52-25A2-B548-9B0F-4D2CD0C14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76281"/>
              </p:ext>
            </p:extLst>
          </p:nvPr>
        </p:nvGraphicFramePr>
        <p:xfrm>
          <a:off x="627547" y="10408963"/>
          <a:ext cx="7773044" cy="1588476"/>
        </p:xfrm>
        <a:graphic>
          <a:graphicData uri="http://schemas.openxmlformats.org/drawingml/2006/table">
            <a:tbl>
              <a:tblPr/>
              <a:tblGrid>
                <a:gridCol w="712139">
                  <a:extLst>
                    <a:ext uri="{9D8B030D-6E8A-4147-A177-3AD203B41FA5}">
                      <a16:colId xmlns:a16="http://schemas.microsoft.com/office/drawing/2014/main" val="2518818810"/>
                    </a:ext>
                  </a:extLst>
                </a:gridCol>
                <a:gridCol w="979756">
                  <a:extLst>
                    <a:ext uri="{9D8B030D-6E8A-4147-A177-3AD203B41FA5}">
                      <a16:colId xmlns:a16="http://schemas.microsoft.com/office/drawing/2014/main" val="3701162585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1951519735"/>
                    </a:ext>
                  </a:extLst>
                </a:gridCol>
                <a:gridCol w="915605">
                  <a:extLst>
                    <a:ext uri="{9D8B030D-6E8A-4147-A177-3AD203B41FA5}">
                      <a16:colId xmlns:a16="http://schemas.microsoft.com/office/drawing/2014/main" val="2152933948"/>
                    </a:ext>
                  </a:extLst>
                </a:gridCol>
                <a:gridCol w="1251328">
                  <a:extLst>
                    <a:ext uri="{9D8B030D-6E8A-4147-A177-3AD203B41FA5}">
                      <a16:colId xmlns:a16="http://schemas.microsoft.com/office/drawing/2014/main" val="345112680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529208494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2177897629"/>
                    </a:ext>
                  </a:extLst>
                </a:gridCol>
              </a:tblGrid>
              <a:tr h="4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Quarter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&amp;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#OH-Active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 Students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OH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Served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Load Influx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5935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21873.09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9544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15380.68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20395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35459.1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Autumn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31733.7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842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B9E9237-C341-4447-ADBB-5DB41895680D}"/>
              </a:ext>
            </a:extLst>
          </p:cNvPr>
          <p:cNvSpPr/>
          <p:nvPr/>
        </p:nvSpPr>
        <p:spPr>
          <a:xfrm>
            <a:off x="12035170" y="4295171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Predict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Load Influx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37EE7C-B10F-9247-B7AC-038B68A89DAB}"/>
              </a:ext>
            </a:extLst>
          </p:cNvPr>
          <p:cNvSpPr/>
          <p:nvPr/>
        </p:nvSpPr>
        <p:spPr>
          <a:xfrm>
            <a:off x="15020868" y="4307810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Optimize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TA Scheduling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FDCEF-5E5E-2741-9FEB-9804B3277B80}"/>
              </a:ext>
            </a:extLst>
          </p:cNvPr>
          <p:cNvCxnSpPr/>
          <p:nvPr/>
        </p:nvCxnSpPr>
        <p:spPr>
          <a:xfrm>
            <a:off x="11445875" y="4737399"/>
            <a:ext cx="46485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0A286-C995-A84E-A7B0-C1E53F1B82ED}"/>
              </a:ext>
            </a:extLst>
          </p:cNvPr>
          <p:cNvCxnSpPr/>
          <p:nvPr/>
        </p:nvCxnSpPr>
        <p:spPr>
          <a:xfrm>
            <a:off x="14273797" y="4755080"/>
            <a:ext cx="6858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70FCF8B-EF97-9F49-B4EE-C558EE8665FB}"/>
              </a:ext>
            </a:extLst>
          </p:cNvPr>
          <p:cNvSpPr/>
          <p:nvPr/>
        </p:nvSpPr>
        <p:spPr>
          <a:xfrm>
            <a:off x="9301222" y="4316986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Collect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Queue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5E2E0-7549-D745-89BB-3B6C9546BF22}"/>
              </a:ext>
            </a:extLst>
          </p:cNvPr>
          <p:cNvSpPr/>
          <p:nvPr/>
        </p:nvSpPr>
        <p:spPr>
          <a:xfrm>
            <a:off x="23926277" y="410662"/>
            <a:ext cx="2772944" cy="1054541"/>
          </a:xfrm>
          <a:prstGeom prst="rect">
            <a:avLst/>
          </a:prstGeom>
          <a:solidFill>
            <a:srgbClr val="991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221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8D289-B037-714E-AD6D-07FE2F321936}"/>
              </a:ext>
            </a:extLst>
          </p:cNvPr>
          <p:cNvSpPr/>
          <p:nvPr/>
        </p:nvSpPr>
        <p:spPr>
          <a:xfrm>
            <a:off x="23926277" y="1515675"/>
            <a:ext cx="2772944" cy="1054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 229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DADC01-F68F-364B-8726-E859BA678547}"/>
              </a:ext>
            </a:extLst>
          </p:cNvPr>
          <p:cNvSpPr txBox="1"/>
          <p:nvPr/>
        </p:nvSpPr>
        <p:spPr>
          <a:xfrm>
            <a:off x="9117755" y="5585166"/>
            <a:ext cx="823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Datasets: </a:t>
            </a:r>
            <a:r>
              <a:rPr lang="en-US" sz="2400" b="1" dirty="0">
                <a:latin typeface="Helvetica" pitchFamily="2" charset="0"/>
              </a:rPr>
              <a:t>CS107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2017, 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/Win/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 2018), </a:t>
            </a:r>
            <a:r>
              <a:rPr lang="en-US" sz="2400" b="1" dirty="0">
                <a:latin typeface="Helvetica" pitchFamily="2" charset="0"/>
              </a:rPr>
              <a:t>CS161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2017), </a:t>
            </a:r>
            <a:r>
              <a:rPr lang="en-US" sz="2400" b="1" dirty="0">
                <a:latin typeface="Helvetica" pitchFamily="2" charset="0"/>
              </a:rPr>
              <a:t>CS110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2018), </a:t>
            </a:r>
            <a:r>
              <a:rPr lang="en-US" sz="2400" b="1" dirty="0">
                <a:latin typeface="Helvetica" pitchFamily="2" charset="0"/>
              </a:rPr>
              <a:t>CS229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2018)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FA4C74-CA41-5A47-BA27-E55E188440BD}"/>
              </a:ext>
            </a:extLst>
          </p:cNvPr>
          <p:cNvSpPr txBox="1"/>
          <p:nvPr/>
        </p:nvSpPr>
        <p:spPr>
          <a:xfrm>
            <a:off x="9202395" y="7767558"/>
            <a:ext cx="760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Dian Ang – fill in here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C5AF6B-AA83-8146-A477-788B93F8AC74}"/>
              </a:ext>
            </a:extLst>
          </p:cNvPr>
          <p:cNvSpPr txBox="1"/>
          <p:nvPr/>
        </p:nvSpPr>
        <p:spPr>
          <a:xfrm>
            <a:off x="9276825" y="12329008"/>
            <a:ext cx="7605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Avoy</a:t>
            </a:r>
            <a:r>
              <a:rPr lang="en-US" sz="3600" dirty="0"/>
              <a:t> – fill in here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FFDDB7-5709-9E41-BC2B-5F7E7DE94399}"/>
              </a:ext>
            </a:extLst>
          </p:cNvPr>
          <p:cNvSpPr txBox="1"/>
          <p:nvPr/>
        </p:nvSpPr>
        <p:spPr>
          <a:xfrm>
            <a:off x="19381374" y="3982192"/>
            <a:ext cx="760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Dian Ang – fill in here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48A9D2-323B-4A4D-8B55-D6A20E47BBC9}"/>
              </a:ext>
            </a:extLst>
          </p:cNvPr>
          <p:cNvSpPr txBox="1"/>
          <p:nvPr/>
        </p:nvSpPr>
        <p:spPr>
          <a:xfrm>
            <a:off x="19415369" y="7739631"/>
            <a:ext cx="760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Avoy</a:t>
            </a:r>
            <a:r>
              <a:rPr lang="en-US" sz="3600" dirty="0"/>
              <a:t> – fill in here </a:t>
            </a:r>
          </a:p>
        </p:txBody>
      </p:sp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58390</TotalTime>
  <Words>443</Words>
  <Application>Microsoft Macintosh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771</cp:revision>
  <cp:lastPrinted>2017-10-29T08:13:34Z</cp:lastPrinted>
  <dcterms:created xsi:type="dcterms:W3CDTF">2014-03-26T18:56:18Z</dcterms:created>
  <dcterms:modified xsi:type="dcterms:W3CDTF">2018-12-03T03:32:52Z</dcterms:modified>
</cp:coreProperties>
</file>