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 autoAdjust="0"/>
    <p:restoredTop sz="95238" autoAdjust="0"/>
  </p:normalViewPr>
  <p:slideViewPr>
    <p:cSldViewPr snapToObjects="1">
      <p:cViewPr varScale="1">
        <p:scale>
          <a:sx n="34" d="100"/>
          <a:sy n="34" d="100"/>
        </p:scale>
        <p:origin x="1192" y="240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7"/>
            <a:ext cx="7816992" cy="539984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3039097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7989840" y="13944600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9840" y="13925650"/>
            <a:ext cx="8984960" cy="398135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592563" y="3845267"/>
            <a:ext cx="7662202" cy="6808179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OHs often suffer from </a:t>
            </a:r>
            <a:r>
              <a:rPr lang="en-US" sz="2000" b="1" dirty="0">
                <a:latin typeface="Helvetica" pitchFamily="2" charset="0"/>
              </a:rPr>
              <a:t>overcrowding and long wait times</a:t>
            </a:r>
            <a:r>
              <a:rPr lang="en-US" sz="2000" dirty="0">
                <a:latin typeface="Helvetica" pitchFamily="2" charset="0"/>
              </a:rPr>
              <a:t>, stressing both students and instructors.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If we could accurately predict the expected workload at a given OH, TAs can be better allocated.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 err="1">
                <a:latin typeface="Helvetica" pitchFamily="2" charset="0"/>
              </a:rPr>
              <a:t>QueueStatus</a:t>
            </a:r>
            <a:r>
              <a:rPr lang="en-US" sz="2000" dirty="0">
                <a:latin typeface="Helvetica" pitchFamily="2" charset="0"/>
              </a:rPr>
              <a:t>, Carta, and course syllabi provide a wealth of information that can be used.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We trained a </a:t>
            </a:r>
            <a:r>
              <a:rPr lang="en-US" sz="2000" b="1" dirty="0">
                <a:latin typeface="Helvetica" pitchFamily="2" charset="0"/>
              </a:rPr>
              <a:t>neural network model that predicts student load influx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(expected serve time * # sign-ups) </a:t>
            </a:r>
            <a:r>
              <a:rPr lang="en-US" sz="2000" dirty="0">
                <a:latin typeface="Helvetica" pitchFamily="2" charset="0"/>
              </a:rPr>
              <a:t>at OH on an hourly basis, for any course.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With these predictions, we now </a:t>
            </a:r>
            <a:r>
              <a:rPr lang="en-US" sz="2000" b="1" dirty="0">
                <a:latin typeface="Helvetica" pitchFamily="2" charset="0"/>
              </a:rPr>
              <a:t>optimize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TA scheduling </a:t>
            </a:r>
            <a:r>
              <a:rPr lang="en-US" sz="2000" dirty="0">
                <a:latin typeface="Helvetica" pitchFamily="2" charset="0"/>
              </a:rPr>
              <a:t>given </a:t>
            </a:r>
            <a:r>
              <a:rPr lang="en-US" sz="2000" b="1" dirty="0">
                <a:latin typeface="Helvetica" pitchFamily="2" charset="0"/>
              </a:rPr>
              <a:t>realistic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constraints</a:t>
            </a:r>
            <a:r>
              <a:rPr lang="en-US" sz="2000" dirty="0">
                <a:latin typeface="Helvetica" pitchFamily="2" charset="0"/>
              </a:rPr>
              <a:t>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886220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Class Statistics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2931878"/>
            <a:ext cx="8984960" cy="11012722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990600"/>
            <a:ext cx="23097393" cy="1820596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Garamond" panose="02020404030301010803" pitchFamily="18" charset="0"/>
              <a:ea typeface="Arial" charset="0"/>
              <a:cs typeface="Arial"/>
            </a:endParaRPr>
          </a:p>
          <a:p>
            <a:pPr algn="ctr"/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Avoy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 </a:t>
            </a:r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Datta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, Dian Ang Yap, Zheng Yan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  <a:p>
            <a:pPr algn="ctr"/>
            <a:r>
              <a:rPr lang="en-US" sz="3200" dirty="0">
                <a:latin typeface="Helvetica" pitchFamily="2" charset="0"/>
                <a:ea typeface="Arial" charset="0"/>
                <a:cs typeface="Arial"/>
              </a:rPr>
              <a:t>Note: This project is shared between CS221 and CS229. For CS221, we focus on TA scheduling.</a:t>
            </a:r>
            <a:endParaRPr lang="en-US" sz="32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8393" y="9661046"/>
            <a:ext cx="6700698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Table 1: Statistics for sample of classes (4/8 shown)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886220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94321" y="18765502"/>
            <a:ext cx="8451256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2"/>
            <a:ext cx="8391462" cy="148202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  <a:endParaRPr lang="en-US" sz="2800" b="1" dirty="0">
              <a:solidFill>
                <a:schemeClr val="bg1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9274" y="10659022"/>
            <a:ext cx="8363557" cy="13472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Optimizing TA Scheduling Using Predicted </a:t>
            </a:r>
          </a:p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Load Influx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Garamond" panose="02020404030301010803" pitchFamily="18" charset="0"/>
              </a:rPr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13" y="6603816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Predicting Student Load Influx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2620612"/>
            <a:ext cx="7833193" cy="528638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54718" y="3102799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4" y="11896955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49F12A-4F0A-8C47-B281-8462E5DBB74A}"/>
              </a:ext>
            </a:extLst>
          </p:cNvPr>
          <p:cNvSpPr/>
          <p:nvPr/>
        </p:nvSpPr>
        <p:spPr>
          <a:xfrm>
            <a:off x="653548" y="12762511"/>
            <a:ext cx="7770728" cy="323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positively correlated with: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     Week number </a:t>
            </a:r>
            <a:r>
              <a:rPr lang="en-US" sz="2000" dirty="0">
                <a:latin typeface="Helvetica" pitchFamily="2" charset="0"/>
                <a:cs typeface="Arial"/>
              </a:rPr>
              <a:t>(r = 0.07)  and </a:t>
            </a:r>
            <a:r>
              <a:rPr lang="en-US" sz="2000" b="1" dirty="0">
                <a:latin typeface="Helvetica" pitchFamily="2" charset="0"/>
                <a:cs typeface="Arial"/>
              </a:rPr>
              <a:t>Number of servers </a:t>
            </a:r>
            <a:r>
              <a:rPr lang="en-US" sz="2000" dirty="0">
                <a:latin typeface="Helvetica" pitchFamily="2" charset="0"/>
                <a:cs typeface="Arial"/>
              </a:rPr>
              <a:t>(r = 0.32)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Negatively correlated with: </a:t>
            </a:r>
            <a:br>
              <a:rPr lang="en-US" sz="2000" dirty="0">
                <a:latin typeface="Helvetica" pitchFamily="2" charset="0"/>
                <a:cs typeface="Arial"/>
              </a:rPr>
            </a:br>
            <a:r>
              <a:rPr lang="en-US" sz="2000" b="1" dirty="0">
                <a:latin typeface="Helvetica" pitchFamily="2" charset="0"/>
                <a:cs typeface="Arial"/>
              </a:rPr>
              <a:t>Days until assignment due </a:t>
            </a:r>
            <a:r>
              <a:rPr lang="en-US" sz="2000" dirty="0">
                <a:latin typeface="Helvetica" pitchFamily="2" charset="0"/>
                <a:cs typeface="Arial"/>
              </a:rPr>
              <a:t>(r= -0.08),  </a:t>
            </a:r>
            <a:r>
              <a:rPr lang="en-US" sz="2000" b="1" dirty="0">
                <a:latin typeface="Helvetica" pitchFamily="2" charset="0"/>
                <a:cs typeface="Arial"/>
              </a:rPr>
              <a:t>Hour of day </a:t>
            </a:r>
            <a:r>
              <a:rPr lang="en-US" sz="2000" dirty="0">
                <a:latin typeface="Helvetica" pitchFamily="2" charset="0"/>
                <a:cs typeface="Arial"/>
              </a:rPr>
              <a:t>(r = -0.10),  </a:t>
            </a:r>
            <a:r>
              <a:rPr lang="en-US" sz="2000" b="1" dirty="0">
                <a:latin typeface="Helvetica" pitchFamily="2" charset="0"/>
                <a:cs typeface="Arial"/>
              </a:rPr>
              <a:t>Weekday</a:t>
            </a:r>
            <a:r>
              <a:rPr lang="en-US" sz="2000" dirty="0">
                <a:latin typeface="Helvetica" pitchFamily="2" charset="0"/>
                <a:cs typeface="Arial"/>
              </a:rPr>
              <a:t> (r=-0.09), </a:t>
            </a:r>
            <a:r>
              <a:rPr lang="en-US" sz="2000" b="1" dirty="0">
                <a:latin typeface="Helvetica" pitchFamily="2" charset="0"/>
                <a:cs typeface="Arial"/>
              </a:rPr>
              <a:t>Days until next exam </a:t>
            </a:r>
            <a:r>
              <a:rPr lang="en-US" sz="2000" dirty="0">
                <a:latin typeface="Helvetica" pitchFamily="2" charset="0"/>
                <a:cs typeface="Arial"/>
              </a:rPr>
              <a:t>(r = -0.06)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marL="342900" indent="-342900" algn="ctr">
              <a:lnSpc>
                <a:spcPct val="110000"/>
              </a:lnSpc>
              <a:buFontTx/>
              <a:buChar char="-"/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BEB52-25A2-B548-9B0F-4D2CD0C1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11339"/>
              </p:ext>
            </p:extLst>
          </p:nvPr>
        </p:nvGraphicFramePr>
        <p:xfrm>
          <a:off x="574615" y="10070316"/>
          <a:ext cx="7773044" cy="1588476"/>
        </p:xfrm>
        <a:graphic>
          <a:graphicData uri="http://schemas.openxmlformats.org/drawingml/2006/table">
            <a:tbl>
              <a:tblPr/>
              <a:tblGrid>
                <a:gridCol w="712139">
                  <a:extLst>
                    <a:ext uri="{9D8B030D-6E8A-4147-A177-3AD203B41FA5}">
                      <a16:colId xmlns:a16="http://schemas.microsoft.com/office/drawing/2014/main" val="2518818810"/>
                    </a:ext>
                  </a:extLst>
                </a:gridCol>
                <a:gridCol w="979756">
                  <a:extLst>
                    <a:ext uri="{9D8B030D-6E8A-4147-A177-3AD203B41FA5}">
                      <a16:colId xmlns:a16="http://schemas.microsoft.com/office/drawing/2014/main" val="3701162585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1951519735"/>
                    </a:ext>
                  </a:extLst>
                </a:gridCol>
                <a:gridCol w="915605">
                  <a:extLst>
                    <a:ext uri="{9D8B030D-6E8A-4147-A177-3AD203B41FA5}">
                      <a16:colId xmlns:a16="http://schemas.microsoft.com/office/drawing/2014/main" val="2152933948"/>
                    </a:ext>
                  </a:extLst>
                </a:gridCol>
                <a:gridCol w="1251328">
                  <a:extLst>
                    <a:ext uri="{9D8B030D-6E8A-4147-A177-3AD203B41FA5}">
                      <a16:colId xmlns:a16="http://schemas.microsoft.com/office/drawing/2014/main" val="345112680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529208494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2177897629"/>
                    </a:ext>
                  </a:extLst>
                </a:gridCol>
              </a:tblGrid>
              <a:tr h="4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Quarter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&amp;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#OH-Active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 Students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OH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Load Influx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5935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21873.09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9544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15380.68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2039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35459.1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Autumn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31733.7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842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B9E9237-C341-4447-ADBB-5DB41895680D}"/>
              </a:ext>
            </a:extLst>
          </p:cNvPr>
          <p:cNvSpPr/>
          <p:nvPr/>
        </p:nvSpPr>
        <p:spPr>
          <a:xfrm>
            <a:off x="12035170" y="4295171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Predict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Load Influx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37EE7C-B10F-9247-B7AC-038B68A89DAB}"/>
              </a:ext>
            </a:extLst>
          </p:cNvPr>
          <p:cNvSpPr/>
          <p:nvPr/>
        </p:nvSpPr>
        <p:spPr>
          <a:xfrm>
            <a:off x="15020868" y="4307810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Optimize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TA Scheduling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DCEF-5E5E-2741-9FEB-9804B3277B80}"/>
              </a:ext>
            </a:extLst>
          </p:cNvPr>
          <p:cNvCxnSpPr/>
          <p:nvPr/>
        </p:nvCxnSpPr>
        <p:spPr>
          <a:xfrm>
            <a:off x="11445875" y="4737399"/>
            <a:ext cx="46485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0A286-C995-A84E-A7B0-C1E53F1B82ED}"/>
              </a:ext>
            </a:extLst>
          </p:cNvPr>
          <p:cNvCxnSpPr/>
          <p:nvPr/>
        </p:nvCxnSpPr>
        <p:spPr>
          <a:xfrm>
            <a:off x="14273797" y="4755080"/>
            <a:ext cx="685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70FCF8B-EF97-9F49-B4EE-C558EE8665FB}"/>
              </a:ext>
            </a:extLst>
          </p:cNvPr>
          <p:cNvSpPr/>
          <p:nvPr/>
        </p:nvSpPr>
        <p:spPr>
          <a:xfrm>
            <a:off x="9301222" y="4316986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Collect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Queue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5E2E0-7549-D745-89BB-3B6C9546BF22}"/>
              </a:ext>
            </a:extLst>
          </p:cNvPr>
          <p:cNvSpPr/>
          <p:nvPr/>
        </p:nvSpPr>
        <p:spPr>
          <a:xfrm>
            <a:off x="23926277" y="410662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8D289-B037-714E-AD6D-07FE2F321936}"/>
              </a:ext>
            </a:extLst>
          </p:cNvPr>
          <p:cNvSpPr/>
          <p:nvPr/>
        </p:nvSpPr>
        <p:spPr>
          <a:xfrm>
            <a:off x="23926277" y="1515675"/>
            <a:ext cx="2772944" cy="1054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 229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ADC01-F68F-364B-8726-E859BA678547}"/>
              </a:ext>
            </a:extLst>
          </p:cNvPr>
          <p:cNvSpPr txBox="1"/>
          <p:nvPr/>
        </p:nvSpPr>
        <p:spPr>
          <a:xfrm>
            <a:off x="9117755" y="5712415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Datasets: </a:t>
            </a:r>
            <a:r>
              <a:rPr lang="en-US" sz="2000" b="1" dirty="0">
                <a:latin typeface="Helvetica" pitchFamily="2" charset="0"/>
              </a:rPr>
              <a:t>CS107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2017, 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/Win/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CS161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2017), </a:t>
            </a:r>
            <a:r>
              <a:rPr lang="en-US" sz="2000" b="1" dirty="0">
                <a:latin typeface="Helvetica" pitchFamily="2" charset="0"/>
              </a:rPr>
              <a:t>CS110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CS229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/>
              <p:nvPr/>
            </p:nvSpPr>
            <p:spPr>
              <a:xfrm>
                <a:off x="9017349" y="12246176"/>
                <a:ext cx="8300926" cy="569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Having predicted the expected load influx for each individual office hour in the quarter, we use Bayesian inference with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Gibbs Sampling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assign TAs to each individual time slot.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Treating each TA as a variable, the Gibbs sampler assigns a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fixed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-length list of time slots to each TA through the quarter. Each time slot assignment is weighted according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𝒂𝒔𝒔𝒊𝒈𝒏𝒆𝒅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𝒑𝒓𝒆𝒅𝒊𝒄𝒕𝒆𝒅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|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b="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𝒂𝒔𝒔𝒊𝒈𝒏𝒆𝒅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𝒑𝒓𝒆𝒅𝒊𝒄𝒕𝒆𝒅</m:t>
                        </m:r>
                      </m:sub>
                    </m:sSub>
                  </m:oMath>
                </a14:m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measures the </a:t>
                </a:r>
                <a:r>
                  <a:rPr lang="en-US" sz="2000" b="1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cosine similarity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between the number of Tas assigned each office hour and the predicted loads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also factor in constraints such as a maximum TA workload per day and continuity of office hours for a TA within any given day.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use the cosine similarity between the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servers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the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actual load influx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to measure how satisfactory a schedule is in meeting demand.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349" y="12246176"/>
                <a:ext cx="8300926" cy="5691173"/>
              </a:xfrm>
              <a:prstGeom prst="rect">
                <a:avLst/>
              </a:prstGeom>
              <a:blipFill>
                <a:blip r:embed="rId4"/>
                <a:stretch>
                  <a:fillRect l="-661" t="-536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9001FD3-5B49-D946-B5FE-CC0F37D748F8}"/>
              </a:ext>
            </a:extLst>
          </p:cNvPr>
          <p:cNvSpPr txBox="1"/>
          <p:nvPr/>
        </p:nvSpPr>
        <p:spPr>
          <a:xfrm>
            <a:off x="9028131" y="7658679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Trained and compared different models with deep fully-connected NN, univariate LSTMs and multivariate LSTMs.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9289D-51AA-EA43-98E3-C95E7453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17554"/>
              </p:ext>
            </p:extLst>
          </p:nvPr>
        </p:nvGraphicFramePr>
        <p:xfrm>
          <a:off x="9517880" y="8343070"/>
          <a:ext cx="7430888" cy="21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5444">
                  <a:extLst>
                    <a:ext uri="{9D8B030D-6E8A-4147-A177-3AD203B41FA5}">
                      <a16:colId xmlns:a16="http://schemas.microsoft.com/office/drawing/2014/main" val="2629748201"/>
                    </a:ext>
                  </a:extLst>
                </a:gridCol>
                <a:gridCol w="3715444">
                  <a:extLst>
                    <a:ext uri="{9D8B030D-6E8A-4147-A177-3AD203B41FA5}">
                      <a16:colId xmlns:a16="http://schemas.microsoft.com/office/drawing/2014/main" val="2277001996"/>
                    </a:ext>
                  </a:extLst>
                </a:gridCol>
              </a:tblGrid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 for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RMSE (Load Influx)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323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FCN (hinge/MSE)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161 / </a:t>
                      </a:r>
                      <a:r>
                        <a:rPr lang="en-US" sz="2200" b="1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4569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Univariate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0144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Autoregressive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090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57ACA-1F60-3B40-B5D1-375166A4D0FD}"/>
              </a:ext>
            </a:extLst>
          </p:cNvPr>
          <p:cNvGrpSpPr/>
          <p:nvPr/>
        </p:nvGrpSpPr>
        <p:grpSpPr>
          <a:xfrm>
            <a:off x="18042860" y="4234041"/>
            <a:ext cx="8767786" cy="2317702"/>
            <a:chOff x="18094769" y="4385325"/>
            <a:chExt cx="8767786" cy="2702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21AC5A-70DC-B64C-8C14-26B1076103FF}"/>
                </a:ext>
              </a:extLst>
            </p:cNvPr>
            <p:cNvGrpSpPr/>
            <p:nvPr/>
          </p:nvGrpSpPr>
          <p:grpSpPr>
            <a:xfrm>
              <a:off x="18094770" y="4385325"/>
              <a:ext cx="8767785" cy="2267525"/>
              <a:chOff x="18094770" y="4385325"/>
              <a:chExt cx="8767785" cy="2267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00AA407-2F4B-E548-BAEF-B635B07B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0153" y="4407624"/>
                <a:ext cx="3022402" cy="2222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73282C8-A615-884F-9544-42220FDF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1336" y="4473300"/>
                <a:ext cx="2855281" cy="2130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CC4E4-787E-6744-8F3D-BAE5FC6E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94770" y="4385325"/>
                <a:ext cx="2873841" cy="2267525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F67041-EDD6-544B-99F7-E12D90C9B454}"/>
                </a:ext>
              </a:extLst>
            </p:cNvPr>
            <p:cNvSpPr txBox="1"/>
            <p:nvPr/>
          </p:nvSpPr>
          <p:spPr>
            <a:xfrm>
              <a:off x="18094769" y="6656688"/>
              <a:ext cx="87677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pitchFamily="2" charset="0"/>
                </a:rPr>
                <a:t>        Without norm          With normalization     Norm + Early stopping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E09C6A8-0A93-424A-9648-7C59BF263DA9}"/>
              </a:ext>
            </a:extLst>
          </p:cNvPr>
          <p:cNvSpPr txBox="1"/>
          <p:nvPr/>
        </p:nvSpPr>
        <p:spPr>
          <a:xfrm>
            <a:off x="18035567" y="3839812"/>
            <a:ext cx="887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Used normalization and early stopping to prevent overfitting.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4134BF-6497-2A47-81B1-0E920038E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347" y="14533098"/>
            <a:ext cx="6268348" cy="32199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0CBFE-F4A9-A547-B5BC-6A329C24310B}"/>
              </a:ext>
            </a:extLst>
          </p:cNvPr>
          <p:cNvGrpSpPr/>
          <p:nvPr/>
        </p:nvGrpSpPr>
        <p:grpSpPr>
          <a:xfrm>
            <a:off x="21745319" y="6636503"/>
            <a:ext cx="5222841" cy="2378900"/>
            <a:chOff x="18192123" y="7417251"/>
            <a:chExt cx="5316286" cy="425436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D2B28E-312F-8C4D-9D58-BA29F279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192123" y="7417251"/>
              <a:ext cx="5201278" cy="38048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3C9CF2-DF6F-3041-A666-1289D6A5092C}"/>
                </a:ext>
              </a:extLst>
            </p:cNvPr>
            <p:cNvSpPr txBox="1"/>
            <p:nvPr/>
          </p:nvSpPr>
          <p:spPr>
            <a:xfrm>
              <a:off x="18326807" y="11240727"/>
              <a:ext cx="518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Univariate LSTM predicts load influx spikes.</a:t>
              </a:r>
            </a:p>
          </p:txBody>
        </p:sp>
      </p:grpSp>
      <p:pic>
        <p:nvPicPr>
          <p:cNvPr id="30" name="Picture 2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25896A9-162B-49BE-8E39-A3F6C94C89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42860" y="9771188"/>
            <a:ext cx="8796577" cy="3975806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A9868DC-C0A7-4A87-96A8-5BA7F18D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24339"/>
              </p:ext>
            </p:extLst>
          </p:nvPr>
        </p:nvGraphicFramePr>
        <p:xfrm>
          <a:off x="18059400" y="8943810"/>
          <a:ext cx="3817298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649">
                  <a:extLst>
                    <a:ext uri="{9D8B030D-6E8A-4147-A177-3AD203B41FA5}">
                      <a16:colId xmlns:a16="http://schemas.microsoft.com/office/drawing/2014/main" val="4204864164"/>
                    </a:ext>
                  </a:extLst>
                </a:gridCol>
                <a:gridCol w="1908649">
                  <a:extLst>
                    <a:ext uri="{9D8B030D-6E8A-4147-A177-3AD203B41FA5}">
                      <a16:colId xmlns:a16="http://schemas.microsoft.com/office/drawing/2014/main" val="2622670221"/>
                    </a:ext>
                  </a:extLst>
                </a:gridCol>
              </a:tblGrid>
              <a:tr h="3715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Cosine similarity, actual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Cosine similarity, optimized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93234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lvl="0" indent="0" algn="l" defTabSz="13633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625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2B250D-BAA8-4533-9B11-D382FC9B7BC6}"/>
              </a:ext>
            </a:extLst>
          </p:cNvPr>
          <p:cNvSpPr txBox="1"/>
          <p:nvPr/>
        </p:nvSpPr>
        <p:spPr>
          <a:xfrm>
            <a:off x="17935033" y="14677017"/>
            <a:ext cx="884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166A62-F4D4-DD48-941E-E63907825D72}"/>
              </a:ext>
            </a:extLst>
          </p:cNvPr>
          <p:cNvSpPr/>
          <p:nvPr/>
        </p:nvSpPr>
        <p:spPr>
          <a:xfrm>
            <a:off x="18643844" y="14700385"/>
            <a:ext cx="7662202" cy="5792516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Using data scraped off of Stanford course resources, a fully connected NN, and Gibbs sampling, we have come up with a system that schedules TA hours (within realistic constraints) that greatly improves over current TA assignment policies.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Major challenges included computational constraints, overfitting, applying real-life constraints, and deciding criterion of “optimality” for assignments.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In the future, we hope to extend this to more general testing data, including course numbers we have not seen before.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58813</TotalTime>
  <Words>620</Words>
  <Application>Microsoft Macintosh PowerPoint</Application>
  <PresentationFormat>Custom</PresentationFormat>
  <Paragraphs>143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Garamond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788</cp:revision>
  <cp:lastPrinted>2017-10-29T08:13:34Z</cp:lastPrinted>
  <dcterms:created xsi:type="dcterms:W3CDTF">2014-03-26T18:56:18Z</dcterms:created>
  <dcterms:modified xsi:type="dcterms:W3CDTF">2018-12-03T20:15:54Z</dcterms:modified>
</cp:coreProperties>
</file>