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5253" autoAdjust="0"/>
  </p:normalViewPr>
  <p:slideViewPr>
    <p:cSldViewPr snapToObjects="1">
      <p:cViewPr>
        <p:scale>
          <a:sx n="33" d="100"/>
          <a:sy n="33" d="100"/>
        </p:scale>
        <p:origin x="739" y="-1032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7989840" y="13944600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9840" y="13925650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92563" y="3845267"/>
            <a:ext cx="7662202" cy="6808179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OHs often suffer from </a:t>
            </a:r>
            <a:r>
              <a:rPr lang="en-US" sz="2000" b="1" dirty="0">
                <a:latin typeface="Helvetica" pitchFamily="2" charset="0"/>
              </a:rPr>
              <a:t>overcrowding and long wait times</a:t>
            </a:r>
            <a:r>
              <a:rPr lang="en-US" sz="20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" pitchFamily="2" charset="0"/>
              </a:rPr>
              <a:t>QueueStatus</a:t>
            </a:r>
            <a:r>
              <a:rPr lang="en-US" sz="20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We trained a </a:t>
            </a:r>
            <a:r>
              <a:rPr lang="en-US" sz="2000" b="1" dirty="0">
                <a:latin typeface="Helvetica" pitchFamily="2" charset="0"/>
              </a:rPr>
              <a:t>neural network model that predicts student load influx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(expected serve time * # sign-ups) </a:t>
            </a:r>
            <a:r>
              <a:rPr lang="en-US" sz="20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With these predictions, we now </a:t>
            </a:r>
            <a:r>
              <a:rPr lang="en-US" sz="2000" b="1" dirty="0">
                <a:latin typeface="Helvetica" pitchFamily="2" charset="0"/>
              </a:rPr>
              <a:t>optimize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TA scheduling </a:t>
            </a:r>
            <a:r>
              <a:rPr lang="en-US" sz="2000" dirty="0">
                <a:latin typeface="Helvetica" pitchFamily="2" charset="0"/>
              </a:rPr>
              <a:t>given </a:t>
            </a:r>
            <a:r>
              <a:rPr lang="en-US" sz="2000" b="1" dirty="0">
                <a:latin typeface="Helvetica" pitchFamily="2" charset="0"/>
              </a:rPr>
              <a:t>realistic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constraints</a:t>
            </a:r>
            <a:r>
              <a:rPr lang="en-US" sz="2000" dirty="0">
                <a:latin typeface="Helvetica" pitchFamily="2" charset="0"/>
              </a:rPr>
              <a:t>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2931878"/>
            <a:ext cx="8984960" cy="11012722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990600"/>
            <a:ext cx="23097393" cy="1820596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Garamond" panose="02020404030301010803" pitchFamily="18" charset="0"/>
              <a:ea typeface="Arial" charset="0"/>
              <a:cs typeface="Arial"/>
            </a:endParaRPr>
          </a:p>
          <a:p>
            <a:pPr algn="ctr"/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Avoy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 </a:t>
            </a:r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Datta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393" y="9661046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(4/8 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Garamond" panose="02020404030301010803" pitchFamily="18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2620612"/>
            <a:ext cx="78331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548" y="12762511"/>
            <a:ext cx="7770728" cy="323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     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Negatively correlated with: </a:t>
            </a:r>
            <a:br>
              <a:rPr lang="en-US" sz="2000" dirty="0">
                <a:latin typeface="Helvetica" pitchFamily="2" charset="0"/>
                <a:cs typeface="Arial"/>
              </a:rPr>
            </a:b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11339"/>
              </p:ext>
            </p:extLst>
          </p:nvPr>
        </p:nvGraphicFramePr>
        <p:xfrm>
          <a:off x="574615" y="10070316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117755" y="5712415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Datasets: </a:t>
            </a:r>
            <a:r>
              <a:rPr lang="en-US" sz="2000" b="1" dirty="0">
                <a:latin typeface="Helvetica" pitchFamily="2" charset="0"/>
              </a:rPr>
              <a:t>CS107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2017, 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/Win/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CS161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2017), </a:t>
            </a:r>
            <a:r>
              <a:rPr lang="en-US" sz="2000" b="1" dirty="0">
                <a:latin typeface="Helvetica" pitchFamily="2" charset="0"/>
              </a:rPr>
              <a:t>CS110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CS229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/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Having predicted the expected load influx for each individual office hour in the quarter, we use Bayesian inference with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Gibbs Sampling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assign TAs to each individual time slot.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Treating each TA as a variable, the Gibbs sampler assigns a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fixed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-length list of time slots to each TA through the quarter. Each time slot assignment is weighted according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𝒂𝒔𝒔𝒊𝒈𝒏𝒆𝒅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𝒑𝒓𝒆𝒅𝒊𝒄𝒕𝒆𝒅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b="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𝒂𝒔𝒔𝒊𝒈𝒏𝒆𝒅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𝒑𝒓𝒆𝒅𝒊𝒄𝒕𝒆𝒅</m:t>
                        </m:r>
                      </m:sub>
                    </m:sSub>
                  </m:oMath>
                </a14:m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measures the </a:t>
                </a:r>
                <a:r>
                  <a:rPr lang="en-US" sz="2000" b="1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cosine similarity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between the number of Tas assigned each office hour and the predicted loads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also factor in constraints such as a maximum TA workload per day and continuity of office hours for a TA within any given day.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use the cosine similarity between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servers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actual load influx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to measure how satisfactory a schedule is in meeting demand.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blipFill>
                <a:blip r:embed="rId4"/>
                <a:stretch>
                  <a:fillRect l="-661" t="-536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9001FD3-5B49-D946-B5FE-CC0F37D748F8}"/>
              </a:ext>
            </a:extLst>
          </p:cNvPr>
          <p:cNvSpPr txBox="1"/>
          <p:nvPr/>
        </p:nvSpPr>
        <p:spPr>
          <a:xfrm>
            <a:off x="9028131" y="7658679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Trained and compared different models with deep fully-connected NN, univariate LSTMs and multivariate LSTMs.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9289D-51AA-EA43-98E3-C95E7453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7554"/>
              </p:ext>
            </p:extLst>
          </p:nvPr>
        </p:nvGraphicFramePr>
        <p:xfrm>
          <a:off x="9517880" y="8343070"/>
          <a:ext cx="7430888" cy="21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5444">
                  <a:extLst>
                    <a:ext uri="{9D8B030D-6E8A-4147-A177-3AD203B41FA5}">
                      <a16:colId xmlns:a16="http://schemas.microsoft.com/office/drawing/2014/main" val="2629748201"/>
                    </a:ext>
                  </a:extLst>
                </a:gridCol>
                <a:gridCol w="3715444">
                  <a:extLst>
                    <a:ext uri="{9D8B030D-6E8A-4147-A177-3AD203B41FA5}">
                      <a16:colId xmlns:a16="http://schemas.microsoft.com/office/drawing/2014/main" val="2277001996"/>
                    </a:ext>
                  </a:extLst>
                </a:gridCol>
              </a:tblGrid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RMSE (Load Influx)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323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FCN (hinge/MSE)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161 / </a:t>
                      </a:r>
                      <a:r>
                        <a:rPr lang="en-US" sz="2200" b="1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4569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0144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Autoregressive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090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18042860" y="4234041"/>
            <a:ext cx="8767786" cy="2317702"/>
            <a:chOff x="18094769" y="4385325"/>
            <a:chExt cx="8767786" cy="2702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70" y="4385325"/>
              <a:ext cx="8767785" cy="2267525"/>
              <a:chOff x="18094770" y="4385325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0153" y="4407624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1336" y="4473300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94770" y="4385325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8094769" y="6656688"/>
              <a:ext cx="87677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E09C6A8-0A93-424A-9648-7C59BF263DA9}"/>
              </a:ext>
            </a:extLst>
          </p:cNvPr>
          <p:cNvSpPr txBox="1"/>
          <p:nvPr/>
        </p:nvSpPr>
        <p:spPr>
          <a:xfrm>
            <a:off x="18035567" y="3839812"/>
            <a:ext cx="887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Used normalization and early stopping to prevent overfitting.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4134BF-6497-2A47-81B1-0E920038E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347" y="14533098"/>
            <a:ext cx="6268348" cy="32199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0CBFE-F4A9-A547-B5BC-6A329C24310B}"/>
              </a:ext>
            </a:extLst>
          </p:cNvPr>
          <p:cNvGrpSpPr/>
          <p:nvPr/>
        </p:nvGrpSpPr>
        <p:grpSpPr>
          <a:xfrm>
            <a:off x="21745319" y="6636503"/>
            <a:ext cx="5222841" cy="2378900"/>
            <a:chOff x="18192123" y="7417251"/>
            <a:chExt cx="5316286" cy="42543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D2B28E-312F-8C4D-9D58-BA29F279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92123" y="7417251"/>
              <a:ext cx="5201278" cy="38048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C9CF2-DF6F-3041-A666-1289D6A5092C}"/>
                </a:ext>
              </a:extLst>
            </p:cNvPr>
            <p:cNvSpPr txBox="1"/>
            <p:nvPr/>
          </p:nvSpPr>
          <p:spPr>
            <a:xfrm>
              <a:off x="18326807" y="11240727"/>
              <a:ext cx="518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Univariate LSTM predicts load influx spikes.</a:t>
              </a:r>
            </a:p>
          </p:txBody>
        </p:sp>
      </p:grpSp>
      <p:pic>
        <p:nvPicPr>
          <p:cNvPr id="30" name="Picture 2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25896A9-162B-49BE-8E39-A3F6C94C8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42860" y="9771188"/>
            <a:ext cx="8796577" cy="3975806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A9868DC-C0A7-4A87-96A8-5BA7F18D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24339"/>
              </p:ext>
            </p:extLst>
          </p:nvPr>
        </p:nvGraphicFramePr>
        <p:xfrm>
          <a:off x="18059400" y="8943810"/>
          <a:ext cx="3817298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649">
                  <a:extLst>
                    <a:ext uri="{9D8B030D-6E8A-4147-A177-3AD203B41FA5}">
                      <a16:colId xmlns:a16="http://schemas.microsoft.com/office/drawing/2014/main" val="4204864164"/>
                    </a:ext>
                  </a:extLst>
                </a:gridCol>
                <a:gridCol w="1908649">
                  <a:extLst>
                    <a:ext uri="{9D8B030D-6E8A-4147-A177-3AD203B41FA5}">
                      <a16:colId xmlns:a16="http://schemas.microsoft.com/office/drawing/2014/main" val="2622670221"/>
                    </a:ext>
                  </a:extLst>
                </a:gridCol>
              </a:tblGrid>
              <a:tr h="3715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actual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optimized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93234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lvl="0" indent="0" algn="l" defTabSz="13633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625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2B250D-BAA8-4533-9B11-D382FC9B7BC6}"/>
              </a:ext>
            </a:extLst>
          </p:cNvPr>
          <p:cNvSpPr txBox="1"/>
          <p:nvPr/>
        </p:nvSpPr>
        <p:spPr>
          <a:xfrm>
            <a:off x="17935033" y="14677017"/>
            <a:ext cx="884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58810</TotalTime>
  <Words>531</Words>
  <Application>Microsoft Office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Garamond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Avoy Datta</cp:lastModifiedBy>
  <cp:revision>786</cp:revision>
  <cp:lastPrinted>2017-10-29T08:13:34Z</cp:lastPrinted>
  <dcterms:created xsi:type="dcterms:W3CDTF">2014-03-26T18:56:18Z</dcterms:created>
  <dcterms:modified xsi:type="dcterms:W3CDTF">2018-12-03T20:08:16Z</dcterms:modified>
</cp:coreProperties>
</file>