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52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" userDrawn="1">
          <p15:clr>
            <a:srgbClr val="A4A3A4"/>
          </p15:clr>
        </p15:guide>
        <p15:guide id="2" pos="30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man, Amanda (NIH/NIAID) [E]" initials="RA([" lastIdx="4" clrIdx="0">
    <p:extLst/>
  </p:cmAuthor>
  <p:cmAuthor id="2" name="Stephen Galli" initials="SG" lastIdx="1" clrIdx="1">
    <p:extLst/>
  </p:cmAuthor>
  <p:cmAuthor id="3" name="Sandra" initials="U" lastIdx="0" clrIdx="2"/>
  <p:cmAuthor id="4" name="User" initials="U" lastIdx="5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63F"/>
    <a:srgbClr val="FFF794"/>
    <a:srgbClr val="8B1336"/>
    <a:srgbClr val="8A1437"/>
    <a:srgbClr val="881639"/>
    <a:srgbClr val="8B1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 autoAdjust="0"/>
    <p:restoredTop sz="95238" autoAdjust="0"/>
  </p:normalViewPr>
  <p:slideViewPr>
    <p:cSldViewPr snapToObjects="1">
      <p:cViewPr>
        <p:scale>
          <a:sx n="95" d="100"/>
          <a:sy n="95" d="100"/>
        </p:scale>
        <p:origin x="136" y="-4792"/>
      </p:cViewPr>
      <p:guideLst>
        <p:guide orient="horz" pos="35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3FA1-9968-F149-B3D8-ED72A059E6D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FF33-EBD2-CF47-B461-6CEF62CC4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1pPr>
    <a:lvl2pPr marL="1325126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2pPr>
    <a:lvl3pPr marL="265025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3pPr>
    <a:lvl4pPr marL="3975378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4pPr>
    <a:lvl5pPr marL="5300505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5pPr>
    <a:lvl6pPr marL="6625630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6pPr>
    <a:lvl7pPr marL="7950757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7pPr>
    <a:lvl8pPr marL="9275882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8pPr>
    <a:lvl9pPr marL="10601009" algn="l" defTabSz="1325126" rtl="0" eaLnBrk="1" latinLnBrk="0" hangingPunct="1">
      <a:defRPr sz="34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FFF33-EBD2-CF47-B461-6CEF62CC4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8"/>
            <a:ext cx="23317200" cy="3920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6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2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8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53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81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7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43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6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64322" y="3513670"/>
            <a:ext cx="29627511" cy="74900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1783" y="3513670"/>
            <a:ext cx="88425339" cy="74900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</p:spPr>
        <p:txBody>
          <a:bodyPr anchor="t"/>
          <a:lstStyle>
            <a:lvl1pPr algn="l">
              <a:defRPr sz="119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7"/>
            <a:ext cx="23317200" cy="4000499"/>
          </a:xfrm>
        </p:spPr>
        <p:txBody>
          <a:bodyPr anchor="b"/>
          <a:lstStyle>
            <a:lvl1pPr marL="0" indent="0">
              <a:buNone/>
              <a:defRPr sz="6020">
                <a:solidFill>
                  <a:schemeClr val="tx1">
                    <a:tint val="75000"/>
                  </a:schemeClr>
                </a:solidFill>
              </a:defRPr>
            </a:lvl1pPr>
            <a:lvl2pPr marL="1363301" indent="0">
              <a:buNone/>
              <a:defRPr sz="5376">
                <a:solidFill>
                  <a:schemeClr val="tx1">
                    <a:tint val="75000"/>
                  </a:schemeClr>
                </a:solidFill>
              </a:defRPr>
            </a:lvl2pPr>
            <a:lvl3pPr marL="2726601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89903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4pPr>
            <a:lvl5pPr marL="54532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5pPr>
            <a:lvl6pPr marL="6816504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6pPr>
            <a:lvl7pPr marL="81798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7pPr>
            <a:lvl8pPr marL="9543107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8pPr>
            <a:lvl9pPr marL="10906406" indent="0">
              <a:buNone/>
              <a:defRPr sz="41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1778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5403" y="20480867"/>
            <a:ext cx="59026425" cy="57933168"/>
          </a:xfrm>
        </p:spPr>
        <p:txBody>
          <a:bodyPr/>
          <a:lstStyle>
            <a:lvl1pPr>
              <a:defRPr sz="8358"/>
            </a:lvl1pPr>
            <a:lvl2pPr>
              <a:defRPr sz="7188"/>
            </a:lvl2pPr>
            <a:lvl3pPr>
              <a:defRPr sz="6020"/>
            </a:lvl3pPr>
            <a:lvl4pPr>
              <a:defRPr sz="5376"/>
            </a:lvl4pPr>
            <a:lvl5pPr>
              <a:defRPr sz="5376"/>
            </a:lvl5pPr>
            <a:lvl6pPr>
              <a:defRPr sz="5376"/>
            </a:lvl6pPr>
            <a:lvl7pPr>
              <a:defRPr sz="5376"/>
            </a:lvl7pPr>
            <a:lvl8pPr>
              <a:defRPr sz="5376"/>
            </a:lvl8pPr>
            <a:lvl9pPr>
              <a:defRPr sz="5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6" y="4093637"/>
            <a:ext cx="12120564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6" y="5799668"/>
            <a:ext cx="12120564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8" y="4093637"/>
            <a:ext cx="12125325" cy="1706033"/>
          </a:xfrm>
        </p:spPr>
        <p:txBody>
          <a:bodyPr anchor="b"/>
          <a:lstStyle>
            <a:lvl1pPr marL="0" indent="0">
              <a:buNone/>
              <a:defRPr sz="7188" b="1"/>
            </a:lvl1pPr>
            <a:lvl2pPr marL="1363301" indent="0">
              <a:buNone/>
              <a:defRPr sz="6020" b="1"/>
            </a:lvl2pPr>
            <a:lvl3pPr marL="2726601" indent="0">
              <a:buNone/>
              <a:defRPr sz="5376" b="1"/>
            </a:lvl3pPr>
            <a:lvl4pPr marL="4089903" indent="0">
              <a:buNone/>
              <a:defRPr sz="4734" b="1"/>
            </a:lvl4pPr>
            <a:lvl5pPr marL="5453204" indent="0">
              <a:buNone/>
              <a:defRPr sz="4734" b="1"/>
            </a:lvl5pPr>
            <a:lvl6pPr marL="6816504" indent="0">
              <a:buNone/>
              <a:defRPr sz="4734" b="1"/>
            </a:lvl6pPr>
            <a:lvl7pPr marL="8179806" indent="0">
              <a:buNone/>
              <a:defRPr sz="4734" b="1"/>
            </a:lvl7pPr>
            <a:lvl8pPr marL="9543107" indent="0">
              <a:buNone/>
              <a:defRPr sz="4734" b="1"/>
            </a:lvl8pPr>
            <a:lvl9pPr marL="1090640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8" y="5799668"/>
            <a:ext cx="12125325" cy="10536768"/>
          </a:xfrm>
        </p:spPr>
        <p:txBody>
          <a:bodyPr/>
          <a:lstStyle>
            <a:lvl1pPr>
              <a:defRPr sz="7188"/>
            </a:lvl1pPr>
            <a:lvl2pPr>
              <a:defRPr sz="6020"/>
            </a:lvl2pPr>
            <a:lvl3pPr>
              <a:defRPr sz="5376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8" y="728134"/>
            <a:ext cx="9024939" cy="3098800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40"/>
            <a:ext cx="15335250" cy="15608302"/>
          </a:xfrm>
        </p:spPr>
        <p:txBody>
          <a:bodyPr/>
          <a:lstStyle>
            <a:lvl1pPr>
              <a:defRPr sz="9585"/>
            </a:lvl1pPr>
            <a:lvl2pPr>
              <a:defRPr sz="8358"/>
            </a:lvl2pPr>
            <a:lvl3pPr>
              <a:defRPr sz="7188"/>
            </a:lvl3pPr>
            <a:lvl4pPr>
              <a:defRPr sz="6020"/>
            </a:lvl4pPr>
            <a:lvl5pPr>
              <a:defRPr sz="6020"/>
            </a:lvl5pPr>
            <a:lvl6pPr>
              <a:defRPr sz="6020"/>
            </a:lvl6pPr>
            <a:lvl7pPr>
              <a:defRPr sz="6020"/>
            </a:lvl7pPr>
            <a:lvl8pPr>
              <a:defRPr sz="6020"/>
            </a:lvl8pPr>
            <a:lvl9pPr>
              <a:defRPr sz="6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8" y="3826937"/>
            <a:ext cx="9024939" cy="12509502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3"/>
            <a:ext cx="16459200" cy="1511302"/>
          </a:xfrm>
        </p:spPr>
        <p:txBody>
          <a:bodyPr anchor="b"/>
          <a:lstStyle>
            <a:lvl1pPr algn="l">
              <a:defRPr sz="602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8"/>
            <a:ext cx="16459200" cy="10972800"/>
          </a:xfrm>
        </p:spPr>
        <p:txBody>
          <a:bodyPr/>
          <a:lstStyle>
            <a:lvl1pPr marL="0" indent="0">
              <a:buNone/>
              <a:defRPr sz="9585"/>
            </a:lvl1pPr>
            <a:lvl2pPr marL="1363301" indent="0">
              <a:buNone/>
              <a:defRPr sz="8358"/>
            </a:lvl2pPr>
            <a:lvl3pPr marL="2726601" indent="0">
              <a:buNone/>
              <a:defRPr sz="7188"/>
            </a:lvl3pPr>
            <a:lvl4pPr marL="4089903" indent="0">
              <a:buNone/>
              <a:defRPr sz="6020"/>
            </a:lvl4pPr>
            <a:lvl5pPr marL="5453204" indent="0">
              <a:buNone/>
              <a:defRPr sz="6020"/>
            </a:lvl5pPr>
            <a:lvl6pPr marL="6816504" indent="0">
              <a:buNone/>
              <a:defRPr sz="6020"/>
            </a:lvl6pPr>
            <a:lvl7pPr marL="8179806" indent="0">
              <a:buNone/>
              <a:defRPr sz="6020"/>
            </a:lvl7pPr>
            <a:lvl8pPr marL="9543107" indent="0">
              <a:buNone/>
              <a:defRPr sz="6020"/>
            </a:lvl8pPr>
            <a:lvl9pPr marL="10906406" indent="0">
              <a:buNone/>
              <a:defRPr sz="60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4149"/>
            </a:lvl1pPr>
            <a:lvl2pPr marL="1363301" indent="0">
              <a:buNone/>
              <a:defRPr sz="3566"/>
            </a:lvl2pPr>
            <a:lvl3pPr marL="2726601" indent="0">
              <a:buNone/>
              <a:defRPr sz="2981"/>
            </a:lvl3pPr>
            <a:lvl4pPr marL="4089903" indent="0">
              <a:buNone/>
              <a:defRPr sz="2630"/>
            </a:lvl4pPr>
            <a:lvl5pPr marL="5453204" indent="0">
              <a:buNone/>
              <a:defRPr sz="2630"/>
            </a:lvl5pPr>
            <a:lvl6pPr marL="6816504" indent="0">
              <a:buNone/>
              <a:defRPr sz="2630"/>
            </a:lvl6pPr>
            <a:lvl7pPr marL="8179806" indent="0">
              <a:buNone/>
              <a:defRPr sz="2630"/>
            </a:lvl7pPr>
            <a:lvl8pPr marL="9543107" indent="0">
              <a:buNone/>
              <a:defRPr sz="2630"/>
            </a:lvl8pPr>
            <a:lvl9pPr marL="10906406" indent="0">
              <a:buNone/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466532" tIns="233266" rIns="466532" bIns="23326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6"/>
            <a:ext cx="24688800" cy="12069235"/>
          </a:xfrm>
          <a:prstGeom prst="rect">
            <a:avLst/>
          </a:prstGeom>
        </p:spPr>
        <p:txBody>
          <a:bodyPr vert="horz" lIns="466532" tIns="233266" rIns="466532" bIns="23326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l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E760-9FC4-8A49-A6CF-4E1B2370CEB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2"/>
            <a:ext cx="8686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ct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2"/>
            <a:ext cx="6400800" cy="973666"/>
          </a:xfrm>
          <a:prstGeom prst="rect">
            <a:avLst/>
          </a:prstGeom>
        </p:spPr>
        <p:txBody>
          <a:bodyPr vert="horz" lIns="466532" tIns="233266" rIns="466532" bIns="233266" rtlCol="0" anchor="ctr"/>
          <a:lstStyle>
            <a:lvl1pPr algn="r">
              <a:defRPr sz="3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04E8-DAE1-A94C-B31D-99AF037B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63301" rtl="0" eaLnBrk="1" latinLnBrk="0" hangingPunct="1">
        <a:spcBef>
          <a:spcPct val="0"/>
        </a:spcBef>
        <a:buNone/>
        <a:defRPr sz="13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2477" indent="-1022477" algn="l" defTabSz="1363301" rtl="0" eaLnBrk="1" latinLnBrk="0" hangingPunct="1">
        <a:spcBef>
          <a:spcPct val="20000"/>
        </a:spcBef>
        <a:buFont typeface="Arial"/>
        <a:buChar char="•"/>
        <a:defRPr sz="9585" kern="1200">
          <a:solidFill>
            <a:schemeClr val="tx1"/>
          </a:solidFill>
          <a:latin typeface="+mn-lt"/>
          <a:ea typeface="+mn-ea"/>
          <a:cs typeface="+mn-cs"/>
        </a:defRPr>
      </a:lvl1pPr>
      <a:lvl2pPr marL="2215364" indent="-852063" algn="l" defTabSz="1363301" rtl="0" eaLnBrk="1" latinLnBrk="0" hangingPunct="1">
        <a:spcBef>
          <a:spcPct val="20000"/>
        </a:spcBef>
        <a:buFont typeface="Arial"/>
        <a:buChar char="–"/>
        <a:defRPr sz="8358" kern="1200">
          <a:solidFill>
            <a:schemeClr val="tx1"/>
          </a:solidFill>
          <a:latin typeface="+mn-lt"/>
          <a:ea typeface="+mn-ea"/>
          <a:cs typeface="+mn-cs"/>
        </a:defRPr>
      </a:lvl2pPr>
      <a:lvl3pPr marL="3408252" indent="-681650" algn="l" defTabSz="1363301" rtl="0" eaLnBrk="1" latinLnBrk="0" hangingPunct="1">
        <a:spcBef>
          <a:spcPct val="20000"/>
        </a:spcBef>
        <a:buFont typeface="Arial"/>
        <a:buChar char="•"/>
        <a:defRPr sz="7188" kern="1200">
          <a:solidFill>
            <a:schemeClr val="tx1"/>
          </a:solidFill>
          <a:latin typeface="+mn-lt"/>
          <a:ea typeface="+mn-ea"/>
          <a:cs typeface="+mn-cs"/>
        </a:defRPr>
      </a:lvl3pPr>
      <a:lvl4pPr marL="4771554" indent="-681650" algn="l" defTabSz="1363301" rtl="0" eaLnBrk="1" latinLnBrk="0" hangingPunct="1">
        <a:spcBef>
          <a:spcPct val="20000"/>
        </a:spcBef>
        <a:buFont typeface="Arial"/>
        <a:buChar char="–"/>
        <a:defRPr sz="6020" kern="1200">
          <a:solidFill>
            <a:schemeClr val="tx1"/>
          </a:solidFill>
          <a:latin typeface="+mn-lt"/>
          <a:ea typeface="+mn-ea"/>
          <a:cs typeface="+mn-cs"/>
        </a:defRPr>
      </a:lvl4pPr>
      <a:lvl5pPr marL="6134855" indent="-681650" algn="l" defTabSz="1363301" rtl="0" eaLnBrk="1" latinLnBrk="0" hangingPunct="1">
        <a:spcBef>
          <a:spcPct val="20000"/>
        </a:spcBef>
        <a:buFont typeface="Arial"/>
        <a:buChar char="»"/>
        <a:defRPr sz="6020" kern="1200">
          <a:solidFill>
            <a:schemeClr val="tx1"/>
          </a:solidFill>
          <a:latin typeface="+mn-lt"/>
          <a:ea typeface="+mn-ea"/>
          <a:cs typeface="+mn-cs"/>
        </a:defRPr>
      </a:lvl5pPr>
      <a:lvl6pPr marL="7498155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6pPr>
      <a:lvl7pPr marL="88614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7pPr>
      <a:lvl8pPr marL="10224756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8pPr>
      <a:lvl9pPr marL="11588058" indent="-681650" algn="l" defTabSz="1363301" rtl="0" eaLnBrk="1" latinLnBrk="0" hangingPunct="1">
        <a:spcBef>
          <a:spcPct val="20000"/>
        </a:spcBef>
        <a:buFont typeface="Arial"/>
        <a:buChar char="•"/>
        <a:defRPr sz="6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1pPr>
      <a:lvl2pPr marL="13633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2pPr>
      <a:lvl3pPr marL="2726601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3pPr>
      <a:lvl4pPr marL="4089903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4pPr>
      <a:lvl5pPr marL="54532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5pPr>
      <a:lvl6pPr marL="6816504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6pPr>
      <a:lvl7pPr marL="81798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7pPr>
      <a:lvl8pPr marL="9543107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8pPr>
      <a:lvl9pPr marL="10906406" algn="l" defTabSz="1363301" rtl="0" eaLnBrk="1" latinLnBrk="0" hangingPunct="1">
        <a:defRPr sz="5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401" y="3232387"/>
            <a:ext cx="7816992" cy="539984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399" y="3039097"/>
            <a:ext cx="7875289" cy="770902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01695" y="-2124353"/>
            <a:ext cx="15226208" cy="650917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3857" dirty="0">
              <a:solidFill>
                <a:srgbClr val="C00000"/>
              </a:solidFill>
            </a:endParaRPr>
          </a:p>
        </p:txBody>
      </p:sp>
      <p:sp>
        <p:nvSpPr>
          <p:cNvPr id="285" name="Rectangle 284"/>
          <p:cNvSpPr>
            <a:spLocks noChangeArrowheads="1"/>
          </p:cNvSpPr>
          <p:nvPr/>
        </p:nvSpPr>
        <p:spPr bwMode="auto">
          <a:xfrm>
            <a:off x="18020346" y="13780449"/>
            <a:ext cx="8984960" cy="672459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Summary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17983200" y="13932903"/>
            <a:ext cx="8984960" cy="3981350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6" name="Rectangle 55"/>
          <p:cNvSpPr/>
          <p:nvPr/>
        </p:nvSpPr>
        <p:spPr>
          <a:xfrm>
            <a:off x="592563" y="3845267"/>
            <a:ext cx="7662202" cy="6777401"/>
          </a:xfrm>
          <a:prstGeom prst="rect">
            <a:avLst/>
          </a:prstGeom>
        </p:spPr>
        <p:txBody>
          <a:bodyPr wrap="square" lIns="56802" tIns="28401" rIns="56802" bIns="28401">
            <a:spAutoFit/>
          </a:bodyPr>
          <a:lstStyle/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OHs often suffer from </a:t>
            </a:r>
            <a:r>
              <a:rPr lang="en-US" sz="2200" b="1" dirty="0">
                <a:latin typeface="Helvetica" pitchFamily="2" charset="0"/>
              </a:rPr>
              <a:t>overcrowding and long wait times</a:t>
            </a:r>
            <a:r>
              <a:rPr lang="en-US" sz="2200" dirty="0">
                <a:latin typeface="Helvetica" pitchFamily="2" charset="0"/>
              </a:rPr>
              <a:t>, stressing both students and instructors.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If we could accurately predict the expected workload at a given OH, TAs can be better allocated.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 err="1">
                <a:latin typeface="Helvetica" pitchFamily="2" charset="0"/>
              </a:rPr>
              <a:t>QueueStatus</a:t>
            </a:r>
            <a:r>
              <a:rPr lang="en-US" sz="2200" dirty="0">
                <a:latin typeface="Helvetica" pitchFamily="2" charset="0"/>
              </a:rPr>
              <a:t>, Carta, and course syllabi provide a wealth of information that can be used.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We trained a </a:t>
            </a:r>
            <a:r>
              <a:rPr lang="en-US" sz="2200" b="1" dirty="0">
                <a:latin typeface="Helvetica" pitchFamily="2" charset="0"/>
              </a:rPr>
              <a:t>neural network model that predicts student load influx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(expected serve time * # sign-ups) </a:t>
            </a:r>
            <a:r>
              <a:rPr lang="en-US" sz="2200" dirty="0">
                <a:latin typeface="Helvetica" pitchFamily="2" charset="0"/>
              </a:rPr>
              <a:t>at OH on an hourly basis, for any course.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326579" indent="-326579">
              <a:buFont typeface="Arial" panose="020B0604020202020204" pitchFamily="34" charset="0"/>
              <a:buChar char="•"/>
            </a:pPr>
            <a:r>
              <a:rPr lang="en-US" sz="2200" dirty="0">
                <a:latin typeface="Helvetica" pitchFamily="2" charset="0"/>
              </a:rPr>
              <a:t>With these predictions, we now </a:t>
            </a:r>
            <a:r>
              <a:rPr lang="en-US" sz="2200" b="1" dirty="0">
                <a:latin typeface="Helvetica" pitchFamily="2" charset="0"/>
              </a:rPr>
              <a:t>optimize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TA scheduling </a:t>
            </a:r>
            <a:r>
              <a:rPr lang="en-US" sz="2200" dirty="0">
                <a:latin typeface="Helvetica" pitchFamily="2" charset="0"/>
              </a:rPr>
              <a:t>given </a:t>
            </a:r>
            <a:r>
              <a:rPr lang="en-US" sz="2200" b="1" dirty="0">
                <a:latin typeface="Helvetica" pitchFamily="2" charset="0"/>
              </a:rPr>
              <a:t>realistic</a:t>
            </a:r>
            <a:r>
              <a:rPr lang="en-US" sz="2200" dirty="0">
                <a:latin typeface="Helvetica" pitchFamily="2" charset="0"/>
              </a:rPr>
              <a:t> </a:t>
            </a:r>
            <a:r>
              <a:rPr lang="en-US" sz="2200" b="1" dirty="0">
                <a:latin typeface="Helvetica" pitchFamily="2" charset="0"/>
              </a:rPr>
              <a:t>constraints</a:t>
            </a:r>
            <a:r>
              <a:rPr lang="en-US" sz="2200" dirty="0">
                <a:latin typeface="Helvetica" pitchFamily="2" charset="0"/>
              </a:rPr>
              <a:t>. </a:t>
            </a:r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1800" dirty="0">
              <a:latin typeface="Helvetica" pitchFamily="2" charset="0"/>
            </a:endParaRPr>
          </a:p>
          <a:p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26579" indent="-326579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10000"/>
              </a:lnSpc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  <a:p>
            <a:pPr marL="217688" indent="-217688" algn="just">
              <a:lnSpc>
                <a:spcPct val="110000"/>
              </a:lnSpc>
              <a:buFont typeface="Arial"/>
              <a:buChar char="•"/>
            </a:pPr>
            <a:endParaRPr lang="en-GB" sz="1870" dirty="0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567399" y="8862207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Class Statistics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7983200" y="3041237"/>
            <a:ext cx="8984960" cy="1089166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18" name="Rectangle 17"/>
          <p:cNvSpPr/>
          <p:nvPr/>
        </p:nvSpPr>
        <p:spPr>
          <a:xfrm>
            <a:off x="1938560" y="1239969"/>
            <a:ext cx="23097393" cy="1759041"/>
          </a:xfrm>
          <a:prstGeom prst="rect">
            <a:avLst/>
          </a:prstGeom>
          <a:solidFill>
            <a:schemeClr val="bg1"/>
          </a:solidFill>
        </p:spPr>
        <p:txBody>
          <a:bodyPr wrap="square" lIns="56802" tIns="28401" rIns="56802" bIns="28401">
            <a:spAutoFit/>
          </a:bodyPr>
          <a:lstStyle/>
          <a:p>
            <a:pPr algn="ctr"/>
            <a:endParaRPr lang="en-US" sz="2858" i="1" dirty="0">
              <a:latin typeface="Arial"/>
              <a:ea typeface="Arial" charset="0"/>
              <a:cs typeface="Arial"/>
            </a:endParaRPr>
          </a:p>
          <a:p>
            <a:pPr algn="ctr"/>
            <a:r>
              <a:rPr lang="en-US" sz="3600" i="1" dirty="0" err="1">
                <a:latin typeface="Helvetica" pitchFamily="2" charset="0"/>
                <a:ea typeface="Arial" charset="0"/>
                <a:cs typeface="Arial"/>
              </a:rPr>
              <a:t>Avoy</a:t>
            </a:r>
            <a:r>
              <a:rPr lang="en-US" sz="3600" i="1" dirty="0">
                <a:latin typeface="Helvetica" pitchFamily="2" charset="0"/>
                <a:ea typeface="Arial" charset="0"/>
                <a:cs typeface="Arial"/>
              </a:rPr>
              <a:t> </a:t>
            </a:r>
            <a:r>
              <a:rPr lang="en-US" sz="3600" i="1" dirty="0" err="1">
                <a:latin typeface="Helvetica" pitchFamily="2" charset="0"/>
                <a:ea typeface="Arial" charset="0"/>
                <a:cs typeface="Arial"/>
              </a:rPr>
              <a:t>Datta</a:t>
            </a:r>
            <a:r>
              <a:rPr lang="en-US" sz="3600" i="1" dirty="0">
                <a:latin typeface="Helvetica" pitchFamily="2" charset="0"/>
                <a:ea typeface="Arial" charset="0"/>
                <a:cs typeface="Arial"/>
              </a:rPr>
              <a:t>, Dian Ang Yap, Zheng Yan</a:t>
            </a:r>
          </a:p>
          <a:p>
            <a:pPr algn="ctr"/>
            <a:endParaRPr lang="en-US" sz="1400" i="1" dirty="0">
              <a:latin typeface="Helvetica" pitchFamily="2" charset="0"/>
              <a:ea typeface="Arial" charset="0"/>
              <a:cs typeface="Arial"/>
            </a:endParaRPr>
          </a:p>
          <a:p>
            <a:pPr algn="ctr"/>
            <a:r>
              <a:rPr lang="en-US" sz="3200" dirty="0">
                <a:latin typeface="Helvetica" pitchFamily="2" charset="0"/>
                <a:ea typeface="Arial" charset="0"/>
                <a:cs typeface="Arial"/>
              </a:rPr>
              <a:t>Note: This project is shared between CS221 and CS229. For CS221, we focus on TA scheduling.</a:t>
            </a:r>
            <a:endParaRPr lang="en-US" sz="3200" dirty="0">
              <a:latin typeface="Helvetica" pitchFamily="2" charset="0"/>
              <a:ea typeface="Arial" charset="0"/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88393" y="9661046"/>
            <a:ext cx="6700698" cy="41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Table 1: Statistics for sample of classes </a:t>
            </a:r>
            <a:r>
              <a:rPr lang="en-US" sz="2000" b="1">
                <a:latin typeface="Helvetica" pitchFamily="2" charset="0"/>
                <a:cs typeface="Arial"/>
              </a:rPr>
              <a:t>(4/10 </a:t>
            </a:r>
            <a:r>
              <a:rPr lang="en-US" sz="2000" b="1" dirty="0">
                <a:latin typeface="Helvetica" pitchFamily="2" charset="0"/>
                <a:cs typeface="Arial"/>
              </a:rPr>
              <a:t>shown)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7399" y="8862207"/>
            <a:ext cx="7833192" cy="284618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5" name="Rectangle 44"/>
          <p:cNvSpPr/>
          <p:nvPr/>
        </p:nvSpPr>
        <p:spPr>
          <a:xfrm>
            <a:off x="8963152" y="19432205"/>
            <a:ext cx="8386122" cy="257885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5" name="Rectangle 4"/>
          <p:cNvSpPr/>
          <p:nvPr/>
        </p:nvSpPr>
        <p:spPr>
          <a:xfrm>
            <a:off x="9276825" y="15694580"/>
            <a:ext cx="7390745" cy="65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169" dirty="0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169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sz="1286" dirty="0">
              <a:latin typeface="Arial"/>
              <a:cs typeface="Arial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894321" y="18765502"/>
            <a:ext cx="8451256" cy="67432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References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948351" y="3086772"/>
            <a:ext cx="8391462" cy="14820227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7983200" y="3048000"/>
            <a:ext cx="8984960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Helvetica" pitchFamily="2" charset="0"/>
                <a:cs typeface="Arial"/>
              </a:rPr>
              <a:t>   Results</a:t>
            </a:r>
            <a:endParaRPr lang="en-US" sz="2800" b="1" dirty="0">
              <a:solidFill>
                <a:schemeClr val="bg1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69274" y="10659022"/>
            <a:ext cx="8363557" cy="13472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Optimizing TA Scheduling Using Predicted </a:t>
            </a:r>
          </a:p>
          <a:p>
            <a:pPr algn="ctr"/>
            <a:r>
              <a:rPr lang="en-US" sz="27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Load Influx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7222648" y="8177231"/>
            <a:ext cx="7645607" cy="2467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algn="just"/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  <a:p>
            <a:pPr marL="267206" indent="-267206" algn="just">
              <a:buFont typeface="Arial" charset="0"/>
              <a:buChar char="•"/>
            </a:pPr>
            <a:endParaRPr lang="en-GB" sz="1715" dirty="0"/>
          </a:p>
        </p:txBody>
      </p:sp>
      <p:sp>
        <p:nvSpPr>
          <p:cNvPr id="94" name="Rectangle 93"/>
          <p:cNvSpPr/>
          <p:nvPr/>
        </p:nvSpPr>
        <p:spPr>
          <a:xfrm>
            <a:off x="17318275" y="5575202"/>
            <a:ext cx="4321571" cy="29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86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3D56D-55C8-204D-A963-214E4F213F6A}"/>
              </a:ext>
            </a:extLst>
          </p:cNvPr>
          <p:cNvSpPr txBox="1"/>
          <p:nvPr/>
        </p:nvSpPr>
        <p:spPr>
          <a:xfrm>
            <a:off x="3639928" y="516226"/>
            <a:ext cx="200390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latin typeface="Helvetica" pitchFamily="2" charset="0"/>
              </a:rPr>
              <a:t>Deep Queue-Learning: A Quest to Optimize Office Hours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8BE18-2882-8C42-8BED-C406B6D5C6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9733" b="-3357"/>
          <a:stretch/>
        </p:blipFill>
        <p:spPr>
          <a:xfrm>
            <a:off x="522635" y="18388"/>
            <a:ext cx="2831850" cy="29251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7861A6B2-6907-C043-B1BA-7A40E0A5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813" y="6603816"/>
            <a:ext cx="8391461" cy="943074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Predicting Student Load Influx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169D6B-CD17-D449-8EFC-821EA731C7A9}"/>
              </a:ext>
            </a:extLst>
          </p:cNvPr>
          <p:cNvSpPr/>
          <p:nvPr/>
        </p:nvSpPr>
        <p:spPr>
          <a:xfrm>
            <a:off x="567398" y="12620612"/>
            <a:ext cx="7833193" cy="5286388"/>
          </a:xfrm>
          <a:prstGeom prst="rect">
            <a:avLst/>
          </a:prstGeom>
          <a:noFill/>
          <a:ln w="38100">
            <a:solidFill>
              <a:srgbClr val="8B133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6802" tIns="28401" rIns="56802" bIns="28401" rtlCol="0" anchor="ctr"/>
          <a:lstStyle/>
          <a:p>
            <a:pPr algn="ctr"/>
            <a:endParaRPr lang="en-US" sz="4766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A5A936-0371-0B4C-8623-326DAB43487F}"/>
              </a:ext>
            </a:extLst>
          </p:cNvPr>
          <p:cNvSpPr/>
          <p:nvPr/>
        </p:nvSpPr>
        <p:spPr>
          <a:xfrm>
            <a:off x="9182918" y="4060613"/>
            <a:ext cx="7369808" cy="210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51257A-9686-8244-939D-6485369D4A66}"/>
              </a:ext>
            </a:extLst>
          </p:cNvPr>
          <p:cNvSpPr/>
          <p:nvPr/>
        </p:nvSpPr>
        <p:spPr>
          <a:xfrm>
            <a:off x="9017348" y="19073831"/>
            <a:ext cx="7369808" cy="24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GB" sz="1870" dirty="0"/>
          </a:p>
          <a:p>
            <a:pPr algn="just"/>
            <a:endParaRPr lang="en-GB" sz="1870" dirty="0"/>
          </a:p>
          <a:p>
            <a:pPr algn="just"/>
            <a:r>
              <a:rPr lang="en-GB" sz="1428" dirty="0"/>
              <a:t>[1]</a:t>
            </a:r>
          </a:p>
          <a:p>
            <a:pPr algn="just"/>
            <a:r>
              <a:rPr lang="en-GB" sz="1428" dirty="0"/>
              <a:t>[2]</a:t>
            </a:r>
          </a:p>
          <a:p>
            <a:pPr algn="just"/>
            <a:r>
              <a:rPr lang="en-GB" sz="1428" dirty="0"/>
              <a:t>[3]</a:t>
            </a:r>
          </a:p>
          <a:p>
            <a:pPr marL="267206" indent="-267206" algn="just">
              <a:buFont typeface="Arial" charset="0"/>
              <a:buChar char="•"/>
            </a:pPr>
            <a:endParaRPr lang="en-GB" sz="1870" dirty="0"/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GB" sz="1870" dirty="0">
              <a:latin typeface="Arial"/>
              <a:cs typeface="Arial"/>
            </a:endParaRPr>
          </a:p>
          <a:p>
            <a:pPr algn="just"/>
            <a:endParaRPr lang="en-US" sz="1870" dirty="0">
              <a:latin typeface="Arial"/>
              <a:cs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BC17A6-D475-D945-A372-150AD5B87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EFFF2BB-06F1-C244-A9AD-4B1BCEDE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9" y="-2824011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E330D-AF4A-1344-9ACC-27B48D11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5" y="-2715153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27ACA8B1-3737-3B48-8288-FE0BF415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-2606297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3F19222-FC85-B844-A5E4-743BF94E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0" y="-2497440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7D8015C-AA8B-CD46-B803-2345727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932868"/>
            <a:ext cx="131970" cy="64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5315" tIns="32657" rIns="65315" bIns="326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734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954718" y="3102799"/>
            <a:ext cx="8423857" cy="762000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Methodology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7B1EAE-E581-FB4C-9DEA-A64A58CF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24" y="11896955"/>
            <a:ext cx="7826825" cy="723657"/>
          </a:xfrm>
          <a:prstGeom prst="rect">
            <a:avLst/>
          </a:prstGeom>
          <a:solidFill>
            <a:srgbClr val="8B1336"/>
          </a:solidFill>
          <a:ln>
            <a:noFill/>
          </a:ln>
          <a:extLst/>
        </p:spPr>
        <p:txBody>
          <a:bodyPr lIns="56802" tIns="28401" rIns="56802" bIns="28401" anchor="ctr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Helvetica" pitchFamily="2" charset="0"/>
                <a:cs typeface="Arial"/>
              </a:rPr>
              <a:t>Features and Preliminary Statistics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49F12A-4F0A-8C47-B281-8462E5DBB74A}"/>
              </a:ext>
            </a:extLst>
          </p:cNvPr>
          <p:cNvSpPr/>
          <p:nvPr/>
        </p:nvSpPr>
        <p:spPr>
          <a:xfrm>
            <a:off x="653548" y="12762511"/>
            <a:ext cx="7770728" cy="3238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Load influx is significantly and positively correlated with: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Helvetica" pitchFamily="2" charset="0"/>
                <a:cs typeface="Arial"/>
              </a:rPr>
              <a:t>     Week number </a:t>
            </a:r>
            <a:r>
              <a:rPr lang="en-US" sz="2000" dirty="0">
                <a:latin typeface="Helvetica" pitchFamily="2" charset="0"/>
                <a:cs typeface="Arial"/>
              </a:rPr>
              <a:t>(r = 0.07)  and </a:t>
            </a:r>
            <a:r>
              <a:rPr lang="en-US" sz="2000" b="1" dirty="0">
                <a:latin typeface="Helvetica" pitchFamily="2" charset="0"/>
                <a:cs typeface="Arial"/>
              </a:rPr>
              <a:t>Number of servers </a:t>
            </a:r>
            <a:r>
              <a:rPr lang="en-US" sz="2000" dirty="0">
                <a:latin typeface="Helvetica" pitchFamily="2" charset="0"/>
                <a:cs typeface="Arial"/>
              </a:rPr>
              <a:t>(r = 0.32)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Arial"/>
              </a:rPr>
              <a:t>Negatively correlated with: </a:t>
            </a:r>
            <a:br>
              <a:rPr lang="en-US" sz="2000" dirty="0">
                <a:latin typeface="Helvetica" pitchFamily="2" charset="0"/>
                <a:cs typeface="Arial"/>
              </a:rPr>
            </a:br>
            <a:r>
              <a:rPr lang="en-US" sz="2000" b="1" dirty="0">
                <a:latin typeface="Helvetica" pitchFamily="2" charset="0"/>
                <a:cs typeface="Arial"/>
              </a:rPr>
              <a:t>Days until assignment due </a:t>
            </a:r>
            <a:r>
              <a:rPr lang="en-US" sz="2000" dirty="0">
                <a:latin typeface="Helvetica" pitchFamily="2" charset="0"/>
                <a:cs typeface="Arial"/>
              </a:rPr>
              <a:t>(r= -0.08),  </a:t>
            </a:r>
            <a:r>
              <a:rPr lang="en-US" sz="2000" b="1" dirty="0">
                <a:latin typeface="Helvetica" pitchFamily="2" charset="0"/>
                <a:cs typeface="Arial"/>
              </a:rPr>
              <a:t>Hour of day </a:t>
            </a:r>
            <a:r>
              <a:rPr lang="en-US" sz="2000" dirty="0">
                <a:latin typeface="Helvetica" pitchFamily="2" charset="0"/>
                <a:cs typeface="Arial"/>
              </a:rPr>
              <a:t>(r = -0.10),  </a:t>
            </a:r>
            <a:r>
              <a:rPr lang="en-US" sz="2000" b="1" dirty="0">
                <a:latin typeface="Helvetica" pitchFamily="2" charset="0"/>
                <a:cs typeface="Arial"/>
              </a:rPr>
              <a:t>Weekday</a:t>
            </a:r>
            <a:r>
              <a:rPr lang="en-US" sz="2000" dirty="0">
                <a:latin typeface="Helvetica" pitchFamily="2" charset="0"/>
                <a:cs typeface="Arial"/>
              </a:rPr>
              <a:t> (r=-0.09), </a:t>
            </a:r>
            <a:r>
              <a:rPr lang="en-US" sz="2000" b="1" dirty="0">
                <a:latin typeface="Helvetica" pitchFamily="2" charset="0"/>
                <a:cs typeface="Arial"/>
              </a:rPr>
              <a:t>Days until next exam </a:t>
            </a:r>
            <a:r>
              <a:rPr lang="en-US" sz="2000" dirty="0">
                <a:latin typeface="Helvetica" pitchFamily="2" charset="0"/>
                <a:cs typeface="Arial"/>
              </a:rPr>
              <a:t>(r = -0.06)</a:t>
            </a:r>
          </a:p>
          <a:p>
            <a:pPr algn="ctr">
              <a:lnSpc>
                <a:spcPct val="110000"/>
              </a:lnSpc>
            </a:pPr>
            <a:endParaRPr lang="en-US" sz="1200" dirty="0">
              <a:latin typeface="Helvetica" pitchFamily="2" charset="0"/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marL="342900" indent="-342900" algn="ctr">
              <a:lnSpc>
                <a:spcPct val="110000"/>
              </a:lnSpc>
              <a:buFontTx/>
              <a:buChar char="-"/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  <a:p>
            <a:pPr algn="ctr">
              <a:lnSpc>
                <a:spcPct val="110000"/>
              </a:lnSpc>
            </a:pPr>
            <a:endParaRPr lang="en-US" sz="1870" dirty="0"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BEB52-25A2-B548-9B0F-4D2CD0C14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11339"/>
              </p:ext>
            </p:extLst>
          </p:nvPr>
        </p:nvGraphicFramePr>
        <p:xfrm>
          <a:off x="574615" y="10070316"/>
          <a:ext cx="7773044" cy="1588476"/>
        </p:xfrm>
        <a:graphic>
          <a:graphicData uri="http://schemas.openxmlformats.org/drawingml/2006/table">
            <a:tbl>
              <a:tblPr/>
              <a:tblGrid>
                <a:gridCol w="712139">
                  <a:extLst>
                    <a:ext uri="{9D8B030D-6E8A-4147-A177-3AD203B41FA5}">
                      <a16:colId xmlns:a16="http://schemas.microsoft.com/office/drawing/2014/main" val="2518818810"/>
                    </a:ext>
                  </a:extLst>
                </a:gridCol>
                <a:gridCol w="979756">
                  <a:extLst>
                    <a:ext uri="{9D8B030D-6E8A-4147-A177-3AD203B41FA5}">
                      <a16:colId xmlns:a16="http://schemas.microsoft.com/office/drawing/2014/main" val="3701162585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1951519735"/>
                    </a:ext>
                  </a:extLst>
                </a:gridCol>
                <a:gridCol w="915605">
                  <a:extLst>
                    <a:ext uri="{9D8B030D-6E8A-4147-A177-3AD203B41FA5}">
                      <a16:colId xmlns:a16="http://schemas.microsoft.com/office/drawing/2014/main" val="2152933948"/>
                    </a:ext>
                  </a:extLst>
                </a:gridCol>
                <a:gridCol w="1251328">
                  <a:extLst>
                    <a:ext uri="{9D8B030D-6E8A-4147-A177-3AD203B41FA5}">
                      <a16:colId xmlns:a16="http://schemas.microsoft.com/office/drawing/2014/main" val="3451126802"/>
                    </a:ext>
                  </a:extLst>
                </a:gridCol>
                <a:gridCol w="1060578">
                  <a:extLst>
                    <a:ext uri="{9D8B030D-6E8A-4147-A177-3AD203B41FA5}">
                      <a16:colId xmlns:a16="http://schemas.microsoft.com/office/drawing/2014/main" val="1529208494"/>
                    </a:ext>
                  </a:extLst>
                </a:gridCol>
                <a:gridCol w="1426819">
                  <a:extLst>
                    <a:ext uri="{9D8B030D-6E8A-4147-A177-3AD203B41FA5}">
                      <a16:colId xmlns:a16="http://schemas.microsoft.com/office/drawing/2014/main" val="2177897629"/>
                    </a:ext>
                  </a:extLst>
                </a:gridCol>
              </a:tblGrid>
              <a:tr h="44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Class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Quarter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&amp; Year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#OH-Active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# Students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OH Hours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Served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Total </a:t>
                      </a:r>
                    </a:p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Load Influx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565935"/>
                  </a:ext>
                </a:extLst>
              </a:tr>
              <a:tr h="2731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21873.09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595444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15380.68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020395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Spring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35459.1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4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CS229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Autumn 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Light" panose="020B0403020202020204" pitchFamily="34" charset="0"/>
                        </a:rPr>
                        <a:t>31733.7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9842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0B9E9237-C341-4447-ADBB-5DB41895680D}"/>
              </a:ext>
            </a:extLst>
          </p:cNvPr>
          <p:cNvSpPr/>
          <p:nvPr/>
        </p:nvSpPr>
        <p:spPr>
          <a:xfrm>
            <a:off x="12035170" y="4295171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Predict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Load Influx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37EE7C-B10F-9247-B7AC-038B68A89DAB}"/>
              </a:ext>
            </a:extLst>
          </p:cNvPr>
          <p:cNvSpPr/>
          <p:nvPr/>
        </p:nvSpPr>
        <p:spPr>
          <a:xfrm>
            <a:off x="15020868" y="4307810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Optimize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TA Scheduling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DCEF-5E5E-2741-9FEB-9804B3277B80}"/>
              </a:ext>
            </a:extLst>
          </p:cNvPr>
          <p:cNvCxnSpPr/>
          <p:nvPr/>
        </p:nvCxnSpPr>
        <p:spPr>
          <a:xfrm>
            <a:off x="11445875" y="4737399"/>
            <a:ext cx="46485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0A286-C995-A84E-A7B0-C1E53F1B82ED}"/>
              </a:ext>
            </a:extLst>
          </p:cNvPr>
          <p:cNvCxnSpPr/>
          <p:nvPr/>
        </p:nvCxnSpPr>
        <p:spPr>
          <a:xfrm>
            <a:off x="14273797" y="4755080"/>
            <a:ext cx="6858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70FCF8B-EF97-9F49-B4EE-C558EE8665FB}"/>
              </a:ext>
            </a:extLst>
          </p:cNvPr>
          <p:cNvSpPr/>
          <p:nvPr/>
        </p:nvSpPr>
        <p:spPr>
          <a:xfrm>
            <a:off x="9301222" y="4316986"/>
            <a:ext cx="2040362" cy="8408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Collect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Helvetica Light" panose="020B0403020202020204" pitchFamily="34" charset="0"/>
              </a:rPr>
              <a:t>Queue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5E2E0-7549-D745-89BB-3B6C9546BF22}"/>
              </a:ext>
            </a:extLst>
          </p:cNvPr>
          <p:cNvSpPr/>
          <p:nvPr/>
        </p:nvSpPr>
        <p:spPr>
          <a:xfrm>
            <a:off x="23926277" y="410662"/>
            <a:ext cx="2772944" cy="1054541"/>
          </a:xfrm>
          <a:prstGeom prst="rect">
            <a:avLst/>
          </a:prstGeom>
          <a:solidFill>
            <a:srgbClr val="99163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221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D8D289-B037-714E-AD6D-07FE2F321936}"/>
              </a:ext>
            </a:extLst>
          </p:cNvPr>
          <p:cNvSpPr/>
          <p:nvPr/>
        </p:nvSpPr>
        <p:spPr>
          <a:xfrm>
            <a:off x="23926277" y="1515675"/>
            <a:ext cx="2772944" cy="105454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 229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DADC01-F68F-364B-8726-E859BA678547}"/>
              </a:ext>
            </a:extLst>
          </p:cNvPr>
          <p:cNvSpPr txBox="1"/>
          <p:nvPr/>
        </p:nvSpPr>
        <p:spPr>
          <a:xfrm>
            <a:off x="9117755" y="5585166"/>
            <a:ext cx="823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Datasets: </a:t>
            </a:r>
            <a:r>
              <a:rPr lang="en-US" sz="2400" b="1" dirty="0">
                <a:latin typeface="Helvetica" pitchFamily="2" charset="0"/>
              </a:rPr>
              <a:t>CS107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2017, 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/Win/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 2018), </a:t>
            </a:r>
            <a:r>
              <a:rPr lang="en-US" sz="2400" b="1" dirty="0">
                <a:latin typeface="Helvetica" pitchFamily="2" charset="0"/>
              </a:rPr>
              <a:t>CS161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2017), </a:t>
            </a:r>
            <a:r>
              <a:rPr lang="en-US" sz="2400" b="1" dirty="0">
                <a:latin typeface="Helvetica" pitchFamily="2" charset="0"/>
              </a:rPr>
              <a:t>CS110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Spr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2018), </a:t>
            </a:r>
            <a:r>
              <a:rPr lang="en-US" sz="2400" b="1" dirty="0">
                <a:latin typeface="Helvetica" pitchFamily="2" charset="0"/>
              </a:rPr>
              <a:t>CS229</a:t>
            </a:r>
            <a:r>
              <a:rPr lang="en-US" sz="2400" dirty="0">
                <a:latin typeface="Helvetica" pitchFamily="2" charset="0"/>
              </a:rPr>
              <a:t> (</a:t>
            </a:r>
            <a:r>
              <a:rPr lang="en-US" sz="2400" dirty="0" err="1">
                <a:latin typeface="Helvetica" pitchFamily="2" charset="0"/>
              </a:rPr>
              <a:t>Aut</a:t>
            </a:r>
            <a:r>
              <a:rPr lang="en-US" sz="2400" dirty="0">
                <a:latin typeface="Helvetica" pitchFamily="2" charset="0"/>
              </a:rPr>
              <a:t> 2018)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C5AF6B-AA83-8146-A477-788B93F8AC74}"/>
              </a:ext>
            </a:extLst>
          </p:cNvPr>
          <p:cNvSpPr txBox="1"/>
          <p:nvPr/>
        </p:nvSpPr>
        <p:spPr>
          <a:xfrm>
            <a:off x="9276825" y="12329008"/>
            <a:ext cx="7605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Avoy</a:t>
            </a:r>
            <a:r>
              <a:rPr lang="en-US" sz="3600" dirty="0"/>
              <a:t> – fill in here</a:t>
            </a:r>
          </a:p>
          <a:p>
            <a:endParaRPr lang="en-US" sz="3600" dirty="0"/>
          </a:p>
          <a:p>
            <a:r>
              <a:rPr lang="en-US" sz="36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001FD3-5B49-D946-B5FE-CC0F37D748F8}"/>
              </a:ext>
            </a:extLst>
          </p:cNvPr>
          <p:cNvSpPr txBox="1"/>
          <p:nvPr/>
        </p:nvSpPr>
        <p:spPr>
          <a:xfrm>
            <a:off x="9028131" y="7658679"/>
            <a:ext cx="82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Trained and compared different models with deep fully-connected NN, univariate LSTMs and multivariate LSTMs.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C9289D-51AA-EA43-98E3-C95E74530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17554"/>
              </p:ext>
            </p:extLst>
          </p:nvPr>
        </p:nvGraphicFramePr>
        <p:xfrm>
          <a:off x="9517880" y="8343070"/>
          <a:ext cx="7430888" cy="21156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15444">
                  <a:extLst>
                    <a:ext uri="{9D8B030D-6E8A-4147-A177-3AD203B41FA5}">
                      <a16:colId xmlns:a16="http://schemas.microsoft.com/office/drawing/2014/main" val="2629748201"/>
                    </a:ext>
                  </a:extLst>
                </a:gridCol>
                <a:gridCol w="3715444">
                  <a:extLst>
                    <a:ext uri="{9D8B030D-6E8A-4147-A177-3AD203B41FA5}">
                      <a16:colId xmlns:a16="http://schemas.microsoft.com/office/drawing/2014/main" val="2277001996"/>
                    </a:ext>
                  </a:extLst>
                </a:gridCol>
              </a:tblGrid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Model for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RMSE (Load Influx)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2323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FCN (hinge/MSE)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161 / </a:t>
                      </a:r>
                      <a:r>
                        <a:rPr lang="en-US" sz="2200" b="1" dirty="0"/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445699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Univariate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0144"/>
                  </a:ext>
                </a:extLst>
              </a:tr>
              <a:tr h="5289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Autoregressive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10902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57ACA-1F60-3B40-B5D1-375166A4D0FD}"/>
              </a:ext>
            </a:extLst>
          </p:cNvPr>
          <p:cNvGrpSpPr/>
          <p:nvPr/>
        </p:nvGrpSpPr>
        <p:grpSpPr>
          <a:xfrm>
            <a:off x="18042860" y="4234041"/>
            <a:ext cx="8767786" cy="2702250"/>
            <a:chOff x="18094769" y="4385325"/>
            <a:chExt cx="8767786" cy="27022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21AC5A-70DC-B64C-8C14-26B1076103FF}"/>
                </a:ext>
              </a:extLst>
            </p:cNvPr>
            <p:cNvGrpSpPr/>
            <p:nvPr/>
          </p:nvGrpSpPr>
          <p:grpSpPr>
            <a:xfrm>
              <a:off x="18094770" y="4385325"/>
              <a:ext cx="8767785" cy="2267525"/>
              <a:chOff x="18094770" y="4385325"/>
              <a:chExt cx="8767785" cy="22675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00AA407-2F4B-E548-BAEF-B635B07B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40153" y="4407624"/>
                <a:ext cx="3022402" cy="2222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73282C8-A615-884F-9544-42220FDFE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1336" y="4473300"/>
                <a:ext cx="2855281" cy="213051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2DCC4E4-787E-6744-8F3D-BAE5FC6EB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94770" y="4385325"/>
                <a:ext cx="2873841" cy="2267525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F67041-EDD6-544B-99F7-E12D90C9B454}"/>
                </a:ext>
              </a:extLst>
            </p:cNvPr>
            <p:cNvSpPr txBox="1"/>
            <p:nvPr/>
          </p:nvSpPr>
          <p:spPr>
            <a:xfrm>
              <a:off x="18094769" y="6656688"/>
              <a:ext cx="87677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Helvetica" pitchFamily="2" charset="0"/>
                </a:rPr>
                <a:t>        Without norm          With normalization     Norm + Early stopping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E09C6A8-0A93-424A-9648-7C59BF263DA9}"/>
              </a:ext>
            </a:extLst>
          </p:cNvPr>
          <p:cNvSpPr txBox="1"/>
          <p:nvPr/>
        </p:nvSpPr>
        <p:spPr>
          <a:xfrm>
            <a:off x="18035567" y="3839812"/>
            <a:ext cx="887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Used normalization and early stopping to prevent overfitting.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4134BF-6497-2A47-81B1-0E920038E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347" y="14533098"/>
            <a:ext cx="6268348" cy="321991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0CBFE-F4A9-A547-B5BC-6A329C24310B}"/>
              </a:ext>
            </a:extLst>
          </p:cNvPr>
          <p:cNvGrpSpPr/>
          <p:nvPr/>
        </p:nvGrpSpPr>
        <p:grpSpPr>
          <a:xfrm>
            <a:off x="18042860" y="7035072"/>
            <a:ext cx="5350540" cy="4076109"/>
            <a:chOff x="18192123" y="7417251"/>
            <a:chExt cx="5316286" cy="425436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D2B28E-312F-8C4D-9D58-BA29F279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92123" y="7417251"/>
              <a:ext cx="5201278" cy="38048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3C9CF2-DF6F-3041-A666-1289D6A5092C}"/>
                </a:ext>
              </a:extLst>
            </p:cNvPr>
            <p:cNvSpPr txBox="1"/>
            <p:nvPr/>
          </p:nvSpPr>
          <p:spPr>
            <a:xfrm>
              <a:off x="18326807" y="11240727"/>
              <a:ext cx="51816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Univariate LSTM predicts load influx spikes.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8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445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58452</TotalTime>
  <Words>377</Words>
  <Application>Microsoft Macintosh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781</cp:revision>
  <cp:lastPrinted>2017-10-29T08:13:34Z</cp:lastPrinted>
  <dcterms:created xsi:type="dcterms:W3CDTF">2014-03-26T18:56:18Z</dcterms:created>
  <dcterms:modified xsi:type="dcterms:W3CDTF">2018-12-03T07:09:33Z</dcterms:modified>
</cp:coreProperties>
</file>