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" userDrawn="1">
          <p15:clr>
            <a:srgbClr val="A4A3A4"/>
          </p15:clr>
        </p15:guide>
        <p15:guide id="2" pos="30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man, Amanda (NIH/NIAID) [E]" initials="RA([" lastIdx="4" clrIdx="0">
    <p:extLst/>
  </p:cmAuthor>
  <p:cmAuthor id="2" name="Stephen Galli" initials="SG" lastIdx="1" clrIdx="1">
    <p:extLst/>
  </p:cmAuthor>
  <p:cmAuthor id="3" name="Sandra" initials="U" lastIdx="0" clrIdx="2"/>
  <p:cmAuthor id="4" name="User" initials="U" lastIdx="5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63F"/>
    <a:srgbClr val="FFF794"/>
    <a:srgbClr val="8B1336"/>
    <a:srgbClr val="8A1437"/>
    <a:srgbClr val="881639"/>
    <a:srgbClr val="8B1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5238" autoAdjust="0"/>
  </p:normalViewPr>
  <p:slideViewPr>
    <p:cSldViewPr snapToObjects="1">
      <p:cViewPr>
        <p:scale>
          <a:sx n="37" d="100"/>
          <a:sy n="37" d="100"/>
        </p:scale>
        <p:origin x="952" y="32"/>
      </p:cViewPr>
      <p:guideLst>
        <p:guide orient="horz" pos="35"/>
        <p:guide pos="30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53FA1-9968-F149-B3D8-ED72A059E6D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FF33-EBD2-CF47-B461-6CEF62CC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F33-EBD2-CF47-B461-6CEF62CC4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8"/>
            <a:ext cx="23317200" cy="39200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6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2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8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53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1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7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43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4322" y="3513670"/>
            <a:ext cx="29627511" cy="74900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1783" y="3513670"/>
            <a:ext cx="88425339" cy="74900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9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9"/>
          </a:xfrm>
        </p:spPr>
        <p:txBody>
          <a:bodyPr anchor="b"/>
          <a:lstStyle>
            <a:lvl1pPr marL="0" indent="0">
              <a:buNone/>
              <a:defRPr sz="6020">
                <a:solidFill>
                  <a:schemeClr val="tx1">
                    <a:tint val="75000"/>
                  </a:schemeClr>
                </a:solidFill>
              </a:defRPr>
            </a:lvl1pPr>
            <a:lvl2pPr marL="1363301" indent="0">
              <a:buNone/>
              <a:defRPr sz="5376">
                <a:solidFill>
                  <a:schemeClr val="tx1">
                    <a:tint val="75000"/>
                  </a:schemeClr>
                </a:solidFill>
              </a:defRPr>
            </a:lvl2pPr>
            <a:lvl3pPr marL="2726601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89903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4pPr>
            <a:lvl5pPr marL="54532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5pPr>
            <a:lvl6pPr marL="68165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6pPr>
            <a:lvl7pPr marL="81798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7pPr>
            <a:lvl8pPr marL="9543107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8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5403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6" y="4093637"/>
            <a:ext cx="12120564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6" y="5799668"/>
            <a:ext cx="12120564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7"/>
            <a:ext cx="12125325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8"/>
            <a:ext cx="12125325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8" y="728134"/>
            <a:ext cx="9024939" cy="3098800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40"/>
            <a:ext cx="15335250" cy="15608302"/>
          </a:xfrm>
        </p:spPr>
        <p:txBody>
          <a:bodyPr/>
          <a:lstStyle>
            <a:lvl1pPr>
              <a:defRPr sz="9585"/>
            </a:lvl1pPr>
            <a:lvl2pPr>
              <a:defRPr sz="8358"/>
            </a:lvl2pPr>
            <a:lvl3pPr>
              <a:defRPr sz="7188"/>
            </a:lvl3pPr>
            <a:lvl4pPr>
              <a:defRPr sz="6020"/>
            </a:lvl4pPr>
            <a:lvl5pPr>
              <a:defRPr sz="6020"/>
            </a:lvl5pPr>
            <a:lvl6pPr>
              <a:defRPr sz="6020"/>
            </a:lvl6pPr>
            <a:lvl7pPr>
              <a:defRPr sz="6020"/>
            </a:lvl7pPr>
            <a:lvl8pPr>
              <a:defRPr sz="6020"/>
            </a:lvl8pPr>
            <a:lvl9pPr>
              <a:defRPr sz="6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8" y="3826937"/>
            <a:ext cx="9024939" cy="12509502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3"/>
            <a:ext cx="16459200" cy="1511302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8"/>
            <a:ext cx="16459200" cy="10972800"/>
          </a:xfrm>
        </p:spPr>
        <p:txBody>
          <a:bodyPr/>
          <a:lstStyle>
            <a:lvl1pPr marL="0" indent="0">
              <a:buNone/>
              <a:defRPr sz="9585"/>
            </a:lvl1pPr>
            <a:lvl2pPr marL="1363301" indent="0">
              <a:buNone/>
              <a:defRPr sz="8358"/>
            </a:lvl2pPr>
            <a:lvl3pPr marL="2726601" indent="0">
              <a:buNone/>
              <a:defRPr sz="7188"/>
            </a:lvl3pPr>
            <a:lvl4pPr marL="4089903" indent="0">
              <a:buNone/>
              <a:defRPr sz="6020"/>
            </a:lvl4pPr>
            <a:lvl5pPr marL="5453204" indent="0">
              <a:buNone/>
              <a:defRPr sz="6020"/>
            </a:lvl5pPr>
            <a:lvl6pPr marL="6816504" indent="0">
              <a:buNone/>
              <a:defRPr sz="6020"/>
            </a:lvl6pPr>
            <a:lvl7pPr marL="8179806" indent="0">
              <a:buNone/>
              <a:defRPr sz="6020"/>
            </a:lvl7pPr>
            <a:lvl8pPr marL="9543107" indent="0">
              <a:buNone/>
              <a:defRPr sz="6020"/>
            </a:lvl8pPr>
            <a:lvl9pPr marL="10906406" indent="0">
              <a:buNone/>
              <a:defRPr sz="60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466532" tIns="233266" rIns="466532" bIns="23326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6"/>
            <a:ext cx="24688800" cy="12069235"/>
          </a:xfrm>
          <a:prstGeom prst="rect">
            <a:avLst/>
          </a:prstGeom>
        </p:spPr>
        <p:txBody>
          <a:bodyPr vert="horz" lIns="466532" tIns="233266" rIns="466532" bIns="23326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l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E760-9FC4-8A49-A6CF-4E1B2370CEBA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2"/>
            <a:ext cx="8686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ct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63301" rtl="0" eaLnBrk="1" latinLnBrk="0" hangingPunct="1">
        <a:spcBef>
          <a:spcPct val="0"/>
        </a:spcBef>
        <a:buNone/>
        <a:defRPr sz="13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2477" indent="-1022477" algn="l" defTabSz="1363301" rtl="0" eaLnBrk="1" latinLnBrk="0" hangingPunct="1">
        <a:spcBef>
          <a:spcPct val="20000"/>
        </a:spcBef>
        <a:buFont typeface="Arial"/>
        <a:buChar char="•"/>
        <a:defRPr sz="9585" kern="1200">
          <a:solidFill>
            <a:schemeClr val="tx1"/>
          </a:solidFill>
          <a:latin typeface="+mn-lt"/>
          <a:ea typeface="+mn-ea"/>
          <a:cs typeface="+mn-cs"/>
        </a:defRPr>
      </a:lvl1pPr>
      <a:lvl2pPr marL="2215364" indent="-852063" algn="l" defTabSz="1363301" rtl="0" eaLnBrk="1" latinLnBrk="0" hangingPunct="1">
        <a:spcBef>
          <a:spcPct val="20000"/>
        </a:spcBef>
        <a:buFont typeface="Arial"/>
        <a:buChar char="–"/>
        <a:defRPr sz="8358" kern="1200">
          <a:solidFill>
            <a:schemeClr val="tx1"/>
          </a:solidFill>
          <a:latin typeface="+mn-lt"/>
          <a:ea typeface="+mn-ea"/>
          <a:cs typeface="+mn-cs"/>
        </a:defRPr>
      </a:lvl2pPr>
      <a:lvl3pPr marL="3408252" indent="-681650" algn="l" defTabSz="1363301" rtl="0" eaLnBrk="1" latinLnBrk="0" hangingPunct="1">
        <a:spcBef>
          <a:spcPct val="20000"/>
        </a:spcBef>
        <a:buFont typeface="Arial"/>
        <a:buChar char="•"/>
        <a:defRPr sz="7188" kern="1200">
          <a:solidFill>
            <a:schemeClr val="tx1"/>
          </a:solidFill>
          <a:latin typeface="+mn-lt"/>
          <a:ea typeface="+mn-ea"/>
          <a:cs typeface="+mn-cs"/>
        </a:defRPr>
      </a:lvl3pPr>
      <a:lvl4pPr marL="4771554" indent="-681650" algn="l" defTabSz="1363301" rtl="0" eaLnBrk="1" latinLnBrk="0" hangingPunct="1">
        <a:spcBef>
          <a:spcPct val="20000"/>
        </a:spcBef>
        <a:buFont typeface="Arial"/>
        <a:buChar char="–"/>
        <a:defRPr sz="6020" kern="1200">
          <a:solidFill>
            <a:schemeClr val="tx1"/>
          </a:solidFill>
          <a:latin typeface="+mn-lt"/>
          <a:ea typeface="+mn-ea"/>
          <a:cs typeface="+mn-cs"/>
        </a:defRPr>
      </a:lvl4pPr>
      <a:lvl5pPr marL="6134855" indent="-681650" algn="l" defTabSz="1363301" rtl="0" eaLnBrk="1" latinLnBrk="0" hangingPunct="1">
        <a:spcBef>
          <a:spcPct val="20000"/>
        </a:spcBef>
        <a:buFont typeface="Arial"/>
        <a:buChar char="»"/>
        <a:defRPr sz="6020" kern="1200">
          <a:solidFill>
            <a:schemeClr val="tx1"/>
          </a:solidFill>
          <a:latin typeface="+mn-lt"/>
          <a:ea typeface="+mn-ea"/>
          <a:cs typeface="+mn-cs"/>
        </a:defRPr>
      </a:lvl5pPr>
      <a:lvl6pPr marL="7498155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6pPr>
      <a:lvl7pPr marL="88614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7pPr>
      <a:lvl8pPr marL="102247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8pPr>
      <a:lvl9pPr marL="11588058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633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2pPr>
      <a:lvl3pPr marL="27266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3pPr>
      <a:lvl4pPr marL="4089903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4pPr>
      <a:lvl5pPr marL="54532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5pPr>
      <a:lvl6pPr marL="68165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6pPr>
      <a:lvl7pPr marL="81798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7pPr>
      <a:lvl8pPr marL="9543107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8pPr>
      <a:lvl9pPr marL="109064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401" y="3232386"/>
            <a:ext cx="7816992" cy="5755271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7400" y="3141215"/>
            <a:ext cx="7826824" cy="668785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280" b="1" dirty="0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01695" y="-2124353"/>
            <a:ext cx="15226208" cy="650917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3857" dirty="0">
              <a:solidFill>
                <a:srgbClr val="C00000"/>
              </a:solidFill>
            </a:endParaRPr>
          </a:p>
        </p:txBody>
      </p:sp>
      <p:sp>
        <p:nvSpPr>
          <p:cNvPr id="285" name="Rectangle 284"/>
          <p:cNvSpPr>
            <a:spLocks noChangeArrowheads="1"/>
          </p:cNvSpPr>
          <p:nvPr/>
        </p:nvSpPr>
        <p:spPr bwMode="auto">
          <a:xfrm>
            <a:off x="17983200" y="12514849"/>
            <a:ext cx="8984960" cy="672459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280" b="1" dirty="0">
                <a:solidFill>
                  <a:schemeClr val="bg1"/>
                </a:solidFill>
                <a:latin typeface="Arial"/>
                <a:cs typeface="Arial"/>
              </a:rPr>
              <a:t>Summary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17983200" y="12514849"/>
            <a:ext cx="8984960" cy="4820939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6" name="Rectangle 55"/>
          <p:cNvSpPr/>
          <p:nvPr/>
        </p:nvSpPr>
        <p:spPr>
          <a:xfrm>
            <a:off x="567399" y="3810000"/>
            <a:ext cx="7662202" cy="7238999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/>
              <a:t>Office hours are integral to most students’ experiences at Stanford classes. Unfortunately, office hours are often crowded and have long wait times.</a:t>
            </a:r>
          </a:p>
          <a:p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/>
              <a:t>Currently, TA assignments are somewhat arbitrary for many classes.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/>
              <a:t>If we could accurately predict how much workload is expected at office hours at any given time for a given class, TAs can be better allocated according to student need (under the same constraints) 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/>
              <a:t>With a better allocation process, TAs can be more evenly matched to student demand, allowing for a less stressful experience for both students and </a:t>
            </a:r>
            <a:r>
              <a:rPr lang="en-US" sz="2000" dirty="0" err="1"/>
              <a:t>TAs.</a:t>
            </a:r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000" dirty="0"/>
              <a:t>Note: this is a shared project between CS221 and CS229. In CS221, we focus on TA schedule optimization.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110000"/>
              </a:lnSpc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67399" y="9248027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280" b="1" dirty="0">
                <a:solidFill>
                  <a:schemeClr val="bg1"/>
                </a:solidFill>
                <a:latin typeface="Arial"/>
                <a:cs typeface="Arial"/>
              </a:rPr>
              <a:t>Features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983200" y="3041238"/>
            <a:ext cx="8984960" cy="10141362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8" name="Rectangle 17"/>
          <p:cNvSpPr/>
          <p:nvPr/>
        </p:nvSpPr>
        <p:spPr>
          <a:xfrm>
            <a:off x="1423499" y="1497635"/>
            <a:ext cx="23097393" cy="1051155"/>
          </a:xfrm>
          <a:prstGeom prst="rect">
            <a:avLst/>
          </a:prstGeom>
          <a:solidFill>
            <a:schemeClr val="bg1"/>
          </a:solidFill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2858" i="1" dirty="0">
              <a:latin typeface="Arial"/>
              <a:ea typeface="Arial" charset="0"/>
              <a:cs typeface="Arial"/>
            </a:endParaRPr>
          </a:p>
          <a:p>
            <a:pPr algn="ctr"/>
            <a:r>
              <a:rPr lang="en-US" sz="3600" i="1" dirty="0" err="1">
                <a:latin typeface="Arial"/>
                <a:ea typeface="Arial" charset="0"/>
                <a:cs typeface="Arial"/>
              </a:rPr>
              <a:t>Avoy</a:t>
            </a:r>
            <a:r>
              <a:rPr lang="en-US" sz="3600" i="1" dirty="0">
                <a:latin typeface="Arial"/>
                <a:ea typeface="Arial" charset="0"/>
                <a:cs typeface="Arial"/>
              </a:rPr>
              <a:t> </a:t>
            </a:r>
            <a:r>
              <a:rPr lang="en-US" sz="3600" i="1" dirty="0" err="1">
                <a:latin typeface="Arial"/>
                <a:ea typeface="Arial" charset="0"/>
                <a:cs typeface="Arial"/>
              </a:rPr>
              <a:t>Datta</a:t>
            </a:r>
            <a:r>
              <a:rPr lang="en-US" sz="3600" i="1" dirty="0">
                <a:latin typeface="Arial"/>
                <a:ea typeface="Arial" charset="0"/>
                <a:cs typeface="Arial"/>
              </a:rPr>
              <a:t>, Dian Ang Yap, Zheng Yan</a:t>
            </a:r>
            <a:endParaRPr lang="en-US" sz="360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796502" y="9971684"/>
            <a:ext cx="6196394" cy="39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70" dirty="0">
                <a:cs typeface="Arial"/>
              </a:rPr>
              <a:t>Table 1: Features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7399" y="9248026"/>
            <a:ext cx="7833192" cy="447182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5" name="Rectangle 44"/>
          <p:cNvSpPr/>
          <p:nvPr/>
        </p:nvSpPr>
        <p:spPr>
          <a:xfrm>
            <a:off x="8932153" y="15152295"/>
            <a:ext cx="8423857" cy="2183494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" name="Rectangle 4"/>
          <p:cNvSpPr/>
          <p:nvPr/>
        </p:nvSpPr>
        <p:spPr>
          <a:xfrm>
            <a:off x="9276825" y="15694580"/>
            <a:ext cx="7390745" cy="65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169" dirty="0">
                <a:latin typeface="Calibri" charset="0"/>
                <a:ea typeface="Calibri" charset="0"/>
                <a:cs typeface="Calibri" charset="0"/>
              </a:rPr>
              <a:t>. </a:t>
            </a:r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286" dirty="0">
              <a:latin typeface="Arial"/>
              <a:cs typeface="Arial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926290" y="14974019"/>
            <a:ext cx="8413521" cy="67432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280" b="1" dirty="0">
                <a:solidFill>
                  <a:schemeClr val="bg1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948351" y="3086773"/>
            <a:ext cx="8391462" cy="1161982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7983200" y="3048000"/>
            <a:ext cx="8984960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280" b="1">
                <a:solidFill>
                  <a:schemeClr val="bg1"/>
                </a:solidFill>
                <a:latin typeface="Arial"/>
                <a:cs typeface="Arial"/>
              </a:rPr>
              <a:t>   Results</a:t>
            </a:r>
            <a:endParaRPr lang="en-US" sz="228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8932153" y="8813509"/>
            <a:ext cx="8386121" cy="863891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105" b="1" dirty="0">
                <a:solidFill>
                  <a:schemeClr val="bg1"/>
                </a:solidFill>
                <a:latin typeface="Arial"/>
                <a:cs typeface="Arial"/>
              </a:rPr>
              <a:t>Optimizing TA Scheduling Using Predicted Student Load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7222648" y="8177231"/>
            <a:ext cx="7645607" cy="246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</p:txBody>
      </p:sp>
      <p:sp>
        <p:nvSpPr>
          <p:cNvPr id="94" name="Rectangle 93"/>
          <p:cNvSpPr/>
          <p:nvPr/>
        </p:nvSpPr>
        <p:spPr>
          <a:xfrm>
            <a:off x="17318275" y="5575202"/>
            <a:ext cx="4321571" cy="29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86" dirty="0"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8233589" y="4670365"/>
            <a:ext cx="2490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cs typeface="Arial"/>
              </a:rPr>
              <a:t>Figure 1:</a:t>
            </a:r>
            <a:endParaRPr lang="en-US" sz="2000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3D56D-55C8-204D-A963-214E4F213F6A}"/>
              </a:ext>
            </a:extLst>
          </p:cNvPr>
          <p:cNvSpPr txBox="1"/>
          <p:nvPr/>
        </p:nvSpPr>
        <p:spPr>
          <a:xfrm>
            <a:off x="3639929" y="551410"/>
            <a:ext cx="200390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Deep Queue-Learning: A Quest to Optimize Office Hours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8BE18-2882-8C42-8BED-C406B6D5C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9733" b="-3357"/>
          <a:stretch/>
        </p:blipFill>
        <p:spPr>
          <a:xfrm>
            <a:off x="315127" y="15826"/>
            <a:ext cx="2831850" cy="292519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861A6B2-6907-C043-B1BA-7A40E0A5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8351" y="5806790"/>
            <a:ext cx="8391461" cy="943074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105" b="1" dirty="0">
                <a:solidFill>
                  <a:schemeClr val="bg1"/>
                </a:solidFill>
                <a:latin typeface="Arial"/>
                <a:cs typeface="Arial"/>
              </a:rPr>
              <a:t>Learning Student Load Influx For Classes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169D6B-CD17-D449-8EFC-821EA731C7A9}"/>
              </a:ext>
            </a:extLst>
          </p:cNvPr>
          <p:cNvSpPr/>
          <p:nvPr/>
        </p:nvSpPr>
        <p:spPr>
          <a:xfrm>
            <a:off x="567398" y="14112909"/>
            <a:ext cx="7833193" cy="328249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A5A936-0371-0B4C-8623-326DAB43487F}"/>
              </a:ext>
            </a:extLst>
          </p:cNvPr>
          <p:cNvSpPr/>
          <p:nvPr/>
        </p:nvSpPr>
        <p:spPr>
          <a:xfrm>
            <a:off x="9182918" y="4060613"/>
            <a:ext cx="7369808" cy="210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51257A-9686-8244-939D-6485369D4A66}"/>
              </a:ext>
            </a:extLst>
          </p:cNvPr>
          <p:cNvSpPr/>
          <p:nvPr/>
        </p:nvSpPr>
        <p:spPr>
          <a:xfrm>
            <a:off x="9027781" y="15252975"/>
            <a:ext cx="7369808" cy="247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1870" dirty="0"/>
          </a:p>
          <a:p>
            <a:pPr algn="just"/>
            <a:endParaRPr lang="en-GB" sz="1870" dirty="0"/>
          </a:p>
          <a:p>
            <a:pPr algn="just"/>
            <a:r>
              <a:rPr lang="en-GB" sz="1428" dirty="0"/>
              <a:t>[1]</a:t>
            </a:r>
          </a:p>
          <a:p>
            <a:pPr algn="just"/>
            <a:r>
              <a:rPr lang="en-GB" sz="1428" dirty="0"/>
              <a:t>[2]</a:t>
            </a:r>
          </a:p>
          <a:p>
            <a:pPr algn="just"/>
            <a:r>
              <a:rPr lang="en-GB" sz="1428" dirty="0"/>
              <a:t>[3]</a:t>
            </a:r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8BC17A6-D475-D945-A372-150AD5B87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EFFF2BB-06F1-C244-A9AD-4B1BCEDE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9" y="-2824011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FBE330D-AF4A-1344-9ACC-27B48D11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5" y="-2715153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27ACA8B1-3737-3B48-8288-FE0BF415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3" y="-2606297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B3F19222-FC85-B844-A5E4-743BF94E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30" y="-2497440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41D8EB-8AFD-6F41-9AEF-4A0940687680}"/>
              </a:ext>
            </a:extLst>
          </p:cNvPr>
          <p:cNvSpPr txBox="1"/>
          <p:nvPr/>
        </p:nvSpPr>
        <p:spPr>
          <a:xfrm>
            <a:off x="18237457" y="4060987"/>
            <a:ext cx="1635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D7D8015C-AA8B-CD46-B803-2345727E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932153" y="3048000"/>
            <a:ext cx="8423857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280" b="1" dirty="0">
                <a:solidFill>
                  <a:schemeClr val="bg1"/>
                </a:solidFill>
                <a:latin typeface="Arial"/>
                <a:cs typeface="Arial"/>
              </a:rPr>
              <a:t>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C1476-1C40-FC45-9FBE-F043808F6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7898" y="349127"/>
            <a:ext cx="1966330" cy="7562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2915D7-8D7B-6D47-BEEF-C18F3ED12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6478" y="1180914"/>
            <a:ext cx="2341122" cy="139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445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58040</TotalTime>
  <Words>183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 User</cp:lastModifiedBy>
  <cp:revision>755</cp:revision>
  <cp:lastPrinted>2017-10-29T08:13:34Z</cp:lastPrinted>
  <dcterms:created xsi:type="dcterms:W3CDTF">2014-03-26T18:56:18Z</dcterms:created>
  <dcterms:modified xsi:type="dcterms:W3CDTF">2018-12-02T08:05:24Z</dcterms:modified>
</cp:coreProperties>
</file>