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5"/>
  </p:notesMasterIdLst>
  <p:sldIdLst>
    <p:sldId id="256" r:id="rId2"/>
    <p:sldId id="257" r:id="rId3"/>
    <p:sldId id="258" r:id="rId4"/>
    <p:sldId id="259" r:id="rId5"/>
    <p:sldId id="262" r:id="rId6"/>
    <p:sldId id="261" r:id="rId7"/>
    <p:sldId id="269" r:id="rId8"/>
    <p:sldId id="260" r:id="rId9"/>
    <p:sldId id="264" r:id="rId10"/>
    <p:sldId id="267" r:id="rId11"/>
    <p:sldId id="266"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7A1A1C7-45F7-4E57-9DDC-55DC5774666C}">
          <p14:sldIdLst>
            <p14:sldId id="256"/>
            <p14:sldId id="257"/>
            <p14:sldId id="258"/>
            <p14:sldId id="259"/>
            <p14:sldId id="262"/>
            <p14:sldId id="261"/>
            <p14:sldId id="269"/>
            <p14:sldId id="260"/>
            <p14:sldId id="264"/>
            <p14:sldId id="267"/>
            <p14:sldId id="266"/>
            <p14:sldId id="265"/>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76" y="102"/>
      </p:cViewPr>
      <p:guideLst/>
    </p:cSldViewPr>
  </p:slideViewPr>
  <p:notesTextViewPr>
    <p:cViewPr>
      <p:scale>
        <a:sx n="1" d="1"/>
        <a:sy n="1" d="1"/>
      </p:scale>
      <p:origin x="0" y="0"/>
    </p:cViewPr>
  </p:notesTextViewPr>
  <p:notesViewPr>
    <p:cSldViewPr snapToGrid="0">
      <p:cViewPr varScale="1">
        <p:scale>
          <a:sx n="91" d="100"/>
          <a:sy n="91" d="100"/>
        </p:scale>
        <p:origin x="351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23547-336F-481F-8BAB-381D6F29A2F9}" type="datetimeFigureOut">
              <a:rPr lang="zh-CN" altLang="en-US" smtClean="0"/>
              <a:t>2020/3/21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26CD8-9C02-4D75-A6F0-4C1F93953ADF}" type="slidenum">
              <a:rPr lang="zh-CN" altLang="en-US" smtClean="0"/>
              <a:t>‹#›</a:t>
            </a:fld>
            <a:endParaRPr lang="zh-CN" altLang="en-US"/>
          </a:p>
        </p:txBody>
      </p:sp>
    </p:spTree>
    <p:extLst>
      <p:ext uri="{BB962C8B-B14F-4D97-AF65-F5344CB8AC3E}">
        <p14:creationId xmlns:p14="http://schemas.microsoft.com/office/powerpoint/2010/main" val="157214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2AF87A-A216-4C97-82F3-F47F8164A505}" type="datetimeFigureOut">
              <a:rPr lang="zh-CN" altLang="en-US" smtClean="0"/>
              <a:t>2020/3/21</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D381948-4AC7-4553-8222-69105488B2BE}"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839575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56238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141707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3489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2AF87A-A216-4C97-82F3-F47F8164A505}" type="datetimeFigureOut">
              <a:rPr lang="zh-CN" altLang="en-US" smtClean="0"/>
              <a:t>2020/3/21</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3473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2AF87A-A216-4C97-82F3-F47F8164A505}" type="datetimeFigureOut">
              <a:rPr lang="zh-CN" altLang="en-US" smtClean="0"/>
              <a:t>2020/3/21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55051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2AF87A-A216-4C97-82F3-F47F8164A505}" type="datetimeFigureOut">
              <a:rPr lang="zh-CN" altLang="en-US" smtClean="0"/>
              <a:t>2020/3/21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74239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2AF87A-A216-4C97-82F3-F47F8164A505}" type="datetimeFigureOut">
              <a:rPr lang="zh-CN" altLang="en-US" smtClean="0"/>
              <a:t>2020/3/21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354217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AF87A-A216-4C97-82F3-F47F8164A505}" type="datetimeFigureOut">
              <a:rPr lang="zh-CN" altLang="en-US" smtClean="0"/>
              <a:t>2020/3/21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336215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2AF87A-A216-4C97-82F3-F47F8164A505}" type="datetimeFigureOut">
              <a:rPr lang="zh-CN" altLang="en-US" smtClean="0"/>
              <a:t>2020/3/21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637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2AF87A-A216-4C97-82F3-F47F8164A505}" type="datetimeFigureOut">
              <a:rPr lang="zh-CN" altLang="en-US" smtClean="0"/>
              <a:t>2020/3/21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533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2AF87A-A216-4C97-82F3-F47F8164A505}" type="datetimeFigureOut">
              <a:rPr lang="zh-CN" altLang="en-US" smtClean="0"/>
              <a:t>2020/3/21</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D381948-4AC7-4553-8222-69105488B2BE}"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45646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C29EB-5A12-4846-B107-5972A828727A}"/>
              </a:ext>
            </a:extLst>
          </p:cNvPr>
          <p:cNvSpPr>
            <a:spLocks noGrp="1"/>
          </p:cNvSpPr>
          <p:nvPr>
            <p:ph type="ctrTitle"/>
          </p:nvPr>
        </p:nvSpPr>
        <p:spPr/>
        <p:txBody>
          <a:bodyPr/>
          <a:lstStyle/>
          <a:p>
            <a:r>
              <a:rPr lang="zh-CN" altLang="en-US" dirty="0"/>
              <a:t>重构</a:t>
            </a:r>
            <a:br>
              <a:rPr lang="en-US" altLang="zh-CN" dirty="0"/>
            </a:br>
            <a:r>
              <a:rPr lang="en-US" altLang="zh-CN" sz="2800" dirty="0"/>
              <a:t>——</a:t>
            </a:r>
            <a:r>
              <a:rPr lang="zh-CN" altLang="en-US" sz="2800" dirty="0"/>
              <a:t>改善既有代码的设计</a:t>
            </a:r>
            <a:endParaRPr lang="zh-CN" altLang="en-US" dirty="0"/>
          </a:p>
        </p:txBody>
      </p:sp>
      <p:sp>
        <p:nvSpPr>
          <p:cNvPr id="3" name="副标题 2">
            <a:extLst>
              <a:ext uri="{FF2B5EF4-FFF2-40B4-BE49-F238E27FC236}">
                <a16:creationId xmlns:a16="http://schemas.microsoft.com/office/drawing/2014/main" id="{9B5FD537-3B87-464C-9205-981B2587AC8A}"/>
              </a:ext>
            </a:extLst>
          </p:cNvPr>
          <p:cNvSpPr>
            <a:spLocks noGrp="1"/>
          </p:cNvSpPr>
          <p:nvPr>
            <p:ph type="subTitle" idx="1"/>
          </p:nvPr>
        </p:nvSpPr>
        <p:spPr/>
        <p:txBody>
          <a:bodyPr>
            <a:normAutofit fontScale="47500" lnSpcReduction="20000"/>
          </a:bodyPr>
          <a:lstStyle/>
          <a:p>
            <a:endParaRPr lang="en-US" altLang="zh-CN" dirty="0"/>
          </a:p>
          <a:p>
            <a:endParaRPr lang="en-US" altLang="zh-CN" dirty="0"/>
          </a:p>
          <a:p>
            <a:endParaRPr lang="en-US" altLang="zh-CN" sz="2600" dirty="0"/>
          </a:p>
          <a:p>
            <a:r>
              <a:rPr lang="en-US" altLang="zh-CN" sz="6400" dirty="0"/>
              <a:t>2020.03.03</a:t>
            </a:r>
          </a:p>
        </p:txBody>
      </p:sp>
    </p:spTree>
    <p:extLst>
      <p:ext uri="{BB962C8B-B14F-4D97-AF65-F5344CB8AC3E}">
        <p14:creationId xmlns:p14="http://schemas.microsoft.com/office/powerpoint/2010/main" val="330888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重新组织数据</a:t>
            </a:r>
            <a:r>
              <a:rPr lang="en-US" altLang="zh-CN" sz="1400" dirty="0"/>
              <a:t>(P239)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Split Variable</a:t>
            </a:r>
          </a:p>
          <a:p>
            <a:r>
              <a:rPr lang="en-US" altLang="zh-CN" dirty="0"/>
              <a:t>Rename Field</a:t>
            </a:r>
          </a:p>
          <a:p>
            <a:r>
              <a:rPr lang="en-US" altLang="zh-CN" dirty="0"/>
              <a:t>Replace Derived Variable with Query</a:t>
            </a:r>
          </a:p>
          <a:p>
            <a:r>
              <a:rPr lang="en-US" altLang="zh-CN" dirty="0"/>
              <a:t>Change Reference to Value</a:t>
            </a:r>
          </a:p>
          <a:p>
            <a:r>
              <a:rPr lang="en-US" altLang="zh-CN" dirty="0"/>
              <a:t>Change Value to Reference</a:t>
            </a:r>
            <a:endParaRPr lang="zh-CN" altLang="en-US" dirty="0"/>
          </a:p>
        </p:txBody>
      </p:sp>
    </p:spTree>
    <p:extLst>
      <p:ext uri="{BB962C8B-B14F-4D97-AF65-F5344CB8AC3E}">
        <p14:creationId xmlns:p14="http://schemas.microsoft.com/office/powerpoint/2010/main" val="47357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简化条件逻辑</a:t>
            </a:r>
            <a:r>
              <a:rPr lang="en-US" altLang="zh-CN" sz="1400" dirty="0"/>
              <a:t>(P259)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Decompose Conditional</a:t>
            </a:r>
          </a:p>
          <a:p>
            <a:r>
              <a:rPr lang="en-US" altLang="zh-CN" dirty="0"/>
              <a:t>Consolidate Conditional Expression</a:t>
            </a:r>
          </a:p>
          <a:p>
            <a:r>
              <a:rPr lang="en-US" altLang="zh-CN" dirty="0"/>
              <a:t>Replace Nested Conditional with Guard Clauses</a:t>
            </a:r>
          </a:p>
          <a:p>
            <a:r>
              <a:rPr lang="en-US" altLang="zh-CN" dirty="0"/>
              <a:t>Replace Conditional With Polymorphism</a:t>
            </a:r>
          </a:p>
          <a:p>
            <a:r>
              <a:rPr lang="en-US" altLang="zh-CN" dirty="0"/>
              <a:t>Introduce Special Case</a:t>
            </a:r>
          </a:p>
          <a:p>
            <a:r>
              <a:rPr lang="en-US" altLang="zh-CN" dirty="0"/>
              <a:t>Introduce Assertion</a:t>
            </a:r>
            <a:endParaRPr lang="zh-CN" altLang="en-US" dirty="0"/>
          </a:p>
        </p:txBody>
      </p:sp>
    </p:spTree>
    <p:extLst>
      <p:ext uri="{BB962C8B-B14F-4D97-AF65-F5344CB8AC3E}">
        <p14:creationId xmlns:p14="http://schemas.microsoft.com/office/powerpoint/2010/main" val="272513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重构</a:t>
            </a:r>
            <a:r>
              <a:rPr lang="en-US" altLang="zh-CN" dirty="0"/>
              <a:t>API </a:t>
            </a:r>
            <a:r>
              <a:rPr lang="en-US" altLang="zh-CN" sz="1400" dirty="0"/>
              <a:t>(P305)</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lnSpcReduction="10000"/>
          </a:bodyPr>
          <a:lstStyle/>
          <a:p>
            <a:r>
              <a:rPr lang="en-US" altLang="zh-CN" dirty="0"/>
              <a:t>Separate Query from Modifier</a:t>
            </a:r>
          </a:p>
          <a:p>
            <a:r>
              <a:rPr lang="en-US" altLang="zh-CN" dirty="0"/>
              <a:t>Parameterize Function</a:t>
            </a:r>
          </a:p>
          <a:p>
            <a:r>
              <a:rPr lang="en-US" altLang="zh-CN" dirty="0"/>
              <a:t>Remove Flag Argument</a:t>
            </a:r>
          </a:p>
          <a:p>
            <a:r>
              <a:rPr lang="en-US" altLang="zh-CN" dirty="0"/>
              <a:t>Preserve Whole Object</a:t>
            </a:r>
          </a:p>
          <a:p>
            <a:r>
              <a:rPr lang="en-US" altLang="zh-CN" dirty="0"/>
              <a:t>Replace Parameter with Query</a:t>
            </a:r>
          </a:p>
          <a:p>
            <a:r>
              <a:rPr lang="en-US" altLang="zh-CN" dirty="0"/>
              <a:t>Replace Query with Parameter</a:t>
            </a:r>
          </a:p>
          <a:p>
            <a:r>
              <a:rPr lang="en-US" altLang="zh-CN" dirty="0"/>
              <a:t>Remove Setting Method</a:t>
            </a:r>
          </a:p>
          <a:p>
            <a:r>
              <a:rPr lang="en-US" altLang="zh-CN" dirty="0"/>
              <a:t>Replace Constructor with Factory Function</a:t>
            </a:r>
          </a:p>
          <a:p>
            <a:r>
              <a:rPr lang="en-US" altLang="zh-CN" dirty="0"/>
              <a:t>Replace Function with Command</a:t>
            </a:r>
          </a:p>
          <a:p>
            <a:r>
              <a:rPr lang="en-US" altLang="zh-CN" dirty="0"/>
              <a:t>Replace Command with Function</a:t>
            </a:r>
            <a:endParaRPr lang="zh-CN" altLang="en-US" dirty="0"/>
          </a:p>
        </p:txBody>
      </p:sp>
    </p:spTree>
    <p:extLst>
      <p:ext uri="{BB962C8B-B14F-4D97-AF65-F5344CB8AC3E}">
        <p14:creationId xmlns:p14="http://schemas.microsoft.com/office/powerpoint/2010/main" val="340862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处理继承关系</a:t>
            </a:r>
            <a:r>
              <a:rPr lang="en-US" altLang="zh-CN" sz="1400" dirty="0"/>
              <a:t>(P349)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fontScale="92500" lnSpcReduction="10000"/>
          </a:bodyPr>
          <a:lstStyle/>
          <a:p>
            <a:r>
              <a:rPr lang="en-US" altLang="zh-CN" dirty="0"/>
              <a:t>Pull Up Method</a:t>
            </a:r>
          </a:p>
          <a:p>
            <a:r>
              <a:rPr lang="en-US" altLang="zh-CN" dirty="0"/>
              <a:t>Pull Up Field</a:t>
            </a:r>
          </a:p>
          <a:p>
            <a:r>
              <a:rPr lang="en-US" altLang="zh-CN" dirty="0"/>
              <a:t>Pull Up Constructor Body</a:t>
            </a:r>
          </a:p>
          <a:p>
            <a:r>
              <a:rPr lang="en-US" altLang="zh-CN" dirty="0"/>
              <a:t>Push Down Method</a:t>
            </a:r>
          </a:p>
          <a:p>
            <a:r>
              <a:rPr lang="en-US" altLang="zh-CN" dirty="0"/>
              <a:t>Push Down Field</a:t>
            </a:r>
          </a:p>
          <a:p>
            <a:r>
              <a:rPr lang="en-US" altLang="zh-CN" dirty="0"/>
              <a:t>Replace Type Code with Subclasses</a:t>
            </a:r>
          </a:p>
          <a:p>
            <a:r>
              <a:rPr lang="en-US" altLang="zh-CN" dirty="0"/>
              <a:t>Remove Subclass</a:t>
            </a:r>
          </a:p>
          <a:p>
            <a:r>
              <a:rPr lang="en-US" altLang="zh-CN" dirty="0"/>
              <a:t>Extract Superclass</a:t>
            </a:r>
          </a:p>
          <a:p>
            <a:r>
              <a:rPr lang="en-US" altLang="zh-CN" dirty="0"/>
              <a:t>Collapse Hierarchy</a:t>
            </a:r>
          </a:p>
          <a:p>
            <a:r>
              <a:rPr lang="en-US" altLang="zh-CN" dirty="0"/>
              <a:t>Replace Subclass with Delegate</a:t>
            </a:r>
          </a:p>
          <a:p>
            <a:r>
              <a:rPr lang="en-US" altLang="zh-CN" dirty="0"/>
              <a:t>Replace Superclass with Delegate</a:t>
            </a:r>
            <a:endParaRPr lang="zh-CN" altLang="en-US" dirty="0"/>
          </a:p>
        </p:txBody>
      </p:sp>
    </p:spTree>
    <p:extLst>
      <p:ext uri="{BB962C8B-B14F-4D97-AF65-F5344CB8AC3E}">
        <p14:creationId xmlns:p14="http://schemas.microsoft.com/office/powerpoint/2010/main" val="348537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28CF51-57AD-4E47-BC77-9FECEE33343B}"/>
              </a:ext>
            </a:extLst>
          </p:cNvPr>
          <p:cNvSpPr>
            <a:spLocks noGrp="1"/>
          </p:cNvSpPr>
          <p:nvPr>
            <p:ph idx="1"/>
          </p:nvPr>
        </p:nvSpPr>
        <p:spPr>
          <a:xfrm>
            <a:off x="2580745" y="626533"/>
            <a:ext cx="8915400" cy="4531155"/>
          </a:xfrm>
        </p:spPr>
        <p:txBody>
          <a:bodyPr/>
          <a:lstStyle/>
          <a:p>
            <a:r>
              <a:rPr lang="zh-CN" altLang="en-US" dirty="0"/>
              <a:t>何谓重构</a:t>
            </a:r>
            <a:endParaRPr lang="en-US" altLang="zh-CN" dirty="0"/>
          </a:p>
          <a:p>
            <a:r>
              <a:rPr lang="zh-CN" altLang="en-US" dirty="0"/>
              <a:t>何时重构</a:t>
            </a:r>
            <a:endParaRPr lang="en-US" altLang="zh-CN" dirty="0"/>
          </a:p>
          <a:p>
            <a:r>
              <a:rPr lang="zh-CN" altLang="en-US" dirty="0"/>
              <a:t>代码的坏味道</a:t>
            </a:r>
            <a:endParaRPr lang="en-US" altLang="zh-CN" dirty="0"/>
          </a:p>
          <a:p>
            <a:r>
              <a:rPr lang="zh-CN" altLang="en-US" dirty="0"/>
              <a:t>常用重构手法</a:t>
            </a:r>
            <a:endParaRPr lang="en-US" altLang="zh-CN" dirty="0"/>
          </a:p>
          <a:p>
            <a:r>
              <a:rPr lang="zh-CN" altLang="en-US" dirty="0"/>
              <a:t>封装</a:t>
            </a:r>
            <a:endParaRPr lang="en-US" altLang="zh-CN" dirty="0"/>
          </a:p>
          <a:p>
            <a:r>
              <a:rPr lang="zh-CN" altLang="en-US" dirty="0"/>
              <a:t>搬移特性</a:t>
            </a:r>
            <a:endParaRPr lang="en-US" altLang="zh-CN" dirty="0"/>
          </a:p>
          <a:p>
            <a:r>
              <a:rPr lang="zh-CN" altLang="en-US" dirty="0"/>
              <a:t>重新组织数据</a:t>
            </a:r>
            <a:endParaRPr lang="en-US" altLang="zh-CN" dirty="0"/>
          </a:p>
          <a:p>
            <a:r>
              <a:rPr lang="zh-CN" altLang="en-US" dirty="0"/>
              <a:t>简化条件逻辑</a:t>
            </a:r>
            <a:endParaRPr lang="en-US" altLang="zh-CN" dirty="0"/>
          </a:p>
          <a:p>
            <a:r>
              <a:rPr lang="zh-CN" altLang="en-US" dirty="0"/>
              <a:t>重构</a:t>
            </a:r>
            <a:r>
              <a:rPr lang="en-US" altLang="zh-CN" dirty="0"/>
              <a:t>API</a:t>
            </a:r>
          </a:p>
          <a:p>
            <a:r>
              <a:rPr lang="zh-CN" altLang="en-US" dirty="0"/>
              <a:t>处理继承关系</a:t>
            </a:r>
            <a:endParaRPr lang="en-US" altLang="zh-CN" dirty="0"/>
          </a:p>
        </p:txBody>
      </p:sp>
    </p:spTree>
    <p:extLst>
      <p:ext uri="{BB962C8B-B14F-4D97-AF65-F5344CB8AC3E}">
        <p14:creationId xmlns:p14="http://schemas.microsoft.com/office/powerpoint/2010/main" val="310198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何谓重构</a:t>
            </a:r>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699000"/>
          </a:xfrm>
        </p:spPr>
        <p:txBody>
          <a:bodyPr>
            <a:normAutofit fontScale="92500" lnSpcReduction="20000"/>
          </a:bodyPr>
          <a:lstStyle/>
          <a:p>
            <a:pPr marL="0" indent="0">
              <a:buNone/>
            </a:pPr>
            <a:r>
              <a:rPr lang="zh-CN" altLang="en-US" dirty="0"/>
              <a:t>重构就是对既有代码的重新组织和调整。重构是为了让代码更容易理解，更易于修改。</a:t>
            </a:r>
            <a:endParaRPr lang="en-US" altLang="zh-CN" dirty="0"/>
          </a:p>
          <a:p>
            <a:pPr marL="0" indent="0">
              <a:buNone/>
            </a:pPr>
            <a:endParaRPr lang="en-US" altLang="zh-CN" dirty="0"/>
          </a:p>
          <a:p>
            <a:pPr marL="0" indent="0">
              <a:buNone/>
            </a:pPr>
            <a:r>
              <a:rPr lang="zh-CN" altLang="en-US" b="1" dirty="0"/>
              <a:t>重构</a:t>
            </a:r>
            <a:r>
              <a:rPr lang="zh-CN" altLang="en-US" dirty="0"/>
              <a:t>（名词）：对软件内部组织的一种调整，目的是不改变软件可观察行为的前提下，提高其可理解性，降低其修改成本。</a:t>
            </a:r>
            <a:endParaRPr lang="en-US" altLang="zh-CN" dirty="0"/>
          </a:p>
          <a:p>
            <a:pPr marL="0" indent="0">
              <a:buNone/>
            </a:pPr>
            <a:r>
              <a:rPr lang="zh-CN" altLang="en-US" b="1" dirty="0"/>
              <a:t>重构</a:t>
            </a:r>
            <a:r>
              <a:rPr lang="zh-CN" altLang="en-US" dirty="0"/>
              <a:t>（动词）：使用一系列重构手法，在不改变软件可观察行为的前提下，调整其结构。</a:t>
            </a:r>
            <a:endParaRPr lang="en-US" altLang="zh-CN" dirty="0"/>
          </a:p>
          <a:p>
            <a:pPr marL="0" indent="0">
              <a:buNone/>
            </a:pPr>
            <a:endParaRPr lang="en-US" altLang="zh-CN" dirty="0"/>
          </a:p>
          <a:p>
            <a:pPr marL="0" indent="0">
              <a:buNone/>
            </a:pPr>
            <a:r>
              <a:rPr lang="zh-CN" altLang="en-US" dirty="0"/>
              <a:t>重构与性能优化有很多相似之处，两者都需要修改代码，并且两者都不会改变程序的整体功能。</a:t>
            </a:r>
            <a:endParaRPr lang="en-US" altLang="zh-CN" dirty="0"/>
          </a:p>
          <a:p>
            <a:pPr marL="0" indent="0">
              <a:buNone/>
            </a:pPr>
            <a:r>
              <a:rPr lang="zh-CN" altLang="en-US" dirty="0"/>
              <a:t>两者的差别在于其目的：重构是为了使代码更容易理解，更易于修改。这可能使程序运行的更快，也可能更慢。在性能优化时，只关心让程序运行得更快，最终得到的代码有可能更加难理解和维护。</a:t>
            </a:r>
            <a:endParaRPr lang="en-US" altLang="zh-CN" dirty="0"/>
          </a:p>
          <a:p>
            <a:pPr marL="0" indent="0">
              <a:buNone/>
            </a:pPr>
            <a:endParaRPr lang="en-US" altLang="zh-CN" dirty="0"/>
          </a:p>
          <a:p>
            <a:pPr marL="0" indent="0">
              <a:buNone/>
            </a:pPr>
            <a:r>
              <a:rPr lang="zh-CN" altLang="en-US" dirty="0"/>
              <a:t>两顶帽子：添加新功能和重构。两者尽量分开处理。</a:t>
            </a:r>
            <a:endParaRPr lang="en-US" altLang="zh-CN" dirty="0"/>
          </a:p>
          <a:p>
            <a:pPr marL="0" indent="0">
              <a:buNone/>
            </a:pPr>
            <a:endParaRPr lang="zh-CN" altLang="en-US" dirty="0"/>
          </a:p>
        </p:txBody>
      </p:sp>
    </p:spTree>
    <p:extLst>
      <p:ext uri="{BB962C8B-B14F-4D97-AF65-F5344CB8AC3E}">
        <p14:creationId xmlns:p14="http://schemas.microsoft.com/office/powerpoint/2010/main" val="164717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何时重构</a:t>
            </a:r>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pPr marL="0" indent="0">
              <a:buNone/>
            </a:pPr>
            <a:r>
              <a:rPr lang="zh-CN" altLang="en-US" dirty="0"/>
              <a:t>事不过三，三则重构。</a:t>
            </a:r>
            <a:endParaRPr lang="en-US" altLang="zh-CN" dirty="0"/>
          </a:p>
          <a:p>
            <a:pPr marL="0" indent="0">
              <a:buNone/>
            </a:pPr>
            <a:endParaRPr lang="en-US" altLang="zh-CN" dirty="0"/>
          </a:p>
          <a:p>
            <a:pPr marL="0" indent="0">
              <a:buNone/>
            </a:pPr>
            <a:r>
              <a:rPr lang="zh-CN" altLang="en-US" dirty="0"/>
              <a:t>重构在敲代码的每时每刻，既有有计划性的重构，也有见机行事的重构。</a:t>
            </a:r>
            <a:endParaRPr lang="en-US" altLang="zh-CN" dirty="0"/>
          </a:p>
          <a:p>
            <a:pPr marL="0" indent="0">
              <a:buNone/>
            </a:pPr>
            <a:r>
              <a:rPr lang="zh-CN" altLang="en-US" dirty="0"/>
              <a:t>有计划性的重构可以是部门整体推翻重构，也可以是个人添加新功能过程中发现的可重构部分，在添加完新功能后回头重构。见机行事的重构一般就是个人阅读代码过程中发现的可以进行重构的部分。</a:t>
            </a:r>
            <a:endParaRPr lang="en-US" altLang="zh-CN" dirty="0"/>
          </a:p>
          <a:p>
            <a:pPr marL="0" indent="0">
              <a:buNone/>
            </a:pPr>
            <a:endParaRPr lang="en-US" altLang="zh-CN" dirty="0"/>
          </a:p>
          <a:p>
            <a:pPr marL="0" indent="0">
              <a:buNone/>
            </a:pPr>
            <a:r>
              <a:rPr lang="zh-CN" altLang="en-US" dirty="0"/>
              <a:t>敲代码，参考代码的时间远远大于我们自己敲代码的时间，所以代码易于理解，对于提高开发效率有很大帮助。</a:t>
            </a:r>
          </a:p>
        </p:txBody>
      </p:sp>
    </p:spTree>
    <p:extLst>
      <p:ext uri="{BB962C8B-B14F-4D97-AF65-F5344CB8AC3E}">
        <p14:creationId xmlns:p14="http://schemas.microsoft.com/office/powerpoint/2010/main" val="158392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代码的坏味道</a:t>
            </a:r>
            <a:r>
              <a:rPr lang="en-US" altLang="zh-CN" sz="1400" dirty="0"/>
              <a:t>(P71)</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556278" y="1718734"/>
            <a:ext cx="4285722" cy="4311022"/>
          </a:xfrm>
        </p:spPr>
        <p:txBody>
          <a:bodyPr>
            <a:normAutofit fontScale="85000" lnSpcReduction="20000"/>
          </a:bodyPr>
          <a:lstStyle/>
          <a:p>
            <a:r>
              <a:rPr lang="zh-CN" altLang="en-US" dirty="0"/>
              <a:t>歧义命名 </a:t>
            </a:r>
            <a:r>
              <a:rPr lang="en-US" altLang="zh-CN" dirty="0"/>
              <a:t>(Mysterious Name)</a:t>
            </a:r>
          </a:p>
          <a:p>
            <a:r>
              <a:rPr lang="zh-CN" altLang="en-US" dirty="0"/>
              <a:t>重复代码 </a:t>
            </a:r>
            <a:r>
              <a:rPr lang="en-US" altLang="zh-CN" dirty="0"/>
              <a:t>(Duplicated Code)</a:t>
            </a:r>
          </a:p>
          <a:p>
            <a:r>
              <a:rPr lang="zh-CN" altLang="en-US" dirty="0"/>
              <a:t>过长函数 </a:t>
            </a:r>
            <a:r>
              <a:rPr lang="en-US" altLang="zh-CN" dirty="0"/>
              <a:t>(Long Function)</a:t>
            </a:r>
          </a:p>
          <a:p>
            <a:r>
              <a:rPr lang="zh-CN" altLang="en-US" dirty="0"/>
              <a:t>过长参数列表 </a:t>
            </a:r>
            <a:r>
              <a:rPr lang="en-US" altLang="zh-CN" dirty="0"/>
              <a:t>(Long Parameter List)</a:t>
            </a:r>
          </a:p>
          <a:p>
            <a:r>
              <a:rPr lang="zh-CN" altLang="en-US" dirty="0"/>
              <a:t>全局数据 </a:t>
            </a:r>
            <a:r>
              <a:rPr lang="en-US" altLang="zh-CN" dirty="0"/>
              <a:t>(Global Data)</a:t>
            </a:r>
          </a:p>
          <a:p>
            <a:r>
              <a:rPr lang="zh-CN" altLang="en-US" dirty="0"/>
              <a:t>可变数据 </a:t>
            </a:r>
            <a:r>
              <a:rPr lang="en-US" altLang="zh-CN" dirty="0"/>
              <a:t>(Mutable Data)</a:t>
            </a:r>
          </a:p>
          <a:p>
            <a:r>
              <a:rPr lang="zh-CN" altLang="en-US" dirty="0"/>
              <a:t>发散式变化 </a:t>
            </a:r>
            <a:r>
              <a:rPr lang="en-US" altLang="zh-CN" dirty="0"/>
              <a:t>(Divergent Change)</a:t>
            </a:r>
          </a:p>
          <a:p>
            <a:r>
              <a:rPr lang="zh-CN" altLang="en-US" dirty="0"/>
              <a:t>霰弹式修改 </a:t>
            </a:r>
            <a:r>
              <a:rPr lang="en-US" altLang="zh-CN" dirty="0"/>
              <a:t>(Shotgun Surgery)</a:t>
            </a:r>
          </a:p>
          <a:p>
            <a:r>
              <a:rPr lang="zh-CN" altLang="en-US" dirty="0"/>
              <a:t>依恋情结 </a:t>
            </a:r>
            <a:r>
              <a:rPr lang="en-US" altLang="zh-CN" dirty="0"/>
              <a:t>(Feature Envy)</a:t>
            </a:r>
          </a:p>
          <a:p>
            <a:r>
              <a:rPr lang="zh-CN" altLang="en-US" dirty="0"/>
              <a:t>数据泥团 </a:t>
            </a:r>
            <a:r>
              <a:rPr lang="en-US" altLang="zh-CN" dirty="0"/>
              <a:t>(Data Clumps)</a:t>
            </a:r>
          </a:p>
          <a:p>
            <a:r>
              <a:rPr lang="zh-CN" altLang="en-US" dirty="0"/>
              <a:t>基本类型偏执 </a:t>
            </a:r>
            <a:r>
              <a:rPr lang="en-US" altLang="zh-CN" dirty="0"/>
              <a:t>(Primitive Obsession)</a:t>
            </a:r>
          </a:p>
          <a:p>
            <a:r>
              <a:rPr lang="zh-CN" altLang="en-US" dirty="0"/>
              <a:t>重复的</a:t>
            </a:r>
            <a:r>
              <a:rPr lang="en-US" altLang="zh-CN" dirty="0"/>
              <a:t>switch (Repeated Switches)</a:t>
            </a:r>
          </a:p>
        </p:txBody>
      </p:sp>
      <p:sp>
        <p:nvSpPr>
          <p:cNvPr id="5" name="内容占位符 2">
            <a:extLst>
              <a:ext uri="{FF2B5EF4-FFF2-40B4-BE49-F238E27FC236}">
                <a16:creationId xmlns:a16="http://schemas.microsoft.com/office/drawing/2014/main" id="{9BCC0520-6339-4E22-8D63-D36CBE5A4D92}"/>
              </a:ext>
            </a:extLst>
          </p:cNvPr>
          <p:cNvSpPr txBox="1">
            <a:spLocks/>
          </p:cNvSpPr>
          <p:nvPr/>
        </p:nvSpPr>
        <p:spPr>
          <a:xfrm>
            <a:off x="6096000" y="1718734"/>
            <a:ext cx="4673600" cy="4311022"/>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循环语句 </a:t>
            </a:r>
            <a:r>
              <a:rPr lang="en-US" altLang="zh-CN" dirty="0"/>
              <a:t>(Loops)</a:t>
            </a:r>
          </a:p>
          <a:p>
            <a:r>
              <a:rPr lang="zh-CN" altLang="en-US" dirty="0"/>
              <a:t>冗赘的元素 </a:t>
            </a:r>
            <a:r>
              <a:rPr lang="en-US" altLang="zh-CN" dirty="0"/>
              <a:t>(Lazy Element)</a:t>
            </a:r>
          </a:p>
          <a:p>
            <a:r>
              <a:rPr lang="zh-CN" altLang="en-US" dirty="0"/>
              <a:t>夸夸其谈通用性 </a:t>
            </a:r>
            <a:r>
              <a:rPr lang="en-US" altLang="zh-CN" dirty="0"/>
              <a:t>(Speculative Generality)</a:t>
            </a:r>
          </a:p>
          <a:p>
            <a:r>
              <a:rPr lang="zh-CN" altLang="en-US" dirty="0"/>
              <a:t>临时字段 </a:t>
            </a:r>
            <a:r>
              <a:rPr lang="en-US" altLang="zh-CN" dirty="0"/>
              <a:t>(Temporary Field)</a:t>
            </a:r>
          </a:p>
          <a:p>
            <a:r>
              <a:rPr lang="zh-CN" altLang="en-US" dirty="0"/>
              <a:t>过长的消息链 </a:t>
            </a:r>
            <a:r>
              <a:rPr lang="en-US" altLang="zh-CN" dirty="0"/>
              <a:t>(Message Chains)</a:t>
            </a:r>
          </a:p>
          <a:p>
            <a:r>
              <a:rPr lang="zh-CN" altLang="en-US" dirty="0"/>
              <a:t>中间人 </a:t>
            </a:r>
            <a:r>
              <a:rPr lang="en-US" altLang="zh-CN" dirty="0"/>
              <a:t>(Middle Man)</a:t>
            </a:r>
          </a:p>
          <a:p>
            <a:r>
              <a:rPr lang="zh-CN" altLang="en-US" dirty="0"/>
              <a:t>内幕交易 </a:t>
            </a:r>
            <a:r>
              <a:rPr lang="en-US" altLang="zh-CN" dirty="0"/>
              <a:t>(Insider Trading)</a:t>
            </a:r>
          </a:p>
          <a:p>
            <a:r>
              <a:rPr lang="zh-CN" altLang="en-US" dirty="0"/>
              <a:t>过大的类 </a:t>
            </a:r>
            <a:r>
              <a:rPr lang="en-US" altLang="zh-CN" dirty="0"/>
              <a:t>(Large Class)</a:t>
            </a:r>
          </a:p>
          <a:p>
            <a:r>
              <a:rPr lang="zh-CN" altLang="en-US" dirty="0"/>
              <a:t>异曲同工的类 </a:t>
            </a:r>
            <a:r>
              <a:rPr lang="en-US" altLang="zh-CN" sz="1300" dirty="0"/>
              <a:t>(Alternative Classes with different Interfaces)</a:t>
            </a:r>
            <a:endParaRPr lang="en-US" altLang="zh-CN" dirty="0"/>
          </a:p>
          <a:p>
            <a:r>
              <a:rPr lang="zh-CN" altLang="en-US" dirty="0"/>
              <a:t>纯数据类 </a:t>
            </a:r>
            <a:r>
              <a:rPr lang="en-US" altLang="zh-CN" dirty="0"/>
              <a:t>(Data Class)</a:t>
            </a:r>
          </a:p>
          <a:p>
            <a:r>
              <a:rPr lang="zh-CN" altLang="en-US" dirty="0"/>
              <a:t>被拒绝的遗赠 </a:t>
            </a:r>
            <a:r>
              <a:rPr lang="en-US" altLang="zh-CN" dirty="0"/>
              <a:t>(Refused Bequest)</a:t>
            </a:r>
          </a:p>
          <a:p>
            <a:r>
              <a:rPr lang="zh-CN" altLang="en-US" dirty="0"/>
              <a:t>注释 </a:t>
            </a:r>
            <a:r>
              <a:rPr lang="en-US" altLang="zh-CN" dirty="0"/>
              <a:t>(Commends)</a:t>
            </a:r>
          </a:p>
          <a:p>
            <a:endParaRPr lang="zh-CN" altLang="en-US" dirty="0"/>
          </a:p>
        </p:txBody>
      </p:sp>
    </p:spTree>
    <p:extLst>
      <p:ext uri="{BB962C8B-B14F-4D97-AF65-F5344CB8AC3E}">
        <p14:creationId xmlns:p14="http://schemas.microsoft.com/office/powerpoint/2010/main" val="103702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常用重构手法</a:t>
            </a:r>
            <a:r>
              <a:rPr lang="en-US" altLang="zh-CN" sz="1400" dirty="0"/>
              <a:t>(P105)</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fontScale="92500" lnSpcReduction="10000"/>
          </a:bodyPr>
          <a:lstStyle/>
          <a:p>
            <a:r>
              <a:rPr lang="en-US" altLang="zh-CN" dirty="0"/>
              <a:t>Extract Function</a:t>
            </a:r>
          </a:p>
          <a:p>
            <a:r>
              <a:rPr lang="en-US" altLang="zh-CN" dirty="0"/>
              <a:t>Inline Function</a:t>
            </a:r>
          </a:p>
          <a:p>
            <a:r>
              <a:rPr lang="en-US" altLang="zh-CN" dirty="0"/>
              <a:t>Extract Variable</a:t>
            </a:r>
          </a:p>
          <a:p>
            <a:r>
              <a:rPr lang="en-US" altLang="zh-CN" dirty="0"/>
              <a:t>Inline Variable</a:t>
            </a:r>
          </a:p>
          <a:p>
            <a:r>
              <a:rPr lang="en-US" altLang="zh-CN" dirty="0"/>
              <a:t>Change Function Declaration</a:t>
            </a:r>
          </a:p>
          <a:p>
            <a:r>
              <a:rPr lang="en-US" altLang="zh-CN" dirty="0"/>
              <a:t>Encapsulate Variable</a:t>
            </a:r>
          </a:p>
          <a:p>
            <a:r>
              <a:rPr lang="en-US" altLang="zh-CN" dirty="0"/>
              <a:t>Rename Variable</a:t>
            </a:r>
          </a:p>
          <a:p>
            <a:r>
              <a:rPr lang="en-US" altLang="zh-CN" dirty="0"/>
              <a:t>Introduce Parameter Object</a:t>
            </a:r>
          </a:p>
          <a:p>
            <a:r>
              <a:rPr lang="en-US" altLang="zh-CN" dirty="0"/>
              <a:t>Combine Functions into Class</a:t>
            </a:r>
          </a:p>
          <a:p>
            <a:r>
              <a:rPr lang="en-US" altLang="zh-CN" dirty="0"/>
              <a:t>Combine Functions Into Transform</a:t>
            </a:r>
          </a:p>
          <a:p>
            <a:r>
              <a:rPr lang="en-US" altLang="zh-CN" dirty="0"/>
              <a:t>Split Phase</a:t>
            </a:r>
            <a:endParaRPr lang="zh-CN" altLang="en-US" dirty="0"/>
          </a:p>
        </p:txBody>
      </p:sp>
    </p:spTree>
    <p:extLst>
      <p:ext uri="{BB962C8B-B14F-4D97-AF65-F5344CB8AC3E}">
        <p14:creationId xmlns:p14="http://schemas.microsoft.com/office/powerpoint/2010/main" val="41412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159933" y="321733"/>
            <a:ext cx="10344679" cy="6316134"/>
          </a:xfrm>
        </p:spPr>
        <p:txBody>
          <a:bodyPr>
            <a:normAutofit fontScale="92500" lnSpcReduction="20000"/>
          </a:bodyPr>
          <a:lstStyle/>
          <a:p>
            <a:pPr marL="457200" indent="-457200">
              <a:buAutoNum type="arabicPeriod"/>
            </a:pPr>
            <a:r>
              <a:rPr lang="en-US" altLang="zh-CN" dirty="0"/>
              <a:t>Extract Function(</a:t>
            </a:r>
            <a:r>
              <a:rPr lang="zh-CN" altLang="en-US" dirty="0"/>
              <a:t>提炼函数</a:t>
            </a:r>
            <a:r>
              <a:rPr lang="en-US" altLang="zh-CN" dirty="0"/>
              <a:t>)</a:t>
            </a:r>
            <a:r>
              <a:rPr lang="zh-CN" altLang="en-US" dirty="0"/>
              <a:t>：把意图和实现分开；有部分代码或逻辑在多处使用，也提炼出来。注意参数的传递，赋值等操作。</a:t>
            </a:r>
            <a:endParaRPr lang="en-US" altLang="zh-CN" dirty="0"/>
          </a:p>
          <a:p>
            <a:pPr marL="457200" indent="-457200">
              <a:buAutoNum type="arabicPeriod"/>
            </a:pPr>
            <a:r>
              <a:rPr lang="en-US" altLang="zh-CN" dirty="0"/>
              <a:t>Inline Function(</a:t>
            </a:r>
            <a:r>
              <a:rPr lang="zh-CN" altLang="en-US" dirty="0"/>
              <a:t>内联函数</a:t>
            </a:r>
            <a:r>
              <a:rPr lang="en-US" altLang="zh-CN" dirty="0"/>
              <a:t>)</a:t>
            </a:r>
            <a:r>
              <a:rPr lang="zh-CN" altLang="en-US" dirty="0"/>
              <a:t>：函数体较小，逻辑较简单；函数名并不比函数体简洁明了。内联时要注意参数形式。</a:t>
            </a:r>
            <a:endParaRPr lang="en-US" altLang="zh-CN" dirty="0"/>
          </a:p>
          <a:p>
            <a:pPr marL="457200" indent="-457200">
              <a:buAutoNum type="arabicPeriod"/>
            </a:pPr>
            <a:r>
              <a:rPr lang="en-US" altLang="zh-CN" dirty="0"/>
              <a:t>Extract Variable(</a:t>
            </a:r>
            <a:r>
              <a:rPr lang="zh-CN" altLang="en-US" dirty="0"/>
              <a:t>提炼变量</a:t>
            </a:r>
            <a:r>
              <a:rPr lang="en-US" altLang="zh-CN" dirty="0"/>
              <a:t>)</a:t>
            </a:r>
            <a:r>
              <a:rPr lang="zh-CN" altLang="en-US" dirty="0"/>
              <a:t>：表达式太长或作用域内多处使用，提炼一个变量。如果在类内，可以提炼成一个方法，方便复用。</a:t>
            </a:r>
            <a:endParaRPr lang="en-US" altLang="zh-CN" dirty="0"/>
          </a:p>
          <a:p>
            <a:pPr marL="457200" indent="-457200">
              <a:buAutoNum type="arabicPeriod"/>
            </a:pPr>
            <a:r>
              <a:rPr lang="en-US" altLang="zh-CN" dirty="0"/>
              <a:t>Inline Variable(</a:t>
            </a:r>
            <a:r>
              <a:rPr lang="zh-CN" altLang="en-US" dirty="0"/>
              <a:t>内联变量</a:t>
            </a:r>
            <a:r>
              <a:rPr lang="en-US" altLang="zh-CN" dirty="0"/>
              <a:t>)</a:t>
            </a:r>
            <a:r>
              <a:rPr lang="zh-CN" altLang="en-US" dirty="0"/>
              <a:t>：变量名并不比其右值表达式更具表现力，只使用了一次，直接内联变量；也可以使用</a:t>
            </a:r>
            <a:r>
              <a:rPr lang="zh-CN" altLang="en-US" b="1" dirty="0"/>
              <a:t>以查询取代临时变量</a:t>
            </a:r>
            <a:r>
              <a:rPr lang="zh-CN" altLang="en-US" dirty="0"/>
              <a:t>。</a:t>
            </a:r>
            <a:endParaRPr lang="en-US" altLang="zh-CN" dirty="0"/>
          </a:p>
          <a:p>
            <a:pPr marL="457200" indent="-457200">
              <a:buAutoNum type="arabicPeriod"/>
            </a:pPr>
            <a:r>
              <a:rPr lang="en-US" altLang="zh-CN" dirty="0"/>
              <a:t>Change Function Declaration(</a:t>
            </a:r>
            <a:r>
              <a:rPr lang="zh-CN" altLang="en-US" dirty="0"/>
              <a:t>改变函数声明</a:t>
            </a:r>
            <a:r>
              <a:rPr lang="en-US" altLang="zh-CN" dirty="0"/>
              <a:t>)</a:t>
            </a:r>
            <a:r>
              <a:rPr lang="zh-CN" altLang="en-US" dirty="0"/>
              <a:t>：可以改变函数名，也可以改变函数参数。</a:t>
            </a:r>
            <a:endParaRPr lang="en-US" altLang="zh-CN" dirty="0"/>
          </a:p>
          <a:p>
            <a:pPr marL="457200" indent="-457200">
              <a:buAutoNum type="arabicPeriod"/>
            </a:pPr>
            <a:r>
              <a:rPr lang="en-US" altLang="zh-CN" dirty="0"/>
              <a:t>Encapsulate Variable(</a:t>
            </a:r>
            <a:r>
              <a:rPr lang="zh-CN" altLang="en-US" dirty="0"/>
              <a:t>封装变量</a:t>
            </a:r>
            <a:r>
              <a:rPr lang="en-US" altLang="zh-CN" dirty="0"/>
              <a:t>)</a:t>
            </a:r>
            <a:r>
              <a:rPr lang="zh-CN" altLang="en-US" dirty="0"/>
              <a:t>：对于全局变量，可变变量，最好封装，减少耦合度。</a:t>
            </a:r>
            <a:endParaRPr lang="en-US" altLang="zh-CN" dirty="0"/>
          </a:p>
          <a:p>
            <a:pPr marL="457200" indent="-457200">
              <a:buAutoNum type="arabicPeriod"/>
            </a:pPr>
            <a:r>
              <a:rPr lang="en-US" altLang="zh-CN" dirty="0"/>
              <a:t>Rename Variable(</a:t>
            </a:r>
            <a:r>
              <a:rPr lang="zh-CN" altLang="en-US" dirty="0"/>
              <a:t>变量改名</a:t>
            </a:r>
            <a:r>
              <a:rPr lang="en-US" altLang="zh-CN" dirty="0"/>
              <a:t>)</a:t>
            </a:r>
            <a:r>
              <a:rPr lang="zh-CN" altLang="en-US" dirty="0"/>
              <a:t>：单函数内，改名最容易；作用域较大的，可先封装变量，再改名。</a:t>
            </a:r>
            <a:endParaRPr lang="en-US" altLang="zh-CN" dirty="0"/>
          </a:p>
          <a:p>
            <a:pPr marL="457200" indent="-457200">
              <a:buAutoNum type="arabicPeriod"/>
            </a:pPr>
            <a:r>
              <a:rPr lang="en-US" altLang="zh-CN" dirty="0"/>
              <a:t>Introduce Parameter Object(</a:t>
            </a:r>
            <a:r>
              <a:rPr lang="zh-CN" altLang="en-US" dirty="0"/>
              <a:t>引入参数对象</a:t>
            </a:r>
            <a:r>
              <a:rPr lang="en-US" altLang="zh-CN" dirty="0"/>
              <a:t>)</a:t>
            </a:r>
            <a:r>
              <a:rPr lang="zh-CN" altLang="en-US" dirty="0"/>
              <a:t>：函数参数过长，可以封装成对象，类，接口等结构。</a:t>
            </a:r>
            <a:endParaRPr lang="en-US" altLang="zh-CN" dirty="0"/>
          </a:p>
          <a:p>
            <a:pPr marL="457200" indent="-457200">
              <a:buAutoNum type="arabicPeriod"/>
            </a:pPr>
            <a:r>
              <a:rPr lang="en-US" altLang="zh-CN" dirty="0"/>
              <a:t>Combine Functions into Class(</a:t>
            </a:r>
            <a:r>
              <a:rPr lang="zh-CN" altLang="en-US" dirty="0"/>
              <a:t>函数组合成类</a:t>
            </a:r>
            <a:r>
              <a:rPr lang="en-US" altLang="zh-CN" dirty="0"/>
              <a:t>)</a:t>
            </a:r>
            <a:r>
              <a:rPr lang="zh-CN" altLang="en-US" dirty="0"/>
              <a:t>：多个函数操作同一块数据，可以把这几个函数和数据块封装成类，便于管理和扩展。</a:t>
            </a:r>
            <a:endParaRPr lang="en-US" altLang="zh-CN" dirty="0"/>
          </a:p>
          <a:p>
            <a:pPr marL="457200" indent="-457200">
              <a:buAutoNum type="arabicPeriod"/>
            </a:pPr>
            <a:r>
              <a:rPr lang="en-US" altLang="zh-CN" dirty="0"/>
              <a:t>Combine Functions into Transform(</a:t>
            </a:r>
            <a:r>
              <a:rPr lang="zh-CN" altLang="en-US" dirty="0"/>
              <a:t>函数组合成变换</a:t>
            </a:r>
            <a:r>
              <a:rPr lang="en-US" altLang="zh-CN" dirty="0"/>
              <a:t>)</a:t>
            </a:r>
            <a:r>
              <a:rPr lang="zh-CN" altLang="en-US" dirty="0"/>
              <a:t>：一个数据块是多个函数处理的结果，把这几个函数放入一个函数内，返回处理后的数据块。</a:t>
            </a:r>
            <a:endParaRPr lang="en-US" altLang="zh-CN" dirty="0"/>
          </a:p>
          <a:p>
            <a:pPr marL="457200" indent="-457200">
              <a:buAutoNum type="arabicPeriod"/>
            </a:pPr>
            <a:r>
              <a:rPr lang="en-US" altLang="zh-CN" dirty="0"/>
              <a:t>Split Phase(</a:t>
            </a:r>
            <a:r>
              <a:rPr lang="zh-CN" altLang="en-US" dirty="0"/>
              <a:t>拆分阶段</a:t>
            </a:r>
            <a:r>
              <a:rPr lang="en-US" altLang="zh-CN" dirty="0"/>
              <a:t>)</a:t>
            </a:r>
            <a:r>
              <a:rPr lang="zh-CN" altLang="en-US" dirty="0"/>
              <a:t>：一段代码同时处理两件不同的事，按功能逻辑拆分成两个模块，可用中转数据结构传递数据。（类似提炼函数）</a:t>
            </a:r>
          </a:p>
        </p:txBody>
      </p:sp>
    </p:spTree>
    <p:extLst>
      <p:ext uri="{BB962C8B-B14F-4D97-AF65-F5344CB8AC3E}">
        <p14:creationId xmlns:p14="http://schemas.microsoft.com/office/powerpoint/2010/main" val="346577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封装</a:t>
            </a:r>
            <a:r>
              <a:rPr lang="en-US" altLang="zh-CN" sz="1400" dirty="0"/>
              <a:t>(P161)</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Encapsulate Record</a:t>
            </a:r>
          </a:p>
          <a:p>
            <a:r>
              <a:rPr lang="en-US" altLang="zh-CN" dirty="0"/>
              <a:t>Encapsulate Collection</a:t>
            </a:r>
          </a:p>
          <a:p>
            <a:r>
              <a:rPr lang="en-US" altLang="zh-CN" dirty="0"/>
              <a:t>Replace Primitive with Object</a:t>
            </a:r>
          </a:p>
          <a:p>
            <a:r>
              <a:rPr lang="en-US" altLang="zh-CN" dirty="0"/>
              <a:t>Replace Temp with Query</a:t>
            </a:r>
          </a:p>
          <a:p>
            <a:r>
              <a:rPr lang="en-US" altLang="zh-CN" dirty="0"/>
              <a:t>Extract Class</a:t>
            </a:r>
          </a:p>
          <a:p>
            <a:r>
              <a:rPr lang="en-US" altLang="zh-CN" dirty="0"/>
              <a:t>Inline Class</a:t>
            </a:r>
          </a:p>
          <a:p>
            <a:r>
              <a:rPr lang="en-US" altLang="zh-CN" dirty="0"/>
              <a:t>Hide Delegate</a:t>
            </a:r>
          </a:p>
          <a:p>
            <a:r>
              <a:rPr lang="en-US" altLang="zh-CN" dirty="0"/>
              <a:t>Remove Middle Man</a:t>
            </a:r>
          </a:p>
          <a:p>
            <a:r>
              <a:rPr lang="en-US" altLang="zh-CN" dirty="0"/>
              <a:t>Substitute Algorithm</a:t>
            </a:r>
            <a:endParaRPr lang="zh-CN" altLang="en-US" dirty="0"/>
          </a:p>
        </p:txBody>
      </p:sp>
    </p:spTree>
    <p:extLst>
      <p:ext uri="{BB962C8B-B14F-4D97-AF65-F5344CB8AC3E}">
        <p14:creationId xmlns:p14="http://schemas.microsoft.com/office/powerpoint/2010/main" val="217378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搬移特性</a:t>
            </a:r>
            <a:r>
              <a:rPr lang="en-US" altLang="zh-CN" sz="1400" dirty="0"/>
              <a:t>(P197)</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Move Function</a:t>
            </a:r>
          </a:p>
          <a:p>
            <a:r>
              <a:rPr lang="en-US" altLang="zh-CN" dirty="0"/>
              <a:t>Move Field</a:t>
            </a:r>
          </a:p>
          <a:p>
            <a:r>
              <a:rPr lang="en-US" altLang="zh-CN" dirty="0"/>
              <a:t>Move Statements into Function</a:t>
            </a:r>
          </a:p>
          <a:p>
            <a:r>
              <a:rPr lang="en-US" altLang="zh-CN" dirty="0"/>
              <a:t>Move Statements into Callers</a:t>
            </a:r>
          </a:p>
          <a:p>
            <a:r>
              <a:rPr lang="en-US" altLang="zh-CN" dirty="0"/>
              <a:t>Replace Inline Code with Function Call</a:t>
            </a:r>
          </a:p>
          <a:p>
            <a:r>
              <a:rPr lang="en-US" altLang="zh-CN" dirty="0"/>
              <a:t>Slide Statements</a:t>
            </a:r>
          </a:p>
          <a:p>
            <a:r>
              <a:rPr lang="en-US" altLang="zh-CN" dirty="0"/>
              <a:t>Split Loop</a:t>
            </a:r>
          </a:p>
          <a:p>
            <a:r>
              <a:rPr lang="en-US" altLang="zh-CN" dirty="0"/>
              <a:t>Replace Loop with Pipeline</a:t>
            </a:r>
          </a:p>
          <a:p>
            <a:r>
              <a:rPr lang="en-US" altLang="zh-CN" dirty="0"/>
              <a:t>Remove Dead Code</a:t>
            </a:r>
            <a:endParaRPr lang="zh-CN" altLang="en-US" dirty="0"/>
          </a:p>
        </p:txBody>
      </p:sp>
    </p:spTree>
    <p:extLst>
      <p:ext uri="{BB962C8B-B14F-4D97-AF65-F5344CB8AC3E}">
        <p14:creationId xmlns:p14="http://schemas.microsoft.com/office/powerpoint/2010/main" val="3402193876"/>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83</TotalTime>
  <Words>1071</Words>
  <Application>Microsoft Office PowerPoint</Application>
  <PresentationFormat>宽屏</PresentationFormat>
  <Paragraphs>136</Paragraphs>
  <Slides>13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等线</vt:lpstr>
      <vt:lpstr>Franklin Gothic Book</vt:lpstr>
      <vt:lpstr>剪切</vt:lpstr>
      <vt:lpstr>重构 ——改善既有代码的设计</vt:lpstr>
      <vt:lpstr>PowerPoint 演示文稿</vt:lpstr>
      <vt:lpstr>何谓重构</vt:lpstr>
      <vt:lpstr>何时重构</vt:lpstr>
      <vt:lpstr>代码的坏味道(P71)</vt:lpstr>
      <vt:lpstr>常用重构手法(P105)</vt:lpstr>
      <vt:lpstr>PowerPoint 演示文稿</vt:lpstr>
      <vt:lpstr>封装(P161)</vt:lpstr>
      <vt:lpstr>搬移特性(P197)</vt:lpstr>
      <vt:lpstr>重新组织数据(P239)</vt:lpstr>
      <vt:lpstr>简化条件逻辑(P259)</vt:lpstr>
      <vt:lpstr>重构API (P305)</vt:lpstr>
      <vt:lpstr>处理继承关系(P349)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重构 ——改善既有代码的设计</dc:title>
  <dc:creator>MyPC</dc:creator>
  <cp:lastModifiedBy>Zheng PJ</cp:lastModifiedBy>
  <cp:revision>29</cp:revision>
  <dcterms:created xsi:type="dcterms:W3CDTF">2020-03-13T14:40:23Z</dcterms:created>
  <dcterms:modified xsi:type="dcterms:W3CDTF">2020-03-21T13:40:25Z</dcterms:modified>
</cp:coreProperties>
</file>