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4" r:id="rId7"/>
    <p:sldId id="265" r:id="rId8"/>
    <p:sldId id="268"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DE13C8E-C6AE-4632-B4A4-5BFE243CF5C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14B45B-4BFA-47DC-BFB9-D6C02A51C2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E13C8E-C6AE-4632-B4A4-5BFE243CF5CC}"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4B45B-4BFA-47DC-BFB9-D6C02A51C2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404534"/>
            <a:ext cx="7766936" cy="1024466"/>
          </a:xfrm>
        </p:spPr>
        <p:txBody>
          <a:bodyPr/>
          <a:lstStyle/>
          <a:p>
            <a:pPr algn="ctr"/>
            <a:r>
              <a:rPr lang="zh-CN" altLang="en-US" dirty="0"/>
              <a:t>设计模式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一、分类</a:t>
            </a:r>
            <a:endParaRPr lang="zh-CN" altLang="en-US" dirty="0"/>
          </a:p>
        </p:txBody>
      </p:sp>
      <p:sp>
        <p:nvSpPr>
          <p:cNvPr id="3" name="内容占位符 2"/>
          <p:cNvSpPr>
            <a:spLocks noGrp="1"/>
          </p:cNvSpPr>
          <p:nvPr>
            <p:ph idx="1"/>
          </p:nvPr>
        </p:nvSpPr>
        <p:spPr/>
        <p:txBody>
          <a:bodyPr/>
          <a:lstStyle/>
          <a:p>
            <a:r>
              <a:rPr lang="zh-CN" altLang="en-US" dirty="0"/>
              <a:t>创建型模式</a:t>
            </a:r>
            <a:endParaRPr lang="en-US" altLang="zh-CN" dirty="0"/>
          </a:p>
          <a:p>
            <a:pPr lvl="1"/>
            <a:r>
              <a:rPr lang="zh-CN" altLang="en-US" dirty="0"/>
              <a:t>抽象工厂模式，建造者模式，工厂方法模式，原型模式，单例模式</a:t>
            </a:r>
            <a:endParaRPr lang="en-US" altLang="zh-CN" dirty="0"/>
          </a:p>
          <a:p>
            <a:r>
              <a:rPr lang="zh-CN" altLang="en-US" dirty="0"/>
              <a:t>结构型模式</a:t>
            </a:r>
            <a:endParaRPr lang="en-US" altLang="zh-CN" dirty="0"/>
          </a:p>
          <a:p>
            <a:pPr lvl="1"/>
            <a:r>
              <a:rPr lang="zh-CN" altLang="en-US" dirty="0"/>
              <a:t>适配器模式，桥接模式，组合模式，装饰者模式，外观模式，享元模式，代理模式</a:t>
            </a:r>
            <a:endParaRPr lang="en-US" altLang="zh-CN" dirty="0"/>
          </a:p>
          <a:p>
            <a:r>
              <a:rPr lang="zh-CN" altLang="en-US" dirty="0"/>
              <a:t>行为型模式</a:t>
            </a:r>
            <a:endParaRPr lang="en-US" altLang="zh-CN" dirty="0"/>
          </a:p>
          <a:p>
            <a:pPr lvl="1"/>
            <a:r>
              <a:rPr lang="zh-CN" altLang="en-US" dirty="0"/>
              <a:t>职责链模式，命令模式，解释器模式，迭代器模式，中介者模式，备忘录模式，</a:t>
            </a:r>
            <a:endParaRPr lang="en-US" altLang="zh-CN" dirty="0"/>
          </a:p>
          <a:p>
            <a:pPr lvl="1"/>
            <a:r>
              <a:rPr lang="zh-CN" altLang="en-US" dirty="0"/>
              <a:t>观察者模式，状态模式，策略模式，模板方法模式，访问者模式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二、设计原则</a:t>
            </a:r>
            <a:endParaRPr lang="zh-CN" altLang="en-US" dirty="0"/>
          </a:p>
        </p:txBody>
      </p:sp>
      <p:sp>
        <p:nvSpPr>
          <p:cNvPr id="3" name="内容占位符 2"/>
          <p:cNvSpPr>
            <a:spLocks noGrp="1"/>
          </p:cNvSpPr>
          <p:nvPr>
            <p:ph idx="1"/>
          </p:nvPr>
        </p:nvSpPr>
        <p:spPr/>
        <p:txBody>
          <a:bodyPr/>
          <a:lstStyle/>
          <a:p>
            <a:r>
              <a:rPr lang="zh-CN" altLang="en-US" dirty="0"/>
              <a:t>开闭原则：对扩展开放，对修改关闭</a:t>
            </a:r>
            <a:endParaRPr lang="en-US" altLang="zh-CN" dirty="0"/>
          </a:p>
          <a:p>
            <a:r>
              <a:rPr lang="zh-CN" altLang="en-US" dirty="0"/>
              <a:t>迪米特原则：只与直接关联的类联系，不与非直接有关系的联系</a:t>
            </a:r>
            <a:endParaRPr lang="en-US" altLang="zh-CN" dirty="0"/>
          </a:p>
          <a:p>
            <a:r>
              <a:rPr lang="zh-CN" altLang="en-US" dirty="0"/>
              <a:t>单一职责原则：类或方法的功能要单一，否则要拆分</a:t>
            </a:r>
            <a:endParaRPr lang="en-US" altLang="zh-CN" dirty="0"/>
          </a:p>
          <a:p>
            <a:r>
              <a:rPr lang="zh-CN" altLang="en-US" dirty="0"/>
              <a:t>依赖倒置原则：要面向接口编程，不要面向实现编程</a:t>
            </a:r>
            <a:endParaRPr lang="en-US" altLang="zh-CN" dirty="0"/>
          </a:p>
          <a:p>
            <a:r>
              <a:rPr lang="zh-CN" altLang="en-US" dirty="0"/>
              <a:t>接口隔离原则：为每个类建立其所需的专用接口</a:t>
            </a:r>
            <a:endParaRPr lang="en-US" altLang="zh-CN" dirty="0"/>
          </a:p>
          <a:p>
            <a:r>
              <a:rPr lang="zh-CN" altLang="en-US" dirty="0"/>
              <a:t>合成复用原则：优先考虑组合或聚合等联系关系</a:t>
            </a:r>
            <a:endParaRPr lang="en-US" altLang="zh-CN" dirty="0"/>
          </a:p>
          <a:p>
            <a:r>
              <a:rPr lang="zh-CN" altLang="en-US" dirty="0"/>
              <a:t>里氏替换原则：子类型必须能给替换掉其父类型，且程序行为无变化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三、模式介绍</a:t>
            </a:r>
            <a:endParaRPr lang="zh-CN" altLang="en-US" dirty="0"/>
          </a:p>
        </p:txBody>
      </p:sp>
      <p:sp>
        <p:nvSpPr>
          <p:cNvPr id="3" name="内容占位符 2"/>
          <p:cNvSpPr>
            <a:spLocks noGrp="1"/>
          </p:cNvSpPr>
          <p:nvPr>
            <p:ph idx="1"/>
          </p:nvPr>
        </p:nvSpPr>
        <p:spPr/>
        <p:txBody>
          <a:bodyPr/>
          <a:lstStyle/>
          <a:p>
            <a:pPr marL="0" indent="0">
              <a:buNone/>
            </a:pPr>
            <a:r>
              <a:rPr lang="zh-CN" altLang="en-US" dirty="0"/>
              <a:t>接下来的章节将逐一介绍各个设计模式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4851625" y="2399670"/>
            <a:ext cx="7206615" cy="4345305"/>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a:t>外观模式</a:t>
            </a:r>
            <a:r>
              <a:rPr lang="en-US" altLang="zh-CN"/>
              <a:t>(Facade)</a:t>
            </a:r>
            <a:endParaRPr lang="en-US" altLang="zh-CN"/>
          </a:p>
        </p:txBody>
      </p:sp>
      <p:sp>
        <p:nvSpPr>
          <p:cNvPr id="3" name="内容占位符 2"/>
          <p:cNvSpPr>
            <a:spLocks noGrp="1"/>
          </p:cNvSpPr>
          <p:nvPr>
            <p:ph idx="1"/>
          </p:nvPr>
        </p:nvSpPr>
        <p:spPr>
          <a:xfrm>
            <a:off x="677545" y="1483360"/>
            <a:ext cx="9020175" cy="1101090"/>
          </a:xfrm>
        </p:spPr>
        <p:txBody>
          <a:bodyPr/>
          <a:lstStyle/>
          <a:p>
            <a:pPr marL="0" indent="0">
              <a:buNone/>
            </a:pPr>
            <a:r>
              <a:rPr lang="zh-CN" altLang="en-US" sz="2000"/>
              <a:t>定义：为子系统中给的一组接口提供一个一致的界面，此模式定义了一个高层接口，这个接口使得这一子系统更加容易使用。</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954145" y="2291063"/>
            <a:ext cx="8107666" cy="4472974"/>
          </a:xfrm>
          <a:prstGeom prst="rect">
            <a:avLst/>
          </a:prstGeom>
        </p:spPr>
      </p:pic>
      <p:sp>
        <p:nvSpPr>
          <p:cNvPr id="2" name="标题 1"/>
          <p:cNvSpPr>
            <a:spLocks noGrp="1"/>
          </p:cNvSpPr>
          <p:nvPr>
            <p:ph type="title"/>
          </p:nvPr>
        </p:nvSpPr>
        <p:spPr>
          <a:xfrm>
            <a:off x="677545" y="609600"/>
            <a:ext cx="8596630" cy="742315"/>
          </a:xfrm>
        </p:spPr>
        <p:txBody>
          <a:bodyPr/>
          <a:lstStyle/>
          <a:p>
            <a:r>
              <a:rPr lang="zh-CN" altLang="en-US" dirty="0"/>
              <a:t>代理模式</a:t>
            </a:r>
            <a:r>
              <a:rPr lang="en-US" altLang="zh-CN" dirty="0"/>
              <a:t>(Proxy)</a:t>
            </a:r>
            <a:endParaRPr lang="en-US" altLang="zh-CN" dirty="0"/>
          </a:p>
        </p:txBody>
      </p:sp>
      <p:sp>
        <p:nvSpPr>
          <p:cNvPr id="3" name="内容占位符 2"/>
          <p:cNvSpPr>
            <a:spLocks noGrp="1"/>
          </p:cNvSpPr>
          <p:nvPr>
            <p:ph idx="1"/>
          </p:nvPr>
        </p:nvSpPr>
        <p:spPr>
          <a:xfrm>
            <a:off x="677545" y="1483359"/>
            <a:ext cx="9020175" cy="1336041"/>
          </a:xfrm>
        </p:spPr>
        <p:txBody>
          <a:bodyPr>
            <a:normAutofit/>
          </a:bodyPr>
          <a:lstStyle/>
          <a:p>
            <a:pPr marL="0" indent="0">
              <a:buNone/>
            </a:pPr>
            <a:r>
              <a:rPr lang="zh-CN" altLang="en-US" sz="2000" dirty="0"/>
              <a:t>定义：为其他对象提供一种代理以控制对这个对象的访问。</a:t>
            </a:r>
            <a:endParaRPr lang="en-US" altLang="zh-CN" sz="2000" dirty="0"/>
          </a:p>
          <a:p>
            <a:pPr marL="0" indent="0">
              <a:buNone/>
            </a:pPr>
            <a:r>
              <a:rPr lang="zh-CN" altLang="en-US" sz="2000" dirty="0"/>
              <a:t>代理模式可以在访问对象时引入一定程度的间接性，因为这种间接性，可以附加多种用途。</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4753610" y="3098165"/>
            <a:ext cx="7058025" cy="3476625"/>
          </a:xfrm>
          <a:prstGeom prst="rect">
            <a:avLst/>
          </a:prstGeom>
        </p:spPr>
      </p:pic>
      <p:sp>
        <p:nvSpPr>
          <p:cNvPr id="3" name="内容占位符 2"/>
          <p:cNvSpPr>
            <a:spLocks noGrp="1"/>
          </p:cNvSpPr>
          <p:nvPr>
            <p:ph idx="1"/>
          </p:nvPr>
        </p:nvSpPr>
        <p:spPr>
          <a:xfrm>
            <a:off x="677545" y="1489075"/>
            <a:ext cx="8228330" cy="3865245"/>
          </a:xfrm>
        </p:spPr>
        <p:txBody>
          <a:bodyPr>
            <a:normAutofit lnSpcReduction="20000"/>
          </a:bodyPr>
          <a:p>
            <a:pPr marL="0" indent="0">
              <a:buNone/>
            </a:pPr>
            <a:r>
              <a:rPr lang="zh-CN" altLang="en-US" sz="2000"/>
              <a:t>定义：将一个类的接口转换成客户希望的另一个接口。</a:t>
            </a:r>
            <a:r>
              <a:rPr lang="en-US" altLang="zh-CN" sz="2000"/>
              <a:t>Adapter</a:t>
            </a:r>
            <a:r>
              <a:rPr lang="zh-CN" altLang="en-US" sz="2000"/>
              <a:t>模式使得原本由于接口不兼容而不能一起工作的那些类可以一起工作。</a:t>
            </a:r>
            <a:endParaRPr lang="zh-CN" altLang="en-US" sz="2000"/>
          </a:p>
          <a:p>
            <a:pPr marL="0" indent="0">
              <a:buNone/>
            </a:pPr>
            <a:endParaRPr lang="zh-CN" altLang="en-US" sz="2000"/>
          </a:p>
          <a:p>
            <a:pPr marL="0" indent="0">
              <a:buNone/>
            </a:pPr>
            <a:r>
              <a:rPr lang="zh-CN" altLang="en-US" sz="2000"/>
              <a:t>适配器模式不可乱用。在我们使用第三方开发组件，</a:t>
            </a:r>
            <a:endParaRPr lang="zh-CN" altLang="en-US" sz="2000"/>
          </a:p>
          <a:p>
            <a:pPr marL="0" indent="0">
              <a:buNone/>
            </a:pPr>
            <a:r>
              <a:rPr lang="zh-CN" altLang="en-US" sz="2000"/>
              <a:t>而其与我们系统定义的接口不一样，</a:t>
            </a:r>
            <a:endParaRPr lang="zh-CN" altLang="en-US" sz="2000"/>
          </a:p>
          <a:p>
            <a:pPr marL="0" indent="0">
              <a:buNone/>
            </a:pPr>
            <a:r>
              <a:rPr lang="zh-CN" altLang="en-US" sz="2000"/>
              <a:t>这个时候就可以使用此模式了。</a:t>
            </a:r>
            <a:endParaRPr lang="zh-CN" altLang="en-US" sz="2000"/>
          </a:p>
          <a:p>
            <a:pPr marL="0" indent="0">
              <a:buNone/>
            </a:pPr>
            <a:endParaRPr lang="en-US" altLang="zh-CN" sz="2000"/>
          </a:p>
          <a:p>
            <a:pPr marL="0" indent="0">
              <a:buNone/>
            </a:pPr>
            <a:r>
              <a:rPr lang="zh-CN" altLang="en-US" sz="2000"/>
              <a:t>在公司内部，当有接口不同时，</a:t>
            </a:r>
            <a:endParaRPr lang="zh-CN" altLang="en-US" sz="2000"/>
          </a:p>
          <a:p>
            <a:pPr marL="0" indent="0">
              <a:buNone/>
            </a:pPr>
            <a:r>
              <a:rPr lang="zh-CN" altLang="en-US" sz="2000"/>
              <a:t>我们首先考虑的是重构，</a:t>
            </a:r>
            <a:endParaRPr lang="zh-CN" altLang="en-US" sz="2000"/>
          </a:p>
          <a:p>
            <a:pPr marL="0" indent="0">
              <a:buNone/>
            </a:pPr>
            <a:r>
              <a:rPr lang="zh-CN" altLang="en-US" sz="2000"/>
              <a:t>而不是适配器模式。</a:t>
            </a:r>
            <a:endParaRPr lang="zh-CN" altLang="en-US" sz="2000"/>
          </a:p>
        </p:txBody>
      </p:sp>
      <p:sp>
        <p:nvSpPr>
          <p:cNvPr id="4" name="标题 3"/>
          <p:cNvSpPr>
            <a:spLocks noGrp="1"/>
          </p:cNvSpPr>
          <p:nvPr>
            <p:ph type="title"/>
          </p:nvPr>
        </p:nvSpPr>
        <p:spPr>
          <a:xfrm>
            <a:off x="677545" y="609600"/>
            <a:ext cx="8596630" cy="742315"/>
          </a:xfrm>
        </p:spPr>
        <p:txBody>
          <a:bodyPr/>
          <a:p>
            <a:r>
              <a:rPr lang="zh-CN" altLang="en-US" dirty="0"/>
              <a:t>适配器模式</a:t>
            </a:r>
            <a:r>
              <a:rPr lang="en-US" altLang="zh-CN" dirty="0"/>
              <a:t>(Adapter)</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享元模式（</a:t>
            </a:r>
            <a:r>
              <a:rPr lang="en-US" altLang="zh-CN" dirty="0"/>
              <a:t>Flyweight</a:t>
            </a:r>
            <a:r>
              <a:rPr lang="zh-CN" altLang="en-US" dirty="0"/>
              <a:t>）</a:t>
            </a:r>
            <a:r>
              <a:rPr lang="zh-CN" altLang="en-US" sz="1800" dirty="0"/>
              <a:t>  运用共享技术有效地支持大量细粒度的对象</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访问者模式（</a:t>
            </a:r>
            <a:r>
              <a:rPr lang="en-US" altLang="zh-CN" dirty="0"/>
              <a:t>Visitor</a:t>
            </a:r>
            <a:r>
              <a:rPr lang="zh-CN" altLang="en-US" dirty="0"/>
              <a:t>）</a:t>
            </a:r>
            <a:r>
              <a:rPr lang="zh-CN" altLang="en-US" sz="1600" dirty="0"/>
              <a:t>表示一个作用于某对象结构中的各元素的操作。它使你可以在不改变各元素的类的前提下定义作用于这些元素的新操作。</a:t>
            </a:r>
            <a:endParaRPr lang="zh-CN" altLang="en-US" sz="1600" dirty="0"/>
          </a:p>
        </p:txBody>
      </p:sp>
      <p:sp>
        <p:nvSpPr>
          <p:cNvPr id="3" name="内容占位符 2"/>
          <p:cNvSpPr>
            <a:spLocks noGrp="1"/>
          </p:cNvSpPr>
          <p:nvPr>
            <p:ph idx="1"/>
          </p:nvPr>
        </p:nvSpPr>
        <p:spPr/>
        <p:txBody>
          <a:bodyPr/>
          <a:lstStyle/>
          <a:p>
            <a:r>
              <a:rPr lang="zh-CN" altLang="en-US" dirty="0"/>
              <a:t>作用于数据结构相对稳定的系统。</a:t>
            </a:r>
            <a:endParaRPr lang="en-US" altLang="zh-CN" dirty="0"/>
          </a:p>
          <a:p>
            <a:r>
              <a:rPr lang="zh-CN" altLang="en-US" dirty="0"/>
              <a:t>如男人和女人对于某类行为的不同表现。</a:t>
            </a:r>
            <a:endParaRPr lang="en-US" altLang="zh-CN" dirty="0"/>
          </a:p>
          <a:p>
            <a:r>
              <a:rPr lang="zh-CN" altLang="en-US" dirty="0"/>
              <a:t>某类行为就是访问者。后期添加对这种行为的不同表现比较容易。</a:t>
            </a:r>
            <a:endParaRPr lang="en-US" altLang="zh-CN" dirty="0"/>
          </a:p>
          <a:p>
            <a:r>
              <a:rPr lang="zh-CN" altLang="en-US" dirty="0"/>
              <a:t>人的性别这种结构，比较少的类别才适合采用此模式。如果类别较多，不适合采用此模式了。</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REFSHAPE" val="497523772"/>
  <p:tag name="KSO_WM_UNIT_PLACING_PICTURE_USER_VIEWPORT" val="{&quot;height&quot;:7245,&quot;width&quot;:12015}"/>
</p:tagLst>
</file>

<file path=ppt/tags/tag2.xml><?xml version="1.0" encoding="utf-8"?>
<p:tagLst xmlns:p="http://schemas.openxmlformats.org/presentationml/2006/main">
  <p:tag name="REFSHAPE" val="542960260"/>
  <p:tag name="KSO_WM_UNIT_PLACING_PICTURE_USER_VIEWPORT" val="{&quot;height&quot;:5475,&quot;width&quot;:11115}"/>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856</Words>
  <Application>WPS 演示</Application>
  <PresentationFormat>宽屏</PresentationFormat>
  <Paragraphs>57</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Wingdings 3</vt:lpstr>
      <vt:lpstr>Arial</vt:lpstr>
      <vt:lpstr>方正姚体</vt:lpstr>
      <vt:lpstr>Trebuchet MS</vt:lpstr>
      <vt:lpstr>微软雅黑</vt:lpstr>
      <vt:lpstr>Arial Unicode MS</vt:lpstr>
      <vt:lpstr>华文新魏</vt:lpstr>
      <vt:lpstr>Calibri</vt:lpstr>
      <vt:lpstr>平面</vt:lpstr>
      <vt:lpstr>设计模式</vt:lpstr>
      <vt:lpstr>一、分类</vt:lpstr>
      <vt:lpstr>二、设计原则</vt:lpstr>
      <vt:lpstr>三、模式介绍</vt:lpstr>
      <vt:lpstr>外观模式(Facade)</vt:lpstr>
      <vt:lpstr>代理模式(Proxy)</vt:lpstr>
      <vt:lpstr>适配器模式(Adapter)</vt:lpstr>
      <vt:lpstr>享元模式（Flyweight）  运用共享技术有效地支持大量细粒度的对象 </vt:lpstr>
      <vt:lpstr>访问者模式（Visitor）表示一个作用于某对象结构中的各元素的操作。它使你可以在不改变各元素的类的前提下定义作用于这些元素的新操作。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Zheng PJ</dc:creator>
  <cp:lastModifiedBy>zhengpj</cp:lastModifiedBy>
  <cp:revision>25</cp:revision>
  <dcterms:created xsi:type="dcterms:W3CDTF">2020-01-31T09:17:00Z</dcterms:created>
  <dcterms:modified xsi:type="dcterms:W3CDTF">2020-03-24T11:43:27Z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