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78" r:id="rId5"/>
    <p:sldId id="259" r:id="rId6"/>
    <p:sldId id="260" r:id="rId7"/>
    <p:sldId id="261" r:id="rId8"/>
    <p:sldId id="272" r:id="rId9"/>
    <p:sldId id="262" r:id="rId10"/>
    <p:sldId id="263" r:id="rId11"/>
    <p:sldId id="264" r:id="rId12"/>
    <p:sldId id="265" r:id="rId13"/>
    <p:sldId id="274" r:id="rId14"/>
    <p:sldId id="273" r:id="rId15"/>
    <p:sldId id="275" r:id="rId16"/>
    <p:sldId id="276" r:id="rId17"/>
    <p:sldId id="281" r:id="rId18"/>
    <p:sldId id="266" r:id="rId19"/>
    <p:sldId id="277" r:id="rId20"/>
    <p:sldId id="267" r:id="rId21"/>
    <p:sldId id="279" r:id="rId22"/>
    <p:sldId id="280" r:id="rId23"/>
    <p:sldId id="268" r:id="rId24"/>
    <p:sldId id="269" r:id="rId25"/>
    <p:sldId id="270" r:id="rId26"/>
    <p:sldId id="27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7828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8432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61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57324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894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90339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74008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1193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0145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1410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9640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7954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42308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88983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65365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22763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15806E-4B02-4B24-A8F1-607C4BA5CF28}" type="datetimeFigureOut">
              <a:rPr lang="zh-CN" altLang="en-US" smtClean="0"/>
              <a:t>2019/7/14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90092771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5BDAA-1478-41C7-9623-94116D077BCB}"/>
              </a:ext>
            </a:extLst>
          </p:cNvPr>
          <p:cNvSpPr>
            <a:spLocks noGrp="1"/>
          </p:cNvSpPr>
          <p:nvPr>
            <p:ph type="ctrTitle"/>
          </p:nvPr>
        </p:nvSpPr>
        <p:spPr>
          <a:xfrm>
            <a:off x="1507067" y="1782698"/>
            <a:ext cx="7766936" cy="1646302"/>
          </a:xfrm>
        </p:spPr>
        <p:txBody>
          <a:bodyPr/>
          <a:lstStyle/>
          <a:p>
            <a:pPr algn="l"/>
            <a:r>
              <a:rPr lang="en-US" altLang="zh-CN" sz="6000" dirty="0"/>
              <a:t>Nodejs</a:t>
            </a:r>
            <a:r>
              <a:rPr lang="zh-CN" altLang="en-US" sz="6000" dirty="0"/>
              <a:t>学习</a:t>
            </a:r>
          </a:p>
        </p:txBody>
      </p:sp>
      <p:sp>
        <p:nvSpPr>
          <p:cNvPr id="3" name="副标题 2">
            <a:extLst>
              <a:ext uri="{FF2B5EF4-FFF2-40B4-BE49-F238E27FC236}">
                <a16:creationId xmlns:a16="http://schemas.microsoft.com/office/drawing/2014/main" id="{37E4E610-AC1A-4949-A488-D53EDFD004EA}"/>
              </a:ext>
            </a:extLst>
          </p:cNvPr>
          <p:cNvSpPr>
            <a:spLocks noGrp="1"/>
          </p:cNvSpPr>
          <p:nvPr>
            <p:ph type="subTitle" idx="1"/>
          </p:nvPr>
        </p:nvSpPr>
        <p:spPr/>
        <p:txBody>
          <a:bodyPr>
            <a:normAutofit lnSpcReduction="10000"/>
          </a:bodyPr>
          <a:lstStyle/>
          <a:p>
            <a:pPr algn="ctr"/>
            <a:r>
              <a:rPr lang="en-US" altLang="zh-CN" dirty="0"/>
              <a:t>Nodejs</a:t>
            </a:r>
            <a:r>
              <a:rPr lang="zh-CN" altLang="en-US" dirty="0"/>
              <a:t>是基于</a:t>
            </a:r>
            <a:r>
              <a:rPr lang="en-US" altLang="zh-CN" dirty="0"/>
              <a:t>chrome</a:t>
            </a:r>
            <a:r>
              <a:rPr lang="zh-CN" altLang="en-US" dirty="0"/>
              <a:t>的</a:t>
            </a:r>
            <a:r>
              <a:rPr lang="en-US" altLang="zh-CN" dirty="0"/>
              <a:t>V8</a:t>
            </a:r>
            <a:r>
              <a:rPr lang="zh-CN" altLang="en-US" dirty="0"/>
              <a:t>引擎的一个</a:t>
            </a:r>
            <a:r>
              <a:rPr lang="en-US" altLang="zh-CN" dirty="0"/>
              <a:t>JavaScript</a:t>
            </a:r>
            <a:r>
              <a:rPr lang="zh-CN" altLang="en-US" dirty="0"/>
              <a:t>运行时环境。</a:t>
            </a:r>
            <a:endParaRPr lang="en-US" altLang="zh-CN" dirty="0"/>
          </a:p>
          <a:p>
            <a:pPr algn="ctr"/>
            <a:r>
              <a:rPr lang="en-US" altLang="zh-CN" dirty="0"/>
              <a:t>Nodejs</a:t>
            </a:r>
            <a:r>
              <a:rPr lang="zh-CN" altLang="en-US" dirty="0"/>
              <a:t>不仅仅能够用于前端，也可以用于创建服务器。</a:t>
            </a:r>
            <a:endParaRPr lang="en-US" altLang="zh-CN" dirty="0"/>
          </a:p>
          <a:p>
            <a:pPr algn="ctr"/>
            <a:r>
              <a:rPr lang="en-US" altLang="zh-CN" dirty="0"/>
              <a:t>Nodejs </a:t>
            </a:r>
            <a:r>
              <a:rPr lang="zh-CN" altLang="en-US" dirty="0"/>
              <a:t>高效，事件驱动，异步函数，非阻塞</a:t>
            </a:r>
            <a:r>
              <a:rPr lang="en-US" altLang="zh-CN" dirty="0"/>
              <a:t>I/O</a:t>
            </a:r>
            <a:r>
              <a:rPr lang="zh-CN" altLang="en-US" dirty="0"/>
              <a:t>模型</a:t>
            </a:r>
          </a:p>
        </p:txBody>
      </p:sp>
    </p:spTree>
    <p:extLst>
      <p:ext uri="{BB962C8B-B14F-4D97-AF65-F5344CB8AC3E}">
        <p14:creationId xmlns:p14="http://schemas.microsoft.com/office/powerpoint/2010/main" val="110423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162DEE2-EBE2-41E8-BBEF-089D185F844D}"/>
              </a:ext>
            </a:extLst>
          </p:cNvPr>
          <p:cNvSpPr>
            <a:spLocks noGrp="1"/>
          </p:cNvSpPr>
          <p:nvPr>
            <p:ph type="title"/>
          </p:nvPr>
        </p:nvSpPr>
        <p:spPr>
          <a:xfrm>
            <a:off x="677333" y="609600"/>
            <a:ext cx="9666291" cy="598415"/>
          </a:xfrm>
        </p:spPr>
        <p:txBody>
          <a:bodyPr>
            <a:normAutofit fontScale="90000"/>
          </a:bodyPr>
          <a:lstStyle/>
          <a:p>
            <a:r>
              <a:rPr lang="zh-CN" altLang="en-US" dirty="0"/>
              <a:t>导出</a:t>
            </a:r>
            <a:r>
              <a:rPr lang="en-US" altLang="zh-CN" dirty="0"/>
              <a:t>exports</a:t>
            </a:r>
            <a:endParaRPr lang="zh-CN" altLang="en-US" dirty="0"/>
          </a:p>
        </p:txBody>
      </p:sp>
      <p:sp>
        <p:nvSpPr>
          <p:cNvPr id="5" name="内容占位符 2">
            <a:extLst>
              <a:ext uri="{FF2B5EF4-FFF2-40B4-BE49-F238E27FC236}">
                <a16:creationId xmlns:a16="http://schemas.microsoft.com/office/drawing/2014/main" id="{56FEE347-255F-4E09-AB73-D2ECE183287F}"/>
              </a:ext>
            </a:extLst>
          </p:cNvPr>
          <p:cNvSpPr>
            <a:spLocks noGrp="1"/>
          </p:cNvSpPr>
          <p:nvPr>
            <p:ph idx="1"/>
          </p:nvPr>
        </p:nvSpPr>
        <p:spPr>
          <a:xfrm>
            <a:off x="677334" y="1208015"/>
            <a:ext cx="10010240" cy="5184396"/>
          </a:xfrm>
        </p:spPr>
        <p:txBody>
          <a:bodyPr/>
          <a:lstStyle/>
          <a:p>
            <a:pPr marL="0" indent="0">
              <a:buNone/>
            </a:pPr>
            <a:r>
              <a:rPr lang="en-US" altLang="zh-CN" dirty="0"/>
              <a:t>Node</a:t>
            </a:r>
            <a:r>
              <a:rPr lang="zh-CN" altLang="en-US" dirty="0"/>
              <a:t>是模块作用域，默认文件中所有的成员只在当前文件模块内有效。</a:t>
            </a:r>
            <a:endParaRPr lang="en-US" altLang="zh-CN" dirty="0"/>
          </a:p>
          <a:p>
            <a:pPr marL="0" indent="0">
              <a:buNone/>
            </a:pPr>
            <a:r>
              <a:rPr lang="zh-CN" altLang="en-US" dirty="0"/>
              <a:t>对于希望可以被其他模块访问的成员，需将这些公开的成员挂载到</a:t>
            </a:r>
            <a:r>
              <a:rPr lang="en-US" altLang="zh-CN" dirty="0"/>
              <a:t>exports</a:t>
            </a:r>
            <a:r>
              <a:rPr lang="zh-CN" altLang="en-US" dirty="0"/>
              <a:t>接口对象上。</a:t>
            </a:r>
            <a:endParaRPr lang="en-US" altLang="zh-CN" dirty="0"/>
          </a:p>
          <a:p>
            <a:pPr marL="0" indent="0">
              <a:buNone/>
            </a:pPr>
            <a:endParaRPr lang="en-US" altLang="zh-CN" dirty="0"/>
          </a:p>
          <a:p>
            <a:pPr>
              <a:buFont typeface="+mj-lt"/>
              <a:buAutoNum type="arabicPeriod"/>
            </a:pPr>
            <a:r>
              <a:rPr lang="en-US" altLang="zh-CN" dirty="0"/>
              <a:t>exports</a:t>
            </a:r>
            <a:r>
              <a:rPr lang="zh-CN" altLang="en-US" dirty="0"/>
              <a:t>其实只是</a:t>
            </a:r>
            <a:r>
              <a:rPr lang="en-US" altLang="zh-CN" dirty="0"/>
              <a:t>module.exports</a:t>
            </a:r>
            <a:r>
              <a:rPr lang="zh-CN" altLang="en-US" dirty="0"/>
              <a:t>的一个引用</a:t>
            </a:r>
            <a:endParaRPr lang="en-US" altLang="zh-CN" dirty="0"/>
          </a:p>
          <a:p>
            <a:pPr>
              <a:buFont typeface="+mj-lt"/>
              <a:buAutoNum type="arabicPeriod"/>
            </a:pPr>
            <a:r>
              <a:rPr lang="zh-CN" altLang="en-US" dirty="0"/>
              <a:t>可以将公开的成员挂载到</a:t>
            </a:r>
            <a:r>
              <a:rPr lang="en-US" altLang="zh-CN" dirty="0"/>
              <a:t>exports</a:t>
            </a:r>
            <a:r>
              <a:rPr lang="zh-CN" altLang="en-US" dirty="0"/>
              <a:t>对象上，但不要赋值。</a:t>
            </a:r>
            <a:endParaRPr lang="en-US" altLang="zh-CN" dirty="0"/>
          </a:p>
          <a:p>
            <a:pPr>
              <a:buFont typeface="+mj-lt"/>
              <a:buAutoNum type="arabicPeriod"/>
            </a:pPr>
            <a:r>
              <a:rPr lang="zh-CN" altLang="en-US" dirty="0"/>
              <a:t>赋值后，</a:t>
            </a:r>
            <a:r>
              <a:rPr lang="en-US" altLang="zh-CN" dirty="0"/>
              <a:t>exports</a:t>
            </a:r>
            <a:r>
              <a:rPr lang="zh-CN" altLang="en-US" dirty="0"/>
              <a:t>就不是</a:t>
            </a:r>
            <a:r>
              <a:rPr lang="en-US" altLang="zh-CN" dirty="0"/>
              <a:t>module.exports</a:t>
            </a:r>
            <a:r>
              <a:rPr lang="zh-CN" altLang="en-US" dirty="0"/>
              <a:t>的一个引用了。除非最后 </a:t>
            </a:r>
            <a:r>
              <a:rPr lang="en-US" altLang="zh-CN" dirty="0"/>
              <a:t>exports = module.exports</a:t>
            </a:r>
          </a:p>
          <a:p>
            <a:pPr>
              <a:buFont typeface="+mj-lt"/>
              <a:buAutoNum type="arabicPeriod"/>
            </a:pPr>
            <a:r>
              <a:rPr lang="zh-CN" altLang="en-US" dirty="0"/>
              <a:t>而文件是</a:t>
            </a:r>
            <a:r>
              <a:rPr lang="en-US" altLang="zh-CN" dirty="0"/>
              <a:t>return module.exports</a:t>
            </a:r>
          </a:p>
          <a:p>
            <a:pPr marL="0" indent="0">
              <a:buNone/>
            </a:pPr>
            <a:endParaRPr lang="en-US" altLang="zh-CN" dirty="0"/>
          </a:p>
          <a:p>
            <a:pPr>
              <a:buFont typeface="+mj-lt"/>
              <a:buAutoNum type="arabicPeriod"/>
            </a:pPr>
            <a:r>
              <a:rPr lang="zh-CN" altLang="en-US" dirty="0"/>
              <a:t>导出单个成员：</a:t>
            </a:r>
            <a:r>
              <a:rPr lang="en-US" altLang="zh-CN" dirty="0"/>
              <a:t>module.exports = xxx</a:t>
            </a:r>
          </a:p>
          <a:p>
            <a:pPr>
              <a:buFont typeface="+mj-lt"/>
              <a:buAutoNum type="arabicPeriod"/>
            </a:pPr>
            <a:r>
              <a:rPr lang="zh-CN" altLang="en-US" dirty="0"/>
              <a:t>导出多个成员：</a:t>
            </a:r>
            <a:r>
              <a:rPr lang="en-US" altLang="zh-CN" dirty="0"/>
              <a:t>exports.xxx = xxx  </a:t>
            </a:r>
          </a:p>
          <a:p>
            <a:pPr>
              <a:buFont typeface="+mj-lt"/>
              <a:buAutoNum type="arabicPeriod"/>
            </a:pPr>
            <a:r>
              <a:rPr lang="zh-CN" altLang="en-US" dirty="0"/>
              <a:t>导出多个成员：</a:t>
            </a:r>
            <a:r>
              <a:rPr lang="en-US" altLang="zh-CN" dirty="0"/>
              <a:t>module.exports = {xx:xx, …}</a:t>
            </a:r>
          </a:p>
          <a:p>
            <a:pPr marL="0" indent="0">
              <a:buNone/>
            </a:pPr>
            <a:endParaRPr lang="zh-CN" altLang="en-US" dirty="0"/>
          </a:p>
        </p:txBody>
      </p:sp>
    </p:spTree>
    <p:extLst>
      <p:ext uri="{BB962C8B-B14F-4D97-AF65-F5344CB8AC3E}">
        <p14:creationId xmlns:p14="http://schemas.microsoft.com/office/powerpoint/2010/main" val="17219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66048-376B-4497-AFCA-176F926D812D}"/>
              </a:ext>
            </a:extLst>
          </p:cNvPr>
          <p:cNvSpPr>
            <a:spLocks noGrp="1"/>
          </p:cNvSpPr>
          <p:nvPr>
            <p:ph type="title"/>
          </p:nvPr>
        </p:nvSpPr>
        <p:spPr>
          <a:xfrm>
            <a:off x="677332" y="230697"/>
            <a:ext cx="10320633" cy="612397"/>
          </a:xfrm>
        </p:spPr>
        <p:txBody>
          <a:bodyPr>
            <a:normAutofit fontScale="90000"/>
          </a:bodyPr>
          <a:lstStyle/>
          <a:p>
            <a:pPr algn="ctr"/>
            <a:r>
              <a:rPr lang="zh-CN" altLang="en-US" dirty="0"/>
              <a:t>五、模板引擎</a:t>
            </a:r>
            <a:r>
              <a:rPr lang="en-US" altLang="zh-CN" dirty="0"/>
              <a:t>art-template</a:t>
            </a:r>
            <a:br>
              <a:rPr lang="en-US" altLang="zh-CN" dirty="0"/>
            </a:br>
            <a:endParaRPr lang="zh-CN" altLang="en-US" dirty="0"/>
          </a:p>
        </p:txBody>
      </p:sp>
      <p:sp>
        <p:nvSpPr>
          <p:cNvPr id="3" name="内容占位符 2">
            <a:extLst>
              <a:ext uri="{FF2B5EF4-FFF2-40B4-BE49-F238E27FC236}">
                <a16:creationId xmlns:a16="http://schemas.microsoft.com/office/drawing/2014/main" id="{343F74D6-CDDD-4CC0-A3AA-488984A13644}"/>
              </a:ext>
            </a:extLst>
          </p:cNvPr>
          <p:cNvSpPr>
            <a:spLocks noGrp="1"/>
          </p:cNvSpPr>
          <p:nvPr>
            <p:ph idx="1"/>
          </p:nvPr>
        </p:nvSpPr>
        <p:spPr>
          <a:xfrm>
            <a:off x="677333" y="843094"/>
            <a:ext cx="10320633" cy="5599651"/>
          </a:xfrm>
        </p:spPr>
        <p:txBody>
          <a:bodyPr>
            <a:normAutofit fontScale="92500" lnSpcReduction="20000"/>
          </a:bodyPr>
          <a:lstStyle/>
          <a:p>
            <a:pPr marL="0" indent="0">
              <a:buNone/>
            </a:pPr>
            <a:r>
              <a:rPr lang="zh-CN" altLang="en-US" dirty="0"/>
              <a:t>安装：</a:t>
            </a:r>
            <a:r>
              <a:rPr lang="en-US" altLang="zh-CN" dirty="0"/>
              <a:t>npm install art-template</a:t>
            </a:r>
          </a:p>
          <a:p>
            <a:pPr marL="0" indent="0">
              <a:buNone/>
            </a:pPr>
            <a:r>
              <a:rPr lang="zh-CN" altLang="en-US" dirty="0"/>
              <a:t>使用：</a:t>
            </a:r>
            <a:endParaRPr lang="en-US" altLang="zh-CN" dirty="0"/>
          </a:p>
          <a:p>
            <a:pPr marL="0" indent="0">
              <a:buNone/>
            </a:pPr>
            <a:r>
              <a:rPr lang="en-US" altLang="zh-CN" sz="1400" dirty="0"/>
              <a:t>var template = require(‘art-template’)</a:t>
            </a:r>
          </a:p>
          <a:p>
            <a:pPr marL="0" indent="0">
              <a:buNone/>
            </a:pPr>
            <a:r>
              <a:rPr lang="en-US" altLang="zh-CN" sz="1400" dirty="0"/>
              <a:t>var templateStr = `</a:t>
            </a:r>
          </a:p>
          <a:p>
            <a:pPr marL="0" indent="0">
              <a:buNone/>
            </a:pPr>
            <a:r>
              <a:rPr lang="en-US" altLang="zh-CN" sz="1400" dirty="0"/>
              <a:t>&lt;!DOCTYPE html&gt;</a:t>
            </a:r>
          </a:p>
          <a:p>
            <a:pPr marL="0" indent="0">
              <a:buNone/>
            </a:pPr>
            <a:r>
              <a:rPr lang="en-US" altLang="zh-CN" sz="1400" dirty="0"/>
              <a:t>&lt;html lang="en"&gt;</a:t>
            </a:r>
          </a:p>
          <a:p>
            <a:pPr marL="0" indent="0">
              <a:buNone/>
            </a:pPr>
            <a:r>
              <a:rPr lang="en-US" altLang="zh-CN" sz="1400" dirty="0"/>
              <a:t>&lt;head&gt;&lt;meta charset="UTF-8"&gt;&lt;title&gt;{{title}}&lt;/title&gt;&lt;/head&gt;</a:t>
            </a:r>
          </a:p>
          <a:p>
            <a:pPr marL="0" indent="0">
              <a:buNone/>
            </a:pPr>
            <a:r>
              <a:rPr lang="en-US" altLang="zh-CN" sz="1400" dirty="0"/>
              <a:t>&lt;body&gt;{{ name }}{{ age }}{{each hobbies}}{{ $value }} {{/each}}</a:t>
            </a:r>
          </a:p>
          <a:p>
            <a:pPr marL="0" indent="0">
              <a:buNone/>
            </a:pPr>
            <a:r>
              <a:rPr lang="en-US" altLang="zh-CN" sz="1400" dirty="0"/>
              <a:t>&lt;script&gt;var title = '{{title}}'&lt;/script&gt;</a:t>
            </a:r>
          </a:p>
          <a:p>
            <a:pPr marL="0" indent="0">
              <a:buNone/>
            </a:pPr>
            <a:r>
              <a:rPr lang="en-US" altLang="zh-CN" sz="1400" dirty="0"/>
              <a:t>&lt;/body&gt;</a:t>
            </a:r>
          </a:p>
          <a:p>
            <a:pPr marL="0" indent="0">
              <a:buNone/>
            </a:pPr>
            <a:r>
              <a:rPr lang="en-US" altLang="zh-CN" sz="1400" dirty="0"/>
              <a:t>&lt;/html&gt;`</a:t>
            </a:r>
          </a:p>
          <a:p>
            <a:pPr marL="0" indent="0">
              <a:buNone/>
            </a:pPr>
            <a:r>
              <a:rPr lang="en-US" altLang="zh-CN" sz="1400" dirty="0"/>
              <a:t>// templateStr </a:t>
            </a:r>
            <a:r>
              <a:rPr lang="zh-CN" altLang="en-US" sz="1400" dirty="0"/>
              <a:t>需为字符串</a:t>
            </a:r>
          </a:p>
          <a:p>
            <a:pPr marL="0" indent="0">
              <a:buNone/>
            </a:pPr>
            <a:r>
              <a:rPr lang="en-US" altLang="zh-CN" sz="1400" dirty="0"/>
              <a:t>var ret = template.render(templateStr, {</a:t>
            </a:r>
          </a:p>
          <a:p>
            <a:pPr marL="0" indent="0">
              <a:buNone/>
            </a:pPr>
            <a:r>
              <a:rPr lang="en-US" altLang="zh-CN" sz="1400" dirty="0"/>
              <a:t>	name : 'zpj', age  : 23, hobbies : ['</a:t>
            </a:r>
            <a:r>
              <a:rPr lang="zh-CN" altLang="en-US" sz="1400" dirty="0"/>
              <a:t>敲代码</a:t>
            </a:r>
            <a:r>
              <a:rPr lang="en-US" altLang="zh-CN" sz="1400" dirty="0"/>
              <a:t>', '</a:t>
            </a:r>
            <a:r>
              <a:rPr lang="zh-CN" altLang="en-US" sz="1400" dirty="0"/>
              <a:t>幻想</a:t>
            </a:r>
            <a:r>
              <a:rPr lang="en-US" altLang="zh-CN" sz="1400" dirty="0"/>
              <a:t>',],title : '</a:t>
            </a:r>
            <a:r>
              <a:rPr lang="zh-CN" altLang="en-US" sz="1400" dirty="0"/>
              <a:t>模板引擎 </a:t>
            </a:r>
            <a:r>
              <a:rPr lang="en-US" altLang="zh-CN" sz="1400" dirty="0"/>
              <a:t>art-template '})</a:t>
            </a:r>
          </a:p>
          <a:p>
            <a:pPr marL="0" indent="0">
              <a:buNone/>
            </a:pPr>
            <a:r>
              <a:rPr lang="en-US" altLang="zh-CN" sz="1400" dirty="0"/>
              <a:t>console.log(ret);</a:t>
            </a:r>
          </a:p>
          <a:p>
            <a:pPr marL="0" indent="0">
              <a:buNone/>
            </a:pPr>
            <a:endParaRPr lang="en-US" altLang="zh-CN" dirty="0"/>
          </a:p>
          <a:p>
            <a:pPr marL="0" indent="0">
              <a:buNone/>
            </a:pPr>
            <a:r>
              <a:rPr lang="zh-CN" altLang="en-US" dirty="0"/>
              <a:t>配置模板引擎后，</a:t>
            </a:r>
            <a:r>
              <a:rPr lang="en-US" altLang="zh-CN" dirty="0"/>
              <a:t>{name : ‘zpj’, age  : 23, hobbies : [‘</a:t>
            </a:r>
            <a:r>
              <a:rPr lang="zh-CN" altLang="en-US" dirty="0"/>
              <a:t>敲代码</a:t>
            </a:r>
            <a:r>
              <a:rPr lang="en-US" altLang="zh-CN" dirty="0"/>
              <a:t>’, ‘</a:t>
            </a:r>
            <a:r>
              <a:rPr lang="zh-CN" altLang="en-US" dirty="0"/>
              <a:t>幻想</a:t>
            </a:r>
            <a:r>
              <a:rPr lang="en-US" altLang="zh-CN" dirty="0"/>
              <a:t>’,],title : ‘</a:t>
            </a:r>
            <a:r>
              <a:rPr lang="zh-CN" altLang="en-US" dirty="0"/>
              <a:t>模板引擎 </a:t>
            </a:r>
            <a:r>
              <a:rPr lang="en-US" altLang="zh-CN" dirty="0"/>
              <a:t>art-template ‘} </a:t>
            </a:r>
            <a:r>
              <a:rPr lang="zh-CN" altLang="en-US" dirty="0"/>
              <a:t>会自动替换</a:t>
            </a:r>
            <a:r>
              <a:rPr lang="en-US" altLang="zh-CN" dirty="0"/>
              <a:t>templateStr</a:t>
            </a:r>
            <a:r>
              <a:rPr lang="zh-CN" altLang="en-US" dirty="0"/>
              <a:t>中</a:t>
            </a:r>
            <a:r>
              <a:rPr lang="en-US" altLang="zh-CN" dirty="0"/>
              <a:t>{{}}</a:t>
            </a:r>
            <a:r>
              <a:rPr lang="zh-CN" altLang="en-US" dirty="0"/>
              <a:t>里面对应的内容</a:t>
            </a:r>
            <a:endParaRPr lang="en-US" altLang="zh-CN" dirty="0"/>
          </a:p>
          <a:p>
            <a:pPr marL="0" indent="0">
              <a:buNone/>
            </a:pPr>
            <a:endParaRPr lang="en-US" altLang="zh-CN" dirty="0"/>
          </a:p>
        </p:txBody>
      </p:sp>
    </p:spTree>
    <p:extLst>
      <p:ext uri="{BB962C8B-B14F-4D97-AF65-F5344CB8AC3E}">
        <p14:creationId xmlns:p14="http://schemas.microsoft.com/office/powerpoint/2010/main" val="359922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pPr algn="ctr"/>
            <a:r>
              <a:rPr lang="zh-CN" altLang="en-US" dirty="0"/>
              <a:t>六、</a:t>
            </a:r>
            <a:r>
              <a:rPr lang="en-US" altLang="zh-CN" dirty="0"/>
              <a:t>Express</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简介：</a:t>
            </a:r>
            <a:r>
              <a:rPr lang="en-US" altLang="zh-CN" dirty="0"/>
              <a:t>Fast, unopinionated, minimalist web framework for Node.js</a:t>
            </a:r>
          </a:p>
          <a:p>
            <a:r>
              <a:rPr lang="zh-CN" altLang="en-US" dirty="0"/>
              <a:t>安装：</a:t>
            </a:r>
            <a:r>
              <a:rPr lang="en-US" altLang="zh-CN" dirty="0"/>
              <a:t>npm install express</a:t>
            </a:r>
          </a:p>
          <a:p>
            <a:r>
              <a:rPr lang="zh-CN" altLang="en-US" dirty="0"/>
              <a:t>基本使用：</a:t>
            </a:r>
            <a:endParaRPr lang="en-US" altLang="zh-CN" dirty="0"/>
          </a:p>
          <a:p>
            <a:pPr marL="0" indent="0">
              <a:buNone/>
            </a:pPr>
            <a:r>
              <a:rPr lang="en-US" altLang="zh-CN" dirty="0"/>
              <a:t>const express = require(‘express’) 	//</a:t>
            </a:r>
            <a:r>
              <a:rPr lang="zh-CN" altLang="en-US" dirty="0"/>
              <a:t>引入相关的包</a:t>
            </a:r>
            <a:endParaRPr lang="en-US" altLang="zh-CN" dirty="0"/>
          </a:p>
          <a:p>
            <a:pPr marL="0" indent="0">
              <a:buNone/>
            </a:pPr>
            <a:r>
              <a:rPr lang="en-US" altLang="zh-CN" dirty="0"/>
              <a:t>const app = express()	//</a:t>
            </a:r>
            <a:r>
              <a:rPr lang="zh-CN" altLang="en-US" dirty="0"/>
              <a:t>创建</a:t>
            </a:r>
            <a:r>
              <a:rPr lang="en-US" altLang="zh-CN" dirty="0"/>
              <a:t>app</a:t>
            </a:r>
            <a:r>
              <a:rPr lang="zh-CN" altLang="en-US" dirty="0"/>
              <a:t>接口</a:t>
            </a:r>
            <a:endParaRPr lang="en-US" altLang="zh-CN" dirty="0"/>
          </a:p>
          <a:p>
            <a:pPr marL="0" indent="0">
              <a:buNone/>
            </a:pPr>
            <a:r>
              <a:rPr lang="en-US" altLang="zh-CN" dirty="0"/>
              <a:t>const port = 3000		//</a:t>
            </a:r>
            <a:r>
              <a:rPr lang="zh-CN" altLang="en-US" dirty="0"/>
              <a:t>设置端口</a:t>
            </a:r>
            <a:endParaRPr lang="en-US" altLang="zh-CN" dirty="0"/>
          </a:p>
          <a:p>
            <a:pPr marL="0" indent="0">
              <a:buNone/>
            </a:pPr>
            <a:r>
              <a:rPr lang="en-US" altLang="zh-CN" dirty="0"/>
              <a:t>app.get(‘/’, (req, res) =&gt; res.send(‘Hello World!’))	// </a:t>
            </a:r>
            <a:r>
              <a:rPr lang="zh-CN" altLang="en-US" dirty="0"/>
              <a:t>收到</a:t>
            </a:r>
            <a:r>
              <a:rPr lang="en-US" altLang="zh-CN" dirty="0"/>
              <a:t>/</a:t>
            </a:r>
            <a:r>
              <a:rPr lang="zh-CN" altLang="en-US" dirty="0"/>
              <a:t>时就返回</a:t>
            </a:r>
            <a:r>
              <a:rPr lang="en-US" altLang="zh-CN" dirty="0"/>
              <a:t>Hello World</a:t>
            </a:r>
          </a:p>
          <a:p>
            <a:pPr marL="0" indent="0">
              <a:buNone/>
            </a:pPr>
            <a:r>
              <a:rPr lang="en-US" altLang="zh-CN" dirty="0"/>
              <a:t>app.listen(port, () =&gt; console.log(`Server runs on http://localhost:`+port))	//</a:t>
            </a:r>
            <a:r>
              <a:rPr lang="zh-CN" altLang="en-US" dirty="0"/>
              <a:t>监听</a:t>
            </a:r>
            <a:endParaRPr lang="en-US" altLang="zh-CN" dirty="0"/>
          </a:p>
          <a:p>
            <a:r>
              <a:rPr lang="zh-CN" altLang="en-US" dirty="0"/>
              <a:t>发布静态资源：</a:t>
            </a:r>
            <a:endParaRPr lang="en-US" altLang="zh-CN" dirty="0"/>
          </a:p>
          <a:p>
            <a:pPr marL="0" indent="0">
              <a:buNone/>
            </a:pPr>
            <a:r>
              <a:rPr lang="en-US" altLang="zh-CN" dirty="0"/>
              <a:t>app.use(‘/public/’,  express.static(‘./public/’))</a:t>
            </a:r>
          </a:p>
          <a:p>
            <a:pPr marL="0" indent="0">
              <a:buNone/>
            </a:pPr>
            <a:r>
              <a:rPr lang="en-US" altLang="zh-CN" dirty="0"/>
              <a:t>app.use(‘/public/’,  express.static(path.join(__</a:t>
            </a:r>
            <a:r>
              <a:rPr lang="en-US" altLang="zh-CN" dirty="0" err="1"/>
              <a:t>dirname</a:t>
            </a:r>
            <a:r>
              <a:rPr lang="en-US" altLang="zh-CN" dirty="0"/>
              <a:t>,‘/public/’)))   //</a:t>
            </a:r>
            <a:r>
              <a:rPr lang="zh-CN" altLang="en-US" dirty="0"/>
              <a:t>最好使用这种方式</a:t>
            </a:r>
            <a:endParaRPr lang="en-US" altLang="zh-CN" dirty="0"/>
          </a:p>
          <a:p>
            <a:pPr marL="0" indent="0">
              <a:buNone/>
            </a:pPr>
            <a:r>
              <a:rPr lang="en-US" altLang="zh-CN" sz="1400" dirty="0"/>
              <a:t>// However, the path that you provide to the express.static function is relative to the directory from </a:t>
            </a:r>
          </a:p>
          <a:p>
            <a:pPr marL="0" indent="0">
              <a:buNone/>
            </a:pPr>
            <a:r>
              <a:rPr lang="en-US" altLang="zh-CN" sz="1400" dirty="0"/>
              <a:t>// where you launch your node process. If you run the express app from another directory, </a:t>
            </a:r>
          </a:p>
          <a:p>
            <a:pPr marL="0" indent="0">
              <a:buNone/>
            </a:pPr>
            <a:r>
              <a:rPr lang="en-US" altLang="zh-CN" sz="1400" dirty="0"/>
              <a:t>// it’s safer to use the absolute path of the directory that you want to serve</a:t>
            </a:r>
            <a:r>
              <a:rPr lang="zh-CN" altLang="en-US" sz="1400" dirty="0"/>
              <a:t>。</a:t>
            </a:r>
            <a:endParaRPr lang="en-US" altLang="zh-CN" sz="1400" dirty="0"/>
          </a:p>
          <a:p>
            <a:pPr marL="0" indent="0">
              <a:buNone/>
            </a:pPr>
            <a:r>
              <a:rPr lang="en-US" altLang="zh-CN" sz="1400" dirty="0"/>
              <a:t>// express.static </a:t>
            </a:r>
            <a:r>
              <a:rPr lang="zh-CN" altLang="en-US" sz="1400" dirty="0"/>
              <a:t>中的相对路径是相对于</a:t>
            </a:r>
            <a:r>
              <a:rPr lang="en-US" altLang="zh-CN" sz="1400" dirty="0"/>
              <a:t>node</a:t>
            </a:r>
            <a:r>
              <a:rPr lang="zh-CN" altLang="en-US" sz="1400" dirty="0"/>
              <a:t>运行时的路径的，所以最好使用绝对路径。</a:t>
            </a:r>
            <a:endParaRPr lang="en-US" altLang="zh-CN" sz="1400" dirty="0"/>
          </a:p>
          <a:p>
            <a:pPr marL="0" indent="0">
              <a:buNone/>
            </a:pPr>
            <a:endParaRPr lang="en-US" altLang="zh-CN" dirty="0"/>
          </a:p>
        </p:txBody>
      </p:sp>
    </p:spTree>
    <p:extLst>
      <p:ext uri="{BB962C8B-B14F-4D97-AF65-F5344CB8AC3E}">
        <p14:creationId xmlns:p14="http://schemas.microsoft.com/office/powerpoint/2010/main" val="3863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配置</a:t>
            </a:r>
            <a:r>
              <a:rPr lang="en-US" altLang="zh-CN" dirty="0"/>
              <a:t>art-template</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安装：</a:t>
            </a:r>
            <a:r>
              <a:rPr lang="en-US" altLang="zh-CN" dirty="0"/>
              <a:t>npm install express-art-template art-template</a:t>
            </a:r>
          </a:p>
          <a:p>
            <a:r>
              <a:rPr lang="zh-CN" altLang="en-US" dirty="0"/>
              <a:t>配置：</a:t>
            </a:r>
            <a:r>
              <a:rPr lang="en-US" altLang="zh-CN" dirty="0"/>
              <a:t>app.engine(‘html’, require(‘express-art-template’))  // </a:t>
            </a:r>
            <a:r>
              <a:rPr lang="zh-CN" altLang="en-US" dirty="0"/>
              <a:t>配置发送</a:t>
            </a:r>
            <a:r>
              <a:rPr lang="en-US" altLang="zh-CN" dirty="0"/>
              <a:t>.html</a:t>
            </a:r>
            <a:r>
              <a:rPr lang="zh-CN" altLang="en-US" dirty="0"/>
              <a:t>页面</a:t>
            </a:r>
            <a:endParaRPr lang="en-US" altLang="zh-CN" dirty="0"/>
          </a:p>
          <a:p>
            <a:r>
              <a:rPr lang="zh-CN" altLang="en-US" dirty="0"/>
              <a:t>使用：</a:t>
            </a:r>
            <a:endParaRPr lang="en-US" altLang="zh-CN" dirty="0"/>
          </a:p>
          <a:p>
            <a:pPr marL="0" indent="0">
              <a:buNone/>
            </a:pPr>
            <a:r>
              <a:rPr lang="en-US" altLang="zh-CN" dirty="0"/>
              <a:t>app.get('/', function(req, res) {</a:t>
            </a:r>
          </a:p>
          <a:p>
            <a:pPr marL="0" indent="0">
              <a:buNone/>
            </a:pPr>
            <a:r>
              <a:rPr lang="en-US" altLang="zh-CN" dirty="0"/>
              <a:t>  // </a:t>
            </a:r>
            <a:r>
              <a:rPr lang="zh-CN" altLang="en-US" dirty="0"/>
              <a:t>以 </a:t>
            </a:r>
            <a:r>
              <a:rPr lang="en-US" altLang="zh-CN" dirty="0"/>
              <a:t>.html </a:t>
            </a:r>
            <a:r>
              <a:rPr lang="zh-CN" altLang="en-US" dirty="0"/>
              <a:t>结尾的文件</a:t>
            </a:r>
          </a:p>
          <a:p>
            <a:pPr marL="0" indent="0">
              <a:buNone/>
            </a:pPr>
            <a:r>
              <a:rPr lang="zh-CN" altLang="en-US" dirty="0"/>
              <a:t>  </a:t>
            </a:r>
            <a:r>
              <a:rPr lang="en-US" altLang="zh-CN" dirty="0"/>
              <a:t>res.render('xxx.html', {</a:t>
            </a:r>
          </a:p>
          <a:p>
            <a:pPr marL="0" indent="0">
              <a:buNone/>
            </a:pPr>
            <a:r>
              <a:rPr lang="en-US" altLang="zh-CN" dirty="0"/>
              <a:t>      title: 'hello world'</a:t>
            </a:r>
          </a:p>
          <a:p>
            <a:pPr marL="0" indent="0">
              <a:buNone/>
            </a:pPr>
            <a:r>
              <a:rPr lang="en-US" altLang="zh-CN" dirty="0"/>
              <a:t>  })</a:t>
            </a:r>
          </a:p>
          <a:p>
            <a:pPr marL="0" indent="0">
              <a:buNone/>
            </a:pPr>
            <a:r>
              <a:rPr lang="en-US" altLang="zh-CN" dirty="0"/>
              <a:t>})</a:t>
            </a:r>
          </a:p>
          <a:p>
            <a:endParaRPr lang="en-US" altLang="zh-CN" dirty="0"/>
          </a:p>
        </p:txBody>
      </p:sp>
    </p:spTree>
    <p:extLst>
      <p:ext uri="{BB962C8B-B14F-4D97-AF65-F5344CB8AC3E}">
        <p14:creationId xmlns:p14="http://schemas.microsoft.com/office/powerpoint/2010/main" val="137895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处理</a:t>
            </a:r>
            <a:r>
              <a:rPr lang="en-US" altLang="zh-CN" dirty="0"/>
              <a:t>404</a:t>
            </a:r>
            <a:r>
              <a:rPr lang="zh-CN" altLang="en-US" dirty="0"/>
              <a:t>页面</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en-US" altLang="zh-CN" b="1" dirty="0"/>
              <a:t>How do I handle 404 responses? </a:t>
            </a:r>
            <a:r>
              <a:rPr lang="zh-CN" altLang="en-US" b="1" dirty="0"/>
              <a:t>处理</a:t>
            </a:r>
            <a:r>
              <a:rPr lang="en-US" altLang="zh-CN" b="1" dirty="0"/>
              <a:t>404</a:t>
            </a:r>
            <a:r>
              <a:rPr lang="zh-CN" altLang="en-US" b="1" dirty="0"/>
              <a:t>页面</a:t>
            </a:r>
            <a:endParaRPr lang="en-US" altLang="zh-CN" b="1" dirty="0"/>
          </a:p>
          <a:p>
            <a:pPr marL="0" indent="0">
              <a:buNone/>
            </a:pPr>
            <a:r>
              <a:rPr lang="en-US" altLang="zh-CN" dirty="0"/>
              <a:t>app.use(function (req, res, next) {</a:t>
            </a:r>
          </a:p>
          <a:p>
            <a:pPr marL="0" indent="0">
              <a:buNone/>
            </a:pPr>
            <a:r>
              <a:rPr lang="en-US" altLang="zh-CN" dirty="0"/>
              <a:t>  // </a:t>
            </a:r>
            <a:r>
              <a:rPr lang="en-US" altLang="zh-CN" dirty="0" err="1"/>
              <a:t>res.status</a:t>
            </a:r>
            <a:r>
              <a:rPr lang="en-US" altLang="zh-CN" dirty="0"/>
              <a:t>(404).send("Sorry can't find that!")</a:t>
            </a:r>
          </a:p>
          <a:p>
            <a:pPr marL="0" indent="0">
              <a:buNone/>
            </a:pPr>
            <a:r>
              <a:rPr lang="en-US" altLang="zh-CN" dirty="0"/>
              <a:t>  </a:t>
            </a:r>
            <a:r>
              <a:rPr lang="en-US" altLang="zh-CN" dirty="0" err="1"/>
              <a:t>res.status</a:t>
            </a:r>
            <a:r>
              <a:rPr lang="en-US" altLang="zh-CN" dirty="0"/>
              <a:t>(404).render(‘404.html’)   // </a:t>
            </a:r>
            <a:r>
              <a:rPr lang="zh-CN" altLang="en-US" dirty="0"/>
              <a:t>需配置</a:t>
            </a:r>
            <a:r>
              <a:rPr lang="en-US" altLang="zh-CN" dirty="0"/>
              <a:t>express-art-template</a:t>
            </a:r>
          </a:p>
          <a:p>
            <a:pPr marL="0" indent="0">
              <a:buNone/>
            </a:pPr>
            <a:r>
              <a:rPr lang="en-US" altLang="zh-CN" dirty="0"/>
              <a:t>})</a:t>
            </a:r>
          </a:p>
        </p:txBody>
      </p:sp>
    </p:spTree>
    <p:extLst>
      <p:ext uri="{BB962C8B-B14F-4D97-AF65-F5344CB8AC3E}">
        <p14:creationId xmlns:p14="http://schemas.microsoft.com/office/powerpoint/2010/main" val="420135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获取表单请求体数据</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获取表单 </a:t>
            </a:r>
            <a:r>
              <a:rPr lang="en-US" altLang="zh-CN" dirty="0"/>
              <a:t>GET </a:t>
            </a:r>
            <a:r>
              <a:rPr lang="zh-CN" altLang="en-US" dirty="0"/>
              <a:t>请求体数据：</a:t>
            </a:r>
            <a:endParaRPr lang="en-US" altLang="zh-CN" dirty="0"/>
          </a:p>
          <a:p>
            <a:pPr marL="0" indent="0">
              <a:buNone/>
            </a:pPr>
            <a:r>
              <a:rPr lang="en-US" altLang="zh-CN" dirty="0"/>
              <a:t>	Express </a:t>
            </a:r>
            <a:r>
              <a:rPr lang="zh-CN" altLang="en-US" dirty="0"/>
              <a:t>内置了一个</a:t>
            </a:r>
            <a:r>
              <a:rPr lang="en-US" altLang="zh-CN" dirty="0"/>
              <a:t>API</a:t>
            </a:r>
            <a:r>
              <a:rPr lang="zh-CN" altLang="en-US" dirty="0"/>
              <a:t>，可以直接通过 </a:t>
            </a:r>
            <a:r>
              <a:rPr lang="en-US" altLang="zh-CN" dirty="0"/>
              <a:t>req.query</a:t>
            </a:r>
            <a:r>
              <a:rPr lang="zh-CN" altLang="en-US" dirty="0"/>
              <a:t>来获取</a:t>
            </a:r>
            <a:endParaRPr lang="en-US" altLang="zh-CN" dirty="0"/>
          </a:p>
          <a:p>
            <a:pPr marL="0" indent="0">
              <a:buNone/>
            </a:pPr>
            <a:endParaRPr lang="en-US" altLang="zh-CN" dirty="0"/>
          </a:p>
          <a:p>
            <a:r>
              <a:rPr lang="zh-CN" altLang="en-US" dirty="0"/>
              <a:t>获取表单 </a:t>
            </a:r>
            <a:r>
              <a:rPr lang="en-US" altLang="zh-CN" dirty="0"/>
              <a:t>POST </a:t>
            </a:r>
            <a:r>
              <a:rPr lang="zh-CN" altLang="en-US" dirty="0"/>
              <a:t>请求体数据：需要借助第三方包</a:t>
            </a:r>
            <a:r>
              <a:rPr lang="en-US" altLang="zh-CN" dirty="0"/>
              <a:t>body-parser</a:t>
            </a:r>
          </a:p>
          <a:p>
            <a:pPr marL="0" indent="0">
              <a:buNone/>
            </a:pPr>
            <a:r>
              <a:rPr lang="en-US" altLang="zh-CN" dirty="0"/>
              <a:t>	</a:t>
            </a:r>
            <a:r>
              <a:rPr lang="zh-CN" altLang="en-US" dirty="0"/>
              <a:t>安装：</a:t>
            </a:r>
            <a:r>
              <a:rPr lang="en-US" altLang="zh-CN" dirty="0"/>
              <a:t>npm install body-parser</a:t>
            </a:r>
          </a:p>
          <a:p>
            <a:pPr marL="0" indent="0">
              <a:buNone/>
            </a:pPr>
            <a:r>
              <a:rPr lang="en-US" altLang="zh-CN" dirty="0"/>
              <a:t>	</a:t>
            </a:r>
            <a:r>
              <a:rPr lang="zh-CN" altLang="en-US" dirty="0"/>
              <a:t>配置：</a:t>
            </a:r>
            <a:r>
              <a:rPr lang="en-US" altLang="zh-CN" dirty="0"/>
              <a:t> app.use(</a:t>
            </a:r>
            <a:r>
              <a:rPr lang="en-US" altLang="zh-CN" dirty="0" err="1"/>
              <a:t>bodyParser.urlencoded</a:t>
            </a:r>
            <a:r>
              <a:rPr lang="en-US" altLang="zh-CN" dirty="0"/>
              <a:t>({ extended: false }))</a:t>
            </a:r>
          </a:p>
          <a:p>
            <a:pPr marL="0" indent="0">
              <a:buNone/>
            </a:pPr>
            <a:r>
              <a:rPr lang="en-US" altLang="zh-CN" dirty="0"/>
              <a:t>		    app.use(</a:t>
            </a:r>
            <a:r>
              <a:rPr lang="en-US" altLang="zh-CN" dirty="0" err="1"/>
              <a:t>bodyParser.json</a:t>
            </a:r>
            <a:r>
              <a:rPr lang="en-US" altLang="zh-CN" dirty="0"/>
              <a:t>()) 	</a:t>
            </a:r>
          </a:p>
          <a:p>
            <a:pPr marL="0" indent="0">
              <a:buNone/>
            </a:pPr>
            <a:r>
              <a:rPr lang="en-US" altLang="zh-CN" dirty="0"/>
              <a:t>	</a:t>
            </a:r>
            <a:r>
              <a:rPr lang="zh-CN" altLang="en-US" dirty="0"/>
              <a:t>使用：</a:t>
            </a:r>
            <a:r>
              <a:rPr lang="en-US" altLang="zh-CN" dirty="0" err="1"/>
              <a:t>req.body</a:t>
            </a:r>
            <a:r>
              <a:rPr lang="zh-CN" altLang="en-US" dirty="0"/>
              <a:t>来获取表单</a:t>
            </a:r>
            <a:r>
              <a:rPr lang="en-US" altLang="zh-CN" dirty="0"/>
              <a:t>POST</a:t>
            </a:r>
            <a:r>
              <a:rPr lang="zh-CN" altLang="en-US" dirty="0"/>
              <a:t>方式提交的数据</a:t>
            </a:r>
            <a:endParaRPr lang="en-US" altLang="zh-CN" dirty="0"/>
          </a:p>
          <a:p>
            <a:pPr marL="0" indent="0">
              <a:buNone/>
            </a:pPr>
            <a:r>
              <a:rPr lang="en-US" altLang="zh-CN" dirty="0"/>
              <a:t>	</a:t>
            </a:r>
          </a:p>
        </p:txBody>
      </p:sp>
    </p:spTree>
    <p:extLst>
      <p:ext uri="{BB962C8B-B14F-4D97-AF65-F5344CB8AC3E}">
        <p14:creationId xmlns:p14="http://schemas.microsoft.com/office/powerpoint/2010/main" val="142347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提取路由模块</a:t>
            </a:r>
            <a:r>
              <a:rPr lang="en-US" altLang="zh-CN" dirty="0"/>
              <a:t>router.js</a:t>
            </a:r>
            <a:r>
              <a:rPr lang="zh-CN" altLang="en-US" dirty="0"/>
              <a:t>文件</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创建路由容器</a:t>
            </a:r>
            <a:endParaRPr lang="en-US" altLang="zh-CN" dirty="0"/>
          </a:p>
          <a:p>
            <a:pPr marL="400050" lvl="1" indent="0">
              <a:buNone/>
            </a:pPr>
            <a:r>
              <a:rPr lang="en-US" altLang="zh-CN" dirty="0"/>
              <a:t>const express = require('express')</a:t>
            </a:r>
          </a:p>
          <a:p>
            <a:pPr marL="400050" lvl="1" indent="0">
              <a:buNone/>
            </a:pPr>
            <a:r>
              <a:rPr lang="en-US" altLang="zh-CN" dirty="0"/>
              <a:t>const router = express.Router()</a:t>
            </a:r>
          </a:p>
          <a:p>
            <a:r>
              <a:rPr lang="zh-CN" altLang="en-US" dirty="0"/>
              <a:t>把路由挂载到 </a:t>
            </a:r>
            <a:r>
              <a:rPr lang="en-US" altLang="zh-CN" dirty="0"/>
              <a:t>router </a:t>
            </a:r>
            <a:r>
              <a:rPr lang="zh-CN" altLang="en-US" dirty="0"/>
              <a:t>中</a:t>
            </a:r>
            <a:endParaRPr lang="en-US" altLang="zh-CN" dirty="0"/>
          </a:p>
          <a:p>
            <a:pPr marL="400050" lvl="1" indent="0">
              <a:buNone/>
            </a:pPr>
            <a:r>
              <a:rPr lang="en-US" altLang="zh-CN" dirty="0"/>
              <a:t>router.get('...', (req, res) =&gt; {</a:t>
            </a:r>
          </a:p>
          <a:p>
            <a:pPr marL="400050" lvl="1" indent="0">
              <a:buNone/>
            </a:pPr>
            <a:r>
              <a:rPr lang="en-US" altLang="zh-CN" dirty="0"/>
              <a:t>  // ...</a:t>
            </a:r>
          </a:p>
          <a:p>
            <a:pPr marL="400050" lvl="1" indent="0">
              <a:buNone/>
            </a:pPr>
            <a:r>
              <a:rPr lang="en-US" altLang="zh-CN" dirty="0"/>
              <a:t>})</a:t>
            </a:r>
          </a:p>
          <a:p>
            <a:pPr marL="400050" lvl="1" indent="0">
              <a:buNone/>
            </a:pPr>
            <a:r>
              <a:rPr lang="en-US" altLang="zh-CN" dirty="0"/>
              <a:t>router.post('...', (req, res) =&gt; {</a:t>
            </a:r>
          </a:p>
          <a:p>
            <a:pPr marL="400050" lvl="1" indent="0">
              <a:buNone/>
            </a:pPr>
            <a:r>
              <a:rPr lang="en-US" altLang="zh-CN" dirty="0"/>
              <a:t>  // ...</a:t>
            </a:r>
          </a:p>
          <a:p>
            <a:pPr marL="400050" lvl="1" indent="0">
              <a:buNone/>
            </a:pPr>
            <a:r>
              <a:rPr lang="en-US" altLang="zh-CN" dirty="0"/>
              <a:t>})</a:t>
            </a:r>
            <a:endParaRPr lang="en-US" altLang="zh-CN" sz="1800" dirty="0"/>
          </a:p>
          <a:p>
            <a:r>
              <a:rPr lang="zh-CN" altLang="en-US" dirty="0"/>
              <a:t>把</a:t>
            </a:r>
            <a:r>
              <a:rPr lang="en-US" altLang="zh-CN" dirty="0"/>
              <a:t>router</a:t>
            </a:r>
            <a:r>
              <a:rPr lang="zh-CN" altLang="en-US" dirty="0"/>
              <a:t>导出</a:t>
            </a:r>
            <a:endParaRPr lang="en-US" altLang="zh-CN" dirty="0"/>
          </a:p>
          <a:p>
            <a:pPr marL="0" indent="0">
              <a:buNone/>
            </a:pPr>
            <a:r>
              <a:rPr lang="en-US" altLang="zh-CN" dirty="0"/>
              <a:t>	module.exports = router	// </a:t>
            </a:r>
            <a:r>
              <a:rPr lang="zh-CN" altLang="en-US" dirty="0"/>
              <a:t>导出单个</a:t>
            </a:r>
            <a:endParaRPr lang="en-US" altLang="zh-CN" dirty="0"/>
          </a:p>
          <a:p>
            <a:r>
              <a:rPr lang="zh-CN" altLang="en-US" dirty="0"/>
              <a:t>把路由容器挂载到</a:t>
            </a:r>
            <a:r>
              <a:rPr lang="en-US" altLang="zh-CN" dirty="0"/>
              <a:t>app</a:t>
            </a:r>
            <a:r>
              <a:rPr lang="zh-CN" altLang="en-US" dirty="0"/>
              <a:t>服务中（在</a:t>
            </a:r>
            <a:r>
              <a:rPr lang="en-US" altLang="zh-CN" dirty="0"/>
              <a:t>app.js</a:t>
            </a:r>
            <a:r>
              <a:rPr lang="zh-CN" altLang="en-US" dirty="0"/>
              <a:t>文件中）</a:t>
            </a:r>
            <a:endParaRPr lang="en-US" altLang="zh-CN" dirty="0"/>
          </a:p>
          <a:p>
            <a:pPr marL="400050" lvl="1" indent="0">
              <a:buNone/>
            </a:pPr>
            <a:r>
              <a:rPr lang="en-US" altLang="zh-CN" dirty="0"/>
              <a:t>const router = require('./router')</a:t>
            </a:r>
          </a:p>
          <a:p>
            <a:pPr marL="400050" lvl="1" indent="0">
              <a:buNone/>
            </a:pPr>
            <a:r>
              <a:rPr lang="en-US" altLang="zh-CN" dirty="0"/>
              <a:t>app.use(router)</a:t>
            </a:r>
          </a:p>
          <a:p>
            <a:endParaRPr lang="en-US" altLang="zh-CN" dirty="0"/>
          </a:p>
          <a:p>
            <a:endParaRPr lang="en-US" altLang="zh-CN" dirty="0"/>
          </a:p>
          <a:p>
            <a:pPr marL="400050" lvl="1" indent="0">
              <a:buNone/>
            </a:pPr>
            <a:endParaRPr lang="en-US" altLang="zh-CN" sz="1800" dirty="0"/>
          </a:p>
        </p:txBody>
      </p:sp>
    </p:spTree>
    <p:extLst>
      <p:ext uri="{BB962C8B-B14F-4D97-AF65-F5344CB8AC3E}">
        <p14:creationId xmlns:p14="http://schemas.microsoft.com/office/powerpoint/2010/main" val="294463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CB65B2-FABA-497A-B284-F8F1FAFCF12A}"/>
              </a:ext>
            </a:extLst>
          </p:cNvPr>
          <p:cNvPicPr>
            <a:picLocks noChangeAspect="1"/>
          </p:cNvPicPr>
          <p:nvPr/>
        </p:nvPicPr>
        <p:blipFill>
          <a:blip r:embed="rId2"/>
          <a:stretch>
            <a:fillRect/>
          </a:stretch>
        </p:blipFill>
        <p:spPr>
          <a:xfrm>
            <a:off x="207817" y="587518"/>
            <a:ext cx="11069782" cy="5144637"/>
          </a:xfrm>
          <a:prstGeom prst="rect">
            <a:avLst/>
          </a:prstGeom>
        </p:spPr>
      </p:pic>
    </p:spTree>
    <p:extLst>
      <p:ext uri="{BB962C8B-B14F-4D97-AF65-F5344CB8AC3E}">
        <p14:creationId xmlns:p14="http://schemas.microsoft.com/office/powerpoint/2010/main" val="58407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pPr algn="ctr"/>
            <a:r>
              <a:rPr lang="zh-CN" altLang="en-US" dirty="0"/>
              <a:t>七、</a:t>
            </a:r>
            <a:r>
              <a:rPr lang="en-US" altLang="zh-CN" dirty="0"/>
              <a:t>MongoDB</a:t>
            </a:r>
            <a:r>
              <a:rPr lang="zh-CN" altLang="en-US" dirty="0"/>
              <a:t>数据库</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zh-CN" altLang="en-US" dirty="0"/>
              <a:t>安装</a:t>
            </a:r>
            <a:r>
              <a:rPr lang="zh-CN" altLang="en-US" dirty="0">
                <a:sym typeface="Wingdings" panose="05000000000000000000" pitchFamily="2" charset="2"/>
              </a:rPr>
              <a:t>：（</a:t>
            </a:r>
            <a:r>
              <a:rPr lang="en-US" altLang="zh-CN" dirty="0">
                <a:hlinkClick r:id="rId2"/>
              </a:rPr>
              <a:t>https://www.mongodb.com/download-center/community</a:t>
            </a:r>
            <a:r>
              <a:rPr lang="zh-CN" altLang="en-US" dirty="0"/>
              <a:t>）</a:t>
            </a:r>
            <a:endParaRPr lang="en-US" altLang="zh-CN" dirty="0"/>
          </a:p>
          <a:p>
            <a:r>
              <a:rPr lang="zh-CN" altLang="en-US" dirty="0"/>
              <a:t>控制台查看是否安装：</a:t>
            </a:r>
            <a:r>
              <a:rPr lang="en-US" altLang="zh-CN" dirty="0"/>
              <a:t>mongod –version</a:t>
            </a:r>
          </a:p>
          <a:p>
            <a:r>
              <a:rPr lang="zh-CN" altLang="en-US" dirty="0"/>
              <a:t>控制台开启</a:t>
            </a:r>
            <a:r>
              <a:rPr lang="en-US" altLang="zh-CN" dirty="0"/>
              <a:t>mongodb</a:t>
            </a:r>
            <a:r>
              <a:rPr lang="zh-CN" altLang="en-US" dirty="0"/>
              <a:t>数据库：</a:t>
            </a:r>
            <a:r>
              <a:rPr lang="en-US" altLang="zh-CN" dirty="0"/>
              <a:t>mongod</a:t>
            </a:r>
          </a:p>
          <a:p>
            <a:pPr marL="457200" lvl="1" indent="0">
              <a:buNone/>
            </a:pPr>
            <a:r>
              <a:rPr lang="zh-CN" altLang="en-US" dirty="0"/>
              <a:t>在此之前，先在控制台的根目录下创建 </a:t>
            </a:r>
            <a:r>
              <a:rPr lang="en-US" altLang="zh-CN" dirty="0"/>
              <a:t>/data/db </a:t>
            </a:r>
            <a:r>
              <a:rPr lang="zh-CN" altLang="en-US" dirty="0"/>
              <a:t>文件夹，建议在</a:t>
            </a:r>
            <a:r>
              <a:rPr lang="en-US" altLang="zh-CN" dirty="0"/>
              <a:t>C</a:t>
            </a:r>
            <a:r>
              <a:rPr lang="zh-CN" altLang="en-US" dirty="0"/>
              <a:t>盘下。</a:t>
            </a:r>
            <a:endParaRPr lang="en-US" altLang="zh-CN" dirty="0"/>
          </a:p>
          <a:p>
            <a:pPr marL="457200" lvl="1" indent="0">
              <a:buNone/>
            </a:pPr>
            <a:r>
              <a:rPr lang="zh-CN" altLang="en-US" dirty="0"/>
              <a:t>可以像</a:t>
            </a:r>
            <a:r>
              <a:rPr lang="en-US" altLang="zh-CN" dirty="0"/>
              <a:t>MySQL</a:t>
            </a:r>
            <a:r>
              <a:rPr lang="zh-CN" altLang="en-US" dirty="0"/>
              <a:t>一样在</a:t>
            </a:r>
            <a:r>
              <a:rPr lang="en-US" altLang="zh-CN" dirty="0" err="1"/>
              <a:t>services.msc</a:t>
            </a:r>
            <a:r>
              <a:rPr lang="zh-CN" altLang="en-US" dirty="0"/>
              <a:t>中配置，就不用在控制台开启</a:t>
            </a:r>
            <a:r>
              <a:rPr lang="en-US" altLang="zh-CN" dirty="0" err="1"/>
              <a:t>mongodb</a:t>
            </a:r>
            <a:r>
              <a:rPr lang="zh-CN" altLang="en-US" dirty="0"/>
              <a:t>数据库。</a:t>
            </a:r>
            <a:endParaRPr lang="en-US" altLang="zh-CN" dirty="0"/>
          </a:p>
          <a:p>
            <a:r>
              <a:rPr lang="zh-CN" altLang="en-US" dirty="0"/>
              <a:t>关闭</a:t>
            </a:r>
            <a:r>
              <a:rPr lang="en-US" altLang="zh-CN" dirty="0"/>
              <a:t>mongodb</a:t>
            </a:r>
            <a:r>
              <a:rPr lang="zh-CN" altLang="en-US" dirty="0"/>
              <a:t>数据库，直接关闭控制台即可。</a:t>
            </a:r>
            <a:endParaRPr lang="en-US" altLang="zh-CN" dirty="0"/>
          </a:p>
          <a:p>
            <a:r>
              <a:rPr lang="zh-CN" altLang="en-US" dirty="0"/>
              <a:t>控制台进入</a:t>
            </a:r>
            <a:r>
              <a:rPr lang="en-US" altLang="zh-CN" dirty="0"/>
              <a:t>mongodb</a:t>
            </a:r>
            <a:r>
              <a:rPr lang="zh-CN" altLang="en-US" dirty="0"/>
              <a:t>数据库：</a:t>
            </a:r>
            <a:r>
              <a:rPr lang="en-US" altLang="zh-CN" dirty="0"/>
              <a:t>mongo</a:t>
            </a:r>
          </a:p>
          <a:p>
            <a:r>
              <a:rPr lang="zh-CN" altLang="en-US" dirty="0"/>
              <a:t>常用语法：</a:t>
            </a:r>
            <a:endParaRPr lang="en-US" altLang="zh-CN" dirty="0"/>
          </a:p>
          <a:p>
            <a:pPr marL="800100" lvl="1" indent="-342900">
              <a:buFont typeface="+mj-lt"/>
              <a:buAutoNum type="arabicPeriod"/>
            </a:pPr>
            <a:r>
              <a:rPr lang="en-US" altLang="zh-CN" dirty="0"/>
              <a:t>use databasename   	// </a:t>
            </a:r>
            <a:r>
              <a:rPr lang="zh-CN" altLang="en-US" dirty="0"/>
              <a:t>创建数据库；切换数据库</a:t>
            </a:r>
            <a:endParaRPr lang="en-US" altLang="zh-CN" dirty="0"/>
          </a:p>
          <a:p>
            <a:pPr marL="800100" lvl="1" indent="-342900">
              <a:buFont typeface="+mj-lt"/>
              <a:buAutoNum type="arabicPeriod"/>
            </a:pPr>
            <a:r>
              <a:rPr lang="en-US" altLang="zh-CN" dirty="0"/>
              <a:t>db			// </a:t>
            </a:r>
            <a:r>
              <a:rPr lang="zh-CN" altLang="en-US" dirty="0"/>
              <a:t>显示当前使用的数据库</a:t>
            </a:r>
            <a:endParaRPr lang="en-US" altLang="zh-CN" dirty="0"/>
          </a:p>
          <a:p>
            <a:pPr marL="800100" lvl="1" indent="-342900">
              <a:buFont typeface="+mj-lt"/>
              <a:buAutoNum type="arabicPeriod"/>
            </a:pPr>
            <a:r>
              <a:rPr lang="en-US" altLang="zh-CN" dirty="0"/>
              <a:t>show dbs  		// </a:t>
            </a:r>
            <a:r>
              <a:rPr lang="zh-CN" altLang="en-US" dirty="0"/>
              <a:t>显示所有的数据库</a:t>
            </a:r>
            <a:endParaRPr lang="en-US" altLang="zh-CN" dirty="0"/>
          </a:p>
          <a:p>
            <a:pPr marL="800100" lvl="1" indent="-342900">
              <a:buFont typeface="+mj-lt"/>
              <a:buAutoNum type="arabicPeriod"/>
            </a:pPr>
            <a:r>
              <a:rPr lang="en-US" altLang="zh-CN" dirty="0"/>
              <a:t>db.dropDatabase()   	// </a:t>
            </a:r>
            <a:r>
              <a:rPr lang="zh-CN" altLang="en-US" dirty="0"/>
              <a:t>删除当前数据库</a:t>
            </a:r>
            <a:endParaRPr lang="en-US" altLang="zh-CN" dirty="0"/>
          </a:p>
          <a:p>
            <a:pPr marL="800100" lvl="1" indent="-342900">
              <a:buFont typeface="+mj-lt"/>
              <a:buAutoNum type="arabicPeriod"/>
            </a:pPr>
            <a:r>
              <a:rPr lang="en-US" altLang="zh-CN" dirty="0"/>
              <a:t>show collections      	// </a:t>
            </a:r>
            <a:r>
              <a:rPr lang="zh-CN" altLang="en-US" dirty="0"/>
              <a:t>显示当前数据库的集合（数据表）</a:t>
            </a:r>
            <a:endParaRPr lang="en-US" altLang="zh-CN" dirty="0"/>
          </a:p>
          <a:p>
            <a:pPr marL="800100" lvl="1" indent="-342900">
              <a:buFont typeface="+mj-lt"/>
              <a:buAutoNum type="arabicPeriod"/>
            </a:pPr>
            <a:r>
              <a:rPr lang="en-US" altLang="zh-CN" dirty="0" err="1"/>
              <a:t>db.collection.drop</a:t>
            </a:r>
            <a:r>
              <a:rPr lang="en-US" altLang="zh-CN" dirty="0"/>
              <a:t>() 	// </a:t>
            </a:r>
            <a:r>
              <a:rPr lang="zh-CN" altLang="en-US" dirty="0"/>
              <a:t>删除当前数据库的</a:t>
            </a:r>
            <a:r>
              <a:rPr lang="en-US" altLang="zh-CN" dirty="0"/>
              <a:t>collection</a:t>
            </a:r>
            <a:r>
              <a:rPr lang="zh-CN" altLang="en-US" dirty="0"/>
              <a:t>集合，</a:t>
            </a:r>
            <a:r>
              <a:rPr lang="en-US" altLang="zh-CN" dirty="0"/>
              <a:t>collection</a:t>
            </a:r>
            <a:r>
              <a:rPr lang="zh-CN" altLang="en-US" dirty="0"/>
              <a:t>换成集合名称</a:t>
            </a:r>
            <a:endParaRPr lang="en-US" altLang="zh-CN" sz="1400" dirty="0"/>
          </a:p>
          <a:p>
            <a:pPr marL="0" indent="0">
              <a:buNone/>
            </a:pPr>
            <a:endParaRPr lang="en-US" altLang="zh-CN" dirty="0"/>
          </a:p>
        </p:txBody>
      </p:sp>
    </p:spTree>
    <p:extLst>
      <p:ext uri="{BB962C8B-B14F-4D97-AF65-F5344CB8AC3E}">
        <p14:creationId xmlns:p14="http://schemas.microsoft.com/office/powerpoint/2010/main" val="373856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r>
              <a:rPr lang="en-US" altLang="zh-CN" dirty="0"/>
              <a:t>MongoDB</a:t>
            </a:r>
            <a:r>
              <a:rPr lang="zh-CN" altLang="en-US" dirty="0"/>
              <a:t>概念：</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en-US" altLang="zh-CN" i="1" dirty="0"/>
              <a:t>Mongodb</a:t>
            </a:r>
            <a:r>
              <a:rPr lang="zh-CN" altLang="en-US" i="1" dirty="0"/>
              <a:t>基本的概念是文档、集合、数据库。</a:t>
            </a:r>
            <a:endParaRPr lang="en-US" altLang="zh-CN" i="1" dirty="0"/>
          </a:p>
          <a:p>
            <a:pPr lvl="1"/>
            <a:r>
              <a:rPr lang="zh-CN" altLang="en-US" i="1" dirty="0"/>
              <a:t>集合就是表</a:t>
            </a:r>
            <a:endParaRPr lang="en-US" altLang="zh-CN" i="1" dirty="0"/>
          </a:p>
          <a:p>
            <a:pPr lvl="1"/>
            <a:r>
              <a:rPr lang="zh-CN" altLang="en-US" i="1" dirty="0"/>
              <a:t>文档就是记录</a:t>
            </a:r>
            <a:endParaRPr lang="en-US" altLang="zh-CN" i="1" dirty="0"/>
          </a:p>
          <a:p>
            <a:r>
              <a:rPr lang="zh-CN" altLang="en-US" i="1" dirty="0"/>
              <a:t>在 </a:t>
            </a:r>
            <a:r>
              <a:rPr lang="en-US" altLang="zh-CN" i="1" dirty="0"/>
              <a:t>MongoDB </a:t>
            </a:r>
            <a:r>
              <a:rPr lang="zh-CN" altLang="en-US" i="1" dirty="0"/>
              <a:t>中，集合只有有内容插入后才会创建</a:t>
            </a:r>
            <a:r>
              <a:rPr lang="en-US" altLang="zh-CN" i="1" dirty="0"/>
              <a:t>! </a:t>
            </a:r>
          </a:p>
          <a:p>
            <a:r>
              <a:rPr lang="zh-CN" altLang="en-US" i="1" dirty="0"/>
              <a:t>就是说，创建集合</a:t>
            </a:r>
            <a:r>
              <a:rPr lang="en-US" altLang="zh-CN" i="1" dirty="0"/>
              <a:t>(</a:t>
            </a:r>
            <a:r>
              <a:rPr lang="zh-CN" altLang="en-US" i="1" dirty="0"/>
              <a:t>数据表</a:t>
            </a:r>
            <a:r>
              <a:rPr lang="en-US" altLang="zh-CN" i="1" dirty="0"/>
              <a:t>)</a:t>
            </a:r>
            <a:r>
              <a:rPr lang="zh-CN" altLang="en-US" i="1" dirty="0"/>
              <a:t>后要再插入一个文档</a:t>
            </a:r>
            <a:r>
              <a:rPr lang="en-US" altLang="zh-CN" i="1" dirty="0"/>
              <a:t>(</a:t>
            </a:r>
            <a:r>
              <a:rPr lang="zh-CN" altLang="en-US" i="1" dirty="0"/>
              <a:t>记录</a:t>
            </a:r>
            <a:r>
              <a:rPr lang="en-US" altLang="zh-CN" i="1" dirty="0"/>
              <a:t>)</a:t>
            </a:r>
            <a:r>
              <a:rPr lang="zh-CN" altLang="en-US" i="1" dirty="0"/>
              <a:t>，集合才会真正创建。</a:t>
            </a:r>
            <a:r>
              <a:rPr lang="en-US" altLang="zh-CN" i="1" dirty="0"/>
              <a:t>	</a:t>
            </a:r>
          </a:p>
          <a:p>
            <a:r>
              <a:rPr lang="en-US" altLang="zh-CN" dirty="0"/>
              <a:t>MongoDB </a:t>
            </a:r>
            <a:r>
              <a:rPr lang="zh-CN" altLang="en-US" dirty="0"/>
              <a:t>中默认的数据库为 </a:t>
            </a:r>
            <a:r>
              <a:rPr lang="en-US" altLang="zh-CN" dirty="0"/>
              <a:t>test</a:t>
            </a:r>
            <a:r>
              <a:rPr lang="zh-CN" altLang="en-US" dirty="0"/>
              <a:t>，如果你没有创建新的数据库，集合将存放在 </a:t>
            </a:r>
            <a:r>
              <a:rPr lang="en-US" altLang="zh-CN" dirty="0"/>
              <a:t>test </a:t>
            </a:r>
            <a:r>
              <a:rPr lang="zh-CN" altLang="en-US" dirty="0"/>
              <a:t>数据库中。</a:t>
            </a:r>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222160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D221D4E-33FF-427A-9CEC-71198F98C9A3}"/>
              </a:ext>
            </a:extLst>
          </p:cNvPr>
          <p:cNvSpPr>
            <a:spLocks noGrp="1"/>
          </p:cNvSpPr>
          <p:nvPr>
            <p:ph type="ctrTitle"/>
          </p:nvPr>
        </p:nvSpPr>
        <p:spPr>
          <a:xfrm>
            <a:off x="1524000" y="348144"/>
            <a:ext cx="9144000" cy="747457"/>
          </a:xfrm>
        </p:spPr>
        <p:txBody>
          <a:bodyPr>
            <a:normAutofit fontScale="90000"/>
          </a:bodyPr>
          <a:lstStyle/>
          <a:p>
            <a:r>
              <a:rPr lang="zh-CN" altLang="en-US" sz="4400" dirty="0"/>
              <a:t>主要</a:t>
            </a:r>
            <a:r>
              <a:rPr lang="zh-CN" altLang="en-US" dirty="0"/>
              <a:t>内容</a:t>
            </a:r>
          </a:p>
        </p:txBody>
      </p:sp>
      <p:sp>
        <p:nvSpPr>
          <p:cNvPr id="7" name="副标题 6">
            <a:extLst>
              <a:ext uri="{FF2B5EF4-FFF2-40B4-BE49-F238E27FC236}">
                <a16:creationId xmlns:a16="http://schemas.microsoft.com/office/drawing/2014/main" id="{E22DB4E7-815F-4935-AE03-82D56E1484D6}"/>
              </a:ext>
            </a:extLst>
          </p:cNvPr>
          <p:cNvSpPr>
            <a:spLocks noGrp="1"/>
          </p:cNvSpPr>
          <p:nvPr>
            <p:ph type="subTitle" idx="1"/>
          </p:nvPr>
        </p:nvSpPr>
        <p:spPr>
          <a:xfrm>
            <a:off x="1524000" y="1095601"/>
            <a:ext cx="9144000" cy="5414255"/>
          </a:xfrm>
        </p:spPr>
        <p:txBody>
          <a:bodyPr>
            <a:normAutofit/>
          </a:bodyPr>
          <a:lstStyle/>
          <a:p>
            <a:pPr marL="457200" indent="-457200" algn="l">
              <a:buFont typeface="+mj-lt"/>
              <a:buAutoNum type="arabicPeriod"/>
            </a:pPr>
            <a:r>
              <a:rPr lang="en-US" altLang="zh-CN" dirty="0"/>
              <a:t>Nodejs</a:t>
            </a:r>
            <a:r>
              <a:rPr lang="zh-CN" altLang="en-US" dirty="0"/>
              <a:t>介绍</a:t>
            </a:r>
            <a:endParaRPr lang="en-US" altLang="zh-CN" dirty="0"/>
          </a:p>
          <a:p>
            <a:pPr marL="457200" indent="-457200" algn="l">
              <a:buFont typeface="+mj-lt"/>
              <a:buAutoNum type="arabicPeriod"/>
            </a:pPr>
            <a:r>
              <a:rPr lang="en-US" altLang="zh-CN" dirty="0"/>
              <a:t>NPM</a:t>
            </a:r>
            <a:r>
              <a:rPr lang="zh-CN" altLang="en-US" dirty="0"/>
              <a:t>介绍</a:t>
            </a:r>
            <a:endParaRPr lang="en-US" altLang="zh-CN" dirty="0"/>
          </a:p>
          <a:p>
            <a:pPr marL="457200" indent="-457200" algn="l">
              <a:buFont typeface="+mj-lt"/>
              <a:buAutoNum type="arabicPeriod"/>
            </a:pPr>
            <a:r>
              <a:rPr lang="zh-CN" altLang="en-US" dirty="0"/>
              <a:t>第一个小</a:t>
            </a:r>
            <a:r>
              <a:rPr lang="en-US" altLang="zh-CN" dirty="0"/>
              <a:t>demo</a:t>
            </a:r>
            <a:r>
              <a:rPr lang="zh-CN" altLang="en-US" dirty="0"/>
              <a:t>（服务器）</a:t>
            </a:r>
            <a:endParaRPr lang="en-US" altLang="zh-CN" dirty="0"/>
          </a:p>
          <a:p>
            <a:pPr marL="457200" indent="-457200" algn="l">
              <a:buFont typeface="+mj-lt"/>
              <a:buAutoNum type="arabicPeriod"/>
            </a:pPr>
            <a:r>
              <a:rPr lang="zh-CN" altLang="en-US" dirty="0"/>
              <a:t>模块化思想</a:t>
            </a:r>
            <a:endParaRPr lang="en-US" altLang="zh-CN" dirty="0"/>
          </a:p>
          <a:p>
            <a:pPr marL="457200" indent="-457200" algn="l">
              <a:buFont typeface="+mj-lt"/>
              <a:buAutoNum type="arabicPeriod"/>
            </a:pPr>
            <a:r>
              <a:rPr lang="zh-CN" altLang="en-US" dirty="0"/>
              <a:t>模板引擎</a:t>
            </a:r>
            <a:r>
              <a:rPr lang="en-US" altLang="zh-CN" dirty="0"/>
              <a:t>art-template</a:t>
            </a:r>
          </a:p>
          <a:p>
            <a:pPr marL="457200" indent="-457200" algn="l">
              <a:buFont typeface="+mj-lt"/>
              <a:buAutoNum type="arabicPeriod"/>
            </a:pPr>
            <a:r>
              <a:rPr lang="en-US" altLang="zh-CN" dirty="0"/>
              <a:t>Express</a:t>
            </a:r>
          </a:p>
          <a:p>
            <a:pPr marL="457200" indent="-457200" algn="l">
              <a:buFont typeface="+mj-lt"/>
              <a:buAutoNum type="arabicPeriod"/>
            </a:pPr>
            <a:r>
              <a:rPr lang="en-US" altLang="zh-CN" dirty="0"/>
              <a:t>MongoDB</a:t>
            </a:r>
            <a:r>
              <a:rPr lang="zh-CN" altLang="en-US" dirty="0"/>
              <a:t>数据库</a:t>
            </a:r>
            <a:endParaRPr lang="en-US" altLang="zh-CN" dirty="0"/>
          </a:p>
          <a:p>
            <a:pPr marL="457200" indent="-457200" algn="l">
              <a:buFont typeface="+mj-lt"/>
              <a:buAutoNum type="arabicPeriod"/>
            </a:pPr>
            <a:r>
              <a:rPr lang="en-US" altLang="zh-CN" dirty="0"/>
              <a:t>Mongoose</a:t>
            </a:r>
            <a:r>
              <a:rPr lang="zh-CN" altLang="en-US" dirty="0"/>
              <a:t>操作</a:t>
            </a:r>
            <a:r>
              <a:rPr lang="en-US" altLang="zh-CN" dirty="0"/>
              <a:t>MongoDB</a:t>
            </a:r>
            <a:r>
              <a:rPr lang="zh-CN" altLang="en-US" dirty="0"/>
              <a:t>数据库</a:t>
            </a:r>
            <a:endParaRPr lang="en-US" altLang="zh-CN" dirty="0"/>
          </a:p>
          <a:p>
            <a:pPr marL="457200" indent="-457200" algn="l">
              <a:buFont typeface="+mj-lt"/>
              <a:buAutoNum type="arabicPeriod"/>
            </a:pPr>
            <a:r>
              <a:rPr lang="en-US" altLang="zh-CN" dirty="0"/>
              <a:t>Node</a:t>
            </a:r>
            <a:r>
              <a:rPr lang="zh-CN" altLang="en-US" dirty="0"/>
              <a:t>操作</a:t>
            </a:r>
            <a:r>
              <a:rPr lang="en-US" altLang="zh-CN" dirty="0"/>
              <a:t>MySQL</a:t>
            </a:r>
            <a:r>
              <a:rPr lang="zh-CN" altLang="en-US" dirty="0"/>
              <a:t>数据库</a:t>
            </a:r>
            <a:endParaRPr lang="en-US" altLang="zh-CN" dirty="0"/>
          </a:p>
          <a:p>
            <a:pPr marL="457200" indent="-457200" algn="l">
              <a:buFont typeface="+mj-lt"/>
              <a:buAutoNum type="arabicPeriod"/>
            </a:pPr>
            <a:r>
              <a:rPr lang="zh-CN" altLang="en-US"/>
              <a:t>回调地狱</a:t>
            </a:r>
            <a:endParaRPr lang="en-US" altLang="zh-CN" dirty="0"/>
          </a:p>
          <a:p>
            <a:pPr marL="457200" indent="-457200" algn="l">
              <a:buFont typeface="+mj-lt"/>
              <a:buAutoNum type="arabicPeriod"/>
            </a:pPr>
            <a:r>
              <a:rPr lang="zh-CN" altLang="en-US" dirty="0"/>
              <a:t>中间件</a:t>
            </a:r>
            <a:endParaRPr lang="en-US" altLang="zh-CN" dirty="0"/>
          </a:p>
          <a:p>
            <a:pPr marL="457200" indent="-457200" algn="l">
              <a:buFont typeface="+mj-lt"/>
              <a:buAutoNum type="arabicPeriod"/>
            </a:pPr>
            <a:r>
              <a:rPr lang="zh-CN" altLang="en-US" dirty="0"/>
              <a:t>其他第三方包</a:t>
            </a:r>
            <a:endParaRPr lang="en-US" altLang="zh-CN" dirty="0"/>
          </a:p>
          <a:p>
            <a:pPr marL="457200" indent="-457200" algn="l">
              <a:buFont typeface="+mj-lt"/>
              <a:buAutoNum type="arabicPeriod"/>
            </a:pPr>
            <a:r>
              <a:rPr lang="zh-CN" altLang="en-US" dirty="0"/>
              <a:t>其他</a:t>
            </a:r>
            <a:endParaRPr lang="en-US" altLang="zh-CN" dirty="0"/>
          </a:p>
        </p:txBody>
      </p:sp>
    </p:spTree>
    <p:extLst>
      <p:ext uri="{BB962C8B-B14F-4D97-AF65-F5344CB8AC3E}">
        <p14:creationId xmlns:p14="http://schemas.microsoft.com/office/powerpoint/2010/main" val="128319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pPr algn="ctr"/>
            <a:r>
              <a:rPr lang="zh-CN" altLang="en-US" dirty="0"/>
              <a:t>八、</a:t>
            </a:r>
            <a:r>
              <a:rPr lang="en-US" altLang="zh-CN" dirty="0"/>
              <a:t>Mongoose</a:t>
            </a:r>
            <a:r>
              <a:rPr lang="zh-CN" altLang="en-US" dirty="0"/>
              <a:t>操作</a:t>
            </a:r>
            <a:r>
              <a:rPr lang="en-US" altLang="zh-CN" dirty="0"/>
              <a:t>MongoDB</a:t>
            </a:r>
            <a:r>
              <a:rPr lang="zh-CN" altLang="en-US" dirty="0"/>
              <a:t>数据库</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安装：</a:t>
            </a:r>
            <a:r>
              <a:rPr lang="en-US" altLang="zh-CN" dirty="0"/>
              <a:t>npm install mongoose</a:t>
            </a:r>
          </a:p>
          <a:p>
            <a:r>
              <a:rPr lang="zh-CN" altLang="en-US" dirty="0"/>
              <a:t>引用：</a:t>
            </a:r>
            <a:endParaRPr lang="en-US" altLang="zh-CN" dirty="0"/>
          </a:p>
          <a:p>
            <a:pPr marL="0" indent="0">
              <a:buNone/>
            </a:pPr>
            <a:r>
              <a:rPr lang="en-US" altLang="zh-CN" dirty="0"/>
              <a:t>	const mongoose = require('mongoose')</a:t>
            </a:r>
          </a:p>
          <a:p>
            <a:pPr marL="457200" lvl="1" indent="0">
              <a:buNone/>
            </a:pPr>
            <a:r>
              <a:rPr lang="en-US" altLang="zh-CN" dirty="0"/>
              <a:t>const Schema = </a:t>
            </a:r>
            <a:r>
              <a:rPr lang="en-US" altLang="zh-CN" dirty="0" err="1"/>
              <a:t>mongoose.Schema</a:t>
            </a:r>
            <a:endParaRPr lang="en-US" altLang="zh-CN" dirty="0"/>
          </a:p>
          <a:p>
            <a:r>
              <a:rPr lang="zh-CN" altLang="en-US" dirty="0"/>
              <a:t>在控制台打开数据库：</a:t>
            </a:r>
            <a:r>
              <a:rPr lang="en-US" altLang="zh-CN" dirty="0"/>
              <a:t>mongo</a:t>
            </a:r>
            <a:r>
              <a:rPr lang="zh-CN" altLang="en-US" dirty="0"/>
              <a:t>（如果在</a:t>
            </a:r>
            <a:r>
              <a:rPr lang="en-US" altLang="zh-CN" dirty="0" err="1"/>
              <a:t>services.msc</a:t>
            </a:r>
            <a:r>
              <a:rPr lang="zh-CN" altLang="en-US" dirty="0"/>
              <a:t>中配置了</a:t>
            </a:r>
            <a:r>
              <a:rPr lang="en-US" altLang="zh-CN" dirty="0" err="1"/>
              <a:t>mongodb</a:t>
            </a:r>
            <a:r>
              <a:rPr lang="zh-CN" altLang="en-US" dirty="0"/>
              <a:t>数据库就不需开启了）</a:t>
            </a:r>
            <a:endParaRPr lang="en-US" altLang="zh-CN" dirty="0"/>
          </a:p>
          <a:p>
            <a:r>
              <a:rPr lang="zh-CN" altLang="en-US" dirty="0"/>
              <a:t>连接数据库：</a:t>
            </a:r>
            <a:r>
              <a:rPr lang="en-US" altLang="zh-CN" dirty="0" err="1"/>
              <a:t>mongoose.connect</a:t>
            </a:r>
            <a:r>
              <a:rPr lang="en-US" altLang="zh-CN" dirty="0"/>
              <a:t>(‘</a:t>
            </a:r>
            <a:r>
              <a:rPr lang="en-US" altLang="zh-CN" dirty="0" err="1"/>
              <a:t>mongodb</a:t>
            </a:r>
            <a:r>
              <a:rPr lang="en-US" altLang="zh-CN" dirty="0"/>
              <a:t>://localhost/</a:t>
            </a:r>
            <a:r>
              <a:rPr lang="zh-CN" altLang="en-US" dirty="0"/>
              <a:t>数据库名称</a:t>
            </a:r>
            <a:r>
              <a:rPr lang="en-US" altLang="zh-CN" dirty="0"/>
              <a:t>’)</a:t>
            </a:r>
          </a:p>
          <a:p>
            <a:endParaRPr lang="zh-CN" altLang="en-US" dirty="0"/>
          </a:p>
        </p:txBody>
      </p:sp>
    </p:spTree>
    <p:extLst>
      <p:ext uri="{BB962C8B-B14F-4D97-AF65-F5344CB8AC3E}">
        <p14:creationId xmlns:p14="http://schemas.microsoft.com/office/powerpoint/2010/main" val="147655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创建集合：</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8"/>
            <a:ext cx="10958197" cy="5838737"/>
          </a:xfrm>
        </p:spPr>
        <p:txBody>
          <a:bodyPr>
            <a:normAutofit/>
          </a:bodyPr>
          <a:lstStyle/>
          <a:p>
            <a:r>
              <a:rPr lang="zh-CN" altLang="en-US" dirty="0"/>
              <a:t>使用</a:t>
            </a:r>
            <a:r>
              <a:rPr lang="en-US" altLang="zh-CN" dirty="0"/>
              <a:t>Schema</a:t>
            </a:r>
            <a:r>
              <a:rPr lang="zh-CN" altLang="en-US" dirty="0"/>
              <a:t>创建集合：</a:t>
            </a:r>
            <a:endParaRPr lang="en-US" altLang="zh-CN" dirty="0"/>
          </a:p>
          <a:p>
            <a:pPr marL="457200" lvl="1" indent="0">
              <a:buNone/>
            </a:pPr>
            <a:r>
              <a:rPr lang="en-US" altLang="zh-CN" sz="1100" dirty="0"/>
              <a:t>var </a:t>
            </a:r>
            <a:r>
              <a:rPr lang="en-US" altLang="zh-CN" sz="1100" dirty="0" err="1"/>
              <a:t>userSchema</a:t>
            </a:r>
            <a:r>
              <a:rPr lang="en-US" altLang="zh-CN" sz="1100" dirty="0"/>
              <a:t> = new Schema({</a:t>
            </a:r>
          </a:p>
          <a:p>
            <a:pPr marL="457200" lvl="1" indent="0">
              <a:buNone/>
            </a:pPr>
            <a:r>
              <a:rPr lang="en-US" altLang="zh-CN" sz="1100" dirty="0"/>
              <a:t>	username: {</a:t>
            </a:r>
          </a:p>
          <a:p>
            <a:pPr marL="457200" lvl="1" indent="0">
              <a:buNone/>
            </a:pPr>
            <a:r>
              <a:rPr lang="en-US" altLang="zh-CN" sz="1100" dirty="0"/>
              <a:t>		type: String,	//</a:t>
            </a:r>
            <a:r>
              <a:rPr lang="zh-CN" altLang="en-US" sz="1100" dirty="0"/>
              <a:t>数据类型</a:t>
            </a:r>
            <a:endParaRPr lang="en-US" altLang="zh-CN" sz="1100" dirty="0"/>
          </a:p>
          <a:p>
            <a:pPr marL="457200" lvl="1" indent="0">
              <a:buNone/>
            </a:pPr>
            <a:r>
              <a:rPr lang="en-US" altLang="zh-CN" sz="1100" dirty="0"/>
              <a:t>		require: true  // not null</a:t>
            </a:r>
          </a:p>
          <a:p>
            <a:pPr marL="457200" lvl="1" indent="0">
              <a:buNone/>
            </a:pPr>
            <a:r>
              <a:rPr lang="en-US" altLang="zh-CN" sz="1100" dirty="0"/>
              <a:t>	},</a:t>
            </a:r>
          </a:p>
          <a:p>
            <a:pPr marL="457200" lvl="1" indent="0">
              <a:buNone/>
            </a:pPr>
            <a:r>
              <a:rPr lang="en-US" altLang="zh-CN" sz="1100" dirty="0"/>
              <a:t>	password: {</a:t>
            </a:r>
          </a:p>
          <a:p>
            <a:pPr marL="457200" lvl="1" indent="0">
              <a:buNone/>
            </a:pPr>
            <a:r>
              <a:rPr lang="en-US" altLang="zh-CN" sz="1100" dirty="0"/>
              <a:t>		type: String,</a:t>
            </a:r>
          </a:p>
          <a:p>
            <a:pPr marL="457200" lvl="1" indent="0">
              <a:buNone/>
            </a:pPr>
            <a:r>
              <a:rPr lang="en-US" altLang="zh-CN" sz="1100" dirty="0"/>
              <a:t>		require: true</a:t>
            </a:r>
          </a:p>
          <a:p>
            <a:pPr marL="457200" lvl="1" indent="0">
              <a:buNone/>
            </a:pPr>
            <a:r>
              <a:rPr lang="en-US" altLang="zh-CN" sz="1100" dirty="0"/>
              <a:t>	},</a:t>
            </a:r>
          </a:p>
          <a:p>
            <a:pPr marL="457200" lvl="1" indent="0">
              <a:buNone/>
            </a:pPr>
            <a:r>
              <a:rPr lang="en-US" altLang="zh-CN" sz="1100" dirty="0"/>
              <a:t>	email: {</a:t>
            </a:r>
          </a:p>
          <a:p>
            <a:pPr marL="457200" lvl="1" indent="0">
              <a:buNone/>
            </a:pPr>
            <a:r>
              <a:rPr lang="en-US" altLang="zh-CN" sz="1100" dirty="0"/>
              <a:t>		type: String</a:t>
            </a:r>
          </a:p>
          <a:p>
            <a:pPr marL="457200" lvl="1" indent="0">
              <a:buNone/>
            </a:pPr>
            <a:r>
              <a:rPr lang="en-US" altLang="zh-CN" sz="1100" dirty="0"/>
              <a:t>	},</a:t>
            </a:r>
          </a:p>
          <a:p>
            <a:pPr marL="457200" lvl="1" indent="0">
              <a:buNone/>
            </a:pPr>
            <a:r>
              <a:rPr lang="en-US" altLang="zh-CN" sz="1100" dirty="0"/>
              <a:t>	……</a:t>
            </a:r>
          </a:p>
          <a:p>
            <a:pPr marL="457200" lvl="1" indent="0">
              <a:buNone/>
            </a:pPr>
            <a:r>
              <a:rPr lang="en-US" altLang="zh-CN" sz="1100" dirty="0"/>
              <a:t>})</a:t>
            </a:r>
          </a:p>
          <a:p>
            <a:r>
              <a:rPr lang="zh-CN" altLang="en-US" dirty="0"/>
              <a:t>模型构造函数：最后在当前数据库中创建一个</a:t>
            </a:r>
            <a:r>
              <a:rPr lang="en-US" altLang="zh-CN" dirty="0"/>
              <a:t>users</a:t>
            </a:r>
            <a:r>
              <a:rPr lang="zh-CN" altLang="en-US" dirty="0"/>
              <a:t>集合。</a:t>
            </a:r>
            <a:endParaRPr lang="en-US" altLang="zh-CN" dirty="0"/>
          </a:p>
          <a:p>
            <a:pPr marL="0" indent="0">
              <a:buNone/>
            </a:pPr>
            <a:r>
              <a:rPr lang="en-US" altLang="zh-CN" dirty="0"/>
              <a:t>	’User’</a:t>
            </a:r>
            <a:r>
              <a:rPr lang="zh-CN" altLang="en-US" dirty="0"/>
              <a:t>最好大写，且创建的是复数形式的集合</a:t>
            </a:r>
            <a:endParaRPr lang="en-US" altLang="zh-CN" dirty="0"/>
          </a:p>
          <a:p>
            <a:pPr marL="457200" lvl="1" indent="0">
              <a:buNone/>
            </a:pPr>
            <a:r>
              <a:rPr lang="en-US" altLang="zh-CN" dirty="0"/>
              <a:t>var User = </a:t>
            </a:r>
            <a:r>
              <a:rPr lang="en-US" altLang="zh-CN" dirty="0" err="1"/>
              <a:t>mongoose.model</a:t>
            </a:r>
            <a:r>
              <a:rPr lang="en-US" altLang="zh-CN" dirty="0"/>
              <a:t>('User', </a:t>
            </a:r>
            <a:r>
              <a:rPr lang="en-US" altLang="zh-CN" dirty="0" err="1"/>
              <a:t>userSchema</a:t>
            </a:r>
            <a:r>
              <a:rPr lang="en-US" altLang="zh-CN" dirty="0"/>
              <a:t>)</a:t>
            </a:r>
          </a:p>
          <a:p>
            <a:endParaRPr lang="zh-CN" altLang="en-US" dirty="0"/>
          </a:p>
        </p:txBody>
      </p:sp>
    </p:spTree>
    <p:extLst>
      <p:ext uri="{BB962C8B-B14F-4D97-AF65-F5344CB8AC3E}">
        <p14:creationId xmlns:p14="http://schemas.microsoft.com/office/powerpoint/2010/main" val="46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插入数据：</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插入数据：</a:t>
            </a:r>
            <a:endParaRPr lang="en-US" altLang="zh-CN" dirty="0"/>
          </a:p>
          <a:p>
            <a:pPr marL="457200" lvl="1" indent="0">
              <a:buNone/>
            </a:pPr>
            <a:r>
              <a:rPr lang="en-US" altLang="zh-CN" sz="1200" dirty="0"/>
              <a:t>var admin = new User({</a:t>
            </a:r>
          </a:p>
          <a:p>
            <a:pPr marL="457200" lvl="1" indent="0">
              <a:buNone/>
            </a:pPr>
            <a:r>
              <a:rPr lang="en-US" altLang="zh-CN" sz="1200" dirty="0"/>
              <a:t>	username: 'admin',</a:t>
            </a:r>
          </a:p>
          <a:p>
            <a:pPr marL="457200" lvl="1" indent="0">
              <a:buNone/>
            </a:pPr>
            <a:r>
              <a:rPr lang="en-US" altLang="zh-CN" sz="1200" dirty="0"/>
              <a:t>	password: '123456',</a:t>
            </a:r>
          </a:p>
          <a:p>
            <a:pPr marL="457200" lvl="1" indent="0">
              <a:buNone/>
            </a:pPr>
            <a:r>
              <a:rPr lang="en-US" altLang="zh-CN" sz="1200" dirty="0"/>
              <a:t>	email: 'admin@qq.com'</a:t>
            </a:r>
          </a:p>
          <a:p>
            <a:pPr marL="457200" lvl="1" indent="0">
              <a:buNone/>
            </a:pPr>
            <a:r>
              <a:rPr lang="en-US" altLang="zh-CN" sz="1200" dirty="0"/>
              <a:t>})</a:t>
            </a:r>
          </a:p>
          <a:p>
            <a:pPr marL="457200" lvl="1" indent="0">
              <a:buNone/>
            </a:pPr>
            <a:r>
              <a:rPr lang="en-US" altLang="zh-CN" sz="1200" dirty="0"/>
              <a:t>// </a:t>
            </a:r>
            <a:r>
              <a:rPr lang="zh-CN" altLang="en-US" sz="1200" dirty="0"/>
              <a:t>保存</a:t>
            </a:r>
          </a:p>
          <a:p>
            <a:pPr marL="457200" lvl="1" indent="0">
              <a:buNone/>
            </a:pPr>
            <a:r>
              <a:rPr lang="en-US" altLang="zh-CN" sz="1200" dirty="0" err="1"/>
              <a:t>admin.save</a:t>
            </a:r>
            <a:r>
              <a:rPr lang="en-US" altLang="zh-CN" sz="1200" dirty="0"/>
              <a:t>( (err, ret) =&gt; {</a:t>
            </a:r>
          </a:p>
          <a:p>
            <a:pPr marL="457200" lvl="1" indent="0">
              <a:buNone/>
            </a:pPr>
            <a:r>
              <a:rPr lang="en-US" altLang="zh-CN" sz="1200" dirty="0"/>
              <a:t>	if (err) {</a:t>
            </a:r>
          </a:p>
          <a:p>
            <a:pPr marL="457200" lvl="1" indent="0">
              <a:buNone/>
            </a:pPr>
            <a:r>
              <a:rPr lang="en-US" altLang="zh-CN" sz="1200" dirty="0"/>
              <a:t>		console.log("save error")</a:t>
            </a:r>
          </a:p>
          <a:p>
            <a:pPr marL="457200" lvl="1" indent="0">
              <a:buNone/>
            </a:pPr>
            <a:r>
              <a:rPr lang="en-US" altLang="zh-CN" sz="1200" dirty="0"/>
              <a:t>	} else {</a:t>
            </a:r>
          </a:p>
          <a:p>
            <a:pPr marL="457200" lvl="1" indent="0">
              <a:buNone/>
            </a:pPr>
            <a:r>
              <a:rPr lang="en-US" altLang="zh-CN" sz="1200" dirty="0"/>
              <a:t>		console.log("save success")</a:t>
            </a:r>
          </a:p>
          <a:p>
            <a:pPr marL="457200" lvl="1" indent="0">
              <a:buNone/>
            </a:pPr>
            <a:r>
              <a:rPr lang="en-US" altLang="zh-CN" sz="1200" dirty="0"/>
              <a:t>		console.log(ret)</a:t>
            </a:r>
          </a:p>
          <a:p>
            <a:pPr marL="457200" lvl="1" indent="0">
              <a:buNone/>
            </a:pPr>
            <a:r>
              <a:rPr lang="en-US" altLang="zh-CN" sz="1200" dirty="0"/>
              <a:t>	}</a:t>
            </a:r>
          </a:p>
          <a:p>
            <a:pPr marL="457200" lvl="1" indent="0">
              <a:buNone/>
            </a:pPr>
            <a:r>
              <a:rPr lang="en-US" altLang="zh-CN" sz="1200" dirty="0"/>
              <a:t>})</a:t>
            </a:r>
          </a:p>
          <a:p>
            <a:endParaRPr lang="en-US" altLang="zh-CN" dirty="0"/>
          </a:p>
          <a:p>
            <a:r>
              <a:rPr lang="zh-CN" altLang="en-US" dirty="0"/>
              <a:t>其中增删查改语句查阅官方文档或菜鸟教程的</a:t>
            </a:r>
            <a:r>
              <a:rPr lang="en-US" altLang="zh-CN" dirty="0"/>
              <a:t>MongoDB</a:t>
            </a:r>
            <a:r>
              <a:rPr lang="zh-CN" altLang="en-US" dirty="0"/>
              <a:t>即可。</a:t>
            </a:r>
          </a:p>
        </p:txBody>
      </p:sp>
    </p:spTree>
    <p:extLst>
      <p:ext uri="{BB962C8B-B14F-4D97-AF65-F5344CB8AC3E}">
        <p14:creationId xmlns:p14="http://schemas.microsoft.com/office/powerpoint/2010/main" val="402857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79B356-142F-4EDE-8D74-17308DC4BC68}"/>
              </a:ext>
            </a:extLst>
          </p:cNvPr>
          <p:cNvSpPr>
            <a:spLocks noGrp="1"/>
          </p:cNvSpPr>
          <p:nvPr>
            <p:ph type="title"/>
          </p:nvPr>
        </p:nvSpPr>
        <p:spPr>
          <a:xfrm>
            <a:off x="677334" y="290819"/>
            <a:ext cx="10052184" cy="640360"/>
          </a:xfrm>
        </p:spPr>
        <p:txBody>
          <a:bodyPr/>
          <a:lstStyle/>
          <a:p>
            <a:pPr algn="ctr"/>
            <a:r>
              <a:rPr lang="zh-CN" altLang="en-US" dirty="0"/>
              <a:t>九、</a:t>
            </a:r>
            <a:r>
              <a:rPr lang="en-US" altLang="zh-CN" dirty="0" err="1"/>
              <a:t>Node.Js</a:t>
            </a:r>
            <a:r>
              <a:rPr lang="zh-CN" altLang="en-US" dirty="0"/>
              <a:t>操作</a:t>
            </a:r>
            <a:r>
              <a:rPr lang="en-US" altLang="zh-CN" dirty="0"/>
              <a:t>MySQL</a:t>
            </a:r>
            <a:r>
              <a:rPr lang="zh-CN" altLang="en-US" dirty="0"/>
              <a:t>数据库</a:t>
            </a:r>
          </a:p>
        </p:txBody>
      </p:sp>
      <p:sp>
        <p:nvSpPr>
          <p:cNvPr id="5" name="内容占位符 2">
            <a:extLst>
              <a:ext uri="{FF2B5EF4-FFF2-40B4-BE49-F238E27FC236}">
                <a16:creationId xmlns:a16="http://schemas.microsoft.com/office/drawing/2014/main" id="{049C2FE7-6F2C-4010-892E-B1488D2893AB}"/>
              </a:ext>
            </a:extLst>
          </p:cNvPr>
          <p:cNvSpPr>
            <a:spLocks noGrp="1"/>
          </p:cNvSpPr>
          <p:nvPr>
            <p:ph idx="1"/>
          </p:nvPr>
        </p:nvSpPr>
        <p:spPr>
          <a:xfrm>
            <a:off x="677333" y="931179"/>
            <a:ext cx="10052185" cy="5636002"/>
          </a:xfrm>
        </p:spPr>
        <p:txBody>
          <a:bodyPr/>
          <a:lstStyle/>
          <a:p>
            <a:r>
              <a:rPr lang="zh-CN" altLang="en-US" dirty="0"/>
              <a:t>安装：</a:t>
            </a:r>
            <a:r>
              <a:rPr lang="en-US" altLang="zh-CN" dirty="0"/>
              <a:t>npm install </a:t>
            </a:r>
            <a:r>
              <a:rPr lang="en-US" altLang="zh-CN" dirty="0" err="1"/>
              <a:t>mysql</a:t>
            </a:r>
            <a:endParaRPr lang="en-US" altLang="zh-CN" dirty="0"/>
          </a:p>
          <a:p>
            <a:r>
              <a:rPr lang="zh-CN" altLang="en-US" dirty="0"/>
              <a:t>创建连接：</a:t>
            </a:r>
            <a:endParaRPr lang="en-US" altLang="zh-CN" dirty="0"/>
          </a:p>
          <a:p>
            <a:pPr marL="457200" lvl="1" indent="0">
              <a:buNone/>
            </a:pPr>
            <a:r>
              <a:rPr lang="en-US" altLang="zh-CN" sz="1200" dirty="0"/>
              <a:t>var connection = </a:t>
            </a:r>
            <a:r>
              <a:rPr lang="en-US" altLang="zh-CN" sz="1200" dirty="0" err="1"/>
              <a:t>mysql.createConnection</a:t>
            </a:r>
            <a:r>
              <a:rPr lang="en-US" altLang="zh-CN" sz="1200" dirty="0"/>
              <a:t>({</a:t>
            </a:r>
          </a:p>
          <a:p>
            <a:pPr marL="457200" lvl="1" indent="0">
              <a:buNone/>
            </a:pPr>
            <a:r>
              <a:rPr lang="en-US" altLang="zh-CN" sz="1200" dirty="0"/>
              <a:t>  host     : 'localhost',</a:t>
            </a:r>
          </a:p>
          <a:p>
            <a:pPr marL="457200" lvl="1" indent="0">
              <a:buNone/>
            </a:pPr>
            <a:r>
              <a:rPr lang="en-US" altLang="zh-CN" sz="1200" dirty="0"/>
              <a:t>  user     : ‘</a:t>
            </a:r>
            <a:r>
              <a:rPr lang="en-US" altLang="zh-CN" sz="1200" dirty="0" err="1"/>
              <a:t>me_name</a:t>
            </a:r>
            <a:r>
              <a:rPr lang="en-US" altLang="zh-CN" sz="1200" dirty="0"/>
              <a:t>',</a:t>
            </a:r>
          </a:p>
          <a:p>
            <a:pPr marL="457200" lvl="1" indent="0">
              <a:buNone/>
            </a:pPr>
            <a:r>
              <a:rPr lang="en-US" altLang="zh-CN" sz="1200" dirty="0"/>
              <a:t>  password : ‘</a:t>
            </a:r>
            <a:r>
              <a:rPr lang="en-US" altLang="zh-CN" sz="1200" dirty="0" err="1"/>
              <a:t>my_passwrod</a:t>
            </a:r>
            <a:r>
              <a:rPr lang="en-US" altLang="zh-CN" sz="1200" dirty="0"/>
              <a:t>',</a:t>
            </a:r>
          </a:p>
          <a:p>
            <a:pPr marL="457200" lvl="1" indent="0">
              <a:buNone/>
            </a:pPr>
            <a:r>
              <a:rPr lang="en-US" altLang="zh-CN" sz="1200" dirty="0"/>
              <a:t>  database : '</a:t>
            </a:r>
            <a:r>
              <a:rPr lang="en-US" altLang="zh-CN" sz="1200" dirty="0" err="1"/>
              <a:t>my_db</a:t>
            </a:r>
            <a:r>
              <a:rPr lang="en-US" altLang="zh-CN" sz="1200" dirty="0"/>
              <a:t>'</a:t>
            </a:r>
          </a:p>
          <a:p>
            <a:pPr marL="457200" lvl="1" indent="0">
              <a:buNone/>
            </a:pPr>
            <a:r>
              <a:rPr lang="en-US" altLang="zh-CN" sz="1200" dirty="0"/>
              <a:t>});</a:t>
            </a:r>
          </a:p>
          <a:p>
            <a:r>
              <a:rPr lang="zh-CN" altLang="en-US" dirty="0"/>
              <a:t>启动连接：</a:t>
            </a:r>
            <a:r>
              <a:rPr lang="en-US" altLang="zh-CN" sz="1400" dirty="0" err="1"/>
              <a:t>connection.connect</a:t>
            </a:r>
            <a:r>
              <a:rPr lang="en-US" altLang="zh-CN" sz="1400" dirty="0"/>
              <a:t>();</a:t>
            </a:r>
          </a:p>
          <a:p>
            <a:r>
              <a:rPr lang="zh-CN" altLang="en-US" dirty="0"/>
              <a:t>操作：所有的增删查改都在 </a:t>
            </a:r>
            <a:r>
              <a:rPr lang="en-US" altLang="zh-CN" dirty="0"/>
              <a:t>query </a:t>
            </a:r>
            <a:r>
              <a:rPr lang="zh-CN" altLang="en-US" dirty="0"/>
              <a:t>中</a:t>
            </a:r>
            <a:endParaRPr lang="en-US" altLang="zh-CN" dirty="0"/>
          </a:p>
          <a:p>
            <a:pPr marL="457200" lvl="1" indent="0">
              <a:buNone/>
            </a:pPr>
            <a:r>
              <a:rPr lang="en-US" altLang="zh-CN" sz="1200" dirty="0" err="1"/>
              <a:t>connection.query</a:t>
            </a:r>
            <a:r>
              <a:rPr lang="en-US" altLang="zh-CN" sz="1200" dirty="0"/>
              <a:t>('SELECT * FROM `user`', function (error, results, fields) {</a:t>
            </a:r>
          </a:p>
          <a:p>
            <a:pPr marL="457200" lvl="1" indent="0">
              <a:buNone/>
            </a:pPr>
            <a:r>
              <a:rPr lang="en-US" altLang="zh-CN" sz="1200" dirty="0"/>
              <a:t>  if (error) throw error;</a:t>
            </a:r>
          </a:p>
          <a:p>
            <a:pPr marL="457200" lvl="1" indent="0">
              <a:buNone/>
            </a:pPr>
            <a:r>
              <a:rPr lang="en-US" altLang="zh-CN" sz="1200" dirty="0"/>
              <a:t> // console.log('The solution is: ', results);</a:t>
            </a:r>
          </a:p>
          <a:p>
            <a:pPr marL="457200" lvl="1" indent="0">
              <a:buNone/>
            </a:pPr>
            <a:r>
              <a:rPr lang="en-US" altLang="zh-CN" sz="1200" dirty="0"/>
              <a:t>});</a:t>
            </a:r>
          </a:p>
          <a:p>
            <a:r>
              <a:rPr lang="zh-CN" altLang="en-US" dirty="0"/>
              <a:t>关闭连接：</a:t>
            </a:r>
            <a:r>
              <a:rPr lang="en-US" altLang="zh-CN" sz="1400" dirty="0" err="1"/>
              <a:t>connection.end</a:t>
            </a:r>
            <a:r>
              <a:rPr lang="en-US" altLang="zh-CN" sz="1400" dirty="0"/>
              <a:t>();</a:t>
            </a:r>
          </a:p>
          <a:p>
            <a:endParaRPr lang="zh-CN" altLang="en-US" dirty="0"/>
          </a:p>
        </p:txBody>
      </p:sp>
    </p:spTree>
    <p:extLst>
      <p:ext uri="{BB962C8B-B14F-4D97-AF65-F5344CB8AC3E}">
        <p14:creationId xmlns:p14="http://schemas.microsoft.com/office/powerpoint/2010/main" val="279760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3CFFD71-A8C3-4656-8888-3C87A023088C}"/>
              </a:ext>
            </a:extLst>
          </p:cNvPr>
          <p:cNvSpPr>
            <a:spLocks noGrp="1"/>
          </p:cNvSpPr>
          <p:nvPr>
            <p:ph type="title"/>
          </p:nvPr>
        </p:nvSpPr>
        <p:spPr>
          <a:xfrm>
            <a:off x="677334" y="290819"/>
            <a:ext cx="10052184" cy="640360"/>
          </a:xfrm>
        </p:spPr>
        <p:txBody>
          <a:bodyPr/>
          <a:lstStyle/>
          <a:p>
            <a:pPr algn="ctr"/>
            <a:r>
              <a:rPr lang="zh-CN" altLang="en-US" dirty="0"/>
              <a:t>十、回调地狱</a:t>
            </a:r>
          </a:p>
        </p:txBody>
      </p:sp>
      <p:sp>
        <p:nvSpPr>
          <p:cNvPr id="5" name="内容占位符 2">
            <a:extLst>
              <a:ext uri="{FF2B5EF4-FFF2-40B4-BE49-F238E27FC236}">
                <a16:creationId xmlns:a16="http://schemas.microsoft.com/office/drawing/2014/main" id="{E5038D07-ACD0-49B1-A71F-3B84FD014A36}"/>
              </a:ext>
            </a:extLst>
          </p:cNvPr>
          <p:cNvSpPr>
            <a:spLocks noGrp="1"/>
          </p:cNvSpPr>
          <p:nvPr>
            <p:ph idx="1"/>
          </p:nvPr>
        </p:nvSpPr>
        <p:spPr>
          <a:xfrm>
            <a:off x="677333" y="931179"/>
            <a:ext cx="10052185" cy="5636002"/>
          </a:xfrm>
        </p:spPr>
        <p:txBody>
          <a:bodyPr/>
          <a:lstStyle/>
          <a:p>
            <a:r>
              <a:rPr lang="zh-CN" altLang="en-US" dirty="0"/>
              <a:t>处理回调炼狱</a:t>
            </a:r>
            <a:endParaRPr lang="en-US" altLang="zh-CN" dirty="0"/>
          </a:p>
          <a:p>
            <a:r>
              <a:rPr lang="en-US" altLang="zh-CN" dirty="0"/>
              <a:t>Promise: pending,</a:t>
            </a:r>
            <a:r>
              <a:rPr lang="zh-CN" altLang="en-US" dirty="0"/>
              <a:t> </a:t>
            </a:r>
            <a:r>
              <a:rPr lang="en-US" altLang="zh-CN" dirty="0"/>
              <a:t>resolved,</a:t>
            </a:r>
            <a:r>
              <a:rPr lang="zh-CN" altLang="en-US" dirty="0"/>
              <a:t> </a:t>
            </a:r>
            <a:r>
              <a:rPr lang="en-US" altLang="zh-CN" dirty="0"/>
              <a:t>rejected</a:t>
            </a:r>
          </a:p>
          <a:p>
            <a:r>
              <a:rPr lang="en-US" altLang="zh-CN" dirty="0"/>
              <a:t>async…  await… </a:t>
            </a:r>
          </a:p>
          <a:p>
            <a:pPr marL="0" indent="0">
              <a:buNone/>
            </a:pPr>
            <a:endParaRPr lang="zh-CN" altLang="en-US" dirty="0"/>
          </a:p>
        </p:txBody>
      </p:sp>
    </p:spTree>
    <p:extLst>
      <p:ext uri="{BB962C8B-B14F-4D97-AF65-F5344CB8AC3E}">
        <p14:creationId xmlns:p14="http://schemas.microsoft.com/office/powerpoint/2010/main" val="41372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十一、中间件</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052185" cy="5636002"/>
          </a:xfrm>
        </p:spPr>
        <p:txBody>
          <a:bodyPr/>
          <a:lstStyle/>
          <a:p>
            <a:pPr marL="0" indent="0">
              <a:buNone/>
            </a:pPr>
            <a:r>
              <a:rPr lang="zh-CN" altLang="en-US" dirty="0"/>
              <a:t>从浏览器发送</a:t>
            </a:r>
            <a:r>
              <a:rPr lang="en-US" altLang="zh-CN" dirty="0"/>
              <a:t>url</a:t>
            </a:r>
            <a:r>
              <a:rPr lang="zh-CN" altLang="en-US" dirty="0"/>
              <a:t>到服务器发送响应，其中就是经过中间件的处理。</a:t>
            </a:r>
            <a:endParaRPr lang="en-US" altLang="zh-CN" dirty="0"/>
          </a:p>
          <a:p>
            <a:pPr marL="0" indent="0">
              <a:buNone/>
            </a:pPr>
            <a:endParaRPr lang="en-US" altLang="zh-CN" dirty="0"/>
          </a:p>
          <a:p>
            <a:pPr marL="0" indent="0">
              <a:buNone/>
            </a:pPr>
            <a:r>
              <a:rPr lang="en-US" altLang="zh-CN" dirty="0"/>
              <a:t>Express</a:t>
            </a:r>
            <a:r>
              <a:rPr lang="zh-CN" altLang="en-US" dirty="0"/>
              <a:t>中间件：</a:t>
            </a:r>
            <a:endParaRPr lang="en-US" altLang="zh-CN" dirty="0"/>
          </a:p>
          <a:p>
            <a:r>
              <a:rPr lang="zh-CN" altLang="en-US" dirty="0"/>
              <a:t>功能：中间件的本质就是一个函数，在收到请求和返回相应的过程中做一些我们想做的事情。</a:t>
            </a:r>
            <a:r>
              <a:rPr lang="en-US" altLang="zh-CN" dirty="0"/>
              <a:t>Express</a:t>
            </a:r>
            <a:r>
              <a:rPr lang="zh-CN" altLang="en-US" dirty="0"/>
              <a:t>文档中对它的作用是这么描述的：</a:t>
            </a:r>
            <a:endParaRPr lang="en-US" altLang="zh-CN" dirty="0"/>
          </a:p>
          <a:p>
            <a:pPr marL="400050" lvl="1" indent="0">
              <a:buNone/>
            </a:pPr>
            <a:r>
              <a:rPr lang="zh-CN" altLang="en-US" dirty="0"/>
              <a:t>执行任何代码。</a:t>
            </a:r>
            <a:br>
              <a:rPr lang="zh-CN" altLang="en-US" dirty="0"/>
            </a:br>
            <a:r>
              <a:rPr lang="zh-CN" altLang="en-US" dirty="0"/>
              <a:t>修改请求和响应对象。</a:t>
            </a:r>
            <a:br>
              <a:rPr lang="zh-CN" altLang="en-US" dirty="0"/>
            </a:br>
            <a:r>
              <a:rPr lang="zh-CN" altLang="en-US" dirty="0"/>
              <a:t>终结请求</a:t>
            </a:r>
            <a:r>
              <a:rPr lang="en-US" altLang="zh-CN" dirty="0"/>
              <a:t>-</a:t>
            </a:r>
            <a:r>
              <a:rPr lang="zh-CN" altLang="en-US" dirty="0"/>
              <a:t>响应循环。</a:t>
            </a:r>
            <a:br>
              <a:rPr lang="zh-CN" altLang="en-US" dirty="0"/>
            </a:br>
            <a:r>
              <a:rPr lang="zh-CN" altLang="en-US" dirty="0"/>
              <a:t>调用堆栈中的下一个中间件。</a:t>
            </a:r>
            <a:endParaRPr lang="en-US" altLang="zh-CN" dirty="0"/>
          </a:p>
          <a:p>
            <a:r>
              <a:rPr lang="zh-CN" altLang="en-US" dirty="0"/>
              <a:t>分类：原理相同，只是用法不同</a:t>
            </a:r>
            <a:endParaRPr lang="en-US" altLang="zh-CN" dirty="0"/>
          </a:p>
          <a:p>
            <a:pPr marL="400050" lvl="1" indent="0">
              <a:buNone/>
            </a:pPr>
            <a:r>
              <a:rPr lang="zh-CN" altLang="en-US" dirty="0"/>
              <a:t>应用级中间件</a:t>
            </a:r>
            <a:br>
              <a:rPr lang="zh-CN" altLang="en-US" dirty="0"/>
            </a:br>
            <a:r>
              <a:rPr lang="zh-CN" altLang="en-US" dirty="0"/>
              <a:t>路由级中间件</a:t>
            </a:r>
            <a:br>
              <a:rPr lang="zh-CN" altLang="en-US" dirty="0"/>
            </a:br>
            <a:r>
              <a:rPr lang="zh-CN" altLang="en-US" dirty="0"/>
              <a:t>错误处理中间件</a:t>
            </a:r>
            <a:br>
              <a:rPr lang="zh-CN" altLang="en-US" dirty="0"/>
            </a:br>
            <a:r>
              <a:rPr lang="zh-CN" altLang="en-US" dirty="0"/>
              <a:t>内置中间件</a:t>
            </a:r>
            <a:br>
              <a:rPr lang="zh-CN" altLang="en-US" dirty="0"/>
            </a:br>
            <a:r>
              <a:rPr lang="zh-CN" altLang="en-US" dirty="0"/>
              <a:t>第三方中间件</a:t>
            </a:r>
            <a:endParaRPr lang="en-US" altLang="zh-CN" dirty="0"/>
          </a:p>
          <a:p>
            <a:endParaRPr lang="en-US" altLang="zh-CN" dirty="0"/>
          </a:p>
        </p:txBody>
      </p:sp>
    </p:spTree>
    <p:extLst>
      <p:ext uri="{BB962C8B-B14F-4D97-AF65-F5344CB8AC3E}">
        <p14:creationId xmlns:p14="http://schemas.microsoft.com/office/powerpoint/2010/main" val="44410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十二、其他第三方包</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837333" cy="5636002"/>
          </a:xfrm>
        </p:spPr>
        <p:txBody>
          <a:bodyPr/>
          <a:lstStyle/>
          <a:p>
            <a:r>
              <a:rPr lang="en-US" altLang="zh-CN" dirty="0" err="1"/>
              <a:t>nodemon</a:t>
            </a:r>
            <a:r>
              <a:rPr lang="zh-CN" altLang="en-US" dirty="0"/>
              <a:t>只用于开发测试阶段，不要在生产服务器中使用该命令。</a:t>
            </a:r>
            <a:endParaRPr lang="en-US" altLang="zh-CN" dirty="0"/>
          </a:p>
          <a:p>
            <a:r>
              <a:rPr lang="zh-CN" altLang="en-US" dirty="0"/>
              <a:t>自动重启 </a:t>
            </a:r>
            <a:r>
              <a:rPr lang="en-US" altLang="zh-CN" dirty="0"/>
              <a:t>nodemon  </a:t>
            </a:r>
          </a:p>
          <a:p>
            <a:pPr marL="457200" lvl="1" indent="0">
              <a:buNone/>
            </a:pPr>
            <a:r>
              <a:rPr lang="zh-CN" altLang="en-US" dirty="0"/>
              <a:t>它会自动监视文件的变化，当文件发生变化时，服务器会自动重启。</a:t>
            </a:r>
            <a:endParaRPr lang="en-US" altLang="zh-CN" dirty="0"/>
          </a:p>
          <a:p>
            <a:pPr marL="457200" lvl="1" indent="0">
              <a:buNone/>
            </a:pPr>
            <a:r>
              <a:rPr lang="zh-CN" altLang="en-US" dirty="0"/>
              <a:t>安装：</a:t>
            </a:r>
            <a:r>
              <a:rPr lang="en-US" altLang="zh-CN" dirty="0"/>
              <a:t>npm install nodemon</a:t>
            </a:r>
          </a:p>
          <a:p>
            <a:pPr marL="457200" lvl="1" indent="0">
              <a:buNone/>
            </a:pPr>
            <a:r>
              <a:rPr lang="zh-CN" altLang="en-US" dirty="0"/>
              <a:t>启动：</a:t>
            </a:r>
            <a:r>
              <a:rPr lang="en-US" altLang="zh-CN" dirty="0"/>
              <a:t>nodemon app.js</a:t>
            </a:r>
            <a:endParaRPr lang="zh-CN" altLang="en-US" dirty="0"/>
          </a:p>
        </p:txBody>
      </p:sp>
    </p:spTree>
    <p:extLst>
      <p:ext uri="{BB962C8B-B14F-4D97-AF65-F5344CB8AC3E}">
        <p14:creationId xmlns:p14="http://schemas.microsoft.com/office/powerpoint/2010/main" val="1584532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十三、其他</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837333" cy="5636002"/>
          </a:xfrm>
        </p:spPr>
        <p:txBody>
          <a:bodyPr/>
          <a:lstStyle/>
          <a:p>
            <a:r>
              <a:rPr lang="en-US" altLang="zh-CN" dirty="0" err="1"/>
              <a:t>nvm</a:t>
            </a:r>
            <a:r>
              <a:rPr lang="zh-CN" altLang="en-US" dirty="0"/>
              <a:t>工具：实现</a:t>
            </a:r>
            <a:r>
              <a:rPr lang="en-US" altLang="zh-CN" dirty="0" err="1"/>
              <a:t>nodejs</a:t>
            </a:r>
            <a:r>
              <a:rPr lang="zh-CN" altLang="en-US" dirty="0"/>
              <a:t>任意版本切换</a:t>
            </a:r>
            <a:endParaRPr lang="en-US" altLang="zh-CN" dirty="0"/>
          </a:p>
          <a:p>
            <a:r>
              <a:rPr lang="en-US" altLang="zh-CN" dirty="0"/>
              <a:t>npm</a:t>
            </a:r>
            <a:r>
              <a:rPr lang="zh-CN" altLang="en-US" dirty="0"/>
              <a:t>工具：下载</a:t>
            </a:r>
            <a:r>
              <a:rPr lang="en-US" altLang="zh-CN" dirty="0" err="1"/>
              <a:t>nodejs</a:t>
            </a:r>
            <a:r>
              <a:rPr lang="zh-CN" altLang="en-US" dirty="0"/>
              <a:t>所需模块（工具库）</a:t>
            </a:r>
            <a:endParaRPr lang="en-US" altLang="zh-CN" dirty="0"/>
          </a:p>
          <a:p>
            <a:r>
              <a:rPr lang="en-US" altLang="zh-CN" dirty="0" err="1"/>
              <a:t>nrm</a:t>
            </a:r>
            <a:r>
              <a:rPr lang="zh-CN" altLang="en-US" dirty="0"/>
              <a:t>工具：切换</a:t>
            </a:r>
            <a:r>
              <a:rPr lang="en-US" altLang="zh-CN" dirty="0"/>
              <a:t>npm</a:t>
            </a:r>
            <a:r>
              <a:rPr lang="zh-CN" altLang="en-US" dirty="0"/>
              <a:t>下载源</a:t>
            </a:r>
          </a:p>
        </p:txBody>
      </p:sp>
    </p:spTree>
    <p:extLst>
      <p:ext uri="{BB962C8B-B14F-4D97-AF65-F5344CB8AC3E}">
        <p14:creationId xmlns:p14="http://schemas.microsoft.com/office/powerpoint/2010/main" val="20290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pPr algn="ctr"/>
            <a:r>
              <a:rPr lang="zh-CN" altLang="en-US" dirty="0"/>
              <a:t>一、</a:t>
            </a:r>
            <a:r>
              <a:rPr lang="en-US" altLang="zh-CN" dirty="0"/>
              <a:t>Nodejs</a:t>
            </a:r>
            <a:r>
              <a:rPr lang="zh-CN" altLang="en-US" dirty="0"/>
              <a:t>介绍</a:t>
            </a:r>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 is a JavaScript runtime built on Chrome's V8 JavaScript engine.</a:t>
            </a:r>
          </a:p>
          <a:p>
            <a:r>
              <a:rPr lang="en-US" altLang="zh-CN" dirty="0"/>
              <a:t>Node.js</a:t>
            </a:r>
            <a:r>
              <a:rPr lang="zh-CN" altLang="en-US" dirty="0"/>
              <a:t>不是</a:t>
            </a:r>
            <a:r>
              <a:rPr lang="en-US" altLang="zh-CN" dirty="0"/>
              <a:t>JavaScript</a:t>
            </a:r>
            <a:r>
              <a:rPr lang="zh-CN" altLang="en-US" dirty="0"/>
              <a:t>应用，不是语言，不是框架，不是服务器。</a:t>
            </a:r>
          </a:p>
          <a:p>
            <a:r>
              <a:rPr lang="zh-CN" altLang="en-US" dirty="0"/>
              <a:t>而是</a:t>
            </a:r>
            <a:r>
              <a:rPr lang="en-US" altLang="zh-CN" dirty="0"/>
              <a:t>JavaScript</a:t>
            </a:r>
            <a:r>
              <a:rPr lang="zh-CN" altLang="en-US" dirty="0"/>
              <a:t>运行时环境。</a:t>
            </a:r>
            <a:endParaRPr lang="en-US" altLang="zh-CN" dirty="0"/>
          </a:p>
          <a:p>
            <a:r>
              <a:rPr lang="zh-CN" altLang="en-US" dirty="0"/>
              <a:t>特点：</a:t>
            </a:r>
          </a:p>
          <a:p>
            <a:pPr marL="457200" lvl="1" indent="0">
              <a:buNone/>
            </a:pPr>
            <a:r>
              <a:rPr lang="zh-CN" altLang="en-US" dirty="0"/>
              <a:t>事件驱动（</a:t>
            </a:r>
            <a:r>
              <a:rPr lang="en-US" altLang="zh-CN" dirty="0"/>
              <a:t>event-driven</a:t>
            </a:r>
            <a:r>
              <a:rPr lang="zh-CN" altLang="en-US" dirty="0"/>
              <a:t>）</a:t>
            </a:r>
            <a:endParaRPr lang="en-US" altLang="zh-CN" dirty="0"/>
          </a:p>
          <a:p>
            <a:pPr marL="457200" lvl="1" indent="0">
              <a:buNone/>
            </a:pPr>
            <a:r>
              <a:rPr lang="zh-CN" altLang="en-US" dirty="0"/>
              <a:t>非阻塞</a:t>
            </a:r>
            <a:r>
              <a:rPr lang="en-US" altLang="zh-CN" dirty="0"/>
              <a:t>I/O</a:t>
            </a:r>
            <a:r>
              <a:rPr lang="zh-CN" altLang="en-US" dirty="0"/>
              <a:t>模型（</a:t>
            </a:r>
            <a:r>
              <a:rPr lang="en-US" altLang="zh-CN" dirty="0"/>
              <a:t>non-blocking I/O model</a:t>
            </a:r>
            <a:r>
              <a:rPr lang="zh-CN" altLang="en-US" dirty="0"/>
              <a:t>）</a:t>
            </a:r>
          </a:p>
          <a:p>
            <a:pPr marL="457200" lvl="1" indent="0">
              <a:buNone/>
            </a:pPr>
            <a:r>
              <a:rPr lang="zh-CN" altLang="en-US" dirty="0"/>
              <a:t>每个函数都是异步的</a:t>
            </a:r>
            <a:endParaRPr lang="en-US" altLang="zh-CN" dirty="0"/>
          </a:p>
          <a:p>
            <a:endParaRPr lang="en-US" altLang="zh-CN" dirty="0"/>
          </a:p>
          <a:p>
            <a:r>
              <a:rPr lang="zh-CN" altLang="en-US" dirty="0"/>
              <a:t>自行安装，官网（</a:t>
            </a:r>
            <a:r>
              <a:rPr lang="en-US" altLang="zh-CN" dirty="0"/>
              <a:t> </a:t>
            </a:r>
            <a:r>
              <a:rPr lang="en-US" altLang="zh-CN" dirty="0">
                <a:hlinkClick r:id="rId2"/>
              </a:rPr>
              <a:t>https://nodejs.org/en/</a:t>
            </a:r>
            <a:r>
              <a:rPr lang="zh-CN" altLang="en-US" dirty="0"/>
              <a:t>）</a:t>
            </a:r>
            <a:endParaRPr lang="en-US" altLang="zh-CN" dirty="0"/>
          </a:p>
          <a:p>
            <a:r>
              <a:rPr lang="en-US" altLang="zh-CN" dirty="0"/>
              <a:t>node</a:t>
            </a:r>
            <a:r>
              <a:rPr lang="zh-CN" altLang="en-US" dirty="0"/>
              <a:t> </a:t>
            </a:r>
            <a:r>
              <a:rPr lang="en-US" altLang="zh-CN" dirty="0"/>
              <a:t>–version</a:t>
            </a:r>
            <a:r>
              <a:rPr lang="zh-CN" altLang="en-US" dirty="0"/>
              <a:t>  查看版本号</a:t>
            </a:r>
            <a:endParaRPr lang="en-US" altLang="zh-CN" dirty="0"/>
          </a:p>
          <a:p>
            <a:r>
              <a:rPr lang="zh-CN" altLang="en-US" dirty="0"/>
              <a:t>启动：</a:t>
            </a:r>
            <a:r>
              <a:rPr lang="en-US" altLang="zh-CN" dirty="0"/>
              <a:t>node </a:t>
            </a:r>
            <a:r>
              <a:rPr lang="zh-CN" altLang="en-US" dirty="0"/>
              <a:t>文件名（后缀名为</a:t>
            </a:r>
            <a:r>
              <a:rPr lang="en-US" altLang="zh-CN" dirty="0"/>
              <a:t>.js)</a:t>
            </a:r>
          </a:p>
        </p:txBody>
      </p:sp>
    </p:spTree>
    <p:extLst>
      <p:ext uri="{BB962C8B-B14F-4D97-AF65-F5344CB8AC3E}">
        <p14:creationId xmlns:p14="http://schemas.microsoft.com/office/powerpoint/2010/main" val="236294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r>
              <a:rPr lang="en-US" altLang="zh-CN" dirty="0"/>
              <a:t>Nodejs</a:t>
            </a:r>
            <a:endParaRPr lang="zh-CN" altLang="en-US" dirty="0"/>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a:t>
            </a:r>
            <a:r>
              <a:rPr lang="zh-CN" altLang="en-US" dirty="0"/>
              <a:t>有超强的高并发能力。</a:t>
            </a:r>
            <a:endParaRPr lang="en-US" altLang="zh-CN" dirty="0"/>
          </a:p>
          <a:p>
            <a:pPr marL="0" indent="0">
              <a:buNone/>
            </a:pPr>
            <a:r>
              <a:rPr lang="zh-CN" altLang="en-US" dirty="0"/>
              <a:t>在</a:t>
            </a:r>
            <a:r>
              <a:rPr lang="en-US" altLang="zh-CN" dirty="0"/>
              <a:t>Java</a:t>
            </a:r>
            <a:r>
              <a:rPr lang="zh-CN" altLang="en-US" dirty="0"/>
              <a:t>，</a:t>
            </a:r>
            <a:r>
              <a:rPr lang="en-US" altLang="zh-CN" dirty="0"/>
              <a:t>PHP</a:t>
            </a:r>
            <a:r>
              <a:rPr lang="zh-CN" altLang="en-US" dirty="0"/>
              <a:t>或者</a:t>
            </a:r>
            <a:r>
              <a:rPr lang="en-US" altLang="zh-CN" dirty="0" err="1"/>
              <a:t>.net</a:t>
            </a:r>
            <a:r>
              <a:rPr lang="zh-CN" altLang="en-US" dirty="0"/>
              <a:t>等服务器语言中，会为每一个客户端连接创建一个新的线程。而每一个线程需要耗费大约</a:t>
            </a:r>
            <a:r>
              <a:rPr lang="en-US" altLang="zh-CN" dirty="0"/>
              <a:t>2MB</a:t>
            </a:r>
            <a:r>
              <a:rPr lang="zh-CN" altLang="en-US" dirty="0"/>
              <a:t>内存。理论上，一个</a:t>
            </a:r>
            <a:r>
              <a:rPr lang="en-US" altLang="zh-CN" dirty="0"/>
              <a:t>8GB</a:t>
            </a:r>
            <a:r>
              <a:rPr lang="zh-CN" altLang="en-US" dirty="0"/>
              <a:t>内存的服务器可以同时连接的最大用户数为</a:t>
            </a:r>
            <a:r>
              <a:rPr lang="en-US" altLang="zh-CN" dirty="0"/>
              <a:t>4000</a:t>
            </a:r>
            <a:r>
              <a:rPr lang="zh-CN" altLang="en-US" dirty="0"/>
              <a:t>个左右。</a:t>
            </a:r>
            <a:endParaRPr lang="en-US" altLang="zh-CN" dirty="0"/>
          </a:p>
          <a:p>
            <a:pPr marL="0" indent="0">
              <a:buNone/>
            </a:pPr>
            <a:r>
              <a:rPr lang="en-US" altLang="zh-CN" dirty="0"/>
              <a:t>Node.js</a:t>
            </a:r>
            <a:r>
              <a:rPr lang="zh-CN" altLang="en-US" dirty="0"/>
              <a:t>不是为每一个客户连接创建一个新的线程，而仅仅是一个线程。当有用户连接了，就触发一个内部事件，通过非阻塞</a:t>
            </a:r>
            <a:r>
              <a:rPr lang="en-US" altLang="zh-CN" dirty="0"/>
              <a:t>I/O</a:t>
            </a:r>
            <a:r>
              <a:rPr lang="zh-CN" altLang="en-US" dirty="0"/>
              <a:t>、事件驱动机制，让</a:t>
            </a:r>
            <a:r>
              <a:rPr lang="en-US" altLang="zh-CN" dirty="0"/>
              <a:t>Node.js</a:t>
            </a:r>
            <a:r>
              <a:rPr lang="zh-CN" altLang="en-US" dirty="0"/>
              <a:t>程序宏观上也是并行的。使用</a:t>
            </a:r>
            <a:r>
              <a:rPr lang="en-US" altLang="zh-CN" dirty="0"/>
              <a:t>Node.js</a:t>
            </a:r>
            <a:r>
              <a:rPr lang="zh-CN" altLang="en-US" dirty="0"/>
              <a:t>，一个</a:t>
            </a:r>
            <a:r>
              <a:rPr lang="en-US" altLang="zh-CN" dirty="0"/>
              <a:t>8GB</a:t>
            </a:r>
            <a:r>
              <a:rPr lang="zh-CN" altLang="en-US" dirty="0"/>
              <a:t>内存的服务器，可以同时处理超过</a:t>
            </a:r>
            <a:r>
              <a:rPr lang="en-US" altLang="zh-CN" dirty="0"/>
              <a:t>4</a:t>
            </a:r>
            <a:r>
              <a:rPr lang="zh-CN" altLang="en-US" dirty="0"/>
              <a:t>万用户的连接。</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747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7C79252-25D9-4BCE-83F8-1878438D41EA}"/>
              </a:ext>
            </a:extLst>
          </p:cNvPr>
          <p:cNvSpPr>
            <a:spLocks noGrp="1"/>
          </p:cNvSpPr>
          <p:nvPr>
            <p:ph type="title"/>
          </p:nvPr>
        </p:nvSpPr>
        <p:spPr>
          <a:xfrm>
            <a:off x="677334" y="609600"/>
            <a:ext cx="8596668" cy="724250"/>
          </a:xfrm>
        </p:spPr>
        <p:txBody>
          <a:bodyPr/>
          <a:lstStyle/>
          <a:p>
            <a:pPr algn="ctr"/>
            <a:r>
              <a:rPr lang="zh-CN" altLang="en-US" dirty="0"/>
              <a:t>二、</a:t>
            </a:r>
            <a:r>
              <a:rPr lang="en-US" altLang="zh-CN" dirty="0"/>
              <a:t>NPM</a:t>
            </a:r>
            <a:r>
              <a:rPr lang="zh-CN" altLang="en-US" dirty="0"/>
              <a:t>介绍</a:t>
            </a:r>
          </a:p>
        </p:txBody>
      </p:sp>
      <p:sp>
        <p:nvSpPr>
          <p:cNvPr id="5" name="内容占位符 2">
            <a:extLst>
              <a:ext uri="{FF2B5EF4-FFF2-40B4-BE49-F238E27FC236}">
                <a16:creationId xmlns:a16="http://schemas.microsoft.com/office/drawing/2014/main" id="{877A608D-DA2A-461F-89EB-54429C9873A3}"/>
              </a:ext>
            </a:extLst>
          </p:cNvPr>
          <p:cNvSpPr>
            <a:spLocks noGrp="1"/>
          </p:cNvSpPr>
          <p:nvPr>
            <p:ph idx="1"/>
          </p:nvPr>
        </p:nvSpPr>
        <p:spPr>
          <a:xfrm>
            <a:off x="677334" y="1333851"/>
            <a:ext cx="8596668" cy="4707512"/>
          </a:xfrm>
        </p:spPr>
        <p:txBody>
          <a:bodyPr/>
          <a:lstStyle/>
          <a:p>
            <a:r>
              <a:rPr lang="en-US" altLang="zh-CN" dirty="0"/>
              <a:t>node package manager</a:t>
            </a:r>
            <a:r>
              <a:rPr lang="zh-CN" altLang="en-US" dirty="0"/>
              <a:t>的简称    官网（</a:t>
            </a:r>
            <a:r>
              <a:rPr lang="en-US" altLang="zh-CN" dirty="0"/>
              <a:t> </a:t>
            </a:r>
            <a:r>
              <a:rPr lang="en-US" altLang="zh-CN" dirty="0">
                <a:hlinkClick r:id="rId2"/>
              </a:rPr>
              <a:t>https://www.npmjs.com/</a:t>
            </a:r>
            <a:r>
              <a:rPr lang="zh-CN" altLang="en-US" dirty="0"/>
              <a:t>）</a:t>
            </a:r>
            <a:endParaRPr lang="en-US" altLang="zh-CN" dirty="0"/>
          </a:p>
          <a:p>
            <a:r>
              <a:rPr lang="en-US" altLang="zh-CN" dirty="0"/>
              <a:t>Essential JavaScript development tools that help you go to market faster and build powerful applications using modern open source code.</a:t>
            </a:r>
          </a:p>
          <a:p>
            <a:r>
              <a:rPr lang="en-US" altLang="zh-CN" dirty="0"/>
              <a:t>NPM is the tool used by over 11,000,000 JavaScript developers around the world. Your developers already use it. Your company depends on it. Create an Org and get more out of the tools your team already knows and loves.</a:t>
            </a:r>
          </a:p>
          <a:p>
            <a:endParaRPr lang="en-US" altLang="zh-CN" dirty="0"/>
          </a:p>
          <a:p>
            <a:r>
              <a:rPr lang="zh-CN" altLang="en-US" dirty="0"/>
              <a:t>安装</a:t>
            </a:r>
            <a:r>
              <a:rPr lang="en-US" altLang="zh-CN" dirty="0"/>
              <a:t>Node.js</a:t>
            </a:r>
            <a:r>
              <a:rPr lang="zh-CN" altLang="en-US" dirty="0"/>
              <a:t>时，会附带安装此软件</a:t>
            </a:r>
            <a:endParaRPr lang="en-US" altLang="zh-CN" dirty="0"/>
          </a:p>
          <a:p>
            <a:r>
              <a:rPr lang="en-US" altLang="zh-CN" dirty="0"/>
              <a:t>npm –version </a:t>
            </a:r>
            <a:r>
              <a:rPr lang="zh-CN" altLang="en-US" dirty="0"/>
              <a:t>查看版本号</a:t>
            </a:r>
            <a:endParaRPr lang="en-US" altLang="zh-CN" dirty="0"/>
          </a:p>
          <a:p>
            <a:r>
              <a:rPr lang="en-US" altLang="zh-CN" dirty="0"/>
              <a:t>npm install –global npm </a:t>
            </a:r>
            <a:r>
              <a:rPr lang="zh-CN" altLang="en-US" dirty="0"/>
              <a:t>自己升级自己</a:t>
            </a:r>
            <a:endParaRPr lang="en-US" altLang="zh-CN" dirty="0"/>
          </a:p>
          <a:p>
            <a:r>
              <a:rPr lang="en-US" altLang="zh-CN" dirty="0"/>
              <a:t>npm init  </a:t>
            </a:r>
            <a:r>
              <a:rPr lang="zh-CN" altLang="en-US" dirty="0"/>
              <a:t>或 </a:t>
            </a:r>
            <a:r>
              <a:rPr lang="en-US" altLang="zh-CN" dirty="0"/>
              <a:t>npm init –y  </a:t>
            </a:r>
            <a:r>
              <a:rPr lang="zh-CN" altLang="en-US" dirty="0"/>
              <a:t>生成</a:t>
            </a:r>
            <a:r>
              <a:rPr lang="en-US" altLang="zh-CN" dirty="0"/>
              <a:t>package.json</a:t>
            </a:r>
            <a:r>
              <a:rPr lang="zh-CN" altLang="en-US" dirty="0"/>
              <a:t>文件</a:t>
            </a:r>
            <a:endParaRPr lang="en-US" altLang="zh-CN" dirty="0"/>
          </a:p>
          <a:p>
            <a:r>
              <a:rPr lang="en-US" altLang="zh-CN" dirty="0"/>
              <a:t>npm help </a:t>
            </a:r>
            <a:r>
              <a:rPr lang="zh-CN" altLang="en-US" dirty="0"/>
              <a:t>或 </a:t>
            </a:r>
            <a:r>
              <a:rPr lang="en-US" altLang="zh-CN" dirty="0"/>
              <a:t>npm </a:t>
            </a:r>
            <a:r>
              <a:rPr lang="zh-CN" altLang="en-US" dirty="0"/>
              <a:t>命令 </a:t>
            </a:r>
            <a:r>
              <a:rPr lang="en-US" altLang="zh-CN" dirty="0"/>
              <a:t>–help    </a:t>
            </a:r>
            <a:r>
              <a:rPr lang="zh-CN" altLang="en-US" dirty="0"/>
              <a:t>查看帮助</a:t>
            </a:r>
            <a:endParaRPr lang="en-US" altLang="zh-CN" dirty="0"/>
          </a:p>
          <a:p>
            <a:endParaRPr lang="en-US" altLang="zh-CN" dirty="0"/>
          </a:p>
        </p:txBody>
      </p:sp>
    </p:spTree>
    <p:extLst>
      <p:ext uri="{BB962C8B-B14F-4D97-AF65-F5344CB8AC3E}">
        <p14:creationId xmlns:p14="http://schemas.microsoft.com/office/powerpoint/2010/main" val="396882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AFE1A-370E-4176-BC8F-57EFFB1CA2D4}"/>
              </a:ext>
            </a:extLst>
          </p:cNvPr>
          <p:cNvSpPr>
            <a:spLocks noGrp="1"/>
          </p:cNvSpPr>
          <p:nvPr>
            <p:ph type="title"/>
          </p:nvPr>
        </p:nvSpPr>
        <p:spPr>
          <a:xfrm>
            <a:off x="677334" y="374709"/>
            <a:ext cx="8596668" cy="665527"/>
          </a:xfrm>
        </p:spPr>
        <p:txBody>
          <a:bodyPr/>
          <a:lstStyle/>
          <a:p>
            <a:pPr algn="ctr"/>
            <a:r>
              <a:rPr lang="zh-CN" altLang="en-US" dirty="0"/>
              <a:t>三、第一个小</a:t>
            </a:r>
            <a:r>
              <a:rPr lang="en-US" altLang="zh-CN" dirty="0"/>
              <a:t>demo </a:t>
            </a:r>
            <a:r>
              <a:rPr lang="en-US" altLang="zh-CN" dirty="0">
                <a:sym typeface="Wingdings" panose="05000000000000000000" pitchFamily="2" charset="2"/>
              </a:rPr>
              <a:t> </a:t>
            </a:r>
            <a:r>
              <a:rPr lang="zh-CN" altLang="en-US" dirty="0">
                <a:sym typeface="Wingdings" panose="05000000000000000000" pitchFamily="2" charset="2"/>
              </a:rPr>
              <a:t>简易服务器</a:t>
            </a:r>
            <a:endParaRPr lang="zh-CN" altLang="en-US" dirty="0"/>
          </a:p>
        </p:txBody>
      </p:sp>
      <p:sp>
        <p:nvSpPr>
          <p:cNvPr id="3" name="内容占位符 2">
            <a:extLst>
              <a:ext uri="{FF2B5EF4-FFF2-40B4-BE49-F238E27FC236}">
                <a16:creationId xmlns:a16="http://schemas.microsoft.com/office/drawing/2014/main" id="{A9CA7B18-6658-46A2-A6A3-57304340F14D}"/>
              </a:ext>
            </a:extLst>
          </p:cNvPr>
          <p:cNvSpPr>
            <a:spLocks noGrp="1"/>
          </p:cNvSpPr>
          <p:nvPr>
            <p:ph idx="1"/>
          </p:nvPr>
        </p:nvSpPr>
        <p:spPr>
          <a:xfrm>
            <a:off x="677334" y="1045882"/>
            <a:ext cx="8596668" cy="4766235"/>
          </a:xfrm>
        </p:spPr>
        <p:txBody>
          <a:bodyPr>
            <a:normAutofit/>
          </a:bodyPr>
          <a:lstStyle/>
          <a:p>
            <a:r>
              <a:rPr lang="zh-CN" altLang="en-US" dirty="0"/>
              <a:t>创建</a:t>
            </a:r>
            <a:r>
              <a:rPr lang="en-US" altLang="zh-CN" dirty="0"/>
              <a:t>server.js</a:t>
            </a:r>
            <a:r>
              <a:rPr lang="zh-CN" altLang="en-US" dirty="0"/>
              <a:t>文件</a:t>
            </a:r>
            <a:endParaRPr lang="en-US" altLang="zh-CN" dirty="0"/>
          </a:p>
          <a:p>
            <a:pPr marL="0" indent="0">
              <a:buNone/>
            </a:pPr>
            <a:r>
              <a:rPr lang="en-US" altLang="zh-CN" dirty="0"/>
              <a:t>const http = require('http')</a:t>
            </a:r>
          </a:p>
          <a:p>
            <a:pPr marL="0" indent="0">
              <a:buNone/>
            </a:pPr>
            <a:r>
              <a:rPr lang="en-US" altLang="zh-CN" dirty="0"/>
              <a:t>const port = 3000</a:t>
            </a:r>
          </a:p>
          <a:p>
            <a:pPr marL="0" indent="0">
              <a:buNone/>
            </a:pPr>
            <a:r>
              <a:rPr lang="en-US" altLang="zh-CN" dirty="0"/>
              <a:t>http.createServer (function (req, res) {</a:t>
            </a:r>
          </a:p>
          <a:p>
            <a:pPr marL="0" indent="0">
              <a:buNone/>
            </a:pPr>
            <a:r>
              <a:rPr lang="en-US" altLang="zh-CN" dirty="0"/>
              <a:t>	res.end('hello NodeJS')</a:t>
            </a:r>
          </a:p>
          <a:p>
            <a:pPr marL="0" indent="0">
              <a:buNone/>
            </a:pPr>
            <a:r>
              <a:rPr lang="en-US" altLang="zh-CN" dirty="0"/>
              <a:t>}).listen(port, function(){</a:t>
            </a:r>
          </a:p>
          <a:p>
            <a:pPr marL="0" indent="0">
              <a:buNone/>
            </a:pPr>
            <a:r>
              <a:rPr lang="en-US" altLang="zh-CN" dirty="0"/>
              <a:t>   console.log(“Server runs on http://localhost:3000");</a:t>
            </a:r>
          </a:p>
          <a:p>
            <a:pPr marL="0" indent="0">
              <a:buNone/>
            </a:pPr>
            <a:r>
              <a:rPr lang="en-US" altLang="zh-CN" dirty="0"/>
              <a:t>})</a:t>
            </a:r>
          </a:p>
          <a:p>
            <a:pPr marL="0" indent="0">
              <a:buNone/>
            </a:pPr>
            <a:endParaRPr lang="en-US" altLang="zh-CN" dirty="0"/>
          </a:p>
          <a:p>
            <a:r>
              <a:rPr lang="zh-CN" altLang="en-US" dirty="0"/>
              <a:t>在</a:t>
            </a:r>
            <a:r>
              <a:rPr lang="en-US" altLang="zh-CN" dirty="0"/>
              <a:t>server.js</a:t>
            </a:r>
            <a:r>
              <a:rPr lang="zh-CN" altLang="en-US" dirty="0"/>
              <a:t>的目录的控制台下，运行 </a:t>
            </a:r>
            <a:r>
              <a:rPr lang="en-US" altLang="zh-CN" dirty="0"/>
              <a:t>node server.js</a:t>
            </a:r>
          </a:p>
          <a:p>
            <a:r>
              <a:rPr lang="zh-CN" altLang="en-US" dirty="0"/>
              <a:t>在浏览器中打开</a:t>
            </a:r>
            <a:r>
              <a:rPr lang="en-US" altLang="zh-CN" dirty="0">
                <a:hlinkClick r:id="rId2"/>
              </a:rPr>
              <a:t>http://localhost:3000</a:t>
            </a:r>
            <a:r>
              <a:rPr lang="zh-CN" altLang="en-US" dirty="0"/>
              <a:t>， 在浏览器中可看到</a:t>
            </a:r>
            <a:r>
              <a:rPr lang="en-US" altLang="zh-CN" dirty="0"/>
              <a:t>'hello NodeJS'</a:t>
            </a:r>
          </a:p>
        </p:txBody>
      </p:sp>
    </p:spTree>
    <p:extLst>
      <p:ext uri="{BB962C8B-B14F-4D97-AF65-F5344CB8AC3E}">
        <p14:creationId xmlns:p14="http://schemas.microsoft.com/office/powerpoint/2010/main" val="165629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pPr algn="ctr"/>
            <a:r>
              <a:rPr lang="zh-CN" altLang="en-US" dirty="0"/>
              <a:t>四、模块化思想</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fontScale="92500" lnSpcReduction="10000"/>
          </a:bodyPr>
          <a:lstStyle/>
          <a:p>
            <a:pPr marL="0" indent="0">
              <a:buNone/>
            </a:pPr>
            <a:r>
              <a:rPr lang="zh-CN" altLang="en-US" dirty="0"/>
              <a:t>在</a:t>
            </a:r>
            <a:r>
              <a:rPr lang="en-US" altLang="zh-CN" dirty="0"/>
              <a:t>NodeJS</a:t>
            </a:r>
            <a:r>
              <a:rPr lang="zh-CN" altLang="en-US" dirty="0"/>
              <a:t>中的</a:t>
            </a:r>
            <a:r>
              <a:rPr lang="en-US" altLang="zh-CN" dirty="0"/>
              <a:t>JavaScript</a:t>
            </a:r>
            <a:r>
              <a:rPr lang="zh-CN" altLang="en-US" dirty="0"/>
              <a:t>有一个很重要的概念：模块系统</a:t>
            </a:r>
            <a:endParaRPr lang="en-US" altLang="zh-CN" dirty="0"/>
          </a:p>
          <a:p>
            <a:r>
              <a:rPr lang="zh-CN" altLang="en-US" dirty="0"/>
              <a:t>模块系统</a:t>
            </a:r>
            <a:endParaRPr lang="en-US" altLang="zh-CN" dirty="0"/>
          </a:p>
          <a:p>
            <a:pPr lvl="1"/>
            <a:r>
              <a:rPr lang="zh-CN" altLang="en-US" dirty="0"/>
              <a:t>核心模块</a:t>
            </a:r>
            <a:endParaRPr lang="en-US" altLang="zh-CN" dirty="0"/>
          </a:p>
          <a:p>
            <a:pPr lvl="1"/>
            <a:r>
              <a:rPr lang="zh-CN" altLang="en-US" dirty="0"/>
              <a:t>第三方模块</a:t>
            </a:r>
            <a:endParaRPr lang="en-US" altLang="zh-CN" dirty="0"/>
          </a:p>
          <a:p>
            <a:pPr lvl="1"/>
            <a:r>
              <a:rPr lang="zh-CN" altLang="en-US" dirty="0"/>
              <a:t>自定义模块</a:t>
            </a:r>
            <a:endParaRPr lang="en-US" altLang="zh-CN" dirty="0"/>
          </a:p>
          <a:p>
            <a:r>
              <a:rPr lang="zh-CN" altLang="en-US" dirty="0"/>
              <a:t>什么是模块化</a:t>
            </a:r>
            <a:endParaRPr lang="en-US" altLang="zh-CN" dirty="0"/>
          </a:p>
          <a:p>
            <a:pPr lvl="1">
              <a:buFont typeface="Wingdings" panose="05000000000000000000" pitchFamily="2" charset="2"/>
              <a:buChar char="Ø"/>
            </a:pPr>
            <a:r>
              <a:rPr lang="zh-CN" altLang="en-US" dirty="0"/>
              <a:t>文件作用域</a:t>
            </a:r>
            <a:endParaRPr lang="en-US" altLang="zh-CN" dirty="0"/>
          </a:p>
          <a:p>
            <a:pPr lvl="1">
              <a:buFont typeface="Wingdings" panose="05000000000000000000" pitchFamily="2" charset="2"/>
              <a:buChar char="Ø"/>
            </a:pPr>
            <a:r>
              <a:rPr lang="zh-CN" altLang="en-US" dirty="0"/>
              <a:t>通信规则（加载</a:t>
            </a:r>
            <a:r>
              <a:rPr lang="en-US" altLang="zh-CN" dirty="0"/>
              <a:t>require</a:t>
            </a:r>
            <a:r>
              <a:rPr lang="zh-CN" altLang="en-US" dirty="0"/>
              <a:t>，导出</a:t>
            </a:r>
            <a:r>
              <a:rPr lang="en-US" altLang="zh-CN" dirty="0"/>
              <a:t>exports</a:t>
            </a:r>
            <a:r>
              <a:rPr lang="zh-CN" altLang="en-US" dirty="0"/>
              <a:t>和</a:t>
            </a:r>
            <a:r>
              <a:rPr lang="en-US" altLang="zh-CN" dirty="0" err="1"/>
              <a:t>module.exports</a:t>
            </a:r>
            <a:r>
              <a:rPr lang="zh-CN" altLang="en-US" dirty="0"/>
              <a:t>）</a:t>
            </a:r>
            <a:endParaRPr lang="en-US" altLang="zh-CN" dirty="0"/>
          </a:p>
          <a:p>
            <a:r>
              <a:rPr lang="en-US" altLang="zh-CN" dirty="0"/>
              <a:t>CommonJS</a:t>
            </a:r>
            <a:r>
              <a:rPr lang="zh-CN" altLang="en-US" dirty="0"/>
              <a:t>模块规范</a:t>
            </a:r>
            <a:endParaRPr lang="en-US" altLang="zh-CN" dirty="0"/>
          </a:p>
          <a:p>
            <a:pPr lvl="1">
              <a:buFont typeface="Wingdings" panose="05000000000000000000" pitchFamily="2" charset="2"/>
              <a:buChar char="Ø"/>
            </a:pPr>
            <a:r>
              <a:rPr lang="zh-CN" altLang="en-US" dirty="0"/>
              <a:t>所有代码都运行在模块作用域，不会污染全局作用域。</a:t>
            </a:r>
          </a:p>
          <a:p>
            <a:pPr lvl="1">
              <a:buFont typeface="Wingdings" panose="05000000000000000000" pitchFamily="2" charset="2"/>
              <a:buChar char="Ø"/>
            </a:pPr>
            <a:r>
              <a:rPr lang="zh-CN" altLang="en-US" dirty="0"/>
              <a:t>模块可以多次加载，但是只会在第一次加载时运行一次，然后运行结果就被缓存了，以后再加载，就直接读取缓存结果。要想让模块再次运行，必须清除缓存。</a:t>
            </a:r>
          </a:p>
          <a:p>
            <a:pPr lvl="1">
              <a:buFont typeface="Wingdings" panose="05000000000000000000" pitchFamily="2" charset="2"/>
              <a:buChar char="Ø"/>
            </a:pPr>
            <a:r>
              <a:rPr lang="zh-CN" altLang="en-US" dirty="0"/>
              <a:t>模块加载的顺序，按照其在代码中出现的顺序。</a:t>
            </a:r>
            <a:endParaRPr lang="en-US" altLang="zh-CN" dirty="0"/>
          </a:p>
          <a:p>
            <a:pPr lvl="1">
              <a:buFont typeface="Wingdings" panose="05000000000000000000" pitchFamily="2" charset="2"/>
              <a:buChar char="Ø"/>
            </a:pPr>
            <a:r>
              <a:rPr lang="zh-CN" altLang="en-US" dirty="0"/>
              <a:t>模块作用域</a:t>
            </a:r>
            <a:endParaRPr lang="en-US" altLang="zh-CN" dirty="0"/>
          </a:p>
          <a:p>
            <a:pPr lvl="1">
              <a:buFont typeface="Wingdings" panose="05000000000000000000" pitchFamily="2" charset="2"/>
              <a:buChar char="Ø"/>
            </a:pPr>
            <a:r>
              <a:rPr lang="zh-CN" altLang="en-US" dirty="0"/>
              <a:t>使用 </a:t>
            </a:r>
            <a:r>
              <a:rPr lang="en-US" altLang="zh-CN" dirty="0"/>
              <a:t>require </a:t>
            </a:r>
            <a:r>
              <a:rPr lang="zh-CN" altLang="en-US" dirty="0"/>
              <a:t>方法来加载模块</a:t>
            </a:r>
            <a:endParaRPr lang="en-US" altLang="zh-CN" dirty="0"/>
          </a:p>
          <a:p>
            <a:pPr lvl="1">
              <a:buFont typeface="Wingdings" panose="05000000000000000000" pitchFamily="2" charset="2"/>
              <a:buChar char="Ø"/>
            </a:pPr>
            <a:r>
              <a:rPr lang="zh-CN" altLang="en-US" dirty="0"/>
              <a:t>使用 </a:t>
            </a:r>
            <a:r>
              <a:rPr lang="en-US" altLang="zh-CN" dirty="0"/>
              <a:t>exports </a:t>
            </a:r>
            <a:r>
              <a:rPr lang="zh-CN" altLang="en-US" dirty="0"/>
              <a:t>接口对象来导出模块中的成员</a:t>
            </a:r>
            <a:endParaRPr lang="en-US" altLang="zh-CN" dirty="0"/>
          </a:p>
        </p:txBody>
      </p:sp>
    </p:spTree>
    <p:extLst>
      <p:ext uri="{BB962C8B-B14F-4D97-AF65-F5344CB8AC3E}">
        <p14:creationId xmlns:p14="http://schemas.microsoft.com/office/powerpoint/2010/main" val="38334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r>
              <a:rPr lang="zh-CN" altLang="en-US" dirty="0"/>
              <a:t>模块对比</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a:bodyPr>
          <a:lstStyle/>
          <a:p>
            <a:r>
              <a:rPr lang="en-US" altLang="zh-CN" dirty="0"/>
              <a:t>CommonJS</a:t>
            </a:r>
            <a:r>
              <a:rPr lang="zh-CN" altLang="en-US" dirty="0"/>
              <a:t>规范主要用于服务端编程，加载模块是同步的，这并不适合在浏览器环境，因为同步意味着阻塞加载，浏览器资源是异步加载的，因此有了</a:t>
            </a:r>
            <a:r>
              <a:rPr lang="en-US" altLang="zh-CN" dirty="0"/>
              <a:t>AMD CMD</a:t>
            </a:r>
            <a:r>
              <a:rPr lang="zh-CN" altLang="en-US" dirty="0"/>
              <a:t>解决方案。</a:t>
            </a:r>
          </a:p>
          <a:p>
            <a:r>
              <a:rPr lang="en-US" altLang="zh-CN" dirty="0"/>
              <a:t>AMD</a:t>
            </a:r>
            <a:r>
              <a:rPr lang="zh-CN" altLang="en-US" dirty="0"/>
              <a:t>规范在浏览器环境中异步加载模块，而且可以并行加载多个模块。不过，</a:t>
            </a:r>
            <a:r>
              <a:rPr lang="en-US" altLang="zh-CN" dirty="0"/>
              <a:t>AMD</a:t>
            </a:r>
            <a:r>
              <a:rPr lang="zh-CN" altLang="en-US" dirty="0"/>
              <a:t>规范开发成本高，代码的阅读和书写比较困难，模块定义方式的语义不顺畅。</a:t>
            </a:r>
          </a:p>
          <a:p>
            <a:r>
              <a:rPr lang="en-US" altLang="zh-CN" dirty="0"/>
              <a:t>CMD</a:t>
            </a:r>
            <a:r>
              <a:rPr lang="zh-CN" altLang="en-US" dirty="0"/>
              <a:t>规范与</a:t>
            </a:r>
            <a:r>
              <a:rPr lang="en-US" altLang="zh-CN" dirty="0"/>
              <a:t>AMD</a:t>
            </a:r>
            <a:r>
              <a:rPr lang="zh-CN" altLang="en-US" dirty="0"/>
              <a:t>规范很相似，都用于浏览器编程，依赖就近，延迟执行，可以很容易在</a:t>
            </a:r>
            <a:r>
              <a:rPr lang="en-US" altLang="zh-CN" dirty="0"/>
              <a:t>Node.js</a:t>
            </a:r>
            <a:r>
              <a:rPr lang="zh-CN" altLang="en-US" dirty="0"/>
              <a:t>中运行。不过，依赖</a:t>
            </a:r>
            <a:r>
              <a:rPr lang="en-US" altLang="zh-CN" dirty="0"/>
              <a:t>SPM </a:t>
            </a:r>
            <a:r>
              <a:rPr lang="zh-CN" altLang="en-US" dirty="0"/>
              <a:t>打包，模块的加载逻辑偏重</a:t>
            </a:r>
          </a:p>
          <a:p>
            <a:r>
              <a:rPr lang="en-US" altLang="zh-CN" dirty="0"/>
              <a:t>ES6 </a:t>
            </a:r>
            <a:r>
              <a:rPr lang="zh-CN" altLang="en-US" dirty="0"/>
              <a:t>在语言标准的层面上，实现了模块功能，而且实现得相当简单，完全可以取代 </a:t>
            </a:r>
            <a:r>
              <a:rPr lang="en-US" altLang="zh-CN" dirty="0"/>
              <a:t>CommonJS </a:t>
            </a:r>
            <a:r>
              <a:rPr lang="zh-CN" altLang="en-US" dirty="0"/>
              <a:t>和 </a:t>
            </a:r>
            <a:r>
              <a:rPr lang="en-US" altLang="zh-CN" dirty="0"/>
              <a:t>AMD </a:t>
            </a:r>
            <a:r>
              <a:rPr lang="zh-CN" altLang="en-US" dirty="0"/>
              <a:t>规范，成为浏览器和服务器通用的模块解决方案。</a:t>
            </a:r>
            <a:endParaRPr lang="en-US" altLang="zh-CN" dirty="0"/>
          </a:p>
        </p:txBody>
      </p:sp>
    </p:spTree>
    <p:extLst>
      <p:ext uri="{BB962C8B-B14F-4D97-AF65-F5344CB8AC3E}">
        <p14:creationId xmlns:p14="http://schemas.microsoft.com/office/powerpoint/2010/main" val="171040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BA74D-735F-42BF-8344-44A042A4AAD6}"/>
              </a:ext>
            </a:extLst>
          </p:cNvPr>
          <p:cNvSpPr>
            <a:spLocks noGrp="1"/>
          </p:cNvSpPr>
          <p:nvPr>
            <p:ph type="title"/>
          </p:nvPr>
        </p:nvSpPr>
        <p:spPr>
          <a:xfrm>
            <a:off x="677334" y="609600"/>
            <a:ext cx="8596668" cy="598415"/>
          </a:xfrm>
        </p:spPr>
        <p:txBody>
          <a:bodyPr>
            <a:normAutofit fontScale="90000"/>
          </a:bodyPr>
          <a:lstStyle/>
          <a:p>
            <a:r>
              <a:rPr lang="zh-CN" altLang="en-US" dirty="0"/>
              <a:t>加载</a:t>
            </a:r>
            <a:r>
              <a:rPr lang="en-US" altLang="zh-CN" dirty="0"/>
              <a:t>require	</a:t>
            </a:r>
            <a:endParaRPr lang="zh-CN" altLang="en-US" dirty="0"/>
          </a:p>
        </p:txBody>
      </p:sp>
      <p:sp>
        <p:nvSpPr>
          <p:cNvPr id="3" name="内容占位符 2">
            <a:extLst>
              <a:ext uri="{FF2B5EF4-FFF2-40B4-BE49-F238E27FC236}">
                <a16:creationId xmlns:a16="http://schemas.microsoft.com/office/drawing/2014/main" id="{60D15673-5E7B-4D35-AC16-7FAD6D0479DC}"/>
              </a:ext>
            </a:extLst>
          </p:cNvPr>
          <p:cNvSpPr>
            <a:spLocks noGrp="1"/>
          </p:cNvSpPr>
          <p:nvPr>
            <p:ph idx="1"/>
          </p:nvPr>
        </p:nvSpPr>
        <p:spPr>
          <a:xfrm>
            <a:off x="677333" y="1208015"/>
            <a:ext cx="8894505" cy="4833347"/>
          </a:xfrm>
        </p:spPr>
        <p:txBody>
          <a:bodyPr/>
          <a:lstStyle/>
          <a:p>
            <a:pPr marL="0" indent="0">
              <a:buNone/>
            </a:pPr>
            <a:r>
              <a:rPr lang="zh-CN" altLang="en-US" dirty="0"/>
              <a:t>在需要加载其他模块的文件中，使用 </a:t>
            </a:r>
            <a:endParaRPr lang="en-US" altLang="zh-CN" dirty="0"/>
          </a:p>
          <a:p>
            <a:pPr marL="0" indent="0">
              <a:buNone/>
            </a:pPr>
            <a:r>
              <a:rPr lang="en-US" altLang="zh-CN" dirty="0"/>
              <a:t>var</a:t>
            </a:r>
            <a:r>
              <a:rPr lang="zh-CN" altLang="en-US" dirty="0"/>
              <a:t> 自定义变量名 </a:t>
            </a:r>
            <a:r>
              <a:rPr lang="en-US" altLang="zh-CN" dirty="0"/>
              <a:t>= require(‘</a:t>
            </a:r>
            <a:r>
              <a:rPr lang="zh-CN" altLang="en-US" dirty="0"/>
              <a:t>模块</a:t>
            </a:r>
            <a:r>
              <a:rPr lang="en-US" altLang="zh-CN" dirty="0"/>
              <a:t>’)</a:t>
            </a:r>
          </a:p>
          <a:p>
            <a:pPr marL="0" indent="0">
              <a:buNone/>
            </a:pPr>
            <a:endParaRPr lang="en-US" altLang="zh-CN" dirty="0"/>
          </a:p>
          <a:p>
            <a:pPr marL="0" indent="0">
              <a:buNone/>
            </a:pPr>
            <a:r>
              <a:rPr lang="zh-CN" altLang="en-US" dirty="0"/>
              <a:t>加载规则：</a:t>
            </a:r>
            <a:endParaRPr lang="en-US" altLang="zh-CN" dirty="0"/>
          </a:p>
          <a:p>
            <a:pPr>
              <a:buFont typeface="+mj-lt"/>
              <a:buAutoNum type="arabicPeriod"/>
            </a:pPr>
            <a:r>
              <a:rPr lang="zh-CN" altLang="en-US" dirty="0"/>
              <a:t>核心模块，第三方模块 </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模块的名称</a:t>
            </a:r>
            <a:endParaRPr lang="en-US" altLang="zh-CN" dirty="0">
              <a:sym typeface="Wingdings" panose="05000000000000000000" pitchFamily="2" charset="2"/>
            </a:endParaRPr>
          </a:p>
          <a:p>
            <a:pPr marL="800100" lvl="1" indent="-342900">
              <a:buFont typeface="+mj-ea"/>
              <a:buAutoNum type="circleNumDbPlain"/>
            </a:pPr>
            <a:r>
              <a:rPr lang="en-US" altLang="zh-CN" dirty="0">
                <a:sym typeface="Wingdings" panose="05000000000000000000" pitchFamily="2" charset="2"/>
              </a:rPr>
              <a:t>var http = require(‘http’)</a:t>
            </a:r>
          </a:p>
          <a:p>
            <a:pPr>
              <a:buFont typeface="+mj-lt"/>
              <a:buAutoNum type="arabicPeriod"/>
            </a:pPr>
            <a:r>
              <a:rPr lang="zh-CN" altLang="en-US" dirty="0">
                <a:sym typeface="Wingdings" panose="05000000000000000000" pitchFamily="2" charset="2"/>
              </a:rPr>
              <a:t>自定义模块</a:t>
            </a:r>
            <a:r>
              <a:rPr lang="en-US" altLang="zh-CN" dirty="0">
                <a:sym typeface="Wingdings" panose="05000000000000000000" pitchFamily="2" charset="2"/>
              </a:rPr>
              <a:t>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a:t>
            </a:r>
            <a:r>
              <a:rPr lang="en-US" altLang="zh-CN" dirty="0">
                <a:sym typeface="Wingdings" panose="05000000000000000000" pitchFamily="2" charset="2"/>
              </a:rPr>
              <a:t>./</a:t>
            </a:r>
            <a:r>
              <a:rPr lang="zh-CN" altLang="en-US" dirty="0">
                <a:sym typeface="Wingdings" panose="05000000000000000000" pitchFamily="2" charset="2"/>
              </a:rPr>
              <a:t>模块文件名，相对路径</a:t>
            </a:r>
            <a:r>
              <a:rPr lang="en-US" altLang="zh-CN" dirty="0">
                <a:sym typeface="Wingdings" panose="05000000000000000000" pitchFamily="2" charset="2"/>
              </a:rPr>
              <a:t>+</a:t>
            </a:r>
            <a:r>
              <a:rPr lang="zh-CN" altLang="en-US" dirty="0">
                <a:sym typeface="Wingdings" panose="05000000000000000000" pitchFamily="2" charset="2"/>
              </a:rPr>
              <a:t>文件名</a:t>
            </a:r>
            <a:endParaRPr lang="en-US" altLang="zh-CN" dirty="0">
              <a:sym typeface="Wingdings" panose="05000000000000000000" pitchFamily="2" charset="2"/>
            </a:endParaRPr>
          </a:p>
          <a:p>
            <a:pPr marL="800100" lvl="1" indent="-342900">
              <a:buFont typeface="+mj-ea"/>
              <a:buAutoNum type="circleNumDbPlain"/>
            </a:pPr>
            <a:r>
              <a:rPr lang="zh-CN" altLang="en-US" dirty="0">
                <a:sym typeface="Wingdings" panose="05000000000000000000" pitchFamily="2" charset="2"/>
              </a:rPr>
              <a:t>若是</a:t>
            </a:r>
            <a:r>
              <a:rPr lang="en-US" altLang="zh-CN" dirty="0">
                <a:sym typeface="Wingdings" panose="05000000000000000000" pitchFamily="2" charset="2"/>
              </a:rPr>
              <a:t>router.js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可以填写 </a:t>
            </a:r>
            <a:r>
              <a:rPr lang="en-US" altLang="zh-CN" dirty="0">
                <a:sym typeface="Wingdings" panose="05000000000000000000" pitchFamily="2" charset="2"/>
              </a:rPr>
              <a:t>./router </a:t>
            </a:r>
            <a:r>
              <a:rPr lang="zh-CN" altLang="en-US" dirty="0">
                <a:sym typeface="Wingdings" panose="05000000000000000000" pitchFamily="2" charset="2"/>
              </a:rPr>
              <a:t>或者 </a:t>
            </a:r>
            <a:r>
              <a:rPr lang="en-US" altLang="zh-CN" dirty="0">
                <a:sym typeface="Wingdings" panose="05000000000000000000" pitchFamily="2" charset="2"/>
              </a:rPr>
              <a:t>./router.js</a:t>
            </a:r>
          </a:p>
          <a:p>
            <a:pPr marL="0" indent="0">
              <a:buNone/>
            </a:pPr>
            <a:endParaRPr lang="en-US" altLang="zh-CN" dirty="0">
              <a:sym typeface="Wingdings" panose="05000000000000000000" pitchFamily="2" charset="2"/>
            </a:endParaRPr>
          </a:p>
          <a:p>
            <a:pPr marL="0" indent="0">
              <a:buNone/>
            </a:pPr>
            <a:r>
              <a:rPr lang="en-US" altLang="zh-CN" dirty="0">
                <a:sym typeface="Wingdings" panose="05000000000000000000" pitchFamily="2" charset="2"/>
              </a:rPr>
              <a:t>require</a:t>
            </a:r>
            <a:r>
              <a:rPr lang="zh-CN" altLang="en-US" dirty="0">
                <a:sym typeface="Wingdings" panose="05000000000000000000" pitchFamily="2" charset="2"/>
              </a:rPr>
              <a:t>作用：</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执行被加载模块中的代码</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得到被加载模块中的 </a:t>
            </a:r>
            <a:r>
              <a:rPr lang="en-US" altLang="zh-CN" dirty="0">
                <a:sym typeface="Wingdings" panose="05000000000000000000" pitchFamily="2" charset="2"/>
              </a:rPr>
              <a:t>exports </a:t>
            </a:r>
            <a:r>
              <a:rPr lang="zh-CN" altLang="en-US" dirty="0">
                <a:sym typeface="Wingdings" panose="05000000000000000000" pitchFamily="2" charset="2"/>
              </a:rPr>
              <a:t>导出接口对象</a:t>
            </a:r>
            <a:endParaRPr lang="en-US" altLang="zh-CN" dirty="0">
              <a:sym typeface="Wingdings" panose="05000000000000000000" pitchFamily="2" charset="2"/>
            </a:endParaRPr>
          </a:p>
          <a:p>
            <a:pPr marL="0" indent="0">
              <a:buNone/>
            </a:pPr>
            <a:endParaRPr lang="en-US" altLang="zh-CN" dirty="0"/>
          </a:p>
        </p:txBody>
      </p:sp>
    </p:spTree>
    <p:extLst>
      <p:ext uri="{BB962C8B-B14F-4D97-AF65-F5344CB8AC3E}">
        <p14:creationId xmlns:p14="http://schemas.microsoft.com/office/powerpoint/2010/main" val="350858626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439</TotalTime>
  <Words>1779</Words>
  <Application>Microsoft Office PowerPoint</Application>
  <PresentationFormat>宽屏</PresentationFormat>
  <Paragraphs>283</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Trebuchet MS</vt:lpstr>
      <vt:lpstr>Wingdings</vt:lpstr>
      <vt:lpstr>Wingdings 3</vt:lpstr>
      <vt:lpstr>平面</vt:lpstr>
      <vt:lpstr>Nodejs学习</vt:lpstr>
      <vt:lpstr>主要内容</vt:lpstr>
      <vt:lpstr>一、Nodejs介绍</vt:lpstr>
      <vt:lpstr>Nodejs</vt:lpstr>
      <vt:lpstr>二、NPM介绍</vt:lpstr>
      <vt:lpstr>三、第一个小demo  简易服务器</vt:lpstr>
      <vt:lpstr>四、模块化思想</vt:lpstr>
      <vt:lpstr>模块对比</vt:lpstr>
      <vt:lpstr>加载require </vt:lpstr>
      <vt:lpstr>导出exports</vt:lpstr>
      <vt:lpstr>五、模板引擎art-template </vt:lpstr>
      <vt:lpstr>六、Express</vt:lpstr>
      <vt:lpstr>Express - 配置art-template</vt:lpstr>
      <vt:lpstr>Express - 处理404页面</vt:lpstr>
      <vt:lpstr>Express - 获取表单请求体数据</vt:lpstr>
      <vt:lpstr>Express – 提取路由模块router.js文件</vt:lpstr>
      <vt:lpstr>PowerPoint 演示文稿</vt:lpstr>
      <vt:lpstr>七、MongoDB数据库</vt:lpstr>
      <vt:lpstr>MongoDB概念：</vt:lpstr>
      <vt:lpstr>八、Mongoose操作MongoDB数据库</vt:lpstr>
      <vt:lpstr>创建集合：</vt:lpstr>
      <vt:lpstr>插入数据：</vt:lpstr>
      <vt:lpstr>九、Node.Js操作MySQL数据库</vt:lpstr>
      <vt:lpstr>十、回调地狱</vt:lpstr>
      <vt:lpstr>十一、中间件</vt:lpstr>
      <vt:lpstr>十二、其他第三方包</vt:lpstr>
      <vt:lpstr>十三、其他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Nodejs学习</dc:title>
  <dc:creator>PJ Zheng</dc:creator>
  <cp:lastModifiedBy>Zheng PJ</cp:lastModifiedBy>
  <cp:revision>192</cp:revision>
  <dcterms:created xsi:type="dcterms:W3CDTF">2019-03-21T15:29:09Z</dcterms:created>
  <dcterms:modified xsi:type="dcterms:W3CDTF">2019-07-14T12:37:03Z</dcterms:modified>
</cp:coreProperties>
</file>