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9" r:id="rId1"/>
  </p:sldMasterIdLst>
  <p:sldIdLst>
    <p:sldId id="256" r:id="rId2"/>
    <p:sldId id="257" r:id="rId3"/>
    <p:sldId id="258" r:id="rId4"/>
    <p:sldId id="278" r:id="rId5"/>
    <p:sldId id="259" r:id="rId6"/>
    <p:sldId id="260" r:id="rId7"/>
    <p:sldId id="261" r:id="rId8"/>
    <p:sldId id="272" r:id="rId9"/>
    <p:sldId id="262" r:id="rId10"/>
    <p:sldId id="263" r:id="rId11"/>
    <p:sldId id="264" r:id="rId12"/>
    <p:sldId id="265" r:id="rId13"/>
    <p:sldId id="274" r:id="rId14"/>
    <p:sldId id="273" r:id="rId15"/>
    <p:sldId id="275" r:id="rId16"/>
    <p:sldId id="276" r:id="rId17"/>
    <p:sldId id="281" r:id="rId18"/>
    <p:sldId id="266" r:id="rId19"/>
    <p:sldId id="277" r:id="rId20"/>
    <p:sldId id="267" r:id="rId21"/>
    <p:sldId id="279" r:id="rId22"/>
    <p:sldId id="280" r:id="rId23"/>
    <p:sldId id="268" r:id="rId24"/>
    <p:sldId id="269" r:id="rId25"/>
    <p:sldId id="270" r:id="rId26"/>
    <p:sldId id="27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4" d="100"/>
          <a:sy n="64" d="100"/>
        </p:scale>
        <p:origin x="66" y="1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F15806E-4B02-4B24-A8F1-607C4BA5CF28}" type="datetimeFigureOut">
              <a:rPr lang="zh-CN" altLang="en-US" smtClean="0"/>
              <a:t>2019/5/24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624A95-7CD9-497B-8DA1-2CB838ADD9ED}" type="slidenum">
              <a:rPr lang="zh-CN" altLang="en-US" smtClean="0"/>
              <a:t>‹#›</a:t>
            </a:fld>
            <a:endParaRPr lang="zh-CN" altLang="en-US"/>
          </a:p>
        </p:txBody>
      </p:sp>
    </p:spTree>
    <p:extLst>
      <p:ext uri="{BB962C8B-B14F-4D97-AF65-F5344CB8AC3E}">
        <p14:creationId xmlns:p14="http://schemas.microsoft.com/office/powerpoint/2010/main" val="1782859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F15806E-4B02-4B24-A8F1-607C4BA5CF28}" type="datetimeFigureOut">
              <a:rPr lang="zh-CN" altLang="en-US" smtClean="0"/>
              <a:t>2019/5/24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624A95-7CD9-497B-8DA1-2CB838ADD9ED}" type="slidenum">
              <a:rPr lang="zh-CN" altLang="en-US" smtClean="0"/>
              <a:t>‹#›</a:t>
            </a:fld>
            <a:endParaRPr lang="zh-CN" altLang="en-US"/>
          </a:p>
        </p:txBody>
      </p:sp>
    </p:spTree>
    <p:extLst>
      <p:ext uri="{BB962C8B-B14F-4D97-AF65-F5344CB8AC3E}">
        <p14:creationId xmlns:p14="http://schemas.microsoft.com/office/powerpoint/2010/main" val="843244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F15806E-4B02-4B24-A8F1-607C4BA5CF28}" type="datetimeFigureOut">
              <a:rPr lang="zh-CN" altLang="en-US" smtClean="0"/>
              <a:t>2019/5/24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624A95-7CD9-497B-8DA1-2CB838ADD9ED}"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2610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F15806E-4B02-4B24-A8F1-607C4BA5CF28}" type="datetimeFigureOut">
              <a:rPr lang="zh-CN" altLang="en-US" smtClean="0"/>
              <a:t>2019/5/24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624A95-7CD9-497B-8DA1-2CB838ADD9ED}" type="slidenum">
              <a:rPr lang="zh-CN" altLang="en-US" smtClean="0"/>
              <a:t>‹#›</a:t>
            </a:fld>
            <a:endParaRPr lang="zh-CN" altLang="en-US"/>
          </a:p>
        </p:txBody>
      </p:sp>
    </p:spTree>
    <p:extLst>
      <p:ext uri="{BB962C8B-B14F-4D97-AF65-F5344CB8AC3E}">
        <p14:creationId xmlns:p14="http://schemas.microsoft.com/office/powerpoint/2010/main" val="573248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F15806E-4B02-4B24-A8F1-607C4BA5CF28}" type="datetimeFigureOut">
              <a:rPr lang="zh-CN" altLang="en-US" smtClean="0"/>
              <a:t>2019/5/24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624A95-7CD9-497B-8DA1-2CB838ADD9ED}"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298940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F15806E-4B02-4B24-A8F1-607C4BA5CF28}" type="datetimeFigureOut">
              <a:rPr lang="zh-CN" altLang="en-US" smtClean="0"/>
              <a:t>2019/5/24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624A95-7CD9-497B-8DA1-2CB838ADD9ED}" type="slidenum">
              <a:rPr lang="zh-CN" altLang="en-US" smtClean="0"/>
              <a:t>‹#›</a:t>
            </a:fld>
            <a:endParaRPr lang="zh-CN" altLang="en-US"/>
          </a:p>
        </p:txBody>
      </p:sp>
    </p:spTree>
    <p:extLst>
      <p:ext uri="{BB962C8B-B14F-4D97-AF65-F5344CB8AC3E}">
        <p14:creationId xmlns:p14="http://schemas.microsoft.com/office/powerpoint/2010/main" val="903395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F15806E-4B02-4B24-A8F1-607C4BA5CF28}" type="datetimeFigureOut">
              <a:rPr lang="zh-CN" altLang="en-US" smtClean="0"/>
              <a:t>2019/5/24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624A95-7CD9-497B-8DA1-2CB838ADD9ED}" type="slidenum">
              <a:rPr lang="zh-CN" altLang="en-US" smtClean="0"/>
              <a:t>‹#›</a:t>
            </a:fld>
            <a:endParaRPr lang="zh-CN" altLang="en-US"/>
          </a:p>
        </p:txBody>
      </p:sp>
    </p:spTree>
    <p:extLst>
      <p:ext uri="{BB962C8B-B14F-4D97-AF65-F5344CB8AC3E}">
        <p14:creationId xmlns:p14="http://schemas.microsoft.com/office/powerpoint/2010/main" val="3740081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F15806E-4B02-4B24-A8F1-607C4BA5CF28}" type="datetimeFigureOut">
              <a:rPr lang="zh-CN" altLang="en-US" smtClean="0"/>
              <a:t>2019/5/24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624A95-7CD9-497B-8DA1-2CB838ADD9ED}" type="slidenum">
              <a:rPr lang="zh-CN" altLang="en-US" smtClean="0"/>
              <a:t>‹#›</a:t>
            </a:fld>
            <a:endParaRPr lang="zh-CN" altLang="en-US"/>
          </a:p>
        </p:txBody>
      </p:sp>
    </p:spTree>
    <p:extLst>
      <p:ext uri="{BB962C8B-B14F-4D97-AF65-F5344CB8AC3E}">
        <p14:creationId xmlns:p14="http://schemas.microsoft.com/office/powerpoint/2010/main" val="4119347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F15806E-4B02-4B24-A8F1-607C4BA5CF28}" type="datetimeFigureOut">
              <a:rPr lang="zh-CN" altLang="en-US" smtClean="0"/>
              <a:t>2019/5/24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624A95-7CD9-497B-8DA1-2CB838ADD9ED}" type="slidenum">
              <a:rPr lang="zh-CN" altLang="en-US" smtClean="0"/>
              <a:t>‹#›</a:t>
            </a:fld>
            <a:endParaRPr lang="zh-CN" altLang="en-US"/>
          </a:p>
        </p:txBody>
      </p:sp>
    </p:spTree>
    <p:extLst>
      <p:ext uri="{BB962C8B-B14F-4D97-AF65-F5344CB8AC3E}">
        <p14:creationId xmlns:p14="http://schemas.microsoft.com/office/powerpoint/2010/main" val="2014592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F15806E-4B02-4B24-A8F1-607C4BA5CF28}" type="datetimeFigureOut">
              <a:rPr lang="zh-CN" altLang="en-US" smtClean="0"/>
              <a:t>2019/5/24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624A95-7CD9-497B-8DA1-2CB838ADD9ED}" type="slidenum">
              <a:rPr lang="zh-CN" altLang="en-US" smtClean="0"/>
              <a:t>‹#›</a:t>
            </a:fld>
            <a:endParaRPr lang="zh-CN" altLang="en-US"/>
          </a:p>
        </p:txBody>
      </p:sp>
    </p:spTree>
    <p:extLst>
      <p:ext uri="{BB962C8B-B14F-4D97-AF65-F5344CB8AC3E}">
        <p14:creationId xmlns:p14="http://schemas.microsoft.com/office/powerpoint/2010/main" val="1614107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F15806E-4B02-4B24-A8F1-607C4BA5CF28}" type="datetimeFigureOut">
              <a:rPr lang="zh-CN" altLang="en-US" smtClean="0"/>
              <a:t>2019/5/24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8624A95-7CD9-497B-8DA1-2CB838ADD9ED}" type="slidenum">
              <a:rPr lang="zh-CN" altLang="en-US" smtClean="0"/>
              <a:t>‹#›</a:t>
            </a:fld>
            <a:endParaRPr lang="zh-CN" altLang="en-US"/>
          </a:p>
        </p:txBody>
      </p:sp>
    </p:spTree>
    <p:extLst>
      <p:ext uri="{BB962C8B-B14F-4D97-AF65-F5344CB8AC3E}">
        <p14:creationId xmlns:p14="http://schemas.microsoft.com/office/powerpoint/2010/main" val="496401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7F15806E-4B02-4B24-A8F1-607C4BA5CF28}" type="datetimeFigureOut">
              <a:rPr lang="zh-CN" altLang="en-US" smtClean="0"/>
              <a:t>2019/5/24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8624A95-7CD9-497B-8DA1-2CB838ADD9ED}" type="slidenum">
              <a:rPr lang="zh-CN" altLang="en-US" smtClean="0"/>
              <a:t>‹#›</a:t>
            </a:fld>
            <a:endParaRPr lang="zh-CN" altLang="en-US"/>
          </a:p>
        </p:txBody>
      </p:sp>
    </p:spTree>
    <p:extLst>
      <p:ext uri="{BB962C8B-B14F-4D97-AF65-F5344CB8AC3E}">
        <p14:creationId xmlns:p14="http://schemas.microsoft.com/office/powerpoint/2010/main" val="1679544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F15806E-4B02-4B24-A8F1-607C4BA5CF28}" type="datetimeFigureOut">
              <a:rPr lang="zh-CN" altLang="en-US" smtClean="0"/>
              <a:t>2019/5/24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8624A95-7CD9-497B-8DA1-2CB838ADD9ED}" type="slidenum">
              <a:rPr lang="zh-CN" altLang="en-US" smtClean="0"/>
              <a:t>‹#›</a:t>
            </a:fld>
            <a:endParaRPr lang="zh-CN" altLang="en-US"/>
          </a:p>
        </p:txBody>
      </p:sp>
    </p:spTree>
    <p:extLst>
      <p:ext uri="{BB962C8B-B14F-4D97-AF65-F5344CB8AC3E}">
        <p14:creationId xmlns:p14="http://schemas.microsoft.com/office/powerpoint/2010/main" val="3423081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15806E-4B02-4B24-A8F1-607C4BA5CF28}" type="datetimeFigureOut">
              <a:rPr lang="zh-CN" altLang="en-US" smtClean="0"/>
              <a:t>2019/5/24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8624A95-7CD9-497B-8DA1-2CB838ADD9ED}" type="slidenum">
              <a:rPr lang="zh-CN" altLang="en-US" smtClean="0"/>
              <a:t>‹#›</a:t>
            </a:fld>
            <a:endParaRPr lang="zh-CN" altLang="en-US"/>
          </a:p>
        </p:txBody>
      </p:sp>
    </p:spTree>
    <p:extLst>
      <p:ext uri="{BB962C8B-B14F-4D97-AF65-F5344CB8AC3E}">
        <p14:creationId xmlns:p14="http://schemas.microsoft.com/office/powerpoint/2010/main" val="1889830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F15806E-4B02-4B24-A8F1-607C4BA5CF28}" type="datetimeFigureOut">
              <a:rPr lang="zh-CN" altLang="en-US" smtClean="0"/>
              <a:t>2019/5/24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8624A95-7CD9-497B-8DA1-2CB838ADD9ED}" type="slidenum">
              <a:rPr lang="zh-CN" altLang="en-US" smtClean="0"/>
              <a:t>‹#›</a:t>
            </a:fld>
            <a:endParaRPr lang="zh-CN" altLang="en-US"/>
          </a:p>
        </p:txBody>
      </p:sp>
    </p:spTree>
    <p:extLst>
      <p:ext uri="{BB962C8B-B14F-4D97-AF65-F5344CB8AC3E}">
        <p14:creationId xmlns:p14="http://schemas.microsoft.com/office/powerpoint/2010/main" val="2653653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F15806E-4B02-4B24-A8F1-607C4BA5CF28}" type="datetimeFigureOut">
              <a:rPr lang="zh-CN" altLang="en-US" smtClean="0"/>
              <a:t>2019/5/24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8624A95-7CD9-497B-8DA1-2CB838ADD9ED}" type="slidenum">
              <a:rPr lang="zh-CN" altLang="en-US" smtClean="0"/>
              <a:t>‹#›</a:t>
            </a:fld>
            <a:endParaRPr lang="zh-CN" altLang="en-US"/>
          </a:p>
        </p:txBody>
      </p:sp>
    </p:spTree>
    <p:extLst>
      <p:ext uri="{BB962C8B-B14F-4D97-AF65-F5344CB8AC3E}">
        <p14:creationId xmlns:p14="http://schemas.microsoft.com/office/powerpoint/2010/main" val="2227636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F15806E-4B02-4B24-A8F1-607C4BA5CF28}" type="datetimeFigureOut">
              <a:rPr lang="zh-CN" altLang="en-US" smtClean="0"/>
              <a:t>2019/5/24</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8624A95-7CD9-497B-8DA1-2CB838ADD9ED}" type="slidenum">
              <a:rPr lang="zh-CN" altLang="en-US" smtClean="0"/>
              <a:t>‹#›</a:t>
            </a:fld>
            <a:endParaRPr lang="zh-CN" altLang="en-US"/>
          </a:p>
        </p:txBody>
      </p:sp>
    </p:spTree>
    <p:extLst>
      <p:ext uri="{BB962C8B-B14F-4D97-AF65-F5344CB8AC3E}">
        <p14:creationId xmlns:p14="http://schemas.microsoft.com/office/powerpoint/2010/main" val="3900927717"/>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 id="2147483901" r:id="rId12"/>
    <p:sldLayoutId id="2147483902" r:id="rId13"/>
    <p:sldLayoutId id="2147483903" r:id="rId14"/>
    <p:sldLayoutId id="2147483904" r:id="rId15"/>
    <p:sldLayoutId id="21474839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mongodb.com/download-center/community"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npmjs.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05BDAA-1478-41C7-9623-94116D077BCB}"/>
              </a:ext>
            </a:extLst>
          </p:cNvPr>
          <p:cNvSpPr>
            <a:spLocks noGrp="1"/>
          </p:cNvSpPr>
          <p:nvPr>
            <p:ph type="ctrTitle"/>
          </p:nvPr>
        </p:nvSpPr>
        <p:spPr>
          <a:xfrm>
            <a:off x="1507067" y="1782698"/>
            <a:ext cx="7766936" cy="1646302"/>
          </a:xfrm>
        </p:spPr>
        <p:txBody>
          <a:bodyPr/>
          <a:lstStyle/>
          <a:p>
            <a:pPr algn="l"/>
            <a:r>
              <a:rPr lang="en-US" altLang="zh-CN" sz="6000" dirty="0"/>
              <a:t>Nodejs</a:t>
            </a:r>
            <a:r>
              <a:rPr lang="zh-CN" altLang="en-US" sz="6000" dirty="0"/>
              <a:t>学习</a:t>
            </a:r>
          </a:p>
        </p:txBody>
      </p:sp>
      <p:sp>
        <p:nvSpPr>
          <p:cNvPr id="3" name="副标题 2">
            <a:extLst>
              <a:ext uri="{FF2B5EF4-FFF2-40B4-BE49-F238E27FC236}">
                <a16:creationId xmlns:a16="http://schemas.microsoft.com/office/drawing/2014/main" id="{37E4E610-AC1A-4949-A488-D53EDFD004EA}"/>
              </a:ext>
            </a:extLst>
          </p:cNvPr>
          <p:cNvSpPr>
            <a:spLocks noGrp="1"/>
          </p:cNvSpPr>
          <p:nvPr>
            <p:ph type="subTitle" idx="1"/>
          </p:nvPr>
        </p:nvSpPr>
        <p:spPr/>
        <p:txBody>
          <a:bodyPr>
            <a:normAutofit lnSpcReduction="10000"/>
          </a:bodyPr>
          <a:lstStyle/>
          <a:p>
            <a:pPr algn="ctr"/>
            <a:r>
              <a:rPr lang="en-US" altLang="zh-CN" dirty="0"/>
              <a:t>Nodejs</a:t>
            </a:r>
            <a:r>
              <a:rPr lang="zh-CN" altLang="en-US" dirty="0"/>
              <a:t>是基于</a:t>
            </a:r>
            <a:r>
              <a:rPr lang="en-US" altLang="zh-CN" dirty="0"/>
              <a:t>chrome</a:t>
            </a:r>
            <a:r>
              <a:rPr lang="zh-CN" altLang="en-US" dirty="0"/>
              <a:t>的</a:t>
            </a:r>
            <a:r>
              <a:rPr lang="en-US" altLang="zh-CN" dirty="0"/>
              <a:t>V8</a:t>
            </a:r>
            <a:r>
              <a:rPr lang="zh-CN" altLang="en-US" dirty="0"/>
              <a:t>引擎的一个</a:t>
            </a:r>
            <a:r>
              <a:rPr lang="en-US" altLang="zh-CN" dirty="0"/>
              <a:t>JavaScript</a:t>
            </a:r>
            <a:r>
              <a:rPr lang="zh-CN" altLang="en-US" dirty="0"/>
              <a:t>运行时环境。</a:t>
            </a:r>
            <a:endParaRPr lang="en-US" altLang="zh-CN" dirty="0"/>
          </a:p>
          <a:p>
            <a:pPr algn="ctr"/>
            <a:r>
              <a:rPr lang="en-US" altLang="zh-CN" dirty="0"/>
              <a:t>Nodejs</a:t>
            </a:r>
            <a:r>
              <a:rPr lang="zh-CN" altLang="en-US" dirty="0"/>
              <a:t>不仅仅能够用于前端，也可以用于创建服务器。</a:t>
            </a:r>
            <a:endParaRPr lang="en-US" altLang="zh-CN" dirty="0"/>
          </a:p>
          <a:p>
            <a:pPr algn="ctr"/>
            <a:r>
              <a:rPr lang="en-US" altLang="zh-CN" dirty="0"/>
              <a:t>Nodejs </a:t>
            </a:r>
            <a:r>
              <a:rPr lang="zh-CN" altLang="en-US" dirty="0"/>
              <a:t>高效，事件驱动，异步函数，非阻塞</a:t>
            </a:r>
            <a:r>
              <a:rPr lang="en-US" altLang="zh-CN" dirty="0"/>
              <a:t>I/O</a:t>
            </a:r>
            <a:r>
              <a:rPr lang="zh-CN" altLang="en-US" dirty="0"/>
              <a:t>模型</a:t>
            </a:r>
          </a:p>
        </p:txBody>
      </p:sp>
    </p:spTree>
    <p:extLst>
      <p:ext uri="{BB962C8B-B14F-4D97-AF65-F5344CB8AC3E}">
        <p14:creationId xmlns:p14="http://schemas.microsoft.com/office/powerpoint/2010/main" val="1104231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162DEE2-EBE2-41E8-BBEF-089D185F844D}"/>
              </a:ext>
            </a:extLst>
          </p:cNvPr>
          <p:cNvSpPr>
            <a:spLocks noGrp="1"/>
          </p:cNvSpPr>
          <p:nvPr>
            <p:ph type="title"/>
          </p:nvPr>
        </p:nvSpPr>
        <p:spPr>
          <a:xfrm>
            <a:off x="677333" y="609600"/>
            <a:ext cx="9666291" cy="598415"/>
          </a:xfrm>
        </p:spPr>
        <p:txBody>
          <a:bodyPr>
            <a:normAutofit fontScale="90000"/>
          </a:bodyPr>
          <a:lstStyle/>
          <a:p>
            <a:r>
              <a:rPr lang="zh-CN" altLang="en-US" dirty="0"/>
              <a:t>导出</a:t>
            </a:r>
            <a:r>
              <a:rPr lang="en-US" altLang="zh-CN" dirty="0"/>
              <a:t>exports</a:t>
            </a:r>
            <a:endParaRPr lang="zh-CN" altLang="en-US" dirty="0"/>
          </a:p>
        </p:txBody>
      </p:sp>
      <p:sp>
        <p:nvSpPr>
          <p:cNvPr id="5" name="内容占位符 2">
            <a:extLst>
              <a:ext uri="{FF2B5EF4-FFF2-40B4-BE49-F238E27FC236}">
                <a16:creationId xmlns:a16="http://schemas.microsoft.com/office/drawing/2014/main" id="{56FEE347-255F-4E09-AB73-D2ECE183287F}"/>
              </a:ext>
            </a:extLst>
          </p:cNvPr>
          <p:cNvSpPr>
            <a:spLocks noGrp="1"/>
          </p:cNvSpPr>
          <p:nvPr>
            <p:ph idx="1"/>
          </p:nvPr>
        </p:nvSpPr>
        <p:spPr>
          <a:xfrm>
            <a:off x="677334" y="1208015"/>
            <a:ext cx="10010240" cy="5184396"/>
          </a:xfrm>
        </p:spPr>
        <p:txBody>
          <a:bodyPr/>
          <a:lstStyle/>
          <a:p>
            <a:pPr marL="0" indent="0">
              <a:buNone/>
            </a:pPr>
            <a:r>
              <a:rPr lang="en-US" altLang="zh-CN" dirty="0"/>
              <a:t>Node</a:t>
            </a:r>
            <a:r>
              <a:rPr lang="zh-CN" altLang="en-US" dirty="0"/>
              <a:t>是模块作用域，默认文件中所有的成员只在当前文件模块内有效。</a:t>
            </a:r>
            <a:endParaRPr lang="en-US" altLang="zh-CN" dirty="0"/>
          </a:p>
          <a:p>
            <a:pPr marL="0" indent="0">
              <a:buNone/>
            </a:pPr>
            <a:r>
              <a:rPr lang="zh-CN" altLang="en-US" dirty="0"/>
              <a:t>对于希望可以被其他模块访问的成员，需将这些公开的成员挂载到</a:t>
            </a:r>
            <a:r>
              <a:rPr lang="en-US" altLang="zh-CN" dirty="0"/>
              <a:t>exports</a:t>
            </a:r>
            <a:r>
              <a:rPr lang="zh-CN" altLang="en-US" dirty="0"/>
              <a:t>接口对象上。</a:t>
            </a:r>
            <a:endParaRPr lang="en-US" altLang="zh-CN" dirty="0"/>
          </a:p>
          <a:p>
            <a:pPr marL="0" indent="0">
              <a:buNone/>
            </a:pPr>
            <a:endParaRPr lang="en-US" altLang="zh-CN" dirty="0"/>
          </a:p>
          <a:p>
            <a:pPr>
              <a:buFont typeface="+mj-lt"/>
              <a:buAutoNum type="arabicPeriod"/>
            </a:pPr>
            <a:r>
              <a:rPr lang="en-US" altLang="zh-CN" dirty="0"/>
              <a:t>exports</a:t>
            </a:r>
            <a:r>
              <a:rPr lang="zh-CN" altLang="en-US" dirty="0"/>
              <a:t>其实只是</a:t>
            </a:r>
            <a:r>
              <a:rPr lang="en-US" altLang="zh-CN" dirty="0"/>
              <a:t>module.exports</a:t>
            </a:r>
            <a:r>
              <a:rPr lang="zh-CN" altLang="en-US" dirty="0"/>
              <a:t>的一个引用</a:t>
            </a:r>
            <a:endParaRPr lang="en-US" altLang="zh-CN" dirty="0"/>
          </a:p>
          <a:p>
            <a:pPr>
              <a:buFont typeface="+mj-lt"/>
              <a:buAutoNum type="arabicPeriod"/>
            </a:pPr>
            <a:r>
              <a:rPr lang="zh-CN" altLang="en-US" dirty="0"/>
              <a:t>可以将公开的成员挂载到</a:t>
            </a:r>
            <a:r>
              <a:rPr lang="en-US" altLang="zh-CN" dirty="0"/>
              <a:t>exports</a:t>
            </a:r>
            <a:r>
              <a:rPr lang="zh-CN" altLang="en-US" dirty="0"/>
              <a:t>对象上，但不要赋值。</a:t>
            </a:r>
            <a:endParaRPr lang="en-US" altLang="zh-CN" dirty="0"/>
          </a:p>
          <a:p>
            <a:pPr>
              <a:buFont typeface="+mj-lt"/>
              <a:buAutoNum type="arabicPeriod"/>
            </a:pPr>
            <a:r>
              <a:rPr lang="zh-CN" altLang="en-US" dirty="0"/>
              <a:t>赋值后，</a:t>
            </a:r>
            <a:r>
              <a:rPr lang="en-US" altLang="zh-CN" dirty="0"/>
              <a:t>exports</a:t>
            </a:r>
            <a:r>
              <a:rPr lang="zh-CN" altLang="en-US" dirty="0"/>
              <a:t>就不是</a:t>
            </a:r>
            <a:r>
              <a:rPr lang="en-US" altLang="zh-CN" dirty="0"/>
              <a:t>module.exports</a:t>
            </a:r>
            <a:r>
              <a:rPr lang="zh-CN" altLang="en-US" dirty="0"/>
              <a:t>的一个引用了。除非最后 </a:t>
            </a:r>
            <a:r>
              <a:rPr lang="en-US" altLang="zh-CN" dirty="0"/>
              <a:t>exports = module.exports</a:t>
            </a:r>
          </a:p>
          <a:p>
            <a:pPr>
              <a:buFont typeface="+mj-lt"/>
              <a:buAutoNum type="arabicPeriod"/>
            </a:pPr>
            <a:r>
              <a:rPr lang="zh-CN" altLang="en-US" dirty="0"/>
              <a:t>而文件是</a:t>
            </a:r>
            <a:r>
              <a:rPr lang="en-US" altLang="zh-CN" dirty="0"/>
              <a:t>return module.exports</a:t>
            </a:r>
          </a:p>
          <a:p>
            <a:pPr marL="0" indent="0">
              <a:buNone/>
            </a:pPr>
            <a:endParaRPr lang="en-US" altLang="zh-CN" dirty="0"/>
          </a:p>
          <a:p>
            <a:pPr>
              <a:buFont typeface="+mj-lt"/>
              <a:buAutoNum type="arabicPeriod"/>
            </a:pPr>
            <a:r>
              <a:rPr lang="zh-CN" altLang="en-US" dirty="0"/>
              <a:t>导出单个成员：</a:t>
            </a:r>
            <a:r>
              <a:rPr lang="en-US" altLang="zh-CN" dirty="0"/>
              <a:t>module.exports = xxx</a:t>
            </a:r>
          </a:p>
          <a:p>
            <a:pPr>
              <a:buFont typeface="+mj-lt"/>
              <a:buAutoNum type="arabicPeriod"/>
            </a:pPr>
            <a:r>
              <a:rPr lang="zh-CN" altLang="en-US" dirty="0"/>
              <a:t>导出多个成员：</a:t>
            </a:r>
            <a:r>
              <a:rPr lang="en-US" altLang="zh-CN" dirty="0"/>
              <a:t>exports.xxx = xxx  </a:t>
            </a:r>
          </a:p>
          <a:p>
            <a:pPr>
              <a:buFont typeface="+mj-lt"/>
              <a:buAutoNum type="arabicPeriod"/>
            </a:pPr>
            <a:r>
              <a:rPr lang="zh-CN" altLang="en-US" dirty="0"/>
              <a:t>导出多个成员：</a:t>
            </a:r>
            <a:r>
              <a:rPr lang="en-US" altLang="zh-CN" dirty="0"/>
              <a:t>module.exports = {xx:xx, …}</a:t>
            </a:r>
          </a:p>
          <a:p>
            <a:pPr marL="0" indent="0">
              <a:buNone/>
            </a:pPr>
            <a:endParaRPr lang="zh-CN" altLang="en-US" dirty="0"/>
          </a:p>
        </p:txBody>
      </p:sp>
    </p:spTree>
    <p:extLst>
      <p:ext uri="{BB962C8B-B14F-4D97-AF65-F5344CB8AC3E}">
        <p14:creationId xmlns:p14="http://schemas.microsoft.com/office/powerpoint/2010/main" val="1721902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466048-376B-4497-AFCA-176F926D812D}"/>
              </a:ext>
            </a:extLst>
          </p:cNvPr>
          <p:cNvSpPr>
            <a:spLocks noGrp="1"/>
          </p:cNvSpPr>
          <p:nvPr>
            <p:ph type="title"/>
          </p:nvPr>
        </p:nvSpPr>
        <p:spPr>
          <a:xfrm>
            <a:off x="677332" y="230697"/>
            <a:ext cx="10320633" cy="612397"/>
          </a:xfrm>
        </p:spPr>
        <p:txBody>
          <a:bodyPr>
            <a:normAutofit fontScale="90000"/>
          </a:bodyPr>
          <a:lstStyle/>
          <a:p>
            <a:pPr algn="ctr"/>
            <a:r>
              <a:rPr lang="zh-CN" altLang="en-US" dirty="0"/>
              <a:t>五、模板引擎</a:t>
            </a:r>
            <a:r>
              <a:rPr lang="en-US" altLang="zh-CN" dirty="0"/>
              <a:t>art-template</a:t>
            </a:r>
            <a:br>
              <a:rPr lang="en-US" altLang="zh-CN" dirty="0"/>
            </a:br>
            <a:endParaRPr lang="zh-CN" altLang="en-US" dirty="0"/>
          </a:p>
        </p:txBody>
      </p:sp>
      <p:sp>
        <p:nvSpPr>
          <p:cNvPr id="3" name="内容占位符 2">
            <a:extLst>
              <a:ext uri="{FF2B5EF4-FFF2-40B4-BE49-F238E27FC236}">
                <a16:creationId xmlns:a16="http://schemas.microsoft.com/office/drawing/2014/main" id="{343F74D6-CDDD-4CC0-A3AA-488984A13644}"/>
              </a:ext>
            </a:extLst>
          </p:cNvPr>
          <p:cNvSpPr>
            <a:spLocks noGrp="1"/>
          </p:cNvSpPr>
          <p:nvPr>
            <p:ph idx="1"/>
          </p:nvPr>
        </p:nvSpPr>
        <p:spPr>
          <a:xfrm>
            <a:off x="677333" y="843094"/>
            <a:ext cx="10320633" cy="5599651"/>
          </a:xfrm>
        </p:spPr>
        <p:txBody>
          <a:bodyPr>
            <a:normAutofit fontScale="92500" lnSpcReduction="20000"/>
          </a:bodyPr>
          <a:lstStyle/>
          <a:p>
            <a:pPr marL="0" indent="0">
              <a:buNone/>
            </a:pPr>
            <a:r>
              <a:rPr lang="zh-CN" altLang="en-US" dirty="0"/>
              <a:t>安装：</a:t>
            </a:r>
            <a:r>
              <a:rPr lang="en-US" altLang="zh-CN" dirty="0"/>
              <a:t>npm install art-template</a:t>
            </a:r>
          </a:p>
          <a:p>
            <a:pPr marL="0" indent="0">
              <a:buNone/>
            </a:pPr>
            <a:r>
              <a:rPr lang="zh-CN" altLang="en-US" dirty="0"/>
              <a:t>使用：</a:t>
            </a:r>
            <a:endParaRPr lang="en-US" altLang="zh-CN" dirty="0"/>
          </a:p>
          <a:p>
            <a:pPr marL="0" indent="0">
              <a:buNone/>
            </a:pPr>
            <a:r>
              <a:rPr lang="en-US" altLang="zh-CN" sz="1400" dirty="0"/>
              <a:t>var template = require(‘art-template’)</a:t>
            </a:r>
          </a:p>
          <a:p>
            <a:pPr marL="0" indent="0">
              <a:buNone/>
            </a:pPr>
            <a:r>
              <a:rPr lang="en-US" altLang="zh-CN" sz="1400" dirty="0"/>
              <a:t>var templateStr = `</a:t>
            </a:r>
          </a:p>
          <a:p>
            <a:pPr marL="0" indent="0">
              <a:buNone/>
            </a:pPr>
            <a:r>
              <a:rPr lang="en-US" altLang="zh-CN" sz="1400" dirty="0"/>
              <a:t>&lt;!DOCTYPE html&gt;</a:t>
            </a:r>
          </a:p>
          <a:p>
            <a:pPr marL="0" indent="0">
              <a:buNone/>
            </a:pPr>
            <a:r>
              <a:rPr lang="en-US" altLang="zh-CN" sz="1400" dirty="0"/>
              <a:t>&lt;html lang="en"&gt;</a:t>
            </a:r>
          </a:p>
          <a:p>
            <a:pPr marL="0" indent="0">
              <a:buNone/>
            </a:pPr>
            <a:r>
              <a:rPr lang="en-US" altLang="zh-CN" sz="1400" dirty="0"/>
              <a:t>&lt;head&gt;&lt;meta charset="UTF-8"&gt;&lt;title&gt;{{title}}&lt;/title&gt;&lt;/head&gt;</a:t>
            </a:r>
          </a:p>
          <a:p>
            <a:pPr marL="0" indent="0">
              <a:buNone/>
            </a:pPr>
            <a:r>
              <a:rPr lang="en-US" altLang="zh-CN" sz="1400" dirty="0"/>
              <a:t>&lt;body&gt;{{ name }}{{ age }}{{each hobbies}}{{ $value }} {{/each}}</a:t>
            </a:r>
          </a:p>
          <a:p>
            <a:pPr marL="0" indent="0">
              <a:buNone/>
            </a:pPr>
            <a:r>
              <a:rPr lang="en-US" altLang="zh-CN" sz="1400" dirty="0"/>
              <a:t>&lt;script&gt;var title = '{{title}}'&lt;/script&gt;</a:t>
            </a:r>
          </a:p>
          <a:p>
            <a:pPr marL="0" indent="0">
              <a:buNone/>
            </a:pPr>
            <a:r>
              <a:rPr lang="en-US" altLang="zh-CN" sz="1400" dirty="0"/>
              <a:t>&lt;/body&gt;</a:t>
            </a:r>
          </a:p>
          <a:p>
            <a:pPr marL="0" indent="0">
              <a:buNone/>
            </a:pPr>
            <a:r>
              <a:rPr lang="en-US" altLang="zh-CN" sz="1400" dirty="0"/>
              <a:t>&lt;/html&gt;`</a:t>
            </a:r>
          </a:p>
          <a:p>
            <a:pPr marL="0" indent="0">
              <a:buNone/>
            </a:pPr>
            <a:r>
              <a:rPr lang="en-US" altLang="zh-CN" sz="1400" dirty="0"/>
              <a:t>// templateStr </a:t>
            </a:r>
            <a:r>
              <a:rPr lang="zh-CN" altLang="en-US" sz="1400" dirty="0"/>
              <a:t>需为字符串</a:t>
            </a:r>
          </a:p>
          <a:p>
            <a:pPr marL="0" indent="0">
              <a:buNone/>
            </a:pPr>
            <a:r>
              <a:rPr lang="en-US" altLang="zh-CN" sz="1400" dirty="0"/>
              <a:t>var ret = template.render(templateStr, {</a:t>
            </a:r>
          </a:p>
          <a:p>
            <a:pPr marL="0" indent="0">
              <a:buNone/>
            </a:pPr>
            <a:r>
              <a:rPr lang="en-US" altLang="zh-CN" sz="1400" dirty="0"/>
              <a:t>	name : 'zpj', age  : 23, hobbies : ['</a:t>
            </a:r>
            <a:r>
              <a:rPr lang="zh-CN" altLang="en-US" sz="1400" dirty="0"/>
              <a:t>敲代码</a:t>
            </a:r>
            <a:r>
              <a:rPr lang="en-US" altLang="zh-CN" sz="1400" dirty="0"/>
              <a:t>', '</a:t>
            </a:r>
            <a:r>
              <a:rPr lang="zh-CN" altLang="en-US" sz="1400" dirty="0"/>
              <a:t>幻想</a:t>
            </a:r>
            <a:r>
              <a:rPr lang="en-US" altLang="zh-CN" sz="1400" dirty="0"/>
              <a:t>',],title : '</a:t>
            </a:r>
            <a:r>
              <a:rPr lang="zh-CN" altLang="en-US" sz="1400" dirty="0"/>
              <a:t>模板引擎 </a:t>
            </a:r>
            <a:r>
              <a:rPr lang="en-US" altLang="zh-CN" sz="1400" dirty="0"/>
              <a:t>art-template '})</a:t>
            </a:r>
          </a:p>
          <a:p>
            <a:pPr marL="0" indent="0">
              <a:buNone/>
            </a:pPr>
            <a:r>
              <a:rPr lang="en-US" altLang="zh-CN" sz="1400" dirty="0"/>
              <a:t>console.log(ret);</a:t>
            </a:r>
          </a:p>
          <a:p>
            <a:pPr marL="0" indent="0">
              <a:buNone/>
            </a:pPr>
            <a:endParaRPr lang="en-US" altLang="zh-CN" dirty="0"/>
          </a:p>
          <a:p>
            <a:pPr marL="0" indent="0">
              <a:buNone/>
            </a:pPr>
            <a:r>
              <a:rPr lang="zh-CN" altLang="en-US" dirty="0"/>
              <a:t>配置模板引擎后，</a:t>
            </a:r>
            <a:r>
              <a:rPr lang="en-US" altLang="zh-CN" dirty="0"/>
              <a:t>{name : ‘zpj’, age  : 23, hobbies : [‘</a:t>
            </a:r>
            <a:r>
              <a:rPr lang="zh-CN" altLang="en-US" dirty="0"/>
              <a:t>敲代码</a:t>
            </a:r>
            <a:r>
              <a:rPr lang="en-US" altLang="zh-CN" dirty="0"/>
              <a:t>’, ‘</a:t>
            </a:r>
            <a:r>
              <a:rPr lang="zh-CN" altLang="en-US" dirty="0"/>
              <a:t>幻想</a:t>
            </a:r>
            <a:r>
              <a:rPr lang="en-US" altLang="zh-CN" dirty="0"/>
              <a:t>’,],title : ‘</a:t>
            </a:r>
            <a:r>
              <a:rPr lang="zh-CN" altLang="en-US" dirty="0"/>
              <a:t>模板引擎 </a:t>
            </a:r>
            <a:r>
              <a:rPr lang="en-US" altLang="zh-CN" dirty="0"/>
              <a:t>art-template ‘} </a:t>
            </a:r>
            <a:r>
              <a:rPr lang="zh-CN" altLang="en-US" dirty="0"/>
              <a:t>会自动替换</a:t>
            </a:r>
            <a:r>
              <a:rPr lang="en-US" altLang="zh-CN" dirty="0"/>
              <a:t>templateStr</a:t>
            </a:r>
            <a:r>
              <a:rPr lang="zh-CN" altLang="en-US" dirty="0"/>
              <a:t>中</a:t>
            </a:r>
            <a:r>
              <a:rPr lang="en-US" altLang="zh-CN" dirty="0"/>
              <a:t>{{}}</a:t>
            </a:r>
            <a:r>
              <a:rPr lang="zh-CN" altLang="en-US" dirty="0"/>
              <a:t>里面对应的内容</a:t>
            </a:r>
            <a:endParaRPr lang="en-US" altLang="zh-CN" dirty="0"/>
          </a:p>
          <a:p>
            <a:pPr marL="0" indent="0">
              <a:buNone/>
            </a:pPr>
            <a:endParaRPr lang="en-US" altLang="zh-CN" dirty="0"/>
          </a:p>
        </p:txBody>
      </p:sp>
    </p:spTree>
    <p:extLst>
      <p:ext uri="{BB962C8B-B14F-4D97-AF65-F5344CB8AC3E}">
        <p14:creationId xmlns:p14="http://schemas.microsoft.com/office/powerpoint/2010/main" val="3599224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185040-14BB-4E84-9D3D-2B876230D219}"/>
              </a:ext>
            </a:extLst>
          </p:cNvPr>
          <p:cNvSpPr>
            <a:spLocks noGrp="1"/>
          </p:cNvSpPr>
          <p:nvPr>
            <p:ph type="title"/>
          </p:nvPr>
        </p:nvSpPr>
        <p:spPr>
          <a:xfrm>
            <a:off x="677334" y="290819"/>
            <a:ext cx="10052184" cy="640360"/>
          </a:xfrm>
        </p:spPr>
        <p:txBody>
          <a:bodyPr/>
          <a:lstStyle/>
          <a:p>
            <a:pPr algn="ctr"/>
            <a:r>
              <a:rPr lang="zh-CN" altLang="en-US" dirty="0"/>
              <a:t>六、</a:t>
            </a:r>
            <a:r>
              <a:rPr lang="en-US" altLang="zh-CN" dirty="0"/>
              <a:t>Express</a:t>
            </a:r>
            <a:endParaRPr lang="zh-CN" altLang="en-US" dirty="0"/>
          </a:p>
        </p:txBody>
      </p:sp>
      <p:sp>
        <p:nvSpPr>
          <p:cNvPr id="3" name="内容占位符 2">
            <a:extLst>
              <a:ext uri="{FF2B5EF4-FFF2-40B4-BE49-F238E27FC236}">
                <a16:creationId xmlns:a16="http://schemas.microsoft.com/office/drawing/2014/main" id="{F5DA640C-7AAD-460D-93A7-8B4A9F2415F4}"/>
              </a:ext>
            </a:extLst>
          </p:cNvPr>
          <p:cNvSpPr>
            <a:spLocks noGrp="1"/>
          </p:cNvSpPr>
          <p:nvPr>
            <p:ph idx="1"/>
          </p:nvPr>
        </p:nvSpPr>
        <p:spPr>
          <a:xfrm>
            <a:off x="677333" y="931178"/>
            <a:ext cx="10052185" cy="5788403"/>
          </a:xfrm>
        </p:spPr>
        <p:txBody>
          <a:bodyPr>
            <a:normAutofit/>
          </a:bodyPr>
          <a:lstStyle/>
          <a:p>
            <a:r>
              <a:rPr lang="zh-CN" altLang="en-US" dirty="0"/>
              <a:t>简介：</a:t>
            </a:r>
            <a:r>
              <a:rPr lang="en-US" altLang="zh-CN" dirty="0"/>
              <a:t>Fast, unopinionated, minimalist web framework for Node.js</a:t>
            </a:r>
          </a:p>
          <a:p>
            <a:r>
              <a:rPr lang="zh-CN" altLang="en-US" dirty="0"/>
              <a:t>安装：</a:t>
            </a:r>
            <a:r>
              <a:rPr lang="en-US" altLang="zh-CN" dirty="0"/>
              <a:t>npm install express</a:t>
            </a:r>
          </a:p>
          <a:p>
            <a:r>
              <a:rPr lang="zh-CN" altLang="en-US" dirty="0"/>
              <a:t>基本使用：</a:t>
            </a:r>
            <a:endParaRPr lang="en-US" altLang="zh-CN" dirty="0"/>
          </a:p>
          <a:p>
            <a:pPr marL="0" indent="0">
              <a:buNone/>
            </a:pPr>
            <a:r>
              <a:rPr lang="en-US" altLang="zh-CN" dirty="0"/>
              <a:t>const express = require(‘express’) 	//</a:t>
            </a:r>
            <a:r>
              <a:rPr lang="zh-CN" altLang="en-US" dirty="0"/>
              <a:t>引入相关的包</a:t>
            </a:r>
            <a:endParaRPr lang="en-US" altLang="zh-CN" dirty="0"/>
          </a:p>
          <a:p>
            <a:pPr marL="0" indent="0">
              <a:buNone/>
            </a:pPr>
            <a:r>
              <a:rPr lang="en-US" altLang="zh-CN" dirty="0"/>
              <a:t>const app = express()	//</a:t>
            </a:r>
            <a:r>
              <a:rPr lang="zh-CN" altLang="en-US" dirty="0"/>
              <a:t>创建</a:t>
            </a:r>
            <a:r>
              <a:rPr lang="en-US" altLang="zh-CN" dirty="0"/>
              <a:t>app</a:t>
            </a:r>
            <a:r>
              <a:rPr lang="zh-CN" altLang="en-US" dirty="0"/>
              <a:t>接口</a:t>
            </a:r>
            <a:endParaRPr lang="en-US" altLang="zh-CN" dirty="0"/>
          </a:p>
          <a:p>
            <a:pPr marL="0" indent="0">
              <a:buNone/>
            </a:pPr>
            <a:r>
              <a:rPr lang="en-US" altLang="zh-CN" dirty="0"/>
              <a:t>const port = 3000		//</a:t>
            </a:r>
            <a:r>
              <a:rPr lang="zh-CN" altLang="en-US" dirty="0"/>
              <a:t>设置端口</a:t>
            </a:r>
            <a:endParaRPr lang="en-US" altLang="zh-CN" dirty="0"/>
          </a:p>
          <a:p>
            <a:pPr marL="0" indent="0">
              <a:buNone/>
            </a:pPr>
            <a:r>
              <a:rPr lang="en-US" altLang="zh-CN" dirty="0"/>
              <a:t>app.get(‘/’, (req, res) =&gt; res.send(‘Hello World!’))	// </a:t>
            </a:r>
            <a:r>
              <a:rPr lang="zh-CN" altLang="en-US" dirty="0"/>
              <a:t>收到</a:t>
            </a:r>
            <a:r>
              <a:rPr lang="en-US" altLang="zh-CN" dirty="0"/>
              <a:t>/</a:t>
            </a:r>
            <a:r>
              <a:rPr lang="zh-CN" altLang="en-US" dirty="0"/>
              <a:t>时就返回</a:t>
            </a:r>
            <a:r>
              <a:rPr lang="en-US" altLang="zh-CN" dirty="0"/>
              <a:t>Hello World</a:t>
            </a:r>
          </a:p>
          <a:p>
            <a:pPr marL="0" indent="0">
              <a:buNone/>
            </a:pPr>
            <a:r>
              <a:rPr lang="en-US" altLang="zh-CN" dirty="0"/>
              <a:t>app.listen(port, () =&gt; console.log(`Server runs on http://localhost:`+port))	//</a:t>
            </a:r>
            <a:r>
              <a:rPr lang="zh-CN" altLang="en-US" dirty="0"/>
              <a:t>监听</a:t>
            </a:r>
            <a:endParaRPr lang="en-US" altLang="zh-CN" dirty="0"/>
          </a:p>
          <a:p>
            <a:r>
              <a:rPr lang="zh-CN" altLang="en-US" dirty="0"/>
              <a:t>发布静态资源：</a:t>
            </a:r>
            <a:endParaRPr lang="en-US" altLang="zh-CN" dirty="0"/>
          </a:p>
          <a:p>
            <a:pPr marL="0" indent="0">
              <a:buNone/>
            </a:pPr>
            <a:r>
              <a:rPr lang="en-US" altLang="zh-CN" dirty="0"/>
              <a:t>app.use(‘/public/’,  express.static(‘./public/’))</a:t>
            </a:r>
          </a:p>
          <a:p>
            <a:pPr marL="0" indent="0">
              <a:buNone/>
            </a:pPr>
            <a:r>
              <a:rPr lang="en-US" altLang="zh-CN" dirty="0"/>
              <a:t>app.use(‘/public/’,  express.static(path.join(__</a:t>
            </a:r>
            <a:r>
              <a:rPr lang="en-US" altLang="zh-CN" dirty="0" err="1"/>
              <a:t>dirname</a:t>
            </a:r>
            <a:r>
              <a:rPr lang="en-US" altLang="zh-CN" dirty="0"/>
              <a:t>,‘/public/’)))   //</a:t>
            </a:r>
            <a:r>
              <a:rPr lang="zh-CN" altLang="en-US" dirty="0"/>
              <a:t>最好使用这种方式</a:t>
            </a:r>
            <a:endParaRPr lang="en-US" altLang="zh-CN" dirty="0"/>
          </a:p>
          <a:p>
            <a:pPr marL="0" indent="0">
              <a:buNone/>
            </a:pPr>
            <a:r>
              <a:rPr lang="en-US" altLang="zh-CN" sz="1400" dirty="0"/>
              <a:t>// However, the path that you provide to the express.static function is relative to the directory from </a:t>
            </a:r>
          </a:p>
          <a:p>
            <a:pPr marL="0" indent="0">
              <a:buNone/>
            </a:pPr>
            <a:r>
              <a:rPr lang="en-US" altLang="zh-CN" sz="1400" dirty="0"/>
              <a:t>// where you launch your node process. If you run the express app from another directory, </a:t>
            </a:r>
          </a:p>
          <a:p>
            <a:pPr marL="0" indent="0">
              <a:buNone/>
            </a:pPr>
            <a:r>
              <a:rPr lang="en-US" altLang="zh-CN" sz="1400" dirty="0"/>
              <a:t>// it’s safer to use the absolute path of the directory that you want to serve</a:t>
            </a:r>
            <a:r>
              <a:rPr lang="zh-CN" altLang="en-US" sz="1400" dirty="0"/>
              <a:t>。</a:t>
            </a:r>
            <a:endParaRPr lang="en-US" altLang="zh-CN" sz="1400" dirty="0"/>
          </a:p>
          <a:p>
            <a:pPr marL="0" indent="0">
              <a:buNone/>
            </a:pPr>
            <a:r>
              <a:rPr lang="en-US" altLang="zh-CN" sz="1400" dirty="0"/>
              <a:t>// express.static </a:t>
            </a:r>
            <a:r>
              <a:rPr lang="zh-CN" altLang="en-US" sz="1400" dirty="0"/>
              <a:t>中的相对路径是相对于</a:t>
            </a:r>
            <a:r>
              <a:rPr lang="en-US" altLang="zh-CN" sz="1400" dirty="0"/>
              <a:t>node</a:t>
            </a:r>
            <a:r>
              <a:rPr lang="zh-CN" altLang="en-US" sz="1400" dirty="0"/>
              <a:t>运行时的路径的，所以最好使用绝对路径。</a:t>
            </a:r>
            <a:endParaRPr lang="en-US" altLang="zh-CN" sz="1400" dirty="0"/>
          </a:p>
          <a:p>
            <a:pPr marL="0" indent="0">
              <a:buNone/>
            </a:pPr>
            <a:endParaRPr lang="en-US" altLang="zh-CN" dirty="0"/>
          </a:p>
        </p:txBody>
      </p:sp>
    </p:spTree>
    <p:extLst>
      <p:ext uri="{BB962C8B-B14F-4D97-AF65-F5344CB8AC3E}">
        <p14:creationId xmlns:p14="http://schemas.microsoft.com/office/powerpoint/2010/main" val="386354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185040-14BB-4E84-9D3D-2B876230D219}"/>
              </a:ext>
            </a:extLst>
          </p:cNvPr>
          <p:cNvSpPr>
            <a:spLocks noGrp="1"/>
          </p:cNvSpPr>
          <p:nvPr>
            <p:ph type="title"/>
          </p:nvPr>
        </p:nvSpPr>
        <p:spPr>
          <a:xfrm>
            <a:off x="677334" y="290819"/>
            <a:ext cx="10052184" cy="640360"/>
          </a:xfrm>
        </p:spPr>
        <p:txBody>
          <a:bodyPr/>
          <a:lstStyle/>
          <a:p>
            <a:r>
              <a:rPr lang="en-US" altLang="zh-CN" dirty="0"/>
              <a:t>Express - </a:t>
            </a:r>
            <a:r>
              <a:rPr lang="zh-CN" altLang="en-US" dirty="0"/>
              <a:t>配置</a:t>
            </a:r>
            <a:r>
              <a:rPr lang="en-US" altLang="zh-CN" dirty="0"/>
              <a:t>art-template</a:t>
            </a:r>
            <a:endParaRPr lang="zh-CN" altLang="en-US" dirty="0"/>
          </a:p>
        </p:txBody>
      </p:sp>
      <p:sp>
        <p:nvSpPr>
          <p:cNvPr id="3" name="内容占位符 2">
            <a:extLst>
              <a:ext uri="{FF2B5EF4-FFF2-40B4-BE49-F238E27FC236}">
                <a16:creationId xmlns:a16="http://schemas.microsoft.com/office/drawing/2014/main" id="{F5DA640C-7AAD-460D-93A7-8B4A9F2415F4}"/>
              </a:ext>
            </a:extLst>
          </p:cNvPr>
          <p:cNvSpPr>
            <a:spLocks noGrp="1"/>
          </p:cNvSpPr>
          <p:nvPr>
            <p:ph idx="1"/>
          </p:nvPr>
        </p:nvSpPr>
        <p:spPr>
          <a:xfrm>
            <a:off x="677333" y="931178"/>
            <a:ext cx="10052185" cy="5788403"/>
          </a:xfrm>
        </p:spPr>
        <p:txBody>
          <a:bodyPr>
            <a:normAutofit/>
          </a:bodyPr>
          <a:lstStyle/>
          <a:p>
            <a:r>
              <a:rPr lang="zh-CN" altLang="en-US" dirty="0"/>
              <a:t>安装：</a:t>
            </a:r>
            <a:r>
              <a:rPr lang="en-US" altLang="zh-CN" dirty="0"/>
              <a:t>npm install express-art-template art-template</a:t>
            </a:r>
          </a:p>
          <a:p>
            <a:r>
              <a:rPr lang="zh-CN" altLang="en-US" dirty="0"/>
              <a:t>配置：</a:t>
            </a:r>
            <a:r>
              <a:rPr lang="en-US" altLang="zh-CN" dirty="0"/>
              <a:t>app.engine(‘html’, require(‘express-art-template’))  // </a:t>
            </a:r>
            <a:r>
              <a:rPr lang="zh-CN" altLang="en-US" dirty="0"/>
              <a:t>配置发送</a:t>
            </a:r>
            <a:r>
              <a:rPr lang="en-US" altLang="zh-CN" dirty="0"/>
              <a:t>.html</a:t>
            </a:r>
            <a:r>
              <a:rPr lang="zh-CN" altLang="en-US" dirty="0"/>
              <a:t>页面</a:t>
            </a:r>
            <a:endParaRPr lang="en-US" altLang="zh-CN" dirty="0"/>
          </a:p>
          <a:p>
            <a:r>
              <a:rPr lang="zh-CN" altLang="en-US" dirty="0"/>
              <a:t>使用：</a:t>
            </a:r>
            <a:endParaRPr lang="en-US" altLang="zh-CN" dirty="0"/>
          </a:p>
          <a:p>
            <a:pPr marL="0" indent="0">
              <a:buNone/>
            </a:pPr>
            <a:r>
              <a:rPr lang="en-US" altLang="zh-CN" dirty="0"/>
              <a:t>app.get('/', function(req, res) {</a:t>
            </a:r>
          </a:p>
          <a:p>
            <a:pPr marL="0" indent="0">
              <a:buNone/>
            </a:pPr>
            <a:r>
              <a:rPr lang="en-US" altLang="zh-CN" dirty="0"/>
              <a:t>  // </a:t>
            </a:r>
            <a:r>
              <a:rPr lang="zh-CN" altLang="en-US" dirty="0"/>
              <a:t>以 </a:t>
            </a:r>
            <a:r>
              <a:rPr lang="en-US" altLang="zh-CN" dirty="0"/>
              <a:t>.html </a:t>
            </a:r>
            <a:r>
              <a:rPr lang="zh-CN" altLang="en-US" dirty="0"/>
              <a:t>结尾的文件</a:t>
            </a:r>
          </a:p>
          <a:p>
            <a:pPr marL="0" indent="0">
              <a:buNone/>
            </a:pPr>
            <a:r>
              <a:rPr lang="zh-CN" altLang="en-US" dirty="0"/>
              <a:t>  </a:t>
            </a:r>
            <a:r>
              <a:rPr lang="en-US" altLang="zh-CN" dirty="0"/>
              <a:t>res.render('xxx.html', {</a:t>
            </a:r>
          </a:p>
          <a:p>
            <a:pPr marL="0" indent="0">
              <a:buNone/>
            </a:pPr>
            <a:r>
              <a:rPr lang="en-US" altLang="zh-CN" dirty="0"/>
              <a:t>      title: 'hello world'</a:t>
            </a:r>
          </a:p>
          <a:p>
            <a:pPr marL="0" indent="0">
              <a:buNone/>
            </a:pPr>
            <a:r>
              <a:rPr lang="en-US" altLang="zh-CN" dirty="0"/>
              <a:t>  })</a:t>
            </a:r>
          </a:p>
          <a:p>
            <a:pPr marL="0" indent="0">
              <a:buNone/>
            </a:pPr>
            <a:r>
              <a:rPr lang="en-US" altLang="zh-CN" dirty="0"/>
              <a:t>})</a:t>
            </a:r>
          </a:p>
          <a:p>
            <a:endParaRPr lang="en-US" altLang="zh-CN" dirty="0"/>
          </a:p>
        </p:txBody>
      </p:sp>
    </p:spTree>
    <p:extLst>
      <p:ext uri="{BB962C8B-B14F-4D97-AF65-F5344CB8AC3E}">
        <p14:creationId xmlns:p14="http://schemas.microsoft.com/office/powerpoint/2010/main" val="1378952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185040-14BB-4E84-9D3D-2B876230D219}"/>
              </a:ext>
            </a:extLst>
          </p:cNvPr>
          <p:cNvSpPr>
            <a:spLocks noGrp="1"/>
          </p:cNvSpPr>
          <p:nvPr>
            <p:ph type="title"/>
          </p:nvPr>
        </p:nvSpPr>
        <p:spPr>
          <a:xfrm>
            <a:off x="677334" y="290819"/>
            <a:ext cx="10052184" cy="640360"/>
          </a:xfrm>
        </p:spPr>
        <p:txBody>
          <a:bodyPr/>
          <a:lstStyle/>
          <a:p>
            <a:r>
              <a:rPr lang="en-US" altLang="zh-CN" dirty="0"/>
              <a:t>Express - </a:t>
            </a:r>
            <a:r>
              <a:rPr lang="zh-CN" altLang="en-US" dirty="0"/>
              <a:t>处理</a:t>
            </a:r>
            <a:r>
              <a:rPr lang="en-US" altLang="zh-CN" dirty="0"/>
              <a:t>404</a:t>
            </a:r>
            <a:r>
              <a:rPr lang="zh-CN" altLang="en-US" dirty="0"/>
              <a:t>页面</a:t>
            </a:r>
          </a:p>
        </p:txBody>
      </p:sp>
      <p:sp>
        <p:nvSpPr>
          <p:cNvPr id="3" name="内容占位符 2">
            <a:extLst>
              <a:ext uri="{FF2B5EF4-FFF2-40B4-BE49-F238E27FC236}">
                <a16:creationId xmlns:a16="http://schemas.microsoft.com/office/drawing/2014/main" id="{F5DA640C-7AAD-460D-93A7-8B4A9F2415F4}"/>
              </a:ext>
            </a:extLst>
          </p:cNvPr>
          <p:cNvSpPr>
            <a:spLocks noGrp="1"/>
          </p:cNvSpPr>
          <p:nvPr>
            <p:ph idx="1"/>
          </p:nvPr>
        </p:nvSpPr>
        <p:spPr>
          <a:xfrm>
            <a:off x="677333" y="931178"/>
            <a:ext cx="10052185" cy="5788403"/>
          </a:xfrm>
        </p:spPr>
        <p:txBody>
          <a:bodyPr>
            <a:normAutofit/>
          </a:bodyPr>
          <a:lstStyle/>
          <a:p>
            <a:r>
              <a:rPr lang="en-US" altLang="zh-CN" b="1" dirty="0"/>
              <a:t>How do I handle 404 responses? </a:t>
            </a:r>
            <a:r>
              <a:rPr lang="zh-CN" altLang="en-US" b="1" dirty="0"/>
              <a:t>处理</a:t>
            </a:r>
            <a:r>
              <a:rPr lang="en-US" altLang="zh-CN" b="1" dirty="0"/>
              <a:t>404</a:t>
            </a:r>
            <a:r>
              <a:rPr lang="zh-CN" altLang="en-US" b="1" dirty="0"/>
              <a:t>页面</a:t>
            </a:r>
            <a:endParaRPr lang="en-US" altLang="zh-CN" b="1" dirty="0"/>
          </a:p>
          <a:p>
            <a:pPr marL="0" indent="0">
              <a:buNone/>
            </a:pPr>
            <a:r>
              <a:rPr lang="en-US" altLang="zh-CN" dirty="0"/>
              <a:t>app.use(function (req, res, next) {</a:t>
            </a:r>
          </a:p>
          <a:p>
            <a:pPr marL="0" indent="0">
              <a:buNone/>
            </a:pPr>
            <a:r>
              <a:rPr lang="en-US" altLang="zh-CN" dirty="0"/>
              <a:t>  // </a:t>
            </a:r>
            <a:r>
              <a:rPr lang="en-US" altLang="zh-CN" dirty="0" err="1"/>
              <a:t>res.status</a:t>
            </a:r>
            <a:r>
              <a:rPr lang="en-US" altLang="zh-CN" dirty="0"/>
              <a:t>(404).send("Sorry can't find that!")</a:t>
            </a:r>
          </a:p>
          <a:p>
            <a:pPr marL="0" indent="0">
              <a:buNone/>
            </a:pPr>
            <a:r>
              <a:rPr lang="en-US" altLang="zh-CN" dirty="0"/>
              <a:t>  </a:t>
            </a:r>
            <a:r>
              <a:rPr lang="en-US" altLang="zh-CN" dirty="0" err="1"/>
              <a:t>res.status</a:t>
            </a:r>
            <a:r>
              <a:rPr lang="en-US" altLang="zh-CN" dirty="0"/>
              <a:t>(404).render(‘404.html’)   // </a:t>
            </a:r>
            <a:r>
              <a:rPr lang="zh-CN" altLang="en-US" dirty="0"/>
              <a:t>需配置</a:t>
            </a:r>
            <a:r>
              <a:rPr lang="en-US" altLang="zh-CN" dirty="0"/>
              <a:t>express-art-template</a:t>
            </a:r>
          </a:p>
          <a:p>
            <a:pPr marL="0" indent="0">
              <a:buNone/>
            </a:pPr>
            <a:r>
              <a:rPr lang="en-US" altLang="zh-CN" dirty="0"/>
              <a:t>})</a:t>
            </a:r>
          </a:p>
        </p:txBody>
      </p:sp>
    </p:spTree>
    <p:extLst>
      <p:ext uri="{BB962C8B-B14F-4D97-AF65-F5344CB8AC3E}">
        <p14:creationId xmlns:p14="http://schemas.microsoft.com/office/powerpoint/2010/main" val="4201359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185040-14BB-4E84-9D3D-2B876230D219}"/>
              </a:ext>
            </a:extLst>
          </p:cNvPr>
          <p:cNvSpPr>
            <a:spLocks noGrp="1"/>
          </p:cNvSpPr>
          <p:nvPr>
            <p:ph type="title"/>
          </p:nvPr>
        </p:nvSpPr>
        <p:spPr>
          <a:xfrm>
            <a:off x="677334" y="290819"/>
            <a:ext cx="10052184" cy="640360"/>
          </a:xfrm>
        </p:spPr>
        <p:txBody>
          <a:bodyPr/>
          <a:lstStyle/>
          <a:p>
            <a:r>
              <a:rPr lang="en-US" altLang="zh-CN" dirty="0"/>
              <a:t>Express - </a:t>
            </a:r>
            <a:r>
              <a:rPr lang="zh-CN" altLang="en-US" dirty="0"/>
              <a:t>获取表单请求体数据</a:t>
            </a:r>
          </a:p>
        </p:txBody>
      </p:sp>
      <p:sp>
        <p:nvSpPr>
          <p:cNvPr id="3" name="内容占位符 2">
            <a:extLst>
              <a:ext uri="{FF2B5EF4-FFF2-40B4-BE49-F238E27FC236}">
                <a16:creationId xmlns:a16="http://schemas.microsoft.com/office/drawing/2014/main" id="{F5DA640C-7AAD-460D-93A7-8B4A9F2415F4}"/>
              </a:ext>
            </a:extLst>
          </p:cNvPr>
          <p:cNvSpPr>
            <a:spLocks noGrp="1"/>
          </p:cNvSpPr>
          <p:nvPr>
            <p:ph idx="1"/>
          </p:nvPr>
        </p:nvSpPr>
        <p:spPr>
          <a:xfrm>
            <a:off x="677333" y="931178"/>
            <a:ext cx="10052185" cy="5788403"/>
          </a:xfrm>
        </p:spPr>
        <p:txBody>
          <a:bodyPr>
            <a:normAutofit/>
          </a:bodyPr>
          <a:lstStyle/>
          <a:p>
            <a:r>
              <a:rPr lang="zh-CN" altLang="en-US" dirty="0"/>
              <a:t>获取表单 </a:t>
            </a:r>
            <a:r>
              <a:rPr lang="en-US" altLang="zh-CN" dirty="0"/>
              <a:t>GET </a:t>
            </a:r>
            <a:r>
              <a:rPr lang="zh-CN" altLang="en-US" dirty="0"/>
              <a:t>请求体数据：</a:t>
            </a:r>
            <a:endParaRPr lang="en-US" altLang="zh-CN" dirty="0"/>
          </a:p>
          <a:p>
            <a:pPr marL="0" indent="0">
              <a:buNone/>
            </a:pPr>
            <a:r>
              <a:rPr lang="en-US" altLang="zh-CN" dirty="0"/>
              <a:t>	Express </a:t>
            </a:r>
            <a:r>
              <a:rPr lang="zh-CN" altLang="en-US" dirty="0"/>
              <a:t>内置了一个</a:t>
            </a:r>
            <a:r>
              <a:rPr lang="en-US" altLang="zh-CN" dirty="0"/>
              <a:t>API</a:t>
            </a:r>
            <a:r>
              <a:rPr lang="zh-CN" altLang="en-US" dirty="0"/>
              <a:t>，可以直接通过 </a:t>
            </a:r>
            <a:r>
              <a:rPr lang="en-US" altLang="zh-CN" dirty="0"/>
              <a:t>req.query</a:t>
            </a:r>
            <a:r>
              <a:rPr lang="zh-CN" altLang="en-US" dirty="0"/>
              <a:t>来获取</a:t>
            </a:r>
            <a:endParaRPr lang="en-US" altLang="zh-CN" dirty="0"/>
          </a:p>
          <a:p>
            <a:pPr marL="0" indent="0">
              <a:buNone/>
            </a:pPr>
            <a:endParaRPr lang="en-US" altLang="zh-CN" dirty="0"/>
          </a:p>
          <a:p>
            <a:r>
              <a:rPr lang="zh-CN" altLang="en-US" dirty="0"/>
              <a:t>获取表单 </a:t>
            </a:r>
            <a:r>
              <a:rPr lang="en-US" altLang="zh-CN" dirty="0"/>
              <a:t>POST </a:t>
            </a:r>
            <a:r>
              <a:rPr lang="zh-CN" altLang="en-US" dirty="0"/>
              <a:t>请求体数据：需要借助第三方包</a:t>
            </a:r>
            <a:r>
              <a:rPr lang="en-US" altLang="zh-CN" dirty="0"/>
              <a:t>body-parser</a:t>
            </a:r>
          </a:p>
          <a:p>
            <a:pPr marL="0" indent="0">
              <a:buNone/>
            </a:pPr>
            <a:r>
              <a:rPr lang="en-US" altLang="zh-CN" dirty="0"/>
              <a:t>	</a:t>
            </a:r>
            <a:r>
              <a:rPr lang="zh-CN" altLang="en-US" dirty="0"/>
              <a:t>安装：</a:t>
            </a:r>
            <a:r>
              <a:rPr lang="en-US" altLang="zh-CN" dirty="0"/>
              <a:t>npm install body-parser</a:t>
            </a:r>
          </a:p>
          <a:p>
            <a:pPr marL="0" indent="0">
              <a:buNone/>
            </a:pPr>
            <a:r>
              <a:rPr lang="en-US" altLang="zh-CN" dirty="0"/>
              <a:t>	</a:t>
            </a:r>
            <a:r>
              <a:rPr lang="zh-CN" altLang="en-US" dirty="0"/>
              <a:t>配置：</a:t>
            </a:r>
            <a:r>
              <a:rPr lang="en-US" altLang="zh-CN" dirty="0"/>
              <a:t> app.use(</a:t>
            </a:r>
            <a:r>
              <a:rPr lang="en-US" altLang="zh-CN" dirty="0" err="1"/>
              <a:t>bodyParser.urlencoded</a:t>
            </a:r>
            <a:r>
              <a:rPr lang="en-US" altLang="zh-CN" dirty="0"/>
              <a:t>({ extended: false }))</a:t>
            </a:r>
          </a:p>
          <a:p>
            <a:pPr marL="0" indent="0">
              <a:buNone/>
            </a:pPr>
            <a:r>
              <a:rPr lang="en-US" altLang="zh-CN" dirty="0"/>
              <a:t>		    app.use(</a:t>
            </a:r>
            <a:r>
              <a:rPr lang="en-US" altLang="zh-CN" dirty="0" err="1"/>
              <a:t>bodyParser.json</a:t>
            </a:r>
            <a:r>
              <a:rPr lang="en-US" altLang="zh-CN" dirty="0"/>
              <a:t>()) 	</a:t>
            </a:r>
          </a:p>
          <a:p>
            <a:pPr marL="0" indent="0">
              <a:buNone/>
            </a:pPr>
            <a:r>
              <a:rPr lang="en-US" altLang="zh-CN" dirty="0"/>
              <a:t>	</a:t>
            </a:r>
            <a:r>
              <a:rPr lang="zh-CN" altLang="en-US" dirty="0"/>
              <a:t>使用：</a:t>
            </a:r>
            <a:r>
              <a:rPr lang="en-US" altLang="zh-CN" dirty="0" err="1"/>
              <a:t>req.body</a:t>
            </a:r>
            <a:r>
              <a:rPr lang="zh-CN" altLang="en-US" dirty="0"/>
              <a:t>来获取表单</a:t>
            </a:r>
            <a:r>
              <a:rPr lang="en-US" altLang="zh-CN" dirty="0"/>
              <a:t>POST</a:t>
            </a:r>
            <a:r>
              <a:rPr lang="zh-CN" altLang="en-US" dirty="0"/>
              <a:t>方式提交的数据</a:t>
            </a:r>
            <a:endParaRPr lang="en-US" altLang="zh-CN" dirty="0"/>
          </a:p>
          <a:p>
            <a:pPr marL="0" indent="0">
              <a:buNone/>
            </a:pPr>
            <a:r>
              <a:rPr lang="en-US" altLang="zh-CN" dirty="0"/>
              <a:t>	</a:t>
            </a:r>
          </a:p>
        </p:txBody>
      </p:sp>
    </p:spTree>
    <p:extLst>
      <p:ext uri="{BB962C8B-B14F-4D97-AF65-F5344CB8AC3E}">
        <p14:creationId xmlns:p14="http://schemas.microsoft.com/office/powerpoint/2010/main" val="1423479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185040-14BB-4E84-9D3D-2B876230D219}"/>
              </a:ext>
            </a:extLst>
          </p:cNvPr>
          <p:cNvSpPr>
            <a:spLocks noGrp="1"/>
          </p:cNvSpPr>
          <p:nvPr>
            <p:ph type="title"/>
          </p:nvPr>
        </p:nvSpPr>
        <p:spPr>
          <a:xfrm>
            <a:off x="677334" y="290819"/>
            <a:ext cx="10052184" cy="640360"/>
          </a:xfrm>
        </p:spPr>
        <p:txBody>
          <a:bodyPr/>
          <a:lstStyle/>
          <a:p>
            <a:r>
              <a:rPr lang="en-US" altLang="zh-CN" dirty="0"/>
              <a:t>Express – </a:t>
            </a:r>
            <a:r>
              <a:rPr lang="zh-CN" altLang="en-US" dirty="0"/>
              <a:t>提取路由模块</a:t>
            </a:r>
            <a:r>
              <a:rPr lang="en-US" altLang="zh-CN" dirty="0"/>
              <a:t>router.js</a:t>
            </a:r>
            <a:r>
              <a:rPr lang="zh-CN" altLang="en-US" dirty="0"/>
              <a:t>文件</a:t>
            </a:r>
          </a:p>
        </p:txBody>
      </p:sp>
      <p:sp>
        <p:nvSpPr>
          <p:cNvPr id="3" name="内容占位符 2">
            <a:extLst>
              <a:ext uri="{FF2B5EF4-FFF2-40B4-BE49-F238E27FC236}">
                <a16:creationId xmlns:a16="http://schemas.microsoft.com/office/drawing/2014/main" id="{F5DA640C-7AAD-460D-93A7-8B4A9F2415F4}"/>
              </a:ext>
            </a:extLst>
          </p:cNvPr>
          <p:cNvSpPr>
            <a:spLocks noGrp="1"/>
          </p:cNvSpPr>
          <p:nvPr>
            <p:ph idx="1"/>
          </p:nvPr>
        </p:nvSpPr>
        <p:spPr>
          <a:xfrm>
            <a:off x="677333" y="931178"/>
            <a:ext cx="10052185" cy="5788403"/>
          </a:xfrm>
        </p:spPr>
        <p:txBody>
          <a:bodyPr>
            <a:normAutofit/>
          </a:bodyPr>
          <a:lstStyle/>
          <a:p>
            <a:r>
              <a:rPr lang="zh-CN" altLang="en-US" dirty="0"/>
              <a:t>创建路由容器</a:t>
            </a:r>
            <a:endParaRPr lang="en-US" altLang="zh-CN" dirty="0"/>
          </a:p>
          <a:p>
            <a:pPr marL="400050" lvl="1" indent="0">
              <a:buNone/>
            </a:pPr>
            <a:r>
              <a:rPr lang="en-US" altLang="zh-CN" dirty="0"/>
              <a:t>const express = require('express')</a:t>
            </a:r>
          </a:p>
          <a:p>
            <a:pPr marL="400050" lvl="1" indent="0">
              <a:buNone/>
            </a:pPr>
            <a:r>
              <a:rPr lang="en-US" altLang="zh-CN" dirty="0"/>
              <a:t>const router = express.Router()</a:t>
            </a:r>
          </a:p>
          <a:p>
            <a:r>
              <a:rPr lang="zh-CN" altLang="en-US" dirty="0"/>
              <a:t>把路由挂载到 </a:t>
            </a:r>
            <a:r>
              <a:rPr lang="en-US" altLang="zh-CN" dirty="0"/>
              <a:t>router </a:t>
            </a:r>
            <a:r>
              <a:rPr lang="zh-CN" altLang="en-US" dirty="0"/>
              <a:t>中</a:t>
            </a:r>
            <a:endParaRPr lang="en-US" altLang="zh-CN" dirty="0"/>
          </a:p>
          <a:p>
            <a:pPr marL="400050" lvl="1" indent="0">
              <a:buNone/>
            </a:pPr>
            <a:r>
              <a:rPr lang="en-US" altLang="zh-CN" dirty="0"/>
              <a:t>router.get('...', (req, res) =&gt; {</a:t>
            </a:r>
          </a:p>
          <a:p>
            <a:pPr marL="400050" lvl="1" indent="0">
              <a:buNone/>
            </a:pPr>
            <a:r>
              <a:rPr lang="en-US" altLang="zh-CN" dirty="0"/>
              <a:t>  // ...</a:t>
            </a:r>
          </a:p>
          <a:p>
            <a:pPr marL="400050" lvl="1" indent="0">
              <a:buNone/>
            </a:pPr>
            <a:r>
              <a:rPr lang="en-US" altLang="zh-CN" dirty="0"/>
              <a:t>})</a:t>
            </a:r>
          </a:p>
          <a:p>
            <a:pPr marL="400050" lvl="1" indent="0">
              <a:buNone/>
            </a:pPr>
            <a:r>
              <a:rPr lang="en-US" altLang="zh-CN" dirty="0"/>
              <a:t>router.post('...', (req, res) =&gt; {</a:t>
            </a:r>
          </a:p>
          <a:p>
            <a:pPr marL="400050" lvl="1" indent="0">
              <a:buNone/>
            </a:pPr>
            <a:r>
              <a:rPr lang="en-US" altLang="zh-CN" dirty="0"/>
              <a:t>  // ...</a:t>
            </a:r>
          </a:p>
          <a:p>
            <a:pPr marL="400050" lvl="1" indent="0">
              <a:buNone/>
            </a:pPr>
            <a:r>
              <a:rPr lang="en-US" altLang="zh-CN" dirty="0"/>
              <a:t>})</a:t>
            </a:r>
            <a:endParaRPr lang="en-US" altLang="zh-CN" sz="1800" dirty="0"/>
          </a:p>
          <a:p>
            <a:r>
              <a:rPr lang="zh-CN" altLang="en-US" dirty="0"/>
              <a:t>把</a:t>
            </a:r>
            <a:r>
              <a:rPr lang="en-US" altLang="zh-CN" dirty="0"/>
              <a:t>router</a:t>
            </a:r>
            <a:r>
              <a:rPr lang="zh-CN" altLang="en-US" dirty="0"/>
              <a:t>导出</a:t>
            </a:r>
            <a:endParaRPr lang="en-US" altLang="zh-CN" dirty="0"/>
          </a:p>
          <a:p>
            <a:pPr marL="0" indent="0">
              <a:buNone/>
            </a:pPr>
            <a:r>
              <a:rPr lang="en-US" altLang="zh-CN" dirty="0"/>
              <a:t>	module.exports = router	// </a:t>
            </a:r>
            <a:r>
              <a:rPr lang="zh-CN" altLang="en-US" dirty="0"/>
              <a:t>导出单个</a:t>
            </a:r>
            <a:endParaRPr lang="en-US" altLang="zh-CN" dirty="0"/>
          </a:p>
          <a:p>
            <a:r>
              <a:rPr lang="zh-CN" altLang="en-US" dirty="0"/>
              <a:t>把路由容器挂载到</a:t>
            </a:r>
            <a:r>
              <a:rPr lang="en-US" altLang="zh-CN" dirty="0"/>
              <a:t>app</a:t>
            </a:r>
            <a:r>
              <a:rPr lang="zh-CN" altLang="en-US" dirty="0"/>
              <a:t>服务中（在</a:t>
            </a:r>
            <a:r>
              <a:rPr lang="en-US" altLang="zh-CN" dirty="0"/>
              <a:t>app.js</a:t>
            </a:r>
            <a:r>
              <a:rPr lang="zh-CN" altLang="en-US" dirty="0"/>
              <a:t>文件中）</a:t>
            </a:r>
            <a:endParaRPr lang="en-US" altLang="zh-CN" dirty="0"/>
          </a:p>
          <a:p>
            <a:pPr marL="400050" lvl="1" indent="0">
              <a:buNone/>
            </a:pPr>
            <a:r>
              <a:rPr lang="en-US" altLang="zh-CN" dirty="0"/>
              <a:t>const router = require('./router')</a:t>
            </a:r>
          </a:p>
          <a:p>
            <a:pPr marL="400050" lvl="1" indent="0">
              <a:buNone/>
            </a:pPr>
            <a:r>
              <a:rPr lang="en-US" altLang="zh-CN" dirty="0"/>
              <a:t>app.use(router)</a:t>
            </a:r>
          </a:p>
          <a:p>
            <a:endParaRPr lang="en-US" altLang="zh-CN" dirty="0"/>
          </a:p>
          <a:p>
            <a:endParaRPr lang="en-US" altLang="zh-CN" dirty="0"/>
          </a:p>
          <a:p>
            <a:pPr marL="400050" lvl="1" indent="0">
              <a:buNone/>
            </a:pPr>
            <a:endParaRPr lang="en-US" altLang="zh-CN" sz="1800" dirty="0"/>
          </a:p>
        </p:txBody>
      </p:sp>
    </p:spTree>
    <p:extLst>
      <p:ext uri="{BB962C8B-B14F-4D97-AF65-F5344CB8AC3E}">
        <p14:creationId xmlns:p14="http://schemas.microsoft.com/office/powerpoint/2010/main" val="2944639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8CB65B2-FABA-497A-B284-F8F1FAFCF12A}"/>
              </a:ext>
            </a:extLst>
          </p:cNvPr>
          <p:cNvPicPr>
            <a:picLocks noChangeAspect="1"/>
          </p:cNvPicPr>
          <p:nvPr/>
        </p:nvPicPr>
        <p:blipFill>
          <a:blip r:embed="rId2"/>
          <a:stretch>
            <a:fillRect/>
          </a:stretch>
        </p:blipFill>
        <p:spPr>
          <a:xfrm>
            <a:off x="207817" y="587518"/>
            <a:ext cx="11069782" cy="5144637"/>
          </a:xfrm>
          <a:prstGeom prst="rect">
            <a:avLst/>
          </a:prstGeom>
        </p:spPr>
      </p:pic>
    </p:spTree>
    <p:extLst>
      <p:ext uri="{BB962C8B-B14F-4D97-AF65-F5344CB8AC3E}">
        <p14:creationId xmlns:p14="http://schemas.microsoft.com/office/powerpoint/2010/main" val="584074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D9415AE-9409-4110-A034-824875120D29}"/>
              </a:ext>
            </a:extLst>
          </p:cNvPr>
          <p:cNvSpPr>
            <a:spLocks noGrp="1"/>
          </p:cNvSpPr>
          <p:nvPr>
            <p:ph type="title"/>
          </p:nvPr>
        </p:nvSpPr>
        <p:spPr>
          <a:xfrm>
            <a:off x="677334" y="290819"/>
            <a:ext cx="10052184" cy="640360"/>
          </a:xfrm>
        </p:spPr>
        <p:txBody>
          <a:bodyPr/>
          <a:lstStyle/>
          <a:p>
            <a:pPr algn="ctr"/>
            <a:r>
              <a:rPr lang="zh-CN" altLang="en-US" dirty="0"/>
              <a:t>七、</a:t>
            </a:r>
            <a:r>
              <a:rPr lang="en-US" altLang="zh-CN" dirty="0"/>
              <a:t>MongoDB</a:t>
            </a:r>
            <a:r>
              <a:rPr lang="zh-CN" altLang="en-US" dirty="0"/>
              <a:t>数据库</a:t>
            </a:r>
          </a:p>
        </p:txBody>
      </p:sp>
      <p:sp>
        <p:nvSpPr>
          <p:cNvPr id="5" name="内容占位符 2">
            <a:extLst>
              <a:ext uri="{FF2B5EF4-FFF2-40B4-BE49-F238E27FC236}">
                <a16:creationId xmlns:a16="http://schemas.microsoft.com/office/drawing/2014/main" id="{ED6C3026-A6E2-4572-99E9-F84AEFA9D6EC}"/>
              </a:ext>
            </a:extLst>
          </p:cNvPr>
          <p:cNvSpPr>
            <a:spLocks noGrp="1"/>
          </p:cNvSpPr>
          <p:nvPr>
            <p:ph idx="1"/>
          </p:nvPr>
        </p:nvSpPr>
        <p:spPr>
          <a:xfrm>
            <a:off x="677333" y="931179"/>
            <a:ext cx="10052185" cy="5636002"/>
          </a:xfrm>
        </p:spPr>
        <p:txBody>
          <a:bodyPr>
            <a:normAutofit/>
          </a:bodyPr>
          <a:lstStyle/>
          <a:p>
            <a:r>
              <a:rPr lang="zh-CN" altLang="en-US" dirty="0"/>
              <a:t>安装</a:t>
            </a:r>
            <a:r>
              <a:rPr lang="zh-CN" altLang="en-US" dirty="0">
                <a:sym typeface="Wingdings" panose="05000000000000000000" pitchFamily="2" charset="2"/>
              </a:rPr>
              <a:t>：（</a:t>
            </a:r>
            <a:r>
              <a:rPr lang="en-US" altLang="zh-CN" dirty="0">
                <a:hlinkClick r:id="rId2"/>
              </a:rPr>
              <a:t>https://www.mongodb.com/download-center/community</a:t>
            </a:r>
            <a:r>
              <a:rPr lang="zh-CN" altLang="en-US" dirty="0"/>
              <a:t>）</a:t>
            </a:r>
            <a:endParaRPr lang="en-US" altLang="zh-CN" dirty="0"/>
          </a:p>
          <a:p>
            <a:r>
              <a:rPr lang="zh-CN" altLang="en-US" dirty="0"/>
              <a:t>控制台查看是否安装：</a:t>
            </a:r>
            <a:r>
              <a:rPr lang="en-US" altLang="zh-CN" dirty="0"/>
              <a:t>mongod –version</a:t>
            </a:r>
          </a:p>
          <a:p>
            <a:r>
              <a:rPr lang="zh-CN" altLang="en-US" dirty="0"/>
              <a:t>控制台开启</a:t>
            </a:r>
            <a:r>
              <a:rPr lang="en-US" altLang="zh-CN" dirty="0"/>
              <a:t>mongodb</a:t>
            </a:r>
            <a:r>
              <a:rPr lang="zh-CN" altLang="en-US" dirty="0"/>
              <a:t>数据库：</a:t>
            </a:r>
            <a:r>
              <a:rPr lang="en-US" altLang="zh-CN" dirty="0"/>
              <a:t>mongod</a:t>
            </a:r>
          </a:p>
          <a:p>
            <a:pPr marL="457200" lvl="1" indent="0">
              <a:buNone/>
            </a:pPr>
            <a:r>
              <a:rPr lang="zh-CN" altLang="en-US" dirty="0"/>
              <a:t>在此之前，先在控制台的根目录下创建 </a:t>
            </a:r>
            <a:r>
              <a:rPr lang="en-US" altLang="zh-CN" dirty="0"/>
              <a:t>/data/db </a:t>
            </a:r>
            <a:r>
              <a:rPr lang="zh-CN" altLang="en-US" dirty="0"/>
              <a:t>文件夹，建议在</a:t>
            </a:r>
            <a:r>
              <a:rPr lang="en-US" altLang="zh-CN" dirty="0"/>
              <a:t>C</a:t>
            </a:r>
            <a:r>
              <a:rPr lang="zh-CN" altLang="en-US" dirty="0"/>
              <a:t>盘下。</a:t>
            </a:r>
            <a:endParaRPr lang="en-US" altLang="zh-CN" dirty="0"/>
          </a:p>
          <a:p>
            <a:pPr marL="457200" lvl="1" indent="0">
              <a:buNone/>
            </a:pPr>
            <a:r>
              <a:rPr lang="zh-CN" altLang="en-US" dirty="0"/>
              <a:t>可以像</a:t>
            </a:r>
            <a:r>
              <a:rPr lang="en-US" altLang="zh-CN" dirty="0"/>
              <a:t>MySQL</a:t>
            </a:r>
            <a:r>
              <a:rPr lang="zh-CN" altLang="en-US" dirty="0"/>
              <a:t>一样在</a:t>
            </a:r>
            <a:r>
              <a:rPr lang="en-US" altLang="zh-CN" dirty="0" err="1"/>
              <a:t>services.msc</a:t>
            </a:r>
            <a:r>
              <a:rPr lang="zh-CN" altLang="en-US" dirty="0"/>
              <a:t>中配置，就不用在控制台开启</a:t>
            </a:r>
            <a:r>
              <a:rPr lang="en-US" altLang="zh-CN" dirty="0" err="1"/>
              <a:t>mongodb</a:t>
            </a:r>
            <a:r>
              <a:rPr lang="zh-CN" altLang="en-US" dirty="0"/>
              <a:t>数据库。</a:t>
            </a:r>
            <a:endParaRPr lang="en-US" altLang="zh-CN" dirty="0"/>
          </a:p>
          <a:p>
            <a:r>
              <a:rPr lang="zh-CN" altLang="en-US" dirty="0"/>
              <a:t>关闭</a:t>
            </a:r>
            <a:r>
              <a:rPr lang="en-US" altLang="zh-CN" dirty="0"/>
              <a:t>mongodb</a:t>
            </a:r>
            <a:r>
              <a:rPr lang="zh-CN" altLang="en-US" dirty="0"/>
              <a:t>数据库，直接关闭控制台即可。</a:t>
            </a:r>
            <a:endParaRPr lang="en-US" altLang="zh-CN" dirty="0"/>
          </a:p>
          <a:p>
            <a:r>
              <a:rPr lang="zh-CN" altLang="en-US" dirty="0"/>
              <a:t>控制台进入</a:t>
            </a:r>
            <a:r>
              <a:rPr lang="en-US" altLang="zh-CN" dirty="0"/>
              <a:t>mongodb</a:t>
            </a:r>
            <a:r>
              <a:rPr lang="zh-CN" altLang="en-US" dirty="0"/>
              <a:t>数据库：</a:t>
            </a:r>
            <a:r>
              <a:rPr lang="en-US" altLang="zh-CN" dirty="0"/>
              <a:t>mongo</a:t>
            </a:r>
          </a:p>
          <a:p>
            <a:r>
              <a:rPr lang="zh-CN" altLang="en-US" dirty="0"/>
              <a:t>常用语法：</a:t>
            </a:r>
            <a:endParaRPr lang="en-US" altLang="zh-CN" dirty="0"/>
          </a:p>
          <a:p>
            <a:pPr marL="800100" lvl="1" indent="-342900">
              <a:buFont typeface="+mj-lt"/>
              <a:buAutoNum type="arabicPeriod"/>
            </a:pPr>
            <a:r>
              <a:rPr lang="en-US" altLang="zh-CN" dirty="0"/>
              <a:t>use databasename   	// </a:t>
            </a:r>
            <a:r>
              <a:rPr lang="zh-CN" altLang="en-US" dirty="0"/>
              <a:t>创建数据库；切换数据库</a:t>
            </a:r>
            <a:endParaRPr lang="en-US" altLang="zh-CN" dirty="0"/>
          </a:p>
          <a:p>
            <a:pPr marL="800100" lvl="1" indent="-342900">
              <a:buFont typeface="+mj-lt"/>
              <a:buAutoNum type="arabicPeriod"/>
            </a:pPr>
            <a:r>
              <a:rPr lang="en-US" altLang="zh-CN" dirty="0"/>
              <a:t>db			// </a:t>
            </a:r>
            <a:r>
              <a:rPr lang="zh-CN" altLang="en-US" dirty="0"/>
              <a:t>显示当前使用的数据库</a:t>
            </a:r>
            <a:endParaRPr lang="en-US" altLang="zh-CN" dirty="0"/>
          </a:p>
          <a:p>
            <a:pPr marL="800100" lvl="1" indent="-342900">
              <a:buFont typeface="+mj-lt"/>
              <a:buAutoNum type="arabicPeriod"/>
            </a:pPr>
            <a:r>
              <a:rPr lang="en-US" altLang="zh-CN" dirty="0"/>
              <a:t>show dbs  		// </a:t>
            </a:r>
            <a:r>
              <a:rPr lang="zh-CN" altLang="en-US" dirty="0"/>
              <a:t>显示所有的数据库</a:t>
            </a:r>
            <a:endParaRPr lang="en-US" altLang="zh-CN" dirty="0"/>
          </a:p>
          <a:p>
            <a:pPr marL="800100" lvl="1" indent="-342900">
              <a:buFont typeface="+mj-lt"/>
              <a:buAutoNum type="arabicPeriod"/>
            </a:pPr>
            <a:r>
              <a:rPr lang="en-US" altLang="zh-CN" dirty="0"/>
              <a:t>db.dropDatabase()   	// </a:t>
            </a:r>
            <a:r>
              <a:rPr lang="zh-CN" altLang="en-US" dirty="0"/>
              <a:t>删除当前数据库</a:t>
            </a:r>
            <a:endParaRPr lang="en-US" altLang="zh-CN" dirty="0"/>
          </a:p>
          <a:p>
            <a:pPr marL="800100" lvl="1" indent="-342900">
              <a:buFont typeface="+mj-lt"/>
              <a:buAutoNum type="arabicPeriod"/>
            </a:pPr>
            <a:r>
              <a:rPr lang="en-US" altLang="zh-CN" dirty="0"/>
              <a:t>show collections      	// </a:t>
            </a:r>
            <a:r>
              <a:rPr lang="zh-CN" altLang="en-US" dirty="0"/>
              <a:t>显示当前数据库的集合（数据表）</a:t>
            </a:r>
            <a:endParaRPr lang="en-US" altLang="zh-CN" dirty="0"/>
          </a:p>
          <a:p>
            <a:pPr marL="800100" lvl="1" indent="-342900">
              <a:buFont typeface="+mj-lt"/>
              <a:buAutoNum type="arabicPeriod"/>
            </a:pPr>
            <a:r>
              <a:rPr lang="en-US" altLang="zh-CN" dirty="0" err="1"/>
              <a:t>db.collection.drop</a:t>
            </a:r>
            <a:r>
              <a:rPr lang="en-US" altLang="zh-CN" dirty="0"/>
              <a:t>() 	// </a:t>
            </a:r>
            <a:r>
              <a:rPr lang="zh-CN" altLang="en-US" dirty="0"/>
              <a:t>删除当前数据库的</a:t>
            </a:r>
            <a:r>
              <a:rPr lang="en-US" altLang="zh-CN" dirty="0"/>
              <a:t>collection</a:t>
            </a:r>
            <a:r>
              <a:rPr lang="zh-CN" altLang="en-US" dirty="0"/>
              <a:t>集合，</a:t>
            </a:r>
            <a:r>
              <a:rPr lang="en-US" altLang="zh-CN" dirty="0"/>
              <a:t>collection</a:t>
            </a:r>
            <a:r>
              <a:rPr lang="zh-CN" altLang="en-US" dirty="0"/>
              <a:t>换成集合名称</a:t>
            </a:r>
            <a:endParaRPr lang="en-US" altLang="zh-CN" sz="1400" dirty="0"/>
          </a:p>
          <a:p>
            <a:pPr marL="0" indent="0">
              <a:buNone/>
            </a:pPr>
            <a:endParaRPr lang="en-US" altLang="zh-CN" dirty="0"/>
          </a:p>
        </p:txBody>
      </p:sp>
    </p:spTree>
    <p:extLst>
      <p:ext uri="{BB962C8B-B14F-4D97-AF65-F5344CB8AC3E}">
        <p14:creationId xmlns:p14="http://schemas.microsoft.com/office/powerpoint/2010/main" val="3738560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D9415AE-9409-4110-A034-824875120D29}"/>
              </a:ext>
            </a:extLst>
          </p:cNvPr>
          <p:cNvSpPr>
            <a:spLocks noGrp="1"/>
          </p:cNvSpPr>
          <p:nvPr>
            <p:ph type="title"/>
          </p:nvPr>
        </p:nvSpPr>
        <p:spPr>
          <a:xfrm>
            <a:off x="677334" y="290819"/>
            <a:ext cx="10052184" cy="640360"/>
          </a:xfrm>
        </p:spPr>
        <p:txBody>
          <a:bodyPr/>
          <a:lstStyle/>
          <a:p>
            <a:r>
              <a:rPr lang="en-US" altLang="zh-CN" dirty="0"/>
              <a:t>MongoDB</a:t>
            </a:r>
            <a:r>
              <a:rPr lang="zh-CN" altLang="en-US" dirty="0"/>
              <a:t>概念：</a:t>
            </a:r>
          </a:p>
        </p:txBody>
      </p:sp>
      <p:sp>
        <p:nvSpPr>
          <p:cNvPr id="5" name="内容占位符 2">
            <a:extLst>
              <a:ext uri="{FF2B5EF4-FFF2-40B4-BE49-F238E27FC236}">
                <a16:creationId xmlns:a16="http://schemas.microsoft.com/office/drawing/2014/main" id="{ED6C3026-A6E2-4572-99E9-F84AEFA9D6EC}"/>
              </a:ext>
            </a:extLst>
          </p:cNvPr>
          <p:cNvSpPr>
            <a:spLocks noGrp="1"/>
          </p:cNvSpPr>
          <p:nvPr>
            <p:ph idx="1"/>
          </p:nvPr>
        </p:nvSpPr>
        <p:spPr>
          <a:xfrm>
            <a:off x="677333" y="931179"/>
            <a:ext cx="10052185" cy="5636002"/>
          </a:xfrm>
        </p:spPr>
        <p:txBody>
          <a:bodyPr>
            <a:normAutofit/>
          </a:bodyPr>
          <a:lstStyle/>
          <a:p>
            <a:r>
              <a:rPr lang="en-US" altLang="zh-CN" i="1" dirty="0"/>
              <a:t>Mongodb</a:t>
            </a:r>
            <a:r>
              <a:rPr lang="zh-CN" altLang="en-US" i="1" dirty="0"/>
              <a:t>基本的概念是文档、集合、数据库。</a:t>
            </a:r>
            <a:endParaRPr lang="en-US" altLang="zh-CN" i="1" dirty="0"/>
          </a:p>
          <a:p>
            <a:pPr lvl="1"/>
            <a:r>
              <a:rPr lang="zh-CN" altLang="en-US" i="1" dirty="0"/>
              <a:t>集合就是表</a:t>
            </a:r>
            <a:endParaRPr lang="en-US" altLang="zh-CN" i="1" dirty="0"/>
          </a:p>
          <a:p>
            <a:pPr lvl="1"/>
            <a:r>
              <a:rPr lang="zh-CN" altLang="en-US" i="1" dirty="0"/>
              <a:t>文档就是记录</a:t>
            </a:r>
            <a:endParaRPr lang="en-US" altLang="zh-CN" i="1" dirty="0"/>
          </a:p>
          <a:p>
            <a:r>
              <a:rPr lang="zh-CN" altLang="en-US" i="1" dirty="0"/>
              <a:t>在 </a:t>
            </a:r>
            <a:r>
              <a:rPr lang="en-US" altLang="zh-CN" i="1" dirty="0"/>
              <a:t>MongoDB </a:t>
            </a:r>
            <a:r>
              <a:rPr lang="zh-CN" altLang="en-US" i="1" dirty="0"/>
              <a:t>中，集合只有有内容插入后才会创建</a:t>
            </a:r>
            <a:r>
              <a:rPr lang="en-US" altLang="zh-CN" i="1" dirty="0"/>
              <a:t>! </a:t>
            </a:r>
          </a:p>
          <a:p>
            <a:r>
              <a:rPr lang="zh-CN" altLang="en-US" i="1" dirty="0"/>
              <a:t>就是说，创建集合</a:t>
            </a:r>
            <a:r>
              <a:rPr lang="en-US" altLang="zh-CN" i="1" dirty="0"/>
              <a:t>(</a:t>
            </a:r>
            <a:r>
              <a:rPr lang="zh-CN" altLang="en-US" i="1" dirty="0"/>
              <a:t>数据表</a:t>
            </a:r>
            <a:r>
              <a:rPr lang="en-US" altLang="zh-CN" i="1" dirty="0"/>
              <a:t>)</a:t>
            </a:r>
            <a:r>
              <a:rPr lang="zh-CN" altLang="en-US" i="1" dirty="0"/>
              <a:t>后要再插入一个文档</a:t>
            </a:r>
            <a:r>
              <a:rPr lang="en-US" altLang="zh-CN" i="1" dirty="0"/>
              <a:t>(</a:t>
            </a:r>
            <a:r>
              <a:rPr lang="zh-CN" altLang="en-US" i="1" dirty="0"/>
              <a:t>记录</a:t>
            </a:r>
            <a:r>
              <a:rPr lang="en-US" altLang="zh-CN" i="1" dirty="0"/>
              <a:t>)</a:t>
            </a:r>
            <a:r>
              <a:rPr lang="zh-CN" altLang="en-US" i="1" dirty="0"/>
              <a:t>，集合才会真正创建。</a:t>
            </a:r>
            <a:r>
              <a:rPr lang="en-US" altLang="zh-CN" i="1" dirty="0"/>
              <a:t>	</a:t>
            </a:r>
          </a:p>
          <a:p>
            <a:r>
              <a:rPr lang="en-US" altLang="zh-CN" dirty="0"/>
              <a:t>MongoDB </a:t>
            </a:r>
            <a:r>
              <a:rPr lang="zh-CN" altLang="en-US" dirty="0"/>
              <a:t>中默认的数据库为 </a:t>
            </a:r>
            <a:r>
              <a:rPr lang="en-US" altLang="zh-CN" dirty="0"/>
              <a:t>test</a:t>
            </a:r>
            <a:r>
              <a:rPr lang="zh-CN" altLang="en-US" dirty="0"/>
              <a:t>，如果你没有创建新的数据库，集合将存放在 </a:t>
            </a:r>
            <a:r>
              <a:rPr lang="en-US" altLang="zh-CN" dirty="0"/>
              <a:t>test </a:t>
            </a:r>
            <a:r>
              <a:rPr lang="zh-CN" altLang="en-US" dirty="0"/>
              <a:t>数据库中。</a:t>
            </a:r>
            <a:endParaRPr lang="en-US" altLang="zh-CN" dirty="0"/>
          </a:p>
          <a:p>
            <a:endParaRPr lang="en-US" altLang="zh-CN" dirty="0"/>
          </a:p>
          <a:p>
            <a:pPr marL="0" indent="0">
              <a:buNone/>
            </a:pPr>
            <a:endParaRPr lang="en-US" altLang="zh-CN" dirty="0"/>
          </a:p>
        </p:txBody>
      </p:sp>
    </p:spTree>
    <p:extLst>
      <p:ext uri="{BB962C8B-B14F-4D97-AF65-F5344CB8AC3E}">
        <p14:creationId xmlns:p14="http://schemas.microsoft.com/office/powerpoint/2010/main" val="2221600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D221D4E-33FF-427A-9CEC-71198F98C9A3}"/>
              </a:ext>
            </a:extLst>
          </p:cNvPr>
          <p:cNvSpPr>
            <a:spLocks noGrp="1"/>
          </p:cNvSpPr>
          <p:nvPr>
            <p:ph type="ctrTitle"/>
          </p:nvPr>
        </p:nvSpPr>
        <p:spPr>
          <a:xfrm>
            <a:off x="1524000" y="348144"/>
            <a:ext cx="9144000" cy="747457"/>
          </a:xfrm>
        </p:spPr>
        <p:txBody>
          <a:bodyPr>
            <a:normAutofit fontScale="90000"/>
          </a:bodyPr>
          <a:lstStyle/>
          <a:p>
            <a:r>
              <a:rPr lang="zh-CN" altLang="en-US" sz="4400" dirty="0"/>
              <a:t>主要</a:t>
            </a:r>
            <a:r>
              <a:rPr lang="zh-CN" altLang="en-US" dirty="0"/>
              <a:t>内容</a:t>
            </a:r>
          </a:p>
        </p:txBody>
      </p:sp>
      <p:sp>
        <p:nvSpPr>
          <p:cNvPr id="7" name="副标题 6">
            <a:extLst>
              <a:ext uri="{FF2B5EF4-FFF2-40B4-BE49-F238E27FC236}">
                <a16:creationId xmlns:a16="http://schemas.microsoft.com/office/drawing/2014/main" id="{E22DB4E7-815F-4935-AE03-82D56E1484D6}"/>
              </a:ext>
            </a:extLst>
          </p:cNvPr>
          <p:cNvSpPr>
            <a:spLocks noGrp="1"/>
          </p:cNvSpPr>
          <p:nvPr>
            <p:ph type="subTitle" idx="1"/>
          </p:nvPr>
        </p:nvSpPr>
        <p:spPr>
          <a:xfrm>
            <a:off x="1524000" y="1095601"/>
            <a:ext cx="9144000" cy="5414255"/>
          </a:xfrm>
        </p:spPr>
        <p:txBody>
          <a:bodyPr>
            <a:normAutofit/>
          </a:bodyPr>
          <a:lstStyle/>
          <a:p>
            <a:pPr marL="457200" indent="-457200" algn="l">
              <a:buFont typeface="+mj-lt"/>
              <a:buAutoNum type="arabicPeriod"/>
            </a:pPr>
            <a:r>
              <a:rPr lang="en-US" altLang="zh-CN" dirty="0"/>
              <a:t>Nodejs</a:t>
            </a:r>
            <a:r>
              <a:rPr lang="zh-CN" altLang="en-US" dirty="0"/>
              <a:t>介绍</a:t>
            </a:r>
            <a:endParaRPr lang="en-US" altLang="zh-CN" dirty="0"/>
          </a:p>
          <a:p>
            <a:pPr marL="457200" indent="-457200" algn="l">
              <a:buFont typeface="+mj-lt"/>
              <a:buAutoNum type="arabicPeriod"/>
            </a:pPr>
            <a:r>
              <a:rPr lang="en-US" altLang="zh-CN" dirty="0"/>
              <a:t>NPM</a:t>
            </a:r>
            <a:r>
              <a:rPr lang="zh-CN" altLang="en-US" dirty="0"/>
              <a:t>介绍</a:t>
            </a:r>
            <a:endParaRPr lang="en-US" altLang="zh-CN" dirty="0"/>
          </a:p>
          <a:p>
            <a:pPr marL="457200" indent="-457200" algn="l">
              <a:buFont typeface="+mj-lt"/>
              <a:buAutoNum type="arabicPeriod"/>
            </a:pPr>
            <a:r>
              <a:rPr lang="zh-CN" altLang="en-US" dirty="0"/>
              <a:t>第一个小</a:t>
            </a:r>
            <a:r>
              <a:rPr lang="en-US" altLang="zh-CN" dirty="0"/>
              <a:t>demo</a:t>
            </a:r>
            <a:r>
              <a:rPr lang="zh-CN" altLang="en-US" dirty="0"/>
              <a:t>（服务器）</a:t>
            </a:r>
            <a:endParaRPr lang="en-US" altLang="zh-CN" dirty="0"/>
          </a:p>
          <a:p>
            <a:pPr marL="457200" indent="-457200" algn="l">
              <a:buFont typeface="+mj-lt"/>
              <a:buAutoNum type="arabicPeriod"/>
            </a:pPr>
            <a:r>
              <a:rPr lang="zh-CN" altLang="en-US" dirty="0"/>
              <a:t>模块化思想</a:t>
            </a:r>
            <a:endParaRPr lang="en-US" altLang="zh-CN" dirty="0"/>
          </a:p>
          <a:p>
            <a:pPr marL="457200" indent="-457200" algn="l">
              <a:buFont typeface="+mj-lt"/>
              <a:buAutoNum type="arabicPeriod"/>
            </a:pPr>
            <a:r>
              <a:rPr lang="zh-CN" altLang="en-US" dirty="0"/>
              <a:t>模板引擎</a:t>
            </a:r>
            <a:r>
              <a:rPr lang="en-US" altLang="zh-CN" dirty="0"/>
              <a:t>art-template</a:t>
            </a:r>
          </a:p>
          <a:p>
            <a:pPr marL="457200" indent="-457200" algn="l">
              <a:buFont typeface="+mj-lt"/>
              <a:buAutoNum type="arabicPeriod"/>
            </a:pPr>
            <a:r>
              <a:rPr lang="en-US" altLang="zh-CN" dirty="0"/>
              <a:t>Express</a:t>
            </a:r>
          </a:p>
          <a:p>
            <a:pPr marL="457200" indent="-457200" algn="l">
              <a:buFont typeface="+mj-lt"/>
              <a:buAutoNum type="arabicPeriod"/>
            </a:pPr>
            <a:r>
              <a:rPr lang="en-US" altLang="zh-CN" dirty="0"/>
              <a:t>MongoDB</a:t>
            </a:r>
            <a:r>
              <a:rPr lang="zh-CN" altLang="en-US" dirty="0"/>
              <a:t>数据库</a:t>
            </a:r>
            <a:endParaRPr lang="en-US" altLang="zh-CN" dirty="0"/>
          </a:p>
          <a:p>
            <a:pPr marL="457200" indent="-457200" algn="l">
              <a:buFont typeface="+mj-lt"/>
              <a:buAutoNum type="arabicPeriod"/>
            </a:pPr>
            <a:r>
              <a:rPr lang="en-US" altLang="zh-CN" dirty="0"/>
              <a:t>Mongoose</a:t>
            </a:r>
            <a:r>
              <a:rPr lang="zh-CN" altLang="en-US" dirty="0"/>
              <a:t>操作</a:t>
            </a:r>
            <a:r>
              <a:rPr lang="en-US" altLang="zh-CN" dirty="0"/>
              <a:t>MongoDB</a:t>
            </a:r>
            <a:r>
              <a:rPr lang="zh-CN" altLang="en-US" dirty="0"/>
              <a:t>数据库</a:t>
            </a:r>
            <a:endParaRPr lang="en-US" altLang="zh-CN" dirty="0"/>
          </a:p>
          <a:p>
            <a:pPr marL="457200" indent="-457200" algn="l">
              <a:buFont typeface="+mj-lt"/>
              <a:buAutoNum type="arabicPeriod"/>
            </a:pPr>
            <a:r>
              <a:rPr lang="en-US" altLang="zh-CN" dirty="0"/>
              <a:t>Node</a:t>
            </a:r>
            <a:r>
              <a:rPr lang="zh-CN" altLang="en-US" dirty="0"/>
              <a:t>操作</a:t>
            </a:r>
            <a:r>
              <a:rPr lang="en-US" altLang="zh-CN" dirty="0"/>
              <a:t>MySQL</a:t>
            </a:r>
            <a:r>
              <a:rPr lang="zh-CN" altLang="en-US" dirty="0"/>
              <a:t>数据库</a:t>
            </a:r>
            <a:endParaRPr lang="en-US" altLang="zh-CN" dirty="0"/>
          </a:p>
          <a:p>
            <a:pPr marL="457200" indent="-457200" algn="l">
              <a:buFont typeface="+mj-lt"/>
              <a:buAutoNum type="arabicPeriod"/>
            </a:pPr>
            <a:r>
              <a:rPr lang="en-US" altLang="zh-CN" dirty="0"/>
              <a:t>Promise</a:t>
            </a:r>
          </a:p>
          <a:p>
            <a:pPr marL="457200" indent="-457200" algn="l">
              <a:buFont typeface="+mj-lt"/>
              <a:buAutoNum type="arabicPeriod"/>
            </a:pPr>
            <a:r>
              <a:rPr lang="zh-CN" altLang="en-US" dirty="0"/>
              <a:t>中间件</a:t>
            </a:r>
            <a:endParaRPr lang="en-US" altLang="zh-CN" dirty="0"/>
          </a:p>
          <a:p>
            <a:pPr marL="457200" indent="-457200" algn="l">
              <a:buFont typeface="+mj-lt"/>
              <a:buAutoNum type="arabicPeriod"/>
            </a:pPr>
            <a:r>
              <a:rPr lang="zh-CN" altLang="en-US" dirty="0"/>
              <a:t>其他第三方包</a:t>
            </a:r>
            <a:endParaRPr lang="en-US" altLang="zh-CN" dirty="0"/>
          </a:p>
          <a:p>
            <a:pPr marL="457200" indent="-457200" algn="l">
              <a:buFont typeface="+mj-lt"/>
              <a:buAutoNum type="arabicPeriod"/>
            </a:pPr>
            <a:r>
              <a:rPr lang="zh-CN" altLang="en-US"/>
              <a:t>其他</a:t>
            </a:r>
            <a:endParaRPr lang="en-US" altLang="zh-CN"/>
          </a:p>
        </p:txBody>
      </p:sp>
    </p:spTree>
    <p:extLst>
      <p:ext uri="{BB962C8B-B14F-4D97-AF65-F5344CB8AC3E}">
        <p14:creationId xmlns:p14="http://schemas.microsoft.com/office/powerpoint/2010/main" val="1283193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40739BE-A92B-4A00-954F-C40ED43CF358}"/>
              </a:ext>
            </a:extLst>
          </p:cNvPr>
          <p:cNvSpPr>
            <a:spLocks noGrp="1"/>
          </p:cNvSpPr>
          <p:nvPr>
            <p:ph type="title"/>
          </p:nvPr>
        </p:nvSpPr>
        <p:spPr>
          <a:xfrm>
            <a:off x="677334" y="290819"/>
            <a:ext cx="10052184" cy="640360"/>
          </a:xfrm>
        </p:spPr>
        <p:txBody>
          <a:bodyPr/>
          <a:lstStyle/>
          <a:p>
            <a:pPr algn="ctr"/>
            <a:r>
              <a:rPr lang="zh-CN" altLang="en-US" dirty="0"/>
              <a:t>八、</a:t>
            </a:r>
            <a:r>
              <a:rPr lang="en-US" altLang="zh-CN" dirty="0"/>
              <a:t>Mongoose</a:t>
            </a:r>
            <a:r>
              <a:rPr lang="zh-CN" altLang="en-US" dirty="0"/>
              <a:t>操作</a:t>
            </a:r>
            <a:r>
              <a:rPr lang="en-US" altLang="zh-CN" dirty="0"/>
              <a:t>MongoDB</a:t>
            </a:r>
            <a:r>
              <a:rPr lang="zh-CN" altLang="en-US" dirty="0"/>
              <a:t>数据库</a:t>
            </a:r>
          </a:p>
        </p:txBody>
      </p:sp>
      <p:sp>
        <p:nvSpPr>
          <p:cNvPr id="6" name="内容占位符 2">
            <a:extLst>
              <a:ext uri="{FF2B5EF4-FFF2-40B4-BE49-F238E27FC236}">
                <a16:creationId xmlns:a16="http://schemas.microsoft.com/office/drawing/2014/main" id="{B90A86F1-B07D-4DA3-A664-B1F2ECC3E96D}"/>
              </a:ext>
            </a:extLst>
          </p:cNvPr>
          <p:cNvSpPr>
            <a:spLocks noGrp="1"/>
          </p:cNvSpPr>
          <p:nvPr>
            <p:ph idx="1"/>
          </p:nvPr>
        </p:nvSpPr>
        <p:spPr>
          <a:xfrm>
            <a:off x="677333" y="931179"/>
            <a:ext cx="10052185" cy="5636002"/>
          </a:xfrm>
        </p:spPr>
        <p:txBody>
          <a:bodyPr>
            <a:normAutofit/>
          </a:bodyPr>
          <a:lstStyle/>
          <a:p>
            <a:r>
              <a:rPr lang="zh-CN" altLang="en-US" dirty="0"/>
              <a:t>安装：</a:t>
            </a:r>
            <a:r>
              <a:rPr lang="en-US" altLang="zh-CN" dirty="0"/>
              <a:t>npm install mongoose</a:t>
            </a:r>
          </a:p>
          <a:p>
            <a:r>
              <a:rPr lang="zh-CN" altLang="en-US" dirty="0"/>
              <a:t>引用：</a:t>
            </a:r>
            <a:endParaRPr lang="en-US" altLang="zh-CN" dirty="0"/>
          </a:p>
          <a:p>
            <a:pPr marL="0" indent="0">
              <a:buNone/>
            </a:pPr>
            <a:r>
              <a:rPr lang="en-US" altLang="zh-CN" dirty="0"/>
              <a:t>	const mongoose = require('mongoose')</a:t>
            </a:r>
          </a:p>
          <a:p>
            <a:pPr marL="457200" lvl="1" indent="0">
              <a:buNone/>
            </a:pPr>
            <a:r>
              <a:rPr lang="en-US" altLang="zh-CN" dirty="0"/>
              <a:t>const Schema = </a:t>
            </a:r>
            <a:r>
              <a:rPr lang="en-US" altLang="zh-CN" dirty="0" err="1"/>
              <a:t>mongoose.Schema</a:t>
            </a:r>
            <a:endParaRPr lang="en-US" altLang="zh-CN" dirty="0"/>
          </a:p>
          <a:p>
            <a:r>
              <a:rPr lang="zh-CN" altLang="en-US" dirty="0"/>
              <a:t>在控制台打开数据库：</a:t>
            </a:r>
            <a:r>
              <a:rPr lang="en-US" altLang="zh-CN" dirty="0"/>
              <a:t>mongo</a:t>
            </a:r>
            <a:r>
              <a:rPr lang="zh-CN" altLang="en-US" dirty="0"/>
              <a:t>（如果在</a:t>
            </a:r>
            <a:r>
              <a:rPr lang="en-US" altLang="zh-CN" dirty="0" err="1"/>
              <a:t>services.msc</a:t>
            </a:r>
            <a:r>
              <a:rPr lang="zh-CN" altLang="en-US" dirty="0"/>
              <a:t>中配置了</a:t>
            </a:r>
            <a:r>
              <a:rPr lang="en-US" altLang="zh-CN" dirty="0" err="1"/>
              <a:t>mongodb</a:t>
            </a:r>
            <a:r>
              <a:rPr lang="zh-CN" altLang="en-US" dirty="0"/>
              <a:t>数据库就不需开启了）</a:t>
            </a:r>
            <a:endParaRPr lang="en-US" altLang="zh-CN" dirty="0"/>
          </a:p>
          <a:p>
            <a:r>
              <a:rPr lang="zh-CN" altLang="en-US" dirty="0"/>
              <a:t>连接数据库：</a:t>
            </a:r>
            <a:r>
              <a:rPr lang="en-US" altLang="zh-CN" dirty="0" err="1"/>
              <a:t>mongoose.connect</a:t>
            </a:r>
            <a:r>
              <a:rPr lang="en-US" altLang="zh-CN" dirty="0"/>
              <a:t>(‘</a:t>
            </a:r>
            <a:r>
              <a:rPr lang="en-US" altLang="zh-CN" dirty="0" err="1"/>
              <a:t>mongodb</a:t>
            </a:r>
            <a:r>
              <a:rPr lang="en-US" altLang="zh-CN" dirty="0"/>
              <a:t>://localhost/</a:t>
            </a:r>
            <a:r>
              <a:rPr lang="zh-CN" altLang="en-US" dirty="0"/>
              <a:t>数据库名称</a:t>
            </a:r>
            <a:r>
              <a:rPr lang="en-US" altLang="zh-CN" dirty="0"/>
              <a:t>’)</a:t>
            </a:r>
          </a:p>
          <a:p>
            <a:endParaRPr lang="zh-CN" altLang="en-US" dirty="0"/>
          </a:p>
        </p:txBody>
      </p:sp>
    </p:spTree>
    <p:extLst>
      <p:ext uri="{BB962C8B-B14F-4D97-AF65-F5344CB8AC3E}">
        <p14:creationId xmlns:p14="http://schemas.microsoft.com/office/powerpoint/2010/main" val="1476558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40739BE-A92B-4A00-954F-C40ED43CF358}"/>
              </a:ext>
            </a:extLst>
          </p:cNvPr>
          <p:cNvSpPr>
            <a:spLocks noGrp="1"/>
          </p:cNvSpPr>
          <p:nvPr>
            <p:ph type="title"/>
          </p:nvPr>
        </p:nvSpPr>
        <p:spPr>
          <a:xfrm>
            <a:off x="677334" y="290819"/>
            <a:ext cx="10052184" cy="640360"/>
          </a:xfrm>
        </p:spPr>
        <p:txBody>
          <a:bodyPr/>
          <a:lstStyle/>
          <a:p>
            <a:r>
              <a:rPr lang="zh-CN" altLang="en-US" dirty="0"/>
              <a:t>创建集合：</a:t>
            </a:r>
          </a:p>
        </p:txBody>
      </p:sp>
      <p:sp>
        <p:nvSpPr>
          <p:cNvPr id="6" name="内容占位符 2">
            <a:extLst>
              <a:ext uri="{FF2B5EF4-FFF2-40B4-BE49-F238E27FC236}">
                <a16:creationId xmlns:a16="http://schemas.microsoft.com/office/drawing/2014/main" id="{B90A86F1-B07D-4DA3-A664-B1F2ECC3E96D}"/>
              </a:ext>
            </a:extLst>
          </p:cNvPr>
          <p:cNvSpPr>
            <a:spLocks noGrp="1"/>
          </p:cNvSpPr>
          <p:nvPr>
            <p:ph idx="1"/>
          </p:nvPr>
        </p:nvSpPr>
        <p:spPr>
          <a:xfrm>
            <a:off x="677333" y="931178"/>
            <a:ext cx="10958197" cy="5838737"/>
          </a:xfrm>
        </p:spPr>
        <p:txBody>
          <a:bodyPr>
            <a:normAutofit/>
          </a:bodyPr>
          <a:lstStyle/>
          <a:p>
            <a:r>
              <a:rPr lang="zh-CN" altLang="en-US" dirty="0"/>
              <a:t>使用</a:t>
            </a:r>
            <a:r>
              <a:rPr lang="en-US" altLang="zh-CN" dirty="0"/>
              <a:t>Schema</a:t>
            </a:r>
            <a:r>
              <a:rPr lang="zh-CN" altLang="en-US" dirty="0"/>
              <a:t>创建集合：</a:t>
            </a:r>
            <a:endParaRPr lang="en-US" altLang="zh-CN" dirty="0"/>
          </a:p>
          <a:p>
            <a:pPr marL="457200" lvl="1" indent="0">
              <a:buNone/>
            </a:pPr>
            <a:r>
              <a:rPr lang="en-US" altLang="zh-CN" sz="1100" dirty="0"/>
              <a:t>var </a:t>
            </a:r>
            <a:r>
              <a:rPr lang="en-US" altLang="zh-CN" sz="1100" dirty="0" err="1"/>
              <a:t>userSchema</a:t>
            </a:r>
            <a:r>
              <a:rPr lang="en-US" altLang="zh-CN" sz="1100" dirty="0"/>
              <a:t> = new Schema({</a:t>
            </a:r>
          </a:p>
          <a:p>
            <a:pPr marL="457200" lvl="1" indent="0">
              <a:buNone/>
            </a:pPr>
            <a:r>
              <a:rPr lang="en-US" altLang="zh-CN" sz="1100" dirty="0"/>
              <a:t>	username: {</a:t>
            </a:r>
          </a:p>
          <a:p>
            <a:pPr marL="457200" lvl="1" indent="0">
              <a:buNone/>
            </a:pPr>
            <a:r>
              <a:rPr lang="en-US" altLang="zh-CN" sz="1100" dirty="0"/>
              <a:t>		type: String,	//</a:t>
            </a:r>
            <a:r>
              <a:rPr lang="zh-CN" altLang="en-US" sz="1100" dirty="0"/>
              <a:t>数据类型</a:t>
            </a:r>
            <a:endParaRPr lang="en-US" altLang="zh-CN" sz="1100" dirty="0"/>
          </a:p>
          <a:p>
            <a:pPr marL="457200" lvl="1" indent="0">
              <a:buNone/>
            </a:pPr>
            <a:r>
              <a:rPr lang="en-US" altLang="zh-CN" sz="1100" dirty="0"/>
              <a:t>		require: true  // not null</a:t>
            </a:r>
          </a:p>
          <a:p>
            <a:pPr marL="457200" lvl="1" indent="0">
              <a:buNone/>
            </a:pPr>
            <a:r>
              <a:rPr lang="en-US" altLang="zh-CN" sz="1100" dirty="0"/>
              <a:t>	},</a:t>
            </a:r>
          </a:p>
          <a:p>
            <a:pPr marL="457200" lvl="1" indent="0">
              <a:buNone/>
            </a:pPr>
            <a:r>
              <a:rPr lang="en-US" altLang="zh-CN" sz="1100" dirty="0"/>
              <a:t>	password: {</a:t>
            </a:r>
          </a:p>
          <a:p>
            <a:pPr marL="457200" lvl="1" indent="0">
              <a:buNone/>
            </a:pPr>
            <a:r>
              <a:rPr lang="en-US" altLang="zh-CN" sz="1100" dirty="0"/>
              <a:t>		type: String,</a:t>
            </a:r>
          </a:p>
          <a:p>
            <a:pPr marL="457200" lvl="1" indent="0">
              <a:buNone/>
            </a:pPr>
            <a:r>
              <a:rPr lang="en-US" altLang="zh-CN" sz="1100" dirty="0"/>
              <a:t>		require: true</a:t>
            </a:r>
          </a:p>
          <a:p>
            <a:pPr marL="457200" lvl="1" indent="0">
              <a:buNone/>
            </a:pPr>
            <a:r>
              <a:rPr lang="en-US" altLang="zh-CN" sz="1100" dirty="0"/>
              <a:t>	},</a:t>
            </a:r>
          </a:p>
          <a:p>
            <a:pPr marL="457200" lvl="1" indent="0">
              <a:buNone/>
            </a:pPr>
            <a:r>
              <a:rPr lang="en-US" altLang="zh-CN" sz="1100" dirty="0"/>
              <a:t>	email: {</a:t>
            </a:r>
          </a:p>
          <a:p>
            <a:pPr marL="457200" lvl="1" indent="0">
              <a:buNone/>
            </a:pPr>
            <a:r>
              <a:rPr lang="en-US" altLang="zh-CN" sz="1100" dirty="0"/>
              <a:t>		type: String</a:t>
            </a:r>
          </a:p>
          <a:p>
            <a:pPr marL="457200" lvl="1" indent="0">
              <a:buNone/>
            </a:pPr>
            <a:r>
              <a:rPr lang="en-US" altLang="zh-CN" sz="1100" dirty="0"/>
              <a:t>	},</a:t>
            </a:r>
          </a:p>
          <a:p>
            <a:pPr marL="457200" lvl="1" indent="0">
              <a:buNone/>
            </a:pPr>
            <a:r>
              <a:rPr lang="en-US" altLang="zh-CN" sz="1100" dirty="0"/>
              <a:t>	……</a:t>
            </a:r>
          </a:p>
          <a:p>
            <a:pPr marL="457200" lvl="1" indent="0">
              <a:buNone/>
            </a:pPr>
            <a:r>
              <a:rPr lang="en-US" altLang="zh-CN" sz="1100" dirty="0"/>
              <a:t>})</a:t>
            </a:r>
          </a:p>
          <a:p>
            <a:r>
              <a:rPr lang="zh-CN" altLang="en-US" dirty="0"/>
              <a:t>模型构造函数：最后在当前数据库中创建一个</a:t>
            </a:r>
            <a:r>
              <a:rPr lang="en-US" altLang="zh-CN" dirty="0"/>
              <a:t>users</a:t>
            </a:r>
            <a:r>
              <a:rPr lang="zh-CN" altLang="en-US" dirty="0"/>
              <a:t>集合。</a:t>
            </a:r>
            <a:endParaRPr lang="en-US" altLang="zh-CN" dirty="0"/>
          </a:p>
          <a:p>
            <a:pPr marL="0" indent="0">
              <a:buNone/>
            </a:pPr>
            <a:r>
              <a:rPr lang="en-US" altLang="zh-CN" dirty="0"/>
              <a:t>	’User’</a:t>
            </a:r>
            <a:r>
              <a:rPr lang="zh-CN" altLang="en-US" dirty="0"/>
              <a:t>最好大写，且创建的是复数形式的集合</a:t>
            </a:r>
            <a:endParaRPr lang="en-US" altLang="zh-CN" dirty="0"/>
          </a:p>
          <a:p>
            <a:pPr marL="457200" lvl="1" indent="0">
              <a:buNone/>
            </a:pPr>
            <a:r>
              <a:rPr lang="en-US" altLang="zh-CN" dirty="0"/>
              <a:t>var User = </a:t>
            </a:r>
            <a:r>
              <a:rPr lang="en-US" altLang="zh-CN" dirty="0" err="1"/>
              <a:t>mongoose.model</a:t>
            </a:r>
            <a:r>
              <a:rPr lang="en-US" altLang="zh-CN" dirty="0"/>
              <a:t>('User', </a:t>
            </a:r>
            <a:r>
              <a:rPr lang="en-US" altLang="zh-CN" dirty="0" err="1"/>
              <a:t>userSchema</a:t>
            </a:r>
            <a:r>
              <a:rPr lang="en-US" altLang="zh-CN" dirty="0"/>
              <a:t>)</a:t>
            </a:r>
          </a:p>
          <a:p>
            <a:endParaRPr lang="zh-CN" altLang="en-US" dirty="0"/>
          </a:p>
        </p:txBody>
      </p:sp>
    </p:spTree>
    <p:extLst>
      <p:ext uri="{BB962C8B-B14F-4D97-AF65-F5344CB8AC3E}">
        <p14:creationId xmlns:p14="http://schemas.microsoft.com/office/powerpoint/2010/main" val="4683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40739BE-A92B-4A00-954F-C40ED43CF358}"/>
              </a:ext>
            </a:extLst>
          </p:cNvPr>
          <p:cNvSpPr>
            <a:spLocks noGrp="1"/>
          </p:cNvSpPr>
          <p:nvPr>
            <p:ph type="title"/>
          </p:nvPr>
        </p:nvSpPr>
        <p:spPr>
          <a:xfrm>
            <a:off x="677334" y="290819"/>
            <a:ext cx="10052184" cy="640360"/>
          </a:xfrm>
        </p:spPr>
        <p:txBody>
          <a:bodyPr/>
          <a:lstStyle/>
          <a:p>
            <a:r>
              <a:rPr lang="zh-CN" altLang="en-US" dirty="0"/>
              <a:t>插入数据：</a:t>
            </a:r>
          </a:p>
        </p:txBody>
      </p:sp>
      <p:sp>
        <p:nvSpPr>
          <p:cNvPr id="6" name="内容占位符 2">
            <a:extLst>
              <a:ext uri="{FF2B5EF4-FFF2-40B4-BE49-F238E27FC236}">
                <a16:creationId xmlns:a16="http://schemas.microsoft.com/office/drawing/2014/main" id="{B90A86F1-B07D-4DA3-A664-B1F2ECC3E96D}"/>
              </a:ext>
            </a:extLst>
          </p:cNvPr>
          <p:cNvSpPr>
            <a:spLocks noGrp="1"/>
          </p:cNvSpPr>
          <p:nvPr>
            <p:ph idx="1"/>
          </p:nvPr>
        </p:nvSpPr>
        <p:spPr>
          <a:xfrm>
            <a:off x="677333" y="931179"/>
            <a:ext cx="10052185" cy="5636002"/>
          </a:xfrm>
        </p:spPr>
        <p:txBody>
          <a:bodyPr>
            <a:normAutofit/>
          </a:bodyPr>
          <a:lstStyle/>
          <a:p>
            <a:r>
              <a:rPr lang="zh-CN" altLang="en-US" dirty="0"/>
              <a:t>插入数据：</a:t>
            </a:r>
            <a:endParaRPr lang="en-US" altLang="zh-CN" dirty="0"/>
          </a:p>
          <a:p>
            <a:pPr marL="457200" lvl="1" indent="0">
              <a:buNone/>
            </a:pPr>
            <a:r>
              <a:rPr lang="en-US" altLang="zh-CN" sz="1200" dirty="0"/>
              <a:t>var admin = new User({</a:t>
            </a:r>
          </a:p>
          <a:p>
            <a:pPr marL="457200" lvl="1" indent="0">
              <a:buNone/>
            </a:pPr>
            <a:r>
              <a:rPr lang="en-US" altLang="zh-CN" sz="1200" dirty="0"/>
              <a:t>	username: 'admin',</a:t>
            </a:r>
          </a:p>
          <a:p>
            <a:pPr marL="457200" lvl="1" indent="0">
              <a:buNone/>
            </a:pPr>
            <a:r>
              <a:rPr lang="en-US" altLang="zh-CN" sz="1200" dirty="0"/>
              <a:t>	password: '123456',</a:t>
            </a:r>
          </a:p>
          <a:p>
            <a:pPr marL="457200" lvl="1" indent="0">
              <a:buNone/>
            </a:pPr>
            <a:r>
              <a:rPr lang="en-US" altLang="zh-CN" sz="1200" dirty="0"/>
              <a:t>	email: 'admin@qq.com'</a:t>
            </a:r>
          </a:p>
          <a:p>
            <a:pPr marL="457200" lvl="1" indent="0">
              <a:buNone/>
            </a:pPr>
            <a:r>
              <a:rPr lang="en-US" altLang="zh-CN" sz="1200" dirty="0"/>
              <a:t>})</a:t>
            </a:r>
          </a:p>
          <a:p>
            <a:pPr marL="457200" lvl="1" indent="0">
              <a:buNone/>
            </a:pPr>
            <a:r>
              <a:rPr lang="en-US" altLang="zh-CN" sz="1200" dirty="0"/>
              <a:t>// </a:t>
            </a:r>
            <a:r>
              <a:rPr lang="zh-CN" altLang="en-US" sz="1200" dirty="0"/>
              <a:t>保存</a:t>
            </a:r>
          </a:p>
          <a:p>
            <a:pPr marL="457200" lvl="1" indent="0">
              <a:buNone/>
            </a:pPr>
            <a:r>
              <a:rPr lang="en-US" altLang="zh-CN" sz="1200" dirty="0" err="1"/>
              <a:t>admin.save</a:t>
            </a:r>
            <a:r>
              <a:rPr lang="en-US" altLang="zh-CN" sz="1200" dirty="0"/>
              <a:t>( (err, ret) =&gt; {</a:t>
            </a:r>
          </a:p>
          <a:p>
            <a:pPr marL="457200" lvl="1" indent="0">
              <a:buNone/>
            </a:pPr>
            <a:r>
              <a:rPr lang="en-US" altLang="zh-CN" sz="1200" dirty="0"/>
              <a:t>	if (err) {</a:t>
            </a:r>
          </a:p>
          <a:p>
            <a:pPr marL="457200" lvl="1" indent="0">
              <a:buNone/>
            </a:pPr>
            <a:r>
              <a:rPr lang="en-US" altLang="zh-CN" sz="1200" dirty="0"/>
              <a:t>		console.log("save error")</a:t>
            </a:r>
          </a:p>
          <a:p>
            <a:pPr marL="457200" lvl="1" indent="0">
              <a:buNone/>
            </a:pPr>
            <a:r>
              <a:rPr lang="en-US" altLang="zh-CN" sz="1200" dirty="0"/>
              <a:t>	} else {</a:t>
            </a:r>
          </a:p>
          <a:p>
            <a:pPr marL="457200" lvl="1" indent="0">
              <a:buNone/>
            </a:pPr>
            <a:r>
              <a:rPr lang="en-US" altLang="zh-CN" sz="1200" dirty="0"/>
              <a:t>		console.log("save success")</a:t>
            </a:r>
          </a:p>
          <a:p>
            <a:pPr marL="457200" lvl="1" indent="0">
              <a:buNone/>
            </a:pPr>
            <a:r>
              <a:rPr lang="en-US" altLang="zh-CN" sz="1200" dirty="0"/>
              <a:t>		console.log(ret)</a:t>
            </a:r>
          </a:p>
          <a:p>
            <a:pPr marL="457200" lvl="1" indent="0">
              <a:buNone/>
            </a:pPr>
            <a:r>
              <a:rPr lang="en-US" altLang="zh-CN" sz="1200" dirty="0"/>
              <a:t>	}</a:t>
            </a:r>
          </a:p>
          <a:p>
            <a:pPr marL="457200" lvl="1" indent="0">
              <a:buNone/>
            </a:pPr>
            <a:r>
              <a:rPr lang="en-US" altLang="zh-CN" sz="1200" dirty="0"/>
              <a:t>})</a:t>
            </a:r>
          </a:p>
          <a:p>
            <a:endParaRPr lang="en-US" altLang="zh-CN" dirty="0"/>
          </a:p>
          <a:p>
            <a:r>
              <a:rPr lang="zh-CN" altLang="en-US" dirty="0"/>
              <a:t>其中增删查改语句查阅官方文档或菜鸟教程的</a:t>
            </a:r>
            <a:r>
              <a:rPr lang="en-US" altLang="zh-CN" dirty="0"/>
              <a:t>MongoDB</a:t>
            </a:r>
            <a:r>
              <a:rPr lang="zh-CN" altLang="en-US" dirty="0"/>
              <a:t>即可。</a:t>
            </a:r>
          </a:p>
        </p:txBody>
      </p:sp>
    </p:spTree>
    <p:extLst>
      <p:ext uri="{BB962C8B-B14F-4D97-AF65-F5344CB8AC3E}">
        <p14:creationId xmlns:p14="http://schemas.microsoft.com/office/powerpoint/2010/main" val="4028579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579B356-142F-4EDE-8D74-17308DC4BC68}"/>
              </a:ext>
            </a:extLst>
          </p:cNvPr>
          <p:cNvSpPr>
            <a:spLocks noGrp="1"/>
          </p:cNvSpPr>
          <p:nvPr>
            <p:ph type="title"/>
          </p:nvPr>
        </p:nvSpPr>
        <p:spPr>
          <a:xfrm>
            <a:off x="677334" y="290819"/>
            <a:ext cx="10052184" cy="640360"/>
          </a:xfrm>
        </p:spPr>
        <p:txBody>
          <a:bodyPr/>
          <a:lstStyle/>
          <a:p>
            <a:pPr algn="ctr"/>
            <a:r>
              <a:rPr lang="zh-CN" altLang="en-US" dirty="0"/>
              <a:t>九、</a:t>
            </a:r>
            <a:r>
              <a:rPr lang="en-US" altLang="zh-CN" dirty="0" err="1"/>
              <a:t>Node.Js</a:t>
            </a:r>
            <a:r>
              <a:rPr lang="zh-CN" altLang="en-US" dirty="0"/>
              <a:t>操作</a:t>
            </a:r>
            <a:r>
              <a:rPr lang="en-US" altLang="zh-CN" dirty="0"/>
              <a:t>MySQL</a:t>
            </a:r>
            <a:r>
              <a:rPr lang="zh-CN" altLang="en-US" dirty="0"/>
              <a:t>数据库</a:t>
            </a:r>
          </a:p>
        </p:txBody>
      </p:sp>
      <p:sp>
        <p:nvSpPr>
          <p:cNvPr id="5" name="内容占位符 2">
            <a:extLst>
              <a:ext uri="{FF2B5EF4-FFF2-40B4-BE49-F238E27FC236}">
                <a16:creationId xmlns:a16="http://schemas.microsoft.com/office/drawing/2014/main" id="{049C2FE7-6F2C-4010-892E-B1488D2893AB}"/>
              </a:ext>
            </a:extLst>
          </p:cNvPr>
          <p:cNvSpPr>
            <a:spLocks noGrp="1"/>
          </p:cNvSpPr>
          <p:nvPr>
            <p:ph idx="1"/>
          </p:nvPr>
        </p:nvSpPr>
        <p:spPr>
          <a:xfrm>
            <a:off x="677333" y="931179"/>
            <a:ext cx="10052185" cy="5636002"/>
          </a:xfrm>
        </p:spPr>
        <p:txBody>
          <a:bodyPr/>
          <a:lstStyle/>
          <a:p>
            <a:r>
              <a:rPr lang="zh-CN" altLang="en-US" dirty="0"/>
              <a:t>安装：</a:t>
            </a:r>
            <a:r>
              <a:rPr lang="en-US" altLang="zh-CN" dirty="0"/>
              <a:t>npm install </a:t>
            </a:r>
            <a:r>
              <a:rPr lang="en-US" altLang="zh-CN" dirty="0" err="1"/>
              <a:t>mysql</a:t>
            </a:r>
            <a:endParaRPr lang="en-US" altLang="zh-CN" dirty="0"/>
          </a:p>
          <a:p>
            <a:r>
              <a:rPr lang="zh-CN" altLang="en-US" dirty="0"/>
              <a:t>创建连接：</a:t>
            </a:r>
            <a:endParaRPr lang="en-US" altLang="zh-CN" dirty="0"/>
          </a:p>
          <a:p>
            <a:pPr marL="457200" lvl="1" indent="0">
              <a:buNone/>
            </a:pPr>
            <a:r>
              <a:rPr lang="en-US" altLang="zh-CN" sz="1200" dirty="0"/>
              <a:t>var connection = </a:t>
            </a:r>
            <a:r>
              <a:rPr lang="en-US" altLang="zh-CN" sz="1200" dirty="0" err="1"/>
              <a:t>mysql.createConnection</a:t>
            </a:r>
            <a:r>
              <a:rPr lang="en-US" altLang="zh-CN" sz="1200" dirty="0"/>
              <a:t>({</a:t>
            </a:r>
          </a:p>
          <a:p>
            <a:pPr marL="457200" lvl="1" indent="0">
              <a:buNone/>
            </a:pPr>
            <a:r>
              <a:rPr lang="en-US" altLang="zh-CN" sz="1200" dirty="0"/>
              <a:t>  host     : 'localhost',</a:t>
            </a:r>
          </a:p>
          <a:p>
            <a:pPr marL="457200" lvl="1" indent="0">
              <a:buNone/>
            </a:pPr>
            <a:r>
              <a:rPr lang="en-US" altLang="zh-CN" sz="1200" dirty="0"/>
              <a:t>  user     : ‘</a:t>
            </a:r>
            <a:r>
              <a:rPr lang="en-US" altLang="zh-CN" sz="1200" dirty="0" err="1"/>
              <a:t>me_name</a:t>
            </a:r>
            <a:r>
              <a:rPr lang="en-US" altLang="zh-CN" sz="1200" dirty="0"/>
              <a:t>',</a:t>
            </a:r>
          </a:p>
          <a:p>
            <a:pPr marL="457200" lvl="1" indent="0">
              <a:buNone/>
            </a:pPr>
            <a:r>
              <a:rPr lang="en-US" altLang="zh-CN" sz="1200" dirty="0"/>
              <a:t>  password : ‘</a:t>
            </a:r>
            <a:r>
              <a:rPr lang="en-US" altLang="zh-CN" sz="1200" dirty="0" err="1"/>
              <a:t>my_passwrod</a:t>
            </a:r>
            <a:r>
              <a:rPr lang="en-US" altLang="zh-CN" sz="1200" dirty="0"/>
              <a:t>',</a:t>
            </a:r>
          </a:p>
          <a:p>
            <a:pPr marL="457200" lvl="1" indent="0">
              <a:buNone/>
            </a:pPr>
            <a:r>
              <a:rPr lang="en-US" altLang="zh-CN" sz="1200" dirty="0"/>
              <a:t>  database : '</a:t>
            </a:r>
            <a:r>
              <a:rPr lang="en-US" altLang="zh-CN" sz="1200" dirty="0" err="1"/>
              <a:t>my_db</a:t>
            </a:r>
            <a:r>
              <a:rPr lang="en-US" altLang="zh-CN" sz="1200" dirty="0"/>
              <a:t>'</a:t>
            </a:r>
          </a:p>
          <a:p>
            <a:pPr marL="457200" lvl="1" indent="0">
              <a:buNone/>
            </a:pPr>
            <a:r>
              <a:rPr lang="en-US" altLang="zh-CN" sz="1200" dirty="0"/>
              <a:t>});</a:t>
            </a:r>
          </a:p>
          <a:p>
            <a:r>
              <a:rPr lang="zh-CN" altLang="en-US" dirty="0"/>
              <a:t>启动连接：</a:t>
            </a:r>
            <a:r>
              <a:rPr lang="en-US" altLang="zh-CN" sz="1400" dirty="0" err="1"/>
              <a:t>connection.connect</a:t>
            </a:r>
            <a:r>
              <a:rPr lang="en-US" altLang="zh-CN" sz="1400" dirty="0"/>
              <a:t>();</a:t>
            </a:r>
          </a:p>
          <a:p>
            <a:r>
              <a:rPr lang="zh-CN" altLang="en-US" dirty="0"/>
              <a:t>操作：所有的增删查改都在 </a:t>
            </a:r>
            <a:r>
              <a:rPr lang="en-US" altLang="zh-CN" dirty="0"/>
              <a:t>query </a:t>
            </a:r>
            <a:r>
              <a:rPr lang="zh-CN" altLang="en-US" dirty="0"/>
              <a:t>中</a:t>
            </a:r>
            <a:endParaRPr lang="en-US" altLang="zh-CN" dirty="0"/>
          </a:p>
          <a:p>
            <a:pPr marL="457200" lvl="1" indent="0">
              <a:buNone/>
            </a:pPr>
            <a:r>
              <a:rPr lang="en-US" altLang="zh-CN" sz="1200" dirty="0" err="1"/>
              <a:t>connection.query</a:t>
            </a:r>
            <a:r>
              <a:rPr lang="en-US" altLang="zh-CN" sz="1200" dirty="0"/>
              <a:t>('SELECT * FROM `user`', function (error, results, fields) {</a:t>
            </a:r>
          </a:p>
          <a:p>
            <a:pPr marL="457200" lvl="1" indent="0">
              <a:buNone/>
            </a:pPr>
            <a:r>
              <a:rPr lang="en-US" altLang="zh-CN" sz="1200" dirty="0"/>
              <a:t>  if (error) throw error;</a:t>
            </a:r>
          </a:p>
          <a:p>
            <a:pPr marL="457200" lvl="1" indent="0">
              <a:buNone/>
            </a:pPr>
            <a:r>
              <a:rPr lang="en-US" altLang="zh-CN" sz="1200" dirty="0"/>
              <a:t> // console.log('The solution is: ', results);</a:t>
            </a:r>
          </a:p>
          <a:p>
            <a:pPr marL="457200" lvl="1" indent="0">
              <a:buNone/>
            </a:pPr>
            <a:r>
              <a:rPr lang="en-US" altLang="zh-CN" sz="1200" dirty="0"/>
              <a:t>});</a:t>
            </a:r>
          </a:p>
          <a:p>
            <a:r>
              <a:rPr lang="zh-CN" altLang="en-US" dirty="0"/>
              <a:t>关闭连接：</a:t>
            </a:r>
            <a:r>
              <a:rPr lang="en-US" altLang="zh-CN" sz="1400" dirty="0" err="1"/>
              <a:t>connection.end</a:t>
            </a:r>
            <a:r>
              <a:rPr lang="en-US" altLang="zh-CN" sz="1400" dirty="0"/>
              <a:t>();</a:t>
            </a:r>
          </a:p>
          <a:p>
            <a:endParaRPr lang="zh-CN" altLang="en-US" dirty="0"/>
          </a:p>
        </p:txBody>
      </p:sp>
    </p:spTree>
    <p:extLst>
      <p:ext uri="{BB962C8B-B14F-4D97-AF65-F5344CB8AC3E}">
        <p14:creationId xmlns:p14="http://schemas.microsoft.com/office/powerpoint/2010/main" val="2797606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3CFFD71-A8C3-4656-8888-3C87A023088C}"/>
              </a:ext>
            </a:extLst>
          </p:cNvPr>
          <p:cNvSpPr>
            <a:spLocks noGrp="1"/>
          </p:cNvSpPr>
          <p:nvPr>
            <p:ph type="title"/>
          </p:nvPr>
        </p:nvSpPr>
        <p:spPr>
          <a:xfrm>
            <a:off x="677334" y="290819"/>
            <a:ext cx="10052184" cy="640360"/>
          </a:xfrm>
        </p:spPr>
        <p:txBody>
          <a:bodyPr/>
          <a:lstStyle/>
          <a:p>
            <a:pPr algn="ctr"/>
            <a:r>
              <a:rPr lang="zh-CN" altLang="en-US" dirty="0"/>
              <a:t>十、</a:t>
            </a:r>
            <a:r>
              <a:rPr lang="en-US" altLang="zh-CN" dirty="0"/>
              <a:t>Promise</a:t>
            </a:r>
            <a:endParaRPr lang="zh-CN" altLang="en-US" dirty="0"/>
          </a:p>
        </p:txBody>
      </p:sp>
      <p:sp>
        <p:nvSpPr>
          <p:cNvPr id="5" name="内容占位符 2">
            <a:extLst>
              <a:ext uri="{FF2B5EF4-FFF2-40B4-BE49-F238E27FC236}">
                <a16:creationId xmlns:a16="http://schemas.microsoft.com/office/drawing/2014/main" id="{E5038D07-ACD0-49B1-A71F-3B84FD014A36}"/>
              </a:ext>
            </a:extLst>
          </p:cNvPr>
          <p:cNvSpPr>
            <a:spLocks noGrp="1"/>
          </p:cNvSpPr>
          <p:nvPr>
            <p:ph idx="1"/>
          </p:nvPr>
        </p:nvSpPr>
        <p:spPr>
          <a:xfrm>
            <a:off x="677333" y="931179"/>
            <a:ext cx="10052185" cy="5636002"/>
          </a:xfrm>
        </p:spPr>
        <p:txBody>
          <a:bodyPr/>
          <a:lstStyle/>
          <a:p>
            <a:r>
              <a:rPr lang="zh-CN" altLang="en-US" dirty="0"/>
              <a:t>处理回调炼狱</a:t>
            </a:r>
            <a:endParaRPr lang="en-US" altLang="zh-CN" dirty="0"/>
          </a:p>
          <a:p>
            <a:r>
              <a:rPr lang="en-US" altLang="zh-CN" dirty="0"/>
              <a:t>pending,</a:t>
            </a:r>
            <a:r>
              <a:rPr lang="zh-CN" altLang="en-US" dirty="0"/>
              <a:t> </a:t>
            </a:r>
            <a:r>
              <a:rPr lang="en-US" altLang="zh-CN" dirty="0"/>
              <a:t>resolved,</a:t>
            </a:r>
            <a:r>
              <a:rPr lang="zh-CN" altLang="en-US" dirty="0"/>
              <a:t> </a:t>
            </a:r>
            <a:r>
              <a:rPr lang="en-US" altLang="zh-CN"/>
              <a:t>rejected</a:t>
            </a:r>
          </a:p>
          <a:p>
            <a:pPr marL="0" indent="0">
              <a:buNone/>
            </a:pPr>
            <a:endParaRPr lang="zh-CN" altLang="en-US" dirty="0"/>
          </a:p>
        </p:txBody>
      </p:sp>
    </p:spTree>
    <p:extLst>
      <p:ext uri="{BB962C8B-B14F-4D97-AF65-F5344CB8AC3E}">
        <p14:creationId xmlns:p14="http://schemas.microsoft.com/office/powerpoint/2010/main" val="4137213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05C4B9B-CC74-44C5-A310-C8E0B93CA427}"/>
              </a:ext>
            </a:extLst>
          </p:cNvPr>
          <p:cNvSpPr>
            <a:spLocks noGrp="1"/>
          </p:cNvSpPr>
          <p:nvPr>
            <p:ph type="title"/>
          </p:nvPr>
        </p:nvSpPr>
        <p:spPr>
          <a:xfrm>
            <a:off x="677334" y="290819"/>
            <a:ext cx="10052184" cy="640360"/>
          </a:xfrm>
        </p:spPr>
        <p:txBody>
          <a:bodyPr/>
          <a:lstStyle/>
          <a:p>
            <a:pPr algn="ctr"/>
            <a:r>
              <a:rPr lang="zh-CN" altLang="en-US" dirty="0"/>
              <a:t>十一、中间件</a:t>
            </a:r>
          </a:p>
        </p:txBody>
      </p:sp>
      <p:sp>
        <p:nvSpPr>
          <p:cNvPr id="5" name="内容占位符 2">
            <a:extLst>
              <a:ext uri="{FF2B5EF4-FFF2-40B4-BE49-F238E27FC236}">
                <a16:creationId xmlns:a16="http://schemas.microsoft.com/office/drawing/2014/main" id="{E37BDD94-905A-4AB5-8E52-801651AC0C97}"/>
              </a:ext>
            </a:extLst>
          </p:cNvPr>
          <p:cNvSpPr>
            <a:spLocks noGrp="1"/>
          </p:cNvSpPr>
          <p:nvPr>
            <p:ph idx="1"/>
          </p:nvPr>
        </p:nvSpPr>
        <p:spPr>
          <a:xfrm>
            <a:off x="677333" y="931179"/>
            <a:ext cx="10052185" cy="5636002"/>
          </a:xfrm>
        </p:spPr>
        <p:txBody>
          <a:bodyPr/>
          <a:lstStyle/>
          <a:p>
            <a:pPr marL="0" indent="0">
              <a:buNone/>
            </a:pPr>
            <a:r>
              <a:rPr lang="zh-CN" altLang="en-US" dirty="0"/>
              <a:t>从浏览器发送</a:t>
            </a:r>
            <a:r>
              <a:rPr lang="en-US" altLang="zh-CN" dirty="0"/>
              <a:t>url</a:t>
            </a:r>
            <a:r>
              <a:rPr lang="zh-CN" altLang="en-US" dirty="0"/>
              <a:t>到服务器发送响应，其中就是经过中间件的处理。</a:t>
            </a:r>
            <a:endParaRPr lang="en-US" altLang="zh-CN" dirty="0"/>
          </a:p>
          <a:p>
            <a:pPr marL="0" indent="0">
              <a:buNone/>
            </a:pPr>
            <a:endParaRPr lang="en-US" altLang="zh-CN" dirty="0"/>
          </a:p>
          <a:p>
            <a:pPr marL="0" indent="0">
              <a:buNone/>
            </a:pPr>
            <a:r>
              <a:rPr lang="en-US" altLang="zh-CN" dirty="0"/>
              <a:t>Express</a:t>
            </a:r>
            <a:r>
              <a:rPr lang="zh-CN" altLang="en-US" dirty="0"/>
              <a:t>中间件：</a:t>
            </a:r>
            <a:endParaRPr lang="en-US" altLang="zh-CN" dirty="0"/>
          </a:p>
          <a:p>
            <a:r>
              <a:rPr lang="zh-CN" altLang="en-US" dirty="0"/>
              <a:t>功能：中间件的本质就是一个函数，在收到请求和返回相应的过程中做一些我们想做的事情。</a:t>
            </a:r>
            <a:r>
              <a:rPr lang="en-US" altLang="zh-CN" dirty="0"/>
              <a:t>Express</a:t>
            </a:r>
            <a:r>
              <a:rPr lang="zh-CN" altLang="en-US" dirty="0"/>
              <a:t>文档中对它的作用是这么描述的：</a:t>
            </a:r>
            <a:endParaRPr lang="en-US" altLang="zh-CN" dirty="0"/>
          </a:p>
          <a:p>
            <a:pPr marL="400050" lvl="1" indent="0">
              <a:buNone/>
            </a:pPr>
            <a:r>
              <a:rPr lang="zh-CN" altLang="en-US" dirty="0"/>
              <a:t>执行任何代码。</a:t>
            </a:r>
            <a:br>
              <a:rPr lang="zh-CN" altLang="en-US" dirty="0"/>
            </a:br>
            <a:r>
              <a:rPr lang="zh-CN" altLang="en-US" dirty="0"/>
              <a:t>修改请求和响应对象。</a:t>
            </a:r>
            <a:br>
              <a:rPr lang="zh-CN" altLang="en-US" dirty="0"/>
            </a:br>
            <a:r>
              <a:rPr lang="zh-CN" altLang="en-US" dirty="0"/>
              <a:t>终结请求</a:t>
            </a:r>
            <a:r>
              <a:rPr lang="en-US" altLang="zh-CN" dirty="0"/>
              <a:t>-</a:t>
            </a:r>
            <a:r>
              <a:rPr lang="zh-CN" altLang="en-US" dirty="0"/>
              <a:t>响应循环。</a:t>
            </a:r>
            <a:br>
              <a:rPr lang="zh-CN" altLang="en-US" dirty="0"/>
            </a:br>
            <a:r>
              <a:rPr lang="zh-CN" altLang="en-US" dirty="0"/>
              <a:t>调用堆栈中的下一个中间件。</a:t>
            </a:r>
            <a:endParaRPr lang="en-US" altLang="zh-CN" dirty="0"/>
          </a:p>
          <a:p>
            <a:r>
              <a:rPr lang="zh-CN" altLang="en-US" dirty="0"/>
              <a:t>分类：原理相同，只是用法不同</a:t>
            </a:r>
            <a:endParaRPr lang="en-US" altLang="zh-CN" dirty="0"/>
          </a:p>
          <a:p>
            <a:pPr marL="400050" lvl="1" indent="0">
              <a:buNone/>
            </a:pPr>
            <a:r>
              <a:rPr lang="zh-CN" altLang="en-US" dirty="0"/>
              <a:t>应用级中间件</a:t>
            </a:r>
            <a:br>
              <a:rPr lang="zh-CN" altLang="en-US" dirty="0"/>
            </a:br>
            <a:r>
              <a:rPr lang="zh-CN" altLang="en-US" dirty="0"/>
              <a:t>路由级中间件</a:t>
            </a:r>
            <a:br>
              <a:rPr lang="zh-CN" altLang="en-US" dirty="0"/>
            </a:br>
            <a:r>
              <a:rPr lang="zh-CN" altLang="en-US" dirty="0"/>
              <a:t>错误处理中间件</a:t>
            </a:r>
            <a:br>
              <a:rPr lang="zh-CN" altLang="en-US" dirty="0"/>
            </a:br>
            <a:r>
              <a:rPr lang="zh-CN" altLang="en-US" dirty="0"/>
              <a:t>内置中间件</a:t>
            </a:r>
            <a:br>
              <a:rPr lang="zh-CN" altLang="en-US" dirty="0"/>
            </a:br>
            <a:r>
              <a:rPr lang="zh-CN" altLang="en-US" dirty="0"/>
              <a:t>第三方中间件</a:t>
            </a:r>
            <a:endParaRPr lang="en-US" altLang="zh-CN" dirty="0"/>
          </a:p>
          <a:p>
            <a:endParaRPr lang="en-US" altLang="zh-CN" dirty="0"/>
          </a:p>
        </p:txBody>
      </p:sp>
    </p:spTree>
    <p:extLst>
      <p:ext uri="{BB962C8B-B14F-4D97-AF65-F5344CB8AC3E}">
        <p14:creationId xmlns:p14="http://schemas.microsoft.com/office/powerpoint/2010/main" val="444105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05C4B9B-CC74-44C5-A310-C8E0B93CA427}"/>
              </a:ext>
            </a:extLst>
          </p:cNvPr>
          <p:cNvSpPr>
            <a:spLocks noGrp="1"/>
          </p:cNvSpPr>
          <p:nvPr>
            <p:ph type="title"/>
          </p:nvPr>
        </p:nvSpPr>
        <p:spPr>
          <a:xfrm>
            <a:off x="677334" y="290819"/>
            <a:ext cx="10052184" cy="640360"/>
          </a:xfrm>
        </p:spPr>
        <p:txBody>
          <a:bodyPr/>
          <a:lstStyle/>
          <a:p>
            <a:pPr algn="ctr"/>
            <a:r>
              <a:rPr lang="zh-CN" altLang="en-US" dirty="0"/>
              <a:t>十二、其他第三方包</a:t>
            </a:r>
          </a:p>
        </p:txBody>
      </p:sp>
      <p:sp>
        <p:nvSpPr>
          <p:cNvPr id="5" name="内容占位符 2">
            <a:extLst>
              <a:ext uri="{FF2B5EF4-FFF2-40B4-BE49-F238E27FC236}">
                <a16:creationId xmlns:a16="http://schemas.microsoft.com/office/drawing/2014/main" id="{E37BDD94-905A-4AB5-8E52-801651AC0C97}"/>
              </a:ext>
            </a:extLst>
          </p:cNvPr>
          <p:cNvSpPr>
            <a:spLocks noGrp="1"/>
          </p:cNvSpPr>
          <p:nvPr>
            <p:ph idx="1"/>
          </p:nvPr>
        </p:nvSpPr>
        <p:spPr>
          <a:xfrm>
            <a:off x="677333" y="931179"/>
            <a:ext cx="10837333" cy="5636002"/>
          </a:xfrm>
        </p:spPr>
        <p:txBody>
          <a:bodyPr/>
          <a:lstStyle/>
          <a:p>
            <a:r>
              <a:rPr lang="zh-CN" altLang="en-US" dirty="0"/>
              <a:t>自动重启 </a:t>
            </a:r>
            <a:r>
              <a:rPr lang="en-US" altLang="zh-CN" dirty="0"/>
              <a:t>nodemon  </a:t>
            </a:r>
          </a:p>
          <a:p>
            <a:pPr marL="457200" lvl="1" indent="0">
              <a:buNone/>
            </a:pPr>
            <a:r>
              <a:rPr lang="zh-CN" altLang="en-US" dirty="0"/>
              <a:t>它会自动监视文件的变化，当文件发生变化时，服务器会自动重启。</a:t>
            </a:r>
            <a:endParaRPr lang="en-US" altLang="zh-CN" dirty="0"/>
          </a:p>
          <a:p>
            <a:pPr marL="457200" lvl="1" indent="0">
              <a:buNone/>
            </a:pPr>
            <a:r>
              <a:rPr lang="zh-CN" altLang="en-US" dirty="0"/>
              <a:t>安装：</a:t>
            </a:r>
            <a:r>
              <a:rPr lang="en-US" altLang="zh-CN" dirty="0"/>
              <a:t>npm install nodemon</a:t>
            </a:r>
          </a:p>
          <a:p>
            <a:pPr marL="457200" lvl="1" indent="0">
              <a:buNone/>
            </a:pPr>
            <a:r>
              <a:rPr lang="zh-CN" altLang="en-US" dirty="0"/>
              <a:t>启动：</a:t>
            </a:r>
            <a:r>
              <a:rPr lang="en-US" altLang="zh-CN" dirty="0"/>
              <a:t>nodemon app.js</a:t>
            </a:r>
            <a:endParaRPr lang="zh-CN" altLang="en-US" dirty="0"/>
          </a:p>
        </p:txBody>
      </p:sp>
    </p:spTree>
    <p:extLst>
      <p:ext uri="{BB962C8B-B14F-4D97-AF65-F5344CB8AC3E}">
        <p14:creationId xmlns:p14="http://schemas.microsoft.com/office/powerpoint/2010/main" val="1584532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05C4B9B-CC74-44C5-A310-C8E0B93CA427}"/>
              </a:ext>
            </a:extLst>
          </p:cNvPr>
          <p:cNvSpPr>
            <a:spLocks noGrp="1"/>
          </p:cNvSpPr>
          <p:nvPr>
            <p:ph type="title"/>
          </p:nvPr>
        </p:nvSpPr>
        <p:spPr>
          <a:xfrm>
            <a:off x="677334" y="290819"/>
            <a:ext cx="10052184" cy="640360"/>
          </a:xfrm>
        </p:spPr>
        <p:txBody>
          <a:bodyPr/>
          <a:lstStyle/>
          <a:p>
            <a:pPr algn="ctr"/>
            <a:r>
              <a:rPr lang="zh-CN" altLang="en-US" dirty="0"/>
              <a:t>十三、其他</a:t>
            </a:r>
          </a:p>
        </p:txBody>
      </p:sp>
      <p:sp>
        <p:nvSpPr>
          <p:cNvPr id="5" name="内容占位符 2">
            <a:extLst>
              <a:ext uri="{FF2B5EF4-FFF2-40B4-BE49-F238E27FC236}">
                <a16:creationId xmlns:a16="http://schemas.microsoft.com/office/drawing/2014/main" id="{E37BDD94-905A-4AB5-8E52-801651AC0C97}"/>
              </a:ext>
            </a:extLst>
          </p:cNvPr>
          <p:cNvSpPr>
            <a:spLocks noGrp="1"/>
          </p:cNvSpPr>
          <p:nvPr>
            <p:ph idx="1"/>
          </p:nvPr>
        </p:nvSpPr>
        <p:spPr>
          <a:xfrm>
            <a:off x="677333" y="931179"/>
            <a:ext cx="10837333" cy="5636002"/>
          </a:xfrm>
        </p:spPr>
        <p:txBody>
          <a:bodyPr/>
          <a:lstStyle/>
          <a:p>
            <a:r>
              <a:rPr lang="en-US" altLang="zh-CN" dirty="0" err="1"/>
              <a:t>nvm</a:t>
            </a:r>
            <a:r>
              <a:rPr lang="zh-CN" altLang="en-US" dirty="0"/>
              <a:t>工具：实现</a:t>
            </a:r>
            <a:r>
              <a:rPr lang="en-US" altLang="zh-CN" dirty="0" err="1"/>
              <a:t>nodejs</a:t>
            </a:r>
            <a:r>
              <a:rPr lang="zh-CN" altLang="en-US" dirty="0"/>
              <a:t>任意版本切换</a:t>
            </a:r>
            <a:endParaRPr lang="en-US" altLang="zh-CN" dirty="0"/>
          </a:p>
          <a:p>
            <a:r>
              <a:rPr lang="en-US" altLang="zh-CN" dirty="0"/>
              <a:t>npm</a:t>
            </a:r>
            <a:r>
              <a:rPr lang="zh-CN" altLang="en-US" dirty="0"/>
              <a:t>工具：下载</a:t>
            </a:r>
            <a:r>
              <a:rPr lang="en-US" altLang="zh-CN" dirty="0" err="1"/>
              <a:t>nodejs</a:t>
            </a:r>
            <a:r>
              <a:rPr lang="zh-CN" altLang="en-US" dirty="0"/>
              <a:t>所需模块（工具库）</a:t>
            </a:r>
            <a:endParaRPr lang="en-US" altLang="zh-CN" dirty="0"/>
          </a:p>
          <a:p>
            <a:r>
              <a:rPr lang="en-US" altLang="zh-CN" dirty="0" err="1"/>
              <a:t>nrm</a:t>
            </a:r>
            <a:r>
              <a:rPr lang="zh-CN" altLang="en-US" dirty="0"/>
              <a:t>工具：切换</a:t>
            </a:r>
            <a:r>
              <a:rPr lang="en-US" altLang="zh-CN" dirty="0"/>
              <a:t>npm</a:t>
            </a:r>
            <a:r>
              <a:rPr lang="zh-CN" altLang="en-US" dirty="0"/>
              <a:t>下载源</a:t>
            </a:r>
          </a:p>
        </p:txBody>
      </p:sp>
    </p:spTree>
    <p:extLst>
      <p:ext uri="{BB962C8B-B14F-4D97-AF65-F5344CB8AC3E}">
        <p14:creationId xmlns:p14="http://schemas.microsoft.com/office/powerpoint/2010/main" val="2029077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F08347-1EE8-4CC0-96A4-3E0A2E31D642}"/>
              </a:ext>
            </a:extLst>
          </p:cNvPr>
          <p:cNvSpPr>
            <a:spLocks noGrp="1"/>
          </p:cNvSpPr>
          <p:nvPr>
            <p:ph type="title"/>
          </p:nvPr>
        </p:nvSpPr>
        <p:spPr>
          <a:xfrm>
            <a:off x="677334" y="609600"/>
            <a:ext cx="8596668" cy="724250"/>
          </a:xfrm>
        </p:spPr>
        <p:txBody>
          <a:bodyPr/>
          <a:lstStyle/>
          <a:p>
            <a:pPr algn="ctr"/>
            <a:r>
              <a:rPr lang="zh-CN" altLang="en-US" dirty="0"/>
              <a:t>一、</a:t>
            </a:r>
            <a:r>
              <a:rPr lang="en-US" altLang="zh-CN" dirty="0"/>
              <a:t>Nodejs</a:t>
            </a:r>
            <a:r>
              <a:rPr lang="zh-CN" altLang="en-US" dirty="0"/>
              <a:t>介绍</a:t>
            </a:r>
          </a:p>
        </p:txBody>
      </p:sp>
      <p:sp>
        <p:nvSpPr>
          <p:cNvPr id="3" name="内容占位符 2">
            <a:extLst>
              <a:ext uri="{FF2B5EF4-FFF2-40B4-BE49-F238E27FC236}">
                <a16:creationId xmlns:a16="http://schemas.microsoft.com/office/drawing/2014/main" id="{0D64703F-4FA0-478A-B856-16FC99CBD67D}"/>
              </a:ext>
            </a:extLst>
          </p:cNvPr>
          <p:cNvSpPr>
            <a:spLocks noGrp="1"/>
          </p:cNvSpPr>
          <p:nvPr>
            <p:ph idx="1"/>
          </p:nvPr>
        </p:nvSpPr>
        <p:spPr>
          <a:xfrm>
            <a:off x="677334" y="1333851"/>
            <a:ext cx="8596668" cy="4707512"/>
          </a:xfrm>
        </p:spPr>
        <p:txBody>
          <a:bodyPr/>
          <a:lstStyle/>
          <a:p>
            <a:r>
              <a:rPr lang="en-US" altLang="zh-CN" dirty="0"/>
              <a:t>Node.js is a JavaScript runtime built on Chrome's V8 JavaScript engine.</a:t>
            </a:r>
          </a:p>
          <a:p>
            <a:r>
              <a:rPr lang="en-US" altLang="zh-CN" dirty="0"/>
              <a:t>Node.js</a:t>
            </a:r>
            <a:r>
              <a:rPr lang="zh-CN" altLang="en-US" dirty="0"/>
              <a:t>不是</a:t>
            </a:r>
            <a:r>
              <a:rPr lang="en-US" altLang="zh-CN" dirty="0"/>
              <a:t>JavaScript</a:t>
            </a:r>
            <a:r>
              <a:rPr lang="zh-CN" altLang="en-US" dirty="0"/>
              <a:t>应用，不是语言，不是框架，不是服务器。</a:t>
            </a:r>
          </a:p>
          <a:p>
            <a:r>
              <a:rPr lang="zh-CN" altLang="en-US" dirty="0"/>
              <a:t>而是</a:t>
            </a:r>
            <a:r>
              <a:rPr lang="en-US" altLang="zh-CN" dirty="0"/>
              <a:t>JavaScript</a:t>
            </a:r>
            <a:r>
              <a:rPr lang="zh-CN" altLang="en-US" dirty="0"/>
              <a:t>运行时环境。</a:t>
            </a:r>
            <a:endParaRPr lang="en-US" altLang="zh-CN" dirty="0"/>
          </a:p>
          <a:p>
            <a:r>
              <a:rPr lang="zh-CN" altLang="en-US" dirty="0"/>
              <a:t>特点：</a:t>
            </a:r>
          </a:p>
          <a:p>
            <a:pPr marL="457200" lvl="1" indent="0">
              <a:buNone/>
            </a:pPr>
            <a:r>
              <a:rPr lang="zh-CN" altLang="en-US" dirty="0"/>
              <a:t>事件驱动（</a:t>
            </a:r>
            <a:r>
              <a:rPr lang="en-US" altLang="zh-CN" dirty="0"/>
              <a:t>event-driven</a:t>
            </a:r>
            <a:r>
              <a:rPr lang="zh-CN" altLang="en-US" dirty="0"/>
              <a:t>）</a:t>
            </a:r>
            <a:endParaRPr lang="en-US" altLang="zh-CN" dirty="0"/>
          </a:p>
          <a:p>
            <a:pPr marL="457200" lvl="1" indent="0">
              <a:buNone/>
            </a:pPr>
            <a:r>
              <a:rPr lang="zh-CN" altLang="en-US" dirty="0"/>
              <a:t>非阻塞</a:t>
            </a:r>
            <a:r>
              <a:rPr lang="en-US" altLang="zh-CN" dirty="0"/>
              <a:t>I/O</a:t>
            </a:r>
            <a:r>
              <a:rPr lang="zh-CN" altLang="en-US" dirty="0"/>
              <a:t>模型（</a:t>
            </a:r>
            <a:r>
              <a:rPr lang="en-US" altLang="zh-CN" dirty="0"/>
              <a:t>non-blocking I/O model</a:t>
            </a:r>
            <a:r>
              <a:rPr lang="zh-CN" altLang="en-US" dirty="0"/>
              <a:t>）</a:t>
            </a:r>
          </a:p>
          <a:p>
            <a:pPr marL="457200" lvl="1" indent="0">
              <a:buNone/>
            </a:pPr>
            <a:r>
              <a:rPr lang="zh-CN" altLang="en-US" dirty="0"/>
              <a:t>每个函数都是异步的</a:t>
            </a:r>
            <a:endParaRPr lang="en-US" altLang="zh-CN" dirty="0"/>
          </a:p>
          <a:p>
            <a:endParaRPr lang="en-US" altLang="zh-CN" dirty="0"/>
          </a:p>
          <a:p>
            <a:r>
              <a:rPr lang="zh-CN" altLang="en-US" dirty="0"/>
              <a:t>自行安装，官网（</a:t>
            </a:r>
            <a:r>
              <a:rPr lang="en-US" altLang="zh-CN" dirty="0"/>
              <a:t> </a:t>
            </a:r>
            <a:r>
              <a:rPr lang="en-US" altLang="zh-CN" dirty="0">
                <a:hlinkClick r:id="rId2"/>
              </a:rPr>
              <a:t>https://nodejs.org/en/</a:t>
            </a:r>
            <a:r>
              <a:rPr lang="zh-CN" altLang="en-US" dirty="0"/>
              <a:t>）</a:t>
            </a:r>
            <a:endParaRPr lang="en-US" altLang="zh-CN" dirty="0"/>
          </a:p>
          <a:p>
            <a:r>
              <a:rPr lang="en-US" altLang="zh-CN" dirty="0"/>
              <a:t>node</a:t>
            </a:r>
            <a:r>
              <a:rPr lang="zh-CN" altLang="en-US" dirty="0"/>
              <a:t> </a:t>
            </a:r>
            <a:r>
              <a:rPr lang="en-US" altLang="zh-CN" dirty="0"/>
              <a:t>–version</a:t>
            </a:r>
            <a:r>
              <a:rPr lang="zh-CN" altLang="en-US" dirty="0"/>
              <a:t>  查看版本号</a:t>
            </a:r>
            <a:endParaRPr lang="en-US" altLang="zh-CN" dirty="0"/>
          </a:p>
          <a:p>
            <a:r>
              <a:rPr lang="zh-CN" altLang="en-US" dirty="0"/>
              <a:t>启动：</a:t>
            </a:r>
            <a:r>
              <a:rPr lang="en-US" altLang="zh-CN" dirty="0"/>
              <a:t>node </a:t>
            </a:r>
            <a:r>
              <a:rPr lang="zh-CN" altLang="en-US" dirty="0"/>
              <a:t>文件名（后缀名为</a:t>
            </a:r>
            <a:r>
              <a:rPr lang="en-US" altLang="zh-CN" dirty="0"/>
              <a:t>.js)</a:t>
            </a:r>
          </a:p>
        </p:txBody>
      </p:sp>
    </p:spTree>
    <p:extLst>
      <p:ext uri="{BB962C8B-B14F-4D97-AF65-F5344CB8AC3E}">
        <p14:creationId xmlns:p14="http://schemas.microsoft.com/office/powerpoint/2010/main" val="2362946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F08347-1EE8-4CC0-96A4-3E0A2E31D642}"/>
              </a:ext>
            </a:extLst>
          </p:cNvPr>
          <p:cNvSpPr>
            <a:spLocks noGrp="1"/>
          </p:cNvSpPr>
          <p:nvPr>
            <p:ph type="title"/>
          </p:nvPr>
        </p:nvSpPr>
        <p:spPr>
          <a:xfrm>
            <a:off x="677334" y="609600"/>
            <a:ext cx="8596668" cy="724250"/>
          </a:xfrm>
        </p:spPr>
        <p:txBody>
          <a:bodyPr/>
          <a:lstStyle/>
          <a:p>
            <a:r>
              <a:rPr lang="en-US" altLang="zh-CN" dirty="0"/>
              <a:t>Nodejs</a:t>
            </a:r>
            <a:endParaRPr lang="zh-CN" altLang="en-US" dirty="0"/>
          </a:p>
        </p:txBody>
      </p:sp>
      <p:sp>
        <p:nvSpPr>
          <p:cNvPr id="3" name="内容占位符 2">
            <a:extLst>
              <a:ext uri="{FF2B5EF4-FFF2-40B4-BE49-F238E27FC236}">
                <a16:creationId xmlns:a16="http://schemas.microsoft.com/office/drawing/2014/main" id="{0D64703F-4FA0-478A-B856-16FC99CBD67D}"/>
              </a:ext>
            </a:extLst>
          </p:cNvPr>
          <p:cNvSpPr>
            <a:spLocks noGrp="1"/>
          </p:cNvSpPr>
          <p:nvPr>
            <p:ph idx="1"/>
          </p:nvPr>
        </p:nvSpPr>
        <p:spPr>
          <a:xfrm>
            <a:off x="677334" y="1333851"/>
            <a:ext cx="8596668" cy="4707512"/>
          </a:xfrm>
        </p:spPr>
        <p:txBody>
          <a:bodyPr/>
          <a:lstStyle/>
          <a:p>
            <a:r>
              <a:rPr lang="en-US" altLang="zh-CN" dirty="0"/>
              <a:t>Node.js</a:t>
            </a:r>
            <a:r>
              <a:rPr lang="zh-CN" altLang="en-US" dirty="0"/>
              <a:t>有超强的高并发能力。</a:t>
            </a:r>
            <a:endParaRPr lang="en-US" altLang="zh-CN" dirty="0"/>
          </a:p>
          <a:p>
            <a:pPr marL="0" indent="0">
              <a:buNone/>
            </a:pPr>
            <a:r>
              <a:rPr lang="zh-CN" altLang="en-US" dirty="0"/>
              <a:t>在</a:t>
            </a:r>
            <a:r>
              <a:rPr lang="en-US" altLang="zh-CN" dirty="0"/>
              <a:t>Java</a:t>
            </a:r>
            <a:r>
              <a:rPr lang="zh-CN" altLang="en-US" dirty="0"/>
              <a:t>，</a:t>
            </a:r>
            <a:r>
              <a:rPr lang="en-US" altLang="zh-CN" dirty="0"/>
              <a:t>PHP</a:t>
            </a:r>
            <a:r>
              <a:rPr lang="zh-CN" altLang="en-US" dirty="0"/>
              <a:t>或者</a:t>
            </a:r>
            <a:r>
              <a:rPr lang="en-US" altLang="zh-CN" dirty="0" err="1"/>
              <a:t>.net</a:t>
            </a:r>
            <a:r>
              <a:rPr lang="zh-CN" altLang="en-US" dirty="0"/>
              <a:t>等服务器语言中，会为每一个客户端连接创建一个新的线程。而每一个线程需要耗费大约</a:t>
            </a:r>
            <a:r>
              <a:rPr lang="en-US" altLang="zh-CN" dirty="0"/>
              <a:t>2MB</a:t>
            </a:r>
            <a:r>
              <a:rPr lang="zh-CN" altLang="en-US" dirty="0"/>
              <a:t>内存。理论上，一个</a:t>
            </a:r>
            <a:r>
              <a:rPr lang="en-US" altLang="zh-CN" dirty="0"/>
              <a:t>8GB</a:t>
            </a:r>
            <a:r>
              <a:rPr lang="zh-CN" altLang="en-US" dirty="0"/>
              <a:t>内存的服务器可以同时连接的最大用户数为</a:t>
            </a:r>
            <a:r>
              <a:rPr lang="en-US" altLang="zh-CN" dirty="0"/>
              <a:t>4000</a:t>
            </a:r>
            <a:r>
              <a:rPr lang="zh-CN" altLang="en-US" dirty="0"/>
              <a:t>个左右。</a:t>
            </a:r>
            <a:endParaRPr lang="en-US" altLang="zh-CN" dirty="0"/>
          </a:p>
          <a:p>
            <a:pPr marL="0" indent="0">
              <a:buNone/>
            </a:pPr>
            <a:r>
              <a:rPr lang="en-US" altLang="zh-CN" dirty="0"/>
              <a:t>Node.js</a:t>
            </a:r>
            <a:r>
              <a:rPr lang="zh-CN" altLang="en-US" dirty="0"/>
              <a:t>不是为每一个客户连接创建一个新的线程，而仅仅是一个线程。当有用户连接了，就触发一个内部事件，通过非阻塞</a:t>
            </a:r>
            <a:r>
              <a:rPr lang="en-US" altLang="zh-CN" dirty="0"/>
              <a:t>I/O</a:t>
            </a:r>
            <a:r>
              <a:rPr lang="zh-CN" altLang="en-US" dirty="0"/>
              <a:t>、事件驱动机制，让</a:t>
            </a:r>
            <a:r>
              <a:rPr lang="en-US" altLang="zh-CN" dirty="0"/>
              <a:t>Node.js</a:t>
            </a:r>
            <a:r>
              <a:rPr lang="zh-CN" altLang="en-US" dirty="0"/>
              <a:t>程序宏观上也是并行的。使用</a:t>
            </a:r>
            <a:r>
              <a:rPr lang="en-US" altLang="zh-CN" dirty="0"/>
              <a:t>Node.js</a:t>
            </a:r>
            <a:r>
              <a:rPr lang="zh-CN" altLang="en-US" dirty="0"/>
              <a:t>，一个</a:t>
            </a:r>
            <a:r>
              <a:rPr lang="en-US" altLang="zh-CN" dirty="0"/>
              <a:t>8GB</a:t>
            </a:r>
            <a:r>
              <a:rPr lang="zh-CN" altLang="en-US" dirty="0"/>
              <a:t>内存的服务器，可以同时处理超过</a:t>
            </a:r>
            <a:r>
              <a:rPr lang="en-US" altLang="zh-CN" dirty="0"/>
              <a:t>4</a:t>
            </a:r>
            <a:r>
              <a:rPr lang="zh-CN" altLang="en-US" dirty="0"/>
              <a:t>万用户的连接。</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2174743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7C79252-25D9-4BCE-83F8-1878438D41EA}"/>
              </a:ext>
            </a:extLst>
          </p:cNvPr>
          <p:cNvSpPr>
            <a:spLocks noGrp="1"/>
          </p:cNvSpPr>
          <p:nvPr>
            <p:ph type="title"/>
          </p:nvPr>
        </p:nvSpPr>
        <p:spPr>
          <a:xfrm>
            <a:off x="677334" y="609600"/>
            <a:ext cx="8596668" cy="724250"/>
          </a:xfrm>
        </p:spPr>
        <p:txBody>
          <a:bodyPr/>
          <a:lstStyle/>
          <a:p>
            <a:pPr algn="ctr"/>
            <a:r>
              <a:rPr lang="zh-CN" altLang="en-US" dirty="0"/>
              <a:t>二、</a:t>
            </a:r>
            <a:r>
              <a:rPr lang="en-US" altLang="zh-CN" dirty="0"/>
              <a:t>NPM</a:t>
            </a:r>
            <a:r>
              <a:rPr lang="zh-CN" altLang="en-US" dirty="0"/>
              <a:t>介绍</a:t>
            </a:r>
          </a:p>
        </p:txBody>
      </p:sp>
      <p:sp>
        <p:nvSpPr>
          <p:cNvPr id="5" name="内容占位符 2">
            <a:extLst>
              <a:ext uri="{FF2B5EF4-FFF2-40B4-BE49-F238E27FC236}">
                <a16:creationId xmlns:a16="http://schemas.microsoft.com/office/drawing/2014/main" id="{877A608D-DA2A-461F-89EB-54429C9873A3}"/>
              </a:ext>
            </a:extLst>
          </p:cNvPr>
          <p:cNvSpPr>
            <a:spLocks noGrp="1"/>
          </p:cNvSpPr>
          <p:nvPr>
            <p:ph idx="1"/>
          </p:nvPr>
        </p:nvSpPr>
        <p:spPr>
          <a:xfrm>
            <a:off x="677334" y="1333851"/>
            <a:ext cx="8596668" cy="4707512"/>
          </a:xfrm>
        </p:spPr>
        <p:txBody>
          <a:bodyPr/>
          <a:lstStyle/>
          <a:p>
            <a:r>
              <a:rPr lang="en-US" altLang="zh-CN" dirty="0"/>
              <a:t>node package manager</a:t>
            </a:r>
            <a:r>
              <a:rPr lang="zh-CN" altLang="en-US" dirty="0"/>
              <a:t>的简称    官网（</a:t>
            </a:r>
            <a:r>
              <a:rPr lang="en-US" altLang="zh-CN" dirty="0"/>
              <a:t> </a:t>
            </a:r>
            <a:r>
              <a:rPr lang="en-US" altLang="zh-CN" dirty="0">
                <a:hlinkClick r:id="rId2"/>
              </a:rPr>
              <a:t>https://www.npmjs.com/</a:t>
            </a:r>
            <a:r>
              <a:rPr lang="zh-CN" altLang="en-US" dirty="0"/>
              <a:t>）</a:t>
            </a:r>
            <a:endParaRPr lang="en-US" altLang="zh-CN" dirty="0"/>
          </a:p>
          <a:p>
            <a:r>
              <a:rPr lang="en-US" altLang="zh-CN" dirty="0"/>
              <a:t>Essential JavaScript development tools that help you go to market faster and build powerful applications using modern open source code.</a:t>
            </a:r>
          </a:p>
          <a:p>
            <a:r>
              <a:rPr lang="en-US" altLang="zh-CN" dirty="0"/>
              <a:t>NPM is the tool used by over 11,000,000 JavaScript developers around the world. Your developers already use it. Your company depends on it. Create an Org and get more out of the tools your team already knows and loves.</a:t>
            </a:r>
          </a:p>
          <a:p>
            <a:endParaRPr lang="en-US" altLang="zh-CN" dirty="0"/>
          </a:p>
          <a:p>
            <a:r>
              <a:rPr lang="zh-CN" altLang="en-US" dirty="0"/>
              <a:t>安装</a:t>
            </a:r>
            <a:r>
              <a:rPr lang="en-US" altLang="zh-CN" dirty="0"/>
              <a:t>Node.js</a:t>
            </a:r>
            <a:r>
              <a:rPr lang="zh-CN" altLang="en-US" dirty="0"/>
              <a:t>时，会附带安装此软件</a:t>
            </a:r>
            <a:endParaRPr lang="en-US" altLang="zh-CN" dirty="0"/>
          </a:p>
          <a:p>
            <a:r>
              <a:rPr lang="en-US" altLang="zh-CN" dirty="0"/>
              <a:t>npm –version </a:t>
            </a:r>
            <a:r>
              <a:rPr lang="zh-CN" altLang="en-US" dirty="0"/>
              <a:t>查看版本号</a:t>
            </a:r>
            <a:endParaRPr lang="en-US" altLang="zh-CN" dirty="0"/>
          </a:p>
          <a:p>
            <a:r>
              <a:rPr lang="en-US" altLang="zh-CN" dirty="0"/>
              <a:t>npm install –global npm </a:t>
            </a:r>
            <a:r>
              <a:rPr lang="zh-CN" altLang="en-US" dirty="0"/>
              <a:t>自己升级自己</a:t>
            </a:r>
            <a:endParaRPr lang="en-US" altLang="zh-CN" dirty="0"/>
          </a:p>
          <a:p>
            <a:r>
              <a:rPr lang="en-US" altLang="zh-CN" dirty="0"/>
              <a:t>npm init  </a:t>
            </a:r>
            <a:r>
              <a:rPr lang="zh-CN" altLang="en-US" dirty="0"/>
              <a:t>或 </a:t>
            </a:r>
            <a:r>
              <a:rPr lang="en-US" altLang="zh-CN" dirty="0"/>
              <a:t>npm init –y  </a:t>
            </a:r>
            <a:r>
              <a:rPr lang="zh-CN" altLang="en-US" dirty="0"/>
              <a:t>生成</a:t>
            </a:r>
            <a:r>
              <a:rPr lang="en-US" altLang="zh-CN" dirty="0"/>
              <a:t>package.json</a:t>
            </a:r>
            <a:r>
              <a:rPr lang="zh-CN" altLang="en-US" dirty="0"/>
              <a:t>文件</a:t>
            </a:r>
            <a:endParaRPr lang="en-US" altLang="zh-CN" dirty="0"/>
          </a:p>
          <a:p>
            <a:r>
              <a:rPr lang="en-US" altLang="zh-CN" dirty="0"/>
              <a:t>npm help </a:t>
            </a:r>
            <a:r>
              <a:rPr lang="zh-CN" altLang="en-US" dirty="0"/>
              <a:t>或 </a:t>
            </a:r>
            <a:r>
              <a:rPr lang="en-US" altLang="zh-CN" dirty="0"/>
              <a:t>npm </a:t>
            </a:r>
            <a:r>
              <a:rPr lang="zh-CN" altLang="en-US" dirty="0"/>
              <a:t>命令 </a:t>
            </a:r>
            <a:r>
              <a:rPr lang="en-US" altLang="zh-CN" dirty="0"/>
              <a:t>–help    </a:t>
            </a:r>
            <a:r>
              <a:rPr lang="zh-CN" altLang="en-US" dirty="0"/>
              <a:t>查看帮助</a:t>
            </a:r>
            <a:endParaRPr lang="en-US" altLang="zh-CN" dirty="0"/>
          </a:p>
          <a:p>
            <a:endParaRPr lang="en-US" altLang="zh-CN" dirty="0"/>
          </a:p>
        </p:txBody>
      </p:sp>
    </p:spTree>
    <p:extLst>
      <p:ext uri="{BB962C8B-B14F-4D97-AF65-F5344CB8AC3E}">
        <p14:creationId xmlns:p14="http://schemas.microsoft.com/office/powerpoint/2010/main" val="3968824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2AFE1A-370E-4176-BC8F-57EFFB1CA2D4}"/>
              </a:ext>
            </a:extLst>
          </p:cNvPr>
          <p:cNvSpPr>
            <a:spLocks noGrp="1"/>
          </p:cNvSpPr>
          <p:nvPr>
            <p:ph type="title"/>
          </p:nvPr>
        </p:nvSpPr>
        <p:spPr>
          <a:xfrm>
            <a:off x="677334" y="374709"/>
            <a:ext cx="8596668" cy="665527"/>
          </a:xfrm>
        </p:spPr>
        <p:txBody>
          <a:bodyPr/>
          <a:lstStyle/>
          <a:p>
            <a:pPr algn="ctr"/>
            <a:r>
              <a:rPr lang="zh-CN" altLang="en-US" dirty="0"/>
              <a:t>三、第一个小</a:t>
            </a:r>
            <a:r>
              <a:rPr lang="en-US" altLang="zh-CN" dirty="0"/>
              <a:t>demo </a:t>
            </a:r>
            <a:r>
              <a:rPr lang="en-US" altLang="zh-CN" dirty="0">
                <a:sym typeface="Wingdings" panose="05000000000000000000" pitchFamily="2" charset="2"/>
              </a:rPr>
              <a:t> </a:t>
            </a:r>
            <a:r>
              <a:rPr lang="zh-CN" altLang="en-US" dirty="0">
                <a:sym typeface="Wingdings" panose="05000000000000000000" pitchFamily="2" charset="2"/>
              </a:rPr>
              <a:t>简易服务器</a:t>
            </a:r>
            <a:endParaRPr lang="zh-CN" altLang="en-US" dirty="0"/>
          </a:p>
        </p:txBody>
      </p:sp>
      <p:sp>
        <p:nvSpPr>
          <p:cNvPr id="3" name="内容占位符 2">
            <a:extLst>
              <a:ext uri="{FF2B5EF4-FFF2-40B4-BE49-F238E27FC236}">
                <a16:creationId xmlns:a16="http://schemas.microsoft.com/office/drawing/2014/main" id="{A9CA7B18-6658-46A2-A6A3-57304340F14D}"/>
              </a:ext>
            </a:extLst>
          </p:cNvPr>
          <p:cNvSpPr>
            <a:spLocks noGrp="1"/>
          </p:cNvSpPr>
          <p:nvPr>
            <p:ph idx="1"/>
          </p:nvPr>
        </p:nvSpPr>
        <p:spPr>
          <a:xfrm>
            <a:off x="677334" y="1045882"/>
            <a:ext cx="8596668" cy="4766235"/>
          </a:xfrm>
        </p:spPr>
        <p:txBody>
          <a:bodyPr>
            <a:normAutofit/>
          </a:bodyPr>
          <a:lstStyle/>
          <a:p>
            <a:r>
              <a:rPr lang="zh-CN" altLang="en-US" dirty="0"/>
              <a:t>创建</a:t>
            </a:r>
            <a:r>
              <a:rPr lang="en-US" altLang="zh-CN" dirty="0"/>
              <a:t>server.js</a:t>
            </a:r>
            <a:r>
              <a:rPr lang="zh-CN" altLang="en-US" dirty="0"/>
              <a:t>文件</a:t>
            </a:r>
            <a:endParaRPr lang="en-US" altLang="zh-CN" dirty="0"/>
          </a:p>
          <a:p>
            <a:pPr marL="0" indent="0">
              <a:buNone/>
            </a:pPr>
            <a:r>
              <a:rPr lang="en-US" altLang="zh-CN" dirty="0"/>
              <a:t>const http = require('http')</a:t>
            </a:r>
          </a:p>
          <a:p>
            <a:pPr marL="0" indent="0">
              <a:buNone/>
            </a:pPr>
            <a:r>
              <a:rPr lang="en-US" altLang="zh-CN" dirty="0"/>
              <a:t>const port = 3000</a:t>
            </a:r>
          </a:p>
          <a:p>
            <a:pPr marL="0" indent="0">
              <a:buNone/>
            </a:pPr>
            <a:r>
              <a:rPr lang="en-US" altLang="zh-CN" dirty="0"/>
              <a:t>http.createServer (function (req, res) {</a:t>
            </a:r>
          </a:p>
          <a:p>
            <a:pPr marL="0" indent="0">
              <a:buNone/>
            </a:pPr>
            <a:r>
              <a:rPr lang="en-US" altLang="zh-CN" dirty="0"/>
              <a:t>	res.end('hello NodeJS')</a:t>
            </a:r>
          </a:p>
          <a:p>
            <a:pPr marL="0" indent="0">
              <a:buNone/>
            </a:pPr>
            <a:r>
              <a:rPr lang="en-US" altLang="zh-CN" dirty="0"/>
              <a:t>}).listen(port, function(){</a:t>
            </a:r>
          </a:p>
          <a:p>
            <a:pPr marL="0" indent="0">
              <a:buNone/>
            </a:pPr>
            <a:r>
              <a:rPr lang="en-US" altLang="zh-CN" dirty="0"/>
              <a:t>   console.log(“Server runs on http://localhost:3000");</a:t>
            </a:r>
          </a:p>
          <a:p>
            <a:pPr marL="0" indent="0">
              <a:buNone/>
            </a:pPr>
            <a:r>
              <a:rPr lang="en-US" altLang="zh-CN" dirty="0"/>
              <a:t>})</a:t>
            </a:r>
          </a:p>
          <a:p>
            <a:pPr marL="0" indent="0">
              <a:buNone/>
            </a:pPr>
            <a:endParaRPr lang="en-US" altLang="zh-CN" dirty="0"/>
          </a:p>
          <a:p>
            <a:r>
              <a:rPr lang="zh-CN" altLang="en-US" dirty="0"/>
              <a:t>在</a:t>
            </a:r>
            <a:r>
              <a:rPr lang="en-US" altLang="zh-CN" dirty="0"/>
              <a:t>server.js</a:t>
            </a:r>
            <a:r>
              <a:rPr lang="zh-CN" altLang="en-US" dirty="0"/>
              <a:t>的目录的控制台下，运行 </a:t>
            </a:r>
            <a:r>
              <a:rPr lang="en-US" altLang="zh-CN" dirty="0"/>
              <a:t>node server.js</a:t>
            </a:r>
          </a:p>
          <a:p>
            <a:r>
              <a:rPr lang="zh-CN" altLang="en-US" dirty="0"/>
              <a:t>在浏览器中打开</a:t>
            </a:r>
            <a:r>
              <a:rPr lang="en-US" altLang="zh-CN" dirty="0">
                <a:hlinkClick r:id="rId2"/>
              </a:rPr>
              <a:t>http://localhost:3000</a:t>
            </a:r>
            <a:r>
              <a:rPr lang="zh-CN" altLang="en-US" dirty="0"/>
              <a:t>， 在浏览器中可看到</a:t>
            </a:r>
            <a:r>
              <a:rPr lang="en-US" altLang="zh-CN" dirty="0"/>
              <a:t>'hello NodeJS'</a:t>
            </a:r>
          </a:p>
        </p:txBody>
      </p:sp>
    </p:spTree>
    <p:extLst>
      <p:ext uri="{BB962C8B-B14F-4D97-AF65-F5344CB8AC3E}">
        <p14:creationId xmlns:p14="http://schemas.microsoft.com/office/powerpoint/2010/main" val="1656290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A4249-5990-43BB-90E7-EF11BC01010C}"/>
              </a:ext>
            </a:extLst>
          </p:cNvPr>
          <p:cNvSpPr>
            <a:spLocks noGrp="1"/>
          </p:cNvSpPr>
          <p:nvPr>
            <p:ph type="title"/>
          </p:nvPr>
        </p:nvSpPr>
        <p:spPr>
          <a:xfrm>
            <a:off x="677334" y="609600"/>
            <a:ext cx="8596668" cy="682305"/>
          </a:xfrm>
        </p:spPr>
        <p:txBody>
          <a:bodyPr/>
          <a:lstStyle/>
          <a:p>
            <a:pPr algn="ctr"/>
            <a:r>
              <a:rPr lang="zh-CN" altLang="en-US" dirty="0"/>
              <a:t>四、模块化思想</a:t>
            </a:r>
          </a:p>
        </p:txBody>
      </p:sp>
      <p:sp>
        <p:nvSpPr>
          <p:cNvPr id="3" name="内容占位符 2">
            <a:extLst>
              <a:ext uri="{FF2B5EF4-FFF2-40B4-BE49-F238E27FC236}">
                <a16:creationId xmlns:a16="http://schemas.microsoft.com/office/drawing/2014/main" id="{CE9AC8A1-E98F-4EA0-BDC9-AC2C96F2BB1F}"/>
              </a:ext>
            </a:extLst>
          </p:cNvPr>
          <p:cNvSpPr>
            <a:spLocks noGrp="1"/>
          </p:cNvSpPr>
          <p:nvPr>
            <p:ph idx="1"/>
          </p:nvPr>
        </p:nvSpPr>
        <p:spPr>
          <a:xfrm>
            <a:off x="677334" y="1291905"/>
            <a:ext cx="8596668" cy="5285064"/>
          </a:xfrm>
        </p:spPr>
        <p:txBody>
          <a:bodyPr>
            <a:normAutofit fontScale="92500" lnSpcReduction="10000"/>
          </a:bodyPr>
          <a:lstStyle/>
          <a:p>
            <a:pPr marL="0" indent="0">
              <a:buNone/>
            </a:pPr>
            <a:r>
              <a:rPr lang="zh-CN" altLang="en-US" dirty="0"/>
              <a:t>在</a:t>
            </a:r>
            <a:r>
              <a:rPr lang="en-US" altLang="zh-CN" dirty="0"/>
              <a:t>NodeJS</a:t>
            </a:r>
            <a:r>
              <a:rPr lang="zh-CN" altLang="en-US" dirty="0"/>
              <a:t>中的</a:t>
            </a:r>
            <a:r>
              <a:rPr lang="en-US" altLang="zh-CN" dirty="0"/>
              <a:t>JavaScript</a:t>
            </a:r>
            <a:r>
              <a:rPr lang="zh-CN" altLang="en-US" dirty="0"/>
              <a:t>有一个很重要的概念：模块系统</a:t>
            </a:r>
            <a:endParaRPr lang="en-US" altLang="zh-CN" dirty="0"/>
          </a:p>
          <a:p>
            <a:r>
              <a:rPr lang="zh-CN" altLang="en-US" dirty="0"/>
              <a:t>模块系统</a:t>
            </a:r>
            <a:endParaRPr lang="en-US" altLang="zh-CN" dirty="0"/>
          </a:p>
          <a:p>
            <a:pPr lvl="1"/>
            <a:r>
              <a:rPr lang="zh-CN" altLang="en-US" dirty="0"/>
              <a:t>核心模块</a:t>
            </a:r>
            <a:endParaRPr lang="en-US" altLang="zh-CN" dirty="0"/>
          </a:p>
          <a:p>
            <a:pPr lvl="1"/>
            <a:r>
              <a:rPr lang="zh-CN" altLang="en-US" dirty="0"/>
              <a:t>第三方模块</a:t>
            </a:r>
            <a:endParaRPr lang="en-US" altLang="zh-CN" dirty="0"/>
          </a:p>
          <a:p>
            <a:pPr lvl="1"/>
            <a:r>
              <a:rPr lang="zh-CN" altLang="en-US" dirty="0"/>
              <a:t>自定义模块</a:t>
            </a:r>
            <a:endParaRPr lang="en-US" altLang="zh-CN" dirty="0"/>
          </a:p>
          <a:p>
            <a:r>
              <a:rPr lang="zh-CN" altLang="en-US" dirty="0"/>
              <a:t>什么是模块化</a:t>
            </a:r>
            <a:endParaRPr lang="en-US" altLang="zh-CN" dirty="0"/>
          </a:p>
          <a:p>
            <a:pPr lvl="1">
              <a:buFont typeface="Wingdings" panose="05000000000000000000" pitchFamily="2" charset="2"/>
              <a:buChar char="Ø"/>
            </a:pPr>
            <a:r>
              <a:rPr lang="zh-CN" altLang="en-US" dirty="0"/>
              <a:t>文件作用域</a:t>
            </a:r>
            <a:endParaRPr lang="en-US" altLang="zh-CN" dirty="0"/>
          </a:p>
          <a:p>
            <a:pPr lvl="1">
              <a:buFont typeface="Wingdings" panose="05000000000000000000" pitchFamily="2" charset="2"/>
              <a:buChar char="Ø"/>
            </a:pPr>
            <a:r>
              <a:rPr lang="zh-CN" altLang="en-US" dirty="0"/>
              <a:t>通信规则（加载</a:t>
            </a:r>
            <a:r>
              <a:rPr lang="en-US" altLang="zh-CN" dirty="0"/>
              <a:t>require</a:t>
            </a:r>
            <a:r>
              <a:rPr lang="zh-CN" altLang="en-US" dirty="0"/>
              <a:t>，导出</a:t>
            </a:r>
            <a:r>
              <a:rPr lang="en-US" altLang="zh-CN" dirty="0"/>
              <a:t>exports</a:t>
            </a:r>
            <a:r>
              <a:rPr lang="zh-CN" altLang="en-US" dirty="0"/>
              <a:t>和</a:t>
            </a:r>
            <a:r>
              <a:rPr lang="en-US" altLang="zh-CN" dirty="0" err="1"/>
              <a:t>module.exports</a:t>
            </a:r>
            <a:r>
              <a:rPr lang="zh-CN" altLang="en-US" dirty="0"/>
              <a:t>）</a:t>
            </a:r>
            <a:endParaRPr lang="en-US" altLang="zh-CN" dirty="0"/>
          </a:p>
          <a:p>
            <a:r>
              <a:rPr lang="en-US" altLang="zh-CN" dirty="0"/>
              <a:t>CommonJS</a:t>
            </a:r>
            <a:r>
              <a:rPr lang="zh-CN" altLang="en-US" dirty="0"/>
              <a:t>模块规范</a:t>
            </a:r>
            <a:endParaRPr lang="en-US" altLang="zh-CN" dirty="0"/>
          </a:p>
          <a:p>
            <a:pPr lvl="1">
              <a:buFont typeface="Wingdings" panose="05000000000000000000" pitchFamily="2" charset="2"/>
              <a:buChar char="Ø"/>
            </a:pPr>
            <a:r>
              <a:rPr lang="zh-CN" altLang="en-US" dirty="0"/>
              <a:t>所有代码都运行在模块作用域，不会污染全局作用域。</a:t>
            </a:r>
          </a:p>
          <a:p>
            <a:pPr lvl="1">
              <a:buFont typeface="Wingdings" panose="05000000000000000000" pitchFamily="2" charset="2"/>
              <a:buChar char="Ø"/>
            </a:pPr>
            <a:r>
              <a:rPr lang="zh-CN" altLang="en-US" dirty="0"/>
              <a:t>模块可以多次加载，但是只会在第一次加载时运行一次，然后运行结果就被缓存了，以后再加载，就直接读取缓存结果。要想让模块再次运行，必须清除缓存。</a:t>
            </a:r>
          </a:p>
          <a:p>
            <a:pPr lvl="1">
              <a:buFont typeface="Wingdings" panose="05000000000000000000" pitchFamily="2" charset="2"/>
              <a:buChar char="Ø"/>
            </a:pPr>
            <a:r>
              <a:rPr lang="zh-CN" altLang="en-US" dirty="0"/>
              <a:t>模块加载的顺序，按照其在代码中出现的顺序。</a:t>
            </a:r>
            <a:endParaRPr lang="en-US" altLang="zh-CN" dirty="0"/>
          </a:p>
          <a:p>
            <a:pPr lvl="1">
              <a:buFont typeface="Wingdings" panose="05000000000000000000" pitchFamily="2" charset="2"/>
              <a:buChar char="Ø"/>
            </a:pPr>
            <a:r>
              <a:rPr lang="zh-CN" altLang="en-US" dirty="0"/>
              <a:t>模块作用域</a:t>
            </a:r>
            <a:endParaRPr lang="en-US" altLang="zh-CN" dirty="0"/>
          </a:p>
          <a:p>
            <a:pPr lvl="1">
              <a:buFont typeface="Wingdings" panose="05000000000000000000" pitchFamily="2" charset="2"/>
              <a:buChar char="Ø"/>
            </a:pPr>
            <a:r>
              <a:rPr lang="zh-CN" altLang="en-US" dirty="0"/>
              <a:t>使用 </a:t>
            </a:r>
            <a:r>
              <a:rPr lang="en-US" altLang="zh-CN" dirty="0"/>
              <a:t>require </a:t>
            </a:r>
            <a:r>
              <a:rPr lang="zh-CN" altLang="en-US" dirty="0"/>
              <a:t>方法来加载模块</a:t>
            </a:r>
            <a:endParaRPr lang="en-US" altLang="zh-CN" dirty="0"/>
          </a:p>
          <a:p>
            <a:pPr lvl="1">
              <a:buFont typeface="Wingdings" panose="05000000000000000000" pitchFamily="2" charset="2"/>
              <a:buChar char="Ø"/>
            </a:pPr>
            <a:r>
              <a:rPr lang="zh-CN" altLang="en-US" dirty="0"/>
              <a:t>使用 </a:t>
            </a:r>
            <a:r>
              <a:rPr lang="en-US" altLang="zh-CN" dirty="0"/>
              <a:t>exports </a:t>
            </a:r>
            <a:r>
              <a:rPr lang="zh-CN" altLang="en-US" dirty="0"/>
              <a:t>接口对象来导出模块中的成员</a:t>
            </a:r>
            <a:endParaRPr lang="en-US" altLang="zh-CN" dirty="0"/>
          </a:p>
        </p:txBody>
      </p:sp>
    </p:spTree>
    <p:extLst>
      <p:ext uri="{BB962C8B-B14F-4D97-AF65-F5344CB8AC3E}">
        <p14:creationId xmlns:p14="http://schemas.microsoft.com/office/powerpoint/2010/main" val="3833442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A4249-5990-43BB-90E7-EF11BC01010C}"/>
              </a:ext>
            </a:extLst>
          </p:cNvPr>
          <p:cNvSpPr>
            <a:spLocks noGrp="1"/>
          </p:cNvSpPr>
          <p:nvPr>
            <p:ph type="title"/>
          </p:nvPr>
        </p:nvSpPr>
        <p:spPr>
          <a:xfrm>
            <a:off x="677334" y="609600"/>
            <a:ext cx="8596668" cy="682305"/>
          </a:xfrm>
        </p:spPr>
        <p:txBody>
          <a:bodyPr/>
          <a:lstStyle/>
          <a:p>
            <a:r>
              <a:rPr lang="zh-CN" altLang="en-US" dirty="0"/>
              <a:t>模块对比</a:t>
            </a:r>
          </a:p>
        </p:txBody>
      </p:sp>
      <p:sp>
        <p:nvSpPr>
          <p:cNvPr id="3" name="内容占位符 2">
            <a:extLst>
              <a:ext uri="{FF2B5EF4-FFF2-40B4-BE49-F238E27FC236}">
                <a16:creationId xmlns:a16="http://schemas.microsoft.com/office/drawing/2014/main" id="{CE9AC8A1-E98F-4EA0-BDC9-AC2C96F2BB1F}"/>
              </a:ext>
            </a:extLst>
          </p:cNvPr>
          <p:cNvSpPr>
            <a:spLocks noGrp="1"/>
          </p:cNvSpPr>
          <p:nvPr>
            <p:ph idx="1"/>
          </p:nvPr>
        </p:nvSpPr>
        <p:spPr>
          <a:xfrm>
            <a:off x="677334" y="1291905"/>
            <a:ext cx="8596668" cy="5285064"/>
          </a:xfrm>
        </p:spPr>
        <p:txBody>
          <a:bodyPr>
            <a:normAutofit/>
          </a:bodyPr>
          <a:lstStyle/>
          <a:p>
            <a:r>
              <a:rPr lang="en-US" altLang="zh-CN" dirty="0"/>
              <a:t>CommonJS</a:t>
            </a:r>
            <a:r>
              <a:rPr lang="zh-CN" altLang="en-US" dirty="0"/>
              <a:t>规范主要用于服务端编程，加载模块是同步的，这并不适合在浏览器环境，因为同步意味着阻塞加载，浏览器资源是异步加载的，因此有了</a:t>
            </a:r>
            <a:r>
              <a:rPr lang="en-US" altLang="zh-CN" dirty="0"/>
              <a:t>AMD CMD</a:t>
            </a:r>
            <a:r>
              <a:rPr lang="zh-CN" altLang="en-US" dirty="0"/>
              <a:t>解决方案。</a:t>
            </a:r>
          </a:p>
          <a:p>
            <a:r>
              <a:rPr lang="en-US" altLang="zh-CN" dirty="0"/>
              <a:t>AMD</a:t>
            </a:r>
            <a:r>
              <a:rPr lang="zh-CN" altLang="en-US" dirty="0"/>
              <a:t>规范在浏览器环境中异步加载模块，而且可以并行加载多个模块。不过，</a:t>
            </a:r>
            <a:r>
              <a:rPr lang="en-US" altLang="zh-CN" dirty="0"/>
              <a:t>AMD</a:t>
            </a:r>
            <a:r>
              <a:rPr lang="zh-CN" altLang="en-US" dirty="0"/>
              <a:t>规范开发成本高，代码的阅读和书写比较困难，模块定义方式的语义不顺畅。</a:t>
            </a:r>
          </a:p>
          <a:p>
            <a:r>
              <a:rPr lang="en-US" altLang="zh-CN" dirty="0"/>
              <a:t>CMD</a:t>
            </a:r>
            <a:r>
              <a:rPr lang="zh-CN" altLang="en-US" dirty="0"/>
              <a:t>规范与</a:t>
            </a:r>
            <a:r>
              <a:rPr lang="en-US" altLang="zh-CN" dirty="0"/>
              <a:t>AMD</a:t>
            </a:r>
            <a:r>
              <a:rPr lang="zh-CN" altLang="en-US" dirty="0"/>
              <a:t>规范很相似，都用于浏览器编程，依赖就近，延迟执行，可以很容易在</a:t>
            </a:r>
            <a:r>
              <a:rPr lang="en-US" altLang="zh-CN" dirty="0"/>
              <a:t>Node.js</a:t>
            </a:r>
            <a:r>
              <a:rPr lang="zh-CN" altLang="en-US" dirty="0"/>
              <a:t>中运行。不过，依赖</a:t>
            </a:r>
            <a:r>
              <a:rPr lang="en-US" altLang="zh-CN" dirty="0"/>
              <a:t>SPM </a:t>
            </a:r>
            <a:r>
              <a:rPr lang="zh-CN" altLang="en-US" dirty="0"/>
              <a:t>打包，模块的加载逻辑偏重</a:t>
            </a:r>
          </a:p>
          <a:p>
            <a:r>
              <a:rPr lang="en-US" altLang="zh-CN" dirty="0"/>
              <a:t>ES6 </a:t>
            </a:r>
            <a:r>
              <a:rPr lang="zh-CN" altLang="en-US" dirty="0"/>
              <a:t>在语言标准的层面上，实现了模块功能，而且实现得相当简单，完全可以取代 </a:t>
            </a:r>
            <a:r>
              <a:rPr lang="en-US" altLang="zh-CN" dirty="0"/>
              <a:t>CommonJS </a:t>
            </a:r>
            <a:r>
              <a:rPr lang="zh-CN" altLang="en-US" dirty="0"/>
              <a:t>和 </a:t>
            </a:r>
            <a:r>
              <a:rPr lang="en-US" altLang="zh-CN" dirty="0"/>
              <a:t>AMD </a:t>
            </a:r>
            <a:r>
              <a:rPr lang="zh-CN" altLang="en-US" dirty="0"/>
              <a:t>规范，成为浏览器和服务器通用的模块解决方案。</a:t>
            </a:r>
            <a:endParaRPr lang="en-US" altLang="zh-CN" dirty="0"/>
          </a:p>
        </p:txBody>
      </p:sp>
    </p:spTree>
    <p:extLst>
      <p:ext uri="{BB962C8B-B14F-4D97-AF65-F5344CB8AC3E}">
        <p14:creationId xmlns:p14="http://schemas.microsoft.com/office/powerpoint/2010/main" val="1710403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5BA74D-735F-42BF-8344-44A042A4AAD6}"/>
              </a:ext>
            </a:extLst>
          </p:cNvPr>
          <p:cNvSpPr>
            <a:spLocks noGrp="1"/>
          </p:cNvSpPr>
          <p:nvPr>
            <p:ph type="title"/>
          </p:nvPr>
        </p:nvSpPr>
        <p:spPr>
          <a:xfrm>
            <a:off x="677334" y="609600"/>
            <a:ext cx="8596668" cy="598415"/>
          </a:xfrm>
        </p:spPr>
        <p:txBody>
          <a:bodyPr>
            <a:normAutofit fontScale="90000"/>
          </a:bodyPr>
          <a:lstStyle/>
          <a:p>
            <a:r>
              <a:rPr lang="zh-CN" altLang="en-US" dirty="0"/>
              <a:t>加载</a:t>
            </a:r>
            <a:r>
              <a:rPr lang="en-US" altLang="zh-CN" dirty="0"/>
              <a:t>require	</a:t>
            </a:r>
            <a:endParaRPr lang="zh-CN" altLang="en-US" dirty="0"/>
          </a:p>
        </p:txBody>
      </p:sp>
      <p:sp>
        <p:nvSpPr>
          <p:cNvPr id="3" name="内容占位符 2">
            <a:extLst>
              <a:ext uri="{FF2B5EF4-FFF2-40B4-BE49-F238E27FC236}">
                <a16:creationId xmlns:a16="http://schemas.microsoft.com/office/drawing/2014/main" id="{60D15673-5E7B-4D35-AC16-7FAD6D0479DC}"/>
              </a:ext>
            </a:extLst>
          </p:cNvPr>
          <p:cNvSpPr>
            <a:spLocks noGrp="1"/>
          </p:cNvSpPr>
          <p:nvPr>
            <p:ph idx="1"/>
          </p:nvPr>
        </p:nvSpPr>
        <p:spPr>
          <a:xfrm>
            <a:off x="677333" y="1208015"/>
            <a:ext cx="8894505" cy="4833347"/>
          </a:xfrm>
        </p:spPr>
        <p:txBody>
          <a:bodyPr/>
          <a:lstStyle/>
          <a:p>
            <a:pPr marL="0" indent="0">
              <a:buNone/>
            </a:pPr>
            <a:r>
              <a:rPr lang="zh-CN" altLang="en-US" dirty="0"/>
              <a:t>在需要加载其他模块的文件中，使用 </a:t>
            </a:r>
            <a:endParaRPr lang="en-US" altLang="zh-CN" dirty="0"/>
          </a:p>
          <a:p>
            <a:pPr marL="0" indent="0">
              <a:buNone/>
            </a:pPr>
            <a:r>
              <a:rPr lang="en-US" altLang="zh-CN" dirty="0"/>
              <a:t>var</a:t>
            </a:r>
            <a:r>
              <a:rPr lang="zh-CN" altLang="en-US" dirty="0"/>
              <a:t> 自定义变量名 </a:t>
            </a:r>
            <a:r>
              <a:rPr lang="en-US" altLang="zh-CN" dirty="0"/>
              <a:t>= require(‘</a:t>
            </a:r>
            <a:r>
              <a:rPr lang="zh-CN" altLang="en-US" dirty="0"/>
              <a:t>模块</a:t>
            </a:r>
            <a:r>
              <a:rPr lang="en-US" altLang="zh-CN" dirty="0"/>
              <a:t>’)</a:t>
            </a:r>
          </a:p>
          <a:p>
            <a:pPr marL="0" indent="0">
              <a:buNone/>
            </a:pPr>
            <a:endParaRPr lang="en-US" altLang="zh-CN" dirty="0"/>
          </a:p>
          <a:p>
            <a:pPr marL="0" indent="0">
              <a:buNone/>
            </a:pPr>
            <a:r>
              <a:rPr lang="zh-CN" altLang="en-US" dirty="0"/>
              <a:t>加载规则：</a:t>
            </a:r>
            <a:endParaRPr lang="en-US" altLang="zh-CN" dirty="0"/>
          </a:p>
          <a:p>
            <a:pPr>
              <a:buFont typeface="+mj-lt"/>
              <a:buAutoNum type="arabicPeriod"/>
            </a:pPr>
            <a:r>
              <a:rPr lang="zh-CN" altLang="en-US" dirty="0"/>
              <a:t>核心模块，第三方模块 </a:t>
            </a:r>
            <a:r>
              <a:rPr lang="en-US" altLang="zh-CN" dirty="0"/>
              <a:t>	</a:t>
            </a:r>
            <a:r>
              <a:rPr lang="en-US" altLang="zh-CN" dirty="0">
                <a:sym typeface="Wingdings" panose="05000000000000000000" pitchFamily="2" charset="2"/>
              </a:rPr>
              <a:t>  ‘</a:t>
            </a:r>
            <a:r>
              <a:rPr lang="zh-CN" altLang="en-US" dirty="0">
                <a:sym typeface="Wingdings" panose="05000000000000000000" pitchFamily="2" charset="2"/>
              </a:rPr>
              <a:t>模块</a:t>
            </a:r>
            <a:r>
              <a:rPr lang="en-US" altLang="zh-CN" dirty="0">
                <a:sym typeface="Wingdings" panose="05000000000000000000" pitchFamily="2" charset="2"/>
              </a:rPr>
              <a:t>’</a:t>
            </a:r>
            <a:r>
              <a:rPr lang="zh-CN" altLang="en-US" dirty="0">
                <a:sym typeface="Wingdings" panose="05000000000000000000" pitchFamily="2" charset="2"/>
              </a:rPr>
              <a:t>就是 模块的名称</a:t>
            </a:r>
            <a:endParaRPr lang="en-US" altLang="zh-CN" dirty="0">
              <a:sym typeface="Wingdings" panose="05000000000000000000" pitchFamily="2" charset="2"/>
            </a:endParaRPr>
          </a:p>
          <a:p>
            <a:pPr marL="800100" lvl="1" indent="-342900">
              <a:buFont typeface="+mj-ea"/>
              <a:buAutoNum type="circleNumDbPlain"/>
            </a:pPr>
            <a:r>
              <a:rPr lang="en-US" altLang="zh-CN" dirty="0">
                <a:sym typeface="Wingdings" panose="05000000000000000000" pitchFamily="2" charset="2"/>
              </a:rPr>
              <a:t>var http = require(‘http’)</a:t>
            </a:r>
          </a:p>
          <a:p>
            <a:pPr>
              <a:buFont typeface="+mj-lt"/>
              <a:buAutoNum type="arabicPeriod"/>
            </a:pPr>
            <a:r>
              <a:rPr lang="zh-CN" altLang="en-US" dirty="0">
                <a:sym typeface="Wingdings" panose="05000000000000000000" pitchFamily="2" charset="2"/>
              </a:rPr>
              <a:t>自定义模块</a:t>
            </a:r>
            <a:r>
              <a:rPr lang="en-US" altLang="zh-CN" dirty="0">
                <a:sym typeface="Wingdings" panose="05000000000000000000" pitchFamily="2" charset="2"/>
              </a:rPr>
              <a:t>			  ‘</a:t>
            </a:r>
            <a:r>
              <a:rPr lang="zh-CN" altLang="en-US" dirty="0">
                <a:sym typeface="Wingdings" panose="05000000000000000000" pitchFamily="2" charset="2"/>
              </a:rPr>
              <a:t>模块</a:t>
            </a:r>
            <a:r>
              <a:rPr lang="en-US" altLang="zh-CN" dirty="0">
                <a:sym typeface="Wingdings" panose="05000000000000000000" pitchFamily="2" charset="2"/>
              </a:rPr>
              <a:t>’</a:t>
            </a:r>
            <a:r>
              <a:rPr lang="zh-CN" altLang="en-US" dirty="0">
                <a:sym typeface="Wingdings" panose="05000000000000000000" pitchFamily="2" charset="2"/>
              </a:rPr>
              <a:t>就是 </a:t>
            </a:r>
            <a:r>
              <a:rPr lang="en-US" altLang="zh-CN" dirty="0">
                <a:sym typeface="Wingdings" panose="05000000000000000000" pitchFamily="2" charset="2"/>
              </a:rPr>
              <a:t>./</a:t>
            </a:r>
            <a:r>
              <a:rPr lang="zh-CN" altLang="en-US" dirty="0">
                <a:sym typeface="Wingdings" panose="05000000000000000000" pitchFamily="2" charset="2"/>
              </a:rPr>
              <a:t>模块文件名，相对路径</a:t>
            </a:r>
            <a:r>
              <a:rPr lang="en-US" altLang="zh-CN" dirty="0">
                <a:sym typeface="Wingdings" panose="05000000000000000000" pitchFamily="2" charset="2"/>
              </a:rPr>
              <a:t>+</a:t>
            </a:r>
            <a:r>
              <a:rPr lang="zh-CN" altLang="en-US" dirty="0">
                <a:sym typeface="Wingdings" panose="05000000000000000000" pitchFamily="2" charset="2"/>
              </a:rPr>
              <a:t>文件名</a:t>
            </a:r>
            <a:endParaRPr lang="en-US" altLang="zh-CN" dirty="0">
              <a:sym typeface="Wingdings" panose="05000000000000000000" pitchFamily="2" charset="2"/>
            </a:endParaRPr>
          </a:p>
          <a:p>
            <a:pPr marL="800100" lvl="1" indent="-342900">
              <a:buFont typeface="+mj-ea"/>
              <a:buAutoNum type="circleNumDbPlain"/>
            </a:pPr>
            <a:r>
              <a:rPr lang="zh-CN" altLang="en-US" dirty="0">
                <a:sym typeface="Wingdings" panose="05000000000000000000" pitchFamily="2" charset="2"/>
              </a:rPr>
              <a:t>若是</a:t>
            </a:r>
            <a:r>
              <a:rPr lang="en-US" altLang="zh-CN" dirty="0">
                <a:sym typeface="Wingdings" panose="05000000000000000000" pitchFamily="2" charset="2"/>
              </a:rPr>
              <a:t>router.js			‘</a:t>
            </a:r>
            <a:r>
              <a:rPr lang="zh-CN" altLang="en-US" dirty="0">
                <a:sym typeface="Wingdings" panose="05000000000000000000" pitchFamily="2" charset="2"/>
              </a:rPr>
              <a:t>模块</a:t>
            </a:r>
            <a:r>
              <a:rPr lang="en-US" altLang="zh-CN" dirty="0">
                <a:sym typeface="Wingdings" panose="05000000000000000000" pitchFamily="2" charset="2"/>
              </a:rPr>
              <a:t>’</a:t>
            </a:r>
            <a:r>
              <a:rPr lang="zh-CN" altLang="en-US" dirty="0">
                <a:sym typeface="Wingdings" panose="05000000000000000000" pitchFamily="2" charset="2"/>
              </a:rPr>
              <a:t>可以填写 </a:t>
            </a:r>
            <a:r>
              <a:rPr lang="en-US" altLang="zh-CN" dirty="0">
                <a:sym typeface="Wingdings" panose="05000000000000000000" pitchFamily="2" charset="2"/>
              </a:rPr>
              <a:t>./router </a:t>
            </a:r>
            <a:r>
              <a:rPr lang="zh-CN" altLang="en-US" dirty="0">
                <a:sym typeface="Wingdings" panose="05000000000000000000" pitchFamily="2" charset="2"/>
              </a:rPr>
              <a:t>或者 </a:t>
            </a:r>
            <a:r>
              <a:rPr lang="en-US" altLang="zh-CN" dirty="0">
                <a:sym typeface="Wingdings" panose="05000000000000000000" pitchFamily="2" charset="2"/>
              </a:rPr>
              <a:t>./router.js</a:t>
            </a:r>
          </a:p>
          <a:p>
            <a:pPr marL="0" indent="0">
              <a:buNone/>
            </a:pPr>
            <a:endParaRPr lang="en-US" altLang="zh-CN" dirty="0">
              <a:sym typeface="Wingdings" panose="05000000000000000000" pitchFamily="2" charset="2"/>
            </a:endParaRPr>
          </a:p>
          <a:p>
            <a:pPr marL="0" indent="0">
              <a:buNone/>
            </a:pPr>
            <a:r>
              <a:rPr lang="en-US" altLang="zh-CN" dirty="0">
                <a:sym typeface="Wingdings" panose="05000000000000000000" pitchFamily="2" charset="2"/>
              </a:rPr>
              <a:t>require</a:t>
            </a:r>
            <a:r>
              <a:rPr lang="zh-CN" altLang="en-US" dirty="0">
                <a:sym typeface="Wingdings" panose="05000000000000000000" pitchFamily="2" charset="2"/>
              </a:rPr>
              <a:t>作用：</a:t>
            </a:r>
            <a:endParaRPr lang="en-US" altLang="zh-CN" dirty="0">
              <a:sym typeface="Wingdings" panose="05000000000000000000" pitchFamily="2" charset="2"/>
            </a:endParaRPr>
          </a:p>
          <a:p>
            <a:pPr>
              <a:buAutoNum type="arabicPeriod"/>
            </a:pPr>
            <a:r>
              <a:rPr lang="zh-CN" altLang="en-US" dirty="0">
                <a:sym typeface="Wingdings" panose="05000000000000000000" pitchFamily="2" charset="2"/>
              </a:rPr>
              <a:t>执行被加载模块中的代码</a:t>
            </a:r>
            <a:endParaRPr lang="en-US" altLang="zh-CN" dirty="0">
              <a:sym typeface="Wingdings" panose="05000000000000000000" pitchFamily="2" charset="2"/>
            </a:endParaRPr>
          </a:p>
          <a:p>
            <a:pPr>
              <a:buAutoNum type="arabicPeriod"/>
            </a:pPr>
            <a:r>
              <a:rPr lang="zh-CN" altLang="en-US" dirty="0">
                <a:sym typeface="Wingdings" panose="05000000000000000000" pitchFamily="2" charset="2"/>
              </a:rPr>
              <a:t>得到被加载模块中的 </a:t>
            </a:r>
            <a:r>
              <a:rPr lang="en-US" altLang="zh-CN" dirty="0">
                <a:sym typeface="Wingdings" panose="05000000000000000000" pitchFamily="2" charset="2"/>
              </a:rPr>
              <a:t>exports </a:t>
            </a:r>
            <a:r>
              <a:rPr lang="zh-CN" altLang="en-US" dirty="0">
                <a:sym typeface="Wingdings" panose="05000000000000000000" pitchFamily="2" charset="2"/>
              </a:rPr>
              <a:t>导出接口对象</a:t>
            </a:r>
            <a:endParaRPr lang="en-US" altLang="zh-CN" dirty="0">
              <a:sym typeface="Wingdings" panose="05000000000000000000" pitchFamily="2" charset="2"/>
            </a:endParaRPr>
          </a:p>
          <a:p>
            <a:pPr marL="0" indent="0">
              <a:buNone/>
            </a:pPr>
            <a:endParaRPr lang="en-US" altLang="zh-CN" dirty="0"/>
          </a:p>
        </p:txBody>
      </p:sp>
    </p:spTree>
    <p:extLst>
      <p:ext uri="{BB962C8B-B14F-4D97-AF65-F5344CB8AC3E}">
        <p14:creationId xmlns:p14="http://schemas.microsoft.com/office/powerpoint/2010/main" val="3508586263"/>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437</TotalTime>
  <Words>1754</Words>
  <Application>Microsoft Office PowerPoint</Application>
  <PresentationFormat>宽屏</PresentationFormat>
  <Paragraphs>281</Paragraphs>
  <Slides>27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Arial</vt:lpstr>
      <vt:lpstr>Trebuchet MS</vt:lpstr>
      <vt:lpstr>Wingdings</vt:lpstr>
      <vt:lpstr>Wingdings 3</vt:lpstr>
      <vt:lpstr>平面</vt:lpstr>
      <vt:lpstr>Nodejs学习</vt:lpstr>
      <vt:lpstr>主要内容</vt:lpstr>
      <vt:lpstr>一、Nodejs介绍</vt:lpstr>
      <vt:lpstr>Nodejs</vt:lpstr>
      <vt:lpstr>二、NPM介绍</vt:lpstr>
      <vt:lpstr>三、第一个小demo  简易服务器</vt:lpstr>
      <vt:lpstr>四、模块化思想</vt:lpstr>
      <vt:lpstr>模块对比</vt:lpstr>
      <vt:lpstr>加载require </vt:lpstr>
      <vt:lpstr>导出exports</vt:lpstr>
      <vt:lpstr>五、模板引擎art-template </vt:lpstr>
      <vt:lpstr>六、Express</vt:lpstr>
      <vt:lpstr>Express - 配置art-template</vt:lpstr>
      <vt:lpstr>Express - 处理404页面</vt:lpstr>
      <vt:lpstr>Express - 获取表单请求体数据</vt:lpstr>
      <vt:lpstr>Express – 提取路由模块router.js文件</vt:lpstr>
      <vt:lpstr>PowerPoint 演示文稿</vt:lpstr>
      <vt:lpstr>七、MongoDB数据库</vt:lpstr>
      <vt:lpstr>MongoDB概念：</vt:lpstr>
      <vt:lpstr>八、Mongoose操作MongoDB数据库</vt:lpstr>
      <vt:lpstr>创建集合：</vt:lpstr>
      <vt:lpstr>插入数据：</vt:lpstr>
      <vt:lpstr>九、Node.Js操作MySQL数据库</vt:lpstr>
      <vt:lpstr>十、Promise</vt:lpstr>
      <vt:lpstr>十一、中间件</vt:lpstr>
      <vt:lpstr>十二、其他第三方包</vt:lpstr>
      <vt:lpstr>十三、其他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Nodejs学习</dc:title>
  <dc:creator>PJ Zheng</dc:creator>
  <cp:lastModifiedBy>Zheng PJ</cp:lastModifiedBy>
  <cp:revision>189</cp:revision>
  <dcterms:created xsi:type="dcterms:W3CDTF">2019-03-21T15:29:09Z</dcterms:created>
  <dcterms:modified xsi:type="dcterms:W3CDTF">2019-05-24T15:08:54Z</dcterms:modified>
</cp:coreProperties>
</file>