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>
        <p:scale>
          <a:sx n="75" d="100"/>
          <a:sy n="75" d="100"/>
        </p:scale>
        <p:origin x="691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61A3F-CA8B-4C65-8812-4545F16810A0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6EA16-B92B-49B2-BAB7-B7983C7F8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4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6EA16-B92B-49B2-BAB7-B7983C7F8F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7068D-5466-B8DE-AEB3-F6F62594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A18963-3BEB-D378-C621-B594A52DB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AF5AD-30A8-C99F-83DA-4F27E57C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CC0C1-D062-82B2-9A23-A25CB407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DE493-DBCA-0B62-A468-861B584A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87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A817B-5ABA-1C50-8D77-26ED7B67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70FE8-DCA3-0606-EDCA-24EB2BF9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4216A-F78E-2F39-5B98-A77CBC26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9C39C-6D82-6415-1294-22007CC6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4C6DBD-2012-0A9A-1A61-B5ADB6A5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5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974316-7D50-FB9F-5C08-828291E89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AFAFBB-F968-BCA7-6054-BC151FCE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952E7-0FAB-B89F-BB4E-A77F9B98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9DFB1-C001-89A1-A74A-95011540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F3C53-3D74-7BF9-C7A2-EF4ACE75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6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BFC1A-28D0-CD43-BCBD-1B98FB0C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12703-9202-2D43-BF3D-16A2B53E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1C9F2-521B-211C-15FF-6734F25D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81807E-9E5A-F2AF-8F50-5FFC3C81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327A1-2BC5-7513-3693-D6AFFF94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9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8707D-9900-E8EF-7FB9-D0BCB4B8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D5346-FEFF-E2CE-311A-7968B737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A1A32-41BB-0744-4F09-494266B5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C580D-2C4F-9260-C5DF-FB9FE7BA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D0EDA-A26C-0EF8-79AC-5415B88A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0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27CC-8A0F-480D-B235-431D1A10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F88B0-483A-49ED-7A19-87E90CA17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FF2FF-0FD0-C1E4-DABD-B9E022E5B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9FBAC4-8085-8166-F7B5-61954051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4A191-2554-C884-BD42-69B42C41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9BD28-26ED-0202-A01F-D1F2F3BE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1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5F8EB-7634-8E73-EB4E-FB93ED69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5F277-E782-2DC0-7A91-81C4E486C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ECE8E-D871-5A94-14C4-4EF42CC2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1A6B8A-03B6-4F3A-9088-B0831BF02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5D68B5-D21D-22C8-5CD4-D4515F55D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2221E4-8161-8D8B-5B40-20087BAA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EE10B9-9D0C-6B5B-C9A3-58510BD4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3CF2BD-1FC9-FE88-7E95-193923C4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73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615C9-9EE2-65AA-5AEE-BEC12711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EEA4F5-0EFF-6634-B6C9-78B9FDB4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A67C9A-7C1F-FC88-139C-0FFD038D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92356-6D65-2693-18E5-46755006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7FB1EE-DF7C-28D6-9D9A-592B7CDC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70B245-5520-B1D4-DF59-DB9CC3B5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C985C6-30DF-20A3-62A0-3EDFD2A7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4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0616D-38ED-9710-A61F-6E421EFE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20C9B-C26C-D133-1617-1DBC9128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5054FB-84BF-341C-9BE1-B963A154A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B2F10-BED3-4840-AEE7-321A3808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E0A14-DCDC-7287-8C2D-6D082072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DED93-5CBD-0767-E675-C2A41F45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3E17B-EC78-697A-301D-DF9D90AF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A4A948-6738-832D-AF37-BABAB58D6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5AD144-B836-4A85-D917-22FFF7388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F0161-735B-A265-BA99-35CFA30A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8A08B-05F7-4BBA-A9FC-CD6E9F6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6E54D-32EB-1473-EEEF-B1A89D5E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28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EB8ADA-8711-104E-9B06-BA3838DE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77ECE-4283-74AF-5D67-133158164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2F66E-D49C-F818-356C-2F9176B7D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D764-E4ED-4BD9-9D96-EBCC7DFDFB6F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AD74E-52AF-0CB5-0027-6D4B58EF9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FC50A-C629-E678-CC96-BAD19B14C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40FD-B6C8-4EB5-833A-27C89FB82B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0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sv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13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61F784-3F8D-5B21-D6CA-599FA9010D86}"/>
              </a:ext>
            </a:extLst>
          </p:cNvPr>
          <p:cNvSpPr/>
          <p:nvPr/>
        </p:nvSpPr>
        <p:spPr>
          <a:xfrm>
            <a:off x="177800" y="67733"/>
            <a:ext cx="11836400" cy="50207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15663FB-BC25-449C-AEF3-EC8D30FCF9A1}"/>
              </a:ext>
            </a:extLst>
          </p:cNvPr>
          <p:cNvCxnSpPr/>
          <p:nvPr/>
        </p:nvCxnSpPr>
        <p:spPr>
          <a:xfrm>
            <a:off x="3208866" y="67733"/>
            <a:ext cx="0" cy="502073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249E2D-1A36-FE25-25D7-909E3EFBDDCF}"/>
              </a:ext>
            </a:extLst>
          </p:cNvPr>
          <p:cNvCxnSpPr/>
          <p:nvPr/>
        </p:nvCxnSpPr>
        <p:spPr>
          <a:xfrm>
            <a:off x="8983134" y="67732"/>
            <a:ext cx="0" cy="502073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E2EC0B8-3C3A-EA3D-F6D1-B62F2740C1D9}"/>
              </a:ext>
            </a:extLst>
          </p:cNvPr>
          <p:cNvSpPr txBox="1"/>
          <p:nvPr/>
        </p:nvSpPr>
        <p:spPr>
          <a:xfrm>
            <a:off x="702734" y="4780688"/>
            <a:ext cx="1981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(a) Data-acquisition</a:t>
            </a:r>
            <a:endParaRPr lang="zh-CN" altLang="en-US" sz="14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B6ABE-DEC5-B4B9-3501-AEF3121BF1EA}"/>
              </a:ext>
            </a:extLst>
          </p:cNvPr>
          <p:cNvSpPr txBox="1"/>
          <p:nvPr/>
        </p:nvSpPr>
        <p:spPr>
          <a:xfrm>
            <a:off x="4800602" y="4780687"/>
            <a:ext cx="2590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(b) Time-series-clustering</a:t>
            </a:r>
            <a:endParaRPr lang="zh-CN" altLang="en-US" sz="1400" b="1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97BD38-DDEA-B6CF-291A-8D13085AE778}"/>
              </a:ext>
            </a:extLst>
          </p:cNvPr>
          <p:cNvSpPr txBox="1"/>
          <p:nvPr/>
        </p:nvSpPr>
        <p:spPr>
          <a:xfrm>
            <a:off x="9211747" y="4780687"/>
            <a:ext cx="288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(c) Investment-portfolio</a:t>
            </a:r>
            <a:endParaRPr lang="zh-CN" altLang="en-US" sz="1400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3E883D5-1D3E-7539-5465-53E6A9B3FC29}"/>
              </a:ext>
            </a:extLst>
          </p:cNvPr>
          <p:cNvSpPr/>
          <p:nvPr/>
        </p:nvSpPr>
        <p:spPr>
          <a:xfrm>
            <a:off x="446740" y="206006"/>
            <a:ext cx="2552451" cy="226059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056F71D-8943-A1FC-E21B-2CD0FC28A5D9}"/>
              </a:ext>
            </a:extLst>
          </p:cNvPr>
          <p:cNvSpPr/>
          <p:nvPr/>
        </p:nvSpPr>
        <p:spPr>
          <a:xfrm>
            <a:off x="555988" y="2527996"/>
            <a:ext cx="2416664" cy="22605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 descr="聊天气泡 纯色填充">
            <a:extLst>
              <a:ext uri="{FF2B5EF4-FFF2-40B4-BE49-F238E27FC236}">
                <a16:creationId xmlns:a16="http://schemas.microsoft.com/office/drawing/2014/main" id="{1B1D5183-57FE-603D-C983-3220CF0F0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860" y="615089"/>
            <a:ext cx="307778" cy="307778"/>
          </a:xfrm>
          <a:prstGeom prst="rect">
            <a:avLst/>
          </a:prstGeom>
        </p:spPr>
      </p:pic>
      <p:pic>
        <p:nvPicPr>
          <p:cNvPr id="15" name="图形 14" descr="困惑的人 纯色填充">
            <a:extLst>
              <a:ext uri="{FF2B5EF4-FFF2-40B4-BE49-F238E27FC236}">
                <a16:creationId xmlns:a16="http://schemas.microsoft.com/office/drawing/2014/main" id="{00050E7A-37A8-84B0-5A2F-F9D6F8D6D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815" y="694267"/>
            <a:ext cx="457200" cy="457200"/>
          </a:xfrm>
          <a:prstGeom prst="rect">
            <a:avLst/>
          </a:prstGeom>
        </p:spPr>
      </p:pic>
      <p:pic>
        <p:nvPicPr>
          <p:cNvPr id="17" name="图形 16" descr="聊天气泡 纯色填充">
            <a:extLst>
              <a:ext uri="{FF2B5EF4-FFF2-40B4-BE49-F238E27FC236}">
                <a16:creationId xmlns:a16="http://schemas.microsoft.com/office/drawing/2014/main" id="{AD4CC13A-53B5-AA3A-4EE8-BA0DDD1B8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6026" y="485787"/>
            <a:ext cx="416959" cy="416959"/>
          </a:xfrm>
          <a:prstGeom prst="rect">
            <a:avLst/>
          </a:prstGeom>
        </p:spPr>
      </p:pic>
      <p:pic>
        <p:nvPicPr>
          <p:cNvPr id="19" name="图形 18" descr="女性形象 纯色填充">
            <a:extLst>
              <a:ext uri="{FF2B5EF4-FFF2-40B4-BE49-F238E27FC236}">
                <a16:creationId xmlns:a16="http://schemas.microsoft.com/office/drawing/2014/main" id="{B5F65926-E8DD-3885-E1F5-224D9AB1EB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0454" y="1473344"/>
            <a:ext cx="555533" cy="555533"/>
          </a:xfrm>
          <a:prstGeom prst="rect">
            <a:avLst/>
          </a:prstGeom>
        </p:spPr>
      </p:pic>
      <p:pic>
        <p:nvPicPr>
          <p:cNvPr id="21" name="图形 20" descr="市场营销 纯色填充">
            <a:extLst>
              <a:ext uri="{FF2B5EF4-FFF2-40B4-BE49-F238E27FC236}">
                <a16:creationId xmlns:a16="http://schemas.microsoft.com/office/drawing/2014/main" id="{C982512E-7BBE-4E81-BB7F-093EC7E968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125132" y="513489"/>
            <a:ext cx="558799" cy="558799"/>
          </a:xfrm>
          <a:prstGeom prst="rect">
            <a:avLst/>
          </a:prstGeom>
        </p:spPr>
      </p:pic>
      <p:pic>
        <p:nvPicPr>
          <p:cNvPr id="23" name="图形 22" descr="聊天 纯色填充">
            <a:extLst>
              <a:ext uri="{FF2B5EF4-FFF2-40B4-BE49-F238E27FC236}">
                <a16:creationId xmlns:a16="http://schemas.microsoft.com/office/drawing/2014/main" id="{8A5A3B62-9676-07B8-4995-3010C9CE6C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3376" y="1301028"/>
            <a:ext cx="457200" cy="457200"/>
          </a:xfrm>
          <a:prstGeom prst="rect">
            <a:avLst/>
          </a:prstGeom>
        </p:spPr>
      </p:pic>
      <p:pic>
        <p:nvPicPr>
          <p:cNvPr id="25" name="图形 24" descr="小组成功 纯色填充">
            <a:extLst>
              <a:ext uri="{FF2B5EF4-FFF2-40B4-BE49-F238E27FC236}">
                <a16:creationId xmlns:a16="http://schemas.microsoft.com/office/drawing/2014/main" id="{5E1CD4DB-2E74-AE52-EE21-A7B2B4184C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25384" y="1528972"/>
            <a:ext cx="767011" cy="767011"/>
          </a:xfrm>
          <a:prstGeom prst="rect">
            <a:avLst/>
          </a:prstGeom>
        </p:spPr>
      </p:pic>
      <p:pic>
        <p:nvPicPr>
          <p:cNvPr id="27" name="图形 26" descr="天使的脸轮廓 纯色填充">
            <a:extLst>
              <a:ext uri="{FF2B5EF4-FFF2-40B4-BE49-F238E27FC236}">
                <a16:creationId xmlns:a16="http://schemas.microsoft.com/office/drawing/2014/main" id="{D4236B97-52A9-4BDE-52DE-F674715856A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98937" y="996964"/>
            <a:ext cx="800771" cy="800771"/>
          </a:xfrm>
          <a:prstGeom prst="rect">
            <a:avLst/>
          </a:prstGeom>
        </p:spPr>
      </p:pic>
      <p:pic>
        <p:nvPicPr>
          <p:cNvPr id="29" name="图形 28" descr="银行 纯色填充">
            <a:extLst>
              <a:ext uri="{FF2B5EF4-FFF2-40B4-BE49-F238E27FC236}">
                <a16:creationId xmlns:a16="http://schemas.microsoft.com/office/drawing/2014/main" id="{87306907-B3B6-69B9-FDCC-DD3B018DE45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44891" y="3923813"/>
            <a:ext cx="679289" cy="679289"/>
          </a:xfrm>
          <a:prstGeom prst="rect">
            <a:avLst/>
          </a:prstGeom>
        </p:spPr>
      </p:pic>
      <p:pic>
        <p:nvPicPr>
          <p:cNvPr id="31" name="图形 30" descr="书架上的书籍 纯色填充">
            <a:extLst>
              <a:ext uri="{FF2B5EF4-FFF2-40B4-BE49-F238E27FC236}">
                <a16:creationId xmlns:a16="http://schemas.microsoft.com/office/drawing/2014/main" id="{E05BA4C3-C462-04E7-47E8-35AE900D6C1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0119" y="2826618"/>
            <a:ext cx="654413" cy="654413"/>
          </a:xfrm>
          <a:prstGeom prst="rect">
            <a:avLst/>
          </a:prstGeom>
        </p:spPr>
      </p:pic>
      <p:pic>
        <p:nvPicPr>
          <p:cNvPr id="33" name="图形 32" descr="清单 纯色填充">
            <a:extLst>
              <a:ext uri="{FF2B5EF4-FFF2-40B4-BE49-F238E27FC236}">
                <a16:creationId xmlns:a16="http://schemas.microsoft.com/office/drawing/2014/main" id="{39D69BD8-5A67-0B44-805E-5A714C6B596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339314" y="3218904"/>
            <a:ext cx="837414" cy="837414"/>
          </a:xfrm>
          <a:prstGeom prst="rect">
            <a:avLst/>
          </a:prstGeom>
        </p:spPr>
      </p:pic>
      <p:pic>
        <p:nvPicPr>
          <p:cNvPr id="35" name="图形 34" descr="计算机 纯色填充">
            <a:extLst>
              <a:ext uri="{FF2B5EF4-FFF2-40B4-BE49-F238E27FC236}">
                <a16:creationId xmlns:a16="http://schemas.microsoft.com/office/drawing/2014/main" id="{BC3F7B22-9561-5A5E-733C-A0DC51DE6AB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51871" y="3263322"/>
            <a:ext cx="740952" cy="740952"/>
          </a:xfrm>
          <a:prstGeom prst="rect">
            <a:avLst/>
          </a:prstGeom>
        </p:spPr>
      </p:pic>
      <p:pic>
        <p:nvPicPr>
          <p:cNvPr id="37" name="图形 36" descr="天使的脸轮廓 纯色填充">
            <a:extLst>
              <a:ext uri="{FF2B5EF4-FFF2-40B4-BE49-F238E27FC236}">
                <a16:creationId xmlns:a16="http://schemas.microsoft.com/office/drawing/2014/main" id="{CD95C7A4-D843-5699-3B9D-76BCD8E616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6615" y="5243962"/>
            <a:ext cx="672238" cy="67223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C7695A1-3752-F181-9A7D-5124153E67F2}"/>
              </a:ext>
            </a:extLst>
          </p:cNvPr>
          <p:cNvSpPr txBox="1"/>
          <p:nvPr/>
        </p:nvSpPr>
        <p:spPr>
          <a:xfrm>
            <a:off x="949672" y="5355747"/>
            <a:ext cx="157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Portfolio investor sentiment</a:t>
            </a:r>
            <a:endParaRPr lang="zh-CN" altLang="en-US" sz="1400"/>
          </a:p>
        </p:txBody>
      </p:sp>
      <p:pic>
        <p:nvPicPr>
          <p:cNvPr id="39" name="图形 38" descr="清单 纯色填充">
            <a:extLst>
              <a:ext uri="{FF2B5EF4-FFF2-40B4-BE49-F238E27FC236}">
                <a16:creationId xmlns:a16="http://schemas.microsoft.com/office/drawing/2014/main" id="{85CBFAB9-FF6F-D72B-4C86-BCC427C9C35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03376" y="5264612"/>
            <a:ext cx="705490" cy="705490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DA885BE5-72E4-3F4F-DD7C-5E11B39FCDE7}"/>
              </a:ext>
            </a:extLst>
          </p:cNvPr>
          <p:cNvSpPr txBox="1"/>
          <p:nvPr/>
        </p:nvSpPr>
        <p:spPr>
          <a:xfrm>
            <a:off x="3102485" y="5463468"/>
            <a:ext cx="157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Financial data</a:t>
            </a:r>
            <a:endParaRPr lang="zh-CN" altLang="en-US" sz="140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7C54EC1-CD89-4912-E2E0-FEF38D1BCB5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3" t="15822" r="15495" b="11625"/>
          <a:stretch/>
        </p:blipFill>
        <p:spPr>
          <a:xfrm>
            <a:off x="3249486" y="163613"/>
            <a:ext cx="3020706" cy="246952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95F4C06-6D14-38C4-08F2-9084BC8361F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9" t="15752" r="17361" b="11723"/>
          <a:stretch/>
        </p:blipFill>
        <p:spPr>
          <a:xfrm>
            <a:off x="6618074" y="526469"/>
            <a:ext cx="2280393" cy="200500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D1A163C-F0BE-DC86-3E34-2169A42A61A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6" t="16754" r="16852" b="13361"/>
          <a:stretch/>
        </p:blipFill>
        <p:spPr>
          <a:xfrm>
            <a:off x="3587053" y="2834417"/>
            <a:ext cx="2365060" cy="2004374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497FDDD4-75D2-398F-7E33-0DE870AB5F0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7" t="16754" r="16852" b="14550"/>
          <a:stretch/>
        </p:blipFill>
        <p:spPr>
          <a:xfrm>
            <a:off x="6618074" y="2766405"/>
            <a:ext cx="2365832" cy="2005005"/>
          </a:xfrm>
          <a:prstGeom prst="rect">
            <a:avLst/>
          </a:prstGeom>
        </p:spPr>
      </p:pic>
      <p:sp>
        <p:nvSpPr>
          <p:cNvPr id="55" name="箭头: 下 54">
            <a:extLst>
              <a:ext uri="{FF2B5EF4-FFF2-40B4-BE49-F238E27FC236}">
                <a16:creationId xmlns:a16="http://schemas.microsoft.com/office/drawing/2014/main" id="{5E55E3EB-6A48-6ACE-3D8F-1CACB3E6C403}"/>
              </a:ext>
            </a:extLst>
          </p:cNvPr>
          <p:cNvSpPr/>
          <p:nvPr/>
        </p:nvSpPr>
        <p:spPr>
          <a:xfrm>
            <a:off x="4540930" y="2426451"/>
            <a:ext cx="287863" cy="431917"/>
          </a:xfrm>
          <a:prstGeom prst="downArrow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5FFBE383-372C-ED2E-2CBE-F001A3132BC2}"/>
              </a:ext>
            </a:extLst>
          </p:cNvPr>
          <p:cNvSpPr/>
          <p:nvPr/>
        </p:nvSpPr>
        <p:spPr>
          <a:xfrm rot="18697364">
            <a:off x="5937131" y="2145198"/>
            <a:ext cx="287863" cy="954448"/>
          </a:xfrm>
          <a:prstGeom prst="downArrow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FAFC996D-D85F-AB15-9714-A7C7F647281C}"/>
              </a:ext>
            </a:extLst>
          </p:cNvPr>
          <p:cNvSpPr/>
          <p:nvPr/>
        </p:nvSpPr>
        <p:spPr>
          <a:xfrm rot="16200000">
            <a:off x="6110043" y="1327746"/>
            <a:ext cx="287863" cy="558864"/>
          </a:xfrm>
          <a:prstGeom prst="downArrow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形 63" descr="公文包 纯色填充">
            <a:extLst>
              <a:ext uri="{FF2B5EF4-FFF2-40B4-BE49-F238E27FC236}">
                <a16:creationId xmlns:a16="http://schemas.microsoft.com/office/drawing/2014/main" id="{66A3AB74-A5C9-08E7-4EE5-362F2FC140A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214224" y="2293289"/>
            <a:ext cx="761472" cy="761472"/>
          </a:xfrm>
          <a:prstGeom prst="rect">
            <a:avLst/>
          </a:prstGeom>
        </p:spPr>
      </p:pic>
      <p:pic>
        <p:nvPicPr>
          <p:cNvPr id="66" name="图形 65" descr="清单 纯色填充">
            <a:extLst>
              <a:ext uri="{FF2B5EF4-FFF2-40B4-BE49-F238E27FC236}">
                <a16:creationId xmlns:a16="http://schemas.microsoft.com/office/drawing/2014/main" id="{26996B89-2183-896E-B194-238BC104057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128624" y="1315841"/>
            <a:ext cx="761472" cy="761472"/>
          </a:xfrm>
          <a:prstGeom prst="rect">
            <a:avLst/>
          </a:prstGeom>
        </p:spPr>
      </p:pic>
      <p:pic>
        <p:nvPicPr>
          <p:cNvPr id="68" name="图形 67" descr="文档 纯色填充">
            <a:extLst>
              <a:ext uri="{FF2B5EF4-FFF2-40B4-BE49-F238E27FC236}">
                <a16:creationId xmlns:a16="http://schemas.microsoft.com/office/drawing/2014/main" id="{3D3B0E5E-F1A5-6687-B42B-CFE6549C852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7896" y="2300298"/>
            <a:ext cx="761472" cy="761472"/>
          </a:xfrm>
          <a:prstGeom prst="rect">
            <a:avLst/>
          </a:prstGeom>
        </p:spPr>
      </p:pic>
      <p:pic>
        <p:nvPicPr>
          <p:cNvPr id="70" name="图形 69" descr="列表 纯色填充">
            <a:extLst>
              <a:ext uri="{FF2B5EF4-FFF2-40B4-BE49-F238E27FC236}">
                <a16:creationId xmlns:a16="http://schemas.microsoft.com/office/drawing/2014/main" id="{B30410F6-C41E-5403-C5AC-A5147471310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164032" y="3372991"/>
            <a:ext cx="761472" cy="761472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AD3E727C-9D38-8469-971D-BEEDA1AFA2F9}"/>
              </a:ext>
            </a:extLst>
          </p:cNvPr>
          <p:cNvSpPr txBox="1"/>
          <p:nvPr/>
        </p:nvSpPr>
        <p:spPr>
          <a:xfrm>
            <a:off x="10987395" y="1490304"/>
            <a:ext cx="90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Asset group 1</a:t>
            </a:r>
            <a:endParaRPr lang="zh-CN" altLang="en-US" sz="16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E5E41F-87FC-A399-175D-E6EAA2DB3AEA}"/>
              </a:ext>
            </a:extLst>
          </p:cNvPr>
          <p:cNvSpPr txBox="1"/>
          <p:nvPr/>
        </p:nvSpPr>
        <p:spPr>
          <a:xfrm>
            <a:off x="11047763" y="2482103"/>
            <a:ext cx="90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Asset group 2</a:t>
            </a:r>
            <a:endParaRPr lang="zh-CN" altLang="en-US" sz="160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64B666C-330E-7D2E-91E0-0B6762780E12}"/>
              </a:ext>
            </a:extLst>
          </p:cNvPr>
          <p:cNvSpPr txBox="1"/>
          <p:nvPr/>
        </p:nvSpPr>
        <p:spPr>
          <a:xfrm>
            <a:off x="11082696" y="3564571"/>
            <a:ext cx="90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Asset group 3</a:t>
            </a:r>
            <a:endParaRPr lang="zh-CN" altLang="en-US" sz="1600"/>
          </a:p>
        </p:txBody>
      </p:sp>
      <p:sp>
        <p:nvSpPr>
          <p:cNvPr id="74" name="对话气泡: 椭圆形 73">
            <a:extLst>
              <a:ext uri="{FF2B5EF4-FFF2-40B4-BE49-F238E27FC236}">
                <a16:creationId xmlns:a16="http://schemas.microsoft.com/office/drawing/2014/main" id="{85114F44-0D11-C573-A925-C3F61CF19180}"/>
              </a:ext>
            </a:extLst>
          </p:cNvPr>
          <p:cNvSpPr/>
          <p:nvPr/>
        </p:nvSpPr>
        <p:spPr>
          <a:xfrm>
            <a:off x="10066868" y="185564"/>
            <a:ext cx="1649452" cy="837316"/>
          </a:xfrm>
          <a:prstGeom prst="wedgeEllipseCallou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Return:7.21bp</a:t>
            </a:r>
          </a:p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SE:12.64</a:t>
            </a:r>
          </a:p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……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E5387337-D82C-1ABA-0F5C-8278E04BC369}"/>
              </a:ext>
            </a:extLst>
          </p:cNvPr>
          <p:cNvCxnSpPr/>
          <p:nvPr/>
        </p:nvCxnSpPr>
        <p:spPr>
          <a:xfrm>
            <a:off x="4673389" y="5440536"/>
            <a:ext cx="608028" cy="0"/>
          </a:xfrm>
          <a:prstGeom prst="line">
            <a:avLst/>
          </a:prstGeom>
          <a:ln w="12700">
            <a:solidFill>
              <a:srgbClr val="2F21E7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2316E666-3E24-684C-5F5A-89D356D7CF03}"/>
              </a:ext>
            </a:extLst>
          </p:cNvPr>
          <p:cNvCxnSpPr/>
          <p:nvPr/>
        </p:nvCxnSpPr>
        <p:spPr>
          <a:xfrm>
            <a:off x="4673389" y="5617356"/>
            <a:ext cx="608028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6BAC5F0-2488-35A8-CED1-8A6F8223CAF9}"/>
              </a:ext>
            </a:extLst>
          </p:cNvPr>
          <p:cNvCxnSpPr/>
          <p:nvPr/>
        </p:nvCxnSpPr>
        <p:spPr>
          <a:xfrm>
            <a:off x="4673389" y="5771245"/>
            <a:ext cx="608028" cy="0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8C9E200A-A363-0B54-8311-0056B377A4AB}"/>
              </a:ext>
            </a:extLst>
          </p:cNvPr>
          <p:cNvSpPr txBox="1"/>
          <p:nvPr/>
        </p:nvSpPr>
        <p:spPr>
          <a:xfrm>
            <a:off x="5468522" y="5355747"/>
            <a:ext cx="205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Time series - Emotion - rate of return</a:t>
            </a:r>
            <a:endParaRPr lang="zh-CN" altLang="en-US" sz="1400"/>
          </a:p>
        </p:txBody>
      </p:sp>
      <p:pic>
        <p:nvPicPr>
          <p:cNvPr id="80" name="图形 79" descr="公文包 纯色填充">
            <a:extLst>
              <a:ext uri="{FF2B5EF4-FFF2-40B4-BE49-F238E27FC236}">
                <a16:creationId xmlns:a16="http://schemas.microsoft.com/office/drawing/2014/main" id="{C384E3AE-9781-7531-0E3D-9576D63936F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518613" y="5204000"/>
            <a:ext cx="756086" cy="756086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5D1E5B9C-7146-2093-0BAA-13E20A87AB2D}"/>
              </a:ext>
            </a:extLst>
          </p:cNvPr>
          <p:cNvSpPr txBox="1"/>
          <p:nvPr/>
        </p:nvSpPr>
        <p:spPr>
          <a:xfrm>
            <a:off x="8235935" y="5430775"/>
            <a:ext cx="182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Investment portfolio</a:t>
            </a:r>
            <a:endParaRPr lang="zh-CN" altLang="en-US" sz="1400"/>
          </a:p>
        </p:txBody>
      </p:sp>
      <p:pic>
        <p:nvPicPr>
          <p:cNvPr id="82" name="图形 81" descr="文档 纯色填充">
            <a:extLst>
              <a:ext uri="{FF2B5EF4-FFF2-40B4-BE49-F238E27FC236}">
                <a16:creationId xmlns:a16="http://schemas.microsoft.com/office/drawing/2014/main" id="{941800FA-19F9-8F9A-6E04-BE93E8331AA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064522" y="5264612"/>
            <a:ext cx="672238" cy="672238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C360A201-B32D-CC8C-1FAB-5D947ADE4903}"/>
              </a:ext>
            </a:extLst>
          </p:cNvPr>
          <p:cNvSpPr txBox="1"/>
          <p:nvPr/>
        </p:nvSpPr>
        <p:spPr>
          <a:xfrm>
            <a:off x="10726747" y="5355747"/>
            <a:ext cx="12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Asset analysis data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85187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4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EB1171D-9046-DACE-4550-3390FE2EF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322" y="5155307"/>
            <a:ext cx="2462598" cy="1231299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C41F768-2003-A5AF-4041-E5E74582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0"/>
          <a:stretch/>
        </p:blipFill>
        <p:spPr>
          <a:xfrm>
            <a:off x="7006763" y="5122552"/>
            <a:ext cx="1813101" cy="13138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07E52AE-9AAD-2124-7E8D-85266057C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14" y="211116"/>
            <a:ext cx="2469430" cy="123471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C9D3A87-E1C8-7B1B-BDA6-B86289719CDB}"/>
              </a:ext>
            </a:extLst>
          </p:cNvPr>
          <p:cNvSpPr/>
          <p:nvPr/>
        </p:nvSpPr>
        <p:spPr>
          <a:xfrm>
            <a:off x="330200" y="215900"/>
            <a:ext cx="4216400" cy="6235700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FED851-05B7-6FE2-3786-EDA548522B74}"/>
              </a:ext>
            </a:extLst>
          </p:cNvPr>
          <p:cNvSpPr/>
          <p:nvPr/>
        </p:nvSpPr>
        <p:spPr>
          <a:xfrm>
            <a:off x="6663159" y="215900"/>
            <a:ext cx="5107973" cy="282824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4FC80D-88EA-97ED-2487-1D5FCAAEEDE7}"/>
              </a:ext>
            </a:extLst>
          </p:cNvPr>
          <p:cNvSpPr/>
          <p:nvPr/>
        </p:nvSpPr>
        <p:spPr>
          <a:xfrm>
            <a:off x="6663159" y="3623358"/>
            <a:ext cx="5107973" cy="2828242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223CDAA0-FD3A-F21F-77EA-81B7CAE13617}"/>
              </a:ext>
            </a:extLst>
          </p:cNvPr>
          <p:cNvSpPr/>
          <p:nvPr/>
        </p:nvSpPr>
        <p:spPr>
          <a:xfrm rot="16200000">
            <a:off x="4362410" y="1270263"/>
            <a:ext cx="368380" cy="721524"/>
          </a:xfrm>
          <a:prstGeom prst="downArrow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 descr="城市 纯色填充">
            <a:extLst>
              <a:ext uri="{FF2B5EF4-FFF2-40B4-BE49-F238E27FC236}">
                <a16:creationId xmlns:a16="http://schemas.microsoft.com/office/drawing/2014/main" id="{0B3A0C93-A9B9-51E7-81C9-EA14BEF10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87580" y="603891"/>
            <a:ext cx="634598" cy="634598"/>
          </a:xfrm>
          <a:prstGeom prst="rect">
            <a:avLst/>
          </a:prstGeom>
        </p:spPr>
      </p:pic>
      <p:pic>
        <p:nvPicPr>
          <p:cNvPr id="8" name="图形 7" descr="城市 纯色填充">
            <a:extLst>
              <a:ext uri="{FF2B5EF4-FFF2-40B4-BE49-F238E27FC236}">
                <a16:creationId xmlns:a16="http://schemas.microsoft.com/office/drawing/2014/main" id="{D32C16D5-43F4-BF39-0B1B-26763C715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0030" y="1264030"/>
            <a:ext cx="634598" cy="634598"/>
          </a:xfrm>
          <a:prstGeom prst="rect">
            <a:avLst/>
          </a:prstGeom>
        </p:spPr>
      </p:pic>
      <p:pic>
        <p:nvPicPr>
          <p:cNvPr id="9" name="图形 8" descr="城市 纯色填充">
            <a:extLst>
              <a:ext uri="{FF2B5EF4-FFF2-40B4-BE49-F238E27FC236}">
                <a16:creationId xmlns:a16="http://schemas.microsoft.com/office/drawing/2014/main" id="{64D7F174-CB4D-5440-2625-B8C6359C26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99841" y="1898628"/>
            <a:ext cx="634598" cy="6345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EB3DAE0-FEEB-3A3C-379F-2995BEC19513}"/>
              </a:ext>
            </a:extLst>
          </p:cNvPr>
          <p:cNvSpPr txBox="1"/>
          <p:nvPr/>
        </p:nvSpPr>
        <p:spPr>
          <a:xfrm>
            <a:off x="4818926" y="2533226"/>
            <a:ext cx="17709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/>
              <a:t>Three market sentiments</a:t>
            </a:r>
            <a:endParaRPr lang="zh-CN" altLang="en-US" sz="1100" b="1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59CAA323-72FF-93CD-3089-A9BF362B91AC}"/>
              </a:ext>
            </a:extLst>
          </p:cNvPr>
          <p:cNvSpPr/>
          <p:nvPr/>
        </p:nvSpPr>
        <p:spPr>
          <a:xfrm>
            <a:off x="9099188" y="3009416"/>
            <a:ext cx="368380" cy="721524"/>
          </a:xfrm>
          <a:prstGeom prst="downArrow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79581B37-3711-2C1A-7250-6657EE6481CA}"/>
              </a:ext>
            </a:extLst>
          </p:cNvPr>
          <p:cNvSpPr/>
          <p:nvPr/>
        </p:nvSpPr>
        <p:spPr>
          <a:xfrm rot="16200000">
            <a:off x="6453946" y="1269259"/>
            <a:ext cx="368380" cy="721524"/>
          </a:xfrm>
          <a:prstGeom prst="downArrow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05B2FEF-9E7D-7DE0-3B77-5F489070D155}"/>
              </a:ext>
            </a:extLst>
          </p:cNvPr>
          <p:cNvSpPr txBox="1"/>
          <p:nvPr/>
        </p:nvSpPr>
        <p:spPr>
          <a:xfrm>
            <a:off x="1080304" y="5928380"/>
            <a:ext cx="271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(a) Text emotion measurement based on BERT</a:t>
            </a:r>
            <a:endParaRPr lang="zh-CN" altLang="en-US" sz="1400" b="1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D0828E-FE5B-250E-DB6E-4A0AD2031A72}"/>
              </a:ext>
            </a:extLst>
          </p:cNvPr>
          <p:cNvSpPr txBox="1"/>
          <p:nvPr/>
        </p:nvSpPr>
        <p:spPr>
          <a:xfrm>
            <a:off x="7987980" y="2758743"/>
            <a:ext cx="2590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(b) Dynamic time warping</a:t>
            </a:r>
            <a:endParaRPr lang="zh-CN" altLang="en-US" sz="1400" b="1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495C64F-EB9C-3D3D-F70D-9DC09E422AA8}"/>
              </a:ext>
            </a:extLst>
          </p:cNvPr>
          <p:cNvSpPr txBox="1"/>
          <p:nvPr/>
        </p:nvSpPr>
        <p:spPr>
          <a:xfrm>
            <a:off x="7987980" y="6143822"/>
            <a:ext cx="2590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/>
              <a:t>(b) Kmeans++ cluster</a:t>
            </a:r>
            <a:endParaRPr lang="zh-CN" altLang="en-US" sz="1400" b="1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F87E582-7DC0-B88D-9A4E-F3E02567793F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6663159" y="1630021"/>
            <a:ext cx="510797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1D01BC99-6AD3-9340-E568-5FEDF363906F}"/>
              </a:ext>
            </a:extLst>
          </p:cNvPr>
          <p:cNvSpPr txBox="1"/>
          <p:nvPr/>
        </p:nvSpPr>
        <p:spPr>
          <a:xfrm>
            <a:off x="9467568" y="1408693"/>
            <a:ext cx="2014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/>
              <a:t>Unequal length, uneven time series regularity</a:t>
            </a:r>
            <a:endParaRPr lang="zh-CN" altLang="en-US" sz="70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CC53BB-50E8-DA7E-966E-C468B76430CA}"/>
              </a:ext>
            </a:extLst>
          </p:cNvPr>
          <p:cNvGrpSpPr/>
          <p:nvPr/>
        </p:nvGrpSpPr>
        <p:grpSpPr>
          <a:xfrm>
            <a:off x="7473672" y="441470"/>
            <a:ext cx="931320" cy="287208"/>
            <a:chOff x="6998898" y="533400"/>
            <a:chExt cx="931320" cy="28720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43F1D14-81A6-E856-640E-6A1394EFA870}"/>
                </a:ext>
              </a:extLst>
            </p:cNvPr>
            <p:cNvSpPr/>
            <p:nvPr/>
          </p:nvSpPr>
          <p:spPr>
            <a:xfrm>
              <a:off x="6998898" y="533400"/>
              <a:ext cx="310440" cy="28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6D67862-5D1C-38D6-FCAC-C784A08F078F}"/>
                </a:ext>
              </a:extLst>
            </p:cNvPr>
            <p:cNvSpPr/>
            <p:nvPr/>
          </p:nvSpPr>
          <p:spPr>
            <a:xfrm>
              <a:off x="7309338" y="533400"/>
              <a:ext cx="310440" cy="28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18B1C51-617C-533A-1323-A1E272438061}"/>
                </a:ext>
              </a:extLst>
            </p:cNvPr>
            <p:cNvSpPr/>
            <p:nvPr/>
          </p:nvSpPr>
          <p:spPr>
            <a:xfrm>
              <a:off x="7619778" y="533400"/>
              <a:ext cx="310440" cy="28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774F2C71-DE5A-1474-EED4-58A324C0845D}"/>
              </a:ext>
            </a:extLst>
          </p:cNvPr>
          <p:cNvSpPr/>
          <p:nvPr/>
        </p:nvSpPr>
        <p:spPr>
          <a:xfrm>
            <a:off x="8497418" y="441470"/>
            <a:ext cx="310440" cy="2872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6FB02BC-348D-44E6-17BD-05ADED3A6CD9}"/>
              </a:ext>
            </a:extLst>
          </p:cNvPr>
          <p:cNvSpPr/>
          <p:nvPr/>
        </p:nvSpPr>
        <p:spPr>
          <a:xfrm>
            <a:off x="7072136" y="441470"/>
            <a:ext cx="310440" cy="2872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7FA6103-E32F-AB99-2B0F-F113A85C820F}"/>
              </a:ext>
            </a:extLst>
          </p:cNvPr>
          <p:cNvGrpSpPr/>
          <p:nvPr/>
        </p:nvGrpSpPr>
        <p:grpSpPr>
          <a:xfrm>
            <a:off x="7471137" y="874682"/>
            <a:ext cx="931320" cy="287208"/>
            <a:chOff x="6998898" y="533400"/>
            <a:chExt cx="931320" cy="28720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01C9D21-FDEC-0DB4-AEB6-260B3E581B04}"/>
                </a:ext>
              </a:extLst>
            </p:cNvPr>
            <p:cNvSpPr/>
            <p:nvPr/>
          </p:nvSpPr>
          <p:spPr>
            <a:xfrm>
              <a:off x="6998898" y="533400"/>
              <a:ext cx="310440" cy="28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448241D-AD08-CBAB-905D-D3096DF82584}"/>
                </a:ext>
              </a:extLst>
            </p:cNvPr>
            <p:cNvSpPr/>
            <p:nvPr/>
          </p:nvSpPr>
          <p:spPr>
            <a:xfrm>
              <a:off x="7309338" y="533400"/>
              <a:ext cx="310440" cy="28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A206AEF-3DDC-B712-6848-06617777E94E}"/>
                </a:ext>
              </a:extLst>
            </p:cNvPr>
            <p:cNvSpPr/>
            <p:nvPr/>
          </p:nvSpPr>
          <p:spPr>
            <a:xfrm>
              <a:off x="7619778" y="533400"/>
              <a:ext cx="310440" cy="28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5BB13578-19C3-8D55-B686-3B62723D6304}"/>
              </a:ext>
            </a:extLst>
          </p:cNvPr>
          <p:cNvSpPr/>
          <p:nvPr/>
        </p:nvSpPr>
        <p:spPr>
          <a:xfrm>
            <a:off x="8397479" y="874682"/>
            <a:ext cx="310440" cy="2872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47ECDD3-B9EB-ED54-14A7-6E4E662A7CBA}"/>
              </a:ext>
            </a:extLst>
          </p:cNvPr>
          <p:cNvSpPr/>
          <p:nvPr/>
        </p:nvSpPr>
        <p:spPr>
          <a:xfrm>
            <a:off x="7160697" y="874682"/>
            <a:ext cx="310440" cy="2872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3F3E2E0-D829-1AEA-8778-8105A784D741}"/>
              </a:ext>
            </a:extLst>
          </p:cNvPr>
          <p:cNvSpPr txBox="1"/>
          <p:nvPr/>
        </p:nvSpPr>
        <p:spPr>
          <a:xfrm>
            <a:off x="6927727" y="1390776"/>
            <a:ext cx="2014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/>
              <a:t>Data splicing</a:t>
            </a:r>
            <a:endParaRPr lang="zh-CN" altLang="en-US" sz="70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B401CBD7-17EE-1E08-A235-092D8C4B21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14" y="1814211"/>
            <a:ext cx="2507370" cy="920224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1CFF93BD-9945-1D44-9754-DCB80053501B}"/>
              </a:ext>
            </a:extLst>
          </p:cNvPr>
          <p:cNvSpPr txBox="1"/>
          <p:nvPr/>
        </p:nvSpPr>
        <p:spPr>
          <a:xfrm>
            <a:off x="6998898" y="2712128"/>
            <a:ext cx="2014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/>
              <a:t>Similarity matrix</a:t>
            </a:r>
            <a:endParaRPr lang="zh-CN" altLang="en-US" sz="70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3B7EA9E-C9B7-8605-9AB7-EA771C3E05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86" y="1857399"/>
            <a:ext cx="1977712" cy="917587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78DDED7-742B-A7D6-98D6-95A16A8B5837}"/>
              </a:ext>
            </a:extLst>
          </p:cNvPr>
          <p:cNvSpPr txBox="1"/>
          <p:nvPr/>
        </p:nvSpPr>
        <p:spPr>
          <a:xfrm>
            <a:off x="9571631" y="2701513"/>
            <a:ext cx="2014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/>
              <a:t>Real similarity matrix</a:t>
            </a:r>
            <a:endParaRPr lang="zh-CN" altLang="en-US" sz="70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D33D38E-50C2-D09B-6A7F-82943FC6BCA2}"/>
              </a:ext>
            </a:extLst>
          </p:cNvPr>
          <p:cNvCxnSpPr/>
          <p:nvPr/>
        </p:nvCxnSpPr>
        <p:spPr>
          <a:xfrm>
            <a:off x="6649307" y="5102704"/>
            <a:ext cx="510797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36612355-2872-C868-9506-B9FA5F39C4F0}"/>
              </a:ext>
            </a:extLst>
          </p:cNvPr>
          <p:cNvGrpSpPr/>
          <p:nvPr/>
        </p:nvGrpSpPr>
        <p:grpSpPr>
          <a:xfrm>
            <a:off x="7431299" y="3643368"/>
            <a:ext cx="1007144" cy="1221927"/>
            <a:chOff x="6998898" y="3639265"/>
            <a:chExt cx="1007144" cy="1221927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0E19F04-263E-A0FA-8511-4F9C93CE1C36}"/>
                </a:ext>
              </a:extLst>
            </p:cNvPr>
            <p:cNvSpPr/>
            <p:nvPr/>
          </p:nvSpPr>
          <p:spPr>
            <a:xfrm>
              <a:off x="7023602" y="3753809"/>
              <a:ext cx="309886" cy="3223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9BB3A97-9678-8551-711A-CCCC866FB5F7}"/>
                </a:ext>
              </a:extLst>
            </p:cNvPr>
            <p:cNvSpPr/>
            <p:nvPr/>
          </p:nvSpPr>
          <p:spPr>
            <a:xfrm>
              <a:off x="6998898" y="4538851"/>
              <a:ext cx="309886" cy="32234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4F1A116D-ABC8-57E3-3B2C-74A2FA19F6FC}"/>
                </a:ext>
              </a:extLst>
            </p:cNvPr>
            <p:cNvSpPr/>
            <p:nvPr/>
          </p:nvSpPr>
          <p:spPr>
            <a:xfrm>
              <a:off x="7696156" y="4498437"/>
              <a:ext cx="309886" cy="32234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6192D9D-BCCA-6582-3CEE-BCBDFDC9A7AE}"/>
                </a:ext>
              </a:extLst>
            </p:cNvPr>
            <p:cNvSpPr/>
            <p:nvPr/>
          </p:nvSpPr>
          <p:spPr>
            <a:xfrm>
              <a:off x="7686787" y="3639265"/>
              <a:ext cx="309886" cy="32234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8D0000D-1710-DDE8-6663-59266BB9E081}"/>
                </a:ext>
              </a:extLst>
            </p:cNvPr>
            <p:cNvCxnSpPr>
              <a:stCxn id="65" idx="4"/>
              <a:endCxn id="66" idx="0"/>
            </p:cNvCxnSpPr>
            <p:nvPr/>
          </p:nvCxnSpPr>
          <p:spPr>
            <a:xfrm flipH="1">
              <a:off x="7153841" y="4076150"/>
              <a:ext cx="24704" cy="4627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9AA0D27-FF46-4625-15BB-BCF811A62315}"/>
                </a:ext>
              </a:extLst>
            </p:cNvPr>
            <p:cNvCxnSpPr>
              <a:cxnSpLocks/>
              <a:stCxn id="65" idx="6"/>
              <a:endCxn id="69" idx="2"/>
            </p:cNvCxnSpPr>
            <p:nvPr/>
          </p:nvCxnSpPr>
          <p:spPr>
            <a:xfrm flipV="1">
              <a:off x="7333488" y="3800436"/>
              <a:ext cx="353299" cy="1145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FCD6C31-76A3-4044-9B50-7351EE9C5168}"/>
                </a:ext>
              </a:extLst>
            </p:cNvPr>
            <p:cNvCxnSpPr>
              <a:cxnSpLocks/>
              <a:stCxn id="65" idx="5"/>
              <a:endCxn id="68" idx="1"/>
            </p:cNvCxnSpPr>
            <p:nvPr/>
          </p:nvCxnSpPr>
          <p:spPr>
            <a:xfrm>
              <a:off x="7288106" y="4028944"/>
              <a:ext cx="453432" cy="5166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337915BD-6528-954B-4ADF-184E35BF1677}"/>
                </a:ext>
              </a:extLst>
            </p:cNvPr>
            <p:cNvCxnSpPr>
              <a:cxnSpLocks/>
              <a:stCxn id="69" idx="3"/>
              <a:endCxn id="66" idx="7"/>
            </p:cNvCxnSpPr>
            <p:nvPr/>
          </p:nvCxnSpPr>
          <p:spPr>
            <a:xfrm flipH="1">
              <a:off x="7263402" y="3914400"/>
              <a:ext cx="468767" cy="6716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596F318-57C5-776C-5EC7-D4AE30D0E327}"/>
                </a:ext>
              </a:extLst>
            </p:cNvPr>
            <p:cNvCxnSpPr>
              <a:cxnSpLocks/>
              <a:stCxn id="68" idx="2"/>
              <a:endCxn id="66" idx="6"/>
            </p:cNvCxnSpPr>
            <p:nvPr/>
          </p:nvCxnSpPr>
          <p:spPr>
            <a:xfrm flipH="1">
              <a:off x="7308784" y="4659608"/>
              <a:ext cx="387372" cy="40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8A9F9B73-8900-BEBF-EE46-0975D91A860E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7851099" y="3950480"/>
              <a:ext cx="0" cy="5479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7" name="椭圆 106">
            <a:extLst>
              <a:ext uri="{FF2B5EF4-FFF2-40B4-BE49-F238E27FC236}">
                <a16:creationId xmlns:a16="http://schemas.microsoft.com/office/drawing/2014/main" id="{A12EE3BE-FBE8-ACE1-1E3C-7BAB52978048}"/>
              </a:ext>
            </a:extLst>
          </p:cNvPr>
          <p:cNvSpPr/>
          <p:nvPr/>
        </p:nvSpPr>
        <p:spPr>
          <a:xfrm>
            <a:off x="9957107" y="3882362"/>
            <a:ext cx="309884" cy="3261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D1447B02-76A1-3622-71A4-D884A4C5ADBA}"/>
              </a:ext>
            </a:extLst>
          </p:cNvPr>
          <p:cNvSpPr/>
          <p:nvPr/>
        </p:nvSpPr>
        <p:spPr>
          <a:xfrm>
            <a:off x="9957107" y="4535190"/>
            <a:ext cx="309884" cy="3261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F2542DE8-CFB7-D8A6-CF27-24668417278C}"/>
              </a:ext>
            </a:extLst>
          </p:cNvPr>
          <p:cNvCxnSpPr>
            <a:stCxn id="107" idx="4"/>
            <a:endCxn id="108" idx="0"/>
          </p:cNvCxnSpPr>
          <p:nvPr/>
        </p:nvCxnSpPr>
        <p:spPr>
          <a:xfrm>
            <a:off x="10112049" y="4208501"/>
            <a:ext cx="0" cy="3266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F8E249FE-96A5-3FD9-AA50-7BD942EFADF4}"/>
              </a:ext>
            </a:extLst>
          </p:cNvPr>
          <p:cNvGrpSpPr/>
          <p:nvPr/>
        </p:nvGrpSpPr>
        <p:grpSpPr>
          <a:xfrm>
            <a:off x="10622286" y="3709998"/>
            <a:ext cx="309884" cy="978967"/>
            <a:chOff x="10620292" y="3643368"/>
            <a:chExt cx="309884" cy="978967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6DB5FB66-06AB-BF40-D299-8A8C1FD569BC}"/>
                </a:ext>
              </a:extLst>
            </p:cNvPr>
            <p:cNvSpPr/>
            <p:nvPr/>
          </p:nvSpPr>
          <p:spPr>
            <a:xfrm>
              <a:off x="10620292" y="3643368"/>
              <a:ext cx="309884" cy="3261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98B89A3-6B9F-9F09-F567-B8367B31E1AC}"/>
                </a:ext>
              </a:extLst>
            </p:cNvPr>
            <p:cNvSpPr/>
            <p:nvPr/>
          </p:nvSpPr>
          <p:spPr>
            <a:xfrm>
              <a:off x="10620292" y="4296196"/>
              <a:ext cx="309884" cy="32613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60A09DF-62D4-19FC-81FB-7B790EF1FFF6}"/>
                </a:ext>
              </a:extLst>
            </p:cNvPr>
            <p:cNvCxnSpPr/>
            <p:nvPr/>
          </p:nvCxnSpPr>
          <p:spPr>
            <a:xfrm>
              <a:off x="10776513" y="3969507"/>
              <a:ext cx="0" cy="3266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椭圆 113">
            <a:extLst>
              <a:ext uri="{FF2B5EF4-FFF2-40B4-BE49-F238E27FC236}">
                <a16:creationId xmlns:a16="http://schemas.microsoft.com/office/drawing/2014/main" id="{3A23537F-24B1-5372-00B6-583A2795ABDB}"/>
              </a:ext>
            </a:extLst>
          </p:cNvPr>
          <p:cNvSpPr/>
          <p:nvPr/>
        </p:nvSpPr>
        <p:spPr>
          <a:xfrm>
            <a:off x="9866818" y="3761579"/>
            <a:ext cx="497699" cy="120221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A880AFFE-5A9D-C374-A1D1-FEEB73FA2D0D}"/>
              </a:ext>
            </a:extLst>
          </p:cNvPr>
          <p:cNvSpPr/>
          <p:nvPr/>
        </p:nvSpPr>
        <p:spPr>
          <a:xfrm>
            <a:off x="10525468" y="3635429"/>
            <a:ext cx="497699" cy="120221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C828D1D-9D60-9972-FDF1-F242DB33733F}"/>
              </a:ext>
            </a:extLst>
          </p:cNvPr>
          <p:cNvSpPr txBox="1"/>
          <p:nvPr/>
        </p:nvSpPr>
        <p:spPr>
          <a:xfrm>
            <a:off x="6940078" y="4888711"/>
            <a:ext cx="2014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/>
              <a:t>Stock correlation model</a:t>
            </a:r>
            <a:endParaRPr lang="zh-CN" altLang="en-US" sz="70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F4E332F-4CA2-0997-2A96-21B7583A24AE}"/>
              </a:ext>
            </a:extLst>
          </p:cNvPr>
          <p:cNvSpPr txBox="1"/>
          <p:nvPr/>
        </p:nvSpPr>
        <p:spPr>
          <a:xfrm>
            <a:off x="9403684" y="4907098"/>
            <a:ext cx="2014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/>
              <a:t>Association pattern clustering</a:t>
            </a:r>
            <a:endParaRPr lang="zh-CN" altLang="en-US" sz="700"/>
          </a:p>
        </p:txBody>
      </p:sp>
      <p:sp>
        <p:nvSpPr>
          <p:cNvPr id="118" name="箭头: 右 117">
            <a:extLst>
              <a:ext uri="{FF2B5EF4-FFF2-40B4-BE49-F238E27FC236}">
                <a16:creationId xmlns:a16="http://schemas.microsoft.com/office/drawing/2014/main" id="{4A14B45B-3E79-4A9C-226B-D9373EF815DB}"/>
              </a:ext>
            </a:extLst>
          </p:cNvPr>
          <p:cNvSpPr/>
          <p:nvPr/>
        </p:nvSpPr>
        <p:spPr>
          <a:xfrm>
            <a:off x="8942016" y="4132851"/>
            <a:ext cx="479145" cy="374888"/>
          </a:xfrm>
          <a:prstGeom prst="right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1E0DE42-1B04-7690-3D88-2B583D7A82E0}"/>
              </a:ext>
            </a:extLst>
          </p:cNvPr>
          <p:cNvSpPr txBox="1"/>
          <p:nvPr/>
        </p:nvSpPr>
        <p:spPr>
          <a:xfrm>
            <a:off x="8158304" y="4505986"/>
            <a:ext cx="2014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/>
              <a:t>Clustering process</a:t>
            </a:r>
            <a:endParaRPr lang="zh-CN" altLang="en-US" sz="700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49392DF7-FF1F-7F06-D0F4-6BA955A7D3CD}"/>
              </a:ext>
            </a:extLst>
          </p:cNvPr>
          <p:cNvCxnSpPr/>
          <p:nvPr/>
        </p:nvCxnSpPr>
        <p:spPr>
          <a:xfrm flipH="1">
            <a:off x="8707919" y="4809608"/>
            <a:ext cx="234097" cy="227871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8E34EDF4-1F4A-D12C-613C-4EF79CAA2CFD}"/>
              </a:ext>
            </a:extLst>
          </p:cNvPr>
          <p:cNvCxnSpPr>
            <a:cxnSpLocks/>
          </p:cNvCxnSpPr>
          <p:nvPr/>
        </p:nvCxnSpPr>
        <p:spPr>
          <a:xfrm>
            <a:off x="9371360" y="4803531"/>
            <a:ext cx="223432" cy="23394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08CA859-FEC2-E5FB-0B55-82090375E65F}"/>
              </a:ext>
            </a:extLst>
          </p:cNvPr>
          <p:cNvGrpSpPr/>
          <p:nvPr/>
        </p:nvGrpSpPr>
        <p:grpSpPr>
          <a:xfrm>
            <a:off x="523767" y="5597980"/>
            <a:ext cx="1144009" cy="362970"/>
            <a:chOff x="523767" y="5597980"/>
            <a:chExt cx="1144009" cy="362970"/>
          </a:xfrm>
        </p:grpSpPr>
        <p:pic>
          <p:nvPicPr>
            <p:cNvPr id="135" name="图形 134" descr="列表 纯色填充">
              <a:extLst>
                <a:ext uri="{FF2B5EF4-FFF2-40B4-BE49-F238E27FC236}">
                  <a16:creationId xmlns:a16="http://schemas.microsoft.com/office/drawing/2014/main" id="{DED17120-F969-868B-199E-E0B348C3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3767" y="5597980"/>
              <a:ext cx="362970" cy="362970"/>
            </a:xfrm>
            <a:prstGeom prst="rect">
              <a:avLst/>
            </a:prstGeom>
          </p:spPr>
        </p:pic>
        <p:pic>
          <p:nvPicPr>
            <p:cNvPr id="136" name="图形 135" descr="列表 纯色填充">
              <a:extLst>
                <a:ext uri="{FF2B5EF4-FFF2-40B4-BE49-F238E27FC236}">
                  <a16:creationId xmlns:a16="http://schemas.microsoft.com/office/drawing/2014/main" id="{97C3D054-D53F-F0AC-BD30-E563A2DA1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12329" y="5597980"/>
              <a:ext cx="362970" cy="362970"/>
            </a:xfrm>
            <a:prstGeom prst="rect">
              <a:avLst/>
            </a:prstGeom>
          </p:spPr>
        </p:pic>
        <p:pic>
          <p:nvPicPr>
            <p:cNvPr id="137" name="图形 136" descr="列表 纯色填充">
              <a:extLst>
                <a:ext uri="{FF2B5EF4-FFF2-40B4-BE49-F238E27FC236}">
                  <a16:creationId xmlns:a16="http://schemas.microsoft.com/office/drawing/2014/main" id="{5A0F517F-347C-CF82-7717-E658C9234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04806" y="5597980"/>
              <a:ext cx="362970" cy="362970"/>
            </a:xfrm>
            <a:prstGeom prst="rect">
              <a:avLst/>
            </a:prstGeom>
          </p:spPr>
        </p:pic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FEEFB3F-0D68-2D76-F1E0-25668D828C64}"/>
              </a:ext>
            </a:extLst>
          </p:cNvPr>
          <p:cNvSpPr txBox="1"/>
          <p:nvPr/>
        </p:nvSpPr>
        <p:spPr>
          <a:xfrm>
            <a:off x="2145460" y="5597980"/>
            <a:ext cx="39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…</a:t>
            </a:r>
            <a:endParaRPr lang="zh-CN" altLang="en-US" b="1"/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EEEE1D23-8BFC-EB52-BB8E-B4A9E072A2AC}"/>
              </a:ext>
            </a:extLst>
          </p:cNvPr>
          <p:cNvGrpSpPr/>
          <p:nvPr/>
        </p:nvGrpSpPr>
        <p:grpSpPr>
          <a:xfrm>
            <a:off x="3067529" y="5565410"/>
            <a:ext cx="1144009" cy="362970"/>
            <a:chOff x="523767" y="5597980"/>
            <a:chExt cx="1144009" cy="362970"/>
          </a:xfrm>
        </p:grpSpPr>
        <p:pic>
          <p:nvPicPr>
            <p:cNvPr id="143" name="图形 142" descr="列表 纯色填充">
              <a:extLst>
                <a:ext uri="{FF2B5EF4-FFF2-40B4-BE49-F238E27FC236}">
                  <a16:creationId xmlns:a16="http://schemas.microsoft.com/office/drawing/2014/main" id="{CBE1CEF3-AE01-2964-ED77-DB4FF4DDE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3767" y="5597980"/>
              <a:ext cx="362970" cy="362970"/>
            </a:xfrm>
            <a:prstGeom prst="rect">
              <a:avLst/>
            </a:prstGeom>
          </p:spPr>
        </p:pic>
        <p:pic>
          <p:nvPicPr>
            <p:cNvPr id="144" name="图形 143" descr="列表 纯色填充">
              <a:extLst>
                <a:ext uri="{FF2B5EF4-FFF2-40B4-BE49-F238E27FC236}">
                  <a16:creationId xmlns:a16="http://schemas.microsoft.com/office/drawing/2014/main" id="{9B22E782-7803-1FD5-748C-A4C4C4E8A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12329" y="5597980"/>
              <a:ext cx="362970" cy="362970"/>
            </a:xfrm>
            <a:prstGeom prst="rect">
              <a:avLst/>
            </a:prstGeom>
          </p:spPr>
        </p:pic>
        <p:pic>
          <p:nvPicPr>
            <p:cNvPr id="145" name="图形 144" descr="列表 纯色填充">
              <a:extLst>
                <a:ext uri="{FF2B5EF4-FFF2-40B4-BE49-F238E27FC236}">
                  <a16:creationId xmlns:a16="http://schemas.microsoft.com/office/drawing/2014/main" id="{BF867E11-DBCC-4CB9-20C0-DB1CFB4E6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04806" y="5597980"/>
              <a:ext cx="362970" cy="362970"/>
            </a:xfrm>
            <a:prstGeom prst="rect">
              <a:avLst/>
            </a:prstGeom>
          </p:spPr>
        </p:pic>
      </p:grpSp>
      <p:sp>
        <p:nvSpPr>
          <p:cNvPr id="146" name="右大括号 145">
            <a:extLst>
              <a:ext uri="{FF2B5EF4-FFF2-40B4-BE49-F238E27FC236}">
                <a16:creationId xmlns:a16="http://schemas.microsoft.com/office/drawing/2014/main" id="{8CE2E76F-C3D6-ECB0-6803-0C690BF223E1}"/>
              </a:ext>
            </a:extLst>
          </p:cNvPr>
          <p:cNvSpPr/>
          <p:nvPr/>
        </p:nvSpPr>
        <p:spPr>
          <a:xfrm rot="16200000">
            <a:off x="2325455" y="3709021"/>
            <a:ext cx="117829" cy="344751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51F5D7F-1BC2-C062-C3A2-613556AFC88F}"/>
              </a:ext>
            </a:extLst>
          </p:cNvPr>
          <p:cNvSpPr txBox="1"/>
          <p:nvPr/>
        </p:nvSpPr>
        <p:spPr>
          <a:xfrm>
            <a:off x="1323730" y="5446813"/>
            <a:ext cx="20142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/>
              <a:t>A large set of securities-linked text data</a:t>
            </a:r>
            <a:endParaRPr lang="zh-CN" altLang="en-US" sz="70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9FE7B60-8C46-8CA8-C2D5-40B74C8D40B7}"/>
              </a:ext>
            </a:extLst>
          </p:cNvPr>
          <p:cNvSpPr/>
          <p:nvPr/>
        </p:nvSpPr>
        <p:spPr>
          <a:xfrm>
            <a:off x="721583" y="4764749"/>
            <a:ext cx="1517904" cy="230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Input layer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E8718D57-DDA2-9303-51A3-65005FBFDCCA}"/>
              </a:ext>
            </a:extLst>
          </p:cNvPr>
          <p:cNvSpPr/>
          <p:nvPr/>
        </p:nvSpPr>
        <p:spPr>
          <a:xfrm>
            <a:off x="721583" y="4385879"/>
            <a:ext cx="1517904" cy="230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Embedding layer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0A6E5487-FEC7-D9C2-447D-5AA05D5E471D}"/>
              </a:ext>
            </a:extLst>
          </p:cNvPr>
          <p:cNvSpPr/>
          <p:nvPr/>
        </p:nvSpPr>
        <p:spPr>
          <a:xfrm>
            <a:off x="721583" y="4015021"/>
            <a:ext cx="1517904" cy="230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Transformer Encoder layer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95FE7128-C76B-869E-E69D-29EB74908749}"/>
              </a:ext>
            </a:extLst>
          </p:cNvPr>
          <p:cNvSpPr/>
          <p:nvPr/>
        </p:nvSpPr>
        <p:spPr>
          <a:xfrm>
            <a:off x="726169" y="3636151"/>
            <a:ext cx="672728" cy="230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MLM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E7ABBC71-FDD2-A162-8F0A-F9F52B4216A0}"/>
              </a:ext>
            </a:extLst>
          </p:cNvPr>
          <p:cNvSpPr/>
          <p:nvPr/>
        </p:nvSpPr>
        <p:spPr>
          <a:xfrm>
            <a:off x="1559848" y="3647361"/>
            <a:ext cx="672728" cy="230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NSP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592DC513-C95A-3897-5FC0-CD41131B75DE}"/>
              </a:ext>
            </a:extLst>
          </p:cNvPr>
          <p:cNvSpPr/>
          <p:nvPr/>
        </p:nvSpPr>
        <p:spPr>
          <a:xfrm>
            <a:off x="714672" y="3255587"/>
            <a:ext cx="1517904" cy="230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Output layer</a:t>
            </a:r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E508E912-F580-A4AC-1E4B-628182C3AF60}"/>
              </a:ext>
            </a:extLst>
          </p:cNvPr>
          <p:cNvSpPr/>
          <p:nvPr/>
        </p:nvSpPr>
        <p:spPr>
          <a:xfrm>
            <a:off x="660609" y="3153223"/>
            <a:ext cx="1647804" cy="19592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DAB12031-7E72-E955-6ADD-F85B862CAB30}"/>
              </a:ext>
            </a:extLst>
          </p:cNvPr>
          <p:cNvSpPr txBox="1"/>
          <p:nvPr/>
        </p:nvSpPr>
        <p:spPr>
          <a:xfrm>
            <a:off x="588160" y="5070010"/>
            <a:ext cx="177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/>
              <a:t>Model pre-training</a:t>
            </a:r>
            <a:endParaRPr lang="zh-CN" altLang="en-US" sz="900" b="1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1C51768A-6868-5102-1ADD-17CB5DF61759}"/>
              </a:ext>
            </a:extLst>
          </p:cNvPr>
          <p:cNvGrpSpPr/>
          <p:nvPr/>
        </p:nvGrpSpPr>
        <p:grpSpPr>
          <a:xfrm>
            <a:off x="694372" y="386677"/>
            <a:ext cx="3504600" cy="1959256"/>
            <a:chOff x="655853" y="1068125"/>
            <a:chExt cx="3504600" cy="1959256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E7E55BF0-2B6F-C987-9BFA-5221C47207FA}"/>
                </a:ext>
              </a:extLst>
            </p:cNvPr>
            <p:cNvSpPr/>
            <p:nvPr/>
          </p:nvSpPr>
          <p:spPr>
            <a:xfrm>
              <a:off x="721583" y="2686489"/>
              <a:ext cx="1517904" cy="230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Input layer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1B12E7A1-8BB7-5204-DD29-D350B48A6CE2}"/>
                </a:ext>
              </a:extLst>
            </p:cNvPr>
            <p:cNvSpPr/>
            <p:nvPr/>
          </p:nvSpPr>
          <p:spPr>
            <a:xfrm>
              <a:off x="724443" y="2316390"/>
              <a:ext cx="1517904" cy="2301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Embedding layer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AF251A8-46A8-22AB-7FC9-DE99D3E91346}"/>
                </a:ext>
              </a:extLst>
            </p:cNvPr>
            <p:cNvSpPr/>
            <p:nvPr/>
          </p:nvSpPr>
          <p:spPr>
            <a:xfrm>
              <a:off x="724443" y="1945532"/>
              <a:ext cx="1517904" cy="2301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Transformer Encoder layer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1686EF55-7360-095A-1134-14EFCF07FA1C}"/>
                </a:ext>
              </a:extLst>
            </p:cNvPr>
            <p:cNvSpPr/>
            <p:nvPr/>
          </p:nvSpPr>
          <p:spPr>
            <a:xfrm>
              <a:off x="740115" y="1575296"/>
              <a:ext cx="1517904" cy="2301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Task specific output layer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7194D3DC-AF54-B8E4-9A06-C087EEF25299}"/>
                </a:ext>
              </a:extLst>
            </p:cNvPr>
            <p:cNvSpPr/>
            <p:nvPr/>
          </p:nvSpPr>
          <p:spPr>
            <a:xfrm>
              <a:off x="740115" y="1190021"/>
              <a:ext cx="1517904" cy="2301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Output layer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7F950227-0781-3B43-DFCC-F53399911AD6}"/>
                </a:ext>
              </a:extLst>
            </p:cNvPr>
            <p:cNvSpPr/>
            <p:nvPr/>
          </p:nvSpPr>
          <p:spPr>
            <a:xfrm>
              <a:off x="655853" y="1068125"/>
              <a:ext cx="1647804" cy="19592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BCD40D8-FD03-6B81-AE4B-0A216B90FDE7}"/>
                </a:ext>
              </a:extLst>
            </p:cNvPr>
            <p:cNvSpPr/>
            <p:nvPr/>
          </p:nvSpPr>
          <p:spPr>
            <a:xfrm>
              <a:off x="2723265" y="1177844"/>
              <a:ext cx="1437188" cy="23010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Market rate of return</a:t>
              </a:r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123B6B3-728E-7CB9-6981-8FE315A29C2F}"/>
              </a:ext>
            </a:extLst>
          </p:cNvPr>
          <p:cNvSpPr txBox="1"/>
          <p:nvPr/>
        </p:nvSpPr>
        <p:spPr>
          <a:xfrm>
            <a:off x="613442" y="2381187"/>
            <a:ext cx="17709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/>
              <a:t>Model fine-tuning</a:t>
            </a:r>
            <a:endParaRPr lang="zh-CN" altLang="en-US" sz="900" b="1"/>
          </a:p>
        </p:txBody>
      </p:sp>
      <p:sp>
        <p:nvSpPr>
          <p:cNvPr id="178" name="箭头: 左 177">
            <a:extLst>
              <a:ext uri="{FF2B5EF4-FFF2-40B4-BE49-F238E27FC236}">
                <a16:creationId xmlns:a16="http://schemas.microsoft.com/office/drawing/2014/main" id="{CF0C6021-C40E-F6CF-1D85-0511F6877A87}"/>
              </a:ext>
            </a:extLst>
          </p:cNvPr>
          <p:cNvSpPr/>
          <p:nvPr/>
        </p:nvSpPr>
        <p:spPr>
          <a:xfrm>
            <a:off x="2410337" y="566415"/>
            <a:ext cx="255199" cy="143604"/>
          </a:xfrm>
          <a:prstGeom prst="left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箭头: 左 178">
            <a:extLst>
              <a:ext uri="{FF2B5EF4-FFF2-40B4-BE49-F238E27FC236}">
                <a16:creationId xmlns:a16="http://schemas.microsoft.com/office/drawing/2014/main" id="{FAA6A30A-A226-2026-A332-A8E2AB15874E}"/>
              </a:ext>
            </a:extLst>
          </p:cNvPr>
          <p:cNvSpPr/>
          <p:nvPr/>
        </p:nvSpPr>
        <p:spPr>
          <a:xfrm rot="5400000">
            <a:off x="1289227" y="2671491"/>
            <a:ext cx="419355" cy="328627"/>
          </a:xfrm>
          <a:prstGeom prst="leftArrow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AD24BCCD-6BD6-BBC5-E35F-AF7257E49B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47180" y="3612663"/>
            <a:ext cx="4066475" cy="995843"/>
          </a:xfrm>
          <a:prstGeom prst="bentConnector2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23A6A6A3-9F29-1988-1263-1FF9D4DCDC49}"/>
              </a:ext>
            </a:extLst>
          </p:cNvPr>
          <p:cNvSpPr txBox="1"/>
          <p:nvPr/>
        </p:nvSpPr>
        <p:spPr>
          <a:xfrm>
            <a:off x="2329631" y="1856070"/>
            <a:ext cx="1482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/>
              <a:t>80% of the training data</a:t>
            </a:r>
            <a:endParaRPr lang="zh-CN" altLang="en-US" sz="900" b="1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7D0744CE-06AF-AE7A-CC58-5CC7CC32E9FB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2410337" y="1631025"/>
            <a:ext cx="1775501" cy="9637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E44C93F4-1939-ED8D-7C5F-F4F49C1C89DE}"/>
              </a:ext>
            </a:extLst>
          </p:cNvPr>
          <p:cNvSpPr txBox="1"/>
          <p:nvPr/>
        </p:nvSpPr>
        <p:spPr>
          <a:xfrm>
            <a:off x="2332660" y="1419145"/>
            <a:ext cx="14825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/>
              <a:t>20% of the test data</a:t>
            </a:r>
            <a:endParaRPr lang="zh-CN" altLang="en-US" sz="900" b="1"/>
          </a:p>
        </p:txBody>
      </p:sp>
    </p:spTree>
    <p:extLst>
      <p:ext uri="{BB962C8B-B14F-4D97-AF65-F5344CB8AC3E}">
        <p14:creationId xmlns:p14="http://schemas.microsoft.com/office/powerpoint/2010/main" val="207484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145</Words>
  <Application>Microsoft Office PowerPoint</Application>
  <PresentationFormat>宽屏</PresentationFormat>
  <Paragraphs>44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东航 郑</dc:creator>
  <cp:lastModifiedBy>东航 郑</cp:lastModifiedBy>
  <cp:revision>2</cp:revision>
  <dcterms:created xsi:type="dcterms:W3CDTF">2025-03-15T01:26:46Z</dcterms:created>
  <dcterms:modified xsi:type="dcterms:W3CDTF">2025-03-15T06:57:55Z</dcterms:modified>
</cp:coreProperties>
</file>