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0bbdea80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a0bbdea80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a0bbdea80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5a0bbdea80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a0bbdea80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a0bbdea8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a0bbdea80_0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5a0bbdea80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a0bbdea80_2_2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5a0bbdea80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a0bbdea80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5a0bbdea8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a0bbdea80_2_2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5a0bbdea80_2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a0bbdea80_0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5a0bbdea8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7963f6905_1_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57963f690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a0bbdea80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5a0bbdea80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7963f6905_1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57963f690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a0bbdea80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5a0bbdea80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7963f69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7963f69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7963f69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7963f69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7963f69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7963f69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7963f690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7963f690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a0bbdea80_2_2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5a0bbdea80_2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78b5e6dbe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578b5e6db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78b5e6dbe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578b5e6db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78b5e6dbe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578b5e6db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a0bbdea80_2_2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5a0bbdea80_2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a0bbdea80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5a0bbdea80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0bbdea80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5a0bbdea80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a0bbdea80_2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5a0bbdea80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a0bbdea80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5a0bbdea8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a0bbdea80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5a0bbdea8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a0bbdea80_2_1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a0bbdea80_2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a0bbdea80_2_1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a0bbdea80_2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1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10;文本"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5F5F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grpSp>
        <p:nvGrpSpPr>
          <p:cNvPr id="129" name="Google Shape;129;p25"/>
          <p:cNvGrpSpPr/>
          <p:nvPr/>
        </p:nvGrpSpPr>
        <p:grpSpPr>
          <a:xfrm>
            <a:off x="8564451" y="2037609"/>
            <a:ext cx="579549" cy="1021255"/>
            <a:chOff x="8564451" y="2716812"/>
            <a:chExt cx="579549" cy="1361673"/>
          </a:xfrm>
        </p:grpSpPr>
        <p:sp>
          <p:nvSpPr>
            <p:cNvPr id="130" name="Google Shape;130;p25"/>
            <p:cNvSpPr/>
            <p:nvPr/>
          </p:nvSpPr>
          <p:spPr>
            <a:xfrm>
              <a:off x="8564451" y="2716812"/>
              <a:ext cx="579549" cy="9934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5"/>
            <p:cNvSpPr/>
            <p:nvPr/>
          </p:nvSpPr>
          <p:spPr>
            <a:xfrm>
              <a:off x="8564451" y="3805061"/>
              <a:ext cx="579549" cy="2734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32" name="Google Shape;132;p25"/>
          <p:cNvGrpSpPr/>
          <p:nvPr/>
        </p:nvGrpSpPr>
        <p:grpSpPr>
          <a:xfrm>
            <a:off x="-1" y="2037609"/>
            <a:ext cx="8994755" cy="1030940"/>
            <a:chOff x="0" y="2716812"/>
            <a:chExt cx="6292155" cy="1374587"/>
          </a:xfrm>
        </p:grpSpPr>
        <p:sp>
          <p:nvSpPr>
            <p:cNvPr id="133" name="Google Shape;133;p25"/>
            <p:cNvSpPr/>
            <p:nvPr/>
          </p:nvSpPr>
          <p:spPr>
            <a:xfrm>
              <a:off x="0" y="3805061"/>
              <a:ext cx="5991141" cy="2734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25"/>
            <p:cNvSpPr/>
            <p:nvPr/>
          </p:nvSpPr>
          <p:spPr>
            <a:xfrm>
              <a:off x="0" y="2716812"/>
              <a:ext cx="5991142" cy="9934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25"/>
            <p:cNvSpPr txBox="1"/>
            <p:nvPr/>
          </p:nvSpPr>
          <p:spPr>
            <a:xfrm>
              <a:off x="2530404" y="2886033"/>
              <a:ext cx="3761751" cy="686598"/>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b="1" i="0" lang="zh-CN" sz="3400" u="none" cap="none" strike="noStrike">
                  <a:solidFill>
                    <a:schemeClr val="lt1"/>
                  </a:solidFill>
                  <a:latin typeface="Microsoft Yahei"/>
                  <a:ea typeface="Microsoft Yahei"/>
                  <a:cs typeface="Microsoft Yahei"/>
                  <a:sym typeface="Microsoft Yahei"/>
                </a:rPr>
                <a:t>NYC Crime Analysis</a:t>
              </a:r>
              <a:endParaRPr b="1" i="0" sz="3400" u="none" cap="none" strike="noStrike">
                <a:solidFill>
                  <a:schemeClr val="lt1"/>
                </a:solidFill>
                <a:latin typeface="Microsoft Yahei"/>
                <a:ea typeface="Microsoft Yahei"/>
                <a:cs typeface="Microsoft Yahei"/>
                <a:sym typeface="Microsoft Yahei"/>
              </a:endParaRPr>
            </a:p>
          </p:txBody>
        </p:sp>
        <p:sp>
          <p:nvSpPr>
            <p:cNvPr id="136" name="Google Shape;136;p25"/>
            <p:cNvSpPr txBox="1"/>
            <p:nvPr/>
          </p:nvSpPr>
          <p:spPr>
            <a:xfrm>
              <a:off x="3247352" y="3720144"/>
              <a:ext cx="2743788" cy="371255"/>
            </a:xfrm>
            <a:prstGeom prst="rect">
              <a:avLst/>
            </a:prstGeom>
            <a:noFill/>
            <a:ln>
              <a:noFill/>
            </a:ln>
          </p:spPr>
          <p:txBody>
            <a:bodyPr anchorCtr="0" anchor="t" bIns="45700" lIns="91425" spcFirstLastPara="1" rIns="91425" wrap="square" tIns="45700">
              <a:noAutofit/>
            </a:bodyPr>
            <a:lstStyle/>
            <a:p>
              <a:pPr indent="0" lvl="0" marL="0" marR="0" rtl="0" algn="r">
                <a:lnSpc>
                  <a:spcPct val="125000"/>
                </a:lnSpc>
                <a:spcBef>
                  <a:spcPts val="0"/>
                </a:spcBef>
                <a:spcAft>
                  <a:spcPts val="0"/>
                </a:spcAft>
                <a:buNone/>
              </a:pPr>
              <a:r>
                <a:t/>
              </a:r>
              <a:endParaRPr b="0" i="0" sz="1600" u="none" cap="none" strike="noStrike">
                <a:solidFill>
                  <a:schemeClr val="lt1"/>
                </a:solidFill>
                <a:latin typeface="Times New Roman"/>
                <a:ea typeface="Times New Roman"/>
                <a:cs typeface="Times New Roman"/>
                <a:sym typeface="Times New Roman"/>
              </a:endParaRPr>
            </a:p>
          </p:txBody>
        </p:sp>
      </p:grpSp>
      <p:grpSp>
        <p:nvGrpSpPr>
          <p:cNvPr id="137" name="Google Shape;137;p25"/>
          <p:cNvGrpSpPr/>
          <p:nvPr/>
        </p:nvGrpSpPr>
        <p:grpSpPr>
          <a:xfrm>
            <a:off x="222586" y="2090539"/>
            <a:ext cx="1224000" cy="917999"/>
            <a:chOff x="222586" y="2787385"/>
            <a:chExt cx="1224000" cy="1223998"/>
          </a:xfrm>
        </p:grpSpPr>
        <p:sp>
          <p:nvSpPr>
            <p:cNvPr id="138" name="Google Shape;138;p25"/>
            <p:cNvSpPr/>
            <p:nvPr/>
          </p:nvSpPr>
          <p:spPr>
            <a:xfrm>
              <a:off x="222586" y="2787385"/>
              <a:ext cx="1224000" cy="1223998"/>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25"/>
            <p:cNvSpPr/>
            <p:nvPr/>
          </p:nvSpPr>
          <p:spPr>
            <a:xfrm>
              <a:off x="446632" y="3034538"/>
              <a:ext cx="775907" cy="729691"/>
            </a:xfrm>
            <a:custGeom>
              <a:rect b="b" l="l" r="r" t="t"/>
              <a:pathLst>
                <a:path extrusionOk="0" h="91" w="97">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 name="Google Shape;140;p25"/>
          <p:cNvGrpSpPr/>
          <p:nvPr/>
        </p:nvGrpSpPr>
        <p:grpSpPr>
          <a:xfrm>
            <a:off x="1734969" y="2090539"/>
            <a:ext cx="1224000" cy="917999"/>
            <a:chOff x="1734969" y="2787385"/>
            <a:chExt cx="1224000" cy="1223998"/>
          </a:xfrm>
        </p:grpSpPr>
        <p:sp>
          <p:nvSpPr>
            <p:cNvPr id="141" name="Google Shape;141;p25"/>
            <p:cNvSpPr/>
            <p:nvPr/>
          </p:nvSpPr>
          <p:spPr>
            <a:xfrm>
              <a:off x="1734969" y="2787385"/>
              <a:ext cx="1224000" cy="1223998"/>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5"/>
            <p:cNvSpPr/>
            <p:nvPr/>
          </p:nvSpPr>
          <p:spPr>
            <a:xfrm>
              <a:off x="1945451" y="3091502"/>
              <a:ext cx="803035" cy="615763"/>
            </a:xfrm>
            <a:custGeom>
              <a:rect b="b" l="l" r="r" t="t"/>
              <a:pathLst>
                <a:path extrusionOk="0" h="79" w="104">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p25"/>
          <p:cNvSpPr txBox="1"/>
          <p:nvPr/>
        </p:nvSpPr>
        <p:spPr>
          <a:xfrm>
            <a:off x="-121024" y="3479426"/>
            <a:ext cx="9265024" cy="71558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595959"/>
                </a:solidFill>
                <a:latin typeface="Calibri"/>
                <a:ea typeface="Calibri"/>
                <a:cs typeface="Calibri"/>
                <a:sym typeface="Calibri"/>
              </a:rPr>
              <a:t>Meixuan Chen,  Zhenghan He, </a:t>
            </a:r>
            <a:endParaRPr/>
          </a:p>
          <a:p>
            <a:pPr indent="0" lvl="0" marL="0" marR="0" rtl="0" algn="ctr">
              <a:spcBef>
                <a:spcPts val="0"/>
              </a:spcBef>
              <a:spcAft>
                <a:spcPts val="0"/>
              </a:spcAft>
              <a:buNone/>
            </a:pPr>
            <a:r>
              <a:rPr b="1" lang="zh-CN" sz="2800">
                <a:solidFill>
                  <a:srgbClr val="595959"/>
                </a:solidFill>
                <a:latin typeface="Calibri"/>
                <a:ea typeface="Calibri"/>
                <a:cs typeface="Calibri"/>
                <a:sym typeface="Calibri"/>
              </a:rPr>
              <a:t>Xinchao Min,  Jiaqi Li,  Shuyi Lu</a:t>
            </a:r>
            <a:endParaRPr b="1" sz="2800">
              <a:solidFill>
                <a:srgbClr val="595959"/>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23" presetSubtype="16">
                                  <p:stCondLst>
                                    <p:cond delay="40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ppt_w</p:attrName>
                                        </p:attrNameLst>
                                      </p:cBhvr>
                                      <p:tavLst>
                                        <p:tav fmla="" tm="0">
                                          <p:val>
                                            <p:strVal val="0"/>
                                          </p:val>
                                        </p:tav>
                                        <p:tav fmla="" tm="100000">
                                          <p:val>
                                            <p:strVal val="#ppt_w"/>
                                          </p:val>
                                        </p:tav>
                                      </p:tavLst>
                                    </p:anim>
                                    <p:anim calcmode="lin" valueType="num">
                                      <p:cBhvr additive="base">
                                        <p:cTn dur="500"/>
                                        <p:tgtEl>
                                          <p:spTgt spid="1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ppt_w</p:attrName>
                                        </p:attrNameLst>
                                      </p:cBhvr>
                                      <p:tavLst>
                                        <p:tav fmla="" tm="0">
                                          <p:val>
                                            <p:strVal val="0"/>
                                          </p:val>
                                        </p:tav>
                                        <p:tav fmla="" tm="100000">
                                          <p:val>
                                            <p:strVal val="#ppt_w"/>
                                          </p:val>
                                        </p:tav>
                                      </p:tavLst>
                                    </p:anim>
                                    <p:anim calcmode="lin" valueType="num">
                                      <p:cBhvr additive="base">
                                        <p:cTn dur="500"/>
                                        <p:tgtEl>
                                          <p:spTgt spid="1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nvSpPr>
        <p:spPr>
          <a:xfrm>
            <a:off x="0" y="1388734"/>
            <a:ext cx="4205521" cy="236603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9900">
                <a:solidFill>
                  <a:schemeClr val="accent1"/>
                </a:solidFill>
                <a:latin typeface="Microsoft Yahei"/>
                <a:ea typeface="Microsoft Yahei"/>
                <a:cs typeface="Microsoft Yahei"/>
                <a:sym typeface="Microsoft Yahei"/>
              </a:rPr>
              <a:t>03</a:t>
            </a:r>
            <a:endParaRPr b="1" sz="19900">
              <a:solidFill>
                <a:schemeClr val="accent1"/>
              </a:solidFill>
              <a:latin typeface="Microsoft Yahei"/>
              <a:ea typeface="Microsoft Yahei"/>
              <a:cs typeface="Microsoft Yahei"/>
              <a:sym typeface="Microsoft Yahei"/>
            </a:endParaRPr>
          </a:p>
        </p:txBody>
      </p:sp>
      <p:sp>
        <p:nvSpPr>
          <p:cNvPr id="261" name="Google Shape;261;p34"/>
          <p:cNvSpPr txBox="1"/>
          <p:nvPr/>
        </p:nvSpPr>
        <p:spPr>
          <a:xfrm>
            <a:off x="3887161" y="2133808"/>
            <a:ext cx="4645651" cy="39241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Data Exploration</a:t>
            </a:r>
            <a:endParaRPr b="1" sz="2800">
              <a:solidFill>
                <a:srgbClr val="262626"/>
              </a:solidFill>
              <a:latin typeface="Microsoft Yahei"/>
              <a:ea typeface="Microsoft Yahei"/>
              <a:cs typeface="Microsoft Yahei"/>
              <a:sym typeface="Microsoft Yahei"/>
            </a:endParaRPr>
          </a:p>
        </p:txBody>
      </p:sp>
      <p:grpSp>
        <p:nvGrpSpPr>
          <p:cNvPr id="262" name="Google Shape;262;p34"/>
          <p:cNvGrpSpPr/>
          <p:nvPr/>
        </p:nvGrpSpPr>
        <p:grpSpPr>
          <a:xfrm>
            <a:off x="3887162" y="2531250"/>
            <a:ext cx="4663440" cy="81000"/>
            <a:chOff x="3649980" y="3375660"/>
            <a:chExt cx="4663440" cy="108000"/>
          </a:xfrm>
        </p:grpSpPr>
        <p:cxnSp>
          <p:nvCxnSpPr>
            <p:cNvPr id="263" name="Google Shape;263;p34"/>
            <p:cNvCxnSpPr/>
            <p:nvPr/>
          </p:nvCxnSpPr>
          <p:spPr>
            <a:xfrm>
              <a:off x="3733800" y="3429660"/>
              <a:ext cx="4495800" cy="0"/>
            </a:xfrm>
            <a:prstGeom prst="straightConnector1">
              <a:avLst/>
            </a:prstGeom>
            <a:noFill/>
            <a:ln cap="flat" cmpd="sng" w="12700">
              <a:solidFill>
                <a:srgbClr val="262626"/>
              </a:solidFill>
              <a:prstDash val="solid"/>
              <a:miter lim="800000"/>
              <a:headEnd len="sm" w="sm" type="none"/>
              <a:tailEnd len="sm" w="sm" type="none"/>
            </a:ln>
          </p:spPr>
        </p:cxnSp>
        <p:sp>
          <p:nvSpPr>
            <p:cNvPr id="264" name="Google Shape;264;p34"/>
            <p:cNvSpPr/>
            <p:nvPr/>
          </p:nvSpPr>
          <p:spPr>
            <a:xfrm>
              <a:off x="364998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34"/>
            <p:cNvSpPr/>
            <p:nvPr/>
          </p:nvSpPr>
          <p:spPr>
            <a:xfrm>
              <a:off x="820542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6" name="Google Shape;266;p34"/>
          <p:cNvSpPr txBox="1"/>
          <p:nvPr/>
        </p:nvSpPr>
        <p:spPr>
          <a:xfrm>
            <a:off x="487550" y="2427325"/>
            <a:ext cx="3230400" cy="576300"/>
          </a:xfrm>
          <a:prstGeom prst="rect">
            <a:avLst/>
          </a:prstGeom>
          <a:solidFill>
            <a:srgbClr val="F5F5F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3600">
                <a:solidFill>
                  <a:schemeClr val="accent1"/>
                </a:solidFill>
                <a:latin typeface="Times New Roman"/>
                <a:ea typeface="Times New Roman"/>
                <a:cs typeface="Times New Roman"/>
                <a:sym typeface="Times New Roman"/>
              </a:rPr>
              <a:t>PART THREE</a:t>
            </a:r>
            <a:endParaRPr b="1" sz="3600">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ppt_w</p:attrName>
                                        </p:attrNameLst>
                                      </p:cBhvr>
                                      <p:tavLst>
                                        <p:tav fmla="" tm="0">
                                          <p:val>
                                            <p:strVal val="0"/>
                                          </p:val>
                                        </p:tav>
                                        <p:tav fmla="" tm="100000">
                                          <p:val>
                                            <p:strVal val="#ppt_w"/>
                                          </p:val>
                                        </p:tav>
                                      </p:tavLst>
                                    </p:anim>
                                    <p:anim calcmode="lin" valueType="num">
                                      <p:cBhvr additive="base">
                                        <p:cTn dur="500"/>
                                        <p:tgtEl>
                                          <p:spTgt spid="26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40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grpSp>
        <p:nvGrpSpPr>
          <p:cNvPr id="271" name="Google Shape;271;p35"/>
          <p:cNvGrpSpPr/>
          <p:nvPr/>
        </p:nvGrpSpPr>
        <p:grpSpPr>
          <a:xfrm>
            <a:off x="611187" y="195956"/>
            <a:ext cx="666063" cy="498383"/>
            <a:chOff x="611187" y="261275"/>
            <a:chExt cx="666063" cy="664511"/>
          </a:xfrm>
        </p:grpSpPr>
        <p:sp>
          <p:nvSpPr>
            <p:cNvPr id="272" name="Google Shape;272;p35"/>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35"/>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4" name="Google Shape;274;p35"/>
          <p:cNvSpPr txBox="1"/>
          <p:nvPr/>
        </p:nvSpPr>
        <p:spPr>
          <a:xfrm>
            <a:off x="1462200" y="195954"/>
            <a:ext cx="7113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Number of reported crimes declined every year on the city and borough level</a:t>
            </a:r>
            <a:endParaRPr b="1" sz="2400">
              <a:solidFill>
                <a:srgbClr val="0070C0"/>
              </a:solidFill>
              <a:latin typeface="Microsoft Yahei"/>
              <a:ea typeface="Microsoft Yahei"/>
              <a:cs typeface="Microsoft Yahei"/>
              <a:sym typeface="Microsoft Yahei"/>
            </a:endParaRPr>
          </a:p>
        </p:txBody>
      </p:sp>
      <p:pic>
        <p:nvPicPr>
          <p:cNvPr id="275" name="Google Shape;275;p35"/>
          <p:cNvPicPr preferRelativeResize="0"/>
          <p:nvPr/>
        </p:nvPicPr>
        <p:blipFill>
          <a:blip r:embed="rId3">
            <a:alphaModFix/>
          </a:blip>
          <a:stretch>
            <a:fillRect/>
          </a:stretch>
        </p:blipFill>
        <p:spPr>
          <a:xfrm>
            <a:off x="0" y="1125400"/>
            <a:ext cx="4788774" cy="3420925"/>
          </a:xfrm>
          <a:prstGeom prst="rect">
            <a:avLst/>
          </a:prstGeom>
          <a:noFill/>
          <a:ln>
            <a:noFill/>
          </a:ln>
        </p:spPr>
      </p:pic>
      <p:pic>
        <p:nvPicPr>
          <p:cNvPr id="276" name="Google Shape;276;p35"/>
          <p:cNvPicPr preferRelativeResize="0"/>
          <p:nvPr/>
        </p:nvPicPr>
        <p:blipFill>
          <a:blip r:embed="rId4">
            <a:alphaModFix/>
          </a:blip>
          <a:stretch>
            <a:fillRect/>
          </a:stretch>
        </p:blipFill>
        <p:spPr>
          <a:xfrm>
            <a:off x="4788775" y="1125400"/>
            <a:ext cx="4355226" cy="342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grpSp>
        <p:nvGrpSpPr>
          <p:cNvPr id="281" name="Google Shape;281;p36"/>
          <p:cNvGrpSpPr/>
          <p:nvPr/>
        </p:nvGrpSpPr>
        <p:grpSpPr>
          <a:xfrm>
            <a:off x="611187" y="195956"/>
            <a:ext cx="666063" cy="498383"/>
            <a:chOff x="611187" y="261275"/>
            <a:chExt cx="666063" cy="664511"/>
          </a:xfrm>
        </p:grpSpPr>
        <p:sp>
          <p:nvSpPr>
            <p:cNvPr id="282" name="Google Shape;282;p36"/>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6"/>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4" name="Google Shape;284;p36"/>
          <p:cNvSpPr txBox="1"/>
          <p:nvPr/>
        </p:nvSpPr>
        <p:spPr>
          <a:xfrm>
            <a:off x="1483500" y="-7"/>
            <a:ext cx="7113300" cy="9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3600">
                <a:solidFill>
                  <a:srgbClr val="0070C0"/>
                </a:solidFill>
                <a:latin typeface="Microsoft Yahei"/>
                <a:ea typeface="Microsoft Yahei"/>
                <a:cs typeface="Microsoft Yahei"/>
                <a:sym typeface="Microsoft Yahei"/>
              </a:rPr>
              <a:t>Distribution of crime levels </a:t>
            </a:r>
            <a:endParaRPr b="1" sz="3600">
              <a:solidFill>
                <a:srgbClr val="0070C0"/>
              </a:solidFill>
              <a:latin typeface="Microsoft Yahei"/>
              <a:ea typeface="Microsoft Yahei"/>
              <a:cs typeface="Microsoft Yahei"/>
              <a:sym typeface="Microsoft Yahei"/>
            </a:endParaRPr>
          </a:p>
          <a:p>
            <a:pPr indent="0" lvl="0" marL="0" marR="0" rtl="0" algn="l">
              <a:spcBef>
                <a:spcPts val="0"/>
              </a:spcBef>
              <a:spcAft>
                <a:spcPts val="0"/>
              </a:spcAft>
              <a:buNone/>
            </a:pPr>
            <a:r>
              <a:rPr b="1" lang="zh-CN" sz="3600">
                <a:solidFill>
                  <a:srgbClr val="0070C0"/>
                </a:solidFill>
                <a:latin typeface="Microsoft Yahei"/>
                <a:ea typeface="Microsoft Yahei"/>
                <a:cs typeface="Microsoft Yahei"/>
                <a:sym typeface="Microsoft Yahei"/>
              </a:rPr>
              <a:t>and crime types</a:t>
            </a:r>
            <a:endParaRPr b="1" sz="3600">
              <a:solidFill>
                <a:srgbClr val="0070C0"/>
              </a:solidFill>
              <a:latin typeface="Microsoft Yahei"/>
              <a:ea typeface="Microsoft Yahei"/>
              <a:cs typeface="Microsoft Yahei"/>
              <a:sym typeface="Microsoft Yahei"/>
            </a:endParaRPr>
          </a:p>
        </p:txBody>
      </p:sp>
      <p:pic>
        <p:nvPicPr>
          <p:cNvPr id="285" name="Google Shape;285;p36"/>
          <p:cNvPicPr preferRelativeResize="0"/>
          <p:nvPr/>
        </p:nvPicPr>
        <p:blipFill>
          <a:blip r:embed="rId3">
            <a:alphaModFix/>
          </a:blip>
          <a:stretch>
            <a:fillRect/>
          </a:stretch>
        </p:blipFill>
        <p:spPr>
          <a:xfrm>
            <a:off x="191850" y="1369525"/>
            <a:ext cx="4007150" cy="2404450"/>
          </a:xfrm>
          <a:prstGeom prst="rect">
            <a:avLst/>
          </a:prstGeom>
          <a:noFill/>
          <a:ln>
            <a:noFill/>
          </a:ln>
        </p:spPr>
      </p:pic>
      <p:pic>
        <p:nvPicPr>
          <p:cNvPr id="286" name="Google Shape;286;p36"/>
          <p:cNvPicPr preferRelativeResize="0"/>
          <p:nvPr/>
        </p:nvPicPr>
        <p:blipFill>
          <a:blip r:embed="rId4">
            <a:alphaModFix/>
          </a:blip>
          <a:stretch>
            <a:fillRect/>
          </a:stretch>
        </p:blipFill>
        <p:spPr>
          <a:xfrm>
            <a:off x="4571999" y="1369525"/>
            <a:ext cx="4254032" cy="2404450"/>
          </a:xfrm>
          <a:prstGeom prst="rect">
            <a:avLst/>
          </a:prstGeom>
          <a:noFill/>
          <a:ln>
            <a:noFill/>
          </a:ln>
        </p:spPr>
      </p:pic>
      <p:pic>
        <p:nvPicPr>
          <p:cNvPr id="287" name="Google Shape;287;p36"/>
          <p:cNvPicPr preferRelativeResize="0"/>
          <p:nvPr/>
        </p:nvPicPr>
        <p:blipFill>
          <a:blip r:embed="rId5">
            <a:alphaModFix/>
          </a:blip>
          <a:stretch>
            <a:fillRect/>
          </a:stretch>
        </p:blipFill>
        <p:spPr>
          <a:xfrm>
            <a:off x="2631400" y="3773975"/>
            <a:ext cx="3412276" cy="1439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ppt_w</p:attrName>
                                        </p:attrNameLst>
                                      </p:cBhvr>
                                      <p:tavLst>
                                        <p:tav fmla="" tm="0">
                                          <p:val>
                                            <p:strVal val="0"/>
                                          </p:val>
                                        </p:tav>
                                        <p:tav fmla="" tm="100000">
                                          <p:val>
                                            <p:strVal val="#ppt_w"/>
                                          </p:val>
                                        </p:tav>
                                      </p:tavLst>
                                    </p:anim>
                                    <p:anim calcmode="lin" valueType="num">
                                      <p:cBhvr additive="base">
                                        <p:cTn dur="500"/>
                                        <p:tgtEl>
                                          <p:spTgt spid="28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grpSp>
        <p:nvGrpSpPr>
          <p:cNvPr id="292" name="Google Shape;292;p37"/>
          <p:cNvGrpSpPr/>
          <p:nvPr/>
        </p:nvGrpSpPr>
        <p:grpSpPr>
          <a:xfrm>
            <a:off x="611187" y="119906"/>
            <a:ext cx="666069" cy="498344"/>
            <a:chOff x="611187" y="261275"/>
            <a:chExt cx="666069" cy="664458"/>
          </a:xfrm>
        </p:grpSpPr>
        <p:sp>
          <p:nvSpPr>
            <p:cNvPr id="293" name="Google Shape;293;p37"/>
            <p:cNvSpPr/>
            <p:nvPr/>
          </p:nvSpPr>
          <p:spPr>
            <a:xfrm>
              <a:off x="611187" y="261275"/>
              <a:ext cx="538925" cy="537622"/>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37"/>
            <p:cNvSpPr/>
            <p:nvPr/>
          </p:nvSpPr>
          <p:spPr>
            <a:xfrm>
              <a:off x="880650" y="530086"/>
              <a:ext cx="396606" cy="3956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5" name="Google Shape;295;p37"/>
          <p:cNvSpPr txBox="1"/>
          <p:nvPr/>
        </p:nvSpPr>
        <p:spPr>
          <a:xfrm>
            <a:off x="1419575" y="272004"/>
            <a:ext cx="7113238"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rgbClr val="0070C0"/>
              </a:solidFill>
              <a:latin typeface="Microsoft Yahei"/>
              <a:ea typeface="Microsoft Yahei"/>
              <a:cs typeface="Microsoft Yahei"/>
              <a:sym typeface="Microsoft Yahei"/>
            </a:endParaRPr>
          </a:p>
        </p:txBody>
      </p:sp>
      <p:pic>
        <p:nvPicPr>
          <p:cNvPr id="296" name="Google Shape;296;p37"/>
          <p:cNvPicPr preferRelativeResize="0"/>
          <p:nvPr/>
        </p:nvPicPr>
        <p:blipFill>
          <a:blip r:embed="rId3">
            <a:alphaModFix/>
          </a:blip>
          <a:stretch>
            <a:fillRect/>
          </a:stretch>
        </p:blipFill>
        <p:spPr>
          <a:xfrm>
            <a:off x="5555625" y="3050700"/>
            <a:ext cx="3530175" cy="2123210"/>
          </a:xfrm>
          <a:prstGeom prst="rect">
            <a:avLst/>
          </a:prstGeom>
          <a:noFill/>
          <a:ln>
            <a:noFill/>
          </a:ln>
        </p:spPr>
      </p:pic>
      <p:pic>
        <p:nvPicPr>
          <p:cNvPr id="297" name="Google Shape;297;p37"/>
          <p:cNvPicPr preferRelativeResize="0"/>
          <p:nvPr/>
        </p:nvPicPr>
        <p:blipFill>
          <a:blip r:embed="rId4">
            <a:alphaModFix/>
          </a:blip>
          <a:stretch>
            <a:fillRect/>
          </a:stretch>
        </p:blipFill>
        <p:spPr>
          <a:xfrm>
            <a:off x="173725" y="618250"/>
            <a:ext cx="3286601" cy="2104847"/>
          </a:xfrm>
          <a:prstGeom prst="rect">
            <a:avLst/>
          </a:prstGeom>
          <a:noFill/>
          <a:ln>
            <a:noFill/>
          </a:ln>
        </p:spPr>
      </p:pic>
      <p:pic>
        <p:nvPicPr>
          <p:cNvPr id="298" name="Google Shape;298;p37"/>
          <p:cNvPicPr preferRelativeResize="0"/>
          <p:nvPr/>
        </p:nvPicPr>
        <p:blipFill>
          <a:blip r:embed="rId5">
            <a:alphaModFix/>
          </a:blip>
          <a:stretch>
            <a:fillRect/>
          </a:stretch>
        </p:blipFill>
        <p:spPr>
          <a:xfrm>
            <a:off x="3570225" y="626300"/>
            <a:ext cx="3286605" cy="2123200"/>
          </a:xfrm>
          <a:prstGeom prst="rect">
            <a:avLst/>
          </a:prstGeom>
          <a:noFill/>
          <a:ln>
            <a:noFill/>
          </a:ln>
        </p:spPr>
      </p:pic>
      <p:pic>
        <p:nvPicPr>
          <p:cNvPr id="299" name="Google Shape;299;p37"/>
          <p:cNvPicPr preferRelativeResize="0"/>
          <p:nvPr/>
        </p:nvPicPr>
        <p:blipFill>
          <a:blip r:embed="rId6">
            <a:alphaModFix/>
          </a:blip>
          <a:stretch>
            <a:fillRect/>
          </a:stretch>
        </p:blipFill>
        <p:spPr>
          <a:xfrm>
            <a:off x="1163788" y="3054497"/>
            <a:ext cx="3281226" cy="2115604"/>
          </a:xfrm>
          <a:prstGeom prst="rect">
            <a:avLst/>
          </a:prstGeom>
          <a:noFill/>
          <a:ln>
            <a:noFill/>
          </a:ln>
        </p:spPr>
      </p:pic>
      <p:cxnSp>
        <p:nvCxnSpPr>
          <p:cNvPr id="300" name="Google Shape;300;p37"/>
          <p:cNvCxnSpPr>
            <a:stCxn id="297" idx="2"/>
            <a:endCxn id="299" idx="0"/>
          </p:cNvCxnSpPr>
          <p:nvPr/>
        </p:nvCxnSpPr>
        <p:spPr>
          <a:xfrm>
            <a:off x="1817026" y="2723097"/>
            <a:ext cx="987300" cy="331500"/>
          </a:xfrm>
          <a:prstGeom prst="straightConnector1">
            <a:avLst/>
          </a:prstGeom>
          <a:noFill/>
          <a:ln cap="flat" cmpd="sng" w="38100">
            <a:solidFill>
              <a:srgbClr val="4A86E8"/>
            </a:solidFill>
            <a:prstDash val="solid"/>
            <a:round/>
            <a:headEnd len="med" w="med" type="none"/>
            <a:tailEnd len="med" w="med" type="triangle"/>
          </a:ln>
        </p:spPr>
      </p:cxnSp>
      <p:cxnSp>
        <p:nvCxnSpPr>
          <p:cNvPr id="301" name="Google Shape;301;p37"/>
          <p:cNvCxnSpPr>
            <a:stCxn id="298" idx="2"/>
            <a:endCxn id="299" idx="0"/>
          </p:cNvCxnSpPr>
          <p:nvPr/>
        </p:nvCxnSpPr>
        <p:spPr>
          <a:xfrm flipH="1">
            <a:off x="2804527" y="2749499"/>
            <a:ext cx="2409000" cy="305100"/>
          </a:xfrm>
          <a:prstGeom prst="straightConnector1">
            <a:avLst/>
          </a:prstGeom>
          <a:noFill/>
          <a:ln cap="flat" cmpd="sng" w="38100">
            <a:solidFill>
              <a:srgbClr val="4A86E8"/>
            </a:solidFill>
            <a:prstDash val="solid"/>
            <a:round/>
            <a:headEnd len="med" w="med" type="none"/>
            <a:tailEnd len="med" w="med" type="triangle"/>
          </a:ln>
        </p:spPr>
      </p:cxnSp>
      <p:cxnSp>
        <p:nvCxnSpPr>
          <p:cNvPr id="302" name="Google Shape;302;p37"/>
          <p:cNvCxnSpPr>
            <a:stCxn id="299" idx="3"/>
            <a:endCxn id="296" idx="1"/>
          </p:cNvCxnSpPr>
          <p:nvPr/>
        </p:nvCxnSpPr>
        <p:spPr>
          <a:xfrm>
            <a:off x="4445013" y="4112299"/>
            <a:ext cx="1110600" cy="0"/>
          </a:xfrm>
          <a:prstGeom prst="straightConnector1">
            <a:avLst/>
          </a:prstGeom>
          <a:noFill/>
          <a:ln cap="flat" cmpd="sng" w="76200">
            <a:solidFill>
              <a:srgbClr val="4A86E8"/>
            </a:solidFill>
            <a:prstDash val="solid"/>
            <a:round/>
            <a:headEnd len="med" w="med" type="none"/>
            <a:tailEnd len="med" w="med" type="triangle"/>
          </a:ln>
        </p:spPr>
      </p:cxnSp>
      <p:sp>
        <p:nvSpPr>
          <p:cNvPr id="303" name="Google Shape;303;p37"/>
          <p:cNvSpPr txBox="1"/>
          <p:nvPr/>
        </p:nvSpPr>
        <p:spPr>
          <a:xfrm>
            <a:off x="1419575" y="0"/>
            <a:ext cx="7311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3600">
                <a:solidFill>
                  <a:srgbClr val="0070C0"/>
                </a:solidFill>
                <a:latin typeface="Microsoft Yahei"/>
                <a:ea typeface="Microsoft Yahei"/>
                <a:cs typeface="Microsoft Yahei"/>
                <a:sym typeface="Microsoft Yahei"/>
              </a:rPr>
              <a:t>Crime Density of Boroughs </a:t>
            </a:r>
            <a:endParaRPr b="1" sz="3600">
              <a:solidFill>
                <a:srgbClr val="0070C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ppt_w</p:attrName>
                                        </p:attrNameLst>
                                      </p:cBhvr>
                                      <p:tavLst>
                                        <p:tav fmla="" tm="0">
                                          <p:val>
                                            <p:strVal val="0"/>
                                          </p:val>
                                        </p:tav>
                                        <p:tav fmla="" tm="100000">
                                          <p:val>
                                            <p:strVal val="#ppt_w"/>
                                          </p:val>
                                        </p:tav>
                                      </p:tavLst>
                                    </p:anim>
                                    <p:anim calcmode="lin" valueType="num">
                                      <p:cBhvr additive="base">
                                        <p:cTn dur="500"/>
                                        <p:tgtEl>
                                          <p:spTgt spid="2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grpSp>
        <p:nvGrpSpPr>
          <p:cNvPr id="308" name="Google Shape;308;p38"/>
          <p:cNvGrpSpPr/>
          <p:nvPr/>
        </p:nvGrpSpPr>
        <p:grpSpPr>
          <a:xfrm>
            <a:off x="611187" y="195956"/>
            <a:ext cx="666063" cy="498383"/>
            <a:chOff x="611187" y="261275"/>
            <a:chExt cx="666063" cy="664511"/>
          </a:xfrm>
        </p:grpSpPr>
        <p:sp>
          <p:nvSpPr>
            <p:cNvPr id="309" name="Google Shape;309;p38"/>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38"/>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1" name="Google Shape;311;p38"/>
          <p:cNvSpPr txBox="1"/>
          <p:nvPr/>
        </p:nvSpPr>
        <p:spPr>
          <a:xfrm>
            <a:off x="1419575" y="272004"/>
            <a:ext cx="7113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Impacts of population</a:t>
            </a:r>
            <a:endParaRPr b="1" sz="2400">
              <a:solidFill>
                <a:srgbClr val="262626"/>
              </a:solidFill>
              <a:latin typeface="Microsoft Yahei"/>
              <a:ea typeface="Microsoft Yahei"/>
              <a:cs typeface="Microsoft Yahei"/>
              <a:sym typeface="Microsoft Yahei"/>
            </a:endParaRPr>
          </a:p>
        </p:txBody>
      </p:sp>
      <p:pic>
        <p:nvPicPr>
          <p:cNvPr id="312" name="Google Shape;312;p38"/>
          <p:cNvPicPr preferRelativeResize="0"/>
          <p:nvPr/>
        </p:nvPicPr>
        <p:blipFill>
          <a:blip r:embed="rId3">
            <a:alphaModFix/>
          </a:blip>
          <a:stretch>
            <a:fillRect/>
          </a:stretch>
        </p:blipFill>
        <p:spPr>
          <a:xfrm>
            <a:off x="342625" y="1023075"/>
            <a:ext cx="3647225" cy="2323325"/>
          </a:xfrm>
          <a:prstGeom prst="rect">
            <a:avLst/>
          </a:prstGeom>
          <a:noFill/>
          <a:ln>
            <a:noFill/>
          </a:ln>
        </p:spPr>
      </p:pic>
      <p:pic>
        <p:nvPicPr>
          <p:cNvPr id="313" name="Google Shape;313;p38"/>
          <p:cNvPicPr preferRelativeResize="0"/>
          <p:nvPr/>
        </p:nvPicPr>
        <p:blipFill>
          <a:blip r:embed="rId4">
            <a:alphaModFix/>
          </a:blip>
          <a:stretch>
            <a:fillRect/>
          </a:stretch>
        </p:blipFill>
        <p:spPr>
          <a:xfrm>
            <a:off x="4780500" y="2359425"/>
            <a:ext cx="3647224" cy="2399146"/>
          </a:xfrm>
          <a:prstGeom prst="rect">
            <a:avLst/>
          </a:prstGeom>
          <a:noFill/>
          <a:ln>
            <a:noFill/>
          </a:ln>
        </p:spPr>
      </p:pic>
      <p:sp>
        <p:nvSpPr>
          <p:cNvPr id="314" name="Google Shape;314;p38"/>
          <p:cNvSpPr txBox="1"/>
          <p:nvPr/>
        </p:nvSpPr>
        <p:spPr>
          <a:xfrm>
            <a:off x="4433450" y="980475"/>
            <a:ext cx="4241700" cy="10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Points are the population data for boroughs</a:t>
            </a:r>
            <a:endParaRPr b="1" sz="2400">
              <a:solidFill>
                <a:srgbClr val="0070C0"/>
              </a:solidFill>
              <a:latin typeface="Microsoft Yahei"/>
              <a:ea typeface="Microsoft Yahei"/>
              <a:cs typeface="Microsoft Yahei"/>
              <a:sym typeface="Microsoft Yahei"/>
            </a:endParaRPr>
          </a:p>
        </p:txBody>
      </p:sp>
      <p:cxnSp>
        <p:nvCxnSpPr>
          <p:cNvPr id="315" name="Google Shape;315;p38"/>
          <p:cNvCxnSpPr/>
          <p:nvPr/>
        </p:nvCxnSpPr>
        <p:spPr>
          <a:xfrm flipH="1">
            <a:off x="3729950" y="1543750"/>
            <a:ext cx="703500" cy="246600"/>
          </a:xfrm>
          <a:prstGeom prst="straightConnector1">
            <a:avLst/>
          </a:prstGeom>
          <a:noFill/>
          <a:ln cap="flat" cmpd="sng" w="28575">
            <a:solidFill>
              <a:schemeClr val="dk2"/>
            </a:solidFill>
            <a:prstDash val="solid"/>
            <a:round/>
            <a:headEnd len="med" w="med" type="none"/>
            <a:tailEnd len="med" w="med" type="triangle"/>
          </a:ln>
        </p:spPr>
      </p:cxnSp>
      <p:sp>
        <p:nvSpPr>
          <p:cNvPr id="316" name="Google Shape;316;p38"/>
          <p:cNvSpPr txBox="1"/>
          <p:nvPr/>
        </p:nvSpPr>
        <p:spPr>
          <a:xfrm>
            <a:off x="703375" y="3751375"/>
            <a:ext cx="3285000" cy="108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zh-CN" sz="2400">
                <a:solidFill>
                  <a:srgbClr val="0070C0"/>
                </a:solidFill>
                <a:latin typeface="Microsoft Yahei"/>
                <a:ea typeface="Microsoft Yahei"/>
                <a:cs typeface="Microsoft Yahei"/>
                <a:sym typeface="Microsoft Yahei"/>
              </a:rPr>
              <a:t>Crime Rate Per 1000 Citizens Per Year</a:t>
            </a:r>
            <a:endParaRPr b="1" sz="2400">
              <a:solidFill>
                <a:srgbClr val="0070C0"/>
              </a:solidFill>
              <a:latin typeface="Microsoft Yahei"/>
              <a:ea typeface="Microsoft Yahei"/>
              <a:cs typeface="Microsoft Yahei"/>
              <a:sym typeface="Microsoft Yahei"/>
            </a:endParaRPr>
          </a:p>
        </p:txBody>
      </p:sp>
      <p:cxnSp>
        <p:nvCxnSpPr>
          <p:cNvPr id="317" name="Google Shape;317;p38"/>
          <p:cNvCxnSpPr>
            <a:stCxn id="316" idx="3"/>
            <a:endCxn id="313" idx="1"/>
          </p:cNvCxnSpPr>
          <p:nvPr/>
        </p:nvCxnSpPr>
        <p:spPr>
          <a:xfrm flipH="1" rot="10800000">
            <a:off x="3988375" y="3558925"/>
            <a:ext cx="792000" cy="734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ppt_w</p:attrName>
                                        </p:attrNameLst>
                                      </p:cBhvr>
                                      <p:tavLst>
                                        <p:tav fmla="" tm="0">
                                          <p:val>
                                            <p:strVal val="0"/>
                                          </p:val>
                                        </p:tav>
                                        <p:tav fmla="" tm="100000">
                                          <p:val>
                                            <p:strVal val="#ppt_w"/>
                                          </p:val>
                                        </p:tav>
                                      </p:tavLst>
                                    </p:anim>
                                    <p:anim calcmode="lin" valueType="num">
                                      <p:cBhvr additive="base">
                                        <p:cTn dur="500"/>
                                        <p:tgtEl>
                                          <p:spTgt spid="30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grpSp>
        <p:nvGrpSpPr>
          <p:cNvPr id="322" name="Google Shape;322;p39"/>
          <p:cNvGrpSpPr/>
          <p:nvPr/>
        </p:nvGrpSpPr>
        <p:grpSpPr>
          <a:xfrm>
            <a:off x="611187" y="195956"/>
            <a:ext cx="666069" cy="498344"/>
            <a:chOff x="611187" y="261275"/>
            <a:chExt cx="666069" cy="664458"/>
          </a:xfrm>
        </p:grpSpPr>
        <p:sp>
          <p:nvSpPr>
            <p:cNvPr id="323" name="Google Shape;323;p39"/>
            <p:cNvSpPr/>
            <p:nvPr/>
          </p:nvSpPr>
          <p:spPr>
            <a:xfrm>
              <a:off x="611187" y="261275"/>
              <a:ext cx="538925" cy="537622"/>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9"/>
            <p:cNvSpPr/>
            <p:nvPr/>
          </p:nvSpPr>
          <p:spPr>
            <a:xfrm>
              <a:off x="880650" y="530086"/>
              <a:ext cx="396606" cy="3956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5" name="Google Shape;325;p39"/>
          <p:cNvSpPr txBox="1"/>
          <p:nvPr/>
        </p:nvSpPr>
        <p:spPr>
          <a:xfrm>
            <a:off x="1423675" y="195954"/>
            <a:ext cx="7113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Homogeneity</a:t>
            </a:r>
            <a:endParaRPr b="1" sz="2400">
              <a:solidFill>
                <a:srgbClr val="0070C0"/>
              </a:solidFill>
              <a:latin typeface="Microsoft Yahei"/>
              <a:ea typeface="Microsoft Yahei"/>
              <a:cs typeface="Microsoft Yahei"/>
              <a:sym typeface="Microsoft Yahei"/>
            </a:endParaRPr>
          </a:p>
        </p:txBody>
      </p:sp>
      <p:pic>
        <p:nvPicPr>
          <p:cNvPr id="326" name="Google Shape;326;p39"/>
          <p:cNvPicPr preferRelativeResize="0"/>
          <p:nvPr/>
        </p:nvPicPr>
        <p:blipFill>
          <a:blip r:embed="rId3">
            <a:alphaModFix/>
          </a:blip>
          <a:stretch>
            <a:fillRect/>
          </a:stretch>
        </p:blipFill>
        <p:spPr>
          <a:xfrm>
            <a:off x="1423681" y="791978"/>
            <a:ext cx="6296636" cy="42204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ppt_w</p:attrName>
                                        </p:attrNameLst>
                                      </p:cBhvr>
                                      <p:tavLst>
                                        <p:tav fmla="" tm="0">
                                          <p:val>
                                            <p:strVal val="0"/>
                                          </p:val>
                                        </p:tav>
                                        <p:tav fmla="" tm="100000">
                                          <p:val>
                                            <p:strVal val="#ppt_w"/>
                                          </p:val>
                                        </p:tav>
                                      </p:tavLst>
                                    </p:anim>
                                    <p:anim calcmode="lin" valueType="num">
                                      <p:cBhvr additive="base">
                                        <p:cTn dur="500"/>
                                        <p:tgtEl>
                                          <p:spTgt spid="32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grpSp>
        <p:nvGrpSpPr>
          <p:cNvPr id="331" name="Google Shape;331;p40"/>
          <p:cNvGrpSpPr/>
          <p:nvPr/>
        </p:nvGrpSpPr>
        <p:grpSpPr>
          <a:xfrm>
            <a:off x="611187" y="195956"/>
            <a:ext cx="666063" cy="498383"/>
            <a:chOff x="611187" y="261275"/>
            <a:chExt cx="666063" cy="664511"/>
          </a:xfrm>
        </p:grpSpPr>
        <p:sp>
          <p:nvSpPr>
            <p:cNvPr id="332" name="Google Shape;332;p40"/>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40"/>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4" name="Google Shape;334;p40"/>
          <p:cNvSpPr txBox="1"/>
          <p:nvPr/>
        </p:nvSpPr>
        <p:spPr>
          <a:xfrm>
            <a:off x="1423675" y="38345"/>
            <a:ext cx="7113300" cy="81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Similarity of Boroughs calculated</a:t>
            </a:r>
            <a:endParaRPr b="1" sz="2400">
              <a:solidFill>
                <a:srgbClr val="0070C0"/>
              </a:solidFill>
              <a:latin typeface="Microsoft Yahei"/>
              <a:ea typeface="Microsoft Yahei"/>
              <a:cs typeface="Microsoft Yahei"/>
              <a:sym typeface="Microsoft Yahei"/>
            </a:endParaRPr>
          </a:p>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by crime patterns</a:t>
            </a:r>
            <a:endParaRPr b="1" sz="2400">
              <a:solidFill>
                <a:srgbClr val="0070C0"/>
              </a:solidFill>
              <a:latin typeface="Microsoft Yahei"/>
              <a:ea typeface="Microsoft Yahei"/>
              <a:cs typeface="Microsoft Yahei"/>
              <a:sym typeface="Microsoft Yahei"/>
            </a:endParaRPr>
          </a:p>
        </p:txBody>
      </p:sp>
      <p:pic>
        <p:nvPicPr>
          <p:cNvPr id="335" name="Google Shape;335;p40"/>
          <p:cNvPicPr preferRelativeResize="0"/>
          <p:nvPr/>
        </p:nvPicPr>
        <p:blipFill>
          <a:blip r:embed="rId3">
            <a:alphaModFix/>
          </a:blip>
          <a:stretch>
            <a:fillRect/>
          </a:stretch>
        </p:blipFill>
        <p:spPr>
          <a:xfrm>
            <a:off x="3151250" y="2654233"/>
            <a:ext cx="5992751" cy="1726817"/>
          </a:xfrm>
          <a:prstGeom prst="rect">
            <a:avLst/>
          </a:prstGeom>
          <a:noFill/>
          <a:ln>
            <a:noFill/>
          </a:ln>
        </p:spPr>
      </p:pic>
      <p:pic>
        <p:nvPicPr>
          <p:cNvPr id="336" name="Google Shape;336;p40"/>
          <p:cNvPicPr preferRelativeResize="0"/>
          <p:nvPr/>
        </p:nvPicPr>
        <p:blipFill>
          <a:blip r:embed="rId4">
            <a:alphaModFix/>
          </a:blip>
          <a:stretch>
            <a:fillRect/>
          </a:stretch>
        </p:blipFill>
        <p:spPr>
          <a:xfrm>
            <a:off x="3151250" y="940873"/>
            <a:ext cx="5836300" cy="1384425"/>
          </a:xfrm>
          <a:prstGeom prst="rect">
            <a:avLst/>
          </a:prstGeom>
          <a:noFill/>
          <a:ln>
            <a:noFill/>
          </a:ln>
        </p:spPr>
      </p:pic>
      <p:pic>
        <p:nvPicPr>
          <p:cNvPr id="337" name="Google Shape;337;p40"/>
          <p:cNvPicPr preferRelativeResize="0"/>
          <p:nvPr/>
        </p:nvPicPr>
        <p:blipFill>
          <a:blip r:embed="rId5">
            <a:alphaModFix/>
          </a:blip>
          <a:stretch>
            <a:fillRect/>
          </a:stretch>
        </p:blipFill>
        <p:spPr>
          <a:xfrm>
            <a:off x="0" y="1130037"/>
            <a:ext cx="3236750" cy="2883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ppt_w</p:attrName>
                                        </p:attrNameLst>
                                      </p:cBhvr>
                                      <p:tavLst>
                                        <p:tav fmla="" tm="0">
                                          <p:val>
                                            <p:strVal val="0"/>
                                          </p:val>
                                        </p:tav>
                                        <p:tav fmla="" tm="100000">
                                          <p:val>
                                            <p:strVal val="#ppt_w"/>
                                          </p:val>
                                        </p:tav>
                                      </p:tavLst>
                                    </p:anim>
                                    <p:anim calcmode="lin" valueType="num">
                                      <p:cBhvr additive="base">
                                        <p:cTn dur="500"/>
                                        <p:tgtEl>
                                          <p:spTgt spid="33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grpSp>
        <p:nvGrpSpPr>
          <p:cNvPr id="342" name="Google Shape;342;p41"/>
          <p:cNvGrpSpPr/>
          <p:nvPr/>
        </p:nvGrpSpPr>
        <p:grpSpPr>
          <a:xfrm>
            <a:off x="611187" y="195956"/>
            <a:ext cx="666063" cy="498383"/>
            <a:chOff x="611187" y="261275"/>
            <a:chExt cx="666063" cy="664511"/>
          </a:xfrm>
        </p:grpSpPr>
        <p:sp>
          <p:nvSpPr>
            <p:cNvPr id="343" name="Google Shape;343;p41"/>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41"/>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5" name="Google Shape;345;p41"/>
          <p:cNvSpPr txBox="1"/>
          <p:nvPr/>
        </p:nvSpPr>
        <p:spPr>
          <a:xfrm>
            <a:off x="1423675" y="38345"/>
            <a:ext cx="7113300" cy="81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Similarity of Boroughs calculated</a:t>
            </a:r>
            <a:endParaRPr b="1" sz="2400">
              <a:solidFill>
                <a:srgbClr val="0070C0"/>
              </a:solidFill>
              <a:latin typeface="Microsoft Yahei"/>
              <a:ea typeface="Microsoft Yahei"/>
              <a:cs typeface="Microsoft Yahei"/>
              <a:sym typeface="Microsoft Yahei"/>
            </a:endParaRPr>
          </a:p>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by crime patterns</a:t>
            </a:r>
            <a:endParaRPr b="1" sz="2400">
              <a:solidFill>
                <a:srgbClr val="0070C0"/>
              </a:solidFill>
              <a:latin typeface="Microsoft Yahei"/>
              <a:ea typeface="Microsoft Yahei"/>
              <a:cs typeface="Microsoft Yahei"/>
              <a:sym typeface="Microsoft Yahei"/>
            </a:endParaRPr>
          </a:p>
        </p:txBody>
      </p:sp>
      <p:pic>
        <p:nvPicPr>
          <p:cNvPr id="346" name="Google Shape;346;p41"/>
          <p:cNvPicPr preferRelativeResize="0"/>
          <p:nvPr/>
        </p:nvPicPr>
        <p:blipFill>
          <a:blip r:embed="rId3">
            <a:alphaModFix/>
          </a:blip>
          <a:stretch>
            <a:fillRect/>
          </a:stretch>
        </p:blipFill>
        <p:spPr>
          <a:xfrm>
            <a:off x="-2" y="1572775"/>
            <a:ext cx="4129851" cy="1480950"/>
          </a:xfrm>
          <a:prstGeom prst="rect">
            <a:avLst/>
          </a:prstGeom>
          <a:noFill/>
          <a:ln>
            <a:noFill/>
          </a:ln>
        </p:spPr>
      </p:pic>
      <p:pic>
        <p:nvPicPr>
          <p:cNvPr id="347" name="Google Shape;347;p41"/>
          <p:cNvPicPr preferRelativeResize="0"/>
          <p:nvPr/>
        </p:nvPicPr>
        <p:blipFill>
          <a:blip r:embed="rId4">
            <a:alphaModFix/>
          </a:blip>
          <a:stretch>
            <a:fillRect/>
          </a:stretch>
        </p:blipFill>
        <p:spPr>
          <a:xfrm>
            <a:off x="4014725" y="956864"/>
            <a:ext cx="5036650" cy="36360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grpSp>
        <p:nvGrpSpPr>
          <p:cNvPr id="352" name="Google Shape;352;p42"/>
          <p:cNvGrpSpPr/>
          <p:nvPr/>
        </p:nvGrpSpPr>
        <p:grpSpPr>
          <a:xfrm>
            <a:off x="611187" y="195956"/>
            <a:ext cx="666063" cy="498383"/>
            <a:chOff x="611187" y="261275"/>
            <a:chExt cx="666063" cy="664511"/>
          </a:xfrm>
        </p:grpSpPr>
        <p:sp>
          <p:nvSpPr>
            <p:cNvPr id="353" name="Google Shape;353;p42"/>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42"/>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5" name="Google Shape;355;p42"/>
          <p:cNvSpPr txBox="1"/>
          <p:nvPr/>
        </p:nvSpPr>
        <p:spPr>
          <a:xfrm>
            <a:off x="1423675" y="195954"/>
            <a:ext cx="7113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70C0"/>
              </a:solidFill>
              <a:latin typeface="Microsoft Yahei"/>
              <a:ea typeface="Microsoft Yahei"/>
              <a:cs typeface="Microsoft Yahei"/>
              <a:sym typeface="Microsoft Yahei"/>
            </a:endParaRPr>
          </a:p>
        </p:txBody>
      </p:sp>
      <p:sp>
        <p:nvSpPr>
          <p:cNvPr id="356" name="Google Shape;356;p42"/>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K-Means Cluster</a:t>
            </a:r>
            <a:endParaRPr b="1" sz="2400">
              <a:solidFill>
                <a:srgbClr val="0070C0"/>
              </a:solidFill>
              <a:latin typeface="Microsoft Yahei"/>
              <a:ea typeface="Microsoft Yahei"/>
              <a:cs typeface="Microsoft Yahei"/>
              <a:sym typeface="Microsoft Yahei"/>
            </a:endParaRPr>
          </a:p>
        </p:txBody>
      </p:sp>
      <p:pic>
        <p:nvPicPr>
          <p:cNvPr id="357" name="Google Shape;357;p42"/>
          <p:cNvPicPr preferRelativeResize="0"/>
          <p:nvPr/>
        </p:nvPicPr>
        <p:blipFill>
          <a:blip r:embed="rId3">
            <a:alphaModFix/>
          </a:blip>
          <a:stretch>
            <a:fillRect/>
          </a:stretch>
        </p:blipFill>
        <p:spPr>
          <a:xfrm>
            <a:off x="5476662" y="1161711"/>
            <a:ext cx="3564275" cy="2820086"/>
          </a:xfrm>
          <a:prstGeom prst="rect">
            <a:avLst/>
          </a:prstGeom>
          <a:noFill/>
          <a:ln>
            <a:noFill/>
          </a:ln>
        </p:spPr>
      </p:pic>
      <p:pic>
        <p:nvPicPr>
          <p:cNvPr id="358" name="Google Shape;358;p42"/>
          <p:cNvPicPr preferRelativeResize="0"/>
          <p:nvPr/>
        </p:nvPicPr>
        <p:blipFill>
          <a:blip r:embed="rId4">
            <a:alphaModFix/>
          </a:blip>
          <a:stretch>
            <a:fillRect/>
          </a:stretch>
        </p:blipFill>
        <p:spPr>
          <a:xfrm>
            <a:off x="137550" y="766911"/>
            <a:ext cx="3761120" cy="3912914"/>
          </a:xfrm>
          <a:prstGeom prst="rect">
            <a:avLst/>
          </a:prstGeom>
          <a:noFill/>
          <a:ln>
            <a:noFill/>
          </a:ln>
        </p:spPr>
      </p:pic>
      <p:sp>
        <p:nvSpPr>
          <p:cNvPr id="359" name="Google Shape;359;p42"/>
          <p:cNvSpPr txBox="1"/>
          <p:nvPr/>
        </p:nvSpPr>
        <p:spPr>
          <a:xfrm>
            <a:off x="3702650" y="694350"/>
            <a:ext cx="7314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a:t>
            </a:r>
            <a:endParaRPr>
              <a:latin typeface="Calibri"/>
              <a:ea typeface="Calibri"/>
              <a:cs typeface="Calibri"/>
              <a:sym typeface="Calibri"/>
            </a:endParaRPr>
          </a:p>
        </p:txBody>
      </p:sp>
      <p:sp>
        <p:nvSpPr>
          <p:cNvPr id="360" name="Google Shape;360;p42"/>
          <p:cNvSpPr txBox="1"/>
          <p:nvPr/>
        </p:nvSpPr>
        <p:spPr>
          <a:xfrm rot="5400000">
            <a:off x="137575" y="4748650"/>
            <a:ext cx="7314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a:t>
            </a:r>
            <a:endParaRPr>
              <a:latin typeface="Calibri"/>
              <a:ea typeface="Calibri"/>
              <a:cs typeface="Calibri"/>
              <a:sym typeface="Calibri"/>
            </a:endParaRPr>
          </a:p>
        </p:txBody>
      </p:sp>
      <p:sp>
        <p:nvSpPr>
          <p:cNvPr id="361" name="Google Shape;361;p42"/>
          <p:cNvSpPr/>
          <p:nvPr/>
        </p:nvSpPr>
        <p:spPr>
          <a:xfrm>
            <a:off x="3976225" y="2278913"/>
            <a:ext cx="1422900" cy="7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ppt_w</p:attrName>
                                        </p:attrNameLst>
                                      </p:cBhvr>
                                      <p:tavLst>
                                        <p:tav fmla="" tm="0">
                                          <p:val>
                                            <p:strVal val="0"/>
                                          </p:val>
                                        </p:tav>
                                        <p:tav fmla="" tm="100000">
                                          <p:val>
                                            <p:strVal val="#ppt_w"/>
                                          </p:val>
                                        </p:tav>
                                      </p:tavLst>
                                    </p:anim>
                                    <p:anim calcmode="lin" valueType="num">
                                      <p:cBhvr additive="base">
                                        <p:cTn dur="500"/>
                                        <p:tgtEl>
                                          <p:spTgt spid="35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grpSp>
        <p:nvGrpSpPr>
          <p:cNvPr id="366" name="Google Shape;366;p43"/>
          <p:cNvGrpSpPr/>
          <p:nvPr/>
        </p:nvGrpSpPr>
        <p:grpSpPr>
          <a:xfrm>
            <a:off x="611187" y="195956"/>
            <a:ext cx="666063" cy="498383"/>
            <a:chOff x="611187" y="261275"/>
            <a:chExt cx="666063" cy="664511"/>
          </a:xfrm>
        </p:grpSpPr>
        <p:sp>
          <p:nvSpPr>
            <p:cNvPr id="367" name="Google Shape;367;p43"/>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43"/>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9" name="Google Shape;369;p43"/>
          <p:cNvSpPr txBox="1"/>
          <p:nvPr/>
        </p:nvSpPr>
        <p:spPr>
          <a:xfrm>
            <a:off x="1423675" y="195954"/>
            <a:ext cx="7113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rgbClr val="0070C0"/>
              </a:solidFill>
              <a:latin typeface="Microsoft Yahei"/>
              <a:ea typeface="Microsoft Yahei"/>
              <a:cs typeface="Microsoft Yahei"/>
              <a:sym typeface="Microsoft Yahei"/>
            </a:endParaRPr>
          </a:p>
        </p:txBody>
      </p:sp>
      <p:sp>
        <p:nvSpPr>
          <p:cNvPr id="370" name="Google Shape;370;p43"/>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K-Means Cluster</a:t>
            </a:r>
            <a:endParaRPr b="1" sz="2400">
              <a:solidFill>
                <a:srgbClr val="0070C0"/>
              </a:solidFill>
              <a:latin typeface="Microsoft Yahei"/>
              <a:ea typeface="Microsoft Yahei"/>
              <a:cs typeface="Microsoft Yahei"/>
              <a:sym typeface="Microsoft Yahei"/>
            </a:endParaRPr>
          </a:p>
        </p:txBody>
      </p:sp>
      <p:pic>
        <p:nvPicPr>
          <p:cNvPr id="371" name="Google Shape;371;p43"/>
          <p:cNvPicPr preferRelativeResize="0"/>
          <p:nvPr/>
        </p:nvPicPr>
        <p:blipFill>
          <a:blip r:embed="rId3">
            <a:alphaModFix/>
          </a:blip>
          <a:stretch>
            <a:fillRect/>
          </a:stretch>
        </p:blipFill>
        <p:spPr>
          <a:xfrm>
            <a:off x="263050" y="1005850"/>
            <a:ext cx="4517925" cy="4007525"/>
          </a:xfrm>
          <a:prstGeom prst="rect">
            <a:avLst/>
          </a:prstGeom>
          <a:noFill/>
          <a:ln>
            <a:noFill/>
          </a:ln>
        </p:spPr>
      </p:pic>
      <p:sp>
        <p:nvSpPr>
          <p:cNvPr id="372" name="Google Shape;372;p43"/>
          <p:cNvSpPr txBox="1"/>
          <p:nvPr/>
        </p:nvSpPr>
        <p:spPr>
          <a:xfrm>
            <a:off x="5104500" y="-269850"/>
            <a:ext cx="4039500" cy="284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solidFill>
                <a:srgbClr val="0070C0"/>
              </a:solidFill>
              <a:latin typeface="Microsoft Yahei"/>
              <a:ea typeface="Microsoft Yahei"/>
              <a:cs typeface="Microsoft Yahei"/>
              <a:sym typeface="Microsoft Yahei"/>
            </a:endParaRPr>
          </a:p>
          <a:p>
            <a:pPr indent="-342900" lvl="0" marL="457200" rtl="0" algn="l">
              <a:spcBef>
                <a:spcPts val="0"/>
              </a:spcBef>
              <a:spcAft>
                <a:spcPts val="0"/>
              </a:spcAft>
              <a:buClr>
                <a:srgbClr val="0070C0"/>
              </a:buClr>
              <a:buSzPts val="1800"/>
              <a:buFont typeface="Microsoft Yahei"/>
              <a:buChar char="●"/>
            </a:pPr>
            <a:r>
              <a:rPr b="1" lang="zh-CN" sz="1800">
                <a:solidFill>
                  <a:srgbClr val="0070C0"/>
                </a:solidFill>
                <a:latin typeface="Microsoft Yahei"/>
                <a:ea typeface="Microsoft Yahei"/>
                <a:cs typeface="Microsoft Yahei"/>
                <a:sym typeface="Microsoft Yahei"/>
              </a:rPr>
              <a:t>Classification of high-dimensional data</a:t>
            </a:r>
            <a:endParaRPr b="1" sz="1800">
              <a:solidFill>
                <a:srgbClr val="0070C0"/>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1800">
              <a:solidFill>
                <a:srgbClr val="0070C0"/>
              </a:solidFill>
              <a:latin typeface="Microsoft Yahei"/>
              <a:ea typeface="Microsoft Yahei"/>
              <a:cs typeface="Microsoft Yahei"/>
              <a:sym typeface="Microsoft Yahei"/>
            </a:endParaRPr>
          </a:p>
          <a:p>
            <a:pPr indent="-342900" lvl="0" marL="457200" marR="0" rtl="0" algn="l">
              <a:lnSpc>
                <a:spcPct val="100000"/>
              </a:lnSpc>
              <a:spcBef>
                <a:spcPts val="0"/>
              </a:spcBef>
              <a:spcAft>
                <a:spcPts val="0"/>
              </a:spcAft>
              <a:buClr>
                <a:srgbClr val="0070C0"/>
              </a:buClr>
              <a:buSzPts val="1800"/>
              <a:buFont typeface="Microsoft Yahei"/>
              <a:buChar char="●"/>
            </a:pPr>
            <a:r>
              <a:rPr b="1" lang="zh-CN" sz="1800">
                <a:solidFill>
                  <a:srgbClr val="0070C0"/>
                </a:solidFill>
                <a:latin typeface="Microsoft Yahei"/>
                <a:ea typeface="Microsoft Yahei"/>
                <a:cs typeface="Microsoft Yahei"/>
                <a:sym typeface="Microsoft Yahei"/>
              </a:rPr>
              <a:t>neighborhood is classified into 3 different types based on its Offence_Code and the corresponding number of offences</a:t>
            </a:r>
            <a:endParaRPr b="1" sz="2400">
              <a:solidFill>
                <a:srgbClr val="0070C0"/>
              </a:solidFill>
              <a:latin typeface="Microsoft Yahei"/>
              <a:ea typeface="Microsoft Yahei"/>
              <a:cs typeface="Microsoft Yahei"/>
              <a:sym typeface="Microsoft Yahei"/>
            </a:endParaRPr>
          </a:p>
          <a:p>
            <a:pPr indent="0" lvl="0" marL="0" rtl="0" algn="l">
              <a:spcBef>
                <a:spcPts val="0"/>
              </a:spcBef>
              <a:spcAft>
                <a:spcPts val="0"/>
              </a:spcAft>
              <a:buNone/>
            </a:pPr>
            <a:r>
              <a:t/>
            </a:r>
            <a:endParaRPr b="1" sz="2400">
              <a:solidFill>
                <a:srgbClr val="0070C0"/>
              </a:solidFill>
              <a:latin typeface="Microsoft Yahei"/>
              <a:ea typeface="Microsoft Yahei"/>
              <a:cs typeface="Microsoft Yahei"/>
              <a:sym typeface="Microsoft Yahei"/>
            </a:endParaRPr>
          </a:p>
        </p:txBody>
      </p:sp>
      <p:sp>
        <p:nvSpPr>
          <p:cNvPr id="373" name="Google Shape;373;p43"/>
          <p:cNvSpPr txBox="1"/>
          <p:nvPr/>
        </p:nvSpPr>
        <p:spPr>
          <a:xfrm>
            <a:off x="1635275" y="600894"/>
            <a:ext cx="10524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0070C0"/>
                </a:solidFill>
                <a:latin typeface="Microsoft Yahei"/>
                <a:ea typeface="Microsoft Yahei"/>
                <a:cs typeface="Microsoft Yahei"/>
                <a:sym typeface="Microsoft Yahei"/>
              </a:rPr>
              <a:t>K = 3</a:t>
            </a:r>
            <a:endParaRPr>
              <a:latin typeface="Calibri"/>
              <a:ea typeface="Calibri"/>
              <a:cs typeface="Calibri"/>
              <a:sym typeface="Calibri"/>
            </a:endParaRPr>
          </a:p>
        </p:txBody>
      </p:sp>
      <p:pic>
        <p:nvPicPr>
          <p:cNvPr id="374" name="Google Shape;374;p43"/>
          <p:cNvPicPr preferRelativeResize="0"/>
          <p:nvPr/>
        </p:nvPicPr>
        <p:blipFill>
          <a:blip r:embed="rId4">
            <a:alphaModFix/>
          </a:blip>
          <a:stretch>
            <a:fillRect/>
          </a:stretch>
        </p:blipFill>
        <p:spPr>
          <a:xfrm>
            <a:off x="5282350" y="2571750"/>
            <a:ext cx="3472097" cy="226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ppt_w</p:attrName>
                                        </p:attrNameLst>
                                      </p:cBhvr>
                                      <p:tavLst>
                                        <p:tav fmla="" tm="0">
                                          <p:val>
                                            <p:strVal val="0"/>
                                          </p:val>
                                        </p:tav>
                                        <p:tav fmla="" tm="100000">
                                          <p:val>
                                            <p:strVal val="#ppt_w"/>
                                          </p:val>
                                        </p:tav>
                                      </p:tavLst>
                                    </p:anim>
                                    <p:anim calcmode="lin" valueType="num">
                                      <p:cBhvr additive="base">
                                        <p:cTn dur="500"/>
                                        <p:tgtEl>
                                          <p:spTgt spid="36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p:nvPr/>
        </p:nvSpPr>
        <p:spPr>
          <a:xfrm flipH="1">
            <a:off x="-26964" y="-4688"/>
            <a:ext cx="4635476" cy="5178444"/>
          </a:xfrm>
          <a:custGeom>
            <a:rect b="b" l="l" r="r" t="t"/>
            <a:pathLst>
              <a:path extrusionOk="0" h="6904592" w="4635476">
                <a:moveTo>
                  <a:pt x="0" y="6864251"/>
                </a:moveTo>
                <a:lnTo>
                  <a:pt x="3209177" y="0"/>
                </a:lnTo>
                <a:lnTo>
                  <a:pt x="4635408" y="0"/>
                </a:lnTo>
                <a:cubicBezTo>
                  <a:pt x="4636965" y="2028107"/>
                  <a:pt x="4611627" y="4876485"/>
                  <a:pt x="4613184" y="6904592"/>
                </a:cubicBezTo>
                <a:lnTo>
                  <a:pt x="0" y="686425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9" name="Google Shape;149;p26"/>
          <p:cNvGrpSpPr/>
          <p:nvPr/>
        </p:nvGrpSpPr>
        <p:grpSpPr>
          <a:xfrm>
            <a:off x="1827149" y="1219466"/>
            <a:ext cx="828000" cy="621000"/>
            <a:chOff x="1827149" y="1625954"/>
            <a:chExt cx="828000" cy="828000"/>
          </a:xfrm>
        </p:grpSpPr>
        <p:sp>
          <p:nvSpPr>
            <p:cNvPr id="150" name="Google Shape;150;p26"/>
            <p:cNvSpPr/>
            <p:nvPr/>
          </p:nvSpPr>
          <p:spPr>
            <a:xfrm>
              <a:off x="1827149" y="1625954"/>
              <a:ext cx="828000" cy="8280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6"/>
            <p:cNvSpPr txBox="1"/>
            <p:nvPr/>
          </p:nvSpPr>
          <p:spPr>
            <a:xfrm>
              <a:off x="1904142" y="1782985"/>
              <a:ext cx="67401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01</a:t>
              </a:r>
              <a:endParaRPr b="1" sz="2800">
                <a:solidFill>
                  <a:srgbClr val="262626"/>
                </a:solidFill>
                <a:latin typeface="Microsoft Yahei"/>
                <a:ea typeface="Microsoft Yahei"/>
                <a:cs typeface="Microsoft Yahei"/>
                <a:sym typeface="Microsoft Yahei"/>
              </a:endParaRPr>
            </a:p>
          </p:txBody>
        </p:sp>
      </p:grpSp>
      <p:grpSp>
        <p:nvGrpSpPr>
          <p:cNvPr id="152" name="Google Shape;152;p26"/>
          <p:cNvGrpSpPr/>
          <p:nvPr/>
        </p:nvGrpSpPr>
        <p:grpSpPr>
          <a:xfrm>
            <a:off x="2405971" y="2128970"/>
            <a:ext cx="828000" cy="621000"/>
            <a:chOff x="2405971" y="2838627"/>
            <a:chExt cx="828000" cy="828000"/>
          </a:xfrm>
        </p:grpSpPr>
        <p:sp>
          <p:nvSpPr>
            <p:cNvPr id="153" name="Google Shape;153;p26"/>
            <p:cNvSpPr/>
            <p:nvPr/>
          </p:nvSpPr>
          <p:spPr>
            <a:xfrm>
              <a:off x="2405971" y="2838627"/>
              <a:ext cx="828000" cy="8280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6"/>
            <p:cNvSpPr txBox="1"/>
            <p:nvPr/>
          </p:nvSpPr>
          <p:spPr>
            <a:xfrm>
              <a:off x="2482964" y="2991017"/>
              <a:ext cx="67401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02</a:t>
              </a:r>
              <a:endParaRPr b="1" sz="2800">
                <a:solidFill>
                  <a:srgbClr val="262626"/>
                </a:solidFill>
                <a:latin typeface="Microsoft Yahei"/>
                <a:ea typeface="Microsoft Yahei"/>
                <a:cs typeface="Microsoft Yahei"/>
                <a:sym typeface="Microsoft Yahei"/>
              </a:endParaRPr>
            </a:p>
          </p:txBody>
        </p:sp>
      </p:grpSp>
      <p:grpSp>
        <p:nvGrpSpPr>
          <p:cNvPr id="155" name="Google Shape;155;p26"/>
          <p:cNvGrpSpPr/>
          <p:nvPr/>
        </p:nvGrpSpPr>
        <p:grpSpPr>
          <a:xfrm>
            <a:off x="2984793" y="3034994"/>
            <a:ext cx="828000" cy="621000"/>
            <a:chOff x="2984793" y="4046659"/>
            <a:chExt cx="828000" cy="828000"/>
          </a:xfrm>
        </p:grpSpPr>
        <p:sp>
          <p:nvSpPr>
            <p:cNvPr id="156" name="Google Shape;156;p26"/>
            <p:cNvSpPr/>
            <p:nvPr/>
          </p:nvSpPr>
          <p:spPr>
            <a:xfrm>
              <a:off x="2984793" y="4046659"/>
              <a:ext cx="828000" cy="8280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6"/>
            <p:cNvSpPr txBox="1"/>
            <p:nvPr/>
          </p:nvSpPr>
          <p:spPr>
            <a:xfrm>
              <a:off x="3061786" y="4199049"/>
              <a:ext cx="67401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03</a:t>
              </a:r>
              <a:endParaRPr b="1" sz="2800">
                <a:solidFill>
                  <a:srgbClr val="262626"/>
                </a:solidFill>
                <a:latin typeface="Microsoft Yahei"/>
                <a:ea typeface="Microsoft Yahei"/>
                <a:cs typeface="Microsoft Yahei"/>
                <a:sym typeface="Microsoft Yahei"/>
              </a:endParaRPr>
            </a:p>
          </p:txBody>
        </p:sp>
      </p:grpSp>
      <p:grpSp>
        <p:nvGrpSpPr>
          <p:cNvPr id="158" name="Google Shape;158;p26"/>
          <p:cNvGrpSpPr/>
          <p:nvPr/>
        </p:nvGrpSpPr>
        <p:grpSpPr>
          <a:xfrm>
            <a:off x="3563616" y="3941017"/>
            <a:ext cx="828000" cy="621000"/>
            <a:chOff x="3563616" y="5254690"/>
            <a:chExt cx="828000" cy="828000"/>
          </a:xfrm>
        </p:grpSpPr>
        <p:sp>
          <p:nvSpPr>
            <p:cNvPr id="159" name="Google Shape;159;p26"/>
            <p:cNvSpPr/>
            <p:nvPr/>
          </p:nvSpPr>
          <p:spPr>
            <a:xfrm>
              <a:off x="3563616" y="5254690"/>
              <a:ext cx="828000" cy="828000"/>
            </a:xfrm>
            <a:prstGeom prst="ellipse">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6"/>
            <p:cNvSpPr txBox="1"/>
            <p:nvPr/>
          </p:nvSpPr>
          <p:spPr>
            <a:xfrm>
              <a:off x="3640609" y="5407080"/>
              <a:ext cx="674014"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04</a:t>
              </a:r>
              <a:endParaRPr b="1" sz="2800">
                <a:solidFill>
                  <a:srgbClr val="262626"/>
                </a:solidFill>
                <a:latin typeface="Microsoft Yahei"/>
                <a:ea typeface="Microsoft Yahei"/>
                <a:cs typeface="Microsoft Yahei"/>
                <a:sym typeface="Microsoft Yahei"/>
              </a:endParaRPr>
            </a:p>
          </p:txBody>
        </p:sp>
      </p:grpSp>
      <p:sp>
        <p:nvSpPr>
          <p:cNvPr id="161" name="Google Shape;161;p26"/>
          <p:cNvSpPr txBox="1"/>
          <p:nvPr/>
        </p:nvSpPr>
        <p:spPr>
          <a:xfrm>
            <a:off x="2984793" y="1219466"/>
            <a:ext cx="5582946"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Introduction</a:t>
            </a:r>
            <a:endParaRPr sz="2000">
              <a:solidFill>
                <a:schemeClr val="dk1"/>
              </a:solidFill>
              <a:latin typeface="Times New Roman"/>
              <a:ea typeface="Times New Roman"/>
              <a:cs typeface="Times New Roman"/>
              <a:sym typeface="Times New Roman"/>
            </a:endParaRPr>
          </a:p>
        </p:txBody>
      </p:sp>
      <p:sp>
        <p:nvSpPr>
          <p:cNvPr id="162" name="Google Shape;162;p26"/>
          <p:cNvSpPr txBox="1"/>
          <p:nvPr/>
        </p:nvSpPr>
        <p:spPr>
          <a:xfrm>
            <a:off x="3566308" y="2126650"/>
            <a:ext cx="5001431"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Method</a:t>
            </a:r>
            <a:endParaRPr sz="2000">
              <a:solidFill>
                <a:srgbClr val="262626"/>
              </a:solidFill>
              <a:latin typeface="Times New Roman"/>
              <a:ea typeface="Times New Roman"/>
              <a:cs typeface="Times New Roman"/>
              <a:sym typeface="Times New Roman"/>
            </a:endParaRPr>
          </a:p>
        </p:txBody>
      </p:sp>
      <p:sp>
        <p:nvSpPr>
          <p:cNvPr id="163" name="Google Shape;163;p26"/>
          <p:cNvSpPr txBox="1"/>
          <p:nvPr/>
        </p:nvSpPr>
        <p:spPr>
          <a:xfrm>
            <a:off x="4147822" y="3033834"/>
            <a:ext cx="4996177"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Result</a:t>
            </a:r>
            <a:endParaRPr sz="1800">
              <a:solidFill>
                <a:srgbClr val="262626"/>
              </a:solidFill>
              <a:latin typeface="Times New Roman"/>
              <a:ea typeface="Times New Roman"/>
              <a:cs typeface="Times New Roman"/>
              <a:sym typeface="Times New Roman"/>
            </a:endParaRPr>
          </a:p>
        </p:txBody>
      </p:sp>
      <p:sp>
        <p:nvSpPr>
          <p:cNvPr id="164" name="Google Shape;164;p26"/>
          <p:cNvSpPr txBox="1"/>
          <p:nvPr/>
        </p:nvSpPr>
        <p:spPr>
          <a:xfrm>
            <a:off x="4729339" y="3941017"/>
            <a:ext cx="4414660"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Summary</a:t>
            </a:r>
            <a:endParaRPr sz="2000">
              <a:solidFill>
                <a:srgbClr val="262626"/>
              </a:solidFill>
              <a:latin typeface="Times New Roman"/>
              <a:ea typeface="Times New Roman"/>
              <a:cs typeface="Times New Roman"/>
              <a:sym typeface="Times New Roman"/>
            </a:endParaRPr>
          </a:p>
        </p:txBody>
      </p:sp>
      <p:sp>
        <p:nvSpPr>
          <p:cNvPr id="165" name="Google Shape;165;p26"/>
          <p:cNvSpPr txBox="1"/>
          <p:nvPr/>
        </p:nvSpPr>
        <p:spPr>
          <a:xfrm>
            <a:off x="4362218" y="194544"/>
            <a:ext cx="4205521" cy="6924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5400">
                <a:solidFill>
                  <a:schemeClr val="dk1"/>
                </a:solidFill>
                <a:latin typeface="Times New Roman"/>
                <a:ea typeface="Times New Roman"/>
                <a:cs typeface="Times New Roman"/>
                <a:sym typeface="Times New Roman"/>
              </a:rPr>
              <a:t>CONTENT</a:t>
            </a:r>
            <a:endParaRPr b="1" sz="5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23" presetSubtype="16">
                                  <p:stCondLst>
                                    <p:cond delay="25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ppt_w</p:attrName>
                                        </p:attrNameLst>
                                      </p:cBhvr>
                                      <p:tavLst>
                                        <p:tav fmla="" tm="0">
                                          <p:val>
                                            <p:strVal val="0"/>
                                          </p:val>
                                        </p:tav>
                                        <p:tav fmla="" tm="100000">
                                          <p:val>
                                            <p:strVal val="#ppt_w"/>
                                          </p:val>
                                        </p:tav>
                                      </p:tavLst>
                                    </p:anim>
                                    <p:anim calcmode="lin" valueType="num">
                                      <p:cBhvr additive="base">
                                        <p:cTn dur="500"/>
                                        <p:tgtEl>
                                          <p:spTgt spid="14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ppt_w</p:attrName>
                                        </p:attrNameLst>
                                      </p:cBhvr>
                                      <p:tavLst>
                                        <p:tav fmla="" tm="0">
                                          <p:val>
                                            <p:strVal val="0"/>
                                          </p:val>
                                        </p:tav>
                                        <p:tav fmla="" tm="100000">
                                          <p:val>
                                            <p:strVal val="#ppt_w"/>
                                          </p:val>
                                        </p:tav>
                                      </p:tavLst>
                                    </p:anim>
                                    <p:anim calcmode="lin" valueType="num">
                                      <p:cBhvr additive="base">
                                        <p:cTn dur="500"/>
                                        <p:tgtEl>
                                          <p:spTgt spid="15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ppt_w</p:attrName>
                                        </p:attrNameLst>
                                      </p:cBhvr>
                                      <p:tavLst>
                                        <p:tav fmla="" tm="0">
                                          <p:val>
                                            <p:strVal val="0"/>
                                          </p:val>
                                        </p:tav>
                                        <p:tav fmla="" tm="100000">
                                          <p:val>
                                            <p:strVal val="#ppt_w"/>
                                          </p:val>
                                        </p:tav>
                                      </p:tavLst>
                                    </p:anim>
                                    <p:anim calcmode="lin" valueType="num">
                                      <p:cBhvr additive="base">
                                        <p:cTn dur="500"/>
                                        <p:tgtEl>
                                          <p:spTgt spid="15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50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50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50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50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grpSp>
        <p:nvGrpSpPr>
          <p:cNvPr id="379" name="Google Shape;379;p44"/>
          <p:cNvGrpSpPr/>
          <p:nvPr/>
        </p:nvGrpSpPr>
        <p:grpSpPr>
          <a:xfrm>
            <a:off x="611187" y="195956"/>
            <a:ext cx="666063" cy="498383"/>
            <a:chOff x="611187" y="261275"/>
            <a:chExt cx="666063" cy="664511"/>
          </a:xfrm>
        </p:grpSpPr>
        <p:sp>
          <p:nvSpPr>
            <p:cNvPr id="380" name="Google Shape;380;p44"/>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44"/>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2" name="Google Shape;382;p44"/>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Predict Offense Level</a:t>
            </a:r>
            <a:endParaRPr b="1" sz="2400">
              <a:solidFill>
                <a:srgbClr val="0070C0"/>
              </a:solidFill>
              <a:latin typeface="Microsoft Yahei"/>
              <a:ea typeface="Microsoft Yahei"/>
              <a:cs typeface="Microsoft Yahei"/>
              <a:sym typeface="Microsoft Yahei"/>
            </a:endParaRPr>
          </a:p>
        </p:txBody>
      </p:sp>
      <p:sp>
        <p:nvSpPr>
          <p:cNvPr id="383" name="Google Shape;383;p44"/>
          <p:cNvSpPr txBox="1"/>
          <p:nvPr/>
        </p:nvSpPr>
        <p:spPr>
          <a:xfrm>
            <a:off x="755175" y="881025"/>
            <a:ext cx="78873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Method: Supervised Method</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-KNN</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-Random Forest</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Attributes:</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day_of_week, Latitude, Longitude, Neighborhood, borough</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grpSp>
        <p:nvGrpSpPr>
          <p:cNvPr id="388" name="Google Shape;388;p45"/>
          <p:cNvGrpSpPr/>
          <p:nvPr/>
        </p:nvGrpSpPr>
        <p:grpSpPr>
          <a:xfrm>
            <a:off x="611187" y="195956"/>
            <a:ext cx="666063" cy="498383"/>
            <a:chOff x="611187" y="261275"/>
            <a:chExt cx="666063" cy="664511"/>
          </a:xfrm>
        </p:grpSpPr>
        <p:sp>
          <p:nvSpPr>
            <p:cNvPr id="389" name="Google Shape;389;p45"/>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45"/>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91" name="Google Shape;391;p45"/>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Predict Offense Level</a:t>
            </a:r>
            <a:endParaRPr b="1" sz="2400">
              <a:solidFill>
                <a:srgbClr val="0070C0"/>
              </a:solidFill>
              <a:latin typeface="Microsoft Yahei"/>
              <a:ea typeface="Microsoft Yahei"/>
              <a:cs typeface="Microsoft Yahei"/>
              <a:sym typeface="Microsoft Yahei"/>
            </a:endParaRPr>
          </a:p>
        </p:txBody>
      </p:sp>
      <p:sp>
        <p:nvSpPr>
          <p:cNvPr id="392" name="Google Shape;392;p45"/>
          <p:cNvSpPr txBox="1"/>
          <p:nvPr/>
        </p:nvSpPr>
        <p:spPr>
          <a:xfrm>
            <a:off x="755175" y="881025"/>
            <a:ext cx="7887300" cy="4123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Data preprocessing</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-One-hot encoding on </a:t>
            </a:r>
            <a:r>
              <a:rPr b="1" lang="zh-CN" sz="2400">
                <a:solidFill>
                  <a:schemeClr val="accent1"/>
                </a:solidFill>
                <a:latin typeface="Microsoft Yahei"/>
                <a:ea typeface="Microsoft Yahei"/>
                <a:cs typeface="Microsoft Yahei"/>
                <a:sym typeface="Microsoft Yahei"/>
              </a:rPr>
              <a:t>day_of_week,  Neighborhood, borough</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-Normalization</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How about missing value in data?</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 </a:t>
            </a:r>
            <a:r>
              <a:rPr b="1" lang="zh-CN" sz="2400">
                <a:solidFill>
                  <a:schemeClr val="accent1"/>
                </a:solidFill>
                <a:latin typeface="Microsoft Yahei"/>
                <a:ea typeface="Microsoft Yahei"/>
                <a:cs typeface="Microsoft Yahei"/>
                <a:sym typeface="Microsoft Yahei"/>
              </a:rPr>
              <a:t>KNN</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grpSp>
        <p:nvGrpSpPr>
          <p:cNvPr id="397" name="Google Shape;397;p46"/>
          <p:cNvGrpSpPr/>
          <p:nvPr/>
        </p:nvGrpSpPr>
        <p:grpSpPr>
          <a:xfrm>
            <a:off x="611187" y="195956"/>
            <a:ext cx="666063" cy="498383"/>
            <a:chOff x="611187" y="261275"/>
            <a:chExt cx="666063" cy="664511"/>
          </a:xfrm>
        </p:grpSpPr>
        <p:sp>
          <p:nvSpPr>
            <p:cNvPr id="398" name="Google Shape;398;p46"/>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46"/>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0" name="Google Shape;400;p46"/>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Predict Offense Level</a:t>
            </a:r>
            <a:endParaRPr b="1" sz="2400">
              <a:solidFill>
                <a:srgbClr val="0070C0"/>
              </a:solidFill>
              <a:latin typeface="Microsoft Yahei"/>
              <a:ea typeface="Microsoft Yahei"/>
              <a:cs typeface="Microsoft Yahei"/>
              <a:sym typeface="Microsoft Yahei"/>
            </a:endParaRPr>
          </a:p>
        </p:txBody>
      </p:sp>
      <p:sp>
        <p:nvSpPr>
          <p:cNvPr id="401" name="Google Shape;401;p46"/>
          <p:cNvSpPr txBox="1"/>
          <p:nvPr/>
        </p:nvSpPr>
        <p:spPr>
          <a:xfrm>
            <a:off x="755175" y="881025"/>
            <a:ext cx="78873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Result:</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KNN:</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n = 30</a:t>
            </a:r>
            <a:endParaRPr b="1" sz="2400">
              <a:solidFill>
                <a:schemeClr val="accent1"/>
              </a:solidFill>
              <a:latin typeface="Microsoft Yahei"/>
              <a:ea typeface="Microsoft Yahei"/>
              <a:cs typeface="Microsoft Yahei"/>
              <a:sym typeface="Microsoft Yahei"/>
            </a:endParaRPr>
          </a:p>
          <a:p>
            <a:pPr indent="457200" lvl="0" marL="0" rtl="0" algn="l">
              <a:spcBef>
                <a:spcPts val="0"/>
              </a:spcBef>
              <a:spcAft>
                <a:spcPts val="0"/>
              </a:spcAft>
              <a:buClr>
                <a:schemeClr val="dk1"/>
              </a:buClr>
              <a:buSzPts val="1100"/>
              <a:buFont typeface="Arial"/>
              <a:buNone/>
            </a:pPr>
            <a:r>
              <a:rPr b="1" lang="zh-CN" sz="2400">
                <a:solidFill>
                  <a:schemeClr val="accent1"/>
                </a:solidFill>
                <a:latin typeface="Microsoft Yahei"/>
                <a:ea typeface="Microsoft Yahei"/>
                <a:cs typeface="Microsoft Yahei"/>
                <a:sym typeface="Microsoft Yahei"/>
              </a:rPr>
              <a:t>accuracy:0.56</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p:txBody>
      </p:sp>
      <p:pic>
        <p:nvPicPr>
          <p:cNvPr id="402" name="Google Shape;402;p46"/>
          <p:cNvPicPr preferRelativeResize="0"/>
          <p:nvPr/>
        </p:nvPicPr>
        <p:blipFill>
          <a:blip r:embed="rId3">
            <a:alphaModFix/>
          </a:blip>
          <a:stretch>
            <a:fillRect/>
          </a:stretch>
        </p:blipFill>
        <p:spPr>
          <a:xfrm>
            <a:off x="1155525" y="2506550"/>
            <a:ext cx="7086600" cy="161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grpSp>
        <p:nvGrpSpPr>
          <p:cNvPr id="407" name="Google Shape;407;p47"/>
          <p:cNvGrpSpPr/>
          <p:nvPr/>
        </p:nvGrpSpPr>
        <p:grpSpPr>
          <a:xfrm>
            <a:off x="611187" y="195956"/>
            <a:ext cx="666063" cy="498383"/>
            <a:chOff x="611187" y="261275"/>
            <a:chExt cx="666063" cy="664511"/>
          </a:xfrm>
        </p:grpSpPr>
        <p:sp>
          <p:nvSpPr>
            <p:cNvPr id="408" name="Google Shape;408;p47"/>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47"/>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0" name="Google Shape;410;p47"/>
          <p:cNvSpPr txBox="1"/>
          <p:nvPr/>
        </p:nvSpPr>
        <p:spPr>
          <a:xfrm>
            <a:off x="1561175" y="188725"/>
            <a:ext cx="65877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70C0"/>
                </a:solidFill>
                <a:latin typeface="Microsoft Yahei"/>
                <a:ea typeface="Microsoft Yahei"/>
                <a:cs typeface="Microsoft Yahei"/>
                <a:sym typeface="Microsoft Yahei"/>
              </a:rPr>
              <a:t>Predict Offsnce Level</a:t>
            </a:r>
            <a:endParaRPr b="1" sz="2400">
              <a:solidFill>
                <a:srgbClr val="0070C0"/>
              </a:solidFill>
              <a:latin typeface="Microsoft Yahei"/>
              <a:ea typeface="Microsoft Yahei"/>
              <a:cs typeface="Microsoft Yahei"/>
              <a:sym typeface="Microsoft Yahei"/>
            </a:endParaRPr>
          </a:p>
        </p:txBody>
      </p:sp>
      <p:sp>
        <p:nvSpPr>
          <p:cNvPr id="411" name="Google Shape;411;p47"/>
          <p:cNvSpPr txBox="1"/>
          <p:nvPr/>
        </p:nvSpPr>
        <p:spPr>
          <a:xfrm>
            <a:off x="755175" y="881025"/>
            <a:ext cx="78873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accent1"/>
              </a:buClr>
              <a:buSzPts val="2400"/>
              <a:buFont typeface="Microsoft Yahei"/>
              <a:buChar char="●"/>
            </a:pPr>
            <a:r>
              <a:rPr b="1" lang="zh-CN" sz="2400">
                <a:solidFill>
                  <a:schemeClr val="accent1"/>
                </a:solidFill>
                <a:latin typeface="Microsoft Yahei"/>
                <a:ea typeface="Microsoft Yahei"/>
                <a:cs typeface="Microsoft Yahei"/>
                <a:sym typeface="Microsoft Yahei"/>
              </a:rPr>
              <a:t>Result:</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rPr b="1" lang="zh-CN" sz="2400">
                <a:solidFill>
                  <a:schemeClr val="accent1"/>
                </a:solidFill>
                <a:latin typeface="Microsoft Yahei"/>
                <a:ea typeface="Microsoft Yahei"/>
                <a:cs typeface="Microsoft Yahei"/>
                <a:sym typeface="Microsoft Yahei"/>
              </a:rPr>
              <a:t>Random Forest:</a:t>
            </a:r>
            <a:endParaRPr b="1" sz="2400">
              <a:solidFill>
                <a:schemeClr val="accent1"/>
              </a:solidFill>
              <a:latin typeface="Microsoft Yahei"/>
              <a:ea typeface="Microsoft Yahei"/>
              <a:cs typeface="Microsoft Yahei"/>
              <a:sym typeface="Microsoft Yahei"/>
            </a:endParaRPr>
          </a:p>
          <a:p>
            <a:pPr indent="0" lvl="0" marL="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0" rtl="0" algn="l">
              <a:spcBef>
                <a:spcPts val="0"/>
              </a:spcBef>
              <a:spcAft>
                <a:spcPts val="0"/>
              </a:spcAft>
              <a:buNone/>
            </a:pPr>
            <a:r>
              <a:rPr b="1" lang="zh-CN" sz="2400">
                <a:solidFill>
                  <a:schemeClr val="accent1"/>
                </a:solidFill>
                <a:latin typeface="Microsoft Yahei"/>
                <a:ea typeface="Microsoft Yahei"/>
                <a:cs typeface="Microsoft Yahei"/>
                <a:sym typeface="Microsoft Yahei"/>
              </a:rPr>
              <a:t>accuracy:0.53</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a:p>
            <a:pPr indent="0" lvl="0" marL="457200" rtl="0" algn="l">
              <a:spcBef>
                <a:spcPts val="0"/>
              </a:spcBef>
              <a:spcAft>
                <a:spcPts val="0"/>
              </a:spcAft>
              <a:buNone/>
            </a:pPr>
            <a:r>
              <a:t/>
            </a:r>
            <a:endParaRPr b="1" sz="2400">
              <a:solidFill>
                <a:schemeClr val="accent1"/>
              </a:solidFill>
              <a:latin typeface="Microsoft Yahei"/>
              <a:ea typeface="Microsoft Yahei"/>
              <a:cs typeface="Microsoft Yahei"/>
              <a:sym typeface="Microsoft Yahei"/>
            </a:endParaRPr>
          </a:p>
        </p:txBody>
      </p:sp>
      <p:pic>
        <p:nvPicPr>
          <p:cNvPr id="412" name="Google Shape;412;p47"/>
          <p:cNvPicPr preferRelativeResize="0"/>
          <p:nvPr/>
        </p:nvPicPr>
        <p:blipFill>
          <a:blip r:embed="rId3">
            <a:alphaModFix/>
          </a:blip>
          <a:stretch>
            <a:fillRect/>
          </a:stretch>
        </p:blipFill>
        <p:spPr>
          <a:xfrm>
            <a:off x="1139350" y="2465125"/>
            <a:ext cx="6362700" cy="1352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8"/>
          <p:cNvSpPr txBox="1"/>
          <p:nvPr/>
        </p:nvSpPr>
        <p:spPr>
          <a:xfrm>
            <a:off x="0" y="1388734"/>
            <a:ext cx="4205521" cy="236603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9900">
                <a:solidFill>
                  <a:schemeClr val="accent1"/>
                </a:solidFill>
                <a:latin typeface="Microsoft Yahei"/>
                <a:ea typeface="Microsoft Yahei"/>
                <a:cs typeface="Microsoft Yahei"/>
                <a:sym typeface="Microsoft Yahei"/>
              </a:rPr>
              <a:t>04</a:t>
            </a:r>
            <a:endParaRPr b="1" sz="19900">
              <a:solidFill>
                <a:schemeClr val="accent1"/>
              </a:solidFill>
              <a:latin typeface="Microsoft Yahei"/>
              <a:ea typeface="Microsoft Yahei"/>
              <a:cs typeface="Microsoft Yahei"/>
              <a:sym typeface="Microsoft Yahei"/>
            </a:endParaRPr>
          </a:p>
        </p:txBody>
      </p:sp>
      <p:sp>
        <p:nvSpPr>
          <p:cNvPr id="418" name="Google Shape;418;p48"/>
          <p:cNvSpPr txBox="1"/>
          <p:nvPr/>
        </p:nvSpPr>
        <p:spPr>
          <a:xfrm>
            <a:off x="3887162" y="2133808"/>
            <a:ext cx="4663440" cy="39241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Summary</a:t>
            </a:r>
            <a:endParaRPr b="1" sz="2800">
              <a:solidFill>
                <a:srgbClr val="262626"/>
              </a:solidFill>
              <a:latin typeface="Microsoft Yahei"/>
              <a:ea typeface="Microsoft Yahei"/>
              <a:cs typeface="Microsoft Yahei"/>
              <a:sym typeface="Microsoft Yahei"/>
            </a:endParaRPr>
          </a:p>
        </p:txBody>
      </p:sp>
      <p:grpSp>
        <p:nvGrpSpPr>
          <p:cNvPr id="419" name="Google Shape;419;p48"/>
          <p:cNvGrpSpPr/>
          <p:nvPr/>
        </p:nvGrpSpPr>
        <p:grpSpPr>
          <a:xfrm>
            <a:off x="3887162" y="2531250"/>
            <a:ext cx="4663440" cy="81000"/>
            <a:chOff x="3649980" y="3375660"/>
            <a:chExt cx="4663440" cy="108000"/>
          </a:xfrm>
        </p:grpSpPr>
        <p:cxnSp>
          <p:nvCxnSpPr>
            <p:cNvPr id="420" name="Google Shape;420;p48"/>
            <p:cNvCxnSpPr/>
            <p:nvPr/>
          </p:nvCxnSpPr>
          <p:spPr>
            <a:xfrm>
              <a:off x="3733800" y="3429660"/>
              <a:ext cx="4495800" cy="0"/>
            </a:xfrm>
            <a:prstGeom prst="straightConnector1">
              <a:avLst/>
            </a:prstGeom>
            <a:noFill/>
            <a:ln cap="flat" cmpd="sng" w="12700">
              <a:solidFill>
                <a:srgbClr val="262626"/>
              </a:solidFill>
              <a:prstDash val="solid"/>
              <a:miter lim="800000"/>
              <a:headEnd len="sm" w="sm" type="none"/>
              <a:tailEnd len="sm" w="sm" type="none"/>
            </a:ln>
          </p:spPr>
        </p:cxnSp>
        <p:sp>
          <p:nvSpPr>
            <p:cNvPr id="421" name="Google Shape;421;p48"/>
            <p:cNvSpPr/>
            <p:nvPr/>
          </p:nvSpPr>
          <p:spPr>
            <a:xfrm>
              <a:off x="364998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48"/>
            <p:cNvSpPr/>
            <p:nvPr/>
          </p:nvSpPr>
          <p:spPr>
            <a:xfrm>
              <a:off x="820542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3" name="Google Shape;423;p48"/>
          <p:cNvSpPr txBox="1"/>
          <p:nvPr/>
        </p:nvSpPr>
        <p:spPr>
          <a:xfrm>
            <a:off x="487591" y="2329376"/>
            <a:ext cx="3230339" cy="484748"/>
          </a:xfrm>
          <a:prstGeom prst="rect">
            <a:avLst/>
          </a:prstGeom>
          <a:solidFill>
            <a:srgbClr val="F5F5F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3600">
                <a:solidFill>
                  <a:schemeClr val="accent1"/>
                </a:solidFill>
                <a:latin typeface="Times New Roman"/>
                <a:ea typeface="Times New Roman"/>
                <a:cs typeface="Times New Roman"/>
                <a:sym typeface="Times New Roman"/>
              </a:rPr>
              <a:t>PART FOUR</a:t>
            </a:r>
            <a:endParaRPr b="1" sz="3600">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ppt_w</p:attrName>
                                        </p:attrNameLst>
                                      </p:cBhvr>
                                      <p:tavLst>
                                        <p:tav fmla="" tm="0">
                                          <p:val>
                                            <p:strVal val="0"/>
                                          </p:val>
                                        </p:tav>
                                        <p:tav fmla="" tm="100000">
                                          <p:val>
                                            <p:strVal val="#ppt_w"/>
                                          </p:val>
                                        </p:tav>
                                      </p:tavLst>
                                    </p:anim>
                                    <p:anim calcmode="lin" valueType="num">
                                      <p:cBhvr additive="base">
                                        <p:cTn dur="500"/>
                                        <p:tgtEl>
                                          <p:spTgt spid="41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par>
                                <p:cTn fill="hold" nodeType="withEffect" presetClass="entr" presetID="10" presetSubtype="0">
                                  <p:stCondLst>
                                    <p:cond delay="40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grpSp>
        <p:nvGrpSpPr>
          <p:cNvPr id="428" name="Google Shape;428;p49"/>
          <p:cNvGrpSpPr/>
          <p:nvPr/>
        </p:nvGrpSpPr>
        <p:grpSpPr>
          <a:xfrm>
            <a:off x="611187" y="195956"/>
            <a:ext cx="666063" cy="498383"/>
            <a:chOff x="611187" y="261275"/>
            <a:chExt cx="666063" cy="664511"/>
          </a:xfrm>
        </p:grpSpPr>
        <p:sp>
          <p:nvSpPr>
            <p:cNvPr id="429" name="Google Shape;429;p49"/>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49"/>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31" name="Google Shape;431;p49"/>
          <p:cNvSpPr txBox="1"/>
          <p:nvPr/>
        </p:nvSpPr>
        <p:spPr>
          <a:xfrm>
            <a:off x="1419575" y="272004"/>
            <a:ext cx="7113300" cy="3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p:txBody>
      </p:sp>
      <p:sp>
        <p:nvSpPr>
          <p:cNvPr id="432" name="Google Shape;432;p49"/>
          <p:cNvSpPr/>
          <p:nvPr/>
        </p:nvSpPr>
        <p:spPr>
          <a:xfrm>
            <a:off x="464900" y="618200"/>
            <a:ext cx="7888500" cy="43914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Number of offenses decreases every year on the city level as well as in borough level</a:t>
            </a:r>
            <a:endParaRPr b="1" sz="2000">
              <a:solidFill>
                <a:schemeClr val="accent1"/>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Crime rates show huge differences if studied per area or per population of given borough</a:t>
            </a:r>
            <a:endParaRPr b="1" sz="2000">
              <a:solidFill>
                <a:schemeClr val="accent1"/>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Neighboring </a:t>
            </a:r>
            <a:r>
              <a:rPr b="1" lang="zh-CN" sz="2000">
                <a:solidFill>
                  <a:schemeClr val="accent1"/>
                </a:solidFill>
                <a:latin typeface="Microsoft Yahei"/>
                <a:ea typeface="Microsoft Yahei"/>
                <a:cs typeface="Microsoft Yahei"/>
                <a:sym typeface="Microsoft Yahei"/>
              </a:rPr>
              <a:t>precincts</a:t>
            </a:r>
            <a:r>
              <a:rPr b="1" lang="zh-CN" sz="2000">
                <a:solidFill>
                  <a:schemeClr val="accent1"/>
                </a:solidFill>
                <a:latin typeface="Microsoft Yahei"/>
                <a:ea typeface="Microsoft Yahei"/>
                <a:cs typeface="Microsoft Yahei"/>
                <a:sym typeface="Microsoft Yahei"/>
              </a:rPr>
              <a:t> show the similarity of offence type and number of offences</a:t>
            </a:r>
            <a:endParaRPr b="1" sz="2000">
              <a:solidFill>
                <a:schemeClr val="accent1"/>
              </a:solidFill>
              <a:latin typeface="Microsoft Yahei"/>
              <a:ea typeface="Microsoft Yahei"/>
              <a:cs typeface="Microsoft Yahei"/>
              <a:sym typeface="Microsoft Yahei"/>
            </a:endParaRPr>
          </a:p>
        </p:txBody>
      </p:sp>
      <p:sp>
        <p:nvSpPr>
          <p:cNvPr id="433" name="Google Shape;433;p49"/>
          <p:cNvSpPr txBox="1"/>
          <p:nvPr/>
        </p:nvSpPr>
        <p:spPr>
          <a:xfrm>
            <a:off x="1419575" y="230325"/>
            <a:ext cx="40188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zh-CN" sz="3000">
                <a:solidFill>
                  <a:schemeClr val="accent1"/>
                </a:solidFill>
                <a:latin typeface="Microsoft Yahei"/>
                <a:ea typeface="Microsoft Yahei"/>
                <a:cs typeface="Microsoft Yahei"/>
                <a:sym typeface="Microsoft Yahei"/>
              </a:rPr>
              <a:t>Results</a:t>
            </a:r>
            <a:endParaRPr b="1" sz="3000">
              <a:solidFill>
                <a:schemeClr val="accent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500"/>
                                        <p:tgtEl>
                                          <p:spTgt spid="428"/>
                                        </p:tgtEl>
                                        <p:attrNameLst>
                                          <p:attrName>ppt_w</p:attrName>
                                        </p:attrNameLst>
                                      </p:cBhvr>
                                      <p:tavLst>
                                        <p:tav fmla="" tm="0">
                                          <p:val>
                                            <p:strVal val="0"/>
                                          </p:val>
                                        </p:tav>
                                        <p:tav fmla="" tm="100000">
                                          <p:val>
                                            <p:strVal val="#ppt_w"/>
                                          </p:val>
                                        </p:tav>
                                      </p:tavLst>
                                    </p:anim>
                                    <p:anim calcmode="lin" valueType="num">
                                      <p:cBhvr additive="base">
                                        <p:cTn dur="500"/>
                                        <p:tgtEl>
                                          <p:spTgt spid="42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25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grpSp>
        <p:nvGrpSpPr>
          <p:cNvPr id="438" name="Google Shape;438;p50"/>
          <p:cNvGrpSpPr/>
          <p:nvPr/>
        </p:nvGrpSpPr>
        <p:grpSpPr>
          <a:xfrm>
            <a:off x="611187" y="195956"/>
            <a:ext cx="666063" cy="498383"/>
            <a:chOff x="611187" y="261275"/>
            <a:chExt cx="666063" cy="664511"/>
          </a:xfrm>
        </p:grpSpPr>
        <p:sp>
          <p:nvSpPr>
            <p:cNvPr id="439" name="Google Shape;439;p50"/>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50"/>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41" name="Google Shape;441;p50"/>
          <p:cNvSpPr txBox="1"/>
          <p:nvPr/>
        </p:nvSpPr>
        <p:spPr>
          <a:xfrm>
            <a:off x="1419575" y="272004"/>
            <a:ext cx="7113300" cy="3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p:txBody>
      </p:sp>
      <p:sp>
        <p:nvSpPr>
          <p:cNvPr id="442" name="Google Shape;442;p50"/>
          <p:cNvSpPr/>
          <p:nvPr/>
        </p:nvSpPr>
        <p:spPr>
          <a:xfrm>
            <a:off x="464900" y="1099475"/>
            <a:ext cx="8067900" cy="38796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No information about police resources deployed in each borough</a:t>
            </a:r>
            <a:endParaRPr b="1" sz="2000">
              <a:solidFill>
                <a:schemeClr val="accent1"/>
              </a:solidFill>
              <a:latin typeface="Microsoft Yahei"/>
              <a:ea typeface="Microsoft Yahei"/>
              <a:cs typeface="Microsoft Yahei"/>
              <a:sym typeface="Microsoft Yahei"/>
            </a:endParaRPr>
          </a:p>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The population data is based on borough level but it varies among precincts</a:t>
            </a:r>
            <a:endParaRPr b="1" sz="2000">
              <a:solidFill>
                <a:schemeClr val="accent1"/>
              </a:solidFill>
              <a:latin typeface="Microsoft Yahei"/>
              <a:ea typeface="Microsoft Yahei"/>
              <a:cs typeface="Microsoft Yahei"/>
              <a:sym typeface="Microsoft Yahei"/>
            </a:endParaRPr>
          </a:p>
          <a:p>
            <a:pPr indent="-355600" lvl="0" marL="457200" marR="0" rtl="0" algn="l">
              <a:lnSpc>
                <a:spcPct val="10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It is not reliable to predict crime solely based on time and location</a:t>
            </a:r>
            <a:endParaRPr b="1" sz="2000">
              <a:solidFill>
                <a:schemeClr val="accent1"/>
              </a:solidFill>
              <a:latin typeface="Microsoft Yahei"/>
              <a:ea typeface="Microsoft Yahei"/>
              <a:cs typeface="Microsoft Yahei"/>
              <a:sym typeface="Microsoft Yahei"/>
            </a:endParaRPr>
          </a:p>
        </p:txBody>
      </p:sp>
      <p:sp>
        <p:nvSpPr>
          <p:cNvPr id="443" name="Google Shape;443;p50"/>
          <p:cNvSpPr txBox="1"/>
          <p:nvPr/>
        </p:nvSpPr>
        <p:spPr>
          <a:xfrm>
            <a:off x="1419575" y="230325"/>
            <a:ext cx="40188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zh-CN" sz="3000">
                <a:solidFill>
                  <a:schemeClr val="accent1"/>
                </a:solidFill>
                <a:latin typeface="Microsoft Yahei"/>
                <a:ea typeface="Microsoft Yahei"/>
                <a:cs typeface="Microsoft Yahei"/>
                <a:sym typeface="Microsoft Yahei"/>
              </a:rPr>
              <a:t>Limitation</a:t>
            </a:r>
            <a:endParaRPr b="1" sz="3000">
              <a:solidFill>
                <a:schemeClr val="accent1"/>
              </a:solidFill>
              <a:latin typeface="Microsoft Yahei"/>
              <a:ea typeface="Microsoft Yahei"/>
              <a:cs typeface="Microsoft Yahei"/>
              <a:sym typeface="Microsoft Yahei"/>
            </a:endParaRPr>
          </a:p>
        </p:txBody>
      </p:sp>
      <p:pic>
        <p:nvPicPr>
          <p:cNvPr id="444" name="Google Shape;444;p50"/>
          <p:cNvPicPr preferRelativeResize="0"/>
          <p:nvPr/>
        </p:nvPicPr>
        <p:blipFill>
          <a:blip r:embed="rId3">
            <a:alphaModFix/>
          </a:blip>
          <a:stretch>
            <a:fillRect/>
          </a:stretch>
        </p:blipFill>
        <p:spPr>
          <a:xfrm>
            <a:off x="3552325" y="0"/>
            <a:ext cx="2338659" cy="1815800"/>
          </a:xfrm>
          <a:prstGeom prst="rect">
            <a:avLst/>
          </a:prstGeom>
          <a:noFill/>
          <a:ln>
            <a:noFill/>
          </a:ln>
        </p:spPr>
      </p:pic>
      <p:pic>
        <p:nvPicPr>
          <p:cNvPr id="445" name="Google Shape;445;p50"/>
          <p:cNvPicPr preferRelativeResize="0"/>
          <p:nvPr/>
        </p:nvPicPr>
        <p:blipFill>
          <a:blip r:embed="rId4">
            <a:alphaModFix/>
          </a:blip>
          <a:stretch>
            <a:fillRect/>
          </a:stretch>
        </p:blipFill>
        <p:spPr>
          <a:xfrm>
            <a:off x="6299925" y="0"/>
            <a:ext cx="2054231" cy="181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500"/>
                                        <p:tgtEl>
                                          <p:spTgt spid="438"/>
                                        </p:tgtEl>
                                        <p:attrNameLst>
                                          <p:attrName>ppt_w</p:attrName>
                                        </p:attrNameLst>
                                      </p:cBhvr>
                                      <p:tavLst>
                                        <p:tav fmla="" tm="0">
                                          <p:val>
                                            <p:strVal val="0"/>
                                          </p:val>
                                        </p:tav>
                                        <p:tav fmla="" tm="100000">
                                          <p:val>
                                            <p:strVal val="#ppt_w"/>
                                          </p:val>
                                        </p:tav>
                                      </p:tavLst>
                                    </p:anim>
                                    <p:anim calcmode="lin" valueType="num">
                                      <p:cBhvr additive="base">
                                        <p:cTn dur="500"/>
                                        <p:tgtEl>
                                          <p:spTgt spid="43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10" presetSubtype="0">
                                  <p:stCondLst>
                                    <p:cond delay="25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grpSp>
        <p:nvGrpSpPr>
          <p:cNvPr id="450" name="Google Shape;450;p51"/>
          <p:cNvGrpSpPr/>
          <p:nvPr/>
        </p:nvGrpSpPr>
        <p:grpSpPr>
          <a:xfrm>
            <a:off x="611187" y="195956"/>
            <a:ext cx="666063" cy="498383"/>
            <a:chOff x="611187" y="261275"/>
            <a:chExt cx="666063" cy="664511"/>
          </a:xfrm>
        </p:grpSpPr>
        <p:sp>
          <p:nvSpPr>
            <p:cNvPr id="451" name="Google Shape;451;p51"/>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51"/>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53" name="Google Shape;453;p51"/>
          <p:cNvSpPr txBox="1"/>
          <p:nvPr/>
        </p:nvSpPr>
        <p:spPr>
          <a:xfrm>
            <a:off x="1419575" y="272004"/>
            <a:ext cx="7113300" cy="3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p:txBody>
      </p:sp>
      <p:sp>
        <p:nvSpPr>
          <p:cNvPr id="454" name="Google Shape;454;p51"/>
          <p:cNvSpPr/>
          <p:nvPr/>
        </p:nvSpPr>
        <p:spPr>
          <a:xfrm>
            <a:off x="464900" y="1099475"/>
            <a:ext cx="8067900" cy="38796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Study the relation of the housing market with the crime rate (NYC Dept. of Finance provides information on property prices and number of sales per year per borough per type of home)</a:t>
            </a:r>
            <a:endParaRPr b="1" sz="2000">
              <a:solidFill>
                <a:schemeClr val="accent1"/>
              </a:solidFill>
              <a:latin typeface="Microsoft Yahei"/>
              <a:ea typeface="Microsoft Yahei"/>
              <a:cs typeface="Microsoft Yahei"/>
              <a:sym typeface="Microsoft Yahei"/>
            </a:endParaRPr>
          </a:p>
          <a:p>
            <a:pPr indent="0" lvl="0" marL="457200" marR="0" rtl="0" algn="l">
              <a:lnSpc>
                <a:spcPct val="150000"/>
              </a:lnSpc>
              <a:spcBef>
                <a:spcPts val="0"/>
              </a:spcBef>
              <a:spcAft>
                <a:spcPts val="0"/>
              </a:spcAft>
              <a:buNone/>
            </a:pPr>
            <a:r>
              <a:t/>
            </a:r>
            <a:endParaRPr b="1" sz="2000">
              <a:solidFill>
                <a:schemeClr val="accent1"/>
              </a:solidFill>
              <a:latin typeface="Microsoft Yahei"/>
              <a:ea typeface="Microsoft Yahei"/>
              <a:cs typeface="Microsoft Yahei"/>
              <a:sym typeface="Microsoft Yahei"/>
            </a:endParaRPr>
          </a:p>
          <a:p>
            <a:pPr indent="-355600" lvl="0" marL="457200" marR="0" rtl="0" algn="l">
              <a:lnSpc>
                <a:spcPct val="150000"/>
              </a:lnSpc>
              <a:spcBef>
                <a:spcPts val="0"/>
              </a:spcBef>
              <a:spcAft>
                <a:spcPts val="0"/>
              </a:spcAft>
              <a:buClr>
                <a:schemeClr val="accent1"/>
              </a:buClr>
              <a:buSzPts val="2000"/>
              <a:buFont typeface="Microsoft Yahei"/>
              <a:buChar char="●"/>
            </a:pPr>
            <a:r>
              <a:rPr b="1" lang="zh-CN" sz="2000">
                <a:solidFill>
                  <a:schemeClr val="accent1"/>
                </a:solidFill>
                <a:latin typeface="Microsoft Yahei"/>
                <a:ea typeface="Microsoft Yahei"/>
                <a:cs typeface="Microsoft Yahei"/>
                <a:sym typeface="Microsoft Yahei"/>
              </a:rPr>
              <a:t>Study the relation of the neighborhood demographics with the crime rate (NYU Furman Center provides a lot of information on neighborhood demographics between 2010 and 2015)</a:t>
            </a:r>
            <a:endParaRPr b="1" sz="2000">
              <a:solidFill>
                <a:schemeClr val="accent1"/>
              </a:solidFill>
              <a:latin typeface="Microsoft Yahei"/>
              <a:ea typeface="Microsoft Yahei"/>
              <a:cs typeface="Microsoft Yahei"/>
              <a:sym typeface="Microsoft Yahei"/>
            </a:endParaRPr>
          </a:p>
        </p:txBody>
      </p:sp>
      <p:sp>
        <p:nvSpPr>
          <p:cNvPr id="455" name="Google Shape;455;p51"/>
          <p:cNvSpPr txBox="1"/>
          <p:nvPr/>
        </p:nvSpPr>
        <p:spPr>
          <a:xfrm>
            <a:off x="1419575" y="230325"/>
            <a:ext cx="40188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zh-CN" sz="3000">
                <a:solidFill>
                  <a:schemeClr val="accent1"/>
                </a:solidFill>
                <a:latin typeface="Microsoft Yahei"/>
                <a:ea typeface="Microsoft Yahei"/>
                <a:cs typeface="Microsoft Yahei"/>
                <a:sym typeface="Microsoft Yahei"/>
              </a:rPr>
              <a:t>Future Work</a:t>
            </a:r>
            <a:endParaRPr b="1" sz="3000">
              <a:solidFill>
                <a:schemeClr val="accent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500"/>
                                        <p:tgtEl>
                                          <p:spTgt spid="450"/>
                                        </p:tgtEl>
                                        <p:attrNameLst>
                                          <p:attrName>ppt_w</p:attrName>
                                        </p:attrNameLst>
                                      </p:cBhvr>
                                      <p:tavLst>
                                        <p:tav fmla="" tm="0">
                                          <p:val>
                                            <p:strVal val="0"/>
                                          </p:val>
                                        </p:tav>
                                        <p:tav fmla="" tm="100000">
                                          <p:val>
                                            <p:strVal val="#ppt_w"/>
                                          </p:val>
                                        </p:tav>
                                      </p:tavLst>
                                    </p:anim>
                                    <p:anim calcmode="lin" valueType="num">
                                      <p:cBhvr additive="base">
                                        <p:cTn dur="500"/>
                                        <p:tgtEl>
                                          <p:spTgt spid="45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par>
                                <p:cTn fill="hold" nodeType="withEffect" presetClass="entr" presetID="10" presetSubtype="0">
                                  <p:stCondLst>
                                    <p:cond delay="25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grpSp>
        <p:nvGrpSpPr>
          <p:cNvPr id="460" name="Google Shape;460;p52"/>
          <p:cNvGrpSpPr/>
          <p:nvPr/>
        </p:nvGrpSpPr>
        <p:grpSpPr>
          <a:xfrm>
            <a:off x="8564451" y="2037609"/>
            <a:ext cx="579549" cy="1021255"/>
            <a:chOff x="8564451" y="2716812"/>
            <a:chExt cx="579549" cy="1361673"/>
          </a:xfrm>
        </p:grpSpPr>
        <p:sp>
          <p:nvSpPr>
            <p:cNvPr id="461" name="Google Shape;461;p52"/>
            <p:cNvSpPr/>
            <p:nvPr/>
          </p:nvSpPr>
          <p:spPr>
            <a:xfrm>
              <a:off x="8564451" y="2716812"/>
              <a:ext cx="579549" cy="9934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52"/>
            <p:cNvSpPr/>
            <p:nvPr/>
          </p:nvSpPr>
          <p:spPr>
            <a:xfrm>
              <a:off x="8564451" y="3805061"/>
              <a:ext cx="579549" cy="2734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63" name="Google Shape;463;p52"/>
          <p:cNvGrpSpPr/>
          <p:nvPr/>
        </p:nvGrpSpPr>
        <p:grpSpPr>
          <a:xfrm>
            <a:off x="-1" y="2037609"/>
            <a:ext cx="8564451" cy="1021255"/>
            <a:chOff x="0" y="2716812"/>
            <a:chExt cx="5991142" cy="1361673"/>
          </a:xfrm>
        </p:grpSpPr>
        <p:sp>
          <p:nvSpPr>
            <p:cNvPr id="464" name="Google Shape;464;p52"/>
            <p:cNvSpPr/>
            <p:nvPr/>
          </p:nvSpPr>
          <p:spPr>
            <a:xfrm>
              <a:off x="0" y="3805061"/>
              <a:ext cx="5991141" cy="2734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Google Shape;465;p52"/>
            <p:cNvSpPr/>
            <p:nvPr/>
          </p:nvSpPr>
          <p:spPr>
            <a:xfrm>
              <a:off x="0" y="2716812"/>
              <a:ext cx="5991142" cy="9934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52"/>
            <p:cNvSpPr txBox="1"/>
            <p:nvPr/>
          </p:nvSpPr>
          <p:spPr>
            <a:xfrm>
              <a:off x="2697049" y="2861681"/>
              <a:ext cx="3294091" cy="686598"/>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b="1" lang="zh-CN" sz="3400">
                  <a:solidFill>
                    <a:schemeClr val="lt1"/>
                  </a:solidFill>
                  <a:latin typeface="Microsoft Yahei"/>
                  <a:ea typeface="Microsoft Yahei"/>
                  <a:cs typeface="Microsoft Yahei"/>
                  <a:sym typeface="Microsoft Yahei"/>
                </a:rPr>
                <a:t>Thank you!</a:t>
              </a:r>
              <a:endParaRPr b="1" sz="3400">
                <a:solidFill>
                  <a:schemeClr val="lt1"/>
                </a:solidFill>
                <a:latin typeface="Microsoft Yahei"/>
                <a:ea typeface="Microsoft Yahei"/>
                <a:cs typeface="Microsoft Yahei"/>
                <a:sym typeface="Microsoft Yahei"/>
              </a:endParaRPr>
            </a:p>
          </p:txBody>
        </p:sp>
      </p:grpSp>
      <p:grpSp>
        <p:nvGrpSpPr>
          <p:cNvPr id="467" name="Google Shape;467;p52"/>
          <p:cNvGrpSpPr/>
          <p:nvPr/>
        </p:nvGrpSpPr>
        <p:grpSpPr>
          <a:xfrm>
            <a:off x="222586" y="2090539"/>
            <a:ext cx="1224000" cy="917999"/>
            <a:chOff x="222586" y="2787385"/>
            <a:chExt cx="1224000" cy="1223998"/>
          </a:xfrm>
        </p:grpSpPr>
        <p:sp>
          <p:nvSpPr>
            <p:cNvPr id="468" name="Google Shape;468;p52"/>
            <p:cNvSpPr/>
            <p:nvPr/>
          </p:nvSpPr>
          <p:spPr>
            <a:xfrm>
              <a:off x="222586" y="2787385"/>
              <a:ext cx="1224000" cy="1223998"/>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52"/>
            <p:cNvSpPr/>
            <p:nvPr/>
          </p:nvSpPr>
          <p:spPr>
            <a:xfrm>
              <a:off x="446632" y="3034538"/>
              <a:ext cx="775907" cy="729691"/>
            </a:xfrm>
            <a:custGeom>
              <a:rect b="b" l="l" r="r" t="t"/>
              <a:pathLst>
                <a:path extrusionOk="0" h="91" w="97">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70" name="Google Shape;470;p52"/>
          <p:cNvGrpSpPr/>
          <p:nvPr/>
        </p:nvGrpSpPr>
        <p:grpSpPr>
          <a:xfrm>
            <a:off x="1734969" y="2090539"/>
            <a:ext cx="1224000" cy="917999"/>
            <a:chOff x="1734969" y="2787385"/>
            <a:chExt cx="1224000" cy="1223998"/>
          </a:xfrm>
        </p:grpSpPr>
        <p:sp>
          <p:nvSpPr>
            <p:cNvPr id="471" name="Google Shape;471;p52"/>
            <p:cNvSpPr/>
            <p:nvPr/>
          </p:nvSpPr>
          <p:spPr>
            <a:xfrm>
              <a:off x="1734969" y="2787385"/>
              <a:ext cx="1224000" cy="1223998"/>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52"/>
            <p:cNvSpPr/>
            <p:nvPr/>
          </p:nvSpPr>
          <p:spPr>
            <a:xfrm>
              <a:off x="1945451" y="3091502"/>
              <a:ext cx="803035" cy="615763"/>
            </a:xfrm>
            <a:custGeom>
              <a:rect b="b" l="l" r="r" t="t"/>
              <a:pathLst>
                <a:path extrusionOk="0" h="79" w="104">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23" presetSubtype="16">
                                  <p:stCondLst>
                                    <p:cond delay="40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ppt_w</p:attrName>
                                        </p:attrNameLst>
                                      </p:cBhvr>
                                      <p:tavLst>
                                        <p:tav fmla="" tm="0">
                                          <p:val>
                                            <p:strVal val="0"/>
                                          </p:val>
                                        </p:tav>
                                        <p:tav fmla="" tm="100000">
                                          <p:val>
                                            <p:strVal val="#ppt_w"/>
                                          </p:val>
                                        </p:tav>
                                      </p:tavLst>
                                    </p:anim>
                                    <p:anim calcmode="lin" valueType="num">
                                      <p:cBhvr additive="base">
                                        <p:cTn dur="500"/>
                                        <p:tgtEl>
                                          <p:spTgt spid="4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ppt_w</p:attrName>
                                        </p:attrNameLst>
                                      </p:cBhvr>
                                      <p:tavLst>
                                        <p:tav fmla="" tm="0">
                                          <p:val>
                                            <p:strVal val="0"/>
                                          </p:val>
                                        </p:tav>
                                        <p:tav fmla="" tm="100000">
                                          <p:val>
                                            <p:strVal val="#ppt_w"/>
                                          </p:val>
                                        </p:tav>
                                      </p:tavLst>
                                    </p:anim>
                                    <p:anim calcmode="lin" valueType="num">
                                      <p:cBhvr additive="base">
                                        <p:cTn dur="500"/>
                                        <p:tgtEl>
                                          <p:spTgt spid="47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nvSpPr>
        <p:spPr>
          <a:xfrm>
            <a:off x="0" y="1388734"/>
            <a:ext cx="4205521" cy="236603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9900">
                <a:solidFill>
                  <a:schemeClr val="accent1"/>
                </a:solidFill>
                <a:latin typeface="Microsoft Yahei"/>
                <a:ea typeface="Microsoft Yahei"/>
                <a:cs typeface="Microsoft Yahei"/>
                <a:sym typeface="Microsoft Yahei"/>
              </a:rPr>
              <a:t>01</a:t>
            </a:r>
            <a:endParaRPr b="1" sz="19900">
              <a:solidFill>
                <a:schemeClr val="accent1"/>
              </a:solidFill>
              <a:latin typeface="Microsoft Yahei"/>
              <a:ea typeface="Microsoft Yahei"/>
              <a:cs typeface="Microsoft Yahei"/>
              <a:sym typeface="Microsoft Yahei"/>
            </a:endParaRPr>
          </a:p>
        </p:txBody>
      </p:sp>
      <p:sp>
        <p:nvSpPr>
          <p:cNvPr id="171" name="Google Shape;171;p27"/>
          <p:cNvSpPr txBox="1"/>
          <p:nvPr/>
        </p:nvSpPr>
        <p:spPr>
          <a:xfrm>
            <a:off x="3887162" y="2133808"/>
            <a:ext cx="4663440" cy="39241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Introduction</a:t>
            </a:r>
            <a:endParaRPr b="1" sz="2800">
              <a:solidFill>
                <a:srgbClr val="262626"/>
              </a:solidFill>
              <a:latin typeface="Microsoft Yahei"/>
              <a:ea typeface="Microsoft Yahei"/>
              <a:cs typeface="Microsoft Yahei"/>
              <a:sym typeface="Microsoft Yahei"/>
            </a:endParaRPr>
          </a:p>
        </p:txBody>
      </p:sp>
      <p:grpSp>
        <p:nvGrpSpPr>
          <p:cNvPr id="172" name="Google Shape;172;p27"/>
          <p:cNvGrpSpPr/>
          <p:nvPr/>
        </p:nvGrpSpPr>
        <p:grpSpPr>
          <a:xfrm>
            <a:off x="3887162" y="2531250"/>
            <a:ext cx="4663440" cy="81000"/>
            <a:chOff x="3649980" y="3375660"/>
            <a:chExt cx="4663440" cy="108000"/>
          </a:xfrm>
        </p:grpSpPr>
        <p:cxnSp>
          <p:nvCxnSpPr>
            <p:cNvPr id="173" name="Google Shape;173;p27"/>
            <p:cNvCxnSpPr/>
            <p:nvPr/>
          </p:nvCxnSpPr>
          <p:spPr>
            <a:xfrm>
              <a:off x="3733800" y="3429660"/>
              <a:ext cx="4495800" cy="0"/>
            </a:xfrm>
            <a:prstGeom prst="straightConnector1">
              <a:avLst/>
            </a:prstGeom>
            <a:noFill/>
            <a:ln cap="flat" cmpd="sng" w="12700">
              <a:solidFill>
                <a:srgbClr val="262626"/>
              </a:solidFill>
              <a:prstDash val="solid"/>
              <a:miter lim="800000"/>
              <a:headEnd len="sm" w="sm" type="none"/>
              <a:tailEnd len="sm" w="sm" type="none"/>
            </a:ln>
          </p:spPr>
        </p:cxnSp>
        <p:sp>
          <p:nvSpPr>
            <p:cNvPr id="174" name="Google Shape;174;p27"/>
            <p:cNvSpPr/>
            <p:nvPr/>
          </p:nvSpPr>
          <p:spPr>
            <a:xfrm>
              <a:off x="364998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7"/>
            <p:cNvSpPr/>
            <p:nvPr/>
          </p:nvSpPr>
          <p:spPr>
            <a:xfrm>
              <a:off x="820542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6" name="Google Shape;176;p27"/>
          <p:cNvSpPr txBox="1"/>
          <p:nvPr/>
        </p:nvSpPr>
        <p:spPr>
          <a:xfrm>
            <a:off x="487550" y="2472575"/>
            <a:ext cx="3230400" cy="618900"/>
          </a:xfrm>
          <a:prstGeom prst="rect">
            <a:avLst/>
          </a:prstGeom>
          <a:solidFill>
            <a:srgbClr val="F5F5F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3600">
                <a:solidFill>
                  <a:schemeClr val="accent1"/>
                </a:solidFill>
                <a:latin typeface="Times New Roman"/>
                <a:ea typeface="Times New Roman"/>
                <a:cs typeface="Times New Roman"/>
                <a:sym typeface="Times New Roman"/>
              </a:rPr>
              <a:t>PART ONE</a:t>
            </a:r>
            <a:endParaRPr b="1" sz="3600">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ppt_w</p:attrName>
                                        </p:attrNameLst>
                                      </p:cBhvr>
                                      <p:tavLst>
                                        <p:tav fmla="" tm="0">
                                          <p:val>
                                            <p:strVal val="0"/>
                                          </p:val>
                                        </p:tav>
                                        <p:tav fmla="" tm="100000">
                                          <p:val>
                                            <p:strVal val="#ppt_w"/>
                                          </p:val>
                                        </p:tav>
                                      </p:tavLst>
                                    </p:anim>
                                    <p:anim calcmode="lin" valueType="num">
                                      <p:cBhvr additive="base">
                                        <p:cTn dur="500"/>
                                        <p:tgtEl>
                                          <p:spTgt spid="17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40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grpSp>
        <p:nvGrpSpPr>
          <p:cNvPr id="181" name="Google Shape;181;p28"/>
          <p:cNvGrpSpPr/>
          <p:nvPr/>
        </p:nvGrpSpPr>
        <p:grpSpPr>
          <a:xfrm>
            <a:off x="611187" y="195956"/>
            <a:ext cx="666069" cy="498344"/>
            <a:chOff x="611187" y="261275"/>
            <a:chExt cx="666069" cy="664458"/>
          </a:xfrm>
        </p:grpSpPr>
        <p:sp>
          <p:nvSpPr>
            <p:cNvPr id="182" name="Google Shape;182;p28"/>
            <p:cNvSpPr/>
            <p:nvPr/>
          </p:nvSpPr>
          <p:spPr>
            <a:xfrm>
              <a:off x="611187" y="261275"/>
              <a:ext cx="538925" cy="537622"/>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8"/>
            <p:cNvSpPr/>
            <p:nvPr/>
          </p:nvSpPr>
          <p:spPr>
            <a:xfrm>
              <a:off x="880650" y="530086"/>
              <a:ext cx="396606" cy="3956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28"/>
          <p:cNvSpPr txBox="1"/>
          <p:nvPr/>
        </p:nvSpPr>
        <p:spPr>
          <a:xfrm>
            <a:off x="611164" y="877746"/>
            <a:ext cx="3636900" cy="71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000">
                <a:solidFill>
                  <a:srgbClr val="0070C0"/>
                </a:solidFill>
                <a:latin typeface="Microsoft Yahei"/>
                <a:ea typeface="Microsoft Yahei"/>
                <a:cs typeface="Microsoft Yahei"/>
                <a:sym typeface="Microsoft Yahei"/>
              </a:rPr>
              <a:t>Background</a:t>
            </a:r>
            <a:r>
              <a:rPr b="1" lang="zh-CN" sz="1800">
                <a:solidFill>
                  <a:srgbClr val="0070C0"/>
                </a:solidFill>
                <a:latin typeface="Microsoft Yahei"/>
                <a:ea typeface="Microsoft Yahei"/>
                <a:cs typeface="Microsoft Yahei"/>
                <a:sym typeface="Microsoft Yahei"/>
              </a:rPr>
              <a:t>:</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NYC: “City of Crime”</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prosperity and sin coexist</a:t>
            </a:r>
            <a:endParaRPr b="1" sz="1800">
              <a:solidFill>
                <a:srgbClr val="0070C0"/>
              </a:solidFill>
              <a:latin typeface="Microsoft Yahei"/>
              <a:ea typeface="Microsoft Yahei"/>
              <a:cs typeface="Microsoft Yahei"/>
              <a:sym typeface="Microsoft Yahei"/>
            </a:endParaRPr>
          </a:p>
        </p:txBody>
      </p:sp>
      <p:pic>
        <p:nvPicPr>
          <p:cNvPr id="185" name="Google Shape;185;p28"/>
          <p:cNvPicPr preferRelativeResize="0"/>
          <p:nvPr/>
        </p:nvPicPr>
        <p:blipFill rotWithShape="1">
          <a:blip r:embed="rId3">
            <a:alphaModFix/>
          </a:blip>
          <a:srcRect b="0" l="0" r="0" t="0"/>
          <a:stretch/>
        </p:blipFill>
        <p:spPr>
          <a:xfrm>
            <a:off x="5553635" y="618252"/>
            <a:ext cx="3372649" cy="3708338"/>
          </a:xfrm>
          <a:prstGeom prst="rect">
            <a:avLst/>
          </a:prstGeom>
          <a:noFill/>
          <a:ln>
            <a:noFill/>
          </a:ln>
        </p:spPr>
      </p:pic>
      <p:sp>
        <p:nvSpPr>
          <p:cNvPr id="186" name="Google Shape;186;p28"/>
          <p:cNvSpPr txBox="1"/>
          <p:nvPr/>
        </p:nvSpPr>
        <p:spPr>
          <a:xfrm>
            <a:off x="611164" y="2057653"/>
            <a:ext cx="4927800" cy="15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000">
                <a:solidFill>
                  <a:srgbClr val="0070C0"/>
                </a:solidFill>
                <a:latin typeface="Microsoft Yahei"/>
                <a:ea typeface="Microsoft Yahei"/>
                <a:cs typeface="Microsoft Yahei"/>
                <a:sym typeface="Microsoft Yahei"/>
              </a:rPr>
              <a:t>Our goal:</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T</a:t>
            </a:r>
            <a:r>
              <a:rPr b="1" lang="zh-CN" sz="1800">
                <a:solidFill>
                  <a:srgbClr val="0070C0"/>
                </a:solidFill>
                <a:latin typeface="Microsoft Yahei"/>
                <a:ea typeface="Microsoft Yahei"/>
                <a:cs typeface="Microsoft Yahei"/>
                <a:sym typeface="Microsoft Yahei"/>
              </a:rPr>
              <a:t>o do analysis based on crime data, finding some correlation in crime factors</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To</a:t>
            </a:r>
            <a:r>
              <a:rPr b="1" lang="zh-CN" sz="1800">
                <a:solidFill>
                  <a:srgbClr val="0070C0"/>
                </a:solidFill>
                <a:latin typeface="Microsoft Yahei"/>
                <a:ea typeface="Microsoft Yahei"/>
                <a:cs typeface="Microsoft Yahei"/>
                <a:sym typeface="Microsoft Yahei"/>
              </a:rPr>
              <a:t> make some prediction, which can help improve efficiency for police officer</a:t>
            </a:r>
            <a:endParaRPr b="1" sz="1800">
              <a:solidFill>
                <a:srgbClr val="0070C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ppt_w</p:attrName>
                                        </p:attrNameLst>
                                      </p:cBhvr>
                                      <p:tavLst>
                                        <p:tav fmla="" tm="0">
                                          <p:val>
                                            <p:strVal val="0"/>
                                          </p:val>
                                        </p:tav>
                                        <p:tav fmla="" tm="100000">
                                          <p:val>
                                            <p:strVal val="#ppt_w"/>
                                          </p:val>
                                        </p:tav>
                                      </p:tavLst>
                                    </p:anim>
                                    <p:anim calcmode="lin" valueType="num">
                                      <p:cBhvr additive="base">
                                        <p:cTn dur="500"/>
                                        <p:tgtEl>
                                          <p:spTgt spid="18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50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pSp>
        <p:nvGrpSpPr>
          <p:cNvPr id="191" name="Google Shape;191;p29"/>
          <p:cNvGrpSpPr/>
          <p:nvPr/>
        </p:nvGrpSpPr>
        <p:grpSpPr>
          <a:xfrm>
            <a:off x="611187" y="195956"/>
            <a:ext cx="666069" cy="498344"/>
            <a:chOff x="611187" y="261275"/>
            <a:chExt cx="666069" cy="664458"/>
          </a:xfrm>
        </p:grpSpPr>
        <p:sp>
          <p:nvSpPr>
            <p:cNvPr id="192" name="Google Shape;192;p29"/>
            <p:cNvSpPr/>
            <p:nvPr/>
          </p:nvSpPr>
          <p:spPr>
            <a:xfrm>
              <a:off x="611187" y="261275"/>
              <a:ext cx="538925" cy="537622"/>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9"/>
            <p:cNvSpPr/>
            <p:nvPr/>
          </p:nvSpPr>
          <p:spPr>
            <a:xfrm>
              <a:off x="880650" y="530086"/>
              <a:ext cx="396606" cy="3956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4" name="Google Shape;194;p29"/>
          <p:cNvSpPr txBox="1"/>
          <p:nvPr/>
        </p:nvSpPr>
        <p:spPr>
          <a:xfrm>
            <a:off x="1515193" y="195939"/>
            <a:ext cx="4128300" cy="3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0070C0"/>
                </a:solidFill>
                <a:latin typeface="Microsoft Yahei"/>
                <a:ea typeface="Microsoft Yahei"/>
                <a:cs typeface="Microsoft Yahei"/>
                <a:sym typeface="Microsoft Yahei"/>
              </a:rPr>
              <a:t>Our Work</a:t>
            </a:r>
            <a:endParaRPr b="1" sz="2400">
              <a:solidFill>
                <a:srgbClr val="0070C0"/>
              </a:solidFill>
              <a:latin typeface="Microsoft Yahei"/>
              <a:ea typeface="Microsoft Yahei"/>
              <a:cs typeface="Microsoft Yahei"/>
              <a:sym typeface="Microsoft Yahei"/>
            </a:endParaRPr>
          </a:p>
        </p:txBody>
      </p:sp>
      <p:pic>
        <p:nvPicPr>
          <p:cNvPr id="195" name="Google Shape;195;p29"/>
          <p:cNvPicPr preferRelativeResize="0"/>
          <p:nvPr/>
        </p:nvPicPr>
        <p:blipFill rotWithShape="1">
          <a:blip r:embed="rId3">
            <a:alphaModFix/>
          </a:blip>
          <a:srcRect b="0" l="0" r="0" t="0"/>
          <a:stretch/>
        </p:blipFill>
        <p:spPr>
          <a:xfrm>
            <a:off x="492950" y="804363"/>
            <a:ext cx="8158101" cy="2887725"/>
          </a:xfrm>
          <a:prstGeom prst="rect">
            <a:avLst/>
          </a:prstGeom>
          <a:noFill/>
          <a:ln>
            <a:noFill/>
          </a:ln>
        </p:spPr>
      </p:pic>
      <p:sp>
        <p:nvSpPr>
          <p:cNvPr id="196" name="Google Shape;196;p29"/>
          <p:cNvSpPr txBox="1"/>
          <p:nvPr/>
        </p:nvSpPr>
        <p:spPr>
          <a:xfrm>
            <a:off x="2624576" y="3821106"/>
            <a:ext cx="1909500" cy="692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Clean data</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Special case (default)</a:t>
            </a:r>
            <a:endParaRPr b="1" sz="1800">
              <a:solidFill>
                <a:srgbClr val="0070C0"/>
              </a:solidFill>
              <a:latin typeface="Microsoft Yahei"/>
              <a:ea typeface="Microsoft Yahei"/>
              <a:cs typeface="Microsoft Yahei"/>
              <a:sym typeface="Microsoft Yahei"/>
            </a:endParaRPr>
          </a:p>
        </p:txBody>
      </p:sp>
      <p:sp>
        <p:nvSpPr>
          <p:cNvPr id="197" name="Google Shape;197;p29"/>
          <p:cNvSpPr txBox="1"/>
          <p:nvPr/>
        </p:nvSpPr>
        <p:spPr>
          <a:xfrm>
            <a:off x="493003" y="3920773"/>
            <a:ext cx="2030400" cy="4848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Grab data from sources</a:t>
            </a:r>
            <a:endParaRPr/>
          </a:p>
        </p:txBody>
      </p:sp>
      <p:sp>
        <p:nvSpPr>
          <p:cNvPr id="198" name="Google Shape;198;p29"/>
          <p:cNvSpPr txBox="1"/>
          <p:nvPr/>
        </p:nvSpPr>
        <p:spPr>
          <a:xfrm>
            <a:off x="4706628" y="3860260"/>
            <a:ext cx="2100000" cy="9003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Data visualization</a:t>
            </a:r>
            <a:endParaRPr/>
          </a:p>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Clustering</a:t>
            </a:r>
            <a:endParaRPr/>
          </a:p>
          <a:p>
            <a:pPr indent="-171450" lvl="0" marL="285750" marR="0" rtl="0" algn="l">
              <a:spcBef>
                <a:spcPts val="0"/>
              </a:spcBef>
              <a:spcAft>
                <a:spcPts val="0"/>
              </a:spcAft>
              <a:buClr>
                <a:schemeClr val="dk1"/>
              </a:buClr>
              <a:buSzPts val="1800"/>
              <a:buFont typeface="Arial"/>
              <a:buNone/>
            </a:pPr>
            <a:r>
              <a:t/>
            </a:r>
            <a:endParaRPr b="1" sz="1800">
              <a:solidFill>
                <a:srgbClr val="0070C0"/>
              </a:solidFill>
              <a:latin typeface="Microsoft Yahei"/>
              <a:ea typeface="Microsoft Yahei"/>
              <a:cs typeface="Microsoft Yahei"/>
              <a:sym typeface="Microsoft Yahei"/>
            </a:endParaRPr>
          </a:p>
        </p:txBody>
      </p:sp>
      <p:sp>
        <p:nvSpPr>
          <p:cNvPr id="199" name="Google Shape;199;p29"/>
          <p:cNvSpPr txBox="1"/>
          <p:nvPr/>
        </p:nvSpPr>
        <p:spPr>
          <a:xfrm>
            <a:off x="6806612" y="3860260"/>
            <a:ext cx="1844400" cy="6924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70C0"/>
              </a:buClr>
              <a:buSzPts val="1800"/>
              <a:buFont typeface="Arial"/>
              <a:buChar char="•"/>
            </a:pPr>
            <a:r>
              <a:rPr b="1" lang="zh-CN" sz="1800">
                <a:solidFill>
                  <a:srgbClr val="0070C0"/>
                </a:solidFill>
                <a:latin typeface="Microsoft Yahei"/>
                <a:ea typeface="Microsoft Yahei"/>
                <a:cs typeface="Microsoft Yahei"/>
                <a:sym typeface="Microsoft Yahei"/>
              </a:rPr>
              <a:t>Modeling</a:t>
            </a:r>
            <a:endParaRPr/>
          </a:p>
          <a:p>
            <a:pPr indent="0" lvl="0" marL="0" marR="0" rtl="0" algn="l">
              <a:spcBef>
                <a:spcPts val="0"/>
              </a:spcBef>
              <a:spcAft>
                <a:spcPts val="0"/>
              </a:spcAft>
              <a:buNone/>
            </a:pPr>
            <a:r>
              <a:t/>
            </a:r>
            <a:endParaRPr b="1" sz="1800">
              <a:solidFill>
                <a:srgbClr val="0070C0"/>
              </a:solidFill>
              <a:latin typeface="Microsoft Yahei"/>
              <a:ea typeface="Microsoft Yahei"/>
              <a:cs typeface="Microsoft Yahei"/>
              <a:sym typeface="Microsoft Yahei"/>
            </a:endParaRPr>
          </a:p>
          <a:p>
            <a:pPr indent="-171450" lvl="0" marL="285750" marR="0" rtl="0" algn="l">
              <a:spcBef>
                <a:spcPts val="0"/>
              </a:spcBef>
              <a:spcAft>
                <a:spcPts val="0"/>
              </a:spcAft>
              <a:buClr>
                <a:schemeClr val="dk1"/>
              </a:buClr>
              <a:buSzPts val="1800"/>
              <a:buFont typeface="Arial"/>
              <a:buNone/>
            </a:pPr>
            <a:r>
              <a:t/>
            </a:r>
            <a:endParaRPr b="1" sz="1800">
              <a:solidFill>
                <a:srgbClr val="0070C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ppt_w</p:attrName>
                                        </p:attrNameLst>
                                      </p:cBhvr>
                                      <p:tavLst>
                                        <p:tav fmla="" tm="0">
                                          <p:val>
                                            <p:strVal val="0"/>
                                          </p:val>
                                        </p:tav>
                                        <p:tav fmla="" tm="100000">
                                          <p:val>
                                            <p:strVal val="#ppt_w"/>
                                          </p:val>
                                        </p:tav>
                                      </p:tavLst>
                                    </p:anim>
                                    <p:anim calcmode="lin" valueType="num">
                                      <p:cBhvr additive="base">
                                        <p:cTn dur="500"/>
                                        <p:tgtEl>
                                          <p:spTgt spid="1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30"/>
          <p:cNvGrpSpPr/>
          <p:nvPr/>
        </p:nvGrpSpPr>
        <p:grpSpPr>
          <a:xfrm>
            <a:off x="611187" y="195956"/>
            <a:ext cx="666063" cy="498383"/>
            <a:chOff x="611187" y="261275"/>
            <a:chExt cx="666063" cy="664511"/>
          </a:xfrm>
        </p:grpSpPr>
        <p:sp>
          <p:nvSpPr>
            <p:cNvPr id="205" name="Google Shape;205;p30"/>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30"/>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7" name="Google Shape;207;p30"/>
          <p:cNvSpPr txBox="1"/>
          <p:nvPr/>
        </p:nvSpPr>
        <p:spPr>
          <a:xfrm>
            <a:off x="1556850" y="97475"/>
            <a:ext cx="3823200" cy="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b="1" lang="zh-CN" sz="3600">
                <a:solidFill>
                  <a:srgbClr val="0070C0"/>
                </a:solidFill>
                <a:latin typeface="Microsoft Yahei"/>
                <a:ea typeface="Microsoft Yahei"/>
                <a:cs typeface="Microsoft Yahei"/>
                <a:sym typeface="Microsoft Yahei"/>
              </a:rPr>
              <a:t>Dataset</a:t>
            </a:r>
            <a:endParaRPr b="1" sz="3600">
              <a:solidFill>
                <a:srgbClr val="0070C0"/>
              </a:solidFill>
              <a:latin typeface="Microsoft Yahei"/>
              <a:ea typeface="Microsoft Yahei"/>
              <a:cs typeface="Microsoft Yahei"/>
              <a:sym typeface="Microsoft Yahei"/>
            </a:endParaRPr>
          </a:p>
        </p:txBody>
      </p:sp>
      <p:sp>
        <p:nvSpPr>
          <p:cNvPr id="208" name="Google Shape;208;p30"/>
          <p:cNvSpPr txBox="1"/>
          <p:nvPr/>
        </p:nvSpPr>
        <p:spPr>
          <a:xfrm>
            <a:off x="670025" y="985350"/>
            <a:ext cx="8079900" cy="3491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NYPD Complaint Data</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Contains information about types of offence, time of occurrence, specific location and borough</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6.04 Millions Rows, 35 Columns</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About 1.9 GB, in CSV format</a:t>
            </a:r>
            <a:endParaRPr b="1" sz="2400">
              <a:solidFill>
                <a:srgbClr val="0070C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31"/>
          <p:cNvGrpSpPr/>
          <p:nvPr/>
        </p:nvGrpSpPr>
        <p:grpSpPr>
          <a:xfrm>
            <a:off x="611187" y="195956"/>
            <a:ext cx="666063" cy="498383"/>
            <a:chOff x="611187" y="261275"/>
            <a:chExt cx="666063" cy="664511"/>
          </a:xfrm>
        </p:grpSpPr>
        <p:sp>
          <p:nvSpPr>
            <p:cNvPr id="214" name="Google Shape;214;p31"/>
            <p:cNvSpPr/>
            <p:nvPr/>
          </p:nvSpPr>
          <p:spPr>
            <a:xfrm>
              <a:off x="611187" y="261275"/>
              <a:ext cx="538800" cy="537600"/>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31"/>
            <p:cNvSpPr/>
            <p:nvPr/>
          </p:nvSpPr>
          <p:spPr>
            <a:xfrm>
              <a:off x="880650" y="530086"/>
              <a:ext cx="396600" cy="395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6" name="Google Shape;216;p31"/>
          <p:cNvSpPr txBox="1"/>
          <p:nvPr/>
        </p:nvSpPr>
        <p:spPr>
          <a:xfrm>
            <a:off x="1556850" y="97475"/>
            <a:ext cx="4841400" cy="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zh-CN" sz="3600">
                <a:solidFill>
                  <a:srgbClr val="0070C0"/>
                </a:solidFill>
                <a:latin typeface="Microsoft Yahei"/>
                <a:ea typeface="Microsoft Yahei"/>
                <a:cs typeface="Microsoft Yahei"/>
                <a:sym typeface="Microsoft Yahei"/>
              </a:rPr>
              <a:t>Cleaning </a:t>
            </a:r>
            <a:r>
              <a:rPr b="1" lang="zh-CN" sz="3600">
                <a:solidFill>
                  <a:srgbClr val="0070C0"/>
                </a:solidFill>
                <a:latin typeface="Microsoft Yahei"/>
                <a:ea typeface="Microsoft Yahei"/>
                <a:cs typeface="Microsoft Yahei"/>
                <a:sym typeface="Microsoft Yahei"/>
              </a:rPr>
              <a:t>Dataset</a:t>
            </a:r>
            <a:endParaRPr b="1" sz="3600">
              <a:solidFill>
                <a:srgbClr val="0070C0"/>
              </a:solidFill>
              <a:latin typeface="Microsoft Yahei"/>
              <a:ea typeface="Microsoft Yahei"/>
              <a:cs typeface="Microsoft Yahei"/>
              <a:sym typeface="Microsoft Yahei"/>
            </a:endParaRPr>
          </a:p>
        </p:txBody>
      </p:sp>
      <p:sp>
        <p:nvSpPr>
          <p:cNvPr id="217" name="Google Shape;217;p31"/>
          <p:cNvSpPr txBox="1"/>
          <p:nvPr/>
        </p:nvSpPr>
        <p:spPr>
          <a:xfrm>
            <a:off x="670025" y="985350"/>
            <a:ext cx="8079900" cy="3491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Removed columns with significant number of NaN</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Removed erroneous data (e.g. year = 1015)</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Kept entries with 2005 &lt; year &lt; 2018</a:t>
            </a:r>
            <a:endParaRPr b="1" sz="2400">
              <a:solidFill>
                <a:srgbClr val="0070C0"/>
              </a:solidFill>
              <a:latin typeface="Microsoft Yahei"/>
              <a:ea typeface="Microsoft Yahei"/>
              <a:cs typeface="Microsoft Yahei"/>
              <a:sym typeface="Microsoft Yahei"/>
            </a:endParaRPr>
          </a:p>
          <a:p>
            <a:pPr indent="0" lvl="0" marL="457200" marR="0" rtl="0" algn="l">
              <a:lnSpc>
                <a:spcPct val="100000"/>
              </a:lnSpc>
              <a:spcBef>
                <a:spcPts val="0"/>
              </a:spcBef>
              <a:spcAft>
                <a:spcPts val="0"/>
              </a:spcAft>
              <a:buNone/>
            </a:pPr>
            <a:r>
              <a:t/>
            </a:r>
            <a:endParaRPr b="1" sz="2400">
              <a:solidFill>
                <a:srgbClr val="0070C0"/>
              </a:solidFill>
              <a:latin typeface="Microsoft Yahei"/>
              <a:ea typeface="Microsoft Yahei"/>
              <a:cs typeface="Microsoft Yahei"/>
              <a:sym typeface="Microsoft Yahei"/>
            </a:endParaRPr>
          </a:p>
          <a:p>
            <a:pPr indent="-381000" lvl="0" marL="457200" marR="0" rtl="0" algn="l">
              <a:lnSpc>
                <a:spcPct val="100000"/>
              </a:lnSpc>
              <a:spcBef>
                <a:spcPts val="0"/>
              </a:spcBef>
              <a:spcAft>
                <a:spcPts val="0"/>
              </a:spcAft>
              <a:buClr>
                <a:srgbClr val="0070C0"/>
              </a:buClr>
              <a:buSzPts val="2400"/>
              <a:buFont typeface="Calibri"/>
              <a:buChar char="●"/>
            </a:pPr>
            <a:r>
              <a:rPr b="1" lang="zh-CN" sz="2400">
                <a:solidFill>
                  <a:srgbClr val="0070C0"/>
                </a:solidFill>
                <a:latin typeface="Microsoft Yahei"/>
                <a:ea typeface="Microsoft Yahei"/>
                <a:cs typeface="Microsoft Yahei"/>
                <a:sym typeface="Microsoft Yahei"/>
              </a:rPr>
              <a:t>Changed the column name to descriptive word (e.g. ADDR_PCT_CD -&gt; Neighborhood)</a:t>
            </a:r>
            <a:endParaRPr b="1" sz="2400">
              <a:solidFill>
                <a:srgbClr val="0070C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nvSpPr>
        <p:spPr>
          <a:xfrm>
            <a:off x="0" y="1388734"/>
            <a:ext cx="4205521" cy="236603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9900">
                <a:solidFill>
                  <a:schemeClr val="accent1"/>
                </a:solidFill>
                <a:latin typeface="Microsoft Yahei"/>
                <a:ea typeface="Microsoft Yahei"/>
                <a:cs typeface="Microsoft Yahei"/>
                <a:sym typeface="Microsoft Yahei"/>
              </a:rPr>
              <a:t>02</a:t>
            </a:r>
            <a:endParaRPr b="1" sz="19900">
              <a:solidFill>
                <a:schemeClr val="accent1"/>
              </a:solidFill>
              <a:latin typeface="Microsoft Yahei"/>
              <a:ea typeface="Microsoft Yahei"/>
              <a:cs typeface="Microsoft Yahei"/>
              <a:sym typeface="Microsoft Yahei"/>
            </a:endParaRPr>
          </a:p>
        </p:txBody>
      </p:sp>
      <p:sp>
        <p:nvSpPr>
          <p:cNvPr id="223" name="Google Shape;223;p32"/>
          <p:cNvSpPr txBox="1"/>
          <p:nvPr/>
        </p:nvSpPr>
        <p:spPr>
          <a:xfrm>
            <a:off x="3887161" y="2133808"/>
            <a:ext cx="4645800" cy="392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800">
                <a:solidFill>
                  <a:srgbClr val="262626"/>
                </a:solidFill>
                <a:latin typeface="Microsoft Yahei"/>
                <a:ea typeface="Microsoft Yahei"/>
                <a:cs typeface="Microsoft Yahei"/>
                <a:sym typeface="Microsoft Yahei"/>
              </a:rPr>
              <a:t>Methods</a:t>
            </a:r>
            <a:endParaRPr b="1" sz="2800">
              <a:solidFill>
                <a:srgbClr val="262626"/>
              </a:solidFill>
              <a:latin typeface="Microsoft Yahei"/>
              <a:ea typeface="Microsoft Yahei"/>
              <a:cs typeface="Microsoft Yahei"/>
              <a:sym typeface="Microsoft Yahei"/>
            </a:endParaRPr>
          </a:p>
        </p:txBody>
      </p:sp>
      <p:grpSp>
        <p:nvGrpSpPr>
          <p:cNvPr id="224" name="Google Shape;224;p32"/>
          <p:cNvGrpSpPr/>
          <p:nvPr/>
        </p:nvGrpSpPr>
        <p:grpSpPr>
          <a:xfrm>
            <a:off x="3887162" y="2531250"/>
            <a:ext cx="4663440" cy="81000"/>
            <a:chOff x="3649980" y="3375660"/>
            <a:chExt cx="4663440" cy="108000"/>
          </a:xfrm>
        </p:grpSpPr>
        <p:cxnSp>
          <p:nvCxnSpPr>
            <p:cNvPr id="225" name="Google Shape;225;p32"/>
            <p:cNvCxnSpPr/>
            <p:nvPr/>
          </p:nvCxnSpPr>
          <p:spPr>
            <a:xfrm>
              <a:off x="3733800" y="3429660"/>
              <a:ext cx="4495800" cy="0"/>
            </a:xfrm>
            <a:prstGeom prst="straightConnector1">
              <a:avLst/>
            </a:prstGeom>
            <a:noFill/>
            <a:ln cap="flat" cmpd="sng" w="12700">
              <a:solidFill>
                <a:srgbClr val="262626"/>
              </a:solidFill>
              <a:prstDash val="solid"/>
              <a:miter lim="800000"/>
              <a:headEnd len="sm" w="sm" type="none"/>
              <a:tailEnd len="sm" w="sm" type="none"/>
            </a:ln>
          </p:spPr>
        </p:cxnSp>
        <p:sp>
          <p:nvSpPr>
            <p:cNvPr id="226" name="Google Shape;226;p32"/>
            <p:cNvSpPr/>
            <p:nvPr/>
          </p:nvSpPr>
          <p:spPr>
            <a:xfrm>
              <a:off x="364998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2"/>
            <p:cNvSpPr/>
            <p:nvPr/>
          </p:nvSpPr>
          <p:spPr>
            <a:xfrm>
              <a:off x="8205420" y="337566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8" name="Google Shape;228;p32"/>
          <p:cNvSpPr txBox="1"/>
          <p:nvPr/>
        </p:nvSpPr>
        <p:spPr>
          <a:xfrm>
            <a:off x="537050" y="2526200"/>
            <a:ext cx="3230400" cy="576300"/>
          </a:xfrm>
          <a:prstGeom prst="rect">
            <a:avLst/>
          </a:prstGeom>
          <a:solidFill>
            <a:srgbClr val="F5F5F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3600">
                <a:solidFill>
                  <a:schemeClr val="accent1"/>
                </a:solidFill>
                <a:latin typeface="Times New Roman"/>
                <a:ea typeface="Times New Roman"/>
                <a:cs typeface="Times New Roman"/>
                <a:sym typeface="Times New Roman"/>
              </a:rPr>
              <a:t>PART TWO</a:t>
            </a:r>
            <a:endParaRPr b="1" sz="3600">
              <a:solidFill>
                <a:schemeClr val="accen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ppt_w</p:attrName>
                                        </p:attrNameLst>
                                      </p:cBhvr>
                                      <p:tavLst>
                                        <p:tav fmla="" tm="0">
                                          <p:val>
                                            <p:strVal val="0"/>
                                          </p:val>
                                        </p:tav>
                                        <p:tav fmla="" tm="100000">
                                          <p:val>
                                            <p:strVal val="#ppt_w"/>
                                          </p:val>
                                        </p:tav>
                                      </p:tavLst>
                                    </p:anim>
                                    <p:anim calcmode="lin" valueType="num">
                                      <p:cBhvr additive="base">
                                        <p:cTn dur="500"/>
                                        <p:tgtEl>
                                          <p:spTgt spid="22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40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grpSp>
        <p:nvGrpSpPr>
          <p:cNvPr id="233" name="Google Shape;233;p33"/>
          <p:cNvGrpSpPr/>
          <p:nvPr/>
        </p:nvGrpSpPr>
        <p:grpSpPr>
          <a:xfrm>
            <a:off x="611187" y="195956"/>
            <a:ext cx="666069" cy="498344"/>
            <a:chOff x="611187" y="261275"/>
            <a:chExt cx="666069" cy="664458"/>
          </a:xfrm>
        </p:grpSpPr>
        <p:sp>
          <p:nvSpPr>
            <p:cNvPr id="234" name="Google Shape;234;p33"/>
            <p:cNvSpPr/>
            <p:nvPr/>
          </p:nvSpPr>
          <p:spPr>
            <a:xfrm>
              <a:off x="611187" y="261275"/>
              <a:ext cx="538925" cy="537622"/>
            </a:xfrm>
            <a:prstGeom prst="rect">
              <a:avLst/>
            </a:prstGeom>
            <a:solidFill>
              <a:srgbClr val="0053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3"/>
            <p:cNvSpPr/>
            <p:nvPr/>
          </p:nvSpPr>
          <p:spPr>
            <a:xfrm>
              <a:off x="880650" y="530086"/>
              <a:ext cx="396606" cy="3956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6" name="Google Shape;236;p33"/>
          <p:cNvSpPr txBox="1"/>
          <p:nvPr/>
        </p:nvSpPr>
        <p:spPr>
          <a:xfrm>
            <a:off x="1419575" y="272004"/>
            <a:ext cx="7113238" cy="346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262626"/>
                </a:solidFill>
                <a:latin typeface="Microsoft Yahei"/>
                <a:ea typeface="Microsoft Yahei"/>
                <a:cs typeface="Microsoft Yahei"/>
                <a:sym typeface="Microsoft Yahei"/>
              </a:rPr>
              <a:t>Frameworks we used</a:t>
            </a:r>
            <a:endParaRPr b="1" sz="2400">
              <a:solidFill>
                <a:srgbClr val="262626"/>
              </a:solidFill>
              <a:latin typeface="Microsoft Yahei"/>
              <a:ea typeface="Microsoft Yahei"/>
              <a:cs typeface="Microsoft Yahei"/>
              <a:sym typeface="Microsoft Yahei"/>
            </a:endParaRPr>
          </a:p>
        </p:txBody>
      </p:sp>
      <p:cxnSp>
        <p:nvCxnSpPr>
          <p:cNvPr id="237" name="Google Shape;237;p33"/>
          <p:cNvCxnSpPr/>
          <p:nvPr/>
        </p:nvCxnSpPr>
        <p:spPr>
          <a:xfrm>
            <a:off x="1712686" y="1589314"/>
            <a:ext cx="2800961" cy="679238"/>
          </a:xfrm>
          <a:prstGeom prst="straightConnector1">
            <a:avLst/>
          </a:prstGeom>
          <a:noFill/>
          <a:ln cap="flat" cmpd="sng" w="25400">
            <a:solidFill>
              <a:schemeClr val="accent1"/>
            </a:solidFill>
            <a:prstDash val="solid"/>
            <a:miter lim="800000"/>
            <a:headEnd len="sm" w="sm" type="none"/>
            <a:tailEnd len="sm" w="sm" type="none"/>
          </a:ln>
        </p:spPr>
      </p:cxnSp>
      <p:cxnSp>
        <p:nvCxnSpPr>
          <p:cNvPr id="238" name="Google Shape;238;p33"/>
          <p:cNvCxnSpPr/>
          <p:nvPr/>
        </p:nvCxnSpPr>
        <p:spPr>
          <a:xfrm flipH="1" rot="10800000">
            <a:off x="2569029" y="2287604"/>
            <a:ext cx="1957318" cy="738625"/>
          </a:xfrm>
          <a:prstGeom prst="straightConnector1">
            <a:avLst/>
          </a:prstGeom>
          <a:noFill/>
          <a:ln cap="flat" cmpd="sng" w="25400">
            <a:solidFill>
              <a:schemeClr val="accent1"/>
            </a:solidFill>
            <a:prstDash val="solid"/>
            <a:miter lim="800000"/>
            <a:headEnd len="sm" w="sm" type="none"/>
            <a:tailEnd len="sm" w="sm" type="none"/>
          </a:ln>
        </p:spPr>
      </p:cxnSp>
      <p:cxnSp>
        <p:nvCxnSpPr>
          <p:cNvPr id="239" name="Google Shape;239;p33"/>
          <p:cNvCxnSpPr/>
          <p:nvPr/>
        </p:nvCxnSpPr>
        <p:spPr>
          <a:xfrm flipH="1" rot="10800000">
            <a:off x="4438677" y="1066800"/>
            <a:ext cx="2546618" cy="1220804"/>
          </a:xfrm>
          <a:prstGeom prst="straightConnector1">
            <a:avLst/>
          </a:prstGeom>
          <a:noFill/>
          <a:ln cap="flat" cmpd="sng" w="25400">
            <a:solidFill>
              <a:schemeClr val="accent1"/>
            </a:solidFill>
            <a:prstDash val="solid"/>
            <a:miter lim="800000"/>
            <a:headEnd len="sm" w="sm" type="none"/>
            <a:tailEnd len="sm" w="sm" type="none"/>
          </a:ln>
        </p:spPr>
      </p:cxnSp>
      <p:cxnSp>
        <p:nvCxnSpPr>
          <p:cNvPr id="240" name="Google Shape;240;p33"/>
          <p:cNvCxnSpPr/>
          <p:nvPr/>
        </p:nvCxnSpPr>
        <p:spPr>
          <a:xfrm>
            <a:off x="4500947" y="2268554"/>
            <a:ext cx="3307739" cy="474646"/>
          </a:xfrm>
          <a:prstGeom prst="straightConnector1">
            <a:avLst/>
          </a:prstGeom>
          <a:noFill/>
          <a:ln cap="flat" cmpd="sng" w="25400">
            <a:solidFill>
              <a:schemeClr val="accent1"/>
            </a:solidFill>
            <a:prstDash val="solid"/>
            <a:miter lim="800000"/>
            <a:headEnd len="sm" w="sm" type="none"/>
            <a:tailEnd len="sm" w="sm" type="none"/>
          </a:ln>
        </p:spPr>
      </p:cxnSp>
      <p:grpSp>
        <p:nvGrpSpPr>
          <p:cNvPr id="241" name="Google Shape;241;p33"/>
          <p:cNvGrpSpPr/>
          <p:nvPr/>
        </p:nvGrpSpPr>
        <p:grpSpPr>
          <a:xfrm>
            <a:off x="3558038" y="1449576"/>
            <a:ext cx="2168830" cy="1580078"/>
            <a:chOff x="3761296" y="1104900"/>
            <a:chExt cx="1595080" cy="1549400"/>
          </a:xfrm>
        </p:grpSpPr>
        <p:sp>
          <p:nvSpPr>
            <p:cNvPr id="242" name="Google Shape;242;p33"/>
            <p:cNvSpPr/>
            <p:nvPr/>
          </p:nvSpPr>
          <p:spPr>
            <a:xfrm>
              <a:off x="3761296" y="1104900"/>
              <a:ext cx="1549400" cy="1549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33"/>
            <p:cNvSpPr txBox="1"/>
            <p:nvPr/>
          </p:nvSpPr>
          <p:spPr>
            <a:xfrm>
              <a:off x="3806876" y="1671699"/>
              <a:ext cx="1549500" cy="70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400">
                  <a:solidFill>
                    <a:srgbClr val="FFF3F1"/>
                  </a:solidFill>
                  <a:latin typeface="Microsoft Yahei"/>
                  <a:ea typeface="Microsoft Yahei"/>
                  <a:cs typeface="Microsoft Yahei"/>
                  <a:sym typeface="Microsoft Yahei"/>
                </a:rPr>
                <a:t>Framework</a:t>
              </a:r>
              <a:endParaRPr b="1" sz="2400">
                <a:solidFill>
                  <a:srgbClr val="FFF3F1"/>
                </a:solidFill>
                <a:latin typeface="Microsoft Yahei"/>
                <a:ea typeface="Microsoft Yahei"/>
                <a:cs typeface="Microsoft Yahei"/>
                <a:sym typeface="Microsoft Yahei"/>
              </a:endParaRPr>
            </a:p>
          </p:txBody>
        </p:sp>
      </p:grpSp>
      <p:grpSp>
        <p:nvGrpSpPr>
          <p:cNvPr id="244" name="Google Shape;244;p33"/>
          <p:cNvGrpSpPr/>
          <p:nvPr/>
        </p:nvGrpSpPr>
        <p:grpSpPr>
          <a:xfrm>
            <a:off x="6370612" y="618253"/>
            <a:ext cx="1655788" cy="831320"/>
            <a:chOff x="6352096" y="849600"/>
            <a:chExt cx="1549400" cy="1037208"/>
          </a:xfrm>
        </p:grpSpPr>
        <p:sp>
          <p:nvSpPr>
            <p:cNvPr id="245" name="Google Shape;245;p33"/>
            <p:cNvSpPr/>
            <p:nvPr/>
          </p:nvSpPr>
          <p:spPr>
            <a:xfrm>
              <a:off x="6608192" y="849600"/>
              <a:ext cx="1037208" cy="103720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3"/>
            <p:cNvSpPr txBox="1"/>
            <p:nvPr/>
          </p:nvSpPr>
          <p:spPr>
            <a:xfrm>
              <a:off x="6352096" y="1094603"/>
              <a:ext cx="1549400" cy="5472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600">
                  <a:solidFill>
                    <a:schemeClr val="lt1"/>
                  </a:solidFill>
                  <a:latin typeface="Microsoft Yahei"/>
                  <a:ea typeface="Microsoft Yahei"/>
                  <a:cs typeface="Microsoft Yahei"/>
                  <a:sym typeface="Microsoft Yahei"/>
                </a:rPr>
                <a:t>SparkML</a:t>
              </a:r>
              <a:endParaRPr b="1" sz="1600">
                <a:solidFill>
                  <a:schemeClr val="lt1"/>
                </a:solidFill>
                <a:latin typeface="Microsoft Yahei"/>
                <a:ea typeface="Microsoft Yahei"/>
                <a:cs typeface="Microsoft Yahei"/>
                <a:sym typeface="Microsoft Yahei"/>
              </a:endParaRPr>
            </a:p>
          </p:txBody>
        </p:sp>
      </p:grpSp>
      <p:grpSp>
        <p:nvGrpSpPr>
          <p:cNvPr id="247" name="Google Shape;247;p33"/>
          <p:cNvGrpSpPr/>
          <p:nvPr/>
        </p:nvGrpSpPr>
        <p:grpSpPr>
          <a:xfrm>
            <a:off x="675828" y="1077367"/>
            <a:ext cx="2176144" cy="1092574"/>
            <a:chOff x="1277256" y="1121088"/>
            <a:chExt cx="1549400" cy="1037208"/>
          </a:xfrm>
        </p:grpSpPr>
        <p:sp>
          <p:nvSpPr>
            <p:cNvPr id="248" name="Google Shape;248;p33"/>
            <p:cNvSpPr/>
            <p:nvPr/>
          </p:nvSpPr>
          <p:spPr>
            <a:xfrm>
              <a:off x="1533352" y="1121088"/>
              <a:ext cx="1037208" cy="103720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3"/>
            <p:cNvSpPr txBox="1"/>
            <p:nvPr/>
          </p:nvSpPr>
          <p:spPr>
            <a:xfrm>
              <a:off x="1277256" y="1387687"/>
              <a:ext cx="1549400" cy="5040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2000">
                  <a:solidFill>
                    <a:schemeClr val="lt1"/>
                  </a:solidFill>
                  <a:latin typeface="Microsoft Yahei"/>
                  <a:ea typeface="Microsoft Yahei"/>
                  <a:cs typeface="Microsoft Yahei"/>
                  <a:sym typeface="Microsoft Yahei"/>
                </a:rPr>
                <a:t>PySpark</a:t>
              </a:r>
              <a:endParaRPr b="1" sz="2000">
                <a:solidFill>
                  <a:schemeClr val="lt1"/>
                </a:solidFill>
                <a:latin typeface="Microsoft Yahei"/>
                <a:ea typeface="Microsoft Yahei"/>
                <a:cs typeface="Microsoft Yahei"/>
                <a:sym typeface="Microsoft Yahei"/>
              </a:endParaRPr>
            </a:p>
          </p:txBody>
        </p:sp>
      </p:grpSp>
      <p:grpSp>
        <p:nvGrpSpPr>
          <p:cNvPr id="250" name="Google Shape;250;p33"/>
          <p:cNvGrpSpPr/>
          <p:nvPr/>
        </p:nvGrpSpPr>
        <p:grpSpPr>
          <a:xfrm>
            <a:off x="6815981" y="2268553"/>
            <a:ext cx="1991634" cy="999938"/>
            <a:chOff x="7645400" y="1877556"/>
            <a:chExt cx="1549400" cy="1037208"/>
          </a:xfrm>
        </p:grpSpPr>
        <p:sp>
          <p:nvSpPr>
            <p:cNvPr id="251" name="Google Shape;251;p33"/>
            <p:cNvSpPr/>
            <p:nvPr/>
          </p:nvSpPr>
          <p:spPr>
            <a:xfrm>
              <a:off x="7901496" y="1877556"/>
              <a:ext cx="1037208" cy="103720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3"/>
            <p:cNvSpPr txBox="1"/>
            <p:nvPr/>
          </p:nvSpPr>
          <p:spPr>
            <a:xfrm>
              <a:off x="7645400" y="2144752"/>
              <a:ext cx="1549400" cy="50281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800">
                  <a:solidFill>
                    <a:schemeClr val="lt1"/>
                  </a:solidFill>
                  <a:latin typeface="Microsoft Yahei"/>
                  <a:ea typeface="Microsoft Yahei"/>
                  <a:cs typeface="Microsoft Yahei"/>
                  <a:sym typeface="Microsoft Yahei"/>
                </a:rPr>
                <a:t>Sklearn</a:t>
              </a:r>
              <a:endParaRPr b="1" sz="1800">
                <a:solidFill>
                  <a:schemeClr val="lt1"/>
                </a:solidFill>
                <a:latin typeface="Microsoft Yahei"/>
                <a:ea typeface="Microsoft Yahei"/>
                <a:cs typeface="Microsoft Yahei"/>
                <a:sym typeface="Microsoft Yahei"/>
              </a:endParaRPr>
            </a:p>
          </p:txBody>
        </p:sp>
      </p:grpSp>
      <p:grpSp>
        <p:nvGrpSpPr>
          <p:cNvPr id="253" name="Google Shape;253;p33"/>
          <p:cNvGrpSpPr/>
          <p:nvPr/>
        </p:nvGrpSpPr>
        <p:grpSpPr>
          <a:xfrm>
            <a:off x="1363620" y="2743196"/>
            <a:ext cx="2325645" cy="1209488"/>
            <a:chOff x="5312792" y="2183559"/>
            <a:chExt cx="1549500" cy="1037208"/>
          </a:xfrm>
        </p:grpSpPr>
        <p:sp>
          <p:nvSpPr>
            <p:cNvPr id="254" name="Google Shape;254;p33"/>
            <p:cNvSpPr/>
            <p:nvPr/>
          </p:nvSpPr>
          <p:spPr>
            <a:xfrm>
              <a:off x="5312792" y="2183559"/>
              <a:ext cx="1037208" cy="103720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33"/>
            <p:cNvSpPr txBox="1"/>
            <p:nvPr/>
          </p:nvSpPr>
          <p:spPr>
            <a:xfrm>
              <a:off x="5312792" y="2500015"/>
              <a:ext cx="1549500" cy="48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chemeClr val="lt1"/>
                  </a:solidFill>
                  <a:latin typeface="Microsoft Yahei"/>
                  <a:ea typeface="Microsoft Yahei"/>
                  <a:cs typeface="Microsoft Yahei"/>
                  <a:sym typeface="Microsoft Yahei"/>
                </a:rPr>
                <a:t>Matplotlib </a:t>
              </a:r>
              <a:endParaRPr b="1" sz="1800">
                <a:solidFill>
                  <a:schemeClr val="lt1"/>
                </a:solidFill>
                <a:latin typeface="Microsoft Yahei"/>
                <a:ea typeface="Microsoft Yahei"/>
                <a:cs typeface="Microsoft Yahei"/>
                <a:sym typeface="Microsoft Yahei"/>
              </a:endParaRPr>
            </a:p>
            <a:p>
              <a:pPr indent="0" lvl="0" marL="0" marR="0" rtl="0" algn="l">
                <a:spcBef>
                  <a:spcPts val="0"/>
                </a:spcBef>
                <a:spcAft>
                  <a:spcPts val="0"/>
                </a:spcAft>
                <a:buNone/>
              </a:pPr>
              <a:r>
                <a:rPr b="1" lang="zh-CN" sz="1800">
                  <a:solidFill>
                    <a:schemeClr val="lt1"/>
                  </a:solidFill>
                  <a:latin typeface="Microsoft Yahei"/>
                  <a:ea typeface="Microsoft Yahei"/>
                  <a:cs typeface="Microsoft Yahei"/>
                  <a:sym typeface="Microsoft Yahei"/>
                </a:rPr>
                <a:t>  Seaborn</a:t>
              </a:r>
              <a:endParaRPr b="1"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25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23" presetSubtype="16">
                                  <p:stCondLst>
                                    <p:cond delay="25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ppt_w</p:attrName>
                                        </p:attrNameLst>
                                      </p:cBhvr>
                                      <p:tavLst>
                                        <p:tav fmla="" tm="0">
                                          <p:val>
                                            <p:strVal val="0"/>
                                          </p:val>
                                        </p:tav>
                                        <p:tav fmla="" tm="100000">
                                          <p:val>
                                            <p:strVal val="#ppt_w"/>
                                          </p:val>
                                        </p:tav>
                                      </p:tavLst>
                                    </p:anim>
                                    <p:anim calcmode="lin" valueType="num">
                                      <p:cBhvr additive="base">
                                        <p:cTn dur="500"/>
                                        <p:tgtEl>
                                          <p:spTgt spid="2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ppt_w</p:attrName>
                                        </p:attrNameLst>
                                      </p:cBhvr>
                                      <p:tavLst>
                                        <p:tav fmla="" tm="0">
                                          <p:val>
                                            <p:strVal val="0"/>
                                          </p:val>
                                        </p:tav>
                                        <p:tav fmla="" tm="100000">
                                          <p:val>
                                            <p:strVal val="#ppt_w"/>
                                          </p:val>
                                        </p:tav>
                                      </p:tavLst>
                                    </p:anim>
                                    <p:anim calcmode="lin" valueType="num">
                                      <p:cBhvr additive="base">
                                        <p:cTn dur="500"/>
                                        <p:tgtEl>
                                          <p:spTgt spid="2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ppt_w</p:attrName>
                                        </p:attrNameLst>
                                      </p:cBhvr>
                                      <p:tavLst>
                                        <p:tav fmla="" tm="0">
                                          <p:val>
                                            <p:strVal val="0"/>
                                          </p:val>
                                        </p:tav>
                                        <p:tav fmla="" tm="100000">
                                          <p:val>
                                            <p:strVal val="#ppt_w"/>
                                          </p:val>
                                        </p:tav>
                                      </p:tavLst>
                                    </p:anim>
                                    <p:anim calcmode="lin" valueType="num">
                                      <p:cBhvr additive="base">
                                        <p:cTn dur="500"/>
                                        <p:tgtEl>
                                          <p:spTgt spid="2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ppt_w</p:attrName>
                                        </p:attrNameLst>
                                      </p:cBhvr>
                                      <p:tavLst>
                                        <p:tav fmla="" tm="0">
                                          <p:val>
                                            <p:strVal val="0"/>
                                          </p:val>
                                        </p:tav>
                                        <p:tav fmla="" tm="100000">
                                          <p:val>
                                            <p:strVal val="#ppt_w"/>
                                          </p:val>
                                        </p:tav>
                                      </p:tavLst>
                                    </p:anim>
                                    <p:anim calcmode="lin" valueType="num">
                                      <p:cBhvr additive="base">
                                        <p:cTn dur="500"/>
                                        <p:tgtEl>
                                          <p:spTgt spid="2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ppt_w</p:attrName>
                                        </p:attrNameLst>
                                      </p:cBhvr>
                                      <p:tavLst>
                                        <p:tav fmla="" tm="0">
                                          <p:val>
                                            <p:strVal val="0"/>
                                          </p:val>
                                        </p:tav>
                                        <p:tav fmla="" tm="100000">
                                          <p:val>
                                            <p:strVal val="#ppt_w"/>
                                          </p:val>
                                        </p:tav>
                                      </p:tavLst>
                                    </p:anim>
                                    <p:anim calcmode="lin" valueType="num">
                                      <p:cBhvr additive="base">
                                        <p:cTn dur="500"/>
                                        <p:tgtEl>
                                          <p:spTgt spid="25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50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50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50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50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学术蓝">
      <a:dk1>
        <a:srgbClr val="000000"/>
      </a:dk1>
      <a:lt1>
        <a:srgbClr val="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