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Roboto"/>
      <p:regular r:id="rId67"/>
      <p:bold r:id="rId68"/>
      <p:italic r:id="rId69"/>
      <p:boldItalic r:id="rId70"/>
    </p:embeddedFont>
    <p:embeddedFont>
      <p:font typeface="Roboto Medium"/>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B0DBC4-AA01-4123-B9EC-E46216193299}">
  <a:tblStyle styleId="{8AB0DBC4-AA01-4123-B9EC-E462161932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edium-italic.fntdata"/><Relationship Id="rId72" Type="http://schemas.openxmlformats.org/officeDocument/2006/relationships/font" Target="fonts/RobotoMedium-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RobotoMedium-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edium-regular.fntdata"/><Relationship Id="rId70" Type="http://schemas.openxmlformats.org/officeDocument/2006/relationships/font" Target="fonts/Robot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bold.fntdata"/><Relationship Id="rId23" Type="http://schemas.openxmlformats.org/officeDocument/2006/relationships/slide" Target="slides/slide17.xml"/><Relationship Id="rId67" Type="http://schemas.openxmlformats.org/officeDocument/2006/relationships/font" Target="fonts/Robot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23f32b8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23f32b8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23f32b83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23f32b8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3f32b9a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3f32b9a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23f32b8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23f32b8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23f32b83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23f32b83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23f32b83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23f32b83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23f32b9a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23f32b9a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23f32b9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23f32b9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3f32b9a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23f32b9a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23f32b83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23f32b83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23f32b9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23f32b9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23f32b8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23f32b8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23f32b9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23f32b9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23f32b9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23f32b9a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23f32b83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23f32b83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23f32b9a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23f32b9a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3f32b83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23f32b83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23f32b9a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23f32b9a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23f32b9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23f32b9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23f32b8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23f32b8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23f32b9a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23f32b9a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3f32b9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23f32b9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23f32b9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23f32b9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Changes must be reflected whenever the goals change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23f32b83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23f32b83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23f32b9a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23f32b9a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23f32b9a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23f32b9a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23f32b83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23f32b83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23f32b83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23f32b83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23f32b8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23f32b8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23f32b83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23f32b83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3f32b83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23f32b83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23f32b83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23f32b83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3f32b83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23f32b83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23f32b8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23f32b8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Changes must be reflected whenever the goals change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23f32b83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23f32b83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3f32b83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3f32b83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23f32b83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23f32b83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23f32b83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23f32b83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23f32b83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e23f32b83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23f32b83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e23f32b83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23f32b9a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23f32b9a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23f32b99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23f32b99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23f32b99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23f32b99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23f32b9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23f32b9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SOA allows reuse at the level of entire services, which can be very productive.  For example, by using Facebook Graph API, your app can reuse</a:t>
            </a:r>
            <a:r>
              <a:rPr lang="en" sz="1200">
                <a:solidFill>
                  <a:schemeClr val="dk1"/>
                </a:solidFill>
              </a:rPr>
              <a:t> </a:t>
            </a:r>
            <a:r>
              <a:rPr lang="en" sz="1200">
                <a:solidFill>
                  <a:schemeClr val="dk1"/>
                </a:solidFill>
                <a:highlight>
                  <a:srgbClr val="FFFFFF"/>
                </a:highlight>
              </a:rPr>
              <a:t>many of Facebook's social networking features.</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23f32b9a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23f32b9a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Char char="●"/>
            </a:pPr>
            <a:r>
              <a:rPr lang="en" sz="1400">
                <a:solidFill>
                  <a:schemeClr val="dk1"/>
                </a:solidFill>
              </a:rPr>
              <a:t>Changes must be reflected whenever the goals change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d4be6ce18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d4be6ce18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SOA allows reuse at the level of entire services, which can be very productive.  For example, by using Facebook Graph API, your app can reuse</a:t>
            </a:r>
            <a:r>
              <a:rPr lang="en" sz="1200">
                <a:solidFill>
                  <a:schemeClr val="dk1"/>
                </a:solidFill>
              </a:rPr>
              <a:t> </a:t>
            </a:r>
            <a:r>
              <a:rPr lang="en" sz="1200">
                <a:solidFill>
                  <a:schemeClr val="dk1"/>
                </a:solidFill>
                <a:highlight>
                  <a:srgbClr val="FFFFFF"/>
                </a:highlight>
              </a:rPr>
              <a:t>many of Facebook's social networking features.</a:t>
            </a:r>
            <a:endParaRPr sz="1200">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23f32b9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23f32b9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d4be6ce18_2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d4be6ce18_2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23f32b9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23f32b9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but 2</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d4be6ce18_2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d4be6ce18_2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but 2</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23f32b9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23f32b9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WSC has the cost advantage of economies of scale - 100,000 servers - difficult for internal data centers to meet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d4be6ce18_2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d4be6ce18_2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WSC has the cost advantage of economies of scale - 100,000 servers - difficult for internal data centers to meet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23f32b9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23f32b9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because of operator precedence of = over and (look at precedence table)</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d4be6ce18_2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ed4be6ce18_2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because of operator precedence of = over and (look at precedence table)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23f32b9a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23f32b9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23f32b8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23f32b8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23f32b9a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23f32b9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23f32b9a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23f32b9a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23f32b83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23f32b83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23f32b9a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23f32b9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3"/>
          <p:cNvSpPr txBox="1"/>
          <p:nvPr/>
        </p:nvSpPr>
        <p:spPr>
          <a:xfrm>
            <a:off x="896700" y="597850"/>
            <a:ext cx="7350600" cy="386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400">
                <a:solidFill>
                  <a:schemeClr val="lt1"/>
                </a:solidFill>
              </a:rPr>
              <a:t>Week 2</a:t>
            </a:r>
            <a:r>
              <a:rPr b="1" lang="en" sz="2400">
                <a:solidFill>
                  <a:schemeClr val="lt1"/>
                </a:solidFill>
              </a:rPr>
              <a:t>                                    </a:t>
            </a:r>
            <a:endParaRPr b="1" sz="2400">
              <a:solidFill>
                <a:schemeClr val="lt1"/>
              </a:solidFill>
            </a:endParaRPr>
          </a:p>
          <a:p>
            <a:pPr indent="0" lvl="0" marL="0" rtl="0" algn="l">
              <a:lnSpc>
                <a:spcPct val="100000"/>
              </a:lnSpc>
              <a:spcBef>
                <a:spcPts val="0"/>
              </a:spcBef>
              <a:spcAft>
                <a:spcPts val="0"/>
              </a:spcAft>
              <a:buNone/>
            </a:pPr>
            <a:r>
              <a:rPr b="1" lang="en" sz="2400">
                <a:solidFill>
                  <a:schemeClr val="lt1"/>
                </a:solidFill>
              </a:rPr>
              <a:t>Modules: 1 and 2</a:t>
            </a:r>
            <a:endParaRPr b="1" sz="24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ctr">
              <a:lnSpc>
                <a:spcPct val="100000"/>
              </a:lnSpc>
              <a:spcBef>
                <a:spcPts val="0"/>
              </a:spcBef>
              <a:spcAft>
                <a:spcPts val="0"/>
              </a:spcAft>
              <a:buNone/>
            </a:pPr>
            <a:r>
              <a:rPr b="1" lang="en" sz="1800">
                <a:solidFill>
                  <a:schemeClr val="lt1"/>
                </a:solidFill>
              </a:rPr>
              <a:t>Starting Berkeley Time</a:t>
            </a:r>
            <a:endParaRPr b="1" sz="18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l">
              <a:lnSpc>
                <a:spcPct val="100000"/>
              </a:lnSpc>
              <a:spcBef>
                <a:spcPts val="0"/>
              </a:spcBef>
              <a:spcAft>
                <a:spcPts val="0"/>
              </a:spcAft>
              <a:buNone/>
            </a:pPr>
            <a:r>
              <a:t/>
            </a:r>
            <a:endParaRPr b="1" sz="1800">
              <a:solidFill>
                <a:schemeClr val="lt1"/>
              </a:solidFill>
            </a:endParaRPr>
          </a:p>
          <a:p>
            <a:pPr indent="0" lvl="0" marL="0" rtl="0" algn="l">
              <a:lnSpc>
                <a:spcPct val="100000"/>
              </a:lnSpc>
              <a:spcBef>
                <a:spcPts val="1200"/>
              </a:spcBef>
              <a:spcAft>
                <a:spcPts val="0"/>
              </a:spcAft>
              <a:buNone/>
            </a:pPr>
            <a:r>
              <a:rPr b="1" lang="en" sz="1500">
                <a:solidFill>
                  <a:schemeClr val="lt1"/>
                </a:solidFill>
              </a:rPr>
              <a:t>Topics: </a:t>
            </a:r>
            <a:endParaRPr b="1" sz="1500">
              <a:solidFill>
                <a:schemeClr val="lt1"/>
              </a:solidFill>
            </a:endParaRPr>
          </a:p>
          <a:p>
            <a:pPr indent="-323850" lvl="0" marL="457200" rtl="0" algn="l">
              <a:lnSpc>
                <a:spcPct val="100000"/>
              </a:lnSpc>
              <a:spcBef>
                <a:spcPts val="1200"/>
              </a:spcBef>
              <a:spcAft>
                <a:spcPts val="0"/>
              </a:spcAft>
              <a:buClr>
                <a:schemeClr val="lt1"/>
              </a:buClr>
              <a:buSzPts val="1500"/>
              <a:buChar char="●"/>
            </a:pPr>
            <a:r>
              <a:rPr lang="en" sz="1500">
                <a:solidFill>
                  <a:schemeClr val="lt1"/>
                </a:solidFill>
              </a:rPr>
              <a:t>Software as a Service, Agile Development, and Cloud Computing</a:t>
            </a:r>
            <a:endParaRPr sz="1500">
              <a:solidFill>
                <a:schemeClr val="lt1"/>
              </a:solidFill>
            </a:endParaRPr>
          </a:p>
          <a:p>
            <a:pPr indent="-323850" lvl="0" marL="457200" rtl="0" algn="l">
              <a:lnSpc>
                <a:spcPct val="100000"/>
              </a:lnSpc>
              <a:spcBef>
                <a:spcPts val="0"/>
              </a:spcBef>
              <a:spcAft>
                <a:spcPts val="0"/>
              </a:spcAft>
              <a:buClr>
                <a:schemeClr val="lt1"/>
              </a:buClr>
              <a:buSzPts val="1500"/>
              <a:buChar char="●"/>
            </a:pPr>
            <a:r>
              <a:rPr lang="en" sz="1500">
                <a:solidFill>
                  <a:schemeClr val="lt1"/>
                </a:solidFill>
              </a:rPr>
              <a:t>Ruby Review</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Spiral</a:t>
            </a:r>
            <a:endParaRPr b="1">
              <a:solidFill>
                <a:schemeClr val="lt1"/>
              </a:solidFill>
            </a:endParaRPr>
          </a:p>
        </p:txBody>
      </p:sp>
      <p:sp>
        <p:nvSpPr>
          <p:cNvPr id="141" name="Google Shape;141;p22"/>
          <p:cNvSpPr txBox="1"/>
          <p:nvPr/>
        </p:nvSpPr>
        <p:spPr>
          <a:xfrm>
            <a:off x="416100" y="816900"/>
            <a:ext cx="8267400" cy="25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Pros</a:t>
            </a:r>
            <a:endParaRPr b="1">
              <a:solidFill>
                <a:schemeClr val="dk1"/>
              </a:solidFill>
            </a:endParaRPr>
          </a:p>
          <a:p>
            <a:pPr indent="-317500" lvl="0" marL="457200" rtl="0" algn="l">
              <a:lnSpc>
                <a:spcPct val="115000"/>
              </a:lnSpc>
              <a:spcBef>
                <a:spcPts val="0"/>
              </a:spcBef>
              <a:spcAft>
                <a:spcPts val="0"/>
              </a:spcAft>
              <a:buClr>
                <a:srgbClr val="38761D"/>
              </a:buClr>
              <a:buSzPts val="1400"/>
              <a:buFont typeface="Average"/>
              <a:buChar char="●"/>
            </a:pPr>
            <a:r>
              <a:rPr b="1" lang="en">
                <a:solidFill>
                  <a:srgbClr val="38761D"/>
                </a:solidFill>
              </a:rPr>
              <a:t>Risk Handling: </a:t>
            </a:r>
            <a:r>
              <a:rPr lang="en">
                <a:solidFill>
                  <a:srgbClr val="38761D"/>
                </a:solidFill>
              </a:rPr>
              <a:t>The projects with many unknown risks that occur as the development proceeds, in that case, Spiral Model is the best development model to follow due to the risk analysis and risk handling during each iteration. </a:t>
            </a:r>
            <a:endParaRPr>
              <a:solidFill>
                <a:srgbClr val="38761D"/>
              </a:solidFill>
            </a:endParaRPr>
          </a:p>
          <a:p>
            <a:pPr indent="-317500" lvl="0" marL="457200" rtl="0" algn="l">
              <a:lnSpc>
                <a:spcPct val="115000"/>
              </a:lnSpc>
              <a:spcBef>
                <a:spcPts val="0"/>
              </a:spcBef>
              <a:spcAft>
                <a:spcPts val="0"/>
              </a:spcAft>
              <a:buClr>
                <a:srgbClr val="38761D"/>
              </a:buClr>
              <a:buSzPts val="1400"/>
              <a:buFont typeface="Average"/>
              <a:buChar char="●"/>
            </a:pPr>
            <a:r>
              <a:rPr lang="en">
                <a:solidFill>
                  <a:srgbClr val="38761D"/>
                </a:solidFill>
              </a:rPr>
              <a:t>Good for </a:t>
            </a:r>
            <a:r>
              <a:rPr b="1" lang="en">
                <a:solidFill>
                  <a:srgbClr val="38761D"/>
                </a:solidFill>
              </a:rPr>
              <a:t>large and complex projects.</a:t>
            </a:r>
            <a:r>
              <a:rPr lang="en">
                <a:solidFill>
                  <a:srgbClr val="38761D"/>
                </a:solidFill>
              </a:rPr>
              <a:t> </a:t>
            </a:r>
            <a:endParaRPr>
              <a:solidFill>
                <a:srgbClr val="38761D"/>
              </a:solidFill>
            </a:endParaRPr>
          </a:p>
          <a:p>
            <a:pPr indent="-317500" lvl="0" marL="457200" rtl="0" algn="l">
              <a:lnSpc>
                <a:spcPct val="115000"/>
              </a:lnSpc>
              <a:spcBef>
                <a:spcPts val="0"/>
              </a:spcBef>
              <a:spcAft>
                <a:spcPts val="0"/>
              </a:spcAft>
              <a:buClr>
                <a:srgbClr val="38761D"/>
              </a:buClr>
              <a:buSzPts val="1400"/>
              <a:buFont typeface="Average"/>
              <a:buChar char="●"/>
            </a:pPr>
            <a:r>
              <a:rPr b="1" lang="en">
                <a:solidFill>
                  <a:srgbClr val="38761D"/>
                </a:solidFill>
              </a:rPr>
              <a:t>Flexibility in Requirements: </a:t>
            </a:r>
            <a:r>
              <a:rPr lang="en">
                <a:solidFill>
                  <a:srgbClr val="38761D"/>
                </a:solidFill>
              </a:rPr>
              <a:t>Changes at later phase can be incorporated accurately by using this model.</a:t>
            </a:r>
            <a:endParaRPr>
              <a:solidFill>
                <a:srgbClr val="38761D"/>
              </a:solidFill>
            </a:endParaRPr>
          </a:p>
          <a:p>
            <a:pPr indent="0" lvl="0" marL="0" rtl="0" algn="l">
              <a:lnSpc>
                <a:spcPct val="115000"/>
              </a:lnSpc>
              <a:spcBef>
                <a:spcPts val="1000"/>
              </a:spcBef>
              <a:spcAft>
                <a:spcPts val="0"/>
              </a:spcAft>
              <a:buNone/>
            </a:pPr>
            <a:r>
              <a:t/>
            </a:r>
            <a:endParaRPr>
              <a:solidFill>
                <a:srgbClr val="CC0000"/>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23"/>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Spiral</a:t>
            </a:r>
            <a:endParaRPr b="1">
              <a:solidFill>
                <a:schemeClr val="lt1"/>
              </a:solidFill>
            </a:endParaRPr>
          </a:p>
        </p:txBody>
      </p:sp>
      <p:sp>
        <p:nvSpPr>
          <p:cNvPr id="147" name="Google Shape;147;p23"/>
          <p:cNvSpPr txBox="1"/>
          <p:nvPr/>
        </p:nvSpPr>
        <p:spPr>
          <a:xfrm>
            <a:off x="416100" y="816900"/>
            <a:ext cx="8267400" cy="412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Pros</a:t>
            </a:r>
            <a:endParaRPr b="1">
              <a:solidFill>
                <a:schemeClr val="dk1"/>
              </a:solidFill>
            </a:endParaRPr>
          </a:p>
          <a:p>
            <a:pPr indent="-317500" lvl="0" marL="457200" rtl="0" algn="l">
              <a:lnSpc>
                <a:spcPct val="115000"/>
              </a:lnSpc>
              <a:spcBef>
                <a:spcPts val="0"/>
              </a:spcBef>
              <a:spcAft>
                <a:spcPts val="0"/>
              </a:spcAft>
              <a:buClr>
                <a:srgbClr val="38761D"/>
              </a:buClr>
              <a:buSzPts val="1400"/>
              <a:buFont typeface="Average"/>
              <a:buChar char="●"/>
            </a:pPr>
            <a:r>
              <a:rPr b="1" lang="en">
                <a:solidFill>
                  <a:srgbClr val="38761D"/>
                </a:solidFill>
              </a:rPr>
              <a:t>Risk Handling: </a:t>
            </a:r>
            <a:r>
              <a:rPr lang="en">
                <a:solidFill>
                  <a:srgbClr val="38761D"/>
                </a:solidFill>
              </a:rPr>
              <a:t>The projects with many unknown risks that occur as the development proceeds, in that case, Spiral Model is the best development model to follow due to the risk analysis and risk handling at every phase. </a:t>
            </a:r>
            <a:endParaRPr>
              <a:solidFill>
                <a:srgbClr val="38761D"/>
              </a:solidFill>
            </a:endParaRPr>
          </a:p>
          <a:p>
            <a:pPr indent="-317500" lvl="0" marL="457200" rtl="0" algn="l">
              <a:lnSpc>
                <a:spcPct val="115000"/>
              </a:lnSpc>
              <a:spcBef>
                <a:spcPts val="0"/>
              </a:spcBef>
              <a:spcAft>
                <a:spcPts val="0"/>
              </a:spcAft>
              <a:buClr>
                <a:srgbClr val="38761D"/>
              </a:buClr>
              <a:buSzPts val="1400"/>
              <a:buFont typeface="Average"/>
              <a:buChar char="●"/>
            </a:pPr>
            <a:r>
              <a:rPr lang="en">
                <a:solidFill>
                  <a:srgbClr val="38761D"/>
                </a:solidFill>
              </a:rPr>
              <a:t>Good for </a:t>
            </a:r>
            <a:r>
              <a:rPr b="1" lang="en">
                <a:solidFill>
                  <a:srgbClr val="38761D"/>
                </a:solidFill>
              </a:rPr>
              <a:t>large and complex projects.</a:t>
            </a:r>
            <a:r>
              <a:rPr lang="en">
                <a:solidFill>
                  <a:srgbClr val="38761D"/>
                </a:solidFill>
              </a:rPr>
              <a:t> </a:t>
            </a:r>
            <a:endParaRPr>
              <a:solidFill>
                <a:srgbClr val="38761D"/>
              </a:solidFill>
            </a:endParaRPr>
          </a:p>
          <a:p>
            <a:pPr indent="-317500" lvl="0" marL="457200" rtl="0" algn="l">
              <a:lnSpc>
                <a:spcPct val="115000"/>
              </a:lnSpc>
              <a:spcBef>
                <a:spcPts val="0"/>
              </a:spcBef>
              <a:spcAft>
                <a:spcPts val="0"/>
              </a:spcAft>
              <a:buClr>
                <a:srgbClr val="38761D"/>
              </a:buClr>
              <a:buSzPts val="1400"/>
              <a:buFont typeface="Average"/>
              <a:buChar char="●"/>
            </a:pPr>
            <a:r>
              <a:rPr b="1" lang="en">
                <a:solidFill>
                  <a:srgbClr val="38761D"/>
                </a:solidFill>
              </a:rPr>
              <a:t>Flexibility in Requirements: </a:t>
            </a:r>
            <a:r>
              <a:rPr lang="en">
                <a:solidFill>
                  <a:srgbClr val="38761D"/>
                </a:solidFill>
              </a:rPr>
              <a:t>Changes at later phase can be incorporated accurately by using this model.</a:t>
            </a:r>
            <a:endParaRPr>
              <a:solidFill>
                <a:srgbClr val="38761D"/>
              </a:solidFill>
            </a:endParaRPr>
          </a:p>
          <a:p>
            <a:pPr indent="0" lvl="0" marL="0" rtl="0" algn="l">
              <a:lnSpc>
                <a:spcPct val="115000"/>
              </a:lnSpc>
              <a:spcBef>
                <a:spcPts val="100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Cons</a:t>
            </a:r>
            <a:endParaRPr b="1">
              <a:solidFill>
                <a:schemeClr val="dk1"/>
              </a:solidFill>
            </a:endParaRPr>
          </a:p>
          <a:p>
            <a:pPr indent="-317500" lvl="0" marL="457200" rtl="0" algn="l">
              <a:lnSpc>
                <a:spcPct val="115000"/>
              </a:lnSpc>
              <a:spcBef>
                <a:spcPts val="0"/>
              </a:spcBef>
              <a:spcAft>
                <a:spcPts val="0"/>
              </a:spcAft>
              <a:buClr>
                <a:srgbClr val="CC0000"/>
              </a:buClr>
              <a:buSzPts val="1400"/>
              <a:buFont typeface="Average"/>
              <a:buChar char="●"/>
            </a:pPr>
            <a:r>
              <a:rPr b="1" lang="en">
                <a:solidFill>
                  <a:srgbClr val="CC0000"/>
                </a:solidFill>
              </a:rPr>
              <a:t>Complex and Expensive</a:t>
            </a:r>
            <a:r>
              <a:rPr lang="en">
                <a:solidFill>
                  <a:srgbClr val="CC0000"/>
                </a:solidFill>
              </a:rPr>
              <a:t>: Spiral Model is not suitable for small projects as it is expensive. </a:t>
            </a:r>
            <a:endParaRPr>
              <a:solidFill>
                <a:srgbClr val="CC0000"/>
              </a:solidFill>
            </a:endParaRPr>
          </a:p>
          <a:p>
            <a:pPr indent="-317500" lvl="0" marL="457200" rtl="0" algn="l">
              <a:lnSpc>
                <a:spcPct val="115000"/>
              </a:lnSpc>
              <a:spcBef>
                <a:spcPts val="0"/>
              </a:spcBef>
              <a:spcAft>
                <a:spcPts val="0"/>
              </a:spcAft>
              <a:buClr>
                <a:srgbClr val="CC0000"/>
              </a:buClr>
              <a:buSzPts val="1400"/>
              <a:buFont typeface="Average"/>
              <a:buChar char="●"/>
            </a:pPr>
            <a:r>
              <a:rPr b="1" lang="en">
                <a:solidFill>
                  <a:srgbClr val="CC0000"/>
                </a:solidFill>
              </a:rPr>
              <a:t>Difficulty in time management: </a:t>
            </a:r>
            <a:r>
              <a:rPr lang="en">
                <a:solidFill>
                  <a:srgbClr val="CC0000"/>
                </a:solidFill>
              </a:rPr>
              <a:t>As the number of iteration is unknown at the start of the project, so time estimation is very difficult.</a:t>
            </a:r>
            <a:endParaRPr>
              <a:solidFill>
                <a:srgbClr val="CC0000"/>
              </a:solidFill>
            </a:endParaRPr>
          </a:p>
          <a:p>
            <a:pPr indent="0" lvl="0" marL="0" rtl="0" algn="just">
              <a:lnSpc>
                <a:spcPct val="115000"/>
              </a:lnSpc>
              <a:spcBef>
                <a:spcPts val="1000"/>
              </a:spcBef>
              <a:spcAft>
                <a:spcPts val="0"/>
              </a:spcAft>
              <a:buNone/>
            </a:pPr>
            <a:r>
              <a:t/>
            </a:r>
            <a:endParaRPr>
              <a:solidFill>
                <a:srgbClr val="38761D"/>
              </a:solidFill>
            </a:endParaRPr>
          </a:p>
          <a:p>
            <a:pPr indent="0" lvl="0" marL="457200" rtl="0" algn="l">
              <a:lnSpc>
                <a:spcPct val="115000"/>
              </a:lnSpc>
              <a:spcBef>
                <a:spcPts val="0"/>
              </a:spcBef>
              <a:spcAft>
                <a:spcPts val="0"/>
              </a:spcAft>
              <a:buNone/>
            </a:pPr>
            <a:r>
              <a:t/>
            </a:r>
            <a:endParaRPr>
              <a:solidFill>
                <a:srgbClr val="CC0000"/>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Rational Unified Process</a:t>
            </a:r>
            <a:endParaRPr b="1">
              <a:solidFill>
                <a:schemeClr val="lt1"/>
              </a:solidFill>
            </a:endParaRPr>
          </a:p>
        </p:txBody>
      </p:sp>
      <p:sp>
        <p:nvSpPr>
          <p:cNvPr id="153" name="Google Shape;153;p24"/>
          <p:cNvSpPr txBox="1"/>
          <p:nvPr/>
        </p:nvSpPr>
        <p:spPr>
          <a:xfrm>
            <a:off x="416100" y="816900"/>
            <a:ext cx="5430000" cy="4293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 Spiral + Waterfall + Documentation</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4 phases (more dynamic)</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b="1" lang="en">
                <a:solidFill>
                  <a:schemeClr val="dk1"/>
                </a:solidFill>
              </a:rPr>
              <a:t>Inception</a:t>
            </a:r>
            <a:r>
              <a:rPr lang="en">
                <a:solidFill>
                  <a:schemeClr val="dk1"/>
                </a:solidFill>
              </a:rPr>
              <a:t>: business case, schedule and budget</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b="1" lang="en">
                <a:solidFill>
                  <a:schemeClr val="dk1"/>
                </a:solidFill>
              </a:rPr>
              <a:t>Elaboration</a:t>
            </a:r>
            <a:r>
              <a:rPr lang="en">
                <a:solidFill>
                  <a:schemeClr val="dk1"/>
                </a:solidFill>
              </a:rPr>
              <a:t>: identify use cases, design a software architecture, set the development plan, and builds an initial prototype.</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b="1" lang="en">
                <a:solidFill>
                  <a:schemeClr val="dk1"/>
                </a:solidFill>
              </a:rPr>
              <a:t>Construction</a:t>
            </a:r>
            <a:r>
              <a:rPr lang="en">
                <a:solidFill>
                  <a:schemeClr val="dk1"/>
                </a:solidFill>
              </a:rPr>
              <a:t>: code and test the product =&gt; first external release.</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b="1" lang="en">
                <a:solidFill>
                  <a:schemeClr val="dk1"/>
                </a:solidFill>
              </a:rPr>
              <a:t>Transition</a:t>
            </a:r>
            <a:r>
              <a:rPr lang="en">
                <a:solidFill>
                  <a:schemeClr val="dk1"/>
                </a:solidFill>
              </a:rPr>
              <a:t>: production, customer acceptance testing and user training</a:t>
            </a:r>
            <a:endParaRPr>
              <a:solidFill>
                <a:schemeClr val="dk1"/>
              </a:solidFill>
            </a:endParaRPr>
          </a:p>
          <a:p>
            <a:pPr indent="0" lvl="0" marL="0" rtl="0" algn="l">
              <a:lnSpc>
                <a:spcPct val="150000"/>
              </a:lnSpc>
              <a:spcBef>
                <a:spcPts val="0"/>
              </a:spcBef>
              <a:spcAft>
                <a:spcPts val="0"/>
              </a:spcAft>
              <a:buNone/>
            </a:pPr>
            <a:r>
              <a:t/>
            </a:r>
            <a:endParaRPr b="1" sz="1700"/>
          </a:p>
          <a:p>
            <a:pPr indent="0" lvl="0" marL="0" rtl="0" algn="l">
              <a:lnSpc>
                <a:spcPct val="150000"/>
              </a:lnSpc>
              <a:spcBef>
                <a:spcPts val="0"/>
              </a:spcBef>
              <a:spcAft>
                <a:spcPts val="0"/>
              </a:spcAft>
              <a:buNone/>
            </a:pPr>
            <a:r>
              <a:rPr b="1" lang="en"/>
              <a:t>How is it different from</a:t>
            </a:r>
            <a:r>
              <a:rPr b="1" lang="en"/>
              <a:t> Waterfall?</a:t>
            </a:r>
            <a:endParaRPr b="1"/>
          </a:p>
          <a:p>
            <a:pPr indent="-336550" lvl="0" marL="457200" rtl="0" algn="just">
              <a:lnSpc>
                <a:spcPct val="115000"/>
              </a:lnSpc>
              <a:spcBef>
                <a:spcPts val="0"/>
              </a:spcBef>
              <a:spcAft>
                <a:spcPts val="0"/>
              </a:spcAft>
              <a:buClr>
                <a:srgbClr val="38761D"/>
              </a:buClr>
              <a:buSzPts val="1700"/>
              <a:buChar char="●"/>
            </a:pPr>
            <a:r>
              <a:rPr lang="en">
                <a:solidFill>
                  <a:srgbClr val="38761D"/>
                </a:solidFill>
              </a:rPr>
              <a:t>Each phase involves iteration</a:t>
            </a:r>
            <a:endParaRPr sz="1700">
              <a:solidFill>
                <a:srgbClr val="38761D"/>
              </a:solidFill>
            </a:endParaRPr>
          </a:p>
          <a:p>
            <a:pPr indent="0" lvl="0" marL="457200" rtl="0" algn="l">
              <a:lnSpc>
                <a:spcPct val="150000"/>
              </a:lnSpc>
              <a:spcBef>
                <a:spcPts val="0"/>
              </a:spcBef>
              <a:spcAft>
                <a:spcPts val="0"/>
              </a:spcAft>
              <a:buNone/>
            </a:pPr>
            <a:r>
              <a:t/>
            </a:r>
            <a:endParaRPr>
              <a:solidFill>
                <a:srgbClr val="CC0000"/>
              </a:solidFill>
            </a:endParaRPr>
          </a:p>
          <a:p>
            <a:pPr indent="0" lvl="0" marL="0" rtl="0" algn="l">
              <a:lnSpc>
                <a:spcPct val="150000"/>
              </a:lnSpc>
              <a:spcBef>
                <a:spcPts val="0"/>
              </a:spcBef>
              <a:spcAft>
                <a:spcPts val="0"/>
              </a:spcAft>
              <a:buNone/>
            </a:pPr>
            <a:r>
              <a:t/>
            </a:r>
            <a:endParaRPr>
              <a:solidFill>
                <a:schemeClr val="dk1"/>
              </a:solidFill>
            </a:endParaRPr>
          </a:p>
        </p:txBody>
      </p:sp>
      <p:graphicFrame>
        <p:nvGraphicFramePr>
          <p:cNvPr id="154" name="Google Shape;154;p24"/>
          <p:cNvGraphicFramePr/>
          <p:nvPr/>
        </p:nvGraphicFramePr>
        <p:xfrm>
          <a:off x="6337950" y="1208850"/>
          <a:ext cx="3000000" cy="3000000"/>
        </p:xfrm>
        <a:graphic>
          <a:graphicData uri="http://schemas.openxmlformats.org/drawingml/2006/table">
            <a:tbl>
              <a:tblPr>
                <a:noFill/>
                <a:tableStyleId>{8AB0DBC4-AA01-4123-B9EC-E46216193299}</a:tableStyleId>
              </a:tblPr>
              <a:tblGrid>
                <a:gridCol w="2323975"/>
              </a:tblGrid>
              <a:tr h="587725">
                <a:tc>
                  <a:txBody>
                    <a:bodyPr/>
                    <a:lstStyle/>
                    <a:p>
                      <a:pPr indent="0" lvl="0" marL="0" rtl="0" algn="ctr">
                        <a:spcBef>
                          <a:spcPts val="0"/>
                        </a:spcBef>
                        <a:spcAft>
                          <a:spcPts val="0"/>
                        </a:spcAft>
                        <a:buNone/>
                      </a:pPr>
                      <a:r>
                        <a:rPr b="1" lang="en">
                          <a:solidFill>
                            <a:schemeClr val="lt1"/>
                          </a:solidFill>
                        </a:rPr>
                        <a:t>6 workflows / engineering disciplines (more static)</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1C4587"/>
                    </a:solidFill>
                  </a:tcPr>
                </a:tc>
              </a:tr>
              <a:tr h="381000">
                <a:tc>
                  <a:txBody>
                    <a:bodyPr/>
                    <a:lstStyle/>
                    <a:p>
                      <a:pPr indent="0" lvl="0" marL="0" rtl="0" algn="ctr">
                        <a:spcBef>
                          <a:spcPts val="0"/>
                        </a:spcBef>
                        <a:spcAft>
                          <a:spcPts val="0"/>
                        </a:spcAft>
                        <a:buNone/>
                      </a:pPr>
                      <a:r>
                        <a:rPr lang="en"/>
                        <a:t>Business Modeling</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t>Requirements</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t>Analysis and Design</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t>Implementation</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t>Test</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t>Deployment</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Agile Software Development Process</a:t>
            </a:r>
            <a:endParaRPr b="1">
              <a:solidFill>
                <a:schemeClr val="lt1"/>
              </a:solidFill>
            </a:endParaRPr>
          </a:p>
        </p:txBody>
      </p:sp>
      <p:sp>
        <p:nvSpPr>
          <p:cNvPr id="160" name="Google Shape;160;p25"/>
          <p:cNvSpPr txBox="1"/>
          <p:nvPr/>
        </p:nvSpPr>
        <p:spPr>
          <a:xfrm>
            <a:off x="416100" y="816900"/>
            <a:ext cx="5868000" cy="2953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Incremental refinement of prototypes with continuous feedback from the customer over the course of many 14 week iterations.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Manage change, run compact projects with small teams, and deliver quality software on time and within budget.</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Doesn’t create documentation but creates requirements as user stories as a result of frequent customer interaction</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Daily standup meetings to identify and overcome obstacles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Often take a Kanban approach inspired by Toyota’s manufacturing process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graphicFrame>
        <p:nvGraphicFramePr>
          <p:cNvPr id="161" name="Google Shape;161;p25"/>
          <p:cNvGraphicFramePr/>
          <p:nvPr/>
        </p:nvGraphicFramePr>
        <p:xfrm>
          <a:off x="6492300" y="847975"/>
          <a:ext cx="3000000" cy="3000000"/>
        </p:xfrm>
        <a:graphic>
          <a:graphicData uri="http://schemas.openxmlformats.org/drawingml/2006/table">
            <a:tbl>
              <a:tblPr>
                <a:noFill/>
                <a:tableStyleId>{8AB0DBC4-AA01-4123-B9EC-E46216193299}</a:tableStyleId>
              </a:tblPr>
              <a:tblGrid>
                <a:gridCol w="2186775"/>
              </a:tblGrid>
              <a:tr h="609575">
                <a:tc>
                  <a:txBody>
                    <a:bodyPr/>
                    <a:lstStyle/>
                    <a:p>
                      <a:pPr indent="0" lvl="0" marL="0" rtl="0" algn="ctr">
                        <a:spcBef>
                          <a:spcPts val="0"/>
                        </a:spcBef>
                        <a:spcAft>
                          <a:spcPts val="0"/>
                        </a:spcAft>
                        <a:buNone/>
                      </a:pPr>
                      <a:r>
                        <a:rPr b="1" lang="en">
                          <a:solidFill>
                            <a:schemeClr val="lt1"/>
                          </a:solidFill>
                        </a:rPr>
                        <a:t>4 principles</a:t>
                      </a:r>
                      <a:endParaRPr b="1">
                        <a:solidFill>
                          <a:schemeClr val="lt1"/>
                        </a:solidFill>
                      </a:endParaRPr>
                    </a:p>
                    <a:p>
                      <a:pPr indent="0" lvl="0" marL="0" rtl="0" algn="ctr">
                        <a:spcBef>
                          <a:spcPts val="0"/>
                        </a:spcBef>
                        <a:spcAft>
                          <a:spcPts val="0"/>
                        </a:spcAft>
                        <a:buNone/>
                      </a:pPr>
                      <a:r>
                        <a:rPr b="1" lang="en">
                          <a:solidFill>
                            <a:schemeClr val="lt1"/>
                          </a:solidFill>
                        </a:rPr>
                        <a:t>(vs P&amp;D)</a:t>
                      </a:r>
                      <a:endParaRPr b="1">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1C4587"/>
                    </a:solidFill>
                  </a:tcPr>
                </a:tc>
              </a:tr>
              <a:tr h="641575">
                <a:tc>
                  <a:txBody>
                    <a:bodyPr/>
                    <a:lstStyle/>
                    <a:p>
                      <a:pPr indent="0" lvl="0" marL="0" rtl="0" algn="ctr">
                        <a:lnSpc>
                          <a:spcPct val="115000"/>
                        </a:lnSpc>
                        <a:spcBef>
                          <a:spcPts val="0"/>
                        </a:spcBef>
                        <a:spcAft>
                          <a:spcPts val="0"/>
                        </a:spcAft>
                        <a:buNone/>
                      </a:pPr>
                      <a:r>
                        <a:rPr lang="en">
                          <a:solidFill>
                            <a:schemeClr val="dk1"/>
                          </a:solidFill>
                        </a:rPr>
                        <a:t>Individuals and interactions over processes and tools </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886950">
                <a:tc>
                  <a:txBody>
                    <a:bodyPr/>
                    <a:lstStyle/>
                    <a:p>
                      <a:pPr indent="0" lvl="0" marL="0" rtl="0" algn="ctr">
                        <a:lnSpc>
                          <a:spcPct val="115000"/>
                        </a:lnSpc>
                        <a:spcBef>
                          <a:spcPts val="0"/>
                        </a:spcBef>
                        <a:spcAft>
                          <a:spcPts val="0"/>
                        </a:spcAft>
                        <a:buNone/>
                      </a:pPr>
                      <a:r>
                        <a:rPr lang="en">
                          <a:solidFill>
                            <a:schemeClr val="dk1"/>
                          </a:solidFill>
                        </a:rPr>
                        <a:t>Working software over comprehensive documentation</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641575">
                <a:tc>
                  <a:txBody>
                    <a:bodyPr/>
                    <a:lstStyle/>
                    <a:p>
                      <a:pPr indent="0" lvl="0" marL="0" rtl="0" algn="ctr">
                        <a:lnSpc>
                          <a:spcPct val="115000"/>
                        </a:lnSpc>
                        <a:spcBef>
                          <a:spcPts val="0"/>
                        </a:spcBef>
                        <a:spcAft>
                          <a:spcPts val="0"/>
                        </a:spcAft>
                        <a:buNone/>
                      </a:pPr>
                      <a:r>
                        <a:rPr lang="en">
                          <a:solidFill>
                            <a:schemeClr val="dk1"/>
                          </a:solidFill>
                        </a:rPr>
                        <a:t>Customer collaboration over contract negotiation</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r h="667875">
                <a:tc>
                  <a:txBody>
                    <a:bodyPr/>
                    <a:lstStyle/>
                    <a:p>
                      <a:pPr indent="0" lvl="0" marL="0" rtl="0" algn="ctr">
                        <a:lnSpc>
                          <a:spcPct val="115000"/>
                        </a:lnSpc>
                        <a:spcBef>
                          <a:spcPts val="0"/>
                        </a:spcBef>
                        <a:spcAft>
                          <a:spcPts val="0"/>
                        </a:spcAft>
                        <a:buNone/>
                      </a:pPr>
                      <a:r>
                        <a:rPr lang="en">
                          <a:solidFill>
                            <a:schemeClr val="dk1"/>
                          </a:solidFill>
                        </a:rPr>
                        <a:t>Responding to change over following a plan</a:t>
                      </a:r>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Software Quality</a:t>
            </a:r>
            <a:endParaRPr b="1">
              <a:solidFill>
                <a:schemeClr val="lt1"/>
              </a:solidFill>
            </a:endParaRPr>
          </a:p>
        </p:txBody>
      </p:sp>
      <p:sp>
        <p:nvSpPr>
          <p:cNvPr id="167" name="Google Shape;167;p26"/>
          <p:cNvSpPr txBox="1"/>
          <p:nvPr/>
        </p:nvSpPr>
        <p:spPr>
          <a:xfrm>
            <a:off x="437775" y="714000"/>
            <a:ext cx="8252700" cy="234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General Idea</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Ensures that products under development have high </a:t>
            </a:r>
            <a:r>
              <a:rPr lang="en" sz="1200">
                <a:solidFill>
                  <a:schemeClr val="dk1"/>
                </a:solidFill>
              </a:rPr>
              <a:t>quality; Creation</a:t>
            </a:r>
            <a:r>
              <a:rPr lang="en" sz="1200">
                <a:solidFill>
                  <a:schemeClr val="dk1"/>
                </a:solidFill>
              </a:rPr>
              <a:t> processes and standards in an organization that lead to high quality software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Must satisfy the needs of:</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Customers: easy to use, doesn’t crash etc.</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Developers: each to debug and enhance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Terminology</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Verification: Did you build the thing right? Met specification?</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Validation: Did you build the right thing? Build what the customer wants?</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Software Quality</a:t>
            </a:r>
            <a:endParaRPr b="1">
              <a:solidFill>
                <a:schemeClr val="lt1"/>
              </a:solidFill>
            </a:endParaRPr>
          </a:p>
        </p:txBody>
      </p:sp>
      <p:sp>
        <p:nvSpPr>
          <p:cNvPr id="173" name="Google Shape;173;p27"/>
          <p:cNvSpPr txBox="1"/>
          <p:nvPr/>
        </p:nvSpPr>
        <p:spPr>
          <a:xfrm>
            <a:off x="437775" y="714000"/>
            <a:ext cx="8252700" cy="255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General Idea</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Ensures that products under development have high quality and are creating processes and standards in an organization that lead to high quality software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Must satisfy the needs of:</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Customers: easy to use, doesn’t crash etc.</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Developers: each to debug and enhance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Terminology</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Verification: Did you build the thing right? Met specification?</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Validation: Did you build the right thing? Build what the customer wants?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Testing</a:t>
            </a:r>
            <a:endParaRPr sz="1200">
              <a:solidFill>
                <a:schemeClr val="dk1"/>
              </a:solidFill>
            </a:endParaRPr>
          </a:p>
          <a:p>
            <a:pPr indent="-304800" lvl="1" marL="914400" rtl="0" algn="just">
              <a:lnSpc>
                <a:spcPct val="115000"/>
              </a:lnSpc>
              <a:spcBef>
                <a:spcPts val="0"/>
              </a:spcBef>
              <a:spcAft>
                <a:spcPts val="0"/>
              </a:spcAft>
              <a:buClr>
                <a:srgbClr val="CC0000"/>
              </a:buClr>
              <a:buSzPts val="1200"/>
              <a:buChar char="○"/>
            </a:pPr>
            <a:r>
              <a:rPr lang="en" sz="1200">
                <a:solidFill>
                  <a:srgbClr val="CC0000"/>
                </a:solidFill>
              </a:rPr>
              <a:t>Problem: Non-exhaustive nature of testing</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Software Quality</a:t>
            </a:r>
            <a:endParaRPr b="1">
              <a:solidFill>
                <a:schemeClr val="lt1"/>
              </a:solidFill>
            </a:endParaRPr>
          </a:p>
        </p:txBody>
      </p:sp>
      <p:sp>
        <p:nvSpPr>
          <p:cNvPr id="179" name="Google Shape;179;p28"/>
          <p:cNvSpPr txBox="1"/>
          <p:nvPr/>
        </p:nvSpPr>
        <p:spPr>
          <a:xfrm>
            <a:off x="437775" y="737625"/>
            <a:ext cx="8252700" cy="347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General Idea</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Ensures that products under development have high quality and are creating processes and standards in an organization that lead to high quality software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Must satisfy the needs of:</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Customers: easy to use, doesn’t crash etc.</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Developers: each to debug and enhance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Terminology</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Verification: Did you build the thing right? Met specification?</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Validation: Did you build the right thing? Build what the customer wants?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Testing</a:t>
            </a:r>
            <a:endParaRPr sz="1200">
              <a:solidFill>
                <a:schemeClr val="dk1"/>
              </a:solidFill>
            </a:endParaRPr>
          </a:p>
          <a:p>
            <a:pPr indent="-304800" lvl="1" marL="914400" rtl="0" algn="just">
              <a:lnSpc>
                <a:spcPct val="115000"/>
              </a:lnSpc>
              <a:spcBef>
                <a:spcPts val="0"/>
              </a:spcBef>
              <a:spcAft>
                <a:spcPts val="0"/>
              </a:spcAft>
              <a:buClr>
                <a:srgbClr val="CC0000"/>
              </a:buClr>
              <a:buSzPts val="1200"/>
              <a:buChar char="○"/>
            </a:pPr>
            <a:r>
              <a:rPr lang="en" sz="1200">
                <a:solidFill>
                  <a:srgbClr val="CC0000"/>
                </a:solidFill>
              </a:rPr>
              <a:t>Problem: Non-exhaustive nature of testing</a:t>
            </a:r>
            <a:endParaRPr sz="1200">
              <a:solidFill>
                <a:srgbClr val="CC0000"/>
              </a:solidFill>
            </a:endParaRPr>
          </a:p>
          <a:p>
            <a:pPr indent="-304800" lvl="1" marL="914400" rtl="0" algn="just">
              <a:lnSpc>
                <a:spcPct val="115000"/>
              </a:lnSpc>
              <a:spcBef>
                <a:spcPts val="0"/>
              </a:spcBef>
              <a:spcAft>
                <a:spcPts val="0"/>
              </a:spcAft>
              <a:buClr>
                <a:srgbClr val="38761D"/>
              </a:buClr>
              <a:buSzPts val="1200"/>
              <a:buChar char="○"/>
            </a:pPr>
            <a:r>
              <a:rPr lang="en" sz="1200">
                <a:solidFill>
                  <a:srgbClr val="38761D"/>
                </a:solidFill>
              </a:rPr>
              <a:t>Solution: divide into unit testing, module testing, integration testing and system / acceptance testing; Alternatives: Formal Methods</a:t>
            </a:r>
            <a:endParaRPr sz="1200">
              <a:solidFill>
                <a:srgbClr val="38761D"/>
              </a:solidFill>
            </a:endParaRPr>
          </a:p>
          <a:p>
            <a:pPr indent="0" lvl="0" marL="0" rtl="0" algn="l">
              <a:lnSpc>
                <a:spcPct val="150000"/>
              </a:lnSpc>
              <a:spcBef>
                <a:spcPts val="0"/>
              </a:spcBef>
              <a:spcAft>
                <a:spcPts val="0"/>
              </a:spcAft>
              <a:buNone/>
            </a:pPr>
            <a:r>
              <a:t/>
            </a:r>
            <a:endParaRPr sz="1200">
              <a:solidFill>
                <a:srgbClr val="CC0000"/>
              </a:solidFill>
            </a:endParaRPr>
          </a:p>
          <a:p>
            <a:pPr indent="0" lvl="0" marL="0" rtl="0" algn="l">
              <a:lnSpc>
                <a:spcPct val="150000"/>
              </a:lnSpc>
              <a:spcBef>
                <a:spcPts val="0"/>
              </a:spcBef>
              <a:spcAft>
                <a:spcPts val="0"/>
              </a:spcAft>
              <a:buNone/>
            </a:pPr>
            <a:r>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Software Quality</a:t>
            </a:r>
            <a:endParaRPr b="1">
              <a:solidFill>
                <a:schemeClr val="lt1"/>
              </a:solidFill>
            </a:endParaRPr>
          </a:p>
        </p:txBody>
      </p:sp>
      <p:sp>
        <p:nvSpPr>
          <p:cNvPr id="185" name="Google Shape;185;p29"/>
          <p:cNvSpPr txBox="1"/>
          <p:nvPr/>
        </p:nvSpPr>
        <p:spPr>
          <a:xfrm>
            <a:off x="437775" y="737625"/>
            <a:ext cx="8252700" cy="4693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General Idea</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Ensures that products under development have high quality and are creating processes and standards in an organization that lead to high quality software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Must satisfy the needs of:</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Customers: easy to use, doesn’t crash etc.</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Developers: each to debug and enhance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Terminology</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Verification: Did you build the thing right? Met specification?</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Validation: Did you build the right thing? Build what the customer wants?</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Testing</a:t>
            </a:r>
            <a:endParaRPr sz="1200">
              <a:solidFill>
                <a:schemeClr val="dk1"/>
              </a:solidFill>
            </a:endParaRPr>
          </a:p>
          <a:p>
            <a:pPr indent="-304800" lvl="1" marL="914400" rtl="0" algn="just">
              <a:lnSpc>
                <a:spcPct val="115000"/>
              </a:lnSpc>
              <a:spcBef>
                <a:spcPts val="0"/>
              </a:spcBef>
              <a:spcAft>
                <a:spcPts val="0"/>
              </a:spcAft>
              <a:buClr>
                <a:srgbClr val="CC0000"/>
              </a:buClr>
              <a:buSzPts val="1200"/>
              <a:buChar char="○"/>
            </a:pPr>
            <a:r>
              <a:rPr lang="en" sz="1200">
                <a:solidFill>
                  <a:srgbClr val="CC0000"/>
                </a:solidFill>
              </a:rPr>
              <a:t>Problem: Non-exhaustive nature of testing</a:t>
            </a:r>
            <a:endParaRPr sz="1200">
              <a:solidFill>
                <a:srgbClr val="CC0000"/>
              </a:solidFill>
            </a:endParaRPr>
          </a:p>
          <a:p>
            <a:pPr indent="-304800" lvl="1" marL="914400" rtl="0" algn="just">
              <a:lnSpc>
                <a:spcPct val="115000"/>
              </a:lnSpc>
              <a:spcBef>
                <a:spcPts val="0"/>
              </a:spcBef>
              <a:spcAft>
                <a:spcPts val="0"/>
              </a:spcAft>
              <a:buClr>
                <a:srgbClr val="38761D"/>
              </a:buClr>
              <a:buSzPts val="1200"/>
              <a:buChar char="○"/>
            </a:pPr>
            <a:r>
              <a:rPr lang="en" sz="1200">
                <a:solidFill>
                  <a:srgbClr val="38761D"/>
                </a:solidFill>
              </a:rPr>
              <a:t>Solution: divide into unit testing, module testing, integration testing and system / acceptance testing; Alternatives: Formal Methods</a:t>
            </a:r>
            <a:endParaRPr sz="1200">
              <a:solidFill>
                <a:srgbClr val="38761D"/>
              </a:solidFill>
            </a:endParaRPr>
          </a:p>
          <a:p>
            <a:pPr indent="0" lvl="0" marL="914400" rtl="0" algn="just">
              <a:lnSpc>
                <a:spcPct val="115000"/>
              </a:lnSpc>
              <a:spcBef>
                <a:spcPts val="0"/>
              </a:spcBef>
              <a:spcAft>
                <a:spcPts val="0"/>
              </a:spcAft>
              <a:buNone/>
            </a:pPr>
            <a:r>
              <a:t/>
            </a:r>
            <a:endParaRPr sz="1200">
              <a:solidFill>
                <a:srgbClr val="38761D"/>
              </a:solidFill>
            </a:endParaRPr>
          </a:p>
          <a:p>
            <a:pPr indent="0" lvl="0" marL="0" rtl="0" algn="just">
              <a:lnSpc>
                <a:spcPct val="115000"/>
              </a:lnSpc>
              <a:spcBef>
                <a:spcPts val="0"/>
              </a:spcBef>
              <a:spcAft>
                <a:spcPts val="0"/>
              </a:spcAft>
              <a:buNone/>
            </a:pPr>
            <a:r>
              <a:rPr b="1" lang="en" sz="1200"/>
              <a:t>Interesting example: Experiential Programming</a:t>
            </a:r>
            <a:endParaRPr b="1" sz="1200"/>
          </a:p>
          <a:p>
            <a:pPr indent="-304800" lvl="0" marL="457200" rtl="0" algn="just">
              <a:lnSpc>
                <a:spcPct val="115000"/>
              </a:lnSpc>
              <a:spcBef>
                <a:spcPts val="0"/>
              </a:spcBef>
              <a:spcAft>
                <a:spcPts val="0"/>
              </a:spcAft>
              <a:buSzPts val="1200"/>
              <a:buChar char="●"/>
            </a:pPr>
            <a:r>
              <a:rPr lang="en" sz="1100">
                <a:solidFill>
                  <a:schemeClr val="dk1"/>
                </a:solidFill>
              </a:rPr>
              <a:t>Write tests before writing the code</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Write minimum code to pass the test =&gt; code is always tested =&gt; low chances of writing code that will be discarded </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Acceptance/System and Integration =&gt; BDD</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en" sz="1100">
                <a:solidFill>
                  <a:schemeClr val="dk1"/>
                </a:solidFill>
              </a:rPr>
              <a:t>Unit and module =&gt; TDD</a:t>
            </a:r>
            <a:endParaRPr sz="1100">
              <a:solidFill>
                <a:schemeClr val="dk1"/>
              </a:solidFill>
            </a:endParaRPr>
          </a:p>
          <a:p>
            <a:pPr indent="0" lvl="0" marL="457200" rtl="0" algn="l">
              <a:lnSpc>
                <a:spcPct val="150000"/>
              </a:lnSpc>
              <a:spcBef>
                <a:spcPts val="0"/>
              </a:spcBef>
              <a:spcAft>
                <a:spcPts val="0"/>
              </a:spcAft>
              <a:buNone/>
            </a:pPr>
            <a:r>
              <a:t/>
            </a:r>
            <a:endParaRPr sz="1200">
              <a:solidFill>
                <a:srgbClr val="CC0000"/>
              </a:solidFill>
            </a:endParaRPr>
          </a:p>
          <a:p>
            <a:pPr indent="0" lvl="0" marL="0" rtl="0" algn="l">
              <a:lnSpc>
                <a:spcPct val="150000"/>
              </a:lnSpc>
              <a:spcBef>
                <a:spcPts val="0"/>
              </a:spcBef>
              <a:spcAft>
                <a:spcPts val="0"/>
              </a:spcAft>
              <a:buNone/>
            </a:pPr>
            <a:r>
              <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Developer Productivity</a:t>
            </a:r>
            <a:endParaRPr b="1">
              <a:solidFill>
                <a:schemeClr val="lt1"/>
              </a:solidFill>
            </a:endParaRPr>
          </a:p>
        </p:txBody>
      </p:sp>
      <p:graphicFrame>
        <p:nvGraphicFramePr>
          <p:cNvPr id="191" name="Google Shape;191;p30"/>
          <p:cNvGraphicFramePr/>
          <p:nvPr/>
        </p:nvGraphicFramePr>
        <p:xfrm>
          <a:off x="341850" y="666714"/>
          <a:ext cx="3000000" cy="3000000"/>
        </p:xfrm>
        <a:graphic>
          <a:graphicData uri="http://schemas.openxmlformats.org/drawingml/2006/table">
            <a:tbl>
              <a:tblPr>
                <a:noFill/>
                <a:tableStyleId>{8AB0DBC4-AA01-4123-B9EC-E46216193299}</a:tableStyleId>
              </a:tblPr>
              <a:tblGrid>
                <a:gridCol w="4158575"/>
              </a:tblGrid>
              <a:tr h="1837900">
                <a:tc>
                  <a:txBody>
                    <a:bodyPr/>
                    <a:lstStyle/>
                    <a:p>
                      <a:pPr indent="0" lvl="0" marL="0" rtl="0" algn="l">
                        <a:lnSpc>
                          <a:spcPct val="115000"/>
                        </a:lnSpc>
                        <a:spcBef>
                          <a:spcPts val="0"/>
                        </a:spcBef>
                        <a:spcAft>
                          <a:spcPts val="0"/>
                        </a:spcAft>
                        <a:buNone/>
                      </a:pPr>
                      <a:r>
                        <a:rPr b="1" lang="en" sz="1200"/>
                        <a:t>Clarity via conciseness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Small programs =&gt; Easy to evolve and understand =&gt; fewer bugs and easier to maintain</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How do programming languages do this?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Syntax that lets programmers express ideas using fewer characters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Raise level of abstractio</a:t>
                      </a:r>
                      <a:r>
                        <a:rPr lang="en" sz="1200">
                          <a:solidFill>
                            <a:schemeClr val="dk1"/>
                          </a:solidFill>
                        </a:rPr>
                        <a:t>n</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Developer Productivity</a:t>
            </a:r>
            <a:endParaRPr b="1">
              <a:solidFill>
                <a:schemeClr val="lt1"/>
              </a:solidFill>
            </a:endParaRPr>
          </a:p>
        </p:txBody>
      </p:sp>
      <p:graphicFrame>
        <p:nvGraphicFramePr>
          <p:cNvPr id="197" name="Google Shape;197;p31"/>
          <p:cNvGraphicFramePr/>
          <p:nvPr/>
        </p:nvGraphicFramePr>
        <p:xfrm>
          <a:off x="341850" y="666714"/>
          <a:ext cx="3000000" cy="3000000"/>
        </p:xfrm>
        <a:graphic>
          <a:graphicData uri="http://schemas.openxmlformats.org/drawingml/2006/table">
            <a:tbl>
              <a:tblPr>
                <a:noFill/>
                <a:tableStyleId>{8AB0DBC4-AA01-4123-B9EC-E46216193299}</a:tableStyleId>
              </a:tblPr>
              <a:tblGrid>
                <a:gridCol w="4158575"/>
                <a:gridCol w="4285975"/>
              </a:tblGrid>
              <a:tr h="1837900">
                <a:tc>
                  <a:txBody>
                    <a:bodyPr/>
                    <a:lstStyle/>
                    <a:p>
                      <a:pPr indent="0" lvl="0" marL="0" rtl="0" algn="l">
                        <a:lnSpc>
                          <a:spcPct val="115000"/>
                        </a:lnSpc>
                        <a:spcBef>
                          <a:spcPts val="0"/>
                        </a:spcBef>
                        <a:spcAft>
                          <a:spcPts val="0"/>
                        </a:spcAft>
                        <a:buNone/>
                      </a:pPr>
                      <a:r>
                        <a:rPr b="1" lang="en" sz="1200"/>
                        <a:t>Clarity via conciseness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Small programs =&gt; Easy to evolve and understand =&gt; fewer bugs and easier to maintain</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How do programming languages do this?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Syntax that lets programmers express ideas using fewer characters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Raise level of abstraction</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200"/>
                        <a:t>Synthesis of Implementations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Automatically generated code &gt; Manually written code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Metaprogramming: automatically synthesize code at runtime</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8" name="Shape 58"/>
        <p:cNvGrpSpPr/>
        <p:nvPr/>
      </p:nvGrpSpPr>
      <p:grpSpPr>
        <a:xfrm>
          <a:off x="0" y="0"/>
          <a:ext cx="0" cy="0"/>
          <a:chOff x="0" y="0"/>
          <a:chExt cx="0" cy="0"/>
        </a:xfrm>
      </p:grpSpPr>
      <p:sp>
        <p:nvSpPr>
          <p:cNvPr id="59" name="Google Shape;59;p14"/>
          <p:cNvSpPr txBox="1"/>
          <p:nvPr/>
        </p:nvSpPr>
        <p:spPr>
          <a:xfrm>
            <a:off x="896700" y="597850"/>
            <a:ext cx="7350600" cy="144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2400">
                <a:solidFill>
                  <a:schemeClr val="lt1"/>
                </a:solidFill>
              </a:rPr>
              <a:t>Software as a Service, Agile Development, and Cloud Computing</a:t>
            </a:r>
            <a:endParaRPr b="1" sz="2400">
              <a:solidFill>
                <a:schemeClr val="lt1"/>
              </a:solidFill>
            </a:endParaRPr>
          </a:p>
          <a:p>
            <a:pPr indent="0" lvl="0" marL="0" rtl="0" algn="ctr">
              <a:lnSpc>
                <a:spcPct val="100000"/>
              </a:lnSpc>
              <a:spcBef>
                <a:spcPts val="1200"/>
              </a:spcBef>
              <a:spcAft>
                <a:spcPts val="0"/>
              </a:spcAft>
              <a:buNone/>
            </a:pPr>
            <a:r>
              <a:t/>
            </a:r>
            <a:endParaRPr b="1" sz="2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Developer Productivity</a:t>
            </a:r>
            <a:endParaRPr b="1">
              <a:solidFill>
                <a:schemeClr val="lt1"/>
              </a:solidFill>
            </a:endParaRPr>
          </a:p>
        </p:txBody>
      </p:sp>
      <p:graphicFrame>
        <p:nvGraphicFramePr>
          <p:cNvPr id="203" name="Google Shape;203;p32"/>
          <p:cNvGraphicFramePr/>
          <p:nvPr/>
        </p:nvGraphicFramePr>
        <p:xfrm>
          <a:off x="341850" y="666714"/>
          <a:ext cx="3000000" cy="3000000"/>
        </p:xfrm>
        <a:graphic>
          <a:graphicData uri="http://schemas.openxmlformats.org/drawingml/2006/table">
            <a:tbl>
              <a:tblPr>
                <a:noFill/>
                <a:tableStyleId>{8AB0DBC4-AA01-4123-B9EC-E46216193299}</a:tableStyleId>
              </a:tblPr>
              <a:tblGrid>
                <a:gridCol w="4158575"/>
                <a:gridCol w="4285975"/>
              </a:tblGrid>
              <a:tr h="1837900">
                <a:tc>
                  <a:txBody>
                    <a:bodyPr/>
                    <a:lstStyle/>
                    <a:p>
                      <a:pPr indent="0" lvl="0" marL="0" rtl="0" algn="l">
                        <a:lnSpc>
                          <a:spcPct val="115000"/>
                        </a:lnSpc>
                        <a:spcBef>
                          <a:spcPts val="0"/>
                        </a:spcBef>
                        <a:spcAft>
                          <a:spcPts val="0"/>
                        </a:spcAft>
                        <a:buNone/>
                      </a:pPr>
                      <a:r>
                        <a:rPr b="1" lang="en" sz="1200"/>
                        <a:t>Clarity via conciseness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Small programs =&gt; Easy to evolve and understand =&gt; fewer bugs and easier to maintain</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How do programming languages do this?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Syntax that lets programmers express ideas using fewer characters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Raise level of abstraction</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200"/>
                        <a:t>Synthesis of Implementations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Automatically generated code &gt; Manually written code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Metaprogramming: automatically synthesize code at runtime</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2468850">
                <a:tc>
                  <a:txBody>
                    <a:bodyPr/>
                    <a:lstStyle/>
                    <a:p>
                      <a:pPr indent="0" lvl="0" marL="0" rtl="0" algn="l">
                        <a:lnSpc>
                          <a:spcPct val="115000"/>
                        </a:lnSpc>
                        <a:spcBef>
                          <a:spcPts val="0"/>
                        </a:spcBef>
                        <a:spcAft>
                          <a:spcPts val="0"/>
                        </a:spcAft>
                        <a:buNone/>
                      </a:pPr>
                      <a:r>
                        <a:rPr b="1" lang="en" sz="1200"/>
                        <a:t>Reuse</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Reuse existing designs, procedures and functions &gt; writing everything from scratch</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Object Oriented Programming =&gt; Inheritance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Dynamic Typing</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Mix-ins </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Don’t have to change all copies when fixing a bug - just one place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DRY - don’t repeat yourself</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just">
                        <a:lnSpc>
                          <a:spcPct val="115000"/>
                        </a:lnSpc>
                        <a:spcBef>
                          <a:spcPts val="0"/>
                        </a:spcBef>
                        <a:spcAft>
                          <a:spcPts val="0"/>
                        </a:spcAft>
                        <a:buNone/>
                      </a:pPr>
                      <a:r>
                        <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000000">
                        <a:alpha val="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Developer Productivity</a:t>
            </a:r>
            <a:endParaRPr b="1">
              <a:solidFill>
                <a:schemeClr val="lt1"/>
              </a:solidFill>
            </a:endParaRPr>
          </a:p>
        </p:txBody>
      </p:sp>
      <p:graphicFrame>
        <p:nvGraphicFramePr>
          <p:cNvPr id="209" name="Google Shape;209;p33"/>
          <p:cNvGraphicFramePr/>
          <p:nvPr/>
        </p:nvGraphicFramePr>
        <p:xfrm>
          <a:off x="341850" y="666714"/>
          <a:ext cx="3000000" cy="3000000"/>
        </p:xfrm>
        <a:graphic>
          <a:graphicData uri="http://schemas.openxmlformats.org/drawingml/2006/table">
            <a:tbl>
              <a:tblPr>
                <a:noFill/>
                <a:tableStyleId>{8AB0DBC4-AA01-4123-B9EC-E46216193299}</a:tableStyleId>
              </a:tblPr>
              <a:tblGrid>
                <a:gridCol w="4158575"/>
                <a:gridCol w="4285975"/>
              </a:tblGrid>
              <a:tr h="1837900">
                <a:tc>
                  <a:txBody>
                    <a:bodyPr/>
                    <a:lstStyle/>
                    <a:p>
                      <a:pPr indent="0" lvl="0" marL="0" rtl="0" algn="l">
                        <a:lnSpc>
                          <a:spcPct val="115000"/>
                        </a:lnSpc>
                        <a:spcBef>
                          <a:spcPts val="0"/>
                        </a:spcBef>
                        <a:spcAft>
                          <a:spcPts val="0"/>
                        </a:spcAft>
                        <a:buNone/>
                      </a:pPr>
                      <a:r>
                        <a:rPr b="1" lang="en" sz="1200"/>
                        <a:t>Clarity via conciseness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Small programs =&gt; Easy to evolve and understand =&gt; fewer bugs and easier to maintain</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How do programming languages do this?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Syntax that lets programmers express ideas using fewer characters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Raise level of abstraction</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200"/>
                        <a:t>Synthesis of Implementations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Automatically generated code &gt; Manually written code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Metaprogramming: automatically synthesize code at runtime</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2468850">
                <a:tc>
                  <a:txBody>
                    <a:bodyPr/>
                    <a:lstStyle/>
                    <a:p>
                      <a:pPr indent="0" lvl="0" marL="0" rtl="0" algn="l">
                        <a:lnSpc>
                          <a:spcPct val="115000"/>
                        </a:lnSpc>
                        <a:spcBef>
                          <a:spcPts val="0"/>
                        </a:spcBef>
                        <a:spcAft>
                          <a:spcPts val="0"/>
                        </a:spcAft>
                        <a:buNone/>
                      </a:pPr>
                      <a:r>
                        <a:rPr b="1" lang="en" sz="1200"/>
                        <a:t>Reuse</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Reuse existing designs, procedures and functions &gt; writing everything from scratch</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Object Oriented Programming =&gt; Inheritance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Dynamic Typing</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Mix-ins </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Don’t have to change all copies when fixing a bug - just one place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DRY - don’t repeat yourself</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b="1" lang="en" sz="1200"/>
                        <a:t>Automation via tools</a:t>
                      </a:r>
                      <a:endParaRPr b="1" sz="1200"/>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Replace tedious manual tasks with tools to save time, improve accuracy, or both.</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Concerns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Trade off between time to learn and time saved</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Dependability of the tool</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The quality of the user experience</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How to decide which one to use</a:t>
                      </a: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rPr>
                        <a:t>Examples</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Cucumber, Pivotal Tracker, RSpec, Compilers, Interpreters</a:t>
                      </a:r>
                      <a:endParaRPr sz="1200">
                        <a:solidFill>
                          <a:schemeClr val="dk1"/>
                        </a:solidFill>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SaaS</a:t>
            </a:r>
            <a:endParaRPr b="1">
              <a:solidFill>
                <a:schemeClr val="lt1"/>
              </a:solidFill>
            </a:endParaRPr>
          </a:p>
        </p:txBody>
      </p:sp>
      <p:sp>
        <p:nvSpPr>
          <p:cNvPr id="215" name="Google Shape;215;p34"/>
          <p:cNvSpPr txBox="1"/>
          <p:nvPr/>
        </p:nvSpPr>
        <p:spPr>
          <a:xfrm>
            <a:off x="437775" y="568475"/>
            <a:ext cx="8252700" cy="302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SaaS: Software as a service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Software is run on Internet based servers that communicate among each other and allow users to access the service via a web browser</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Software as a Service (SaaS) is attractive to both customers and providers.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Customer: universal client (the Web browser) makes it easier for customers to use the service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Developer: single version of the software at a centralized site makes it easier for the provider to deliver, improve and frequent upgrade the service.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b="1" lang="en">
                <a:solidFill>
                  <a:schemeClr val="dk1"/>
                </a:solidFill>
              </a:rPr>
              <a:t>Advantages</a:t>
            </a:r>
            <a:endParaRPr b="1">
              <a:solidFill>
                <a:srgbClr val="38761D"/>
              </a:solidFill>
            </a:endParaRPr>
          </a:p>
          <a:p>
            <a:pPr indent="0" lvl="0" marL="0" rtl="0" algn="l">
              <a:lnSpc>
                <a:spcPct val="115000"/>
              </a:lnSpc>
              <a:spcBef>
                <a:spcPts val="0"/>
              </a:spcBef>
              <a:spcAft>
                <a:spcPts val="1000"/>
              </a:spcAft>
              <a:buNone/>
            </a:pPr>
            <a:r>
              <a:rPr lang="en">
                <a:solidFill>
                  <a:srgbClr val="38761D"/>
                </a:solidFill>
              </a:rPr>
              <a:t>??</a:t>
            </a:r>
            <a:endParaRPr>
              <a:solidFill>
                <a:srgbClr val="38761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SaaS</a:t>
            </a:r>
            <a:endParaRPr b="1">
              <a:solidFill>
                <a:schemeClr val="lt1"/>
              </a:solidFill>
            </a:endParaRPr>
          </a:p>
        </p:txBody>
      </p:sp>
      <p:sp>
        <p:nvSpPr>
          <p:cNvPr id="221" name="Google Shape;221;p35"/>
          <p:cNvSpPr txBox="1"/>
          <p:nvPr/>
        </p:nvSpPr>
        <p:spPr>
          <a:xfrm>
            <a:off x="437775" y="568475"/>
            <a:ext cx="8252700" cy="4516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SaaS: Software as a service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Software is run on Internet based servers that communicate among each other and allow users to access the service via a web browser</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Software as a Service (SaaS) is attractive to both customers and providers.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Customer: universal client (the Web browser) makes it easier for customers to use the service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Developer: single version of the software at a centralized site makes it easier for the provider to deliver, improve and frequent upgrade the service.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b="1" lang="en">
                <a:solidFill>
                  <a:schemeClr val="dk1"/>
                </a:solidFill>
              </a:rPr>
              <a:t>Advantages</a:t>
            </a:r>
            <a:endParaRPr b="1">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No local installation removes hardware compatibility requirement</a:t>
            </a:r>
            <a:endParaRPr>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Service data is kept within service (no back up, data loss concerns)</a:t>
            </a:r>
            <a:endParaRPr>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Easier for groups of users to collaborate on same data</a:t>
            </a:r>
            <a:endParaRPr>
              <a:solidFill>
                <a:srgbClr val="38761D"/>
              </a:solidFill>
            </a:endParaRPr>
          </a:p>
          <a:p>
            <a:pPr indent="-317500" lvl="1" marL="914400" rtl="0" algn="just">
              <a:lnSpc>
                <a:spcPct val="115000"/>
              </a:lnSpc>
              <a:spcBef>
                <a:spcPts val="0"/>
              </a:spcBef>
              <a:spcAft>
                <a:spcPts val="0"/>
              </a:spcAft>
              <a:buClr>
                <a:srgbClr val="38761D"/>
              </a:buClr>
              <a:buSzPts val="1400"/>
              <a:buChar char="○"/>
            </a:pPr>
            <a:r>
              <a:rPr lang="en">
                <a:solidFill>
                  <a:srgbClr val="38761D"/>
                </a:solidFill>
              </a:rPr>
              <a:t>Centralized data with remote access that is good for large frequently changing data</a:t>
            </a:r>
            <a:endParaRPr>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Developers maintain single copy of server software (instead of 1 per OS)</a:t>
            </a:r>
            <a:endParaRPr>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Upgrades to software don’t interfere with user experience</a:t>
            </a:r>
            <a:endParaRPr>
              <a:solidFill>
                <a:srgbClr val="38761D"/>
              </a:solidFill>
            </a:endParaRPr>
          </a:p>
          <a:p>
            <a:pPr indent="-317500" lvl="1" marL="914400" rtl="0" algn="l">
              <a:lnSpc>
                <a:spcPct val="115000"/>
              </a:lnSpc>
              <a:spcBef>
                <a:spcPts val="0"/>
              </a:spcBef>
              <a:spcAft>
                <a:spcPts val="0"/>
              </a:spcAft>
              <a:buClr>
                <a:srgbClr val="38761D"/>
              </a:buClr>
              <a:buSzPts val="1400"/>
              <a:buChar char="○"/>
            </a:pPr>
            <a:r>
              <a:rPr lang="en">
                <a:solidFill>
                  <a:srgbClr val="38761D"/>
                </a:solidFill>
              </a:rPr>
              <a:t>Encourages more competition + better features among SaaS companies</a:t>
            </a:r>
            <a:endParaRPr>
              <a:solidFill>
                <a:srgbClr val="38761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SaaS and SOA</a:t>
            </a:r>
            <a:endParaRPr b="1">
              <a:solidFill>
                <a:schemeClr val="lt1"/>
              </a:solidFill>
            </a:endParaRPr>
          </a:p>
        </p:txBody>
      </p:sp>
      <p:sp>
        <p:nvSpPr>
          <p:cNvPr id="227" name="Google Shape;227;p36"/>
          <p:cNvSpPr txBox="1"/>
          <p:nvPr/>
        </p:nvSpPr>
        <p:spPr>
          <a:xfrm>
            <a:off x="437775" y="714000"/>
            <a:ext cx="8252700" cy="171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Problem</a:t>
            </a:r>
            <a:endParaRPr>
              <a:solidFill>
                <a:schemeClr val="dk1"/>
              </a:solidFill>
            </a:endParaRPr>
          </a:p>
          <a:p>
            <a:pPr indent="-317500" lvl="0" marL="457200" rtl="0" algn="just">
              <a:lnSpc>
                <a:spcPct val="115000"/>
              </a:lnSpc>
              <a:spcBef>
                <a:spcPts val="0"/>
              </a:spcBef>
              <a:spcAft>
                <a:spcPts val="0"/>
              </a:spcAft>
              <a:buClr>
                <a:srgbClr val="CC0000"/>
              </a:buClr>
              <a:buSzPts val="1400"/>
              <a:buChar char="●"/>
            </a:pPr>
            <a:r>
              <a:rPr lang="en">
                <a:solidFill>
                  <a:srgbClr val="CC0000"/>
                </a:solidFill>
              </a:rPr>
              <a:t>When creating SaaP, developers could make extensive use of software libraries containing code to perform certain tasks common to many applications. Using these third-party libraries embodies the advantage of software reuse.</a:t>
            </a:r>
            <a:endParaRPr>
              <a:solidFill>
                <a:srgbClr val="CC0000"/>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7"/>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SaaS and SOA</a:t>
            </a:r>
            <a:endParaRPr b="1">
              <a:solidFill>
                <a:schemeClr val="lt1"/>
              </a:solidFill>
            </a:endParaRPr>
          </a:p>
        </p:txBody>
      </p:sp>
      <p:sp>
        <p:nvSpPr>
          <p:cNvPr id="233" name="Google Shape;233;p37"/>
          <p:cNvSpPr txBox="1"/>
          <p:nvPr/>
        </p:nvSpPr>
        <p:spPr>
          <a:xfrm>
            <a:off x="437775" y="714000"/>
            <a:ext cx="8252700" cy="369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Problem</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When creating SaaP, developers could make extensive use of software libraries containing code to perform certain tasks common to many applications. Using these third-party libraries embodies the advantage of software reuse.</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b="1" lang="en">
                <a:solidFill>
                  <a:srgbClr val="38761D"/>
                </a:solidFill>
              </a:rPr>
              <a:t>Solution: Service oriented architecture</a:t>
            </a:r>
            <a:endParaRPr b="1">
              <a:solidFill>
                <a:srgbClr val="38761D"/>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Service-oriented architecture (SOA) is a set of independent services composed together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A service is a program that can be communicated with APIs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SaaS service could call upon other services built and maintained by other developers for common tasks.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Services that were highly specialized to a narrow range of tasks are called microservices</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Examples: credit card processing, search, driving directions etc..</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SOA</a:t>
            </a:r>
            <a:endParaRPr b="1">
              <a:solidFill>
                <a:schemeClr val="lt1"/>
              </a:solidFill>
            </a:endParaRPr>
          </a:p>
        </p:txBody>
      </p:sp>
      <p:graphicFrame>
        <p:nvGraphicFramePr>
          <p:cNvPr id="239" name="Google Shape;239;p38"/>
          <p:cNvGraphicFramePr/>
          <p:nvPr/>
        </p:nvGraphicFramePr>
        <p:xfrm>
          <a:off x="381675" y="696358"/>
          <a:ext cx="3000000" cy="3000000"/>
        </p:xfrm>
        <a:graphic>
          <a:graphicData uri="http://schemas.openxmlformats.org/drawingml/2006/table">
            <a:tbl>
              <a:tblPr>
                <a:noFill/>
                <a:tableStyleId>{8AB0DBC4-AA01-4123-B9EC-E46216193299}</a:tableStyleId>
              </a:tblPr>
              <a:tblGrid>
                <a:gridCol w="4123175"/>
                <a:gridCol w="4361775"/>
              </a:tblGrid>
              <a:tr h="693575">
                <a:tc>
                  <a:txBody>
                    <a:bodyPr/>
                    <a:lstStyle/>
                    <a:p>
                      <a:pPr indent="0" lvl="0" marL="0" rtl="0" algn="l">
                        <a:spcBef>
                          <a:spcPts val="0"/>
                        </a:spcBef>
                        <a:spcAft>
                          <a:spcPts val="0"/>
                        </a:spcAft>
                        <a:buNone/>
                      </a:pPr>
                      <a:r>
                        <a:rPr b="1" lang="en" sz="1300">
                          <a:solidFill>
                            <a:schemeClr val="dk1"/>
                          </a:solidFill>
                        </a:rPr>
                        <a:t>Reusable</a:t>
                      </a:r>
                      <a:r>
                        <a:rPr lang="en" sz="1300">
                          <a:solidFill>
                            <a:schemeClr val="dk1"/>
                          </a:solidFill>
                        </a:rPr>
                        <a:t>: can combine existing services where each microservice is implemented with their own language/framework (implementation hidden behind API)</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Performance: </a:t>
                      </a:r>
                      <a:r>
                        <a:rPr lang="en" sz="1300">
                          <a:solidFill>
                            <a:schemeClr val="dk1"/>
                          </a:solidFill>
                        </a:rPr>
                        <a:t>for each microservice, need to dig into the software stack of a network interface due to layers of APIs, which can cause performance penalty: State is split across services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SOA</a:t>
            </a:r>
            <a:endParaRPr b="1">
              <a:solidFill>
                <a:schemeClr val="lt1"/>
              </a:solidFill>
            </a:endParaRPr>
          </a:p>
        </p:txBody>
      </p:sp>
      <p:graphicFrame>
        <p:nvGraphicFramePr>
          <p:cNvPr id="245" name="Google Shape;245;p39"/>
          <p:cNvGraphicFramePr/>
          <p:nvPr/>
        </p:nvGraphicFramePr>
        <p:xfrm>
          <a:off x="381675" y="696358"/>
          <a:ext cx="3000000" cy="3000000"/>
        </p:xfrm>
        <a:graphic>
          <a:graphicData uri="http://schemas.openxmlformats.org/drawingml/2006/table">
            <a:tbl>
              <a:tblPr>
                <a:noFill/>
                <a:tableStyleId>{8AB0DBC4-AA01-4123-B9EC-E46216193299}</a:tableStyleId>
              </a:tblPr>
              <a:tblGrid>
                <a:gridCol w="4123175"/>
                <a:gridCol w="4361775"/>
              </a:tblGrid>
              <a:tr h="693575">
                <a:tc>
                  <a:txBody>
                    <a:bodyPr/>
                    <a:lstStyle/>
                    <a:p>
                      <a:pPr indent="0" lvl="0" marL="0" rtl="0" algn="l">
                        <a:spcBef>
                          <a:spcPts val="0"/>
                        </a:spcBef>
                        <a:spcAft>
                          <a:spcPts val="0"/>
                        </a:spcAft>
                        <a:buNone/>
                      </a:pPr>
                      <a:r>
                        <a:rPr b="1" lang="en" sz="1300">
                          <a:solidFill>
                            <a:schemeClr val="dk1"/>
                          </a:solidFill>
                        </a:rPr>
                        <a:t>Reusable</a:t>
                      </a:r>
                      <a:r>
                        <a:rPr lang="en" sz="1300">
                          <a:solidFill>
                            <a:schemeClr val="dk1"/>
                          </a:solidFill>
                        </a:rPr>
                        <a:t>: can combine existing services where each microservice is implemented with their own language/framework (implementation hidden behind API)</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Performance: </a:t>
                      </a:r>
                      <a:r>
                        <a:rPr lang="en" sz="1300">
                          <a:solidFill>
                            <a:schemeClr val="dk1"/>
                          </a:solidFill>
                        </a:rPr>
                        <a:t>for each microservice, need to dig into the software stack of a network interface due to layers of APIs, which can cause performance penalty: State is split across services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1035375">
                <a:tc>
                  <a:txBody>
                    <a:bodyPr/>
                    <a:lstStyle/>
                    <a:p>
                      <a:pPr indent="0" lvl="0" marL="0" rtl="0" algn="l">
                        <a:spcBef>
                          <a:spcPts val="0"/>
                        </a:spcBef>
                        <a:spcAft>
                          <a:spcPts val="0"/>
                        </a:spcAft>
                        <a:buNone/>
                      </a:pPr>
                      <a:r>
                        <a:rPr b="1" lang="en" sz="1300">
                          <a:solidFill>
                            <a:schemeClr val="dk1"/>
                          </a:solidFill>
                        </a:rPr>
                        <a:t>Easy testing: </a:t>
                      </a:r>
                      <a:r>
                        <a:rPr lang="en" sz="1300">
                          <a:solidFill>
                            <a:schemeClr val="dk1"/>
                          </a:solidFill>
                        </a:rPr>
                        <a:t>each microservice does only one thing, testing that one thing in isolation is easier</a:t>
                      </a:r>
                      <a:endParaRPr sz="1300">
                        <a:solidFill>
                          <a:schemeClr val="dk1"/>
                        </a:solidFill>
                      </a:endParaRPr>
                    </a:p>
                    <a:p>
                      <a:pPr indent="0" lvl="0" marL="0" rtl="0" algn="l">
                        <a:spcBef>
                          <a:spcPts val="0"/>
                        </a:spcBef>
                        <a:spcAft>
                          <a:spcPts val="0"/>
                        </a:spcAft>
                        <a:buNone/>
                      </a:pPr>
                      <a:r>
                        <a:rPr lang="en" sz="1300">
                          <a:solidFill>
                            <a:schemeClr val="dk1"/>
                          </a:solidFill>
                        </a:rPr>
                        <a:t>Allows developers to use best tool for job for each microservice</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Dependability: </a:t>
                      </a:r>
                      <a:r>
                        <a:rPr lang="en" sz="1300">
                          <a:solidFill>
                            <a:schemeClr val="dk1"/>
                          </a:solidFill>
                        </a:rPr>
                        <a:t>Partial Failure is possible in SOA since microservices can fail independently from others, so it is not just a measure of “app is working” vs “app isn’t working”.In cases like this testing can be harder (integration and system tests, validation tests)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SOA</a:t>
            </a:r>
            <a:endParaRPr b="1">
              <a:solidFill>
                <a:schemeClr val="lt1"/>
              </a:solidFill>
            </a:endParaRPr>
          </a:p>
        </p:txBody>
      </p:sp>
      <p:graphicFrame>
        <p:nvGraphicFramePr>
          <p:cNvPr id="251" name="Google Shape;251;p40"/>
          <p:cNvGraphicFramePr/>
          <p:nvPr/>
        </p:nvGraphicFramePr>
        <p:xfrm>
          <a:off x="381675" y="696358"/>
          <a:ext cx="3000000" cy="3000000"/>
        </p:xfrm>
        <a:graphic>
          <a:graphicData uri="http://schemas.openxmlformats.org/drawingml/2006/table">
            <a:tbl>
              <a:tblPr>
                <a:noFill/>
                <a:tableStyleId>{8AB0DBC4-AA01-4123-B9EC-E46216193299}</a:tableStyleId>
              </a:tblPr>
              <a:tblGrid>
                <a:gridCol w="4123175"/>
                <a:gridCol w="4361775"/>
              </a:tblGrid>
              <a:tr h="693575">
                <a:tc>
                  <a:txBody>
                    <a:bodyPr/>
                    <a:lstStyle/>
                    <a:p>
                      <a:pPr indent="0" lvl="0" marL="0" rtl="0" algn="l">
                        <a:spcBef>
                          <a:spcPts val="0"/>
                        </a:spcBef>
                        <a:spcAft>
                          <a:spcPts val="0"/>
                        </a:spcAft>
                        <a:buNone/>
                      </a:pPr>
                      <a:r>
                        <a:rPr b="1" lang="en" sz="1300">
                          <a:solidFill>
                            <a:schemeClr val="dk1"/>
                          </a:solidFill>
                        </a:rPr>
                        <a:t>Reusable</a:t>
                      </a:r>
                      <a:r>
                        <a:rPr lang="en" sz="1300">
                          <a:solidFill>
                            <a:schemeClr val="dk1"/>
                          </a:solidFill>
                        </a:rPr>
                        <a:t>: can combine existing services where each microservice is implemented with their own language/framework (implementation hidden behind API)</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Performance: </a:t>
                      </a:r>
                      <a:r>
                        <a:rPr lang="en" sz="1300">
                          <a:solidFill>
                            <a:schemeClr val="dk1"/>
                          </a:solidFill>
                        </a:rPr>
                        <a:t>for each microservice, need to dig into the software stack of a network interface due to layers of APIs, which can cause performance penalty: State is split across services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1035375">
                <a:tc>
                  <a:txBody>
                    <a:bodyPr/>
                    <a:lstStyle/>
                    <a:p>
                      <a:pPr indent="0" lvl="0" marL="0" rtl="0" algn="l">
                        <a:spcBef>
                          <a:spcPts val="0"/>
                        </a:spcBef>
                        <a:spcAft>
                          <a:spcPts val="0"/>
                        </a:spcAft>
                        <a:buNone/>
                      </a:pPr>
                      <a:r>
                        <a:rPr b="1" lang="en" sz="1300">
                          <a:solidFill>
                            <a:schemeClr val="dk1"/>
                          </a:solidFill>
                        </a:rPr>
                        <a:t>Easy testing: </a:t>
                      </a:r>
                      <a:r>
                        <a:rPr lang="en" sz="1300">
                          <a:solidFill>
                            <a:schemeClr val="dk1"/>
                          </a:solidFill>
                        </a:rPr>
                        <a:t>each microservice does only one thing, testing that one thing in isolation is easier</a:t>
                      </a:r>
                      <a:endParaRPr sz="1300">
                        <a:solidFill>
                          <a:schemeClr val="dk1"/>
                        </a:solidFill>
                      </a:endParaRPr>
                    </a:p>
                    <a:p>
                      <a:pPr indent="0" lvl="0" marL="0" rtl="0" algn="l">
                        <a:spcBef>
                          <a:spcPts val="0"/>
                        </a:spcBef>
                        <a:spcAft>
                          <a:spcPts val="0"/>
                        </a:spcAft>
                        <a:buNone/>
                      </a:pPr>
                      <a:r>
                        <a:rPr lang="en" sz="1300">
                          <a:solidFill>
                            <a:schemeClr val="dk1"/>
                          </a:solidFill>
                        </a:rPr>
                        <a:t>Allows developers to use best tool for job for each microservice</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Dependability: </a:t>
                      </a:r>
                      <a:r>
                        <a:rPr lang="en" sz="1300">
                          <a:solidFill>
                            <a:schemeClr val="dk1"/>
                          </a:solidFill>
                        </a:rPr>
                        <a:t>Partial Failure is possible in SOA since microservices can fail independently from others, so it is not just a measure of “app is working” vs “app isn’t working”.In cases like this testing can be harder (integration and system tests, validation tests)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835925">
                <a:tc>
                  <a:txBody>
                    <a:bodyPr/>
                    <a:lstStyle/>
                    <a:p>
                      <a:pPr indent="0" lvl="0" marL="0" rtl="0" algn="l">
                        <a:spcBef>
                          <a:spcPts val="0"/>
                        </a:spcBef>
                        <a:spcAft>
                          <a:spcPts val="0"/>
                        </a:spcAft>
                        <a:buNone/>
                      </a:pPr>
                      <a:r>
                        <a:rPr b="1" lang="en" sz="1300">
                          <a:solidFill>
                            <a:schemeClr val="dk1"/>
                          </a:solidFill>
                        </a:rPr>
                        <a:t>Agile Friendly</a:t>
                      </a:r>
                      <a:r>
                        <a:rPr lang="en" sz="1300">
                          <a:solidFill>
                            <a:schemeClr val="dk1"/>
                          </a:solidFill>
                        </a:rPr>
                        <a:t>: works best with small-medium teams, since SOA allows small teams to develop microservices and then combining them.</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Development Work: </a:t>
                      </a:r>
                      <a:r>
                        <a:rPr lang="en" sz="1300">
                          <a:solidFill>
                            <a:schemeClr val="dk1"/>
                          </a:solidFill>
                        </a:rPr>
                        <a:t>each microservice has to build their own interface instead of a single monster interface for the entire application, REST simplifies this each microservice essentially being end-to-end services that can stand on their own</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SOA</a:t>
            </a:r>
            <a:endParaRPr b="1">
              <a:solidFill>
                <a:schemeClr val="lt1"/>
              </a:solidFill>
            </a:endParaRPr>
          </a:p>
        </p:txBody>
      </p:sp>
      <p:graphicFrame>
        <p:nvGraphicFramePr>
          <p:cNvPr id="257" name="Google Shape;257;p41"/>
          <p:cNvGraphicFramePr/>
          <p:nvPr/>
        </p:nvGraphicFramePr>
        <p:xfrm>
          <a:off x="381675" y="696358"/>
          <a:ext cx="3000000" cy="3000000"/>
        </p:xfrm>
        <a:graphic>
          <a:graphicData uri="http://schemas.openxmlformats.org/drawingml/2006/table">
            <a:tbl>
              <a:tblPr>
                <a:noFill/>
                <a:tableStyleId>{8AB0DBC4-AA01-4123-B9EC-E46216193299}</a:tableStyleId>
              </a:tblPr>
              <a:tblGrid>
                <a:gridCol w="4123175"/>
                <a:gridCol w="4361775"/>
              </a:tblGrid>
              <a:tr h="693575">
                <a:tc>
                  <a:txBody>
                    <a:bodyPr/>
                    <a:lstStyle/>
                    <a:p>
                      <a:pPr indent="0" lvl="0" marL="0" rtl="0" algn="l">
                        <a:spcBef>
                          <a:spcPts val="0"/>
                        </a:spcBef>
                        <a:spcAft>
                          <a:spcPts val="0"/>
                        </a:spcAft>
                        <a:buNone/>
                      </a:pPr>
                      <a:r>
                        <a:rPr b="1" lang="en" sz="1300">
                          <a:solidFill>
                            <a:schemeClr val="dk1"/>
                          </a:solidFill>
                        </a:rPr>
                        <a:t>Reusable</a:t>
                      </a:r>
                      <a:r>
                        <a:rPr lang="en" sz="1300">
                          <a:solidFill>
                            <a:schemeClr val="dk1"/>
                          </a:solidFill>
                        </a:rPr>
                        <a:t>: can combine existing services where each microservice is implemented with their own language/framework (implementation hidden behind API)</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Performance: </a:t>
                      </a:r>
                      <a:r>
                        <a:rPr lang="en" sz="1300">
                          <a:solidFill>
                            <a:schemeClr val="dk1"/>
                          </a:solidFill>
                        </a:rPr>
                        <a:t>for each microservice, need to dig into the software stack of a network interface due to layers of APIs, which can cause performance penalty: State is split across services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1035375">
                <a:tc>
                  <a:txBody>
                    <a:bodyPr/>
                    <a:lstStyle/>
                    <a:p>
                      <a:pPr indent="0" lvl="0" marL="0" rtl="0" algn="l">
                        <a:spcBef>
                          <a:spcPts val="0"/>
                        </a:spcBef>
                        <a:spcAft>
                          <a:spcPts val="0"/>
                        </a:spcAft>
                        <a:buNone/>
                      </a:pPr>
                      <a:r>
                        <a:rPr b="1" lang="en" sz="1300">
                          <a:solidFill>
                            <a:schemeClr val="dk1"/>
                          </a:solidFill>
                        </a:rPr>
                        <a:t>Easy testing: </a:t>
                      </a:r>
                      <a:r>
                        <a:rPr lang="en" sz="1300">
                          <a:solidFill>
                            <a:schemeClr val="dk1"/>
                          </a:solidFill>
                        </a:rPr>
                        <a:t>each microservice does only one thing, testing that one thing in isolation is easier</a:t>
                      </a:r>
                      <a:endParaRPr sz="1300">
                        <a:solidFill>
                          <a:schemeClr val="dk1"/>
                        </a:solidFill>
                      </a:endParaRPr>
                    </a:p>
                    <a:p>
                      <a:pPr indent="0" lvl="0" marL="0" rtl="0" algn="l">
                        <a:spcBef>
                          <a:spcPts val="0"/>
                        </a:spcBef>
                        <a:spcAft>
                          <a:spcPts val="0"/>
                        </a:spcAft>
                        <a:buNone/>
                      </a:pPr>
                      <a:r>
                        <a:rPr lang="en" sz="1300">
                          <a:solidFill>
                            <a:schemeClr val="dk1"/>
                          </a:solidFill>
                        </a:rPr>
                        <a:t>Allows developers to use best tool for job for each microservice</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Dependability: </a:t>
                      </a:r>
                      <a:r>
                        <a:rPr lang="en" sz="1300">
                          <a:solidFill>
                            <a:schemeClr val="dk1"/>
                          </a:solidFill>
                        </a:rPr>
                        <a:t>Partial Failure is possible in SOA since microservices can fail independently from others, so it is not just a measure of “app is working” vs “app isn’t working”.In cases like this testing can be harder (integration and system tests, validation tests)</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835925">
                <a:tc>
                  <a:txBody>
                    <a:bodyPr/>
                    <a:lstStyle/>
                    <a:p>
                      <a:pPr indent="0" lvl="0" marL="0" rtl="0" algn="l">
                        <a:spcBef>
                          <a:spcPts val="0"/>
                        </a:spcBef>
                        <a:spcAft>
                          <a:spcPts val="0"/>
                        </a:spcAft>
                        <a:buNone/>
                      </a:pPr>
                      <a:r>
                        <a:rPr b="1" lang="en" sz="1300">
                          <a:solidFill>
                            <a:schemeClr val="dk1"/>
                          </a:solidFill>
                        </a:rPr>
                        <a:t>Agile Friendly</a:t>
                      </a:r>
                      <a:r>
                        <a:rPr lang="en" sz="1300">
                          <a:solidFill>
                            <a:schemeClr val="dk1"/>
                          </a:solidFill>
                        </a:rPr>
                        <a:t>: works best with small-medium teams, since SOA allows small teams to develop microservices and then combining them.</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sz="1300">
                          <a:solidFill>
                            <a:schemeClr val="dk1"/>
                          </a:solidFill>
                        </a:rPr>
                        <a:t>Development Work: </a:t>
                      </a:r>
                      <a:r>
                        <a:rPr lang="en" sz="1300">
                          <a:solidFill>
                            <a:schemeClr val="dk1"/>
                          </a:solidFill>
                        </a:rPr>
                        <a:t>each microservice has to build their own interface instead of a single monster interface for the entire application, REST simplifies this each microservice essentially being end-to-end services that can stand on their own</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r h="693575">
                <a:tc>
                  <a:txBody>
                    <a:bodyPr/>
                    <a:lstStyle/>
                    <a:p>
                      <a:pPr indent="0" lvl="0" marL="0" rtl="0" algn="l">
                        <a:spcBef>
                          <a:spcPts val="0"/>
                        </a:spcBef>
                        <a:spcAft>
                          <a:spcPts val="0"/>
                        </a:spcAft>
                        <a:buNone/>
                      </a:pPr>
                      <a:r>
                        <a:rPr lang="en" sz="1300">
                          <a:solidFill>
                            <a:schemeClr val="dk1"/>
                          </a:solidFill>
                        </a:rPr>
                        <a:t>Same team is responsible for developing, testing and operating the microservice so </a:t>
                      </a:r>
                      <a:r>
                        <a:rPr b="1" lang="en" sz="1300">
                          <a:solidFill>
                            <a:schemeClr val="dk1"/>
                          </a:solidFill>
                        </a:rPr>
                        <a:t>customer-feedback cycles </a:t>
                      </a:r>
                      <a:r>
                        <a:rPr lang="en" sz="1300">
                          <a:solidFill>
                            <a:schemeClr val="dk1"/>
                          </a:solidFill>
                        </a:rPr>
                        <a:t>can be done quickly and efficiently</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1300">
                          <a:solidFill>
                            <a:schemeClr val="dk1"/>
                          </a:solidFill>
                        </a:rPr>
                        <a:t>Dev/Ops: developers need to know about operations to be able to manage functionality and performance. If </a:t>
                      </a:r>
                      <a:r>
                        <a:rPr b="1" lang="en" sz="1300">
                          <a:solidFill>
                            <a:schemeClr val="dk1"/>
                          </a:solidFill>
                        </a:rPr>
                        <a:t>“you build you run”</a:t>
                      </a:r>
                      <a:r>
                        <a:rPr lang="en" sz="1300">
                          <a:solidFill>
                            <a:schemeClr val="dk1"/>
                          </a:solidFill>
                        </a:rPr>
                        <a:t> then you need to know ops deeper</a:t>
                      </a:r>
                      <a:endParaRPr sz="1300">
                        <a:solidFill>
                          <a:schemeClr val="dk1"/>
                        </a:solidFill>
                      </a:endParaRPr>
                    </a:p>
                  </a:txBody>
                  <a:tcPr marT="68575" marB="6857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Software Development Process</a:t>
            </a:r>
            <a:endParaRPr b="1">
              <a:solidFill>
                <a:schemeClr val="lt1"/>
              </a:solidFill>
            </a:endParaRPr>
          </a:p>
        </p:txBody>
      </p:sp>
      <p:sp>
        <p:nvSpPr>
          <p:cNvPr id="65" name="Google Shape;65;p15"/>
          <p:cNvSpPr txBox="1"/>
          <p:nvPr/>
        </p:nvSpPr>
        <p:spPr>
          <a:xfrm>
            <a:off x="416100" y="816900"/>
            <a:ext cx="58341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a:t>
            </a:r>
            <a:endParaRPr b="1">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Before development, come up with a project plan, including an extensive, detailed documentation</a:t>
            </a:r>
            <a:r>
              <a:rPr b="1" lang="en">
                <a:solidFill>
                  <a:schemeClr val="dk1"/>
                </a:solidFill>
              </a:rPr>
              <a:t> </a:t>
            </a:r>
            <a:r>
              <a:rPr lang="en">
                <a:solidFill>
                  <a:schemeClr val="dk1"/>
                </a:solidFill>
              </a:rPr>
              <a:t>to improve predictability</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Progress is measured against the plan </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Documentation is necessary so that</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New people can be onboarded</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Information is not lost</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sp>
        <p:nvSpPr>
          <p:cNvPr id="66" name="Google Shape;66;p15"/>
          <p:cNvSpPr/>
          <p:nvPr/>
        </p:nvSpPr>
        <p:spPr>
          <a:xfrm flipH="1">
            <a:off x="6925909" y="286435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67" name="Google Shape;67;p15"/>
          <p:cNvSpPr/>
          <p:nvPr/>
        </p:nvSpPr>
        <p:spPr>
          <a:xfrm rot="-5400000">
            <a:off x="7894009" y="2570588"/>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68" name="Google Shape;68;p15"/>
          <p:cNvSpPr/>
          <p:nvPr/>
        </p:nvSpPr>
        <p:spPr>
          <a:xfrm>
            <a:off x="6974308" y="2932252"/>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1C4587"/>
                </a:solidFill>
                <a:latin typeface="Roboto"/>
                <a:ea typeface="Roboto"/>
                <a:cs typeface="Roboto"/>
                <a:sym typeface="Roboto"/>
              </a:rPr>
              <a:t>Rational Unified Process (RUP)</a:t>
            </a:r>
            <a:endParaRPr sz="1000">
              <a:solidFill>
                <a:srgbClr val="1C4587"/>
              </a:solidFill>
              <a:latin typeface="Roboto Medium"/>
              <a:ea typeface="Roboto Medium"/>
              <a:cs typeface="Roboto Medium"/>
              <a:sym typeface="Roboto Medium"/>
            </a:endParaRPr>
          </a:p>
        </p:txBody>
      </p:sp>
      <p:sp>
        <p:nvSpPr>
          <p:cNvPr id="69" name="Google Shape;69;p15"/>
          <p:cNvSpPr/>
          <p:nvPr/>
        </p:nvSpPr>
        <p:spPr>
          <a:xfrm flipH="1">
            <a:off x="6925909" y="171461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70" name="Google Shape;70;p15"/>
          <p:cNvSpPr/>
          <p:nvPr/>
        </p:nvSpPr>
        <p:spPr>
          <a:xfrm rot="-5400000">
            <a:off x="7894009" y="1420847"/>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71" name="Google Shape;71;p15"/>
          <p:cNvSpPr/>
          <p:nvPr/>
        </p:nvSpPr>
        <p:spPr>
          <a:xfrm>
            <a:off x="6974308" y="1782511"/>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Waterfall</a:t>
            </a:r>
            <a:endParaRPr b="1" sz="1600">
              <a:solidFill>
                <a:srgbClr val="1C4587"/>
              </a:solidFill>
              <a:latin typeface="Roboto"/>
              <a:ea typeface="Roboto"/>
              <a:cs typeface="Roboto"/>
              <a:sym typeface="Roboto"/>
            </a:endParaRPr>
          </a:p>
        </p:txBody>
      </p:sp>
      <p:sp>
        <p:nvSpPr>
          <p:cNvPr id="72" name="Google Shape;72;p15"/>
          <p:cNvSpPr/>
          <p:nvPr/>
        </p:nvSpPr>
        <p:spPr>
          <a:xfrm flipH="1">
            <a:off x="6925909" y="2289488"/>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73" name="Google Shape;73;p15"/>
          <p:cNvSpPr/>
          <p:nvPr/>
        </p:nvSpPr>
        <p:spPr>
          <a:xfrm rot="-5400000">
            <a:off x="7894009" y="1995721"/>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74" name="Google Shape;74;p15"/>
          <p:cNvSpPr/>
          <p:nvPr/>
        </p:nvSpPr>
        <p:spPr>
          <a:xfrm>
            <a:off x="6974308" y="2357385"/>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Spiral</a:t>
            </a:r>
            <a:endParaRPr b="1" sz="1600">
              <a:solidFill>
                <a:srgbClr val="1C4587"/>
              </a:solidFill>
              <a:latin typeface="Roboto"/>
              <a:ea typeface="Roboto"/>
              <a:cs typeface="Roboto"/>
              <a:sym typeface="Roboto"/>
            </a:endParaRPr>
          </a:p>
        </p:txBody>
      </p:sp>
      <p:sp>
        <p:nvSpPr>
          <p:cNvPr id="75" name="Google Shape;75;p15"/>
          <p:cNvSpPr/>
          <p:nvPr/>
        </p:nvSpPr>
        <p:spPr>
          <a:xfrm rot="-5400000">
            <a:off x="5794325" y="2289438"/>
            <a:ext cx="1699200" cy="5640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3 types of P&amp;D</a:t>
            </a:r>
            <a:endParaRPr b="1" sz="15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Cloud Computing</a:t>
            </a:r>
            <a:endParaRPr b="1">
              <a:solidFill>
                <a:schemeClr val="lt1"/>
              </a:solidFill>
            </a:endParaRPr>
          </a:p>
        </p:txBody>
      </p:sp>
      <p:sp>
        <p:nvSpPr>
          <p:cNvPr id="263" name="Google Shape;263;p42"/>
          <p:cNvSpPr txBox="1"/>
          <p:nvPr/>
        </p:nvSpPr>
        <p:spPr>
          <a:xfrm>
            <a:off x="437775" y="611100"/>
            <a:ext cx="8252700" cy="252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rPr>
              <a:t>Cloud computing provides a scalable and dependable hardware computation and storage for SaaS</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Need of SaaS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Communication: allow any customer interact with the service</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Scalability: central facility running the service must deal with the fluctuations in demand during the day and during popular times of the year for that service as well as a way for new services to add users rapidly.</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Availability: both the service and the communication vehicle must be continuously available</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lnSpc>
                <a:spcPct val="115000"/>
              </a:lnSpc>
              <a:spcBef>
                <a:spcPts val="0"/>
              </a:spcBef>
              <a:spcAft>
                <a:spcPts val="0"/>
              </a:spcAft>
              <a:buNone/>
            </a:pPr>
            <a:r>
              <a:rPr b="1" lang="en" sz="1300">
                <a:solidFill>
                  <a:schemeClr val="dk1"/>
                </a:solidFill>
              </a:rPr>
              <a:t>How can these needs be fulfilled?</a:t>
            </a:r>
            <a:endParaRPr b="1"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Cloud Computing</a:t>
            </a:r>
            <a:endParaRPr b="1">
              <a:solidFill>
                <a:schemeClr val="lt1"/>
              </a:solidFill>
            </a:endParaRPr>
          </a:p>
        </p:txBody>
      </p:sp>
      <p:sp>
        <p:nvSpPr>
          <p:cNvPr id="269" name="Google Shape;269;p43"/>
          <p:cNvSpPr txBox="1"/>
          <p:nvPr/>
        </p:nvSpPr>
        <p:spPr>
          <a:xfrm>
            <a:off x="437775" y="611100"/>
            <a:ext cx="8252700" cy="413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rPr>
              <a:t>Cloud computing provides a scalable and dependable hardware computation and storage for SaaS</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Need of SaaS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Communication: allow any customer interact with the service</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Scalability: central facility running the service must deal with the fluctuations in demand during the day and during popular times of the year for that service as well as a way for new services to add users rapidly.</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Availability: both the service and the communication vehicle must be continuously available</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lnSpc>
                <a:spcPct val="115000"/>
              </a:lnSpc>
              <a:spcBef>
                <a:spcPts val="0"/>
              </a:spcBef>
              <a:spcAft>
                <a:spcPts val="0"/>
              </a:spcAft>
              <a:buNone/>
            </a:pPr>
            <a:r>
              <a:rPr b="1" lang="en" sz="1300">
                <a:solidFill>
                  <a:schemeClr val="dk1"/>
                </a:solidFill>
              </a:rPr>
              <a:t>How can these needs be fulfilled?</a:t>
            </a:r>
            <a:endParaRPr b="1"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 sz="1300">
                <a:solidFill>
                  <a:schemeClr val="dk1"/>
                </a:solidFill>
              </a:rPr>
              <a:t>Cluster</a:t>
            </a:r>
            <a:r>
              <a:rPr lang="en" sz="1300">
                <a:solidFill>
                  <a:schemeClr val="dk1"/>
                </a:solidFill>
              </a:rPr>
              <a:t>: small scale computers connected by Ethernet switches &gt; expensive large scale computer</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More scalable than conventional servers: due to reliability on Ethernet switches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 sz="1300">
                <a:solidFill>
                  <a:schemeClr val="dk1"/>
                </a:solidFill>
              </a:rPr>
              <a:t>Virtual machine</a:t>
            </a:r>
            <a:r>
              <a:rPr lang="en" sz="1300">
                <a:solidFill>
                  <a:schemeClr val="dk1"/>
                </a:solidFill>
              </a:rPr>
              <a:t>: software that imitates a real computer. An OS can be run on top of the VM abstraction</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Can imitate with low overhead as well as simplify software distribution within a cluster</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multiple apps can share hardware with each app believing that it has its own copy of the OS</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OS-level virtualization: Docker</a:t>
            </a:r>
            <a:endParaRPr sz="1300">
              <a:solidFill>
                <a:schemeClr val="dk1"/>
              </a:solidFill>
            </a:endParaRPr>
          </a:p>
          <a:p>
            <a:pPr indent="0" lvl="0" marL="0" rtl="0" algn="just">
              <a:lnSpc>
                <a:spcPct val="115000"/>
              </a:lnSpc>
              <a:spcBef>
                <a:spcPts val="0"/>
              </a:spcBef>
              <a:spcAft>
                <a:spcPts val="0"/>
              </a:spcAft>
              <a:buNone/>
            </a:pPr>
            <a:r>
              <a:t/>
            </a:r>
            <a:endParaRPr sz="1300">
              <a:solidFill>
                <a:srgbClr val="38761D"/>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Cloud Computing</a:t>
            </a:r>
            <a:endParaRPr b="1">
              <a:solidFill>
                <a:schemeClr val="lt1"/>
              </a:solidFill>
            </a:endParaRPr>
          </a:p>
        </p:txBody>
      </p:sp>
      <p:sp>
        <p:nvSpPr>
          <p:cNvPr id="275" name="Google Shape;275;p44"/>
          <p:cNvSpPr txBox="1"/>
          <p:nvPr/>
        </p:nvSpPr>
        <p:spPr>
          <a:xfrm>
            <a:off x="437775" y="611100"/>
            <a:ext cx="8252700" cy="482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rPr>
              <a:t>Cloud computing provides a scalable and dependable hardware computation and storage for SaaS</a:t>
            </a:r>
            <a:endParaRPr sz="1300">
              <a:solidFill>
                <a:schemeClr val="dk1"/>
              </a:solidFill>
            </a:endParaRPr>
          </a:p>
          <a:p>
            <a:pPr indent="0" lvl="0" marL="0" rtl="0" algn="l">
              <a:lnSpc>
                <a:spcPct val="115000"/>
              </a:lnSpc>
              <a:spcBef>
                <a:spcPts val="0"/>
              </a:spcBef>
              <a:spcAft>
                <a:spcPts val="0"/>
              </a:spcAft>
              <a:buNone/>
            </a:pPr>
            <a:r>
              <a:rPr b="1" lang="en" sz="1300">
                <a:solidFill>
                  <a:schemeClr val="dk1"/>
                </a:solidFill>
              </a:rPr>
              <a:t>Need of SaaS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Communication: allow any customer interact with the service</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Scalability: central facility running the service must deal with the fluctuations in demand during the day and during popular times of the year for that service as well as a way for new services to add users rapidly.</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Availability: both the service and the communication vehicle must be continuously available</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p>
            <a:pPr indent="0" lvl="0" marL="0" rtl="0" algn="just">
              <a:lnSpc>
                <a:spcPct val="115000"/>
              </a:lnSpc>
              <a:spcBef>
                <a:spcPts val="0"/>
              </a:spcBef>
              <a:spcAft>
                <a:spcPts val="0"/>
              </a:spcAft>
              <a:buNone/>
            </a:pPr>
            <a:r>
              <a:rPr b="1" lang="en" sz="1300">
                <a:solidFill>
                  <a:schemeClr val="dk1"/>
                </a:solidFill>
              </a:rPr>
              <a:t>How can these needs be fulfilled?</a:t>
            </a:r>
            <a:endParaRPr b="1"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 sz="1300">
                <a:solidFill>
                  <a:schemeClr val="dk1"/>
                </a:solidFill>
              </a:rPr>
              <a:t>Cluster</a:t>
            </a:r>
            <a:r>
              <a:rPr lang="en" sz="1300">
                <a:solidFill>
                  <a:schemeClr val="dk1"/>
                </a:solidFill>
              </a:rPr>
              <a:t>: small scale computers connected by Ethernet switches &gt; expensive large scale computer</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More scalable than conventional servers: due to reliability on Ethernet switches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 sz="1300">
                <a:solidFill>
                  <a:schemeClr val="dk1"/>
                </a:solidFill>
              </a:rPr>
              <a:t>Virtual machine</a:t>
            </a:r>
            <a:r>
              <a:rPr lang="en" sz="1300">
                <a:solidFill>
                  <a:schemeClr val="dk1"/>
                </a:solidFill>
              </a:rPr>
              <a:t>: software that imitates a real computer. An OS can be run on top of the VM abstraction</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Can imitate with low overhead as well as simplify software distribution within a cluster</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multiple apps can share hardware with each app believing that it has its own copy of the OS</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OS-level virtualization: the apps are also able to share the operating system. Tool: Docker</a:t>
            </a:r>
            <a:endParaRPr sz="1300">
              <a:solidFill>
                <a:schemeClr val="dk1"/>
              </a:solidFill>
            </a:endParaRPr>
          </a:p>
          <a:p>
            <a:pPr indent="0" lvl="0" marL="914400" rtl="0" algn="just">
              <a:lnSpc>
                <a:spcPct val="115000"/>
              </a:lnSpc>
              <a:spcBef>
                <a:spcPts val="0"/>
              </a:spcBef>
              <a:spcAft>
                <a:spcPts val="0"/>
              </a:spcAft>
              <a:buNone/>
            </a:pPr>
            <a:r>
              <a:t/>
            </a:r>
            <a:endParaRPr sz="1300">
              <a:solidFill>
                <a:schemeClr val="dk1"/>
              </a:solidFill>
            </a:endParaRPr>
          </a:p>
          <a:p>
            <a:pPr indent="-311150" lvl="0" marL="457200" rtl="0" algn="just">
              <a:lnSpc>
                <a:spcPct val="115000"/>
              </a:lnSpc>
              <a:spcBef>
                <a:spcPts val="0"/>
              </a:spcBef>
              <a:spcAft>
                <a:spcPts val="0"/>
              </a:spcAft>
              <a:buClr>
                <a:srgbClr val="38761D"/>
              </a:buClr>
              <a:buSzPts val="1300"/>
              <a:buChar char="●"/>
            </a:pPr>
            <a:r>
              <a:rPr lang="en" sz="1300">
                <a:solidFill>
                  <a:srgbClr val="38761D"/>
                </a:solidFill>
              </a:rPr>
              <a:t>Cheap: Clusters are 20x cheaper than expensive large scale computers</a:t>
            </a:r>
            <a:endParaRPr sz="1300">
              <a:solidFill>
                <a:srgbClr val="38761D"/>
              </a:solidFill>
            </a:endParaRPr>
          </a:p>
          <a:p>
            <a:pPr indent="-311150" lvl="0" marL="457200" rtl="0" algn="just">
              <a:lnSpc>
                <a:spcPct val="115000"/>
              </a:lnSpc>
              <a:spcBef>
                <a:spcPts val="0"/>
              </a:spcBef>
              <a:spcAft>
                <a:spcPts val="0"/>
              </a:spcAft>
              <a:buClr>
                <a:srgbClr val="38761D"/>
              </a:buClr>
              <a:buSzPts val="1300"/>
              <a:buChar char="●"/>
            </a:pPr>
            <a:r>
              <a:rPr lang="en" sz="1300">
                <a:solidFill>
                  <a:srgbClr val="38761D"/>
                </a:solidFill>
              </a:rPr>
              <a:t>Dependability via extensive use of redundancy in hardware and software. </a:t>
            </a:r>
            <a:endParaRPr sz="1300">
              <a:solidFill>
                <a:srgbClr val="38761D"/>
              </a:solidFill>
            </a:endParaRPr>
          </a:p>
          <a:p>
            <a:pPr indent="0" lvl="0" marL="457200" rtl="0" algn="just">
              <a:lnSpc>
                <a:spcPct val="115000"/>
              </a:lnSpc>
              <a:spcBef>
                <a:spcPts val="0"/>
              </a:spcBef>
              <a:spcAft>
                <a:spcPts val="0"/>
              </a:spcAft>
              <a:buNone/>
            </a:pPr>
            <a:r>
              <a:t/>
            </a:r>
            <a:endParaRPr sz="1300">
              <a:solidFill>
                <a:srgbClr val="38761D"/>
              </a:solidFill>
            </a:endParaRPr>
          </a:p>
          <a:p>
            <a:pPr indent="0" lvl="0" marL="0" rtl="0" algn="l">
              <a:lnSpc>
                <a:spcPct val="115000"/>
              </a:lnSpc>
              <a:spcBef>
                <a:spcPts val="0"/>
              </a:spcBef>
              <a:spcAft>
                <a:spcPts val="0"/>
              </a:spcAft>
              <a:buNone/>
            </a:pPr>
            <a:r>
              <a:t/>
            </a:r>
            <a:endParaRPr sz="13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Public Cloud Services</a:t>
            </a:r>
            <a:endParaRPr b="1">
              <a:solidFill>
                <a:schemeClr val="lt1"/>
              </a:solidFill>
            </a:endParaRPr>
          </a:p>
        </p:txBody>
      </p:sp>
      <p:sp>
        <p:nvSpPr>
          <p:cNvPr id="281" name="Google Shape;281;p45"/>
          <p:cNvSpPr txBox="1"/>
          <p:nvPr/>
        </p:nvSpPr>
        <p:spPr>
          <a:xfrm>
            <a:off x="437775" y="890400"/>
            <a:ext cx="8252700" cy="33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dk1"/>
                </a:solidFill>
              </a:rPr>
              <a:t>General Idea</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Public cloud services, utility computing, or often simply cloud computing offers computing, storage, and communication at pennies per hour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b="1" lang="en">
                <a:solidFill>
                  <a:schemeClr val="dk1"/>
                </a:solidFill>
              </a:rPr>
              <a:t>Economies of Scale</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They take advantage of economies of scale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Many companies share large data centers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Smaller data centers often run at only 10% to 20% utilization.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These companies profit by offering there datacenter hardware on a pay-as-you-go basis</a:t>
            </a:r>
            <a:endParaRPr>
              <a:solidFill>
                <a:schemeClr val="dk1"/>
              </a:solidFill>
            </a:endParaRPr>
          </a:p>
          <a:p>
            <a:pPr indent="-317500" lvl="2" marL="1371600" rtl="0" algn="just">
              <a:lnSpc>
                <a:spcPct val="115000"/>
              </a:lnSpc>
              <a:spcBef>
                <a:spcPts val="0"/>
              </a:spcBef>
              <a:spcAft>
                <a:spcPts val="0"/>
              </a:spcAft>
              <a:buClr>
                <a:schemeClr val="dk1"/>
              </a:buClr>
              <a:buSzPts val="1400"/>
              <a:buChar char="■"/>
            </a:pPr>
            <a:r>
              <a:rPr lang="en">
                <a:solidFill>
                  <a:schemeClr val="dk1"/>
                </a:solidFill>
              </a:rPr>
              <a:t>low-cost utility computing</a:t>
            </a:r>
            <a:endParaRPr>
              <a:solidFill>
                <a:schemeClr val="dk1"/>
              </a:solidFill>
            </a:endParaRPr>
          </a:p>
          <a:p>
            <a:pPr indent="-317500" lvl="2" marL="1371600" rtl="0" algn="just">
              <a:lnSpc>
                <a:spcPct val="115000"/>
              </a:lnSpc>
              <a:spcBef>
                <a:spcPts val="0"/>
              </a:spcBef>
              <a:spcAft>
                <a:spcPts val="0"/>
              </a:spcAft>
              <a:buClr>
                <a:schemeClr val="dk1"/>
              </a:buClr>
              <a:buSzPts val="1400"/>
              <a:buChar char="■"/>
            </a:pPr>
            <a:r>
              <a:rPr lang="en">
                <a:solidFill>
                  <a:schemeClr val="dk1"/>
                </a:solidFill>
              </a:rPr>
              <a:t>Acquire resources immediately as your customer demand grows and releasing them immediately when it drops</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Legacy Code</a:t>
            </a:r>
            <a:endParaRPr b="1">
              <a:solidFill>
                <a:schemeClr val="lt1"/>
              </a:solidFill>
            </a:endParaRPr>
          </a:p>
        </p:txBody>
      </p:sp>
      <p:sp>
        <p:nvSpPr>
          <p:cNvPr id="287" name="Google Shape;287;p46"/>
          <p:cNvSpPr txBox="1"/>
          <p:nvPr/>
        </p:nvSpPr>
        <p:spPr>
          <a:xfrm>
            <a:off x="437775" y="890400"/>
            <a:ext cx="8252700" cy="3160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a:solidFill>
                  <a:schemeClr val="dk1"/>
                </a:solidFill>
              </a:rPr>
              <a:t>Successful software can live decades and is expected to evolve and improve</a:t>
            </a:r>
            <a:endParaRPr b="1">
              <a:solidFill>
                <a:schemeClr val="dk1"/>
              </a:solidFill>
            </a:endParaRPr>
          </a:p>
          <a:p>
            <a:pPr indent="0" lvl="0" marL="0" rtl="0" algn="just">
              <a:lnSpc>
                <a:spcPct val="115000"/>
              </a:lnSpc>
              <a:spcBef>
                <a:spcPts val="1200"/>
              </a:spcBef>
              <a:spcAft>
                <a:spcPts val="0"/>
              </a:spcAft>
              <a:buNone/>
            </a:pPr>
            <a:r>
              <a:rPr b="1" lang="en">
                <a:solidFill>
                  <a:schemeClr val="dk1"/>
                </a:solidFill>
              </a:rPr>
              <a:t>Terminology</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Beautiful Code: long-lasting code that is easy to evolve.</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Legacy Code: software that, despite its old age, continues to be used because it meets customers’ needs. However, its design or implementation may be outdated or poorly understood.</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60% Maintenance Costs ⇒ Adding new functionality to legacy code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17% Maintenance Costs ⇒ Bug Fixing</a:t>
            </a:r>
            <a:endParaRPr>
              <a:solidFill>
                <a:schemeClr val="dk1"/>
              </a:solidFill>
            </a:endParaRPr>
          </a:p>
          <a:p>
            <a:pPr indent="-317500" lvl="0" marL="457200" rtl="0" algn="just">
              <a:lnSpc>
                <a:spcPct val="115000"/>
              </a:lnSpc>
              <a:spcBef>
                <a:spcPts val="1000"/>
              </a:spcBef>
              <a:spcAft>
                <a:spcPts val="0"/>
              </a:spcAft>
              <a:buClr>
                <a:schemeClr val="dk1"/>
              </a:buClr>
              <a:buSzPts val="1400"/>
              <a:buChar char="●"/>
            </a:pPr>
            <a:r>
              <a:rPr lang="en">
                <a:solidFill>
                  <a:schemeClr val="dk1"/>
                </a:solidFill>
              </a:rPr>
              <a:t>Unexpectedly Short-lived Code: worst case, code that is soon discarded because it doesn’t meet customers’ needs.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91" name="Shape 291"/>
        <p:cNvGrpSpPr/>
        <p:nvPr/>
      </p:nvGrpSpPr>
      <p:grpSpPr>
        <a:xfrm>
          <a:off x="0" y="0"/>
          <a:ext cx="0" cy="0"/>
          <a:chOff x="0" y="0"/>
          <a:chExt cx="0" cy="0"/>
        </a:xfrm>
      </p:grpSpPr>
      <p:sp>
        <p:nvSpPr>
          <p:cNvPr id="292" name="Google Shape;292;p47"/>
          <p:cNvSpPr txBox="1"/>
          <p:nvPr/>
        </p:nvSpPr>
        <p:spPr>
          <a:xfrm>
            <a:off x="896700" y="597850"/>
            <a:ext cx="7350600" cy="1077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2400">
                <a:solidFill>
                  <a:schemeClr val="lt1"/>
                </a:solidFill>
              </a:rPr>
              <a:t>Ruby Review</a:t>
            </a:r>
            <a:endParaRPr b="1" sz="2400">
              <a:solidFill>
                <a:schemeClr val="lt1"/>
              </a:solidFill>
            </a:endParaRPr>
          </a:p>
          <a:p>
            <a:pPr indent="0" lvl="0" marL="0" rtl="0" algn="ctr">
              <a:lnSpc>
                <a:spcPct val="100000"/>
              </a:lnSpc>
              <a:spcBef>
                <a:spcPts val="1200"/>
              </a:spcBef>
              <a:spcAft>
                <a:spcPts val="0"/>
              </a:spcAft>
              <a:buNone/>
            </a:pPr>
            <a:r>
              <a:t/>
            </a:r>
            <a:endParaRPr b="1" sz="24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a:t>
            </a:r>
            <a:endParaRPr b="1">
              <a:solidFill>
                <a:schemeClr val="lt1"/>
              </a:solidFill>
            </a:endParaRPr>
          </a:p>
        </p:txBody>
      </p:sp>
      <p:sp>
        <p:nvSpPr>
          <p:cNvPr id="298" name="Google Shape;298;p48"/>
          <p:cNvSpPr txBox="1"/>
          <p:nvPr/>
        </p:nvSpPr>
        <p:spPr>
          <a:xfrm>
            <a:off x="437775" y="552275"/>
            <a:ext cx="8252700" cy="47571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1"/>
              </a:buClr>
              <a:buSzPts val="1300"/>
              <a:buChar char="●"/>
            </a:pPr>
            <a:r>
              <a:rPr lang="en" sz="1300">
                <a:solidFill>
                  <a:schemeClr val="dk1"/>
                </a:solidFill>
              </a:rPr>
              <a:t>Dynamically typed programming language</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No need to declare a type =&gt; Like python</a:t>
            </a:r>
            <a:endParaRPr sz="1300">
              <a:solidFill>
                <a:schemeClr val="dk1"/>
              </a:solidFill>
            </a:endParaRPr>
          </a:p>
          <a:p>
            <a:pPr indent="-311150" lvl="1" marL="9144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x = “hi there”     #String</a:t>
            </a:r>
            <a:endParaRPr sz="1300">
              <a:solidFill>
                <a:schemeClr val="dk1"/>
              </a:solidFill>
              <a:latin typeface="Courier New"/>
              <a:ea typeface="Courier New"/>
              <a:cs typeface="Courier New"/>
              <a:sym typeface="Courier New"/>
            </a:endParaRPr>
          </a:p>
          <a:p>
            <a:pPr indent="-311150" lvl="1" marL="9144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x = 3              #FixNum or Integer</a:t>
            </a:r>
            <a:endParaRPr sz="1300">
              <a:solidFill>
                <a:schemeClr val="dk1"/>
              </a:solidFill>
              <a:latin typeface="Courier New"/>
              <a:ea typeface="Courier New"/>
              <a:cs typeface="Courier New"/>
              <a:sym typeface="Courier New"/>
            </a:endParaRPr>
          </a:p>
          <a:p>
            <a:pPr indent="-311150" lvl="1" marL="9144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x = 3.5            #Float</a:t>
            </a:r>
            <a:endParaRPr sz="1300">
              <a:solidFill>
                <a:schemeClr val="dk1"/>
              </a:solidFill>
              <a:latin typeface="Courier New"/>
              <a:ea typeface="Courier New"/>
              <a:cs typeface="Courier New"/>
              <a:sym typeface="Courier New"/>
            </a:endParaRPr>
          </a:p>
          <a:p>
            <a:pPr indent="-311150" lvl="1" marL="9144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x = 3..10          #Range - inclusive</a:t>
            </a:r>
            <a:endParaRPr sz="1300">
              <a:solidFill>
                <a:schemeClr val="dk1"/>
              </a:solidFill>
              <a:latin typeface="Courier New"/>
              <a:ea typeface="Courier New"/>
              <a:cs typeface="Courier New"/>
              <a:sym typeface="Courier New"/>
            </a:endParaRPr>
          </a:p>
          <a:p>
            <a:pPr indent="-311150" lvl="1" marL="9144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x = 3...10         #Range - exclusive</a:t>
            </a:r>
            <a:endParaRPr sz="1300">
              <a:solidFill>
                <a:schemeClr val="dk1"/>
              </a:solidFill>
              <a:latin typeface="Courier New"/>
              <a:ea typeface="Courier New"/>
              <a:cs typeface="Courier New"/>
              <a:sym typeface="Courier New"/>
            </a:endParaRPr>
          </a:p>
          <a:p>
            <a:pPr indent="0" lvl="0" marL="914400" rtl="0" algn="just">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Object-oriented</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Interpreted + Just-in-time compiler</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snake_case variable names </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Titlecase (or first letter is uppercase) for constants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Print statement equivalent =&gt; puts “hello world”</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Comments</a:t>
            </a:r>
            <a:endParaRPr sz="1300">
              <a:solidFill>
                <a:schemeClr val="dk1"/>
              </a:solidFill>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Single line: </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311150" lvl="1" marL="914400" rtl="0" algn="just">
              <a:lnSpc>
                <a:spcPct val="115000"/>
              </a:lnSpc>
              <a:spcBef>
                <a:spcPts val="0"/>
              </a:spcBef>
              <a:spcAft>
                <a:spcPts val="0"/>
              </a:spcAft>
              <a:buClr>
                <a:schemeClr val="dk1"/>
              </a:buClr>
              <a:buSzPts val="1300"/>
              <a:buChar char="○"/>
            </a:pPr>
            <a:r>
              <a:rPr lang="en" sz="1300">
                <a:solidFill>
                  <a:schemeClr val="dk1"/>
                </a:solidFill>
              </a:rPr>
              <a:t>Multiline</a:t>
            </a:r>
            <a:endParaRPr sz="1300">
              <a:solidFill>
                <a:schemeClr val="dk1"/>
              </a:solidFill>
            </a:endParaRPr>
          </a:p>
          <a:p>
            <a:pPr indent="-311150" lvl="2" marL="1371600" rtl="0" algn="just">
              <a:lnSpc>
                <a:spcPct val="115000"/>
              </a:lnSpc>
              <a:spcBef>
                <a:spcPts val="0"/>
              </a:spcBef>
              <a:spcAft>
                <a:spcPts val="0"/>
              </a:spcAft>
              <a:buClr>
                <a:schemeClr val="dk1"/>
              </a:buClr>
              <a:buSzPts val="1300"/>
              <a:buFont typeface="Courier New"/>
              <a:buChar char="■"/>
            </a:pPr>
            <a:r>
              <a:rPr lang="en" sz="1300">
                <a:solidFill>
                  <a:schemeClr val="dk1"/>
                </a:solidFill>
                <a:latin typeface="Courier New"/>
                <a:ea typeface="Courier New"/>
                <a:cs typeface="Courier New"/>
                <a:sym typeface="Courier New"/>
              </a:rPr>
              <a:t>=begin</a:t>
            </a:r>
            <a:endParaRPr sz="1300">
              <a:solidFill>
                <a:schemeClr val="dk1"/>
              </a:solidFill>
              <a:latin typeface="Courier New"/>
              <a:ea typeface="Courier New"/>
              <a:cs typeface="Courier New"/>
              <a:sym typeface="Courier New"/>
            </a:endParaRPr>
          </a:p>
          <a:p>
            <a:pPr indent="0" lvl="0" marL="1371600" rtl="0" algn="just">
              <a:lnSpc>
                <a:spcPct val="115000"/>
              </a:lnSpc>
              <a:spcBef>
                <a:spcPts val="0"/>
              </a:spcBef>
              <a:spcAft>
                <a:spcPts val="0"/>
              </a:spcAft>
              <a:buNone/>
            </a:pP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indent="0" lvl="0" marL="1371600" rtl="0" algn="just">
              <a:lnSpc>
                <a:spcPct val="115000"/>
              </a:lnSpc>
              <a:spcBef>
                <a:spcPts val="0"/>
              </a:spcBef>
              <a:spcAft>
                <a:spcPts val="0"/>
              </a:spcAft>
              <a:buNone/>
            </a:pPr>
            <a:r>
              <a:rPr lang="en" sz="1300">
                <a:solidFill>
                  <a:schemeClr val="dk1"/>
                </a:solidFill>
                <a:latin typeface="Courier New"/>
                <a:ea typeface="Courier New"/>
                <a:cs typeface="Courier New"/>
                <a:sym typeface="Courier New"/>
              </a:rPr>
              <a:t>=end</a:t>
            </a:r>
            <a:endParaRPr sz="1300">
              <a:solidFill>
                <a:schemeClr val="dk1"/>
              </a:solidFill>
              <a:latin typeface="Courier New"/>
              <a:ea typeface="Courier New"/>
              <a:cs typeface="Courier New"/>
              <a:sym typeface="Courier New"/>
            </a:endParaRPr>
          </a:p>
          <a:p>
            <a:pPr indent="0" lvl="0" marL="914400" rtl="0" algn="just">
              <a:lnSpc>
                <a:spcPct val="115000"/>
              </a:lnSpc>
              <a:spcBef>
                <a:spcPts val="0"/>
              </a:spcBef>
              <a:spcAft>
                <a:spcPts val="0"/>
              </a:spcAft>
              <a:buNone/>
            </a:pPr>
            <a:r>
              <a:t/>
            </a:r>
            <a:endParaRPr sz="13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Objects</a:t>
            </a:r>
            <a:endParaRPr b="1">
              <a:solidFill>
                <a:schemeClr val="lt1"/>
              </a:solidFill>
            </a:endParaRPr>
          </a:p>
        </p:txBody>
      </p:sp>
      <p:sp>
        <p:nvSpPr>
          <p:cNvPr id="304" name="Google Shape;304;p49"/>
          <p:cNvSpPr txBox="1"/>
          <p:nvPr/>
        </p:nvSpPr>
        <p:spPr>
          <a:xfrm>
            <a:off x="437775" y="552275"/>
            <a:ext cx="8252700" cy="5108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No primitive data types. Everything is an object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Common Data Types (Classes): Numbers, Strings, Ranges, nil (null in Java)</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Uses "dot-notation" like Java objects for instance variables and methods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You can find the class of any variable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x = "hello" x.class  	→ String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Different Classes of Numbers – FixNum, Float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3.eql?2  				False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-42.abs  				42</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3.4.round 			         3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3.6.round  			         4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3.zero?  				False</a:t>
            </a:r>
            <a:endParaRPr>
              <a:solidFill>
                <a:schemeClr val="dk1"/>
              </a:solidFill>
            </a:endParaRPr>
          </a:p>
          <a:p>
            <a:pPr indent="0" lvl="0" marL="9144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Changing types of objects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to_i – converts to an integer (Fixnum)</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to_f – converts a String to a Float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to_s – converts a number to a String</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Arrays</a:t>
            </a:r>
            <a:endParaRPr b="1">
              <a:solidFill>
                <a:schemeClr val="lt1"/>
              </a:solidFill>
            </a:endParaRPr>
          </a:p>
        </p:txBody>
      </p:sp>
      <p:sp>
        <p:nvSpPr>
          <p:cNvPr id="310" name="Google Shape;310;p50"/>
          <p:cNvSpPr txBox="1"/>
          <p:nvPr/>
        </p:nvSpPr>
        <p:spPr>
          <a:xfrm>
            <a:off x="437775" y="552275"/>
            <a:ext cx="8098500" cy="4613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Zero indexed. Negative index values can be used.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Uses square brackets,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Elements are separated by commas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Store an assortment of types within the same array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a = [1, 4.3, "hello", 3..7]</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You can assign values to an array at a particular index</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Arrays increase in size if an index is specified out of bounds and fill gaps with nil</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Example</a:t>
            </a:r>
            <a:endParaRPr b="1">
              <a:solidFill>
                <a:schemeClr val="dk1"/>
              </a:solidFill>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 = [1, 4.3, "hello", 3..7]</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a[4] = "goodbye"</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rgbClr val="0000FF"/>
                </a:solidFill>
                <a:latin typeface="Courier New"/>
                <a:ea typeface="Courier New"/>
                <a:cs typeface="Courier New"/>
                <a:sym typeface="Courier New"/>
              </a:rPr>
              <a:t>&gt; [1, 4.3, "hello", 3..7, "goodbye"]</a:t>
            </a:r>
            <a:endParaRPr>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a[6] = "hola"</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rgbClr val="0000FF"/>
                </a:solidFill>
                <a:latin typeface="Courier New"/>
                <a:ea typeface="Courier New"/>
                <a:cs typeface="Courier New"/>
                <a:sym typeface="Courier New"/>
              </a:rPr>
              <a:t>&gt; [1, 4.3, "hello", 3..7, "goodbye", nil, "hola"]</a:t>
            </a:r>
            <a:endParaRPr>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1"/>
                </a:solidFill>
                <a:latin typeface="Courier New"/>
                <a:ea typeface="Courier New"/>
                <a:cs typeface="Courier New"/>
                <a:sym typeface="Courier New"/>
              </a:rPr>
              <a:t>a[-1]</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rgbClr val="0000FF"/>
                </a:solidFill>
                <a:latin typeface="Courier New"/>
                <a:ea typeface="Courier New"/>
                <a:cs typeface="Courier New"/>
                <a:sym typeface="Courier New"/>
              </a:rPr>
              <a:t>&gt; “hola”</a:t>
            </a:r>
            <a:endParaRPr>
              <a:solidFill>
                <a:srgbClr val="0000FF"/>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Conditionals</a:t>
            </a:r>
            <a:endParaRPr b="1">
              <a:solidFill>
                <a:schemeClr val="lt1"/>
              </a:solidFill>
            </a:endParaRPr>
          </a:p>
        </p:txBody>
      </p:sp>
      <p:sp>
        <p:nvSpPr>
          <p:cNvPr id="316" name="Google Shape;316;p51"/>
          <p:cNvSpPr txBox="1"/>
          <p:nvPr/>
        </p:nvSpPr>
        <p:spPr>
          <a:xfrm>
            <a:off x="445650" y="727325"/>
            <a:ext cx="8252700" cy="29244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914400" rtl="0" algn="l">
              <a:spcBef>
                <a:spcPts val="0"/>
              </a:spcBef>
              <a:spcAft>
                <a:spcPts val="0"/>
              </a:spcAft>
              <a:buNone/>
            </a:pPr>
            <a:r>
              <a:rPr lang="en">
                <a:solidFill>
                  <a:schemeClr val="dk1"/>
                </a:solidFill>
                <a:highlight>
                  <a:schemeClr val="accent6"/>
                </a:highlight>
                <a:latin typeface="Courier New"/>
                <a:ea typeface="Courier New"/>
                <a:cs typeface="Courier New"/>
                <a:sym typeface="Courier New"/>
              </a:rPr>
              <a:t>if</a:t>
            </a:r>
            <a:r>
              <a:rPr lang="en">
                <a:solidFill>
                  <a:schemeClr val="dk1"/>
                </a:solidFill>
                <a:latin typeface="Courier New"/>
                <a:ea typeface="Courier New"/>
                <a:cs typeface="Courier New"/>
                <a:sym typeface="Courier New"/>
              </a:rPr>
              <a:t> age &lt; 35 </a:t>
            </a:r>
            <a:endParaRPr>
              <a:solidFill>
                <a:schemeClr val="dk1"/>
              </a:solidFill>
              <a:latin typeface="Courier New"/>
              <a:ea typeface="Courier New"/>
              <a:cs typeface="Courier New"/>
              <a:sym typeface="Courier New"/>
            </a:endParaRPr>
          </a:p>
          <a:p>
            <a:pPr indent="457200" lvl="0" marL="914400" rtl="0" algn="l">
              <a:spcBef>
                <a:spcPts val="1600"/>
              </a:spcBef>
              <a:spcAft>
                <a:spcPts val="0"/>
              </a:spcAft>
              <a:buNone/>
            </a:pPr>
            <a:r>
              <a:rPr lang="en">
                <a:solidFill>
                  <a:schemeClr val="dk1"/>
                </a:solidFill>
                <a:latin typeface="Courier New"/>
                <a:ea typeface="Courier New"/>
                <a:cs typeface="Courier New"/>
                <a:sym typeface="Courier New"/>
              </a:rPr>
              <a:t>puts "young whipper-snapper"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highlight>
                  <a:schemeClr val="accent6"/>
                </a:highlight>
                <a:latin typeface="Courier New"/>
                <a:ea typeface="Courier New"/>
                <a:cs typeface="Courier New"/>
                <a:sym typeface="Courier New"/>
              </a:rPr>
              <a:t>elsif</a:t>
            </a:r>
            <a:r>
              <a:rPr lang="en">
                <a:solidFill>
                  <a:schemeClr val="dk1"/>
                </a:solidFill>
                <a:latin typeface="Courier New"/>
                <a:ea typeface="Courier New"/>
                <a:cs typeface="Courier New"/>
                <a:sym typeface="Courier New"/>
              </a:rPr>
              <a:t> age &lt; 105 </a:t>
            </a:r>
            <a:endParaRPr>
              <a:solidFill>
                <a:schemeClr val="dk1"/>
              </a:solidFill>
              <a:latin typeface="Courier New"/>
              <a:ea typeface="Courier New"/>
              <a:cs typeface="Courier New"/>
              <a:sym typeface="Courier New"/>
            </a:endParaRPr>
          </a:p>
          <a:p>
            <a:pPr indent="457200" lvl="0" marL="914400" rtl="0" algn="l">
              <a:spcBef>
                <a:spcPts val="1600"/>
              </a:spcBef>
              <a:spcAft>
                <a:spcPts val="0"/>
              </a:spcAft>
              <a:buNone/>
            </a:pPr>
            <a:r>
              <a:rPr lang="en">
                <a:solidFill>
                  <a:schemeClr val="dk1"/>
                </a:solidFill>
                <a:latin typeface="Courier New"/>
                <a:ea typeface="Courier New"/>
                <a:cs typeface="Courier New"/>
                <a:sym typeface="Courier New"/>
              </a:rPr>
              <a:t>puts "80 is the new 30!"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highlight>
                  <a:schemeClr val="accent6"/>
                </a:highlight>
                <a:latin typeface="Courier New"/>
                <a:ea typeface="Courier New"/>
                <a:cs typeface="Courier New"/>
                <a:sym typeface="Courier New"/>
              </a:rPr>
              <a:t>else</a:t>
            </a:r>
            <a:r>
              <a:rPr lang="en">
                <a:solidFill>
                  <a:schemeClr val="dk1"/>
                </a:solidFill>
                <a:latin typeface="Courier New"/>
                <a:ea typeface="Courier New"/>
                <a:cs typeface="Courier New"/>
                <a:sym typeface="Courier New"/>
              </a:rPr>
              <a:t> </a:t>
            </a:r>
            <a:endParaRPr>
              <a:solidFill>
                <a:schemeClr val="dk1"/>
              </a:solidFill>
              <a:latin typeface="Courier New"/>
              <a:ea typeface="Courier New"/>
              <a:cs typeface="Courier New"/>
              <a:sym typeface="Courier New"/>
            </a:endParaRPr>
          </a:p>
          <a:p>
            <a:pPr indent="457200" lvl="0" marL="914400" rtl="0" algn="l">
              <a:spcBef>
                <a:spcPts val="1600"/>
              </a:spcBef>
              <a:spcAft>
                <a:spcPts val="0"/>
              </a:spcAft>
              <a:buNone/>
            </a:pPr>
            <a:r>
              <a:rPr lang="en">
                <a:solidFill>
                  <a:schemeClr val="dk1"/>
                </a:solidFill>
                <a:latin typeface="Courier New"/>
                <a:ea typeface="Courier New"/>
                <a:cs typeface="Courier New"/>
                <a:sym typeface="Courier New"/>
              </a:rPr>
              <a:t>puts "wow..."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highlight>
                  <a:schemeClr val="accent6"/>
                </a:highlight>
                <a:latin typeface="Courier New"/>
                <a:ea typeface="Courier New"/>
                <a:cs typeface="Courier New"/>
                <a:sym typeface="Courier New"/>
              </a:rPr>
              <a:t>end</a:t>
            </a:r>
            <a:endParaRPr>
              <a:solidFill>
                <a:schemeClr val="dk1"/>
              </a:solidFill>
              <a:highlight>
                <a:schemeClr val="accent6"/>
              </a:highlight>
              <a:latin typeface="Courier New"/>
              <a:ea typeface="Courier New"/>
              <a:cs typeface="Courier New"/>
              <a:sym typeface="Courier New"/>
            </a:endParaRPr>
          </a:p>
        </p:txBody>
      </p:sp>
      <p:sp>
        <p:nvSpPr>
          <p:cNvPr id="317" name="Google Shape;317;p51"/>
          <p:cNvSpPr txBox="1"/>
          <p:nvPr/>
        </p:nvSpPr>
        <p:spPr>
          <a:xfrm>
            <a:off x="445650" y="3943925"/>
            <a:ext cx="8252700" cy="4002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puts "young whipper-snapper" if age &lt; 35     </a:t>
            </a:r>
            <a:r>
              <a:rPr i="1" lang="en">
                <a:solidFill>
                  <a:schemeClr val="dk1"/>
                </a:solidFill>
                <a:latin typeface="Courier New"/>
                <a:ea typeface="Courier New"/>
                <a:cs typeface="Courier New"/>
                <a:sym typeface="Courier New"/>
              </a:rPr>
              <a:t>#inline</a:t>
            </a:r>
            <a:endParaRPr i="1">
              <a:solidFill>
                <a:schemeClr val="dk1"/>
              </a:solidFill>
              <a:highlight>
                <a:schemeClr val="accent6"/>
              </a:highlight>
              <a:latin typeface="Courier New"/>
              <a:ea typeface="Courier New"/>
              <a:cs typeface="Courier New"/>
              <a:sym typeface="Courier New"/>
            </a:endParaRPr>
          </a:p>
        </p:txBody>
      </p:sp>
      <p:sp>
        <p:nvSpPr>
          <p:cNvPr id="318" name="Google Shape;318;p51"/>
          <p:cNvSpPr txBox="1"/>
          <p:nvPr/>
        </p:nvSpPr>
        <p:spPr>
          <a:xfrm>
            <a:off x="445650" y="4500650"/>
            <a:ext cx="7631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Unless is the logical opposite of if</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Software Development Process</a:t>
            </a:r>
            <a:endParaRPr b="1">
              <a:solidFill>
                <a:schemeClr val="lt1"/>
              </a:solidFill>
            </a:endParaRPr>
          </a:p>
        </p:txBody>
      </p:sp>
      <p:sp>
        <p:nvSpPr>
          <p:cNvPr id="81" name="Google Shape;81;p16"/>
          <p:cNvSpPr txBox="1"/>
          <p:nvPr/>
        </p:nvSpPr>
        <p:spPr>
          <a:xfrm>
            <a:off x="416100" y="816900"/>
            <a:ext cx="58341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a:t>
            </a:r>
            <a:endParaRPr b="1">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Before development, come up with a project plan, including an extensive, detailed documentation</a:t>
            </a:r>
            <a:r>
              <a:rPr b="1" lang="en">
                <a:solidFill>
                  <a:schemeClr val="dk1"/>
                </a:solidFill>
              </a:rPr>
              <a:t> </a:t>
            </a:r>
            <a:r>
              <a:rPr lang="en">
                <a:solidFill>
                  <a:schemeClr val="dk1"/>
                </a:solidFill>
              </a:rPr>
              <a:t>to improve predictability</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Progress is measured against the plan </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Documentation is necessary so that</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New people can be onboarded</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Information is not lost</a:t>
            </a:r>
            <a:endParaRPr>
              <a:solidFill>
                <a:schemeClr val="dk1"/>
              </a:solidFill>
            </a:endParaRPr>
          </a:p>
          <a:p>
            <a:pPr indent="0" lvl="0" marL="914400" rtl="0" algn="just">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b="1" lang="en"/>
              <a:t>How did it come into existence?</a:t>
            </a:r>
            <a:endParaRPr b="1"/>
          </a:p>
          <a:p>
            <a:pPr indent="-317500" lvl="0" marL="457200" rtl="0" algn="l">
              <a:lnSpc>
                <a:spcPct val="150000"/>
              </a:lnSpc>
              <a:spcBef>
                <a:spcPts val="0"/>
              </a:spcBef>
              <a:spcAft>
                <a:spcPts val="0"/>
              </a:spcAft>
              <a:buClr>
                <a:srgbClr val="CC0000"/>
              </a:buClr>
              <a:buSzPts val="1400"/>
              <a:buChar char="●"/>
            </a:pPr>
            <a:r>
              <a:rPr lang="en">
                <a:solidFill>
                  <a:srgbClr val="CC0000"/>
                </a:solidFill>
              </a:rPr>
              <a:t>Problem: Unplanned Software Development =&gt; Unpredictability</a:t>
            </a:r>
            <a:endParaRPr>
              <a:solidFill>
                <a:schemeClr val="dk1"/>
              </a:solidFill>
            </a:endParaRPr>
          </a:p>
        </p:txBody>
      </p:sp>
      <p:sp>
        <p:nvSpPr>
          <p:cNvPr id="82" name="Google Shape;82;p16"/>
          <p:cNvSpPr/>
          <p:nvPr/>
        </p:nvSpPr>
        <p:spPr>
          <a:xfrm flipH="1">
            <a:off x="6925909" y="286435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83" name="Google Shape;83;p16"/>
          <p:cNvSpPr/>
          <p:nvPr/>
        </p:nvSpPr>
        <p:spPr>
          <a:xfrm rot="-5400000">
            <a:off x="7894009" y="2570588"/>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84" name="Google Shape;84;p16"/>
          <p:cNvSpPr/>
          <p:nvPr/>
        </p:nvSpPr>
        <p:spPr>
          <a:xfrm>
            <a:off x="6974308" y="2932252"/>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1C4587"/>
                </a:solidFill>
                <a:latin typeface="Roboto"/>
                <a:ea typeface="Roboto"/>
                <a:cs typeface="Roboto"/>
                <a:sym typeface="Roboto"/>
              </a:rPr>
              <a:t>Rational Unified Process (RUP)</a:t>
            </a:r>
            <a:endParaRPr sz="1000">
              <a:solidFill>
                <a:srgbClr val="1C4587"/>
              </a:solidFill>
              <a:latin typeface="Roboto Medium"/>
              <a:ea typeface="Roboto Medium"/>
              <a:cs typeface="Roboto Medium"/>
              <a:sym typeface="Roboto Medium"/>
            </a:endParaRPr>
          </a:p>
        </p:txBody>
      </p:sp>
      <p:sp>
        <p:nvSpPr>
          <p:cNvPr id="85" name="Google Shape;85;p16"/>
          <p:cNvSpPr/>
          <p:nvPr/>
        </p:nvSpPr>
        <p:spPr>
          <a:xfrm flipH="1">
            <a:off x="6925909" y="171461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86" name="Google Shape;86;p16"/>
          <p:cNvSpPr/>
          <p:nvPr/>
        </p:nvSpPr>
        <p:spPr>
          <a:xfrm rot="-5400000">
            <a:off x="7894009" y="1420847"/>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87" name="Google Shape;87;p16"/>
          <p:cNvSpPr/>
          <p:nvPr/>
        </p:nvSpPr>
        <p:spPr>
          <a:xfrm>
            <a:off x="6974308" y="1782511"/>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Waterfall</a:t>
            </a:r>
            <a:endParaRPr b="1" sz="1600">
              <a:solidFill>
                <a:srgbClr val="1C4587"/>
              </a:solidFill>
              <a:latin typeface="Roboto"/>
              <a:ea typeface="Roboto"/>
              <a:cs typeface="Roboto"/>
              <a:sym typeface="Roboto"/>
            </a:endParaRPr>
          </a:p>
        </p:txBody>
      </p:sp>
      <p:sp>
        <p:nvSpPr>
          <p:cNvPr id="88" name="Google Shape;88;p16"/>
          <p:cNvSpPr/>
          <p:nvPr/>
        </p:nvSpPr>
        <p:spPr>
          <a:xfrm flipH="1">
            <a:off x="6925909" y="2289488"/>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89" name="Google Shape;89;p16"/>
          <p:cNvSpPr/>
          <p:nvPr/>
        </p:nvSpPr>
        <p:spPr>
          <a:xfrm rot="-5400000">
            <a:off x="7894009" y="1995721"/>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90" name="Google Shape;90;p16"/>
          <p:cNvSpPr/>
          <p:nvPr/>
        </p:nvSpPr>
        <p:spPr>
          <a:xfrm>
            <a:off x="6974308" y="2357385"/>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Spiral</a:t>
            </a:r>
            <a:endParaRPr b="1" sz="1600">
              <a:solidFill>
                <a:srgbClr val="1C4587"/>
              </a:solidFill>
              <a:latin typeface="Roboto"/>
              <a:ea typeface="Roboto"/>
              <a:cs typeface="Roboto"/>
              <a:sym typeface="Roboto"/>
            </a:endParaRPr>
          </a:p>
        </p:txBody>
      </p:sp>
      <p:sp>
        <p:nvSpPr>
          <p:cNvPr id="91" name="Google Shape;91;p16"/>
          <p:cNvSpPr/>
          <p:nvPr/>
        </p:nvSpPr>
        <p:spPr>
          <a:xfrm rot="-5400000">
            <a:off x="5794325" y="2289438"/>
            <a:ext cx="1699200" cy="5640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3 types of P&amp;D</a:t>
            </a:r>
            <a:endParaRPr b="1" sz="15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Loops</a:t>
            </a:r>
            <a:endParaRPr b="1">
              <a:solidFill>
                <a:schemeClr val="lt1"/>
              </a:solidFill>
            </a:endParaRPr>
          </a:p>
        </p:txBody>
      </p:sp>
      <p:sp>
        <p:nvSpPr>
          <p:cNvPr id="324" name="Google Shape;324;p52"/>
          <p:cNvSpPr txBox="1"/>
          <p:nvPr/>
        </p:nvSpPr>
        <p:spPr>
          <a:xfrm>
            <a:off x="367100" y="1171600"/>
            <a:ext cx="2024100" cy="30132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array.each do |x| </a:t>
            </a:r>
            <a:endParaRPr>
              <a:solidFill>
                <a:schemeClr val="dk1"/>
              </a:solidFill>
            </a:endParaRPr>
          </a:p>
          <a:p>
            <a:pPr indent="457200" lvl="0" marL="0" rtl="0" algn="l">
              <a:spcBef>
                <a:spcPts val="1600"/>
              </a:spcBef>
              <a:spcAft>
                <a:spcPts val="0"/>
              </a:spcAft>
              <a:buNone/>
            </a:pPr>
            <a:r>
              <a:rPr lang="en">
                <a:solidFill>
                  <a:schemeClr val="dk1"/>
                </a:solidFill>
              </a:rPr>
              <a:t>puts x </a:t>
            </a:r>
            <a:endParaRPr>
              <a:solidFill>
                <a:schemeClr val="dk1"/>
              </a:solidFill>
            </a:endParaRPr>
          </a:p>
          <a:p>
            <a:pPr indent="0" lvl="0" marL="0" rtl="0" algn="l">
              <a:spcBef>
                <a:spcPts val="1600"/>
              </a:spcBef>
              <a:spcAft>
                <a:spcPts val="0"/>
              </a:spcAft>
              <a:buNone/>
            </a:pPr>
            <a:r>
              <a:rPr lang="en">
                <a:solidFill>
                  <a:schemeClr val="dk1"/>
                </a:solidFill>
              </a:rPr>
              <a:t>end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array.each { |x| </a:t>
            </a:r>
            <a:endParaRPr>
              <a:solidFill>
                <a:schemeClr val="dk1"/>
              </a:solidFill>
            </a:endParaRPr>
          </a:p>
          <a:p>
            <a:pPr indent="457200" lvl="0" marL="0" rtl="0" algn="l">
              <a:spcBef>
                <a:spcPts val="1600"/>
              </a:spcBef>
              <a:spcAft>
                <a:spcPts val="0"/>
              </a:spcAft>
              <a:buNone/>
            </a:pPr>
            <a:r>
              <a:rPr lang="en">
                <a:solidFill>
                  <a:schemeClr val="dk1"/>
                </a:solidFill>
              </a:rPr>
              <a:t>puts x </a:t>
            </a:r>
            <a:endParaRPr>
              <a:solidFill>
                <a:schemeClr val="dk1"/>
              </a:solidFill>
            </a:endParaRPr>
          </a:p>
          <a:p>
            <a:pPr indent="0" lvl="0" marL="0" rtl="0" algn="l">
              <a:spcBef>
                <a:spcPts val="1600"/>
              </a:spcBef>
              <a:spcAft>
                <a:spcPts val="1600"/>
              </a:spcAft>
              <a:buNone/>
            </a:pPr>
            <a:r>
              <a:rPr lang="en">
                <a:solidFill>
                  <a:schemeClr val="dk1"/>
                </a:solidFill>
              </a:rPr>
              <a:t>}</a:t>
            </a:r>
            <a:endParaRPr>
              <a:solidFill>
                <a:schemeClr val="dk1"/>
              </a:solidFill>
            </a:endParaRPr>
          </a:p>
        </p:txBody>
      </p:sp>
      <p:sp>
        <p:nvSpPr>
          <p:cNvPr id="325" name="Google Shape;325;p52"/>
          <p:cNvSpPr txBox="1"/>
          <p:nvPr/>
        </p:nvSpPr>
        <p:spPr>
          <a:xfrm>
            <a:off x="2547900" y="1178775"/>
            <a:ext cx="2024100" cy="3013200"/>
          </a:xfrm>
          <a:prstGeom prst="rect">
            <a:avLst/>
          </a:prstGeom>
          <a:solidFill>
            <a:srgbClr val="C9DAF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x in array</a:t>
            </a:r>
            <a:endParaRPr>
              <a:solidFill>
                <a:schemeClr val="dk1"/>
              </a:solidFill>
            </a:endParaRPr>
          </a:p>
          <a:p>
            <a:pPr indent="0" lvl="0" marL="0" rtl="0" algn="l">
              <a:spcBef>
                <a:spcPts val="1600"/>
              </a:spcBef>
              <a:spcAft>
                <a:spcPts val="0"/>
              </a:spcAft>
              <a:buNone/>
            </a:pPr>
            <a:r>
              <a:rPr lang="en">
                <a:solidFill>
                  <a:schemeClr val="dk1"/>
                </a:solidFill>
              </a:rPr>
              <a:t>	puts x </a:t>
            </a:r>
            <a:endParaRPr>
              <a:solidFill>
                <a:schemeClr val="dk1"/>
              </a:solidFill>
            </a:endParaRPr>
          </a:p>
          <a:p>
            <a:pPr indent="0" lvl="0" marL="0" rtl="0" algn="l">
              <a:spcBef>
                <a:spcPts val="1600"/>
              </a:spcBef>
              <a:spcAft>
                <a:spcPts val="0"/>
              </a:spcAft>
              <a:buNone/>
            </a:pPr>
            <a:r>
              <a:rPr lang="en">
                <a:solidFill>
                  <a:schemeClr val="dk1"/>
                </a:solidFill>
              </a:rPr>
              <a:t>end</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
                <a:solidFill>
                  <a:schemeClr val="dk1"/>
                </a:solidFill>
              </a:rPr>
              <a:t>4.times do</a:t>
            </a:r>
            <a:endParaRPr>
              <a:solidFill>
                <a:schemeClr val="dk1"/>
              </a:solidFill>
            </a:endParaRPr>
          </a:p>
          <a:p>
            <a:pPr indent="457200" lvl="0" marL="0" rtl="0" algn="l">
              <a:spcBef>
                <a:spcPts val="1600"/>
              </a:spcBef>
              <a:spcAft>
                <a:spcPts val="0"/>
              </a:spcAft>
              <a:buNone/>
            </a:pPr>
            <a:r>
              <a:rPr lang="en">
                <a:solidFill>
                  <a:schemeClr val="dk1"/>
                </a:solidFill>
              </a:rPr>
              <a:t>puts “hello world”</a:t>
            </a:r>
            <a:endParaRPr>
              <a:solidFill>
                <a:schemeClr val="dk1"/>
              </a:solidFill>
            </a:endParaRPr>
          </a:p>
          <a:p>
            <a:pPr indent="0" lvl="0" marL="0" rtl="0" algn="l">
              <a:spcBef>
                <a:spcPts val="1600"/>
              </a:spcBef>
              <a:spcAft>
                <a:spcPts val="0"/>
              </a:spcAft>
              <a:buNone/>
            </a:pPr>
            <a:r>
              <a:rPr lang="en">
                <a:solidFill>
                  <a:schemeClr val="dk1"/>
                </a:solidFill>
              </a:rPr>
              <a:t>end</a:t>
            </a:r>
            <a:endParaRPr>
              <a:solidFill>
                <a:schemeClr val="dk1"/>
              </a:solidFill>
            </a:endParaRPr>
          </a:p>
          <a:p>
            <a:pPr indent="0" lvl="0" marL="0" rtl="0" algn="l">
              <a:spcBef>
                <a:spcPts val="1600"/>
              </a:spcBef>
              <a:spcAft>
                <a:spcPts val="1600"/>
              </a:spcAft>
              <a:buNone/>
            </a:pPr>
            <a:r>
              <a:t/>
            </a:r>
            <a:endParaRPr>
              <a:solidFill>
                <a:schemeClr val="dk1"/>
              </a:solidFill>
            </a:endParaRPr>
          </a:p>
        </p:txBody>
      </p:sp>
      <p:sp>
        <p:nvSpPr>
          <p:cNvPr id="326" name="Google Shape;326;p52"/>
          <p:cNvSpPr txBox="1"/>
          <p:nvPr/>
        </p:nvSpPr>
        <p:spPr>
          <a:xfrm>
            <a:off x="385100" y="626200"/>
            <a:ext cx="4186800" cy="361500"/>
          </a:xfrm>
          <a:prstGeom prst="rect">
            <a:avLst/>
          </a:prstGeom>
          <a:solidFill>
            <a:srgbClr val="A4C2F4"/>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u="none" cap="none" strike="noStrike">
                <a:solidFill>
                  <a:schemeClr val="dk1"/>
                </a:solidFill>
                <a:latin typeface="Arial"/>
                <a:ea typeface="Arial"/>
                <a:cs typeface="Arial"/>
                <a:sym typeface="Arial"/>
              </a:rPr>
              <a:t>array = [1, 2, 3, 4, 5]</a:t>
            </a:r>
            <a:endParaRPr b="0" i="0" u="none" cap="none" strike="noStrike">
              <a:solidFill>
                <a:schemeClr val="dk1"/>
              </a:solidFill>
              <a:latin typeface="Arial"/>
              <a:ea typeface="Arial"/>
              <a:cs typeface="Arial"/>
              <a:sym typeface="Arial"/>
            </a:endParaRPr>
          </a:p>
        </p:txBody>
      </p:sp>
      <p:sp>
        <p:nvSpPr>
          <p:cNvPr id="327" name="Google Shape;327;p52"/>
          <p:cNvSpPr txBox="1"/>
          <p:nvPr/>
        </p:nvSpPr>
        <p:spPr>
          <a:xfrm>
            <a:off x="4944925" y="626200"/>
            <a:ext cx="1944900" cy="35607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1600"/>
              </a:spcBef>
              <a:spcAft>
                <a:spcPts val="0"/>
              </a:spcAft>
              <a:buNone/>
            </a:pPr>
            <a:r>
              <a:rPr lang="en">
                <a:solidFill>
                  <a:schemeClr val="dk1"/>
                </a:solidFill>
              </a:rPr>
              <a:t>while i &lt; 5</a:t>
            </a:r>
            <a:endParaRPr>
              <a:solidFill>
                <a:schemeClr val="dk1"/>
              </a:solidFill>
            </a:endParaRPr>
          </a:p>
          <a:p>
            <a:pPr indent="457200" lvl="0" marL="0" rtl="0" algn="l">
              <a:spcBef>
                <a:spcPts val="1600"/>
              </a:spcBef>
              <a:spcAft>
                <a:spcPts val="0"/>
              </a:spcAft>
              <a:buNone/>
            </a:pPr>
            <a:r>
              <a:rPr lang="en">
                <a:solidFill>
                  <a:schemeClr val="dk1"/>
                </a:solidFill>
              </a:rPr>
              <a:t>puts i</a:t>
            </a:r>
            <a:endParaRPr>
              <a:solidFill>
                <a:schemeClr val="dk1"/>
              </a:solidFill>
            </a:endParaRPr>
          </a:p>
          <a:p>
            <a:pPr indent="457200" lvl="0" marL="0" rtl="0" algn="l">
              <a:spcBef>
                <a:spcPts val="1600"/>
              </a:spcBef>
              <a:spcAft>
                <a:spcPts val="0"/>
              </a:spcAft>
              <a:buNone/>
            </a:pPr>
            <a:r>
              <a:rPr lang="en">
                <a:solidFill>
                  <a:schemeClr val="dk1"/>
                </a:solidFill>
              </a:rPr>
              <a:t>i += 1</a:t>
            </a:r>
            <a:endParaRPr>
              <a:solidFill>
                <a:schemeClr val="dk1"/>
              </a:solidFill>
            </a:endParaRPr>
          </a:p>
          <a:p>
            <a:pPr indent="0" lvl="0" marL="0" rtl="0" algn="l">
              <a:spcBef>
                <a:spcPts val="1600"/>
              </a:spcBef>
              <a:spcAft>
                <a:spcPts val="0"/>
              </a:spcAft>
              <a:buNone/>
            </a:pPr>
            <a:r>
              <a:rPr lang="en">
                <a:solidFill>
                  <a:schemeClr val="dk1"/>
                </a:solidFill>
              </a:rPr>
              <a:t>end</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loop do 	</a:t>
            </a:r>
            <a:endParaRPr>
              <a:solidFill>
                <a:schemeClr val="dk1"/>
              </a:solidFill>
            </a:endParaRPr>
          </a:p>
          <a:p>
            <a:pPr indent="457200" lvl="0" marL="0" rtl="0" algn="l">
              <a:spcBef>
                <a:spcPts val="1600"/>
              </a:spcBef>
              <a:spcAft>
                <a:spcPts val="0"/>
              </a:spcAft>
              <a:buNone/>
            </a:pPr>
            <a:r>
              <a:rPr lang="en">
                <a:solidFill>
                  <a:schemeClr val="dk1"/>
                </a:solidFill>
              </a:rPr>
              <a:t>x += 1	</a:t>
            </a:r>
            <a:endParaRPr>
              <a:solidFill>
                <a:schemeClr val="dk1"/>
              </a:solidFill>
            </a:endParaRPr>
          </a:p>
          <a:p>
            <a:pPr indent="457200" lvl="0" marL="0" rtl="0" algn="l">
              <a:spcBef>
                <a:spcPts val="1600"/>
              </a:spcBef>
              <a:spcAft>
                <a:spcPts val="0"/>
              </a:spcAft>
              <a:buNone/>
            </a:pPr>
            <a:r>
              <a:rPr lang="en">
                <a:solidFill>
                  <a:schemeClr val="dk1"/>
                </a:solidFill>
              </a:rPr>
              <a:t>break if x &gt; 1</a:t>
            </a:r>
            <a:endParaRPr>
              <a:solidFill>
                <a:schemeClr val="dk1"/>
              </a:solidFill>
            </a:endParaRPr>
          </a:p>
          <a:p>
            <a:pPr indent="0" lvl="0" marL="0" rtl="0" algn="l">
              <a:spcBef>
                <a:spcPts val="1600"/>
              </a:spcBef>
              <a:spcAft>
                <a:spcPts val="0"/>
              </a:spcAft>
              <a:buNone/>
            </a:pPr>
            <a:r>
              <a:rPr lang="en">
                <a:solidFill>
                  <a:schemeClr val="dk1"/>
                </a:solidFill>
              </a:rPr>
              <a:t>end</a:t>
            </a:r>
            <a:endParaRPr>
              <a:solidFill>
                <a:schemeClr val="dk1"/>
              </a:solidFill>
            </a:endParaRPr>
          </a:p>
        </p:txBody>
      </p:sp>
      <p:sp>
        <p:nvSpPr>
          <p:cNvPr id="328" name="Google Shape;328;p52"/>
          <p:cNvSpPr txBox="1"/>
          <p:nvPr/>
        </p:nvSpPr>
        <p:spPr>
          <a:xfrm>
            <a:off x="385100" y="4383050"/>
            <a:ext cx="7631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Cannot use "i++", "--i" but can use "i += 1", "i -= 1"</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Until is the logical opposite of while</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Methods</a:t>
            </a:r>
            <a:endParaRPr b="1">
              <a:solidFill>
                <a:schemeClr val="lt1"/>
              </a:solidFill>
            </a:endParaRPr>
          </a:p>
        </p:txBody>
      </p:sp>
      <p:sp>
        <p:nvSpPr>
          <p:cNvPr id="334" name="Google Shape;334;p53"/>
          <p:cNvSpPr txBox="1"/>
          <p:nvPr/>
        </p:nvSpPr>
        <p:spPr>
          <a:xfrm>
            <a:off x="441700" y="609700"/>
            <a:ext cx="8252700" cy="16623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def method_name(parameter1, parameter2, ...)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	</a:t>
            </a:r>
            <a:r>
              <a:rPr i="1" lang="en">
                <a:solidFill>
                  <a:schemeClr val="dk1"/>
                </a:solidFill>
                <a:latin typeface="Courier New"/>
                <a:ea typeface="Courier New"/>
                <a:cs typeface="Courier New"/>
                <a:sym typeface="Courier New"/>
              </a:rPr>
              <a:t>statement</a:t>
            </a:r>
            <a:endParaRPr i="1">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dk1"/>
                </a:solidFill>
                <a:latin typeface="Courier New"/>
                <a:ea typeface="Courier New"/>
                <a:cs typeface="Courier New"/>
                <a:sym typeface="Courier New"/>
              </a:rPr>
              <a:t>method_name(arg1, arg2)</a:t>
            </a:r>
            <a:endParaRPr>
              <a:solidFill>
                <a:schemeClr val="dk1"/>
              </a:solidFill>
              <a:latin typeface="Courier New"/>
              <a:ea typeface="Courier New"/>
              <a:cs typeface="Courier New"/>
              <a:sym typeface="Courier New"/>
            </a:endParaRPr>
          </a:p>
        </p:txBody>
      </p:sp>
      <p:sp>
        <p:nvSpPr>
          <p:cNvPr id="335" name="Google Shape;335;p53"/>
          <p:cNvSpPr txBox="1"/>
          <p:nvPr/>
        </p:nvSpPr>
        <p:spPr>
          <a:xfrm>
            <a:off x="433825" y="2454125"/>
            <a:ext cx="8252700" cy="25038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def method_name(num1, num2, ...)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	</a:t>
            </a:r>
            <a:r>
              <a:rPr i="1" lang="en">
                <a:solidFill>
                  <a:schemeClr val="dk1"/>
                </a:solidFill>
                <a:latin typeface="Courier New"/>
                <a:ea typeface="Courier New"/>
                <a:cs typeface="Courier New"/>
                <a:sym typeface="Courier New"/>
              </a:rPr>
              <a:t>return num1 + num2</a:t>
            </a:r>
            <a:endParaRPr i="1">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dk1"/>
                </a:solidFill>
                <a:latin typeface="Courier New"/>
                <a:ea typeface="Courier New"/>
                <a:cs typeface="Courier New"/>
                <a:sym typeface="Courier New"/>
              </a:rPr>
              <a:t>		def method_name(num1, num2, ...)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	</a:t>
            </a:r>
            <a:r>
              <a:rPr i="1" lang="en">
                <a:solidFill>
                  <a:schemeClr val="dk1"/>
                </a:solidFill>
                <a:latin typeface="Courier New"/>
                <a:ea typeface="Courier New"/>
                <a:cs typeface="Courier New"/>
                <a:sym typeface="Courier New"/>
              </a:rPr>
              <a:t>num1 + num2</a:t>
            </a:r>
            <a:endParaRPr i="1">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Blocks</a:t>
            </a:r>
            <a:endParaRPr b="1">
              <a:solidFill>
                <a:schemeClr val="lt1"/>
              </a:solidFill>
            </a:endParaRPr>
          </a:p>
        </p:txBody>
      </p:sp>
      <p:sp>
        <p:nvSpPr>
          <p:cNvPr id="341" name="Google Shape;341;p54"/>
          <p:cNvSpPr txBox="1"/>
          <p:nvPr/>
        </p:nvSpPr>
        <p:spPr>
          <a:xfrm>
            <a:off x="437775" y="1317425"/>
            <a:ext cx="8252700" cy="25038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{|v| puts v}</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do |v|</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	puts v</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t/>
            </a:r>
            <a:endParaRPr>
              <a:solidFill>
                <a:schemeClr val="dk1"/>
              </a:solidFill>
              <a:latin typeface="Courier New"/>
              <a:ea typeface="Courier New"/>
              <a:cs typeface="Courier New"/>
              <a:sym typeface="Courier New"/>
            </a:endParaRPr>
          </a:p>
          <a:p>
            <a:pPr indent="0" lvl="0" marL="914400" rtl="0" algn="l">
              <a:spcBef>
                <a:spcPts val="1600"/>
              </a:spcBef>
              <a:spcAft>
                <a:spcPts val="0"/>
              </a:spcAft>
              <a:buNone/>
            </a:pPr>
            <a:r>
              <a:rPr lang="en">
                <a:solidFill>
                  <a:schemeClr val="dk1"/>
                </a:solidFill>
                <a:latin typeface="Courier New"/>
                <a:ea typeface="Courier New"/>
                <a:cs typeface="Courier New"/>
                <a:sym typeface="Courier New"/>
              </a:rPr>
              <a:t>(0..2).each {|v| puts v} =&gt; 012</a:t>
            </a:r>
            <a:endParaRPr>
              <a:solidFill>
                <a:schemeClr val="dk1"/>
              </a:solidFill>
              <a:latin typeface="Courier New"/>
              <a:ea typeface="Courier New"/>
              <a:cs typeface="Courier New"/>
              <a:sym typeface="Courier New"/>
            </a:endParaRPr>
          </a:p>
        </p:txBody>
      </p:sp>
      <p:sp>
        <p:nvSpPr>
          <p:cNvPr id="342" name="Google Shape;342;p54"/>
          <p:cNvSpPr txBox="1"/>
          <p:nvPr/>
        </p:nvSpPr>
        <p:spPr>
          <a:xfrm>
            <a:off x="437775" y="552275"/>
            <a:ext cx="8098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rPr>
              <a:t>Blocks of code that can be passes, called or yield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Defined by curly braces {} or do/end statement</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Yield</a:t>
            </a:r>
            <a:endParaRPr b="1">
              <a:solidFill>
                <a:schemeClr val="lt1"/>
              </a:solidFill>
            </a:endParaRPr>
          </a:p>
        </p:txBody>
      </p:sp>
      <p:sp>
        <p:nvSpPr>
          <p:cNvPr id="348" name="Google Shape;348;p55"/>
          <p:cNvSpPr txBox="1"/>
          <p:nvPr/>
        </p:nvSpPr>
        <p:spPr>
          <a:xfrm>
            <a:off x="437775" y="1317425"/>
            <a:ext cx="8252700" cy="34017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def yielding</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puts "the program is executing the code inside the method"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yield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puts "now we are back in the method"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marR="304800" rtl="0" algn="l">
              <a:spcBef>
                <a:spcPts val="0"/>
              </a:spcBef>
              <a:spcAft>
                <a:spcPts val="0"/>
              </a:spcAft>
              <a:buNone/>
            </a:pPr>
            <a:r>
              <a:rPr lang="en">
                <a:solidFill>
                  <a:schemeClr val="dk1"/>
                </a:solidFill>
                <a:highlight>
                  <a:srgbClr val="FFFF00"/>
                </a:highlight>
                <a:latin typeface="Courier New"/>
                <a:ea typeface="Courier New"/>
                <a:cs typeface="Courier New"/>
                <a:sym typeface="Courier New"/>
              </a:rPr>
              <a:t>yielding { puts "the method has yielded to the block!" }</a:t>
            </a:r>
            <a:endParaRPr>
              <a:solidFill>
                <a:schemeClr val="dk1"/>
              </a:solidFill>
              <a:highlight>
                <a:srgbClr val="FFFF00"/>
              </a:highlight>
              <a:latin typeface="Courier New"/>
              <a:ea typeface="Courier New"/>
              <a:cs typeface="Courier New"/>
              <a:sym typeface="Courier New"/>
            </a:endParaRPr>
          </a:p>
          <a:p>
            <a:pPr indent="0" lvl="0" marL="0" rtl="0" algn="l">
              <a:spcBef>
                <a:spcPts val="16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0000FF"/>
                </a:solidFill>
                <a:latin typeface="Courier New"/>
                <a:ea typeface="Courier New"/>
                <a:cs typeface="Courier New"/>
                <a:sym typeface="Courier New"/>
              </a:rPr>
              <a:t>the program is executing the code inside the method</a:t>
            </a:r>
            <a:endParaRPr b="1">
              <a:solidFill>
                <a:srgbClr val="0000FF"/>
              </a:solidFill>
              <a:latin typeface="Courier New"/>
              <a:ea typeface="Courier New"/>
              <a:cs typeface="Courier New"/>
              <a:sym typeface="Courier New"/>
            </a:endParaRPr>
          </a:p>
          <a:p>
            <a:pPr indent="0" lvl="0" marL="0" marR="304800" rtl="0" algn="l">
              <a:spcBef>
                <a:spcPts val="1800"/>
              </a:spcBef>
              <a:spcAft>
                <a:spcPts val="0"/>
              </a:spcAft>
              <a:buNone/>
            </a:pPr>
            <a:r>
              <a:rPr b="1" lang="en">
                <a:solidFill>
                  <a:srgbClr val="0000FF"/>
                </a:solidFill>
                <a:latin typeface="Courier New"/>
                <a:ea typeface="Courier New"/>
                <a:cs typeface="Courier New"/>
                <a:sym typeface="Courier New"/>
              </a:rPr>
              <a:t>the method has yielded to the block!</a:t>
            </a:r>
            <a:endParaRPr b="1">
              <a:solidFill>
                <a:srgbClr val="0000FF"/>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0000FF"/>
                </a:solidFill>
                <a:latin typeface="Courier New"/>
                <a:ea typeface="Courier New"/>
                <a:cs typeface="Courier New"/>
                <a:sym typeface="Courier New"/>
              </a:rPr>
              <a:t>now we are back in the method</a:t>
            </a:r>
            <a:endParaRPr b="1">
              <a:solidFill>
                <a:srgbClr val="0000FF"/>
              </a:solidFill>
              <a:latin typeface="Courier New"/>
              <a:ea typeface="Courier New"/>
              <a:cs typeface="Courier New"/>
              <a:sym typeface="Courier New"/>
            </a:endParaRPr>
          </a:p>
        </p:txBody>
      </p:sp>
      <p:sp>
        <p:nvSpPr>
          <p:cNvPr id="349" name="Google Shape;349;p55"/>
          <p:cNvSpPr txBox="1"/>
          <p:nvPr/>
        </p:nvSpPr>
        <p:spPr>
          <a:xfrm>
            <a:off x="437775" y="552275"/>
            <a:ext cx="8098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rPr>
              <a:t>yield statements goes hand-in-hand with blocks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code of a block is executed when a yield statement is called</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Iterator</a:t>
            </a:r>
            <a:endParaRPr b="1">
              <a:solidFill>
                <a:schemeClr val="lt1"/>
              </a:solidFill>
            </a:endParaRPr>
          </a:p>
        </p:txBody>
      </p:sp>
      <p:sp>
        <p:nvSpPr>
          <p:cNvPr id="355" name="Google Shape;355;p56"/>
          <p:cNvSpPr txBox="1"/>
          <p:nvPr/>
        </p:nvSpPr>
        <p:spPr>
          <a:xfrm>
            <a:off x="437775" y="1317425"/>
            <a:ext cx="8252700" cy="34746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600"/>
              </a:spcBef>
              <a:spcAft>
                <a:spcPts val="0"/>
              </a:spcAft>
              <a:buNone/>
            </a:pPr>
            <a:r>
              <a:rPr lang="en">
                <a:solidFill>
                  <a:schemeClr val="dk1"/>
                </a:solidFill>
                <a:latin typeface="Courier New"/>
                <a:ea typeface="Courier New"/>
                <a:cs typeface="Courier New"/>
                <a:sym typeface="Courier New"/>
              </a:rPr>
              <a:t>[1, 2, 3].</a:t>
            </a:r>
            <a:r>
              <a:rPr b="1" lang="en">
                <a:solidFill>
                  <a:schemeClr val="dk1"/>
                </a:solidFill>
                <a:latin typeface="Courier New"/>
                <a:ea typeface="Courier New"/>
                <a:cs typeface="Courier New"/>
                <a:sym typeface="Courier New"/>
              </a:rPr>
              <a:t>each do</a:t>
            </a:r>
            <a:r>
              <a:rPr lang="en">
                <a:solidFill>
                  <a:schemeClr val="dk1"/>
                </a:solidFill>
                <a:latin typeface="Courier New"/>
                <a:ea typeface="Courier New"/>
                <a:cs typeface="Courier New"/>
                <a:sym typeface="Courier New"/>
              </a:rPr>
              <a:t> |n|</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a:solidFill>
                  <a:schemeClr val="dk1"/>
                </a:solidFill>
                <a:latin typeface="Courier New"/>
                <a:ea typeface="Courier New"/>
                <a:cs typeface="Courier New"/>
                <a:sym typeface="Courier New"/>
              </a:rPr>
              <a:t>  text = "Current number is: #{n}"</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a:solidFill>
                  <a:schemeClr val="dk1"/>
                </a:solidFill>
                <a:latin typeface="Courier New"/>
                <a:ea typeface="Courier New"/>
                <a:cs typeface="Courier New"/>
                <a:sym typeface="Courier New"/>
              </a:rPr>
              <a:t>  </a:t>
            </a:r>
            <a:r>
              <a:rPr b="1" lang="en">
                <a:solidFill>
                  <a:schemeClr val="dk1"/>
                </a:solidFill>
                <a:latin typeface="Courier New"/>
                <a:ea typeface="Courier New"/>
                <a:cs typeface="Courier New"/>
                <a:sym typeface="Courier New"/>
              </a:rPr>
              <a:t>puts</a:t>
            </a:r>
            <a:r>
              <a:rPr lang="en">
                <a:solidFill>
                  <a:schemeClr val="dk1"/>
                </a:solidFill>
                <a:latin typeface="Courier New"/>
                <a:ea typeface="Courier New"/>
                <a:cs typeface="Courier New"/>
                <a:sym typeface="Courier New"/>
              </a:rPr>
              <a:t> text</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0" rtl="0" algn="l">
              <a:spcBef>
                <a:spcPts val="16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0000FF"/>
                </a:solidFill>
                <a:latin typeface="Courier New"/>
                <a:ea typeface="Courier New"/>
                <a:cs typeface="Courier New"/>
                <a:sym typeface="Courier New"/>
              </a:rPr>
              <a:t>Current number is: 1</a:t>
            </a:r>
            <a:endParaRPr b="1">
              <a:solidFill>
                <a:srgbClr val="0000FF"/>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0000FF"/>
                </a:solidFill>
                <a:latin typeface="Courier New"/>
                <a:ea typeface="Courier New"/>
                <a:cs typeface="Courier New"/>
                <a:sym typeface="Courier New"/>
              </a:rPr>
              <a:t>Current number is: 2</a:t>
            </a:r>
            <a:endParaRPr b="1">
              <a:solidFill>
                <a:srgbClr val="0000FF"/>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0000FF"/>
                </a:solidFill>
                <a:latin typeface="Courier New"/>
                <a:ea typeface="Courier New"/>
                <a:cs typeface="Courier New"/>
                <a:sym typeface="Courier New"/>
              </a:rPr>
              <a:t>Current number is: 3</a:t>
            </a:r>
            <a:endParaRPr b="1">
              <a:solidFill>
                <a:srgbClr val="0000FF"/>
              </a:solidFill>
              <a:latin typeface="Courier New"/>
              <a:ea typeface="Courier New"/>
              <a:cs typeface="Courier New"/>
              <a:sym typeface="Courier New"/>
            </a:endParaRPr>
          </a:p>
        </p:txBody>
      </p:sp>
      <p:sp>
        <p:nvSpPr>
          <p:cNvPr id="356" name="Google Shape;356;p56"/>
          <p:cNvSpPr txBox="1"/>
          <p:nvPr/>
        </p:nvSpPr>
        <p:spPr>
          <a:xfrm>
            <a:off x="437775" y="552275"/>
            <a:ext cx="8098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rPr>
              <a:t>Collection-like objects like arrays and range have iterator methods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Iterator takes a block as callback and yield the block with each element in the collection</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Class</a:t>
            </a:r>
            <a:endParaRPr b="1">
              <a:solidFill>
                <a:schemeClr val="lt1"/>
              </a:solidFill>
            </a:endParaRPr>
          </a:p>
        </p:txBody>
      </p:sp>
      <p:sp>
        <p:nvSpPr>
          <p:cNvPr id="362" name="Google Shape;362;p57"/>
          <p:cNvSpPr txBox="1"/>
          <p:nvPr/>
        </p:nvSpPr>
        <p:spPr>
          <a:xfrm>
            <a:off x="441700" y="609700"/>
            <a:ext cx="8252700" cy="4063500"/>
          </a:xfrm>
          <a:prstGeom prst="rect">
            <a:avLst/>
          </a:prstGeom>
          <a:solidFill>
            <a:srgbClr val="C9DAF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class Customer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$acquisition_cost = 0</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@@cust_purchase_limit = 10</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def initialize(id, name, addr)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@cust_id = id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@cust_name = name</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@cust_addr = addr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end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def buy(product)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puts product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end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end</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c1 = Customer.new(1, “Kyle”, “1234 Shattuck Avenue, Berkeley CA”)</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c1.buy(“ball”) =&gt; “ball”</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C1.name = “kyle”</a:t>
            </a:r>
            <a:endParaRPr>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Ruby Operator Precedence</a:t>
            </a:r>
            <a:endParaRPr b="1">
              <a:solidFill>
                <a:schemeClr val="lt1"/>
              </a:solidFill>
            </a:endParaRPr>
          </a:p>
        </p:txBody>
      </p:sp>
      <p:pic>
        <p:nvPicPr>
          <p:cNvPr id="368" name="Google Shape;368;p58"/>
          <p:cNvPicPr preferRelativeResize="0"/>
          <p:nvPr/>
        </p:nvPicPr>
        <p:blipFill>
          <a:blip r:embed="rId3">
            <a:alphaModFix/>
          </a:blip>
          <a:stretch>
            <a:fillRect/>
          </a:stretch>
        </p:blipFill>
        <p:spPr>
          <a:xfrm>
            <a:off x="1198538" y="601575"/>
            <a:ext cx="6731177" cy="42135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72" name="Shape 372"/>
        <p:cNvGrpSpPr/>
        <p:nvPr/>
      </p:nvGrpSpPr>
      <p:grpSpPr>
        <a:xfrm>
          <a:off x="0" y="0"/>
          <a:ext cx="0" cy="0"/>
          <a:chOff x="0" y="0"/>
          <a:chExt cx="0" cy="0"/>
        </a:xfrm>
      </p:grpSpPr>
      <p:sp>
        <p:nvSpPr>
          <p:cNvPr id="373" name="Google Shape;373;p59"/>
          <p:cNvSpPr txBox="1"/>
          <p:nvPr/>
        </p:nvSpPr>
        <p:spPr>
          <a:xfrm>
            <a:off x="896700" y="597850"/>
            <a:ext cx="73506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2400">
                <a:solidFill>
                  <a:schemeClr val="lt1"/>
                </a:solidFill>
              </a:rPr>
              <a:t>Attendance Form Link</a:t>
            </a:r>
            <a:endParaRPr b="1" sz="2400">
              <a:solidFill>
                <a:schemeClr val="lt1"/>
              </a:solidFill>
            </a:endParaRPr>
          </a:p>
          <a:p>
            <a:pPr indent="0" lvl="0" marL="0" rtl="0" algn="l">
              <a:lnSpc>
                <a:spcPct val="100000"/>
              </a:lnSpc>
              <a:spcBef>
                <a:spcPts val="1200"/>
              </a:spcBef>
              <a:spcAft>
                <a:spcPts val="0"/>
              </a:spcAft>
              <a:buNone/>
            </a:pPr>
            <a:r>
              <a:t/>
            </a:r>
            <a:endParaRPr b="1" sz="2400">
              <a:solidFill>
                <a:schemeClr val="lt1"/>
              </a:solidFill>
            </a:endParaRPr>
          </a:p>
          <a:p>
            <a:pPr indent="0" lvl="0" marL="0" rtl="0" algn="l">
              <a:lnSpc>
                <a:spcPct val="100000"/>
              </a:lnSpc>
              <a:spcBef>
                <a:spcPts val="1200"/>
              </a:spcBef>
              <a:spcAft>
                <a:spcPts val="0"/>
              </a:spcAft>
              <a:buNone/>
            </a:pPr>
            <a:r>
              <a:rPr lang="en" sz="2400">
                <a:solidFill>
                  <a:schemeClr val="lt2"/>
                </a:solidFill>
              </a:rPr>
              <a:t>https://tinyurl.com/discussion-quiz-1</a:t>
            </a:r>
            <a:endParaRPr sz="2400">
              <a:solidFill>
                <a:schemeClr val="lt2"/>
              </a:solidFill>
            </a:endParaRPr>
          </a:p>
          <a:p>
            <a:pPr indent="0" lvl="0" marL="0" rtl="0" algn="ctr">
              <a:lnSpc>
                <a:spcPct val="100000"/>
              </a:lnSpc>
              <a:spcBef>
                <a:spcPts val="1200"/>
              </a:spcBef>
              <a:spcAft>
                <a:spcPts val="0"/>
              </a:spcAft>
              <a:buNone/>
            </a:pPr>
            <a:r>
              <a:t/>
            </a:r>
            <a:endParaRPr b="1" sz="24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77" name="Shape 377"/>
        <p:cNvGrpSpPr/>
        <p:nvPr/>
      </p:nvGrpSpPr>
      <p:grpSpPr>
        <a:xfrm>
          <a:off x="0" y="0"/>
          <a:ext cx="0" cy="0"/>
          <a:chOff x="0" y="0"/>
          <a:chExt cx="0" cy="0"/>
        </a:xfrm>
      </p:grpSpPr>
      <p:sp>
        <p:nvSpPr>
          <p:cNvPr id="378" name="Google Shape;378;p60"/>
          <p:cNvSpPr txBox="1"/>
          <p:nvPr/>
        </p:nvSpPr>
        <p:spPr>
          <a:xfrm>
            <a:off x="896700" y="597850"/>
            <a:ext cx="7350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400">
                <a:solidFill>
                  <a:schemeClr val="lt1"/>
                </a:solidFill>
              </a:rPr>
              <a:t>Let’s Practice!</a:t>
            </a:r>
            <a:endParaRPr b="1" sz="24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#1</a:t>
            </a:r>
            <a:endParaRPr b="1">
              <a:solidFill>
                <a:schemeClr val="lt1"/>
              </a:solidFill>
            </a:endParaRPr>
          </a:p>
        </p:txBody>
      </p:sp>
      <p:sp>
        <p:nvSpPr>
          <p:cNvPr id="384" name="Google Shape;384;p61"/>
          <p:cNvSpPr txBox="1"/>
          <p:nvPr/>
        </p:nvSpPr>
        <p:spPr>
          <a:xfrm>
            <a:off x="445650" y="1296325"/>
            <a:ext cx="8252700" cy="2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Which productivity mechanism does service-oriented architecture (SOA) best exemplify?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Clarity via Conciseness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Synthesis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Reuse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Automation via Tools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Software Development Process</a:t>
            </a:r>
            <a:endParaRPr b="1">
              <a:solidFill>
                <a:schemeClr val="lt1"/>
              </a:solidFill>
            </a:endParaRPr>
          </a:p>
        </p:txBody>
      </p:sp>
      <p:sp>
        <p:nvSpPr>
          <p:cNvPr id="97" name="Google Shape;97;p17"/>
          <p:cNvSpPr txBox="1"/>
          <p:nvPr/>
        </p:nvSpPr>
        <p:spPr>
          <a:xfrm>
            <a:off x="416100" y="816900"/>
            <a:ext cx="5834100" cy="395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a:t>
            </a:r>
            <a:endParaRPr b="1">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Before development, come up with a project plan, including an extensive, detailed documentation</a:t>
            </a:r>
            <a:r>
              <a:rPr b="1" lang="en">
                <a:solidFill>
                  <a:schemeClr val="dk1"/>
                </a:solidFill>
              </a:rPr>
              <a:t> </a:t>
            </a:r>
            <a:r>
              <a:rPr lang="en">
                <a:solidFill>
                  <a:schemeClr val="dk1"/>
                </a:solidFill>
              </a:rPr>
              <a:t>to improve predictability</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Progress is measured against the plan </a:t>
            </a:r>
            <a:endParaRPr>
              <a:solidFill>
                <a:schemeClr val="dk1"/>
              </a:solidFill>
            </a:endParaRPr>
          </a:p>
          <a:p>
            <a:pPr indent="-317500" lvl="0" marL="457200" rtl="0" algn="just">
              <a:lnSpc>
                <a:spcPct val="150000"/>
              </a:lnSpc>
              <a:spcBef>
                <a:spcPts val="0"/>
              </a:spcBef>
              <a:spcAft>
                <a:spcPts val="0"/>
              </a:spcAft>
              <a:buClr>
                <a:schemeClr val="dk1"/>
              </a:buClr>
              <a:buSzPts val="1400"/>
              <a:buChar char="●"/>
            </a:pPr>
            <a:r>
              <a:rPr lang="en">
                <a:solidFill>
                  <a:schemeClr val="dk1"/>
                </a:solidFill>
              </a:rPr>
              <a:t>Documentation is necessary so that</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New people can be onboarded</a:t>
            </a:r>
            <a:endParaRPr>
              <a:solidFill>
                <a:schemeClr val="dk1"/>
              </a:solidFill>
            </a:endParaRPr>
          </a:p>
          <a:p>
            <a:pPr indent="-317500" lvl="1" marL="914400" rtl="0" algn="just">
              <a:lnSpc>
                <a:spcPct val="150000"/>
              </a:lnSpc>
              <a:spcBef>
                <a:spcPts val="0"/>
              </a:spcBef>
              <a:spcAft>
                <a:spcPts val="0"/>
              </a:spcAft>
              <a:buClr>
                <a:schemeClr val="dk1"/>
              </a:buClr>
              <a:buSzPts val="1400"/>
              <a:buChar char="○"/>
            </a:pPr>
            <a:r>
              <a:rPr lang="en">
                <a:solidFill>
                  <a:schemeClr val="dk1"/>
                </a:solidFill>
              </a:rPr>
              <a:t>Information is not lost</a:t>
            </a:r>
            <a:endParaRPr>
              <a:solidFill>
                <a:schemeClr val="dk1"/>
              </a:solidFill>
            </a:endParaRPr>
          </a:p>
          <a:p>
            <a:pPr indent="0" lvl="0" marL="914400" rtl="0" algn="just">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b="1" lang="en"/>
              <a:t>How did it come into existence?</a:t>
            </a:r>
            <a:endParaRPr b="1"/>
          </a:p>
          <a:p>
            <a:pPr indent="-317500" lvl="0" marL="457200" rtl="0" algn="l">
              <a:lnSpc>
                <a:spcPct val="150000"/>
              </a:lnSpc>
              <a:spcBef>
                <a:spcPts val="0"/>
              </a:spcBef>
              <a:spcAft>
                <a:spcPts val="0"/>
              </a:spcAft>
              <a:buClr>
                <a:srgbClr val="CC0000"/>
              </a:buClr>
              <a:buSzPts val="1400"/>
              <a:buChar char="●"/>
            </a:pPr>
            <a:r>
              <a:rPr lang="en">
                <a:solidFill>
                  <a:srgbClr val="CC0000"/>
                </a:solidFill>
              </a:rPr>
              <a:t>Problem: Unplanned Software Development =&gt; Unpredictability</a:t>
            </a:r>
            <a:endParaRPr>
              <a:solidFill>
                <a:srgbClr val="CC0000"/>
              </a:solidFill>
            </a:endParaRPr>
          </a:p>
          <a:p>
            <a:pPr indent="-317500" lvl="0" marL="457200" rtl="0" algn="l">
              <a:lnSpc>
                <a:spcPct val="150000"/>
              </a:lnSpc>
              <a:spcBef>
                <a:spcPts val="0"/>
              </a:spcBef>
              <a:spcAft>
                <a:spcPts val="0"/>
              </a:spcAft>
              <a:buClr>
                <a:srgbClr val="38761D"/>
              </a:buClr>
              <a:buSzPts val="1400"/>
              <a:buChar char="●"/>
            </a:pPr>
            <a:r>
              <a:rPr lang="en">
                <a:solidFill>
                  <a:srgbClr val="38761D"/>
                </a:solidFill>
              </a:rPr>
              <a:t>Need: build software that was predictable in quality, cost &amp; time</a:t>
            </a:r>
            <a:endParaRPr>
              <a:solidFill>
                <a:srgbClr val="38761D"/>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Inspiration from bridge construction in civil engineering</a:t>
            </a:r>
            <a:endParaRPr>
              <a:solidFill>
                <a:schemeClr val="dk1"/>
              </a:solidFill>
            </a:endParaRPr>
          </a:p>
        </p:txBody>
      </p:sp>
      <p:sp>
        <p:nvSpPr>
          <p:cNvPr id="98" name="Google Shape;98;p17"/>
          <p:cNvSpPr/>
          <p:nvPr/>
        </p:nvSpPr>
        <p:spPr>
          <a:xfrm flipH="1">
            <a:off x="6925909" y="286435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99" name="Google Shape;99;p17"/>
          <p:cNvSpPr/>
          <p:nvPr/>
        </p:nvSpPr>
        <p:spPr>
          <a:xfrm rot="-5400000">
            <a:off x="7894009" y="2570588"/>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100" name="Google Shape;100;p17"/>
          <p:cNvSpPr/>
          <p:nvPr/>
        </p:nvSpPr>
        <p:spPr>
          <a:xfrm>
            <a:off x="6974308" y="2932252"/>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1C4587"/>
                </a:solidFill>
                <a:latin typeface="Roboto"/>
                <a:ea typeface="Roboto"/>
                <a:cs typeface="Roboto"/>
                <a:sym typeface="Roboto"/>
              </a:rPr>
              <a:t>Rational Unified Process (RUP)</a:t>
            </a:r>
            <a:endParaRPr sz="1000">
              <a:solidFill>
                <a:srgbClr val="1C4587"/>
              </a:solidFill>
              <a:latin typeface="Roboto Medium"/>
              <a:ea typeface="Roboto Medium"/>
              <a:cs typeface="Roboto Medium"/>
              <a:sym typeface="Roboto Medium"/>
            </a:endParaRPr>
          </a:p>
        </p:txBody>
      </p:sp>
      <p:sp>
        <p:nvSpPr>
          <p:cNvPr id="101" name="Google Shape;101;p17"/>
          <p:cNvSpPr/>
          <p:nvPr/>
        </p:nvSpPr>
        <p:spPr>
          <a:xfrm flipH="1">
            <a:off x="6925909" y="1714614"/>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102" name="Google Shape;102;p17"/>
          <p:cNvSpPr/>
          <p:nvPr/>
        </p:nvSpPr>
        <p:spPr>
          <a:xfrm rot="-5400000">
            <a:off x="7894009" y="1420847"/>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103" name="Google Shape;103;p17"/>
          <p:cNvSpPr/>
          <p:nvPr/>
        </p:nvSpPr>
        <p:spPr>
          <a:xfrm>
            <a:off x="6974308" y="1782511"/>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Waterfall</a:t>
            </a:r>
            <a:endParaRPr b="1" sz="1600">
              <a:solidFill>
                <a:srgbClr val="1C4587"/>
              </a:solidFill>
              <a:latin typeface="Roboto"/>
              <a:ea typeface="Roboto"/>
              <a:cs typeface="Roboto"/>
              <a:sym typeface="Roboto"/>
            </a:endParaRPr>
          </a:p>
        </p:txBody>
      </p:sp>
      <p:sp>
        <p:nvSpPr>
          <p:cNvPr id="104" name="Google Shape;104;p17"/>
          <p:cNvSpPr/>
          <p:nvPr/>
        </p:nvSpPr>
        <p:spPr>
          <a:xfrm flipH="1">
            <a:off x="6925909" y="2289488"/>
            <a:ext cx="1497300" cy="564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105" name="Google Shape;105;p17"/>
          <p:cNvSpPr/>
          <p:nvPr/>
        </p:nvSpPr>
        <p:spPr>
          <a:xfrm rot="-5400000">
            <a:off x="7894009" y="1995721"/>
            <a:ext cx="564545" cy="1152065"/>
          </a:xfrm>
          <a:prstGeom prst="flowChartOffpageConnector">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C4587"/>
              </a:solidFill>
            </a:endParaRPr>
          </a:p>
        </p:txBody>
      </p:sp>
      <p:sp>
        <p:nvSpPr>
          <p:cNvPr id="106" name="Google Shape;106;p17"/>
          <p:cNvSpPr/>
          <p:nvPr/>
        </p:nvSpPr>
        <p:spPr>
          <a:xfrm>
            <a:off x="6974308" y="2357385"/>
            <a:ext cx="1575600" cy="43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1C4587"/>
                </a:solidFill>
                <a:latin typeface="Roboto"/>
                <a:ea typeface="Roboto"/>
                <a:cs typeface="Roboto"/>
                <a:sym typeface="Roboto"/>
              </a:rPr>
              <a:t>Spiral</a:t>
            </a:r>
            <a:endParaRPr b="1" sz="1600">
              <a:solidFill>
                <a:srgbClr val="1C4587"/>
              </a:solidFill>
              <a:latin typeface="Roboto"/>
              <a:ea typeface="Roboto"/>
              <a:cs typeface="Roboto"/>
              <a:sym typeface="Roboto"/>
            </a:endParaRPr>
          </a:p>
        </p:txBody>
      </p:sp>
      <p:sp>
        <p:nvSpPr>
          <p:cNvPr id="107" name="Google Shape;107;p17"/>
          <p:cNvSpPr/>
          <p:nvPr/>
        </p:nvSpPr>
        <p:spPr>
          <a:xfrm rot="-5400000">
            <a:off x="5794325" y="2289438"/>
            <a:ext cx="1699200" cy="5640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3 types of P&amp;D</a:t>
            </a:r>
            <a:endParaRPr b="1" sz="15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#1</a:t>
            </a:r>
            <a:endParaRPr b="1">
              <a:solidFill>
                <a:schemeClr val="lt1"/>
              </a:solidFill>
            </a:endParaRPr>
          </a:p>
        </p:txBody>
      </p:sp>
      <p:sp>
        <p:nvSpPr>
          <p:cNvPr id="390" name="Google Shape;390;p62"/>
          <p:cNvSpPr txBox="1"/>
          <p:nvPr/>
        </p:nvSpPr>
        <p:spPr>
          <a:xfrm>
            <a:off x="445650" y="1296325"/>
            <a:ext cx="8252700" cy="2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Which productivity mechanism does service-oriented architecture (SOA) best exemplify?</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Clarity via Conciseness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Synthesis</a:t>
            </a:r>
            <a:endParaRPr>
              <a:solidFill>
                <a:schemeClr val="dk1"/>
              </a:solidFill>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Reuse</a:t>
            </a:r>
            <a:endParaRPr>
              <a:solidFill>
                <a:srgbClr val="FF0000"/>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Automation via Tools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#2</a:t>
            </a:r>
            <a:endParaRPr b="1">
              <a:solidFill>
                <a:schemeClr val="lt1"/>
              </a:solidFill>
            </a:endParaRPr>
          </a:p>
        </p:txBody>
      </p:sp>
      <p:sp>
        <p:nvSpPr>
          <p:cNvPr id="396" name="Google Shape;396;p63"/>
          <p:cNvSpPr txBox="1"/>
          <p:nvPr/>
        </p:nvSpPr>
        <p:spPr>
          <a:xfrm>
            <a:off x="437775" y="1290425"/>
            <a:ext cx="82527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Which of the following functionality would most likely be defined as a class method?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return the total number of Movie objects created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update the ratings of a Movie object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a:t>
            </a:r>
            <a:r>
              <a:rPr lang="en">
                <a:solidFill>
                  <a:schemeClr val="dk1"/>
                </a:solidFill>
              </a:rPr>
              <a:t>ompare and sort the actors of the Movie object in an alphabetical order</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#2</a:t>
            </a:r>
            <a:endParaRPr b="1">
              <a:solidFill>
                <a:schemeClr val="lt1"/>
              </a:solidFill>
            </a:endParaRPr>
          </a:p>
        </p:txBody>
      </p:sp>
      <p:sp>
        <p:nvSpPr>
          <p:cNvPr id="402" name="Google Shape;402;p64"/>
          <p:cNvSpPr txBox="1"/>
          <p:nvPr/>
        </p:nvSpPr>
        <p:spPr>
          <a:xfrm>
            <a:off x="437775" y="1290425"/>
            <a:ext cx="82527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Which of the following functionality would most likely be defined as a class method?</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return the total number of Movie objects created</a:t>
            </a:r>
            <a:endParaRPr>
              <a:solidFill>
                <a:srgbClr val="FF0000"/>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update the ratings of a Movie object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compare and sort the actors of the Movie object in an alphabetical order</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#3</a:t>
            </a:r>
            <a:endParaRPr b="1">
              <a:solidFill>
                <a:schemeClr val="lt1"/>
              </a:solidFill>
            </a:endParaRPr>
          </a:p>
        </p:txBody>
      </p:sp>
      <p:sp>
        <p:nvSpPr>
          <p:cNvPr id="408" name="Google Shape;408;p65"/>
          <p:cNvSpPr txBox="1"/>
          <p:nvPr/>
        </p:nvSpPr>
        <p:spPr>
          <a:xfrm>
            <a:off x="445650" y="1296325"/>
            <a:ext cx="8252700" cy="390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(Select all that apply.) Which statements comparing Plan-and-Document (P&amp;D) with Agile software engineering processes are true?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basic types of activities involved in software engineering are the same in P&amp;D and Agile methodologies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Because Agile tends to focus on small teams, it cannot be used effectively to build large systems.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Waterfall methodology involves the customer much more heavily at the beginning and end of the life cycle, whereas the XP (extreme programming) methodology involves the customer throughout the lifecycle.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Spiral methodology combines elements of the waterfall model with intermediate prototypes.</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6"/>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#3</a:t>
            </a:r>
            <a:endParaRPr b="1">
              <a:solidFill>
                <a:schemeClr val="lt1"/>
              </a:solidFill>
            </a:endParaRPr>
          </a:p>
        </p:txBody>
      </p:sp>
      <p:sp>
        <p:nvSpPr>
          <p:cNvPr id="414" name="Google Shape;414;p66"/>
          <p:cNvSpPr txBox="1"/>
          <p:nvPr/>
        </p:nvSpPr>
        <p:spPr>
          <a:xfrm>
            <a:off x="445650" y="1296325"/>
            <a:ext cx="8252700" cy="36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(Select all that apply.) Which statements comparing Plan-and-Document (P&amp;D) with Agile software engineering processes are true?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basic types of activities involved in software engineering are the same in P&amp;D and Agile methodologies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Because Agile tends to focus on small teams, it cannot be used effectively to build large systems.</a:t>
            </a:r>
            <a:endParaRPr>
              <a:solidFill>
                <a:schemeClr val="dk1"/>
              </a:solidFill>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The Waterfall methodology involves the customer much more heavily at the beginning and end of the life cycle, whereas the XP (extreme programming) methodology involves the customer throughout the lifecycle.</a:t>
            </a:r>
            <a:endParaRPr>
              <a:solidFill>
                <a:srgbClr val="FF0000"/>
              </a:solidFill>
            </a:endParaRPr>
          </a:p>
          <a:p>
            <a:pPr indent="-342900" lvl="0" marL="457200" rtl="0" algn="l">
              <a:lnSpc>
                <a:spcPct val="115000"/>
              </a:lnSpc>
              <a:spcBef>
                <a:spcPts val="0"/>
              </a:spcBef>
              <a:spcAft>
                <a:spcPts val="0"/>
              </a:spcAft>
              <a:buClr>
                <a:srgbClr val="FF0000"/>
              </a:buClr>
              <a:buSzPts val="1800"/>
              <a:buChar char="●"/>
            </a:pPr>
            <a:r>
              <a:rPr lang="en">
                <a:solidFill>
                  <a:srgbClr val="FF0000"/>
                </a:solidFill>
              </a:rPr>
              <a:t>The Spiral methodology combines elements of the waterfall model with intermediate prototypes.</a:t>
            </a:r>
            <a:endParaRPr>
              <a:solidFill>
                <a:srgbClr val="FF0000"/>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#4</a:t>
            </a:r>
            <a:endParaRPr b="1">
              <a:solidFill>
                <a:schemeClr val="lt1"/>
              </a:solidFill>
            </a:endParaRPr>
          </a:p>
        </p:txBody>
      </p:sp>
      <p:sp>
        <p:nvSpPr>
          <p:cNvPr id="420" name="Google Shape;420;p67"/>
          <p:cNvSpPr txBox="1"/>
          <p:nvPr/>
        </p:nvSpPr>
        <p:spPr>
          <a:xfrm>
            <a:off x="445650" y="1296325"/>
            <a:ext cx="8252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rgbClr val="FFFFFF"/>
                </a:highlight>
              </a:rPr>
              <a:t>Internal data centers could get the same cost savings as Warehouse Scale Computers (WSCs) if they embraced SOA and purchased the same type of hardware.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True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False</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#4</a:t>
            </a:r>
            <a:endParaRPr b="1">
              <a:solidFill>
                <a:schemeClr val="lt1"/>
              </a:solidFill>
            </a:endParaRPr>
          </a:p>
        </p:txBody>
      </p:sp>
      <p:sp>
        <p:nvSpPr>
          <p:cNvPr id="426" name="Google Shape;426;p68"/>
          <p:cNvSpPr txBox="1"/>
          <p:nvPr/>
        </p:nvSpPr>
        <p:spPr>
          <a:xfrm>
            <a:off x="445650" y="1296325"/>
            <a:ext cx="8252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rgbClr val="FFFFFF"/>
                </a:highlight>
              </a:rPr>
              <a:t>Internal data centers could get the same cost savings as Warehouse Scale Computers (WSCs) if they embraced SOA and purchased the same type of hardware.</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True</a:t>
            </a:r>
            <a:endParaRPr>
              <a:solidFill>
                <a:schemeClr val="dk1"/>
              </a:solidFill>
            </a:endParaRPr>
          </a:p>
          <a:p>
            <a:pPr indent="-317500" lvl="0" marL="457200" rtl="0" algn="l">
              <a:lnSpc>
                <a:spcPct val="115000"/>
              </a:lnSpc>
              <a:spcBef>
                <a:spcPts val="0"/>
              </a:spcBef>
              <a:spcAft>
                <a:spcPts val="0"/>
              </a:spcAft>
              <a:buClr>
                <a:srgbClr val="FF0000"/>
              </a:buClr>
              <a:buSzPts val="1400"/>
              <a:buChar char="●"/>
            </a:pPr>
            <a:r>
              <a:rPr lang="en">
                <a:solidFill>
                  <a:srgbClr val="FF0000"/>
                </a:solidFill>
              </a:rPr>
              <a:t>False</a:t>
            </a:r>
            <a:endParaRPr>
              <a:solidFill>
                <a:srgbClr val="FF0000"/>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9"/>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#5</a:t>
            </a:r>
            <a:endParaRPr b="1">
              <a:solidFill>
                <a:schemeClr val="lt1"/>
              </a:solidFill>
            </a:endParaRPr>
          </a:p>
        </p:txBody>
      </p:sp>
      <p:sp>
        <p:nvSpPr>
          <p:cNvPr id="432" name="Google Shape;432;p69"/>
          <p:cNvSpPr txBox="1"/>
          <p:nvPr/>
        </p:nvSpPr>
        <p:spPr>
          <a:xfrm>
            <a:off x="437775" y="646725"/>
            <a:ext cx="8252700" cy="42297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def boolean_potpourri</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first = true and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second = true &amp;&amp;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third = (true and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puts first, second, third</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end</a:t>
            </a:r>
            <a:endParaRPr>
              <a:solidFill>
                <a:srgbClr val="1C4587"/>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Determine what the following code snippet would print out:</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true, true, false</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true, false, false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false, SyntaxError (Unexpected Identifier)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false, false, false</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0"/>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#5</a:t>
            </a:r>
            <a:endParaRPr b="1">
              <a:solidFill>
                <a:schemeClr val="lt1"/>
              </a:solidFill>
            </a:endParaRPr>
          </a:p>
        </p:txBody>
      </p:sp>
      <p:sp>
        <p:nvSpPr>
          <p:cNvPr id="438" name="Google Shape;438;p70"/>
          <p:cNvSpPr txBox="1"/>
          <p:nvPr/>
        </p:nvSpPr>
        <p:spPr>
          <a:xfrm>
            <a:off x="445650" y="646725"/>
            <a:ext cx="8252700" cy="42297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def boolean_potpourri</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first = true and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second = true &amp;&amp;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third = (true and false)</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 puts first, second, third</a:t>
            </a:r>
            <a:endParaRPr>
              <a:solidFill>
                <a:srgbClr val="1C4587"/>
              </a:solidFill>
              <a:latin typeface="Courier New"/>
              <a:ea typeface="Courier New"/>
              <a:cs typeface="Courier New"/>
              <a:sym typeface="Courier New"/>
            </a:endParaRPr>
          </a:p>
          <a:p>
            <a:pPr indent="0" lvl="0" marL="0" rtl="0" algn="l">
              <a:lnSpc>
                <a:spcPct val="142857"/>
              </a:lnSpc>
              <a:spcBef>
                <a:spcPts val="0"/>
              </a:spcBef>
              <a:spcAft>
                <a:spcPts val="0"/>
              </a:spcAft>
              <a:buNone/>
            </a:pPr>
            <a:r>
              <a:rPr lang="en">
                <a:solidFill>
                  <a:srgbClr val="1C4587"/>
                </a:solidFill>
                <a:latin typeface="Courier New"/>
                <a:ea typeface="Courier New"/>
                <a:cs typeface="Courier New"/>
                <a:sym typeface="Courier New"/>
              </a:rPr>
              <a:t>end</a:t>
            </a:r>
            <a:endParaRPr>
              <a:solidFill>
                <a:srgbClr val="1C4587"/>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Determine what the following code snippet would print out:</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true, true, false</a:t>
            </a:r>
            <a:endParaRPr>
              <a:solidFill>
                <a:schemeClr val="dk1"/>
              </a:solidFill>
              <a:highlight>
                <a:srgbClr val="FFFFFF"/>
              </a:highlight>
            </a:endParaRPr>
          </a:p>
          <a:p>
            <a:pPr indent="-317500" lvl="0" marL="457200" rtl="0" algn="l">
              <a:lnSpc>
                <a:spcPct val="115000"/>
              </a:lnSpc>
              <a:spcBef>
                <a:spcPts val="0"/>
              </a:spcBef>
              <a:spcAft>
                <a:spcPts val="0"/>
              </a:spcAft>
              <a:buClr>
                <a:srgbClr val="FF0000"/>
              </a:buClr>
              <a:buSzPts val="1400"/>
              <a:buChar char="●"/>
            </a:pPr>
            <a:r>
              <a:rPr lang="en">
                <a:solidFill>
                  <a:srgbClr val="FF0000"/>
                </a:solidFill>
                <a:highlight>
                  <a:srgbClr val="FFFFFF"/>
                </a:highlight>
              </a:rPr>
              <a:t>true, false, false</a:t>
            </a:r>
            <a:endParaRPr>
              <a:solidFill>
                <a:srgbClr val="FF0000"/>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false, SyntaxError (Unexpected Identifier)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rgbClr val="FFFFFF"/>
                </a:highlight>
              </a:rPr>
              <a:t>false, false, false</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Quiz Practice #6 - Open ended</a:t>
            </a:r>
            <a:endParaRPr b="1">
              <a:solidFill>
                <a:schemeClr val="lt1"/>
              </a:solidFill>
            </a:endParaRPr>
          </a:p>
        </p:txBody>
      </p:sp>
      <p:sp>
        <p:nvSpPr>
          <p:cNvPr id="444" name="Google Shape;444;p71"/>
          <p:cNvSpPr txBox="1"/>
          <p:nvPr/>
        </p:nvSpPr>
        <p:spPr>
          <a:xfrm>
            <a:off x="445650" y="646725"/>
            <a:ext cx="82527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rgbClr val="FFFFFF"/>
                </a:highlight>
              </a:rPr>
              <a:t>Create a situation where the following development processes must be used and give three reasons why it should be used.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Waterfall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Spiral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Rational Unified Process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Agile</a:t>
            </a:r>
            <a:endParaRPr>
              <a:solidFill>
                <a:schemeClr val="dk1"/>
              </a:solidFill>
            </a:endParaRPr>
          </a:p>
          <a:p>
            <a:pPr indent="0" lvl="0" marL="1371600" rtl="0" algn="just">
              <a:lnSpc>
                <a:spcPct val="115000"/>
              </a:lnSpc>
              <a:spcBef>
                <a:spcPts val="0"/>
              </a:spcBef>
              <a:spcAft>
                <a:spcPts val="0"/>
              </a:spcAft>
              <a:buNone/>
            </a:pPr>
            <a:r>
              <a:t/>
            </a:r>
            <a:endParaRPr>
              <a:solidFill>
                <a:schemeClr val="dk1"/>
              </a:solidFill>
            </a:endParaRPr>
          </a:p>
          <a:p>
            <a:pPr indent="0" lvl="0" marL="914400" rtl="0" algn="just">
              <a:lnSpc>
                <a:spcPct val="115000"/>
              </a:lnSpc>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Waterfall</a:t>
            </a:r>
            <a:endParaRPr b="1">
              <a:solidFill>
                <a:schemeClr val="lt1"/>
              </a:solidFill>
            </a:endParaRPr>
          </a:p>
        </p:txBody>
      </p:sp>
      <p:sp>
        <p:nvSpPr>
          <p:cNvPr id="113" name="Google Shape;113;p18"/>
          <p:cNvSpPr txBox="1"/>
          <p:nvPr/>
        </p:nvSpPr>
        <p:spPr>
          <a:xfrm>
            <a:off x="416100" y="816900"/>
            <a:ext cx="4797900" cy="221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 A top-down approach</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Philosophy: complete a phase before going on to the next one (one-directional)</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Rational</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earlier you find an error the cheaper it is to fix</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removing as many errors as early as possible</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This prevents unnecessary work</a:t>
            </a:r>
            <a:endParaRPr sz="1100">
              <a:solidFill>
                <a:schemeClr val="dk1"/>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14" name="Google Shape;114;p18"/>
          <p:cNvPicPr preferRelativeResize="0"/>
          <p:nvPr/>
        </p:nvPicPr>
        <p:blipFill rotWithShape="1">
          <a:blip r:embed="rId3">
            <a:alphaModFix/>
          </a:blip>
          <a:srcRect b="0" l="8064" r="3416" t="0"/>
          <a:stretch/>
        </p:blipFill>
        <p:spPr>
          <a:xfrm>
            <a:off x="5533325" y="1430450"/>
            <a:ext cx="3357800" cy="2677675"/>
          </a:xfrm>
          <a:prstGeom prst="rect">
            <a:avLst/>
          </a:prstGeom>
          <a:noFill/>
          <a:ln cap="flat" cmpd="sng" w="38100">
            <a:solidFill>
              <a:srgbClr val="1C4587"/>
            </a:solidFill>
            <a:prstDash val="solid"/>
            <a:round/>
            <a:headEnd len="sm" w="sm" type="none"/>
            <a:tailEnd len="sm" w="sm"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2"/>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More Quiz Practice</a:t>
            </a:r>
            <a:endParaRPr b="1">
              <a:solidFill>
                <a:schemeClr val="lt1"/>
              </a:solidFill>
            </a:endParaRPr>
          </a:p>
        </p:txBody>
      </p:sp>
      <p:sp>
        <p:nvSpPr>
          <p:cNvPr id="450" name="Google Shape;450;p72"/>
          <p:cNvSpPr txBox="1"/>
          <p:nvPr/>
        </p:nvSpPr>
        <p:spPr>
          <a:xfrm>
            <a:off x="445650" y="646725"/>
            <a:ext cx="8252700" cy="16932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AutoNum type="arabicPeriod"/>
            </a:pPr>
            <a:r>
              <a:rPr lang="en">
                <a:solidFill>
                  <a:schemeClr val="dk1"/>
                </a:solidFill>
                <a:highlight>
                  <a:srgbClr val="FFFFFF"/>
                </a:highlight>
              </a:rPr>
              <a:t>What are the differences between Agile and Waterfall?</a:t>
            </a:r>
            <a:endParaRPr>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AutoNum type="arabicPeriod"/>
            </a:pPr>
            <a:r>
              <a:rPr lang="en">
                <a:solidFill>
                  <a:schemeClr val="dk1"/>
                </a:solidFill>
                <a:highlight>
                  <a:srgbClr val="FFFFFF"/>
                </a:highlight>
              </a:rPr>
              <a:t>Can you design and build hardware using the Agile Process?</a:t>
            </a:r>
            <a:endParaRPr>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AutoNum type="arabicPeriod"/>
            </a:pPr>
            <a:r>
              <a:rPr lang="en">
                <a:solidFill>
                  <a:schemeClr val="dk1"/>
                </a:solidFill>
                <a:highlight>
                  <a:srgbClr val="FFFFFF"/>
                </a:highlight>
              </a:rPr>
              <a:t>What are some formal methods of verification and what are there pros and cons?</a:t>
            </a:r>
            <a:endParaRPr>
              <a:solidFill>
                <a:schemeClr val="dk1"/>
              </a:solidFill>
              <a:highlight>
                <a:srgbClr val="FFFFFF"/>
              </a:highlight>
            </a:endParaRPr>
          </a:p>
          <a:p>
            <a:pPr indent="-317500" lvl="0" marL="457200" rtl="0" algn="just">
              <a:lnSpc>
                <a:spcPct val="150000"/>
              </a:lnSpc>
              <a:spcBef>
                <a:spcPts val="0"/>
              </a:spcBef>
              <a:spcAft>
                <a:spcPts val="0"/>
              </a:spcAft>
              <a:buClr>
                <a:schemeClr val="dk1"/>
              </a:buClr>
              <a:buSzPts val="1400"/>
              <a:buAutoNum type="arabicPeriod"/>
            </a:pPr>
            <a:r>
              <a:rPr lang="en">
                <a:solidFill>
                  <a:schemeClr val="dk1"/>
                </a:solidFill>
                <a:highlight>
                  <a:srgbClr val="FFFFFF"/>
                </a:highlight>
              </a:rPr>
              <a:t>How does SaaS differ from traditional software? What makes it more advantageous?</a:t>
            </a:r>
            <a:endParaRPr>
              <a:solidFill>
                <a:schemeClr val="dk1"/>
              </a:solidFill>
              <a:highlight>
                <a:srgbClr val="FFFFFF"/>
              </a:highlight>
            </a:endParaRPr>
          </a:p>
          <a:p>
            <a:pPr indent="0" lvl="0" marL="914400" rtl="0" algn="just">
              <a:lnSpc>
                <a:spcPct val="150000"/>
              </a:lnSpc>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sp>
        <p:nvSpPr>
          <p:cNvPr id="119" name="Google Shape;119;p19"/>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Waterfall</a:t>
            </a:r>
            <a:endParaRPr b="1">
              <a:solidFill>
                <a:schemeClr val="lt1"/>
              </a:solidFill>
            </a:endParaRPr>
          </a:p>
        </p:txBody>
      </p:sp>
      <p:sp>
        <p:nvSpPr>
          <p:cNvPr id="120" name="Google Shape;120;p19"/>
          <p:cNvSpPr txBox="1"/>
          <p:nvPr/>
        </p:nvSpPr>
        <p:spPr>
          <a:xfrm>
            <a:off x="416100" y="816900"/>
            <a:ext cx="4797900" cy="4149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 A top-down approach</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Philosophy: complete a phase before going on to the next one (one-directional)</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Rational</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earlier you find an error the cheaper it is to fix</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removing as many errors as early as possible</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This prevents unnecessary work</a:t>
            </a:r>
            <a:endParaRPr sz="1100">
              <a:solidFill>
                <a:schemeClr val="dk1"/>
              </a:solidFill>
            </a:endParaRPr>
          </a:p>
          <a:p>
            <a:pPr indent="0" lvl="0" marL="0" rtl="0" algn="l">
              <a:lnSpc>
                <a:spcPct val="150000"/>
              </a:lnSpc>
              <a:spcBef>
                <a:spcPts val="0"/>
              </a:spcBef>
              <a:spcAft>
                <a:spcPts val="0"/>
              </a:spcAft>
              <a:buNone/>
            </a:pPr>
            <a:r>
              <a:t/>
            </a:r>
            <a:endParaRPr b="1"/>
          </a:p>
          <a:p>
            <a:pPr indent="0" lvl="0" marL="0" rtl="0" algn="l">
              <a:lnSpc>
                <a:spcPct val="150000"/>
              </a:lnSpc>
              <a:spcBef>
                <a:spcPts val="0"/>
              </a:spcBef>
              <a:spcAft>
                <a:spcPts val="0"/>
              </a:spcAft>
              <a:buNone/>
            </a:pPr>
            <a:r>
              <a:rPr b="1" lang="en"/>
              <a:t>Problem</a:t>
            </a:r>
            <a:endParaRPr b="1"/>
          </a:p>
          <a:p>
            <a:pPr indent="-317500" lvl="0" marL="457200" rtl="0" algn="l">
              <a:lnSpc>
                <a:spcPct val="150000"/>
              </a:lnSpc>
              <a:spcBef>
                <a:spcPts val="0"/>
              </a:spcBef>
              <a:spcAft>
                <a:spcPts val="0"/>
              </a:spcAft>
              <a:buClr>
                <a:srgbClr val="CC0000"/>
              </a:buClr>
              <a:buSzPts val="1400"/>
              <a:buChar char="●"/>
            </a:pPr>
            <a:r>
              <a:rPr lang="en">
                <a:solidFill>
                  <a:srgbClr val="CC0000"/>
                </a:solidFill>
              </a:rPr>
              <a:t>This strategy  runs into a trouble when customers change their minds about what they want, especially if they do so later during the process</a:t>
            </a:r>
            <a:endParaRPr>
              <a:solidFill>
                <a:srgbClr val="CC0000"/>
              </a:solidFill>
            </a:endParaRPr>
          </a:p>
          <a:p>
            <a:pPr indent="0" lvl="0" marL="457200" rtl="0" algn="l">
              <a:lnSpc>
                <a:spcPct val="150000"/>
              </a:lnSpc>
              <a:spcBef>
                <a:spcPts val="0"/>
              </a:spcBef>
              <a:spcAft>
                <a:spcPts val="0"/>
              </a:spcAft>
              <a:buNone/>
            </a:pPr>
            <a:r>
              <a:t/>
            </a:r>
            <a:endParaRPr>
              <a:solidFill>
                <a:srgbClr val="CC0000"/>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21" name="Google Shape;121;p19"/>
          <p:cNvPicPr preferRelativeResize="0"/>
          <p:nvPr/>
        </p:nvPicPr>
        <p:blipFill rotWithShape="1">
          <a:blip r:embed="rId3">
            <a:alphaModFix/>
          </a:blip>
          <a:srcRect b="0" l="8064" r="3416" t="0"/>
          <a:stretch/>
        </p:blipFill>
        <p:spPr>
          <a:xfrm>
            <a:off x="5533325" y="1430450"/>
            <a:ext cx="3357800" cy="2677675"/>
          </a:xfrm>
          <a:prstGeom prst="rect">
            <a:avLst/>
          </a:prstGeom>
          <a:noFill/>
          <a:ln cap="flat" cmpd="sng" w="38100">
            <a:solidFill>
              <a:srgbClr val="1C4587"/>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Spiral</a:t>
            </a:r>
            <a:endParaRPr b="1">
              <a:solidFill>
                <a:schemeClr val="lt1"/>
              </a:solidFill>
            </a:endParaRPr>
          </a:p>
        </p:txBody>
      </p:sp>
      <p:sp>
        <p:nvSpPr>
          <p:cNvPr id="127" name="Google Shape;127;p20"/>
          <p:cNvSpPr txBox="1"/>
          <p:nvPr/>
        </p:nvSpPr>
        <p:spPr>
          <a:xfrm>
            <a:off x="416100" y="816900"/>
            <a:ext cx="5606400" cy="335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 Prototyping + Waterfall</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The idea is to iterate through a sequence of four phases, with each iteration resulting in a prototype that is a refinement of the previous version.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4 phases</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Determine objectives and constraints of this iteration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Evaluate alternatives; identify and resolve risks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Develop and verify the prototype for this iteration</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Plan the next iteration</a:t>
            </a:r>
            <a:endParaRPr>
              <a:solidFill>
                <a:schemeClr val="dk1"/>
              </a:solidFill>
            </a:endParaRPr>
          </a:p>
          <a:p>
            <a:pPr indent="0" lvl="0" marL="0" rtl="0" algn="l">
              <a:lnSpc>
                <a:spcPct val="150000"/>
              </a:lnSpc>
              <a:spcBef>
                <a:spcPts val="0"/>
              </a:spcBef>
              <a:spcAft>
                <a:spcPts val="0"/>
              </a:spcAft>
              <a:buNone/>
            </a:pPr>
            <a:r>
              <a:t/>
            </a:r>
            <a:endParaRPr b="1"/>
          </a:p>
          <a:p>
            <a:pPr indent="0" lvl="0" marL="0" rtl="0" algn="l">
              <a:lnSpc>
                <a:spcPct val="150000"/>
              </a:lnSpc>
              <a:spcBef>
                <a:spcPts val="0"/>
              </a:spcBef>
              <a:spcAft>
                <a:spcPts val="0"/>
              </a:spcAft>
              <a:buNone/>
            </a:pPr>
            <a:r>
              <a:rPr b="1" lang="en"/>
              <a:t>Advantage over Waterfall</a:t>
            </a:r>
            <a:endParaRPr b="1"/>
          </a:p>
          <a:p>
            <a:pPr indent="0" lvl="0" marL="0" rtl="0" algn="l">
              <a:lnSpc>
                <a:spcPct val="150000"/>
              </a:lnSpc>
              <a:spcBef>
                <a:spcPts val="0"/>
              </a:spcBef>
              <a:spcAft>
                <a:spcPts val="0"/>
              </a:spcAft>
              <a:buNone/>
            </a:pPr>
            <a:r>
              <a:rPr lang="en">
                <a:solidFill>
                  <a:srgbClr val="38761D"/>
                </a:solidFill>
              </a:rPr>
              <a:t>??</a:t>
            </a:r>
            <a:endParaRPr>
              <a:solidFill>
                <a:schemeClr val="dk1"/>
              </a:solidFill>
            </a:endParaRPr>
          </a:p>
        </p:txBody>
      </p:sp>
      <p:pic>
        <p:nvPicPr>
          <p:cNvPr id="128" name="Google Shape;128;p20"/>
          <p:cNvPicPr preferRelativeResize="0"/>
          <p:nvPr/>
        </p:nvPicPr>
        <p:blipFill rotWithShape="1">
          <a:blip r:embed="rId3">
            <a:alphaModFix/>
          </a:blip>
          <a:srcRect b="0" l="5329" r="0" t="0"/>
          <a:stretch/>
        </p:blipFill>
        <p:spPr>
          <a:xfrm>
            <a:off x="6383500" y="1441247"/>
            <a:ext cx="2319475" cy="2261000"/>
          </a:xfrm>
          <a:prstGeom prst="rect">
            <a:avLst/>
          </a:prstGeom>
          <a:noFill/>
          <a:ln cap="flat" cmpd="sng" w="38100">
            <a:solidFill>
              <a:srgbClr val="1C4587"/>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p:nvPr/>
        </p:nvSpPr>
        <p:spPr>
          <a:xfrm>
            <a:off x="-7875" y="-1975"/>
            <a:ext cx="9144000" cy="4371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Plan &amp; Document: Spiral</a:t>
            </a:r>
            <a:endParaRPr b="1">
              <a:solidFill>
                <a:schemeClr val="lt1"/>
              </a:solidFill>
            </a:endParaRPr>
          </a:p>
        </p:txBody>
      </p:sp>
      <p:sp>
        <p:nvSpPr>
          <p:cNvPr id="134" name="Google Shape;134;p21"/>
          <p:cNvSpPr txBox="1"/>
          <p:nvPr/>
        </p:nvSpPr>
        <p:spPr>
          <a:xfrm>
            <a:off x="416100" y="816900"/>
            <a:ext cx="5606400" cy="4171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rPr>
              <a:t>General Idea: Prototyping + Waterfall</a:t>
            </a:r>
            <a:endParaRPr b="1">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The idea is to iterate through a sequence of four phases, with each iteration resulting in a prototype that is a refinement of the previous version. </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4 phases</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Determine objectives and constraints of this iteration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Evaluate alternatives; identify and resolve risks </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Develop and verify the prototype for this iteration</a:t>
            </a:r>
            <a:endParaRPr>
              <a:solidFill>
                <a:schemeClr val="dk1"/>
              </a:solidFill>
            </a:endParaRPr>
          </a:p>
          <a:p>
            <a:pPr indent="-317500" lvl="1" marL="914400" rtl="0" algn="just">
              <a:lnSpc>
                <a:spcPct val="115000"/>
              </a:lnSpc>
              <a:spcBef>
                <a:spcPts val="0"/>
              </a:spcBef>
              <a:spcAft>
                <a:spcPts val="0"/>
              </a:spcAft>
              <a:buClr>
                <a:schemeClr val="dk1"/>
              </a:buClr>
              <a:buSzPts val="1400"/>
              <a:buChar char="○"/>
            </a:pPr>
            <a:r>
              <a:rPr lang="en">
                <a:solidFill>
                  <a:schemeClr val="dk1"/>
                </a:solidFill>
              </a:rPr>
              <a:t>Plan the next iteration</a:t>
            </a:r>
            <a:endParaRPr>
              <a:solidFill>
                <a:schemeClr val="dk1"/>
              </a:solidFill>
            </a:endParaRPr>
          </a:p>
          <a:p>
            <a:pPr indent="0" lvl="0" marL="0" rtl="0" algn="l">
              <a:lnSpc>
                <a:spcPct val="150000"/>
              </a:lnSpc>
              <a:spcBef>
                <a:spcPts val="0"/>
              </a:spcBef>
              <a:spcAft>
                <a:spcPts val="0"/>
              </a:spcAft>
              <a:buNone/>
            </a:pPr>
            <a:r>
              <a:t/>
            </a:r>
            <a:endParaRPr b="1"/>
          </a:p>
          <a:p>
            <a:pPr indent="0" lvl="0" marL="0" rtl="0" algn="l">
              <a:lnSpc>
                <a:spcPct val="150000"/>
              </a:lnSpc>
              <a:spcBef>
                <a:spcPts val="0"/>
              </a:spcBef>
              <a:spcAft>
                <a:spcPts val="0"/>
              </a:spcAft>
              <a:buNone/>
            </a:pPr>
            <a:r>
              <a:rPr b="1" lang="en"/>
              <a:t>Advantage over Waterfall</a:t>
            </a:r>
            <a:endParaRPr b="1"/>
          </a:p>
          <a:p>
            <a:pPr indent="-317500" lvl="0" marL="457200" rtl="0" algn="just">
              <a:lnSpc>
                <a:spcPct val="115000"/>
              </a:lnSpc>
              <a:spcBef>
                <a:spcPts val="0"/>
              </a:spcBef>
              <a:spcAft>
                <a:spcPts val="0"/>
              </a:spcAft>
              <a:buClr>
                <a:srgbClr val="38761D"/>
              </a:buClr>
              <a:buSzPts val="1400"/>
              <a:buChar char="●"/>
            </a:pPr>
            <a:r>
              <a:rPr lang="en">
                <a:solidFill>
                  <a:srgbClr val="38761D"/>
                </a:solidFill>
              </a:rPr>
              <a:t>Easier for customers to understand what they want once they see the prototype</a:t>
            </a:r>
            <a:endParaRPr>
              <a:solidFill>
                <a:srgbClr val="CC0000"/>
              </a:solidFill>
            </a:endParaRPr>
          </a:p>
          <a:p>
            <a:pPr indent="0" lvl="0" marL="457200" rtl="0" algn="l">
              <a:lnSpc>
                <a:spcPct val="150000"/>
              </a:lnSpc>
              <a:spcBef>
                <a:spcPts val="0"/>
              </a:spcBef>
              <a:spcAft>
                <a:spcPts val="0"/>
              </a:spcAft>
              <a:buNone/>
            </a:pPr>
            <a:r>
              <a:t/>
            </a:r>
            <a:endParaRPr>
              <a:solidFill>
                <a:srgbClr val="CC0000"/>
              </a:solidFill>
            </a:endParaRPr>
          </a:p>
          <a:p>
            <a:pPr indent="0" lvl="0" marL="0" rtl="0" algn="l">
              <a:lnSpc>
                <a:spcPct val="150000"/>
              </a:lnSpc>
              <a:spcBef>
                <a:spcPts val="0"/>
              </a:spcBef>
              <a:spcAft>
                <a:spcPts val="0"/>
              </a:spcAft>
              <a:buNone/>
            </a:pPr>
            <a:r>
              <a:t/>
            </a:r>
            <a:endParaRPr>
              <a:solidFill>
                <a:schemeClr val="dk1"/>
              </a:solidFill>
            </a:endParaRPr>
          </a:p>
        </p:txBody>
      </p:sp>
      <p:pic>
        <p:nvPicPr>
          <p:cNvPr id="135" name="Google Shape;135;p21"/>
          <p:cNvPicPr preferRelativeResize="0"/>
          <p:nvPr/>
        </p:nvPicPr>
        <p:blipFill rotWithShape="1">
          <a:blip r:embed="rId3">
            <a:alphaModFix/>
          </a:blip>
          <a:srcRect b="0" l="5329" r="0" t="0"/>
          <a:stretch/>
        </p:blipFill>
        <p:spPr>
          <a:xfrm>
            <a:off x="6383500" y="1441247"/>
            <a:ext cx="2319475" cy="2261000"/>
          </a:xfrm>
          <a:prstGeom prst="rect">
            <a:avLst/>
          </a:prstGeom>
          <a:noFill/>
          <a:ln cap="flat" cmpd="sng" w="38100">
            <a:solidFill>
              <a:srgbClr val="1C4587"/>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