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4"/>
  </p:notesMasterIdLst>
  <p:sldIdLst>
    <p:sldId id="257" r:id="rId2"/>
    <p:sldId id="274" r:id="rId3"/>
    <p:sldId id="275" r:id="rId4"/>
    <p:sldId id="281" r:id="rId5"/>
    <p:sldId id="282" r:id="rId6"/>
    <p:sldId id="291" r:id="rId7"/>
    <p:sldId id="276" r:id="rId8"/>
    <p:sldId id="283" r:id="rId9"/>
    <p:sldId id="284" r:id="rId10"/>
    <p:sldId id="277" r:id="rId11"/>
    <p:sldId id="286" r:id="rId12"/>
    <p:sldId id="292" r:id="rId13"/>
    <p:sldId id="293" r:id="rId14"/>
    <p:sldId id="294" r:id="rId15"/>
    <p:sldId id="295" r:id="rId16"/>
    <p:sldId id="296" r:id="rId17"/>
    <p:sldId id="297" r:id="rId18"/>
    <p:sldId id="298" r:id="rId19"/>
    <p:sldId id="299" r:id="rId20"/>
    <p:sldId id="300" r:id="rId21"/>
    <p:sldId id="290" r:id="rId22"/>
    <p:sldId id="26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53A5"/>
    <a:srgbClr val="0057A7"/>
    <a:srgbClr val="E7E7E9"/>
    <a:srgbClr val="E2F0D9"/>
    <a:srgbClr val="5B9BD5"/>
    <a:srgbClr val="FFFFFF"/>
    <a:srgbClr val="014099"/>
    <a:srgbClr val="E8E8EA"/>
    <a:srgbClr val="0064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8" autoAdjust="0"/>
  </p:normalViewPr>
  <p:slideViewPr>
    <p:cSldViewPr snapToGrid="0" showGuides="1">
      <p:cViewPr varScale="1">
        <p:scale>
          <a:sx n="81" d="100"/>
          <a:sy n="81" d="100"/>
        </p:scale>
        <p:origin x="720" y="53"/>
      </p:cViewPr>
      <p:guideLst>
        <p:guide orient="horz" pos="2160"/>
        <p:guide pos="3840"/>
      </p:guideLst>
    </p:cSldViewPr>
  </p:slideViewPr>
  <p:outlineViewPr>
    <p:cViewPr>
      <p:scale>
        <a:sx n="66" d="100"/>
        <a:sy n="66"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F670B-CBDF-47E9-81B6-3AFE0BD0C526}" type="datetimeFigureOut">
              <a:rPr lang="zh-CN" altLang="en-US" smtClean="0"/>
              <a:t>2024/3/17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537FD-ECF8-4AC7-84FD-52748DAC9275}" type="slidenum">
              <a:rPr lang="zh-CN" altLang="en-US" smtClean="0"/>
              <a:t>‹#›</a:t>
            </a:fld>
            <a:endParaRPr lang="zh-CN" altLang="en-US"/>
          </a:p>
        </p:txBody>
      </p:sp>
    </p:spTree>
    <p:extLst>
      <p:ext uri="{BB962C8B-B14F-4D97-AF65-F5344CB8AC3E}">
        <p14:creationId xmlns:p14="http://schemas.microsoft.com/office/powerpoint/2010/main" val="3239943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10" descr="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4404" cy="6858000"/>
          </a:xfrm>
          <a:prstGeom prst="rect">
            <a:avLst/>
          </a:prstGeom>
          <a:solidFill>
            <a:srgbClr val="0064B2"/>
          </a:solidFill>
          <a:ln>
            <a:noFill/>
          </a:ln>
        </p:spPr>
      </p:pic>
      <p:sp>
        <p:nvSpPr>
          <p:cNvPr id="14" name="文本框 13"/>
          <p:cNvSpPr txBox="1"/>
          <p:nvPr userDrawn="1"/>
        </p:nvSpPr>
        <p:spPr>
          <a:xfrm>
            <a:off x="5013633" y="5403402"/>
            <a:ext cx="862911" cy="338554"/>
          </a:xfrm>
          <a:prstGeom prst="rect">
            <a:avLst/>
          </a:prstGeom>
          <a:noFill/>
        </p:spPr>
        <p:txBody>
          <a:bodyPr wrap="square" rtlCol="0" anchor="ctr">
            <a:spAutoFit/>
          </a:bodyPr>
          <a:lstStyle/>
          <a:p>
            <a:pPr algn="dist"/>
            <a:r>
              <a:rPr lang="zh-CN" altLang="en-US" sz="1600" b="1" dirty="0">
                <a:latin typeface="微软雅黑" panose="020B0503020204020204" pitchFamily="34" charset="-122"/>
                <a:ea typeface="微软雅黑" panose="020B0503020204020204" pitchFamily="34" charset="-122"/>
              </a:rPr>
              <a:t>报告人</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nvGrpSpPr>
          <p:cNvPr id="24" name="组合 23"/>
          <p:cNvGrpSpPr/>
          <p:nvPr userDrawn="1"/>
        </p:nvGrpSpPr>
        <p:grpSpPr>
          <a:xfrm>
            <a:off x="4597074" y="5375672"/>
            <a:ext cx="416560" cy="394015"/>
            <a:chOff x="4597074" y="5329952"/>
            <a:chExt cx="416560" cy="394015"/>
          </a:xfrm>
        </p:grpSpPr>
        <p:sp>
          <p:nvSpPr>
            <p:cNvPr id="16" name="user_95001">
              <a:extLst>
                <a:ext uri="{FF2B5EF4-FFF2-40B4-BE49-F238E27FC236}">
                  <a16:creationId xmlns:a16="http://schemas.microsoft.com/office/drawing/2014/main" id="{54405246-CCE2-4201-BBB1-D3F3EB6E740D}"/>
                </a:ext>
              </a:extLst>
            </p:cNvPr>
            <p:cNvSpPr/>
            <p:nvPr userDrawn="1"/>
          </p:nvSpPr>
          <p:spPr>
            <a:xfrm>
              <a:off x="4709469" y="5386706"/>
              <a:ext cx="191771" cy="280508"/>
            </a:xfrm>
            <a:custGeom>
              <a:avLst/>
              <a:gdLst>
                <a:gd name="connsiteX0" fmla="*/ 62432 w 393205"/>
                <a:gd name="connsiteY0" fmla="*/ 328341 h 608062"/>
                <a:gd name="connsiteX1" fmla="*/ 330652 w 393205"/>
                <a:gd name="connsiteY1" fmla="*/ 328341 h 608062"/>
                <a:gd name="connsiteX2" fmla="*/ 367787 w 393205"/>
                <a:gd name="connsiteY2" fmla="*/ 358732 h 608062"/>
                <a:gd name="connsiteX3" fmla="*/ 392502 w 393205"/>
                <a:gd name="connsiteY3" fmla="*/ 483823 h 608062"/>
                <a:gd name="connsiteX4" fmla="*/ 374605 w 393205"/>
                <a:gd name="connsiteY4" fmla="*/ 530382 h 608062"/>
                <a:gd name="connsiteX5" fmla="*/ 196603 w 393205"/>
                <a:gd name="connsiteY5" fmla="*/ 608062 h 608062"/>
                <a:gd name="connsiteX6" fmla="*/ 18601 w 393205"/>
                <a:gd name="connsiteY6" fmla="*/ 530382 h 608062"/>
                <a:gd name="connsiteX7" fmla="*/ 704 w 393205"/>
                <a:gd name="connsiteY7" fmla="*/ 483823 h 608062"/>
                <a:gd name="connsiteX8" fmla="*/ 25419 w 393205"/>
                <a:gd name="connsiteY8" fmla="*/ 358732 h 608062"/>
                <a:gd name="connsiteX9" fmla="*/ 62432 w 393205"/>
                <a:gd name="connsiteY9" fmla="*/ 328341 h 608062"/>
                <a:gd name="connsiteX10" fmla="*/ 196639 w 393205"/>
                <a:gd name="connsiteY10" fmla="*/ 0 h 608062"/>
                <a:gd name="connsiteX11" fmla="*/ 339711 w 393205"/>
                <a:gd name="connsiteY11" fmla="*/ 142895 h 608062"/>
                <a:gd name="connsiteX12" fmla="*/ 196639 w 393205"/>
                <a:gd name="connsiteY12" fmla="*/ 285790 h 608062"/>
                <a:gd name="connsiteX13" fmla="*/ 53567 w 393205"/>
                <a:gd name="connsiteY13" fmla="*/ 142895 h 608062"/>
                <a:gd name="connsiteX14" fmla="*/ 196639 w 393205"/>
                <a:gd name="connsiteY14"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205" h="608062">
                  <a:moveTo>
                    <a:pt x="62432" y="328341"/>
                  </a:moveTo>
                  <a:lnTo>
                    <a:pt x="330652" y="328341"/>
                  </a:lnTo>
                  <a:cubicBezTo>
                    <a:pt x="348063" y="328341"/>
                    <a:pt x="364378" y="341713"/>
                    <a:pt x="367787" y="358732"/>
                  </a:cubicBezTo>
                  <a:lnTo>
                    <a:pt x="392502" y="483823"/>
                  </a:lnTo>
                  <a:cubicBezTo>
                    <a:pt x="395668" y="499991"/>
                    <a:pt x="387876" y="520414"/>
                    <a:pt x="374605" y="530382"/>
                  </a:cubicBezTo>
                  <a:cubicBezTo>
                    <a:pt x="370344" y="533543"/>
                    <a:pt x="270263" y="608062"/>
                    <a:pt x="196603" y="608062"/>
                  </a:cubicBezTo>
                  <a:cubicBezTo>
                    <a:pt x="122943" y="608062"/>
                    <a:pt x="22741" y="533543"/>
                    <a:pt x="18601" y="530382"/>
                  </a:cubicBezTo>
                  <a:cubicBezTo>
                    <a:pt x="5330" y="520414"/>
                    <a:pt x="-2462" y="499991"/>
                    <a:pt x="704" y="483823"/>
                  </a:cubicBezTo>
                  <a:lnTo>
                    <a:pt x="25419" y="358732"/>
                  </a:lnTo>
                  <a:cubicBezTo>
                    <a:pt x="28828" y="341713"/>
                    <a:pt x="45021" y="328341"/>
                    <a:pt x="62432" y="328341"/>
                  </a:cubicBezTo>
                  <a:close/>
                  <a:moveTo>
                    <a:pt x="196639" y="0"/>
                  </a:moveTo>
                  <a:cubicBezTo>
                    <a:pt x="275655" y="0"/>
                    <a:pt x="339711" y="63976"/>
                    <a:pt x="339711" y="142895"/>
                  </a:cubicBezTo>
                  <a:cubicBezTo>
                    <a:pt x="339711" y="221814"/>
                    <a:pt x="275655" y="285790"/>
                    <a:pt x="196639" y="285790"/>
                  </a:cubicBezTo>
                  <a:cubicBezTo>
                    <a:pt x="117623" y="285790"/>
                    <a:pt x="53567" y="221814"/>
                    <a:pt x="53567" y="142895"/>
                  </a:cubicBezTo>
                  <a:cubicBezTo>
                    <a:pt x="53567" y="63976"/>
                    <a:pt x="117623" y="0"/>
                    <a:pt x="196639" y="0"/>
                  </a:cubicBezTo>
                  <a:close/>
                </a:path>
              </a:pathLst>
            </a:custGeom>
            <a:solidFill>
              <a:srgbClr val="006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7" name="椭圆 16"/>
            <p:cNvSpPr/>
            <p:nvPr userDrawn="1"/>
          </p:nvSpPr>
          <p:spPr>
            <a:xfrm>
              <a:off x="4597074" y="5329952"/>
              <a:ext cx="416560" cy="394015"/>
            </a:xfrm>
            <a:prstGeom prst="ellipse">
              <a:avLst/>
            </a:prstGeom>
            <a:noFill/>
            <a:ln>
              <a:solidFill>
                <a:srgbClr val="0064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9" name="文本框 18"/>
          <p:cNvSpPr txBox="1"/>
          <p:nvPr userDrawn="1"/>
        </p:nvSpPr>
        <p:spPr>
          <a:xfrm>
            <a:off x="5013633" y="5988215"/>
            <a:ext cx="962294" cy="338554"/>
          </a:xfrm>
          <a:prstGeom prst="rect">
            <a:avLst/>
          </a:prstGeom>
          <a:noFill/>
        </p:spPr>
        <p:txBody>
          <a:bodyPr wrap="square" rtlCol="0" anchor="ctr">
            <a:spAutoFit/>
          </a:bodyPr>
          <a:lstStyle/>
          <a:p>
            <a:pPr algn="l"/>
            <a:r>
              <a:rPr lang="zh-CN" altLang="en-US" sz="1600" b="1" spc="0" dirty="0">
                <a:latin typeface="微软雅黑" panose="020B0503020204020204" pitchFamily="34" charset="-122"/>
                <a:ea typeface="微软雅黑" panose="020B0503020204020204" pitchFamily="34" charset="-122"/>
              </a:rPr>
              <a:t>日    期</a:t>
            </a:r>
            <a:r>
              <a:rPr lang="en-US" altLang="zh-CN" sz="1600" b="1" spc="0" dirty="0">
                <a:latin typeface="微软雅黑" panose="020B0503020204020204" pitchFamily="34" charset="-122"/>
                <a:ea typeface="微软雅黑" panose="020B0503020204020204" pitchFamily="34" charset="-122"/>
              </a:rPr>
              <a:t>:</a:t>
            </a:r>
            <a:endParaRPr lang="zh-CN" altLang="en-US" sz="1600" b="1" spc="0" dirty="0">
              <a:latin typeface="微软雅黑" panose="020B0503020204020204" pitchFamily="34" charset="-122"/>
              <a:ea typeface="微软雅黑" panose="020B0503020204020204" pitchFamily="34" charset="-122"/>
            </a:endParaRPr>
          </a:p>
        </p:txBody>
      </p:sp>
      <p:grpSp>
        <p:nvGrpSpPr>
          <p:cNvPr id="23" name="组合 22"/>
          <p:cNvGrpSpPr/>
          <p:nvPr userDrawn="1"/>
        </p:nvGrpSpPr>
        <p:grpSpPr>
          <a:xfrm>
            <a:off x="4597074" y="5960485"/>
            <a:ext cx="416560" cy="394015"/>
            <a:chOff x="4597074" y="5862487"/>
            <a:chExt cx="416560" cy="394015"/>
          </a:xfrm>
        </p:grpSpPr>
        <p:sp>
          <p:nvSpPr>
            <p:cNvPr id="21" name="任意多边形: 形状 1">
              <a:extLst>
                <a:ext uri="{FF2B5EF4-FFF2-40B4-BE49-F238E27FC236}">
                  <a16:creationId xmlns:a16="http://schemas.microsoft.com/office/drawing/2014/main" id="{0900BEE4-75FF-4342-3078-035DAC95AF6F}"/>
                </a:ext>
              </a:extLst>
            </p:cNvPr>
            <p:cNvSpPr/>
            <p:nvPr userDrawn="1"/>
          </p:nvSpPr>
          <p:spPr>
            <a:xfrm>
              <a:off x="4675768" y="5937303"/>
              <a:ext cx="259172" cy="244383"/>
            </a:xfrm>
            <a:custGeom>
              <a:avLst/>
              <a:gdLst>
                <a:gd name="connsiteX0" fmla="*/ 351918 w 473765"/>
                <a:gd name="connsiteY0" fmla="*/ 415971 h 472293"/>
                <a:gd name="connsiteX1" fmla="*/ 355599 w 473765"/>
                <a:gd name="connsiteY1" fmla="*/ 419652 h 472293"/>
                <a:gd name="connsiteX2" fmla="*/ 355599 w 473765"/>
                <a:gd name="connsiteY2" fmla="*/ 431800 h 472293"/>
                <a:gd name="connsiteX3" fmla="*/ 351918 w 473765"/>
                <a:gd name="connsiteY3" fmla="*/ 435481 h 472293"/>
                <a:gd name="connsiteX4" fmla="*/ 348237 w 473765"/>
                <a:gd name="connsiteY4" fmla="*/ 431800 h 472293"/>
                <a:gd name="connsiteX5" fmla="*/ 348237 w 473765"/>
                <a:gd name="connsiteY5" fmla="*/ 419652 h 472293"/>
                <a:gd name="connsiteX6" fmla="*/ 351918 w 473765"/>
                <a:gd name="connsiteY6" fmla="*/ 415971 h 472293"/>
                <a:gd name="connsiteX7" fmla="*/ 388730 w 473765"/>
                <a:gd name="connsiteY7" fmla="*/ 413394 h 472293"/>
                <a:gd name="connsiteX8" fmla="*/ 391307 w 473765"/>
                <a:gd name="connsiteY8" fmla="*/ 414130 h 472293"/>
                <a:gd name="connsiteX9" fmla="*/ 394620 w 473765"/>
                <a:gd name="connsiteY9" fmla="*/ 419652 h 472293"/>
                <a:gd name="connsiteX10" fmla="*/ 393884 w 473765"/>
                <a:gd name="connsiteY10" fmla="*/ 422229 h 472293"/>
                <a:gd name="connsiteX11" fmla="*/ 392780 w 473765"/>
                <a:gd name="connsiteY11" fmla="*/ 422597 h 472293"/>
                <a:gd name="connsiteX12" fmla="*/ 391307 w 473765"/>
                <a:gd name="connsiteY12" fmla="*/ 421493 h 472293"/>
                <a:gd name="connsiteX13" fmla="*/ 387994 w 473765"/>
                <a:gd name="connsiteY13" fmla="*/ 415971 h 472293"/>
                <a:gd name="connsiteX14" fmla="*/ 388730 w 473765"/>
                <a:gd name="connsiteY14" fmla="*/ 413394 h 472293"/>
                <a:gd name="connsiteX15" fmla="*/ 315475 w 473765"/>
                <a:gd name="connsiteY15" fmla="*/ 413394 h 472293"/>
                <a:gd name="connsiteX16" fmla="*/ 316212 w 473765"/>
                <a:gd name="connsiteY16" fmla="*/ 415971 h 472293"/>
                <a:gd name="connsiteX17" fmla="*/ 312899 w 473765"/>
                <a:gd name="connsiteY17" fmla="*/ 421493 h 472293"/>
                <a:gd name="connsiteX18" fmla="*/ 311058 w 473765"/>
                <a:gd name="connsiteY18" fmla="*/ 422597 h 472293"/>
                <a:gd name="connsiteX19" fmla="*/ 310322 w 473765"/>
                <a:gd name="connsiteY19" fmla="*/ 422229 h 472293"/>
                <a:gd name="connsiteX20" fmla="*/ 309585 w 473765"/>
                <a:gd name="connsiteY20" fmla="*/ 419652 h 472293"/>
                <a:gd name="connsiteX21" fmla="*/ 312899 w 473765"/>
                <a:gd name="connsiteY21" fmla="*/ 414131 h 472293"/>
                <a:gd name="connsiteX22" fmla="*/ 315475 w 473765"/>
                <a:gd name="connsiteY22" fmla="*/ 413394 h 472293"/>
                <a:gd name="connsiteX23" fmla="*/ 286026 w 473765"/>
                <a:gd name="connsiteY23" fmla="*/ 385786 h 472293"/>
                <a:gd name="connsiteX24" fmla="*/ 288603 w 473765"/>
                <a:gd name="connsiteY24" fmla="*/ 386522 h 472293"/>
                <a:gd name="connsiteX25" fmla="*/ 287867 w 473765"/>
                <a:gd name="connsiteY25" fmla="*/ 389099 h 472293"/>
                <a:gd name="connsiteX26" fmla="*/ 282345 w 473765"/>
                <a:gd name="connsiteY26" fmla="*/ 392412 h 472293"/>
                <a:gd name="connsiteX27" fmla="*/ 281241 w 473765"/>
                <a:gd name="connsiteY27" fmla="*/ 392780 h 472293"/>
                <a:gd name="connsiteX28" fmla="*/ 279768 w 473765"/>
                <a:gd name="connsiteY28" fmla="*/ 391676 h 472293"/>
                <a:gd name="connsiteX29" fmla="*/ 280504 w 473765"/>
                <a:gd name="connsiteY29" fmla="*/ 389099 h 472293"/>
                <a:gd name="connsiteX30" fmla="*/ 418179 w 473765"/>
                <a:gd name="connsiteY30" fmla="*/ 385785 h 472293"/>
                <a:gd name="connsiteX31" fmla="*/ 423701 w 473765"/>
                <a:gd name="connsiteY31" fmla="*/ 389099 h 472293"/>
                <a:gd name="connsiteX32" fmla="*/ 424437 w 473765"/>
                <a:gd name="connsiteY32" fmla="*/ 391675 h 472293"/>
                <a:gd name="connsiteX33" fmla="*/ 422597 w 473765"/>
                <a:gd name="connsiteY33" fmla="*/ 392780 h 472293"/>
                <a:gd name="connsiteX34" fmla="*/ 421860 w 473765"/>
                <a:gd name="connsiteY34" fmla="*/ 392412 h 472293"/>
                <a:gd name="connsiteX35" fmla="*/ 416339 w 473765"/>
                <a:gd name="connsiteY35" fmla="*/ 389099 h 472293"/>
                <a:gd name="connsiteX36" fmla="*/ 415602 w 473765"/>
                <a:gd name="connsiteY36" fmla="*/ 386522 h 472293"/>
                <a:gd name="connsiteX37" fmla="*/ 418179 w 473765"/>
                <a:gd name="connsiteY37" fmla="*/ 385785 h 472293"/>
                <a:gd name="connsiteX38" fmla="*/ 421492 w 473765"/>
                <a:gd name="connsiteY38" fmla="*/ 346397 h 472293"/>
                <a:gd name="connsiteX39" fmla="*/ 433640 w 473765"/>
                <a:gd name="connsiteY39" fmla="*/ 346397 h 472293"/>
                <a:gd name="connsiteX40" fmla="*/ 437321 w 473765"/>
                <a:gd name="connsiteY40" fmla="*/ 350078 h 472293"/>
                <a:gd name="connsiteX41" fmla="*/ 433640 w 473765"/>
                <a:gd name="connsiteY41" fmla="*/ 353759 h 472293"/>
                <a:gd name="connsiteX42" fmla="*/ 421492 w 473765"/>
                <a:gd name="connsiteY42" fmla="*/ 353759 h 472293"/>
                <a:gd name="connsiteX43" fmla="*/ 417811 w 473765"/>
                <a:gd name="connsiteY43" fmla="*/ 350078 h 472293"/>
                <a:gd name="connsiteX44" fmla="*/ 421492 w 473765"/>
                <a:gd name="connsiteY44" fmla="*/ 346397 h 472293"/>
                <a:gd name="connsiteX45" fmla="*/ 270197 w 473765"/>
                <a:gd name="connsiteY45" fmla="*/ 346397 h 472293"/>
                <a:gd name="connsiteX46" fmla="*/ 282345 w 473765"/>
                <a:gd name="connsiteY46" fmla="*/ 346397 h 472293"/>
                <a:gd name="connsiteX47" fmla="*/ 286026 w 473765"/>
                <a:gd name="connsiteY47" fmla="*/ 350078 h 472293"/>
                <a:gd name="connsiteX48" fmla="*/ 282345 w 473765"/>
                <a:gd name="connsiteY48" fmla="*/ 353759 h 472293"/>
                <a:gd name="connsiteX49" fmla="*/ 270197 w 473765"/>
                <a:gd name="connsiteY49" fmla="*/ 353759 h 472293"/>
                <a:gd name="connsiteX50" fmla="*/ 266516 w 473765"/>
                <a:gd name="connsiteY50" fmla="*/ 350078 h 472293"/>
                <a:gd name="connsiteX51" fmla="*/ 270197 w 473765"/>
                <a:gd name="connsiteY51" fmla="*/ 346397 h 472293"/>
                <a:gd name="connsiteX52" fmla="*/ 421861 w 473765"/>
                <a:gd name="connsiteY52" fmla="*/ 307377 h 472293"/>
                <a:gd name="connsiteX53" fmla="*/ 424438 w 473765"/>
                <a:gd name="connsiteY53" fmla="*/ 308113 h 472293"/>
                <a:gd name="connsiteX54" fmla="*/ 423702 w 473765"/>
                <a:gd name="connsiteY54" fmla="*/ 310690 h 472293"/>
                <a:gd name="connsiteX55" fmla="*/ 418548 w 473765"/>
                <a:gd name="connsiteY55" fmla="*/ 313635 h 472293"/>
                <a:gd name="connsiteX56" fmla="*/ 417444 w 473765"/>
                <a:gd name="connsiteY56" fmla="*/ 314003 h 472293"/>
                <a:gd name="connsiteX57" fmla="*/ 415971 w 473765"/>
                <a:gd name="connsiteY57" fmla="*/ 312899 h 472293"/>
                <a:gd name="connsiteX58" fmla="*/ 416707 w 473765"/>
                <a:gd name="connsiteY58" fmla="*/ 310322 h 472293"/>
                <a:gd name="connsiteX59" fmla="*/ 282345 w 473765"/>
                <a:gd name="connsiteY59" fmla="*/ 307377 h 472293"/>
                <a:gd name="connsiteX60" fmla="*/ 287499 w 473765"/>
                <a:gd name="connsiteY60" fmla="*/ 310322 h 472293"/>
                <a:gd name="connsiteX61" fmla="*/ 288235 w 473765"/>
                <a:gd name="connsiteY61" fmla="*/ 312899 h 472293"/>
                <a:gd name="connsiteX62" fmla="*/ 286394 w 473765"/>
                <a:gd name="connsiteY62" fmla="*/ 314003 h 472293"/>
                <a:gd name="connsiteX63" fmla="*/ 285658 w 473765"/>
                <a:gd name="connsiteY63" fmla="*/ 313635 h 472293"/>
                <a:gd name="connsiteX64" fmla="*/ 280505 w 473765"/>
                <a:gd name="connsiteY64" fmla="*/ 310690 h 472293"/>
                <a:gd name="connsiteX65" fmla="*/ 279768 w 473765"/>
                <a:gd name="connsiteY65" fmla="*/ 308113 h 472293"/>
                <a:gd name="connsiteX66" fmla="*/ 282345 w 473765"/>
                <a:gd name="connsiteY66" fmla="*/ 307377 h 472293"/>
                <a:gd name="connsiteX67" fmla="*/ 351919 w 473765"/>
                <a:gd name="connsiteY67" fmla="*/ 291548 h 472293"/>
                <a:gd name="connsiteX68" fmla="*/ 354864 w 473765"/>
                <a:gd name="connsiteY68" fmla="*/ 294493 h 472293"/>
                <a:gd name="connsiteX69" fmla="*/ 354864 w 473765"/>
                <a:gd name="connsiteY69" fmla="*/ 344189 h 472293"/>
                <a:gd name="connsiteX70" fmla="*/ 356704 w 473765"/>
                <a:gd name="connsiteY70" fmla="*/ 346029 h 472293"/>
                <a:gd name="connsiteX71" fmla="*/ 387258 w 473765"/>
                <a:gd name="connsiteY71" fmla="*/ 346029 h 472293"/>
                <a:gd name="connsiteX72" fmla="*/ 391307 w 473765"/>
                <a:gd name="connsiteY72" fmla="*/ 350078 h 472293"/>
                <a:gd name="connsiteX73" fmla="*/ 387258 w 473765"/>
                <a:gd name="connsiteY73" fmla="*/ 354128 h 472293"/>
                <a:gd name="connsiteX74" fmla="*/ 356705 w 473765"/>
                <a:gd name="connsiteY74" fmla="*/ 354128 h 472293"/>
                <a:gd name="connsiteX75" fmla="*/ 354864 w 473765"/>
                <a:gd name="connsiteY75" fmla="*/ 355969 h 472293"/>
                <a:gd name="connsiteX76" fmla="*/ 354864 w 473765"/>
                <a:gd name="connsiteY76" fmla="*/ 364067 h 472293"/>
                <a:gd name="connsiteX77" fmla="*/ 351919 w 473765"/>
                <a:gd name="connsiteY77" fmla="*/ 367012 h 472293"/>
                <a:gd name="connsiteX78" fmla="*/ 348974 w 473765"/>
                <a:gd name="connsiteY78" fmla="*/ 364067 h 472293"/>
                <a:gd name="connsiteX79" fmla="*/ 348974 w 473765"/>
                <a:gd name="connsiteY79" fmla="*/ 355969 h 472293"/>
                <a:gd name="connsiteX80" fmla="*/ 347133 w 473765"/>
                <a:gd name="connsiteY80" fmla="*/ 354128 h 472293"/>
                <a:gd name="connsiteX81" fmla="*/ 338666 w 473765"/>
                <a:gd name="connsiteY81" fmla="*/ 354128 h 472293"/>
                <a:gd name="connsiteX82" fmla="*/ 334617 w 473765"/>
                <a:gd name="connsiteY82" fmla="*/ 350078 h 472293"/>
                <a:gd name="connsiteX83" fmla="*/ 338666 w 473765"/>
                <a:gd name="connsiteY83" fmla="*/ 346029 h 472293"/>
                <a:gd name="connsiteX84" fmla="*/ 347134 w 473765"/>
                <a:gd name="connsiteY84" fmla="*/ 346029 h 472293"/>
                <a:gd name="connsiteX85" fmla="*/ 348974 w 473765"/>
                <a:gd name="connsiteY85" fmla="*/ 344189 h 472293"/>
                <a:gd name="connsiteX86" fmla="*/ 348974 w 473765"/>
                <a:gd name="connsiteY86" fmla="*/ 294493 h 472293"/>
                <a:gd name="connsiteX87" fmla="*/ 351919 w 473765"/>
                <a:gd name="connsiteY87" fmla="*/ 291548 h 472293"/>
                <a:gd name="connsiteX88" fmla="*/ 393884 w 473765"/>
                <a:gd name="connsiteY88" fmla="*/ 277559 h 472293"/>
                <a:gd name="connsiteX89" fmla="*/ 394620 w 473765"/>
                <a:gd name="connsiteY89" fmla="*/ 280136 h 472293"/>
                <a:gd name="connsiteX90" fmla="*/ 391675 w 473765"/>
                <a:gd name="connsiteY90" fmla="*/ 285290 h 472293"/>
                <a:gd name="connsiteX91" fmla="*/ 389835 w 473765"/>
                <a:gd name="connsiteY91" fmla="*/ 286394 h 472293"/>
                <a:gd name="connsiteX92" fmla="*/ 389099 w 473765"/>
                <a:gd name="connsiteY92" fmla="*/ 286026 h 472293"/>
                <a:gd name="connsiteX93" fmla="*/ 388362 w 473765"/>
                <a:gd name="connsiteY93" fmla="*/ 283449 h 472293"/>
                <a:gd name="connsiteX94" fmla="*/ 391307 w 473765"/>
                <a:gd name="connsiteY94" fmla="*/ 278296 h 472293"/>
                <a:gd name="connsiteX95" fmla="*/ 393884 w 473765"/>
                <a:gd name="connsiteY95" fmla="*/ 277559 h 472293"/>
                <a:gd name="connsiteX96" fmla="*/ 310321 w 473765"/>
                <a:gd name="connsiteY96" fmla="*/ 277559 h 472293"/>
                <a:gd name="connsiteX97" fmla="*/ 312898 w 473765"/>
                <a:gd name="connsiteY97" fmla="*/ 278296 h 472293"/>
                <a:gd name="connsiteX98" fmla="*/ 315843 w 473765"/>
                <a:gd name="connsiteY98" fmla="*/ 283449 h 472293"/>
                <a:gd name="connsiteX99" fmla="*/ 315107 w 473765"/>
                <a:gd name="connsiteY99" fmla="*/ 286026 h 472293"/>
                <a:gd name="connsiteX100" fmla="*/ 314003 w 473765"/>
                <a:gd name="connsiteY100" fmla="*/ 286394 h 472293"/>
                <a:gd name="connsiteX101" fmla="*/ 312530 w 473765"/>
                <a:gd name="connsiteY101" fmla="*/ 285290 h 472293"/>
                <a:gd name="connsiteX102" fmla="*/ 309585 w 473765"/>
                <a:gd name="connsiteY102" fmla="*/ 280136 h 472293"/>
                <a:gd name="connsiteX103" fmla="*/ 310321 w 473765"/>
                <a:gd name="connsiteY103" fmla="*/ 277559 h 472293"/>
                <a:gd name="connsiteX104" fmla="*/ 351918 w 473765"/>
                <a:gd name="connsiteY104" fmla="*/ 264676 h 472293"/>
                <a:gd name="connsiteX105" fmla="*/ 355599 w 473765"/>
                <a:gd name="connsiteY105" fmla="*/ 268357 h 472293"/>
                <a:gd name="connsiteX106" fmla="*/ 355599 w 473765"/>
                <a:gd name="connsiteY106" fmla="*/ 280505 h 472293"/>
                <a:gd name="connsiteX107" fmla="*/ 351918 w 473765"/>
                <a:gd name="connsiteY107" fmla="*/ 284186 h 472293"/>
                <a:gd name="connsiteX108" fmla="*/ 348237 w 473765"/>
                <a:gd name="connsiteY108" fmla="*/ 280505 h 472293"/>
                <a:gd name="connsiteX109" fmla="*/ 348237 w 473765"/>
                <a:gd name="connsiteY109" fmla="*/ 268357 h 472293"/>
                <a:gd name="connsiteX110" fmla="*/ 351918 w 473765"/>
                <a:gd name="connsiteY110" fmla="*/ 264676 h 472293"/>
                <a:gd name="connsiteX111" fmla="*/ 351918 w 473765"/>
                <a:gd name="connsiteY111" fmla="*/ 257681 h 472293"/>
                <a:gd name="connsiteX112" fmla="*/ 259521 w 473765"/>
                <a:gd name="connsiteY112" fmla="*/ 350078 h 472293"/>
                <a:gd name="connsiteX113" fmla="*/ 351918 w 473765"/>
                <a:gd name="connsiteY113" fmla="*/ 442475 h 472293"/>
                <a:gd name="connsiteX114" fmla="*/ 444315 w 473765"/>
                <a:gd name="connsiteY114" fmla="*/ 350078 h 472293"/>
                <a:gd name="connsiteX115" fmla="*/ 351918 w 473765"/>
                <a:gd name="connsiteY115" fmla="*/ 257681 h 472293"/>
                <a:gd name="connsiteX116" fmla="*/ 351918 w 473765"/>
                <a:gd name="connsiteY116" fmla="*/ 228600 h 472293"/>
                <a:gd name="connsiteX117" fmla="*/ 473765 w 473765"/>
                <a:gd name="connsiteY117" fmla="*/ 350446 h 472293"/>
                <a:gd name="connsiteX118" fmla="*/ 351918 w 473765"/>
                <a:gd name="connsiteY118" fmla="*/ 472293 h 472293"/>
                <a:gd name="connsiteX119" fmla="*/ 230072 w 473765"/>
                <a:gd name="connsiteY119" fmla="*/ 350446 h 472293"/>
                <a:gd name="connsiteX120" fmla="*/ 351918 w 473765"/>
                <a:gd name="connsiteY120" fmla="*/ 228600 h 472293"/>
                <a:gd name="connsiteX121" fmla="*/ 331673 w 473765"/>
                <a:gd name="connsiteY121" fmla="*/ 0 h 472293"/>
                <a:gd name="connsiteX122" fmla="*/ 346397 w 473765"/>
                <a:gd name="connsiteY122" fmla="*/ 14725 h 472293"/>
                <a:gd name="connsiteX123" fmla="*/ 346397 w 473765"/>
                <a:gd name="connsiteY123" fmla="*/ 111539 h 472293"/>
                <a:gd name="connsiteX124" fmla="*/ 331673 w 473765"/>
                <a:gd name="connsiteY124" fmla="*/ 126264 h 472293"/>
                <a:gd name="connsiteX125" fmla="*/ 316948 w 473765"/>
                <a:gd name="connsiteY125" fmla="*/ 111539 h 472293"/>
                <a:gd name="connsiteX126" fmla="*/ 316948 w 473765"/>
                <a:gd name="connsiteY126" fmla="*/ 78777 h 472293"/>
                <a:gd name="connsiteX127" fmla="*/ 163444 w 473765"/>
                <a:gd name="connsiteY127" fmla="*/ 78777 h 472293"/>
                <a:gd name="connsiteX128" fmla="*/ 148719 w 473765"/>
                <a:gd name="connsiteY128" fmla="*/ 64053 h 472293"/>
                <a:gd name="connsiteX129" fmla="*/ 163444 w 473765"/>
                <a:gd name="connsiteY129" fmla="*/ 49328 h 472293"/>
                <a:gd name="connsiteX130" fmla="*/ 316948 w 473765"/>
                <a:gd name="connsiteY130" fmla="*/ 49328 h 472293"/>
                <a:gd name="connsiteX131" fmla="*/ 316948 w 473765"/>
                <a:gd name="connsiteY131" fmla="*/ 14725 h 472293"/>
                <a:gd name="connsiteX132" fmla="*/ 331673 w 473765"/>
                <a:gd name="connsiteY132" fmla="*/ 0 h 472293"/>
                <a:gd name="connsiteX133" fmla="*/ 124423 w 473765"/>
                <a:gd name="connsiteY133" fmla="*/ 0 h 472293"/>
                <a:gd name="connsiteX134" fmla="*/ 139147 w 473765"/>
                <a:gd name="connsiteY134" fmla="*/ 14725 h 472293"/>
                <a:gd name="connsiteX135" fmla="*/ 139147 w 473765"/>
                <a:gd name="connsiteY135" fmla="*/ 111539 h 472293"/>
                <a:gd name="connsiteX136" fmla="*/ 124423 w 473765"/>
                <a:gd name="connsiteY136" fmla="*/ 126264 h 472293"/>
                <a:gd name="connsiteX137" fmla="*/ 109698 w 473765"/>
                <a:gd name="connsiteY137" fmla="*/ 111539 h 472293"/>
                <a:gd name="connsiteX138" fmla="*/ 109698 w 473765"/>
                <a:gd name="connsiteY138" fmla="*/ 78777 h 472293"/>
                <a:gd name="connsiteX139" fmla="*/ 48223 w 473765"/>
                <a:gd name="connsiteY139" fmla="*/ 78777 h 472293"/>
                <a:gd name="connsiteX140" fmla="*/ 29449 w 473765"/>
                <a:gd name="connsiteY140" fmla="*/ 97551 h 472293"/>
                <a:gd name="connsiteX141" fmla="*/ 29449 w 473765"/>
                <a:gd name="connsiteY141" fmla="*/ 153505 h 472293"/>
                <a:gd name="connsiteX142" fmla="*/ 425910 w 473765"/>
                <a:gd name="connsiteY142" fmla="*/ 153505 h 472293"/>
                <a:gd name="connsiteX143" fmla="*/ 425910 w 473765"/>
                <a:gd name="connsiteY143" fmla="*/ 97551 h 472293"/>
                <a:gd name="connsiteX144" fmla="*/ 407136 w 473765"/>
                <a:gd name="connsiteY144" fmla="*/ 78777 h 472293"/>
                <a:gd name="connsiteX145" fmla="*/ 370325 w 473765"/>
                <a:gd name="connsiteY145" fmla="*/ 78777 h 472293"/>
                <a:gd name="connsiteX146" fmla="*/ 355600 w 473765"/>
                <a:gd name="connsiteY146" fmla="*/ 64053 h 472293"/>
                <a:gd name="connsiteX147" fmla="*/ 370325 w 473765"/>
                <a:gd name="connsiteY147" fmla="*/ 49328 h 472293"/>
                <a:gd name="connsiteX148" fmla="*/ 407136 w 473765"/>
                <a:gd name="connsiteY148" fmla="*/ 49328 h 472293"/>
                <a:gd name="connsiteX149" fmla="*/ 455359 w 473765"/>
                <a:gd name="connsiteY149" fmla="*/ 97551 h 472293"/>
                <a:gd name="connsiteX150" fmla="*/ 455359 w 473765"/>
                <a:gd name="connsiteY150" fmla="*/ 167345 h 472293"/>
                <a:gd name="connsiteX151" fmla="*/ 455727 w 473765"/>
                <a:gd name="connsiteY151" fmla="*/ 168230 h 472293"/>
                <a:gd name="connsiteX152" fmla="*/ 455359 w 473765"/>
                <a:gd name="connsiteY152" fmla="*/ 169106 h 472293"/>
                <a:gd name="connsiteX153" fmla="*/ 455359 w 473765"/>
                <a:gd name="connsiteY153" fmla="*/ 226392 h 472293"/>
                <a:gd name="connsiteX154" fmla="*/ 440635 w 473765"/>
                <a:gd name="connsiteY154" fmla="*/ 241116 h 472293"/>
                <a:gd name="connsiteX155" fmla="*/ 425910 w 473765"/>
                <a:gd name="connsiteY155" fmla="*/ 226392 h 472293"/>
                <a:gd name="connsiteX156" fmla="*/ 425910 w 473765"/>
                <a:gd name="connsiteY156" fmla="*/ 182954 h 472293"/>
                <a:gd name="connsiteX157" fmla="*/ 29449 w 473765"/>
                <a:gd name="connsiteY157" fmla="*/ 182954 h 472293"/>
                <a:gd name="connsiteX158" fmla="*/ 29449 w 473765"/>
                <a:gd name="connsiteY158" fmla="*/ 391308 h 472293"/>
                <a:gd name="connsiteX159" fmla="*/ 48223 w 473765"/>
                <a:gd name="connsiteY159" fmla="*/ 410082 h 472293"/>
                <a:gd name="connsiteX160" fmla="*/ 218661 w 473765"/>
                <a:gd name="connsiteY160" fmla="*/ 410082 h 472293"/>
                <a:gd name="connsiteX161" fmla="*/ 233385 w 473765"/>
                <a:gd name="connsiteY161" fmla="*/ 424806 h 472293"/>
                <a:gd name="connsiteX162" fmla="*/ 218661 w 473765"/>
                <a:gd name="connsiteY162" fmla="*/ 439531 h 472293"/>
                <a:gd name="connsiteX163" fmla="*/ 48223 w 473765"/>
                <a:gd name="connsiteY163" fmla="*/ 439531 h 472293"/>
                <a:gd name="connsiteX164" fmla="*/ 0 w 473765"/>
                <a:gd name="connsiteY164" fmla="*/ 391308 h 472293"/>
                <a:gd name="connsiteX165" fmla="*/ 0 w 473765"/>
                <a:gd name="connsiteY165" fmla="*/ 97551 h 472293"/>
                <a:gd name="connsiteX166" fmla="*/ 48223 w 473765"/>
                <a:gd name="connsiteY166" fmla="*/ 49328 h 472293"/>
                <a:gd name="connsiteX167" fmla="*/ 109698 w 473765"/>
                <a:gd name="connsiteY167" fmla="*/ 49328 h 472293"/>
                <a:gd name="connsiteX168" fmla="*/ 109698 w 473765"/>
                <a:gd name="connsiteY168" fmla="*/ 14725 h 472293"/>
                <a:gd name="connsiteX169" fmla="*/ 124423 w 473765"/>
                <a:gd name="connsiteY169" fmla="*/ 0 h 47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473765" h="472293">
                  <a:moveTo>
                    <a:pt x="351918" y="415971"/>
                  </a:moveTo>
                  <a:cubicBezTo>
                    <a:pt x="354127" y="415971"/>
                    <a:pt x="355599" y="417444"/>
                    <a:pt x="355599" y="419652"/>
                  </a:cubicBezTo>
                  <a:lnTo>
                    <a:pt x="355599" y="431800"/>
                  </a:lnTo>
                  <a:cubicBezTo>
                    <a:pt x="355599" y="434009"/>
                    <a:pt x="353759" y="435481"/>
                    <a:pt x="351918" y="435481"/>
                  </a:cubicBezTo>
                  <a:cubicBezTo>
                    <a:pt x="349710" y="435481"/>
                    <a:pt x="348237" y="434009"/>
                    <a:pt x="348237" y="431800"/>
                  </a:cubicBezTo>
                  <a:lnTo>
                    <a:pt x="348237" y="419652"/>
                  </a:lnTo>
                  <a:cubicBezTo>
                    <a:pt x="348237" y="417444"/>
                    <a:pt x="349710" y="415971"/>
                    <a:pt x="351918" y="415971"/>
                  </a:cubicBezTo>
                  <a:close/>
                  <a:moveTo>
                    <a:pt x="388730" y="413394"/>
                  </a:moveTo>
                  <a:cubicBezTo>
                    <a:pt x="389467" y="413026"/>
                    <a:pt x="390571" y="413026"/>
                    <a:pt x="391307" y="414130"/>
                  </a:cubicBezTo>
                  <a:lnTo>
                    <a:pt x="394620" y="419652"/>
                  </a:lnTo>
                  <a:cubicBezTo>
                    <a:pt x="394988" y="420388"/>
                    <a:pt x="394988" y="421493"/>
                    <a:pt x="393884" y="422229"/>
                  </a:cubicBezTo>
                  <a:cubicBezTo>
                    <a:pt x="393516" y="422597"/>
                    <a:pt x="393148" y="422597"/>
                    <a:pt x="392780" y="422597"/>
                  </a:cubicBezTo>
                  <a:cubicBezTo>
                    <a:pt x="392043" y="422597"/>
                    <a:pt x="391675" y="422229"/>
                    <a:pt x="391307" y="421493"/>
                  </a:cubicBezTo>
                  <a:lnTo>
                    <a:pt x="387994" y="415971"/>
                  </a:lnTo>
                  <a:cubicBezTo>
                    <a:pt x="387626" y="415235"/>
                    <a:pt x="387626" y="414130"/>
                    <a:pt x="388730" y="413394"/>
                  </a:cubicBezTo>
                  <a:close/>
                  <a:moveTo>
                    <a:pt x="315475" y="413394"/>
                  </a:moveTo>
                  <a:cubicBezTo>
                    <a:pt x="316212" y="413763"/>
                    <a:pt x="316580" y="414867"/>
                    <a:pt x="316212" y="415971"/>
                  </a:cubicBezTo>
                  <a:lnTo>
                    <a:pt x="312899" y="421493"/>
                  </a:lnTo>
                  <a:cubicBezTo>
                    <a:pt x="312162" y="422229"/>
                    <a:pt x="311794" y="422597"/>
                    <a:pt x="311058" y="422597"/>
                  </a:cubicBezTo>
                  <a:cubicBezTo>
                    <a:pt x="310690" y="422597"/>
                    <a:pt x="310322" y="422597"/>
                    <a:pt x="310322" y="422229"/>
                  </a:cubicBezTo>
                  <a:cubicBezTo>
                    <a:pt x="309585" y="421861"/>
                    <a:pt x="309217" y="420757"/>
                    <a:pt x="309585" y="419652"/>
                  </a:cubicBezTo>
                  <a:lnTo>
                    <a:pt x="312899" y="414131"/>
                  </a:lnTo>
                  <a:cubicBezTo>
                    <a:pt x="313267" y="413394"/>
                    <a:pt x="314371" y="413026"/>
                    <a:pt x="315475" y="413394"/>
                  </a:cubicBezTo>
                  <a:close/>
                  <a:moveTo>
                    <a:pt x="286026" y="385786"/>
                  </a:moveTo>
                  <a:cubicBezTo>
                    <a:pt x="286762" y="385418"/>
                    <a:pt x="287867" y="385418"/>
                    <a:pt x="288603" y="386522"/>
                  </a:cubicBezTo>
                  <a:cubicBezTo>
                    <a:pt x="288971" y="387259"/>
                    <a:pt x="288971" y="388363"/>
                    <a:pt x="287867" y="389099"/>
                  </a:cubicBezTo>
                  <a:lnTo>
                    <a:pt x="282345" y="392412"/>
                  </a:lnTo>
                  <a:cubicBezTo>
                    <a:pt x="281609" y="392780"/>
                    <a:pt x="281609" y="392780"/>
                    <a:pt x="281241" y="392780"/>
                  </a:cubicBezTo>
                  <a:cubicBezTo>
                    <a:pt x="280504" y="392780"/>
                    <a:pt x="280136" y="392412"/>
                    <a:pt x="279768" y="391676"/>
                  </a:cubicBezTo>
                  <a:cubicBezTo>
                    <a:pt x="279400" y="390940"/>
                    <a:pt x="279400" y="389836"/>
                    <a:pt x="280504" y="389099"/>
                  </a:cubicBezTo>
                  <a:close/>
                  <a:moveTo>
                    <a:pt x="418179" y="385785"/>
                  </a:moveTo>
                  <a:lnTo>
                    <a:pt x="423701" y="389099"/>
                  </a:lnTo>
                  <a:cubicBezTo>
                    <a:pt x="424437" y="389467"/>
                    <a:pt x="424805" y="390571"/>
                    <a:pt x="424437" y="391675"/>
                  </a:cubicBezTo>
                  <a:cubicBezTo>
                    <a:pt x="424069" y="392412"/>
                    <a:pt x="423333" y="392780"/>
                    <a:pt x="422597" y="392780"/>
                  </a:cubicBezTo>
                  <a:cubicBezTo>
                    <a:pt x="422228" y="392780"/>
                    <a:pt x="421860" y="392780"/>
                    <a:pt x="421860" y="392412"/>
                  </a:cubicBezTo>
                  <a:lnTo>
                    <a:pt x="416339" y="389099"/>
                  </a:lnTo>
                  <a:cubicBezTo>
                    <a:pt x="415602" y="388730"/>
                    <a:pt x="415234" y="387626"/>
                    <a:pt x="415602" y="386522"/>
                  </a:cubicBezTo>
                  <a:cubicBezTo>
                    <a:pt x="415971" y="385785"/>
                    <a:pt x="417075" y="385417"/>
                    <a:pt x="418179" y="385785"/>
                  </a:cubicBezTo>
                  <a:close/>
                  <a:moveTo>
                    <a:pt x="421492" y="346397"/>
                  </a:moveTo>
                  <a:lnTo>
                    <a:pt x="433640" y="346397"/>
                  </a:lnTo>
                  <a:cubicBezTo>
                    <a:pt x="435849" y="346397"/>
                    <a:pt x="437321" y="347869"/>
                    <a:pt x="437321" y="350078"/>
                  </a:cubicBezTo>
                  <a:cubicBezTo>
                    <a:pt x="437321" y="352287"/>
                    <a:pt x="435481" y="353759"/>
                    <a:pt x="433640" y="353759"/>
                  </a:cubicBezTo>
                  <a:lnTo>
                    <a:pt x="421492" y="353759"/>
                  </a:lnTo>
                  <a:cubicBezTo>
                    <a:pt x="419283" y="353759"/>
                    <a:pt x="417811" y="352287"/>
                    <a:pt x="417811" y="350078"/>
                  </a:cubicBezTo>
                  <a:cubicBezTo>
                    <a:pt x="417811" y="347869"/>
                    <a:pt x="419283" y="346397"/>
                    <a:pt x="421492" y="346397"/>
                  </a:cubicBezTo>
                  <a:close/>
                  <a:moveTo>
                    <a:pt x="270197" y="346397"/>
                  </a:moveTo>
                  <a:lnTo>
                    <a:pt x="282345" y="346397"/>
                  </a:lnTo>
                  <a:cubicBezTo>
                    <a:pt x="284554" y="346397"/>
                    <a:pt x="286026" y="347869"/>
                    <a:pt x="286026" y="350078"/>
                  </a:cubicBezTo>
                  <a:cubicBezTo>
                    <a:pt x="286026" y="352287"/>
                    <a:pt x="284186" y="353759"/>
                    <a:pt x="282345" y="353759"/>
                  </a:cubicBezTo>
                  <a:lnTo>
                    <a:pt x="270197" y="353759"/>
                  </a:lnTo>
                  <a:cubicBezTo>
                    <a:pt x="267988" y="353759"/>
                    <a:pt x="266516" y="352287"/>
                    <a:pt x="266516" y="350078"/>
                  </a:cubicBezTo>
                  <a:cubicBezTo>
                    <a:pt x="266516" y="347869"/>
                    <a:pt x="267988" y="346397"/>
                    <a:pt x="270197" y="346397"/>
                  </a:cubicBezTo>
                  <a:close/>
                  <a:moveTo>
                    <a:pt x="421861" y="307377"/>
                  </a:moveTo>
                  <a:cubicBezTo>
                    <a:pt x="422597" y="307009"/>
                    <a:pt x="423702" y="307009"/>
                    <a:pt x="424438" y="308113"/>
                  </a:cubicBezTo>
                  <a:cubicBezTo>
                    <a:pt x="424806" y="308850"/>
                    <a:pt x="424806" y="309954"/>
                    <a:pt x="423702" y="310690"/>
                  </a:cubicBezTo>
                  <a:lnTo>
                    <a:pt x="418548" y="313635"/>
                  </a:lnTo>
                  <a:cubicBezTo>
                    <a:pt x="418180" y="314003"/>
                    <a:pt x="417812" y="314003"/>
                    <a:pt x="417444" y="314003"/>
                  </a:cubicBezTo>
                  <a:cubicBezTo>
                    <a:pt x="416707" y="314003"/>
                    <a:pt x="416339" y="313635"/>
                    <a:pt x="415971" y="312899"/>
                  </a:cubicBezTo>
                  <a:cubicBezTo>
                    <a:pt x="415603" y="312163"/>
                    <a:pt x="415603" y="311058"/>
                    <a:pt x="416707" y="310322"/>
                  </a:cubicBezTo>
                  <a:close/>
                  <a:moveTo>
                    <a:pt x="282345" y="307377"/>
                  </a:moveTo>
                  <a:lnTo>
                    <a:pt x="287499" y="310322"/>
                  </a:lnTo>
                  <a:cubicBezTo>
                    <a:pt x="288235" y="310690"/>
                    <a:pt x="288603" y="311795"/>
                    <a:pt x="288235" y="312899"/>
                  </a:cubicBezTo>
                  <a:cubicBezTo>
                    <a:pt x="287499" y="313635"/>
                    <a:pt x="287131" y="314003"/>
                    <a:pt x="286394" y="314003"/>
                  </a:cubicBezTo>
                  <a:cubicBezTo>
                    <a:pt x="286026" y="314003"/>
                    <a:pt x="285658" y="314003"/>
                    <a:pt x="285658" y="313635"/>
                  </a:cubicBezTo>
                  <a:lnTo>
                    <a:pt x="280505" y="310690"/>
                  </a:lnTo>
                  <a:cubicBezTo>
                    <a:pt x="279768" y="310322"/>
                    <a:pt x="279400" y="309218"/>
                    <a:pt x="279768" y="308113"/>
                  </a:cubicBezTo>
                  <a:cubicBezTo>
                    <a:pt x="280136" y="307009"/>
                    <a:pt x="281241" y="307009"/>
                    <a:pt x="282345" y="307377"/>
                  </a:cubicBezTo>
                  <a:close/>
                  <a:moveTo>
                    <a:pt x="351919" y="291548"/>
                  </a:moveTo>
                  <a:cubicBezTo>
                    <a:pt x="353391" y="291548"/>
                    <a:pt x="354864" y="293021"/>
                    <a:pt x="354864" y="294493"/>
                  </a:cubicBezTo>
                  <a:lnTo>
                    <a:pt x="354864" y="344189"/>
                  </a:lnTo>
                  <a:lnTo>
                    <a:pt x="356704" y="346029"/>
                  </a:lnTo>
                  <a:lnTo>
                    <a:pt x="387258" y="346029"/>
                  </a:lnTo>
                  <a:cubicBezTo>
                    <a:pt x="389466" y="346029"/>
                    <a:pt x="391307" y="347870"/>
                    <a:pt x="391307" y="350078"/>
                  </a:cubicBezTo>
                  <a:cubicBezTo>
                    <a:pt x="391307" y="352287"/>
                    <a:pt x="389466" y="354128"/>
                    <a:pt x="387258" y="354128"/>
                  </a:cubicBezTo>
                  <a:lnTo>
                    <a:pt x="356705" y="354128"/>
                  </a:lnTo>
                  <a:lnTo>
                    <a:pt x="354864" y="355969"/>
                  </a:lnTo>
                  <a:lnTo>
                    <a:pt x="354864" y="364067"/>
                  </a:lnTo>
                  <a:cubicBezTo>
                    <a:pt x="354864" y="365539"/>
                    <a:pt x="353759" y="367012"/>
                    <a:pt x="351919" y="367012"/>
                  </a:cubicBezTo>
                  <a:cubicBezTo>
                    <a:pt x="350446" y="367012"/>
                    <a:pt x="348974" y="365539"/>
                    <a:pt x="348974" y="364067"/>
                  </a:cubicBezTo>
                  <a:lnTo>
                    <a:pt x="348974" y="355969"/>
                  </a:lnTo>
                  <a:lnTo>
                    <a:pt x="347133" y="354128"/>
                  </a:lnTo>
                  <a:lnTo>
                    <a:pt x="338666" y="354128"/>
                  </a:lnTo>
                  <a:cubicBezTo>
                    <a:pt x="336458" y="354128"/>
                    <a:pt x="334617" y="352287"/>
                    <a:pt x="334617" y="350078"/>
                  </a:cubicBezTo>
                  <a:cubicBezTo>
                    <a:pt x="334617" y="347870"/>
                    <a:pt x="336458" y="346029"/>
                    <a:pt x="338666" y="346029"/>
                  </a:cubicBezTo>
                  <a:lnTo>
                    <a:pt x="347134" y="346029"/>
                  </a:lnTo>
                  <a:lnTo>
                    <a:pt x="348974" y="344189"/>
                  </a:lnTo>
                  <a:lnTo>
                    <a:pt x="348974" y="294493"/>
                  </a:lnTo>
                  <a:cubicBezTo>
                    <a:pt x="348974" y="293021"/>
                    <a:pt x="350446" y="291548"/>
                    <a:pt x="351919" y="291548"/>
                  </a:cubicBezTo>
                  <a:close/>
                  <a:moveTo>
                    <a:pt x="393884" y="277559"/>
                  </a:moveTo>
                  <a:cubicBezTo>
                    <a:pt x="394620" y="277927"/>
                    <a:pt x="394988" y="279032"/>
                    <a:pt x="394620" y="280136"/>
                  </a:cubicBezTo>
                  <a:lnTo>
                    <a:pt x="391675" y="285290"/>
                  </a:lnTo>
                  <a:cubicBezTo>
                    <a:pt x="390939" y="286026"/>
                    <a:pt x="390203" y="286394"/>
                    <a:pt x="389835" y="286394"/>
                  </a:cubicBezTo>
                  <a:cubicBezTo>
                    <a:pt x="389467" y="286394"/>
                    <a:pt x="389099" y="286394"/>
                    <a:pt x="389099" y="286026"/>
                  </a:cubicBezTo>
                  <a:cubicBezTo>
                    <a:pt x="388362" y="285658"/>
                    <a:pt x="387994" y="284554"/>
                    <a:pt x="388362" y="283449"/>
                  </a:cubicBezTo>
                  <a:lnTo>
                    <a:pt x="391307" y="278296"/>
                  </a:lnTo>
                  <a:cubicBezTo>
                    <a:pt x="391675" y="277559"/>
                    <a:pt x="392780" y="277191"/>
                    <a:pt x="393884" y="277559"/>
                  </a:cubicBezTo>
                  <a:close/>
                  <a:moveTo>
                    <a:pt x="310321" y="277559"/>
                  </a:moveTo>
                  <a:cubicBezTo>
                    <a:pt x="311058" y="277191"/>
                    <a:pt x="312162" y="277191"/>
                    <a:pt x="312898" y="278296"/>
                  </a:cubicBezTo>
                  <a:lnTo>
                    <a:pt x="315843" y="283449"/>
                  </a:lnTo>
                  <a:cubicBezTo>
                    <a:pt x="316211" y="284185"/>
                    <a:pt x="316211" y="285290"/>
                    <a:pt x="315107" y="286026"/>
                  </a:cubicBezTo>
                  <a:cubicBezTo>
                    <a:pt x="314739" y="286394"/>
                    <a:pt x="314371" y="286394"/>
                    <a:pt x="314003" y="286394"/>
                  </a:cubicBezTo>
                  <a:cubicBezTo>
                    <a:pt x="313266" y="286394"/>
                    <a:pt x="312898" y="286026"/>
                    <a:pt x="312530" y="285290"/>
                  </a:cubicBezTo>
                  <a:lnTo>
                    <a:pt x="309585" y="280136"/>
                  </a:lnTo>
                  <a:cubicBezTo>
                    <a:pt x="309217" y="279400"/>
                    <a:pt x="309217" y="278296"/>
                    <a:pt x="310321" y="277559"/>
                  </a:cubicBezTo>
                  <a:close/>
                  <a:moveTo>
                    <a:pt x="351918" y="264676"/>
                  </a:moveTo>
                  <a:cubicBezTo>
                    <a:pt x="354127" y="264676"/>
                    <a:pt x="355599" y="266148"/>
                    <a:pt x="355599" y="268357"/>
                  </a:cubicBezTo>
                  <a:lnTo>
                    <a:pt x="355599" y="280505"/>
                  </a:lnTo>
                  <a:cubicBezTo>
                    <a:pt x="355599" y="282346"/>
                    <a:pt x="353759" y="284186"/>
                    <a:pt x="351918" y="284186"/>
                  </a:cubicBezTo>
                  <a:cubicBezTo>
                    <a:pt x="349710" y="284186"/>
                    <a:pt x="348237" y="282714"/>
                    <a:pt x="348237" y="280505"/>
                  </a:cubicBezTo>
                  <a:lnTo>
                    <a:pt x="348237" y="268357"/>
                  </a:lnTo>
                  <a:cubicBezTo>
                    <a:pt x="348237" y="266148"/>
                    <a:pt x="349710" y="264676"/>
                    <a:pt x="351918" y="264676"/>
                  </a:cubicBezTo>
                  <a:close/>
                  <a:moveTo>
                    <a:pt x="351918" y="257681"/>
                  </a:moveTo>
                  <a:cubicBezTo>
                    <a:pt x="301118" y="257681"/>
                    <a:pt x="259521" y="299278"/>
                    <a:pt x="259521" y="350078"/>
                  </a:cubicBezTo>
                  <a:cubicBezTo>
                    <a:pt x="259521" y="400878"/>
                    <a:pt x="301118" y="442475"/>
                    <a:pt x="351918" y="442475"/>
                  </a:cubicBezTo>
                  <a:cubicBezTo>
                    <a:pt x="402718" y="442475"/>
                    <a:pt x="444315" y="400878"/>
                    <a:pt x="444315" y="350078"/>
                  </a:cubicBezTo>
                  <a:cubicBezTo>
                    <a:pt x="444315" y="299278"/>
                    <a:pt x="402718" y="257681"/>
                    <a:pt x="351918" y="257681"/>
                  </a:cubicBezTo>
                  <a:close/>
                  <a:moveTo>
                    <a:pt x="351918" y="228600"/>
                  </a:moveTo>
                  <a:cubicBezTo>
                    <a:pt x="418915" y="228600"/>
                    <a:pt x="473765" y="283449"/>
                    <a:pt x="473765" y="350446"/>
                  </a:cubicBezTo>
                  <a:cubicBezTo>
                    <a:pt x="473765" y="417443"/>
                    <a:pt x="418915" y="472293"/>
                    <a:pt x="351918" y="472293"/>
                  </a:cubicBezTo>
                  <a:cubicBezTo>
                    <a:pt x="284553" y="472293"/>
                    <a:pt x="230072" y="417443"/>
                    <a:pt x="230072" y="350446"/>
                  </a:cubicBezTo>
                  <a:cubicBezTo>
                    <a:pt x="230072" y="283449"/>
                    <a:pt x="284921" y="228600"/>
                    <a:pt x="351918" y="228600"/>
                  </a:cubicBezTo>
                  <a:close/>
                  <a:moveTo>
                    <a:pt x="331673" y="0"/>
                  </a:moveTo>
                  <a:cubicBezTo>
                    <a:pt x="339771" y="0"/>
                    <a:pt x="346397" y="6626"/>
                    <a:pt x="346397" y="14725"/>
                  </a:cubicBezTo>
                  <a:lnTo>
                    <a:pt x="346397" y="111539"/>
                  </a:lnTo>
                  <a:cubicBezTo>
                    <a:pt x="346397" y="119638"/>
                    <a:pt x="339771" y="126264"/>
                    <a:pt x="331673" y="126264"/>
                  </a:cubicBezTo>
                  <a:cubicBezTo>
                    <a:pt x="323574" y="126264"/>
                    <a:pt x="316948" y="119638"/>
                    <a:pt x="316948" y="111539"/>
                  </a:cubicBezTo>
                  <a:lnTo>
                    <a:pt x="316948" y="78777"/>
                  </a:lnTo>
                  <a:lnTo>
                    <a:pt x="163444" y="78777"/>
                  </a:lnTo>
                  <a:cubicBezTo>
                    <a:pt x="155345" y="78777"/>
                    <a:pt x="148719" y="72151"/>
                    <a:pt x="148719" y="64053"/>
                  </a:cubicBezTo>
                  <a:cubicBezTo>
                    <a:pt x="148719" y="55954"/>
                    <a:pt x="155345" y="49328"/>
                    <a:pt x="163444" y="49328"/>
                  </a:cubicBezTo>
                  <a:lnTo>
                    <a:pt x="316948" y="49328"/>
                  </a:lnTo>
                  <a:lnTo>
                    <a:pt x="316948" y="14725"/>
                  </a:lnTo>
                  <a:cubicBezTo>
                    <a:pt x="316948" y="6626"/>
                    <a:pt x="323574" y="0"/>
                    <a:pt x="331673" y="0"/>
                  </a:cubicBezTo>
                  <a:close/>
                  <a:moveTo>
                    <a:pt x="124423" y="0"/>
                  </a:moveTo>
                  <a:cubicBezTo>
                    <a:pt x="132521" y="0"/>
                    <a:pt x="139147" y="6626"/>
                    <a:pt x="139147" y="14725"/>
                  </a:cubicBezTo>
                  <a:lnTo>
                    <a:pt x="139147" y="111539"/>
                  </a:lnTo>
                  <a:cubicBezTo>
                    <a:pt x="139147" y="119638"/>
                    <a:pt x="132521" y="126264"/>
                    <a:pt x="124423" y="126264"/>
                  </a:cubicBezTo>
                  <a:cubicBezTo>
                    <a:pt x="116324" y="126264"/>
                    <a:pt x="109698" y="119638"/>
                    <a:pt x="109698" y="111539"/>
                  </a:cubicBezTo>
                  <a:lnTo>
                    <a:pt x="109698" y="78777"/>
                  </a:lnTo>
                  <a:lnTo>
                    <a:pt x="48223" y="78777"/>
                  </a:lnTo>
                  <a:cubicBezTo>
                    <a:pt x="37916" y="78777"/>
                    <a:pt x="29449" y="87244"/>
                    <a:pt x="29449" y="97551"/>
                  </a:cubicBezTo>
                  <a:lnTo>
                    <a:pt x="29449" y="153505"/>
                  </a:lnTo>
                  <a:lnTo>
                    <a:pt x="425910" y="153505"/>
                  </a:lnTo>
                  <a:lnTo>
                    <a:pt x="425910" y="97551"/>
                  </a:lnTo>
                  <a:cubicBezTo>
                    <a:pt x="425910" y="87244"/>
                    <a:pt x="417444" y="78777"/>
                    <a:pt x="407136" y="78777"/>
                  </a:cubicBezTo>
                  <a:lnTo>
                    <a:pt x="370325" y="78777"/>
                  </a:lnTo>
                  <a:cubicBezTo>
                    <a:pt x="362226" y="78777"/>
                    <a:pt x="355600" y="72151"/>
                    <a:pt x="355600" y="64053"/>
                  </a:cubicBezTo>
                  <a:cubicBezTo>
                    <a:pt x="355600" y="55954"/>
                    <a:pt x="362226" y="49328"/>
                    <a:pt x="370325" y="49328"/>
                  </a:cubicBezTo>
                  <a:lnTo>
                    <a:pt x="407136" y="49328"/>
                  </a:lnTo>
                  <a:cubicBezTo>
                    <a:pt x="433641" y="49328"/>
                    <a:pt x="455359" y="71047"/>
                    <a:pt x="455359" y="97551"/>
                  </a:cubicBezTo>
                  <a:lnTo>
                    <a:pt x="455359" y="167345"/>
                  </a:lnTo>
                  <a:lnTo>
                    <a:pt x="455727" y="168230"/>
                  </a:lnTo>
                  <a:lnTo>
                    <a:pt x="455359" y="169106"/>
                  </a:lnTo>
                  <a:lnTo>
                    <a:pt x="455359" y="226392"/>
                  </a:lnTo>
                  <a:cubicBezTo>
                    <a:pt x="455359" y="234490"/>
                    <a:pt x="449102" y="241116"/>
                    <a:pt x="440635" y="241116"/>
                  </a:cubicBezTo>
                  <a:cubicBezTo>
                    <a:pt x="432536" y="241116"/>
                    <a:pt x="425910" y="234490"/>
                    <a:pt x="425910" y="226392"/>
                  </a:cubicBezTo>
                  <a:lnTo>
                    <a:pt x="425910" y="182954"/>
                  </a:lnTo>
                  <a:lnTo>
                    <a:pt x="29449" y="182954"/>
                  </a:lnTo>
                  <a:lnTo>
                    <a:pt x="29449" y="391308"/>
                  </a:lnTo>
                  <a:cubicBezTo>
                    <a:pt x="29449" y="401615"/>
                    <a:pt x="37916" y="410082"/>
                    <a:pt x="48223" y="410082"/>
                  </a:cubicBezTo>
                  <a:lnTo>
                    <a:pt x="218661" y="410082"/>
                  </a:lnTo>
                  <a:cubicBezTo>
                    <a:pt x="226759" y="410082"/>
                    <a:pt x="233385" y="416708"/>
                    <a:pt x="233385" y="424806"/>
                  </a:cubicBezTo>
                  <a:cubicBezTo>
                    <a:pt x="233385" y="432905"/>
                    <a:pt x="226759" y="439531"/>
                    <a:pt x="218661" y="439531"/>
                  </a:cubicBezTo>
                  <a:lnTo>
                    <a:pt x="48223" y="439531"/>
                  </a:lnTo>
                  <a:cubicBezTo>
                    <a:pt x="21719" y="439531"/>
                    <a:pt x="0" y="417812"/>
                    <a:pt x="0" y="391308"/>
                  </a:cubicBezTo>
                  <a:lnTo>
                    <a:pt x="0" y="97551"/>
                  </a:lnTo>
                  <a:cubicBezTo>
                    <a:pt x="0" y="71047"/>
                    <a:pt x="21719" y="49328"/>
                    <a:pt x="48223" y="49328"/>
                  </a:cubicBezTo>
                  <a:lnTo>
                    <a:pt x="109698" y="49328"/>
                  </a:lnTo>
                  <a:lnTo>
                    <a:pt x="109698" y="14725"/>
                  </a:lnTo>
                  <a:cubicBezTo>
                    <a:pt x="109698" y="6626"/>
                    <a:pt x="116324" y="0"/>
                    <a:pt x="124423" y="0"/>
                  </a:cubicBezTo>
                  <a:close/>
                </a:path>
              </a:pathLst>
            </a:custGeom>
            <a:solidFill>
              <a:srgbClr val="006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solidFill>
                  <a:schemeClr val="lt1"/>
                </a:solidFill>
              </a:endParaRPr>
            </a:p>
          </p:txBody>
        </p:sp>
        <p:sp>
          <p:nvSpPr>
            <p:cNvPr id="22" name="椭圆 21"/>
            <p:cNvSpPr/>
            <p:nvPr userDrawn="1"/>
          </p:nvSpPr>
          <p:spPr>
            <a:xfrm>
              <a:off x="4597074" y="5862487"/>
              <a:ext cx="416560" cy="394015"/>
            </a:xfrm>
            <a:prstGeom prst="ellipse">
              <a:avLst/>
            </a:prstGeom>
            <a:noFill/>
            <a:ln>
              <a:solidFill>
                <a:srgbClr val="0064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32" name="组合 31"/>
          <p:cNvGrpSpPr/>
          <p:nvPr userDrawn="1"/>
        </p:nvGrpSpPr>
        <p:grpSpPr>
          <a:xfrm>
            <a:off x="423616" y="162129"/>
            <a:ext cx="5352151" cy="1229132"/>
            <a:chOff x="6927" y="136525"/>
            <a:chExt cx="5764416" cy="1323810"/>
          </a:xfrm>
        </p:grpSpPr>
        <p:pic>
          <p:nvPicPr>
            <p:cNvPr id="28" name="图片 27">
              <a:extLst>
                <a:ext uri="{FF2B5EF4-FFF2-40B4-BE49-F238E27FC236}">
                  <a16:creationId xmlns:a16="http://schemas.microsoft.com/office/drawing/2014/main" id="{F6403022-81B5-A422-6D04-36DDA3E931A1}"/>
                </a:ext>
              </a:extLst>
            </p:cNvPr>
            <p:cNvPicPr>
              <a:picLocks noChangeAspect="1"/>
            </p:cNvPicPr>
            <p:nvPr userDrawn="1"/>
          </p:nvPicPr>
          <p:blipFill>
            <a:blip r:embed="rId3">
              <a:clrChange>
                <a:clrFrom>
                  <a:srgbClr val="E8E8EA"/>
                </a:clrFrom>
                <a:clrTo>
                  <a:srgbClr val="E8E8EA">
                    <a:alpha val="0"/>
                  </a:srgbClr>
                </a:clrTo>
              </a:clrChange>
            </a:blip>
            <a:stretch>
              <a:fillRect/>
            </a:stretch>
          </p:blipFill>
          <p:spPr>
            <a:xfrm>
              <a:off x="1180867" y="260930"/>
              <a:ext cx="4590476" cy="561905"/>
            </a:xfrm>
            <a:prstGeom prst="rect">
              <a:avLst/>
            </a:prstGeom>
            <a:solidFill>
              <a:srgbClr val="E8E8EA"/>
            </a:solidFill>
          </p:spPr>
        </p:pic>
        <p:pic>
          <p:nvPicPr>
            <p:cNvPr id="29" name="图片 28">
              <a:extLst>
                <a:ext uri="{FF2B5EF4-FFF2-40B4-BE49-F238E27FC236}">
                  <a16:creationId xmlns:a16="http://schemas.microsoft.com/office/drawing/2014/main" id="{3680FB55-DFB8-67B3-4F58-12433FDC65E5}"/>
                </a:ext>
              </a:extLst>
            </p:cNvPr>
            <p:cNvPicPr>
              <a:picLocks noChangeAspect="1"/>
            </p:cNvPicPr>
            <p:nvPr userDrawn="1"/>
          </p:nvPicPr>
          <p:blipFill>
            <a:blip r:embed="rId4">
              <a:clrChange>
                <a:clrFrom>
                  <a:srgbClr val="E8E8EA"/>
                </a:clrFrom>
                <a:clrTo>
                  <a:srgbClr val="E8E8EA">
                    <a:alpha val="0"/>
                  </a:srgbClr>
                </a:clrTo>
              </a:clrChange>
            </a:blip>
            <a:stretch>
              <a:fillRect/>
            </a:stretch>
          </p:blipFill>
          <p:spPr>
            <a:xfrm>
              <a:off x="6927" y="136525"/>
              <a:ext cx="1276190" cy="1323810"/>
            </a:xfrm>
            <a:prstGeom prst="rect">
              <a:avLst/>
            </a:prstGeom>
            <a:solidFill>
              <a:srgbClr val="E8E8EA"/>
            </a:solidFill>
          </p:spPr>
        </p:pic>
        <p:pic>
          <p:nvPicPr>
            <p:cNvPr id="30" name="图片 29">
              <a:extLst>
                <a:ext uri="{FF2B5EF4-FFF2-40B4-BE49-F238E27FC236}">
                  <a16:creationId xmlns:a16="http://schemas.microsoft.com/office/drawing/2014/main" id="{7289E49C-7D60-09BB-BDB1-42F9C0B16391}"/>
                </a:ext>
              </a:extLst>
            </p:cNvPr>
            <p:cNvPicPr>
              <a:picLocks noChangeAspect="1"/>
            </p:cNvPicPr>
            <p:nvPr userDrawn="1"/>
          </p:nvPicPr>
          <p:blipFill>
            <a:blip r:embed="rId5">
              <a:clrChange>
                <a:clrFrom>
                  <a:srgbClr val="FFFFFF"/>
                </a:clrFrom>
                <a:clrTo>
                  <a:srgbClr val="FFFFFF">
                    <a:alpha val="0"/>
                  </a:srgbClr>
                </a:clrTo>
              </a:clrChange>
            </a:blip>
            <a:stretch>
              <a:fillRect/>
            </a:stretch>
          </p:blipFill>
          <p:spPr>
            <a:xfrm>
              <a:off x="1257057" y="822835"/>
              <a:ext cx="4514286" cy="580952"/>
            </a:xfrm>
            <a:prstGeom prst="rect">
              <a:avLst/>
            </a:prstGeom>
            <a:solidFill>
              <a:srgbClr val="E8E8EA"/>
            </a:solidFill>
          </p:spPr>
        </p:pic>
      </p:grpSp>
      <p:sp>
        <p:nvSpPr>
          <p:cNvPr id="34" name="标题 1"/>
          <p:cNvSpPr>
            <a:spLocks noGrp="1"/>
          </p:cNvSpPr>
          <p:nvPr>
            <p:ph type="title" hasCustomPrompt="1"/>
          </p:nvPr>
        </p:nvSpPr>
        <p:spPr>
          <a:xfrm>
            <a:off x="838200" y="2810844"/>
            <a:ext cx="10515600" cy="923330"/>
          </a:xfrm>
          <a:prstGeom prst="rect">
            <a:avLst/>
          </a:prstGeom>
          <a:noFill/>
        </p:spPr>
        <p:txBody>
          <a:bodyPr wrap="square" rtlCol="0" anchor="ctr">
            <a:spAutoFit/>
          </a:bodyPr>
          <a:lstStyle>
            <a:lvl1pPr algn="ctr">
              <a:defRPr lang="zh-CN" altLang="en-US" sz="6000" b="1">
                <a:solidFill>
                  <a:schemeClr val="bg1"/>
                </a:solidFill>
                <a:latin typeface="Arial" panose="020B0604020202020204" pitchFamily="34" charset="0"/>
                <a:ea typeface="+mn-ea"/>
                <a:cs typeface="Arial" panose="020B0604020202020204" pitchFamily="34" charset="0"/>
              </a:defRPr>
            </a:lvl1pPr>
          </a:lstStyle>
          <a:p>
            <a:pPr marL="0" lvl="0" algn="ctr"/>
            <a:r>
              <a:rPr lang="zh-CN" altLang="en-US" dirty="0"/>
              <a:t>单击此处编辑标题</a:t>
            </a:r>
          </a:p>
        </p:txBody>
      </p:sp>
      <p:sp>
        <p:nvSpPr>
          <p:cNvPr id="27" name="Text Placeholder 3"/>
          <p:cNvSpPr>
            <a:spLocks noGrp="1"/>
          </p:cNvSpPr>
          <p:nvPr>
            <p:ph type="body" sz="half" idx="2"/>
          </p:nvPr>
        </p:nvSpPr>
        <p:spPr>
          <a:xfrm>
            <a:off x="5876544" y="5390962"/>
            <a:ext cx="3932237" cy="363435"/>
          </a:xfrm>
          <a:prstGeom prst="rect">
            <a:avLst/>
          </a:prstGeom>
        </p:spPr>
        <p:txBody>
          <a:bodyPr anchor="ctr"/>
          <a:lstStyle>
            <a:lvl1pPr marL="0" indent="0">
              <a:buFontTx/>
              <a:buNone/>
              <a:defRPr lang="zh-CN" altLang="en-US" sz="1600" b="0" smtClean="0">
                <a:latin typeface="微软雅黑" panose="020B0503020204020204" pitchFamily="34" charset="-122"/>
                <a:ea typeface="微软雅黑" panose="020B0503020204020204" pitchFamily="34" charset="-122"/>
                <a:cs typeface="+mj-cs"/>
              </a:defRPr>
            </a:lvl1pPr>
          </a:lstStyle>
          <a:p>
            <a:pPr marL="57150" lvl="0" indent="-285750">
              <a:spcBef>
                <a:spcPct val="0"/>
              </a:spcBef>
            </a:pPr>
            <a:r>
              <a:rPr lang="zh-CN" altLang="en-US" dirty="0"/>
              <a:t>编辑母版文本样式</a:t>
            </a:r>
          </a:p>
        </p:txBody>
      </p:sp>
      <p:sp>
        <p:nvSpPr>
          <p:cNvPr id="43" name="Text Placeholder 3"/>
          <p:cNvSpPr>
            <a:spLocks noGrp="1"/>
          </p:cNvSpPr>
          <p:nvPr>
            <p:ph type="body" sz="half" idx="10"/>
          </p:nvPr>
        </p:nvSpPr>
        <p:spPr>
          <a:xfrm>
            <a:off x="5876544" y="5975775"/>
            <a:ext cx="3932237" cy="363435"/>
          </a:xfrm>
          <a:prstGeom prst="rect">
            <a:avLst/>
          </a:prstGeom>
        </p:spPr>
        <p:txBody>
          <a:bodyPr anchor="ctr"/>
          <a:lstStyle>
            <a:lvl1pPr marL="0" indent="0">
              <a:buNone/>
              <a:defRPr lang="zh-CN" altLang="en-US" sz="1600" b="0" smtClean="0">
                <a:latin typeface="微软雅黑" panose="020B0503020204020204" pitchFamily="34" charset="-122"/>
                <a:ea typeface="微软雅黑" panose="020B0503020204020204" pitchFamily="34" charset="-122"/>
                <a:cs typeface="+mj-cs"/>
              </a:defRPr>
            </a:lvl1pPr>
          </a:lstStyle>
          <a:p>
            <a:pPr marL="57150" lvl="0" indent="-285750">
              <a:spcBef>
                <a:spcPct val="0"/>
              </a:spcBef>
            </a:pPr>
            <a:r>
              <a:rPr lang="zh-CN" altLang="en-US" dirty="0"/>
              <a:t>编辑母版文本样式</a:t>
            </a:r>
          </a:p>
        </p:txBody>
      </p:sp>
    </p:spTree>
    <p:extLst>
      <p:ext uri="{BB962C8B-B14F-4D97-AF65-F5344CB8AC3E}">
        <p14:creationId xmlns:p14="http://schemas.microsoft.com/office/powerpoint/2010/main" val="1684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2" name="文本框 1"/>
          <p:cNvSpPr txBox="1"/>
          <p:nvPr userDrawn="1"/>
        </p:nvSpPr>
        <p:spPr>
          <a:xfrm>
            <a:off x="1066800" y="3133725"/>
            <a:ext cx="2326278" cy="584775"/>
          </a:xfrm>
          <a:prstGeom prst="rect">
            <a:avLst/>
          </a:prstGeom>
          <a:noFill/>
        </p:spPr>
        <p:txBody>
          <a:bodyPr wrap="none" rtlCol="0">
            <a:spAutoFit/>
          </a:bodyPr>
          <a:lstStyle/>
          <a:p>
            <a:r>
              <a:rPr lang="en-US" altLang="zh-CN" sz="3200" dirty="0"/>
              <a:t>CONTENTS</a:t>
            </a:r>
            <a:endParaRPr lang="zh-CN" altLang="en-US" sz="3200" dirty="0"/>
          </a:p>
        </p:txBody>
      </p:sp>
      <p:sp>
        <p:nvSpPr>
          <p:cNvPr id="4" name="文本占位符 13"/>
          <p:cNvSpPr>
            <a:spLocks noGrp="1"/>
          </p:cNvSpPr>
          <p:nvPr>
            <p:ph type="body" sz="quarter" idx="12" hasCustomPrompt="1"/>
          </p:nvPr>
        </p:nvSpPr>
        <p:spPr>
          <a:xfrm>
            <a:off x="6107785" y="461703"/>
            <a:ext cx="5576224" cy="5760720"/>
          </a:xfrm>
          <a:prstGeom prst="rect">
            <a:avLst/>
          </a:prstGeom>
        </p:spPr>
        <p:txBody>
          <a:bodyPr anchor="ctr">
            <a:noAutofit/>
          </a:bodyPr>
          <a:lstStyle>
            <a:lvl1pPr marL="230505" indent="-288290" algn="just">
              <a:lnSpc>
                <a:spcPct val="200000"/>
              </a:lnSpc>
              <a:spcBef>
                <a:spcPts val="0"/>
              </a:spcBef>
              <a:spcAft>
                <a:spcPts val="0"/>
              </a:spcAft>
              <a:buSzPct val="100000"/>
              <a:buFont typeface="+mj-lt"/>
              <a:buAutoNum type="arabicPeriod"/>
              <a:defRPr sz="2400"/>
            </a:lvl1pPr>
            <a:lvl2pPr marL="685800" indent="-228600" algn="just">
              <a:lnSpc>
                <a:spcPct val="100000"/>
              </a:lnSpc>
              <a:spcBef>
                <a:spcPts val="500"/>
              </a:spcBef>
              <a:spcAft>
                <a:spcPts val="0"/>
              </a:spcAft>
              <a:buSzPct val="80000"/>
              <a:buFont typeface="Wingdings" panose="05000000000000000000" pitchFamily="2" charset="2"/>
              <a:buChar char="l"/>
              <a:defRPr sz="2000"/>
            </a:lvl2pPr>
            <a:lvl3pPr marL="1143000" indent="-228600" algn="just">
              <a:lnSpc>
                <a:spcPct val="100000"/>
              </a:lnSpc>
              <a:spcBef>
                <a:spcPts val="300"/>
              </a:spcBef>
              <a:spcAft>
                <a:spcPts val="0"/>
              </a:spcAft>
              <a:buFont typeface="Times New Roman" panose="02020603050405020304" pitchFamily="18" charset="0"/>
              <a:buChar char="○"/>
              <a:defRPr sz="1800"/>
            </a:lvl3pPr>
            <a:lvl4pPr marL="1600200" indent="-228600">
              <a:lnSpc>
                <a:spcPct val="100000"/>
              </a:lnSpc>
              <a:spcBef>
                <a:spcPts val="300"/>
              </a:spcBef>
              <a:spcAft>
                <a:spcPts val="0"/>
              </a:spcAft>
              <a:buFont typeface="Times New Roman" panose="02020603050405020304" pitchFamily="18" charset="0"/>
              <a:buChar char="○"/>
              <a:defRPr sz="1800"/>
            </a:lvl4pPr>
          </a:lstStyle>
          <a:p>
            <a:pPr lvl="0"/>
            <a:r>
              <a:rPr lang="zh-CN" altLang="en-US" dirty="0"/>
              <a:t>第一级</a:t>
            </a:r>
            <a:r>
              <a:rPr lang="en-US" altLang="zh-CN" dirty="0"/>
              <a:t>-24pt</a:t>
            </a:r>
            <a:endParaRPr lang="zh-CN" altLang="en-US" dirty="0"/>
          </a:p>
          <a:p>
            <a:pPr lvl="1"/>
            <a:r>
              <a:rPr lang="zh-CN" altLang="en-US" dirty="0"/>
              <a:t>第二级</a:t>
            </a:r>
            <a:r>
              <a:rPr lang="en-US" altLang="zh-CN" dirty="0"/>
              <a:t>-20pt</a:t>
            </a:r>
            <a:endParaRPr lang="zh-CN" altLang="en-US" dirty="0"/>
          </a:p>
          <a:p>
            <a:pPr lvl="2"/>
            <a:r>
              <a:rPr lang="zh-CN" altLang="en-US" dirty="0"/>
              <a:t>第三级</a:t>
            </a:r>
            <a:r>
              <a:rPr lang="en-US" altLang="zh-CN" dirty="0"/>
              <a:t>-18pt</a:t>
            </a:r>
          </a:p>
          <a:p>
            <a:pPr lvl="3"/>
            <a:r>
              <a:rPr lang="zh-CN" altLang="en-US" dirty="0"/>
              <a:t>第四级</a:t>
            </a:r>
            <a:r>
              <a:rPr lang="en-US" altLang="zh-CN" dirty="0"/>
              <a:t>-18pt</a:t>
            </a:r>
            <a:endParaRPr lang="zh-CN" altLang="en-US" dirty="0"/>
          </a:p>
        </p:txBody>
      </p:sp>
    </p:spTree>
    <p:extLst>
      <p:ext uri="{BB962C8B-B14F-4D97-AF65-F5344CB8AC3E}">
        <p14:creationId xmlns:p14="http://schemas.microsoft.com/office/powerpoint/2010/main" val="2324642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单子标题单栏页">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088A4487-1185-F52F-5F8D-B841A2BE4F26}"/>
              </a:ext>
            </a:extLst>
          </p:cNvPr>
          <p:cNvCxnSpPr/>
          <p:nvPr userDrawn="1"/>
        </p:nvCxnSpPr>
        <p:spPr>
          <a:xfrm>
            <a:off x="-6096" y="6499259"/>
            <a:ext cx="12192000" cy="0"/>
          </a:xfrm>
          <a:prstGeom prst="line">
            <a:avLst/>
          </a:prstGeom>
          <a:ln w="19050">
            <a:solidFill>
              <a:srgbClr val="014FA6"/>
            </a:solidFill>
          </a:ln>
        </p:spPr>
        <p:style>
          <a:lnRef idx="1">
            <a:schemeClr val="accent1"/>
          </a:lnRef>
          <a:fillRef idx="0">
            <a:schemeClr val="accent1"/>
          </a:fillRef>
          <a:effectRef idx="0">
            <a:schemeClr val="accent1"/>
          </a:effectRef>
          <a:fontRef idx="minor">
            <a:schemeClr val="tx1"/>
          </a:fontRef>
        </p:style>
      </p:cxnSp>
      <p:sp>
        <p:nvSpPr>
          <p:cNvPr id="4" name="文本占位符 13">
            <a:extLst>
              <a:ext uri="{FF2B5EF4-FFF2-40B4-BE49-F238E27FC236}">
                <a16:creationId xmlns:a16="http://schemas.microsoft.com/office/drawing/2014/main" id="{7AB54DC4-299C-6348-B632-43BA7443DA4A}"/>
              </a:ext>
            </a:extLst>
          </p:cNvPr>
          <p:cNvSpPr>
            <a:spLocks noGrp="1"/>
          </p:cNvSpPr>
          <p:nvPr>
            <p:ph type="body" sz="quarter" idx="12" hasCustomPrompt="1"/>
          </p:nvPr>
        </p:nvSpPr>
        <p:spPr>
          <a:xfrm>
            <a:off x="222884" y="1366982"/>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5" name="页脚占位符 2">
            <a:extLst>
              <a:ext uri="{FF2B5EF4-FFF2-40B4-BE49-F238E27FC236}">
                <a16:creationId xmlns:a16="http://schemas.microsoft.com/office/drawing/2014/main" id="{D6713730-3665-69D7-8F57-9954179A89DF}"/>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9" name="页脚占位符 2">
            <a:extLst>
              <a:ext uri="{FF2B5EF4-FFF2-40B4-BE49-F238E27FC236}">
                <a16:creationId xmlns:a16="http://schemas.microsoft.com/office/drawing/2014/main" id="{D30B7495-52BE-681A-CCF3-3BE5F426824C}"/>
              </a:ext>
            </a:extLst>
          </p:cNvPr>
          <p:cNvSpPr txBox="1"/>
          <p:nvPr userDrawn="1"/>
        </p:nvSpPr>
        <p:spPr>
          <a:xfrm>
            <a:off x="240827" y="6491810"/>
            <a:ext cx="363949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dirty="0">
                <a:solidFill>
                  <a:schemeClr val="tx1"/>
                </a:solidFill>
              </a:rPr>
              <a:t>标题</a:t>
            </a:r>
          </a:p>
        </p:txBody>
      </p:sp>
      <p:sp>
        <p:nvSpPr>
          <p:cNvPr id="11" name="页脚占位符 2">
            <a:extLst>
              <a:ext uri="{FF2B5EF4-FFF2-40B4-BE49-F238E27FC236}">
                <a16:creationId xmlns:a16="http://schemas.microsoft.com/office/drawing/2014/main" id="{60CB7CF4-718D-4B9C-11DE-6713C9864996}"/>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13" name="文本占位符 13">
            <a:extLst>
              <a:ext uri="{FF2B5EF4-FFF2-40B4-BE49-F238E27FC236}">
                <a16:creationId xmlns:a16="http://schemas.microsoft.com/office/drawing/2014/main" id="{786EC3CD-8F50-51F3-F69D-0BC2696A3FC3}"/>
              </a:ext>
            </a:extLst>
          </p:cNvPr>
          <p:cNvSpPr>
            <a:spLocks noGrp="1"/>
          </p:cNvSpPr>
          <p:nvPr>
            <p:ph type="body" sz="quarter" idx="17" hasCustomPrompt="1"/>
          </p:nvPr>
        </p:nvSpPr>
        <p:spPr>
          <a:xfrm>
            <a:off x="6103169" y="1376218"/>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15" name="页脚占位符 2">
            <a:extLst>
              <a:ext uri="{FF2B5EF4-FFF2-40B4-BE49-F238E27FC236}">
                <a16:creationId xmlns:a16="http://schemas.microsoft.com/office/drawing/2014/main" id="{5A0443CD-DBF0-FD87-6B0C-02BF6CF5EA3A}"/>
              </a:ext>
            </a:extLst>
          </p:cNvPr>
          <p:cNvSpPr>
            <a:spLocks noGrp="1"/>
          </p:cNvSpPr>
          <p:nvPr>
            <p:ph type="ftr" sz="quarter" idx="11"/>
          </p:nvPr>
        </p:nvSpPr>
        <p:spPr>
          <a:xfrm>
            <a:off x="5372101" y="6493791"/>
            <a:ext cx="721129" cy="365125"/>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
        <p:nvSpPr>
          <p:cNvPr id="19" name="矩形 18">
            <a:extLst>
              <a:ext uri="{FF2B5EF4-FFF2-40B4-BE49-F238E27FC236}">
                <a16:creationId xmlns:a16="http://schemas.microsoft.com/office/drawing/2014/main" id="{48FC7E6E-416F-CF37-39D1-884F20B16730}"/>
              </a:ext>
            </a:extLst>
          </p:cNvPr>
          <p:cNvSpPr/>
          <p:nvPr userDrawn="1"/>
        </p:nvSpPr>
        <p:spPr>
          <a:xfrm>
            <a:off x="0" y="0"/>
            <a:ext cx="12192000" cy="8091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443C44AC-EFE0-E4F0-7A07-73336A685BD7}"/>
              </a:ext>
            </a:extLst>
          </p:cNvPr>
          <p:cNvCxnSpPr/>
          <p:nvPr userDrawn="1"/>
        </p:nvCxnSpPr>
        <p:spPr>
          <a:xfrm>
            <a:off x="0" y="683277"/>
            <a:ext cx="12192000" cy="0"/>
          </a:xfrm>
          <a:prstGeom prst="line">
            <a:avLst/>
          </a:prstGeom>
          <a:ln w="38100">
            <a:solidFill>
              <a:srgbClr val="005CA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450C1D6-710A-8246-AB5A-334E432D26BF}"/>
              </a:ext>
            </a:extLst>
          </p:cNvPr>
          <p:cNvSpPr txBox="1"/>
          <p:nvPr userDrawn="1"/>
        </p:nvSpPr>
        <p:spPr>
          <a:xfrm>
            <a:off x="700748" y="147536"/>
            <a:ext cx="1210588" cy="400110"/>
          </a:xfrm>
          <a:prstGeom prst="rect">
            <a:avLst/>
          </a:prstGeom>
          <a:noFill/>
        </p:spPr>
        <p:txBody>
          <a:bodyPr wrap="none" rtlCol="0">
            <a:spAutoFit/>
          </a:bodyPr>
          <a:lstStyle/>
          <a:p>
            <a:pPr marL="0" algn="l" defTabSz="914400" rtl="0" eaLnBrk="1" latinLnBrk="0" hangingPunct="1"/>
            <a:r>
              <a:rPr lang="zh-CN" altLang="en-US" sz="2000" b="1" kern="1200" dirty="0">
                <a:solidFill>
                  <a:srgbClr val="1A48A0"/>
                </a:solidFill>
                <a:latin typeface="微软雅黑" panose="020B0503020204020204" pitchFamily="34" charset="-122"/>
                <a:ea typeface="微软雅黑" panose="020B0503020204020204" pitchFamily="34" charset="-122"/>
                <a:cs typeface="+mn-cs"/>
              </a:rPr>
              <a:t>选题背景</a:t>
            </a:r>
          </a:p>
        </p:txBody>
      </p:sp>
      <p:sp>
        <p:nvSpPr>
          <p:cNvPr id="29" name="文本框 28">
            <a:extLst>
              <a:ext uri="{FF2B5EF4-FFF2-40B4-BE49-F238E27FC236}">
                <a16:creationId xmlns:a16="http://schemas.microsoft.com/office/drawing/2014/main" id="{A733A82D-D083-E2CD-865B-81BC48A87507}"/>
              </a:ext>
            </a:extLst>
          </p:cNvPr>
          <p:cNvSpPr txBox="1"/>
          <p:nvPr userDrawn="1"/>
        </p:nvSpPr>
        <p:spPr>
          <a:xfrm>
            <a:off x="2312211"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文献回顾</a:t>
            </a:r>
          </a:p>
        </p:txBody>
      </p:sp>
      <p:sp>
        <p:nvSpPr>
          <p:cNvPr id="30" name="文本框 29">
            <a:extLst>
              <a:ext uri="{FF2B5EF4-FFF2-40B4-BE49-F238E27FC236}">
                <a16:creationId xmlns:a16="http://schemas.microsoft.com/office/drawing/2014/main" id="{AC43C505-155B-4DFB-665D-4ECEB04DB491}"/>
              </a:ext>
            </a:extLst>
          </p:cNvPr>
          <p:cNvSpPr txBox="1"/>
          <p:nvPr userDrawn="1"/>
        </p:nvSpPr>
        <p:spPr>
          <a:xfrm>
            <a:off x="3909929" y="156973"/>
            <a:ext cx="1107996" cy="369332"/>
          </a:xfrm>
          <a:prstGeom prst="rect">
            <a:avLst/>
          </a:prstGeom>
          <a:noFill/>
        </p:spPr>
        <p:txBody>
          <a:bodyPr wrap="none" rtlCol="0">
            <a:spAutoFit/>
          </a:bodyPr>
          <a:lstStyle/>
          <a:p>
            <a:r>
              <a:rPr lang="zh-CN" altLang="en-US" sz="1800" kern="1200" dirty="0">
                <a:solidFill>
                  <a:schemeClr val="bg1">
                    <a:lumMod val="50000"/>
                  </a:schemeClr>
                </a:solidFill>
                <a:latin typeface="微软雅黑" panose="020B0503020204020204" pitchFamily="34" charset="-122"/>
                <a:ea typeface="微软雅黑" panose="020B0503020204020204" pitchFamily="34" charset="-122"/>
                <a:cs typeface="+mn-cs"/>
              </a:rPr>
              <a:t>研究问题</a:t>
            </a:r>
          </a:p>
        </p:txBody>
      </p:sp>
      <p:sp>
        <p:nvSpPr>
          <p:cNvPr id="31" name="文本框 30">
            <a:extLst>
              <a:ext uri="{FF2B5EF4-FFF2-40B4-BE49-F238E27FC236}">
                <a16:creationId xmlns:a16="http://schemas.microsoft.com/office/drawing/2014/main" id="{8841FE6A-E44E-3C44-034C-08C94565A0C3}"/>
              </a:ext>
            </a:extLst>
          </p:cNvPr>
          <p:cNvSpPr txBox="1"/>
          <p:nvPr userDrawn="1"/>
        </p:nvSpPr>
        <p:spPr>
          <a:xfrm>
            <a:off x="5535137"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算法设计</a:t>
            </a:r>
          </a:p>
        </p:txBody>
      </p:sp>
      <p:sp>
        <p:nvSpPr>
          <p:cNvPr id="32" name="文本框 31">
            <a:extLst>
              <a:ext uri="{FF2B5EF4-FFF2-40B4-BE49-F238E27FC236}">
                <a16:creationId xmlns:a16="http://schemas.microsoft.com/office/drawing/2014/main" id="{A6858080-9CD3-48B7-0C2F-5FFBAF0E4647}"/>
              </a:ext>
            </a:extLst>
          </p:cNvPr>
          <p:cNvSpPr txBox="1"/>
          <p:nvPr userDrawn="1"/>
        </p:nvSpPr>
        <p:spPr>
          <a:xfrm>
            <a:off x="7146600"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数值结果</a:t>
            </a:r>
          </a:p>
        </p:txBody>
      </p:sp>
      <p:cxnSp>
        <p:nvCxnSpPr>
          <p:cNvPr id="33" name="直接连接符 32">
            <a:extLst>
              <a:ext uri="{FF2B5EF4-FFF2-40B4-BE49-F238E27FC236}">
                <a16:creationId xmlns:a16="http://schemas.microsoft.com/office/drawing/2014/main" id="{9033C5E9-6E14-3DDF-B55B-C1074DDBAA50}"/>
              </a:ext>
            </a:extLst>
          </p:cNvPr>
          <p:cNvCxnSpPr>
            <a:cxnSpLocks/>
          </p:cNvCxnSpPr>
          <p:nvPr userDrawn="1"/>
        </p:nvCxnSpPr>
        <p:spPr>
          <a:xfrm>
            <a:off x="1059531" y="536202"/>
            <a:ext cx="457835" cy="0"/>
          </a:xfrm>
          <a:prstGeom prst="line">
            <a:avLst/>
          </a:prstGeom>
          <a:ln w="38100">
            <a:solidFill>
              <a:srgbClr val="1A48A0"/>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43B9B1E-89D1-B297-7AE0-10D075536C6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235937" y="89639"/>
            <a:ext cx="2627232" cy="504000"/>
          </a:xfrm>
          <a:prstGeom prst="rect">
            <a:avLst/>
          </a:prstGeom>
        </p:spPr>
      </p:pic>
      <p:sp>
        <p:nvSpPr>
          <p:cNvPr id="18" name="圆角矩形 1">
            <a:extLst>
              <a:ext uri="{FF2B5EF4-FFF2-40B4-BE49-F238E27FC236}">
                <a16:creationId xmlns:a16="http://schemas.microsoft.com/office/drawing/2014/main" id="{A03BA7EC-D751-464A-8090-4CDDA772F657}"/>
              </a:ext>
            </a:extLst>
          </p:cNvPr>
          <p:cNvSpPr/>
          <p:nvPr userDrawn="1"/>
        </p:nvSpPr>
        <p:spPr>
          <a:xfrm>
            <a:off x="335409" y="834569"/>
            <a:ext cx="142041" cy="360000"/>
          </a:xfrm>
          <a:prstGeom prst="roundRect">
            <a:avLst/>
          </a:prstGeom>
          <a:solidFill>
            <a:srgbClr val="014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800"/>
          </a:p>
        </p:txBody>
      </p:sp>
      <p:sp>
        <p:nvSpPr>
          <p:cNvPr id="21" name="文本占位符 13">
            <a:extLst>
              <a:ext uri="{FF2B5EF4-FFF2-40B4-BE49-F238E27FC236}">
                <a16:creationId xmlns:a16="http://schemas.microsoft.com/office/drawing/2014/main" id="{F5190E30-F285-4D7A-9541-9B539E36531F}"/>
              </a:ext>
            </a:extLst>
          </p:cNvPr>
          <p:cNvSpPr>
            <a:spLocks noGrp="1"/>
          </p:cNvSpPr>
          <p:nvPr>
            <p:ph type="body" sz="quarter" idx="13" hasCustomPrompt="1"/>
          </p:nvPr>
        </p:nvSpPr>
        <p:spPr>
          <a:xfrm>
            <a:off x="521839" y="841231"/>
            <a:ext cx="3150741" cy="328204"/>
          </a:xfrm>
          <a:prstGeom prst="rect">
            <a:avLst/>
          </a:prstGeom>
        </p:spPr>
        <p:txBody>
          <a:bodyPr>
            <a:noAutofit/>
          </a:bodyPr>
          <a:lstStyle>
            <a:lvl1pPr marL="0" indent="0">
              <a:buNone/>
              <a:defRPr sz="2200"/>
            </a:lvl1pPr>
            <a:lvl2pPr>
              <a:lnSpc>
                <a:spcPct val="100000"/>
              </a:lnSpc>
              <a:spcBef>
                <a:spcPts val="0"/>
              </a:spcBef>
              <a:defRPr sz="1800"/>
            </a:lvl2pPr>
            <a:lvl3pPr>
              <a:defRPr sz="1600"/>
            </a:lvl3pPr>
          </a:lstStyle>
          <a:p>
            <a:pPr lvl="0"/>
            <a:r>
              <a:rPr lang="en-US" altLang="zh-CN" dirty="0"/>
              <a:t>Subtitle-22pt</a:t>
            </a:r>
            <a:endParaRPr lang="zh-CN" altLang="en-US" dirty="0"/>
          </a:p>
        </p:txBody>
      </p:sp>
    </p:spTree>
    <p:extLst>
      <p:ext uri="{BB962C8B-B14F-4D97-AF65-F5344CB8AC3E}">
        <p14:creationId xmlns:p14="http://schemas.microsoft.com/office/powerpoint/2010/main" val="427187637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单子标题双栏页">
    <p:spTree>
      <p:nvGrpSpPr>
        <p:cNvPr id="1" name=""/>
        <p:cNvGrpSpPr/>
        <p:nvPr/>
      </p:nvGrpSpPr>
      <p:grpSpPr>
        <a:xfrm>
          <a:off x="0" y="0"/>
          <a:ext cx="0" cy="0"/>
          <a:chOff x="0" y="0"/>
          <a:chExt cx="0" cy="0"/>
        </a:xfrm>
      </p:grpSpPr>
      <p:sp>
        <p:nvSpPr>
          <p:cNvPr id="14" name="文本占位符 13"/>
          <p:cNvSpPr>
            <a:spLocks noGrp="1"/>
          </p:cNvSpPr>
          <p:nvPr>
            <p:ph type="body" sz="quarter" idx="12" hasCustomPrompt="1"/>
          </p:nvPr>
        </p:nvSpPr>
        <p:spPr>
          <a:xfrm>
            <a:off x="222884" y="1366982"/>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25" name="文本占位符 13"/>
          <p:cNvSpPr>
            <a:spLocks noGrp="1"/>
          </p:cNvSpPr>
          <p:nvPr>
            <p:ph type="body" sz="quarter" idx="17" hasCustomPrompt="1"/>
          </p:nvPr>
        </p:nvSpPr>
        <p:spPr>
          <a:xfrm>
            <a:off x="6103169" y="1376218"/>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3" name="矩形 2">
            <a:extLst>
              <a:ext uri="{FF2B5EF4-FFF2-40B4-BE49-F238E27FC236}">
                <a16:creationId xmlns:a16="http://schemas.microsoft.com/office/drawing/2014/main" id="{F38F890C-A6C3-C7DE-48D0-49AF0D66400A}"/>
              </a:ext>
            </a:extLst>
          </p:cNvPr>
          <p:cNvSpPr/>
          <p:nvPr userDrawn="1"/>
        </p:nvSpPr>
        <p:spPr>
          <a:xfrm>
            <a:off x="0" y="0"/>
            <a:ext cx="12192000" cy="8091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6343F1DC-FC45-5CCC-04B5-EBC1BEA5CE3A}"/>
              </a:ext>
            </a:extLst>
          </p:cNvPr>
          <p:cNvCxnSpPr/>
          <p:nvPr userDrawn="1"/>
        </p:nvCxnSpPr>
        <p:spPr>
          <a:xfrm>
            <a:off x="0" y="683277"/>
            <a:ext cx="12192000" cy="0"/>
          </a:xfrm>
          <a:prstGeom prst="line">
            <a:avLst/>
          </a:prstGeom>
          <a:ln w="38100">
            <a:solidFill>
              <a:srgbClr val="005CA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4970BA48-0C6D-86D8-1714-170121C7363F}"/>
              </a:ext>
            </a:extLst>
          </p:cNvPr>
          <p:cNvSpPr txBox="1"/>
          <p:nvPr userDrawn="1"/>
        </p:nvSpPr>
        <p:spPr>
          <a:xfrm>
            <a:off x="2289450" y="141584"/>
            <a:ext cx="1210588" cy="400110"/>
          </a:xfrm>
          <a:prstGeom prst="rect">
            <a:avLst/>
          </a:prstGeom>
          <a:noFill/>
        </p:spPr>
        <p:txBody>
          <a:bodyPr wrap="none" rtlCol="0">
            <a:spAutoFit/>
          </a:bodyPr>
          <a:lstStyle/>
          <a:p>
            <a:r>
              <a:rPr lang="zh-CN" altLang="en-US" sz="2000" b="1" kern="1200" dirty="0">
                <a:solidFill>
                  <a:srgbClr val="1A48A0"/>
                </a:solidFill>
                <a:latin typeface="微软雅黑" panose="020B0503020204020204" pitchFamily="34" charset="-122"/>
                <a:ea typeface="微软雅黑" panose="020B0503020204020204" pitchFamily="34" charset="-122"/>
                <a:cs typeface="+mn-cs"/>
              </a:rPr>
              <a:t>文献回顾</a:t>
            </a:r>
          </a:p>
        </p:txBody>
      </p:sp>
      <p:sp>
        <p:nvSpPr>
          <p:cNvPr id="20" name="文本框 19">
            <a:extLst>
              <a:ext uri="{FF2B5EF4-FFF2-40B4-BE49-F238E27FC236}">
                <a16:creationId xmlns:a16="http://schemas.microsoft.com/office/drawing/2014/main" id="{26B87D90-C463-E2DE-DAC8-DAE0E6829E97}"/>
              </a:ext>
            </a:extLst>
          </p:cNvPr>
          <p:cNvSpPr txBox="1"/>
          <p:nvPr userDrawn="1"/>
        </p:nvSpPr>
        <p:spPr>
          <a:xfrm>
            <a:off x="3909937" y="156973"/>
            <a:ext cx="1107996" cy="369332"/>
          </a:xfrm>
          <a:prstGeom prst="rect">
            <a:avLst/>
          </a:prstGeom>
          <a:noFill/>
        </p:spPr>
        <p:txBody>
          <a:bodyPr wrap="none" rtlCol="0">
            <a:spAutoFit/>
          </a:bodyPr>
          <a:lstStyle/>
          <a:p>
            <a:r>
              <a:rPr lang="zh-CN" altLang="en-US" sz="1800" kern="1200" dirty="0">
                <a:solidFill>
                  <a:schemeClr val="bg1">
                    <a:lumMod val="50000"/>
                  </a:schemeClr>
                </a:solidFill>
                <a:latin typeface="微软雅黑" panose="020B0503020204020204" pitchFamily="34" charset="-122"/>
                <a:ea typeface="微软雅黑" panose="020B0503020204020204" pitchFamily="34" charset="-122"/>
                <a:cs typeface="+mn-cs"/>
              </a:rPr>
              <a:t>研究问题</a:t>
            </a:r>
          </a:p>
        </p:txBody>
      </p:sp>
      <p:sp>
        <p:nvSpPr>
          <p:cNvPr id="21" name="文本框 20">
            <a:extLst>
              <a:ext uri="{FF2B5EF4-FFF2-40B4-BE49-F238E27FC236}">
                <a16:creationId xmlns:a16="http://schemas.microsoft.com/office/drawing/2014/main" id="{1CCF966C-FED3-B8AA-C757-716362F447BD}"/>
              </a:ext>
            </a:extLst>
          </p:cNvPr>
          <p:cNvSpPr txBox="1"/>
          <p:nvPr userDrawn="1"/>
        </p:nvSpPr>
        <p:spPr>
          <a:xfrm>
            <a:off x="5535145"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算法设计</a:t>
            </a:r>
          </a:p>
        </p:txBody>
      </p:sp>
      <p:sp>
        <p:nvSpPr>
          <p:cNvPr id="23" name="文本框 22">
            <a:extLst>
              <a:ext uri="{FF2B5EF4-FFF2-40B4-BE49-F238E27FC236}">
                <a16:creationId xmlns:a16="http://schemas.microsoft.com/office/drawing/2014/main" id="{5DA5D87F-A5CF-4C68-8AFE-074A1800FFD5}"/>
              </a:ext>
            </a:extLst>
          </p:cNvPr>
          <p:cNvSpPr txBox="1"/>
          <p:nvPr userDrawn="1"/>
        </p:nvSpPr>
        <p:spPr>
          <a:xfrm>
            <a:off x="7146608"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数值结果</a:t>
            </a:r>
          </a:p>
        </p:txBody>
      </p:sp>
      <p:sp>
        <p:nvSpPr>
          <p:cNvPr id="2" name="文本框 1">
            <a:extLst>
              <a:ext uri="{FF2B5EF4-FFF2-40B4-BE49-F238E27FC236}">
                <a16:creationId xmlns:a16="http://schemas.microsoft.com/office/drawing/2014/main" id="{56130DB9-D4A4-72E6-15D9-063FB04A67B4}"/>
              </a:ext>
            </a:extLst>
          </p:cNvPr>
          <p:cNvSpPr txBox="1"/>
          <p:nvPr userDrawn="1"/>
        </p:nvSpPr>
        <p:spPr>
          <a:xfrm>
            <a:off x="715642" y="156973"/>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选题背景</a:t>
            </a:r>
          </a:p>
        </p:txBody>
      </p:sp>
      <p:cxnSp>
        <p:nvCxnSpPr>
          <p:cNvPr id="6" name="直接连接符 5">
            <a:extLst>
              <a:ext uri="{FF2B5EF4-FFF2-40B4-BE49-F238E27FC236}">
                <a16:creationId xmlns:a16="http://schemas.microsoft.com/office/drawing/2014/main" id="{DF276D82-DAD9-D396-B726-D6BE31401B30}"/>
              </a:ext>
            </a:extLst>
          </p:cNvPr>
          <p:cNvCxnSpPr>
            <a:cxnSpLocks/>
          </p:cNvCxnSpPr>
          <p:nvPr userDrawn="1"/>
        </p:nvCxnSpPr>
        <p:spPr>
          <a:xfrm>
            <a:off x="2657061" y="538451"/>
            <a:ext cx="430696" cy="0"/>
          </a:xfrm>
          <a:prstGeom prst="line">
            <a:avLst/>
          </a:prstGeom>
          <a:ln w="38100">
            <a:solidFill>
              <a:srgbClr val="1A48A0"/>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AFB10DDE-8497-C655-7C06-5585B404B55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235937" y="89639"/>
            <a:ext cx="2627232" cy="504000"/>
          </a:xfrm>
          <a:prstGeom prst="rect">
            <a:avLst/>
          </a:prstGeom>
        </p:spPr>
      </p:pic>
      <p:sp>
        <p:nvSpPr>
          <p:cNvPr id="24" name="圆角矩形 1">
            <a:extLst>
              <a:ext uri="{FF2B5EF4-FFF2-40B4-BE49-F238E27FC236}">
                <a16:creationId xmlns:a16="http://schemas.microsoft.com/office/drawing/2014/main" id="{2AC3A3E4-7E0A-479A-A4C0-7CDC9E28D79C}"/>
              </a:ext>
            </a:extLst>
          </p:cNvPr>
          <p:cNvSpPr/>
          <p:nvPr userDrawn="1"/>
        </p:nvSpPr>
        <p:spPr>
          <a:xfrm>
            <a:off x="335409" y="834569"/>
            <a:ext cx="142041" cy="360000"/>
          </a:xfrm>
          <a:prstGeom prst="roundRect">
            <a:avLst/>
          </a:prstGeom>
          <a:solidFill>
            <a:srgbClr val="014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800"/>
          </a:p>
        </p:txBody>
      </p:sp>
      <p:sp>
        <p:nvSpPr>
          <p:cNvPr id="27" name="文本占位符 13">
            <a:extLst>
              <a:ext uri="{FF2B5EF4-FFF2-40B4-BE49-F238E27FC236}">
                <a16:creationId xmlns:a16="http://schemas.microsoft.com/office/drawing/2014/main" id="{CC8C851D-BD3F-490C-AF9E-E355FB725D35}"/>
              </a:ext>
            </a:extLst>
          </p:cNvPr>
          <p:cNvSpPr>
            <a:spLocks noGrp="1"/>
          </p:cNvSpPr>
          <p:nvPr>
            <p:ph type="body" sz="quarter" idx="13" hasCustomPrompt="1"/>
          </p:nvPr>
        </p:nvSpPr>
        <p:spPr>
          <a:xfrm>
            <a:off x="521839" y="841231"/>
            <a:ext cx="3150741" cy="328204"/>
          </a:xfrm>
          <a:prstGeom prst="rect">
            <a:avLst/>
          </a:prstGeom>
        </p:spPr>
        <p:txBody>
          <a:bodyPr>
            <a:noAutofit/>
          </a:bodyPr>
          <a:lstStyle>
            <a:lvl1pPr marL="0" indent="0">
              <a:buNone/>
              <a:defRPr sz="2200"/>
            </a:lvl1pPr>
            <a:lvl2pPr>
              <a:lnSpc>
                <a:spcPct val="100000"/>
              </a:lnSpc>
              <a:spcBef>
                <a:spcPts val="0"/>
              </a:spcBef>
              <a:defRPr sz="1800"/>
            </a:lvl2pPr>
            <a:lvl3pPr>
              <a:defRPr sz="1600"/>
            </a:lvl3pPr>
          </a:lstStyle>
          <a:p>
            <a:pPr lvl="0"/>
            <a:r>
              <a:rPr lang="en-US" altLang="zh-CN" dirty="0"/>
              <a:t>Subtitle-22pt</a:t>
            </a:r>
            <a:endParaRPr lang="zh-CN" altLang="en-US" dirty="0"/>
          </a:p>
        </p:txBody>
      </p:sp>
      <p:cxnSp>
        <p:nvCxnSpPr>
          <p:cNvPr id="28" name="直接连接符 27">
            <a:extLst>
              <a:ext uri="{FF2B5EF4-FFF2-40B4-BE49-F238E27FC236}">
                <a16:creationId xmlns:a16="http://schemas.microsoft.com/office/drawing/2014/main" id="{E1406054-11D2-474E-A45A-70E54F4A5741}"/>
              </a:ext>
            </a:extLst>
          </p:cNvPr>
          <p:cNvCxnSpPr/>
          <p:nvPr userDrawn="1"/>
        </p:nvCxnSpPr>
        <p:spPr>
          <a:xfrm>
            <a:off x="-6096" y="6499259"/>
            <a:ext cx="12192000" cy="0"/>
          </a:xfrm>
          <a:prstGeom prst="line">
            <a:avLst/>
          </a:prstGeom>
          <a:ln w="19050">
            <a:solidFill>
              <a:srgbClr val="014FA6"/>
            </a:solidFill>
          </a:ln>
        </p:spPr>
        <p:style>
          <a:lnRef idx="1">
            <a:schemeClr val="accent1"/>
          </a:lnRef>
          <a:fillRef idx="0">
            <a:schemeClr val="accent1"/>
          </a:fillRef>
          <a:effectRef idx="0">
            <a:schemeClr val="accent1"/>
          </a:effectRef>
          <a:fontRef idx="minor">
            <a:schemeClr val="tx1"/>
          </a:fontRef>
        </p:style>
      </p:cxnSp>
      <p:sp>
        <p:nvSpPr>
          <p:cNvPr id="29" name="页脚占位符 2">
            <a:extLst>
              <a:ext uri="{FF2B5EF4-FFF2-40B4-BE49-F238E27FC236}">
                <a16:creationId xmlns:a16="http://schemas.microsoft.com/office/drawing/2014/main" id="{53651523-2818-45AB-A3EA-12022D47CBCC}"/>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30" name="页脚占位符 2">
            <a:extLst>
              <a:ext uri="{FF2B5EF4-FFF2-40B4-BE49-F238E27FC236}">
                <a16:creationId xmlns:a16="http://schemas.microsoft.com/office/drawing/2014/main" id="{89BA5F58-ADD5-47FF-AF1C-2D037F6301F6}"/>
              </a:ext>
            </a:extLst>
          </p:cNvPr>
          <p:cNvSpPr txBox="1"/>
          <p:nvPr userDrawn="1"/>
        </p:nvSpPr>
        <p:spPr>
          <a:xfrm>
            <a:off x="240827" y="6491810"/>
            <a:ext cx="363949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dirty="0">
                <a:solidFill>
                  <a:schemeClr val="tx1"/>
                </a:solidFill>
              </a:rPr>
              <a:t>标题</a:t>
            </a:r>
          </a:p>
        </p:txBody>
      </p:sp>
      <p:sp>
        <p:nvSpPr>
          <p:cNvPr id="31" name="页脚占位符 2">
            <a:extLst>
              <a:ext uri="{FF2B5EF4-FFF2-40B4-BE49-F238E27FC236}">
                <a16:creationId xmlns:a16="http://schemas.microsoft.com/office/drawing/2014/main" id="{888BA933-5E05-4C20-AA52-F9FDCC61FA11}"/>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32" name="页脚占位符 2">
            <a:extLst>
              <a:ext uri="{FF2B5EF4-FFF2-40B4-BE49-F238E27FC236}">
                <a16:creationId xmlns:a16="http://schemas.microsoft.com/office/drawing/2014/main" id="{45F109EC-FADE-48D0-894E-EBA33DAC1D2E}"/>
              </a:ext>
            </a:extLst>
          </p:cNvPr>
          <p:cNvSpPr>
            <a:spLocks noGrp="1"/>
          </p:cNvSpPr>
          <p:nvPr>
            <p:ph type="ftr" sz="quarter" idx="11"/>
          </p:nvPr>
        </p:nvSpPr>
        <p:spPr>
          <a:xfrm>
            <a:off x="5372101" y="6493791"/>
            <a:ext cx="721129" cy="365125"/>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Tree>
    <p:extLst>
      <p:ext uri="{BB962C8B-B14F-4D97-AF65-F5344CB8AC3E}">
        <p14:creationId xmlns:p14="http://schemas.microsoft.com/office/powerpoint/2010/main" val="19104727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单子标题双栏页">
    <p:spTree>
      <p:nvGrpSpPr>
        <p:cNvPr id="1" name=""/>
        <p:cNvGrpSpPr/>
        <p:nvPr/>
      </p:nvGrpSpPr>
      <p:grpSpPr>
        <a:xfrm>
          <a:off x="0" y="0"/>
          <a:ext cx="0" cy="0"/>
          <a:chOff x="0" y="0"/>
          <a:chExt cx="0" cy="0"/>
        </a:xfrm>
      </p:grpSpPr>
      <p:sp>
        <p:nvSpPr>
          <p:cNvPr id="14" name="文本占位符 13"/>
          <p:cNvSpPr>
            <a:spLocks noGrp="1"/>
          </p:cNvSpPr>
          <p:nvPr>
            <p:ph type="body" sz="quarter" idx="12" hasCustomPrompt="1"/>
          </p:nvPr>
        </p:nvSpPr>
        <p:spPr>
          <a:xfrm>
            <a:off x="222884" y="1366982"/>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25" name="文本占位符 13"/>
          <p:cNvSpPr>
            <a:spLocks noGrp="1"/>
          </p:cNvSpPr>
          <p:nvPr>
            <p:ph type="body" sz="quarter" idx="17" hasCustomPrompt="1"/>
          </p:nvPr>
        </p:nvSpPr>
        <p:spPr>
          <a:xfrm>
            <a:off x="6103169" y="1376218"/>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3" name="矩形 2">
            <a:extLst>
              <a:ext uri="{FF2B5EF4-FFF2-40B4-BE49-F238E27FC236}">
                <a16:creationId xmlns:a16="http://schemas.microsoft.com/office/drawing/2014/main" id="{F38F890C-A6C3-C7DE-48D0-49AF0D66400A}"/>
              </a:ext>
            </a:extLst>
          </p:cNvPr>
          <p:cNvSpPr/>
          <p:nvPr userDrawn="1"/>
        </p:nvSpPr>
        <p:spPr>
          <a:xfrm>
            <a:off x="0" y="0"/>
            <a:ext cx="12192000" cy="8091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6343F1DC-FC45-5CCC-04B5-EBC1BEA5CE3A}"/>
              </a:ext>
            </a:extLst>
          </p:cNvPr>
          <p:cNvCxnSpPr/>
          <p:nvPr userDrawn="1"/>
        </p:nvCxnSpPr>
        <p:spPr>
          <a:xfrm>
            <a:off x="0" y="683277"/>
            <a:ext cx="12192000" cy="0"/>
          </a:xfrm>
          <a:prstGeom prst="line">
            <a:avLst/>
          </a:prstGeom>
          <a:ln w="38100">
            <a:solidFill>
              <a:srgbClr val="005CA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C8CC611-68D0-AD4F-B615-AF4620023CD7}"/>
              </a:ext>
            </a:extLst>
          </p:cNvPr>
          <p:cNvSpPr txBox="1"/>
          <p:nvPr userDrawn="1"/>
        </p:nvSpPr>
        <p:spPr>
          <a:xfrm>
            <a:off x="700757"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选题背景</a:t>
            </a:r>
          </a:p>
        </p:txBody>
      </p:sp>
      <p:sp>
        <p:nvSpPr>
          <p:cNvPr id="19" name="文本框 18">
            <a:extLst>
              <a:ext uri="{FF2B5EF4-FFF2-40B4-BE49-F238E27FC236}">
                <a16:creationId xmlns:a16="http://schemas.microsoft.com/office/drawing/2014/main" id="{4970BA48-0C6D-86D8-1714-170121C7363F}"/>
              </a:ext>
            </a:extLst>
          </p:cNvPr>
          <p:cNvSpPr txBox="1"/>
          <p:nvPr userDrawn="1"/>
        </p:nvSpPr>
        <p:spPr>
          <a:xfrm>
            <a:off x="2312220"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文献回顾</a:t>
            </a:r>
          </a:p>
        </p:txBody>
      </p:sp>
      <p:sp>
        <p:nvSpPr>
          <p:cNvPr id="20" name="文本框 19">
            <a:extLst>
              <a:ext uri="{FF2B5EF4-FFF2-40B4-BE49-F238E27FC236}">
                <a16:creationId xmlns:a16="http://schemas.microsoft.com/office/drawing/2014/main" id="{26B87D90-C463-E2DE-DAC8-DAE0E6829E97}"/>
              </a:ext>
            </a:extLst>
          </p:cNvPr>
          <p:cNvSpPr txBox="1"/>
          <p:nvPr userDrawn="1"/>
        </p:nvSpPr>
        <p:spPr>
          <a:xfrm>
            <a:off x="3923683" y="145399"/>
            <a:ext cx="1210588" cy="400110"/>
          </a:xfrm>
          <a:prstGeom prst="rect">
            <a:avLst/>
          </a:prstGeom>
          <a:noFill/>
        </p:spPr>
        <p:txBody>
          <a:bodyPr wrap="none" rtlCol="0">
            <a:spAutoFit/>
          </a:bodyPr>
          <a:lstStyle/>
          <a:p>
            <a:r>
              <a:rPr lang="zh-CN" altLang="en-US" sz="2000" b="1" dirty="0">
                <a:solidFill>
                  <a:srgbClr val="1A48A0"/>
                </a:solidFill>
                <a:latin typeface="微软雅黑" panose="020B0503020204020204" pitchFamily="34" charset="-122"/>
                <a:ea typeface="微软雅黑" panose="020B0503020204020204" pitchFamily="34" charset="-122"/>
              </a:rPr>
              <a:t>研究问题</a:t>
            </a:r>
          </a:p>
        </p:txBody>
      </p:sp>
      <p:sp>
        <p:nvSpPr>
          <p:cNvPr id="21" name="文本框 20">
            <a:extLst>
              <a:ext uri="{FF2B5EF4-FFF2-40B4-BE49-F238E27FC236}">
                <a16:creationId xmlns:a16="http://schemas.microsoft.com/office/drawing/2014/main" id="{1CCF966C-FED3-B8AA-C757-716362F447BD}"/>
              </a:ext>
            </a:extLst>
          </p:cNvPr>
          <p:cNvSpPr txBox="1"/>
          <p:nvPr userDrawn="1"/>
        </p:nvSpPr>
        <p:spPr>
          <a:xfrm>
            <a:off x="5535146"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算法设计</a:t>
            </a:r>
          </a:p>
        </p:txBody>
      </p:sp>
      <p:sp>
        <p:nvSpPr>
          <p:cNvPr id="23" name="文本框 22">
            <a:extLst>
              <a:ext uri="{FF2B5EF4-FFF2-40B4-BE49-F238E27FC236}">
                <a16:creationId xmlns:a16="http://schemas.microsoft.com/office/drawing/2014/main" id="{5DA5D87F-A5CF-4C68-8AFE-074A1800FFD5}"/>
              </a:ext>
            </a:extLst>
          </p:cNvPr>
          <p:cNvSpPr txBox="1"/>
          <p:nvPr userDrawn="1"/>
        </p:nvSpPr>
        <p:spPr>
          <a:xfrm>
            <a:off x="7146609"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数值结果</a:t>
            </a:r>
          </a:p>
        </p:txBody>
      </p:sp>
      <p:cxnSp>
        <p:nvCxnSpPr>
          <p:cNvPr id="24" name="直接连接符 23">
            <a:extLst>
              <a:ext uri="{FF2B5EF4-FFF2-40B4-BE49-F238E27FC236}">
                <a16:creationId xmlns:a16="http://schemas.microsoft.com/office/drawing/2014/main" id="{E356A8EF-8489-7A63-BAA9-E62C0A577CFB}"/>
              </a:ext>
            </a:extLst>
          </p:cNvPr>
          <p:cNvCxnSpPr>
            <a:cxnSpLocks/>
          </p:cNvCxnSpPr>
          <p:nvPr userDrawn="1"/>
        </p:nvCxnSpPr>
        <p:spPr>
          <a:xfrm flipV="1">
            <a:off x="4308892" y="545509"/>
            <a:ext cx="428762" cy="2207"/>
          </a:xfrm>
          <a:prstGeom prst="line">
            <a:avLst/>
          </a:prstGeom>
          <a:ln w="38100">
            <a:solidFill>
              <a:srgbClr val="1A48A0"/>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BBB21406-7E02-302D-1563-016EF6F62D6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235937" y="89639"/>
            <a:ext cx="2627232" cy="504000"/>
          </a:xfrm>
          <a:prstGeom prst="rect">
            <a:avLst/>
          </a:prstGeom>
        </p:spPr>
      </p:pic>
      <p:sp>
        <p:nvSpPr>
          <p:cNvPr id="27" name="圆角矩形 1">
            <a:extLst>
              <a:ext uri="{FF2B5EF4-FFF2-40B4-BE49-F238E27FC236}">
                <a16:creationId xmlns:a16="http://schemas.microsoft.com/office/drawing/2014/main" id="{A8DC24A8-566B-431F-82C9-5A0BC5639D79}"/>
              </a:ext>
            </a:extLst>
          </p:cNvPr>
          <p:cNvSpPr/>
          <p:nvPr userDrawn="1"/>
        </p:nvSpPr>
        <p:spPr>
          <a:xfrm>
            <a:off x="335409" y="834569"/>
            <a:ext cx="142041" cy="360000"/>
          </a:xfrm>
          <a:prstGeom prst="roundRect">
            <a:avLst/>
          </a:prstGeom>
          <a:solidFill>
            <a:srgbClr val="014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800"/>
          </a:p>
        </p:txBody>
      </p:sp>
      <p:sp>
        <p:nvSpPr>
          <p:cNvPr id="28" name="文本占位符 13">
            <a:extLst>
              <a:ext uri="{FF2B5EF4-FFF2-40B4-BE49-F238E27FC236}">
                <a16:creationId xmlns:a16="http://schemas.microsoft.com/office/drawing/2014/main" id="{0CF1582C-168C-4F6A-BAC4-74AA525DCE54}"/>
              </a:ext>
            </a:extLst>
          </p:cNvPr>
          <p:cNvSpPr>
            <a:spLocks noGrp="1"/>
          </p:cNvSpPr>
          <p:nvPr>
            <p:ph type="body" sz="quarter" idx="13" hasCustomPrompt="1"/>
          </p:nvPr>
        </p:nvSpPr>
        <p:spPr>
          <a:xfrm>
            <a:off x="521839" y="841231"/>
            <a:ext cx="3150741" cy="328204"/>
          </a:xfrm>
          <a:prstGeom prst="rect">
            <a:avLst/>
          </a:prstGeom>
        </p:spPr>
        <p:txBody>
          <a:bodyPr>
            <a:noAutofit/>
          </a:bodyPr>
          <a:lstStyle>
            <a:lvl1pPr marL="0" indent="0">
              <a:buNone/>
              <a:defRPr sz="2200"/>
            </a:lvl1pPr>
            <a:lvl2pPr>
              <a:lnSpc>
                <a:spcPct val="100000"/>
              </a:lnSpc>
              <a:spcBef>
                <a:spcPts val="0"/>
              </a:spcBef>
              <a:defRPr sz="1800"/>
            </a:lvl2pPr>
            <a:lvl3pPr>
              <a:defRPr sz="1600"/>
            </a:lvl3pPr>
          </a:lstStyle>
          <a:p>
            <a:pPr lvl="0"/>
            <a:r>
              <a:rPr lang="en-US" altLang="zh-CN" dirty="0"/>
              <a:t>Subtitle-22pt</a:t>
            </a:r>
            <a:endParaRPr lang="zh-CN" altLang="en-US" dirty="0"/>
          </a:p>
        </p:txBody>
      </p:sp>
      <p:cxnSp>
        <p:nvCxnSpPr>
          <p:cNvPr id="29" name="直接连接符 28">
            <a:extLst>
              <a:ext uri="{FF2B5EF4-FFF2-40B4-BE49-F238E27FC236}">
                <a16:creationId xmlns:a16="http://schemas.microsoft.com/office/drawing/2014/main" id="{E7271DDE-5207-4DAA-A79E-5511705ADCBA}"/>
              </a:ext>
            </a:extLst>
          </p:cNvPr>
          <p:cNvCxnSpPr/>
          <p:nvPr userDrawn="1"/>
        </p:nvCxnSpPr>
        <p:spPr>
          <a:xfrm>
            <a:off x="-6096" y="6499259"/>
            <a:ext cx="12192000" cy="0"/>
          </a:xfrm>
          <a:prstGeom prst="line">
            <a:avLst/>
          </a:prstGeom>
          <a:ln w="19050">
            <a:solidFill>
              <a:srgbClr val="014FA6"/>
            </a:solidFill>
          </a:ln>
        </p:spPr>
        <p:style>
          <a:lnRef idx="1">
            <a:schemeClr val="accent1"/>
          </a:lnRef>
          <a:fillRef idx="0">
            <a:schemeClr val="accent1"/>
          </a:fillRef>
          <a:effectRef idx="0">
            <a:schemeClr val="accent1"/>
          </a:effectRef>
          <a:fontRef idx="minor">
            <a:schemeClr val="tx1"/>
          </a:fontRef>
        </p:style>
      </p:cxnSp>
      <p:sp>
        <p:nvSpPr>
          <p:cNvPr id="30" name="页脚占位符 2">
            <a:extLst>
              <a:ext uri="{FF2B5EF4-FFF2-40B4-BE49-F238E27FC236}">
                <a16:creationId xmlns:a16="http://schemas.microsoft.com/office/drawing/2014/main" id="{CA4D2F00-B04D-4B39-921B-6B0C011AC8A7}"/>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31" name="页脚占位符 2">
            <a:extLst>
              <a:ext uri="{FF2B5EF4-FFF2-40B4-BE49-F238E27FC236}">
                <a16:creationId xmlns:a16="http://schemas.microsoft.com/office/drawing/2014/main" id="{CB53AC59-F462-4A7C-BF58-1C1AB7BC213E}"/>
              </a:ext>
            </a:extLst>
          </p:cNvPr>
          <p:cNvSpPr txBox="1"/>
          <p:nvPr userDrawn="1"/>
        </p:nvSpPr>
        <p:spPr>
          <a:xfrm>
            <a:off x="240827" y="6491810"/>
            <a:ext cx="363949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dirty="0">
                <a:solidFill>
                  <a:schemeClr val="tx1"/>
                </a:solidFill>
              </a:rPr>
              <a:t>标题</a:t>
            </a:r>
          </a:p>
        </p:txBody>
      </p:sp>
      <p:sp>
        <p:nvSpPr>
          <p:cNvPr id="32" name="页脚占位符 2">
            <a:extLst>
              <a:ext uri="{FF2B5EF4-FFF2-40B4-BE49-F238E27FC236}">
                <a16:creationId xmlns:a16="http://schemas.microsoft.com/office/drawing/2014/main" id="{017D5CC3-A89D-439A-8E7D-8C8D78C9BA4A}"/>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33" name="页脚占位符 2">
            <a:extLst>
              <a:ext uri="{FF2B5EF4-FFF2-40B4-BE49-F238E27FC236}">
                <a16:creationId xmlns:a16="http://schemas.microsoft.com/office/drawing/2014/main" id="{1CEFAF5B-9679-4D05-B812-904555A62880}"/>
              </a:ext>
            </a:extLst>
          </p:cNvPr>
          <p:cNvSpPr>
            <a:spLocks noGrp="1"/>
          </p:cNvSpPr>
          <p:nvPr>
            <p:ph type="ftr" sz="quarter" idx="11"/>
          </p:nvPr>
        </p:nvSpPr>
        <p:spPr>
          <a:xfrm>
            <a:off x="5372101" y="6493791"/>
            <a:ext cx="721129" cy="365125"/>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Tree>
    <p:extLst>
      <p:ext uri="{BB962C8B-B14F-4D97-AF65-F5344CB8AC3E}">
        <p14:creationId xmlns:p14="http://schemas.microsoft.com/office/powerpoint/2010/main" val="35875524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单子标题双栏页">
    <p:spTree>
      <p:nvGrpSpPr>
        <p:cNvPr id="1" name=""/>
        <p:cNvGrpSpPr/>
        <p:nvPr/>
      </p:nvGrpSpPr>
      <p:grpSpPr>
        <a:xfrm>
          <a:off x="0" y="0"/>
          <a:ext cx="0" cy="0"/>
          <a:chOff x="0" y="0"/>
          <a:chExt cx="0" cy="0"/>
        </a:xfrm>
      </p:grpSpPr>
      <p:sp>
        <p:nvSpPr>
          <p:cNvPr id="14" name="文本占位符 13"/>
          <p:cNvSpPr>
            <a:spLocks noGrp="1"/>
          </p:cNvSpPr>
          <p:nvPr>
            <p:ph type="body" sz="quarter" idx="12" hasCustomPrompt="1"/>
          </p:nvPr>
        </p:nvSpPr>
        <p:spPr>
          <a:xfrm>
            <a:off x="222884" y="1366982"/>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25" name="文本占位符 13"/>
          <p:cNvSpPr>
            <a:spLocks noGrp="1"/>
          </p:cNvSpPr>
          <p:nvPr>
            <p:ph type="body" sz="quarter" idx="17" hasCustomPrompt="1"/>
          </p:nvPr>
        </p:nvSpPr>
        <p:spPr>
          <a:xfrm>
            <a:off x="6103169" y="1376218"/>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3" name="矩形 2">
            <a:extLst>
              <a:ext uri="{FF2B5EF4-FFF2-40B4-BE49-F238E27FC236}">
                <a16:creationId xmlns:a16="http://schemas.microsoft.com/office/drawing/2014/main" id="{F38F890C-A6C3-C7DE-48D0-49AF0D66400A}"/>
              </a:ext>
            </a:extLst>
          </p:cNvPr>
          <p:cNvSpPr/>
          <p:nvPr userDrawn="1"/>
        </p:nvSpPr>
        <p:spPr>
          <a:xfrm>
            <a:off x="0" y="0"/>
            <a:ext cx="12192000" cy="8091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6343F1DC-FC45-5CCC-04B5-EBC1BEA5CE3A}"/>
              </a:ext>
            </a:extLst>
          </p:cNvPr>
          <p:cNvCxnSpPr/>
          <p:nvPr userDrawn="1"/>
        </p:nvCxnSpPr>
        <p:spPr>
          <a:xfrm>
            <a:off x="0" y="683277"/>
            <a:ext cx="12192000" cy="0"/>
          </a:xfrm>
          <a:prstGeom prst="line">
            <a:avLst/>
          </a:prstGeom>
          <a:ln w="38100">
            <a:solidFill>
              <a:srgbClr val="005CA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C8CC611-68D0-AD4F-B615-AF4620023CD7}"/>
              </a:ext>
            </a:extLst>
          </p:cNvPr>
          <p:cNvSpPr txBox="1"/>
          <p:nvPr userDrawn="1"/>
        </p:nvSpPr>
        <p:spPr>
          <a:xfrm>
            <a:off x="700761"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选题背景</a:t>
            </a:r>
          </a:p>
        </p:txBody>
      </p:sp>
      <p:sp>
        <p:nvSpPr>
          <p:cNvPr id="19" name="文本框 18">
            <a:extLst>
              <a:ext uri="{FF2B5EF4-FFF2-40B4-BE49-F238E27FC236}">
                <a16:creationId xmlns:a16="http://schemas.microsoft.com/office/drawing/2014/main" id="{4970BA48-0C6D-86D8-1714-170121C7363F}"/>
              </a:ext>
            </a:extLst>
          </p:cNvPr>
          <p:cNvSpPr txBox="1"/>
          <p:nvPr userDrawn="1"/>
        </p:nvSpPr>
        <p:spPr>
          <a:xfrm>
            <a:off x="2312224"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文献回顾</a:t>
            </a:r>
          </a:p>
        </p:txBody>
      </p:sp>
      <p:sp>
        <p:nvSpPr>
          <p:cNvPr id="20" name="文本框 19">
            <a:extLst>
              <a:ext uri="{FF2B5EF4-FFF2-40B4-BE49-F238E27FC236}">
                <a16:creationId xmlns:a16="http://schemas.microsoft.com/office/drawing/2014/main" id="{26B87D90-C463-E2DE-DAC8-DAE0E6829E97}"/>
              </a:ext>
            </a:extLst>
          </p:cNvPr>
          <p:cNvSpPr txBox="1"/>
          <p:nvPr userDrawn="1"/>
        </p:nvSpPr>
        <p:spPr>
          <a:xfrm>
            <a:off x="3969279" y="158061"/>
            <a:ext cx="1107996" cy="369332"/>
          </a:xfrm>
          <a:prstGeom prst="rect">
            <a:avLst/>
          </a:prstGeom>
          <a:noFill/>
        </p:spPr>
        <p:txBody>
          <a:bodyPr wrap="none" rtlCol="0">
            <a:spAutoFit/>
          </a:bodyPr>
          <a:lstStyle/>
          <a:p>
            <a:r>
              <a:rPr lang="zh-CN" altLang="en-US" sz="1800" kern="1200" dirty="0">
                <a:solidFill>
                  <a:schemeClr val="bg1">
                    <a:lumMod val="50000"/>
                  </a:schemeClr>
                </a:solidFill>
                <a:latin typeface="微软雅黑" panose="020B0503020204020204" pitchFamily="34" charset="-122"/>
                <a:ea typeface="微软雅黑" panose="020B0503020204020204" pitchFamily="34" charset="-122"/>
                <a:cs typeface="+mn-cs"/>
              </a:rPr>
              <a:t>研究问题</a:t>
            </a:r>
          </a:p>
        </p:txBody>
      </p:sp>
      <p:sp>
        <p:nvSpPr>
          <p:cNvPr id="21" name="文本框 20">
            <a:extLst>
              <a:ext uri="{FF2B5EF4-FFF2-40B4-BE49-F238E27FC236}">
                <a16:creationId xmlns:a16="http://schemas.microsoft.com/office/drawing/2014/main" id="{1CCF966C-FED3-B8AA-C757-716362F447BD}"/>
              </a:ext>
            </a:extLst>
          </p:cNvPr>
          <p:cNvSpPr txBox="1"/>
          <p:nvPr userDrawn="1"/>
        </p:nvSpPr>
        <p:spPr>
          <a:xfrm>
            <a:off x="5535150" y="140910"/>
            <a:ext cx="1210588" cy="400110"/>
          </a:xfrm>
          <a:prstGeom prst="rect">
            <a:avLst/>
          </a:prstGeom>
          <a:noFill/>
        </p:spPr>
        <p:txBody>
          <a:bodyPr wrap="none" rtlCol="0">
            <a:spAutoFit/>
          </a:bodyPr>
          <a:lstStyle/>
          <a:p>
            <a:r>
              <a:rPr lang="zh-CN" altLang="en-US" sz="2000" b="1" kern="1200" dirty="0">
                <a:solidFill>
                  <a:srgbClr val="1A48A0"/>
                </a:solidFill>
                <a:latin typeface="微软雅黑" panose="020B0503020204020204" pitchFamily="34" charset="-122"/>
                <a:ea typeface="微软雅黑" panose="020B0503020204020204" pitchFamily="34" charset="-122"/>
                <a:cs typeface="+mn-cs"/>
              </a:rPr>
              <a:t>算法设计</a:t>
            </a:r>
          </a:p>
        </p:txBody>
      </p:sp>
      <p:sp>
        <p:nvSpPr>
          <p:cNvPr id="23" name="文本框 22">
            <a:extLst>
              <a:ext uri="{FF2B5EF4-FFF2-40B4-BE49-F238E27FC236}">
                <a16:creationId xmlns:a16="http://schemas.microsoft.com/office/drawing/2014/main" id="{5DA5D87F-A5CF-4C68-8AFE-074A1800FFD5}"/>
              </a:ext>
            </a:extLst>
          </p:cNvPr>
          <p:cNvSpPr txBox="1"/>
          <p:nvPr userDrawn="1"/>
        </p:nvSpPr>
        <p:spPr>
          <a:xfrm>
            <a:off x="7146613"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数值结果</a:t>
            </a:r>
          </a:p>
        </p:txBody>
      </p:sp>
      <p:cxnSp>
        <p:nvCxnSpPr>
          <p:cNvPr id="24" name="直接连接符 23">
            <a:extLst>
              <a:ext uri="{FF2B5EF4-FFF2-40B4-BE49-F238E27FC236}">
                <a16:creationId xmlns:a16="http://schemas.microsoft.com/office/drawing/2014/main" id="{E356A8EF-8489-7A63-BAA9-E62C0A577CFB}"/>
              </a:ext>
            </a:extLst>
          </p:cNvPr>
          <p:cNvCxnSpPr>
            <a:cxnSpLocks/>
          </p:cNvCxnSpPr>
          <p:nvPr userDrawn="1"/>
        </p:nvCxnSpPr>
        <p:spPr>
          <a:xfrm flipV="1">
            <a:off x="5874767" y="555177"/>
            <a:ext cx="428762" cy="2207"/>
          </a:xfrm>
          <a:prstGeom prst="line">
            <a:avLst/>
          </a:prstGeom>
          <a:ln w="38100">
            <a:solidFill>
              <a:srgbClr val="1A48A0"/>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C767371C-8A3A-FDB7-C0F8-3FE33DC5D81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235937" y="89639"/>
            <a:ext cx="2627232" cy="504000"/>
          </a:xfrm>
          <a:prstGeom prst="rect">
            <a:avLst/>
          </a:prstGeom>
        </p:spPr>
      </p:pic>
      <p:sp>
        <p:nvSpPr>
          <p:cNvPr id="27" name="圆角矩形 1">
            <a:extLst>
              <a:ext uri="{FF2B5EF4-FFF2-40B4-BE49-F238E27FC236}">
                <a16:creationId xmlns:a16="http://schemas.microsoft.com/office/drawing/2014/main" id="{C7117BCD-CF74-40BC-B940-A16A28389D3E}"/>
              </a:ext>
            </a:extLst>
          </p:cNvPr>
          <p:cNvSpPr/>
          <p:nvPr userDrawn="1"/>
        </p:nvSpPr>
        <p:spPr>
          <a:xfrm>
            <a:off x="335409" y="834569"/>
            <a:ext cx="142041" cy="360000"/>
          </a:xfrm>
          <a:prstGeom prst="roundRect">
            <a:avLst/>
          </a:prstGeom>
          <a:solidFill>
            <a:srgbClr val="014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800"/>
          </a:p>
        </p:txBody>
      </p:sp>
      <p:sp>
        <p:nvSpPr>
          <p:cNvPr id="28" name="文本占位符 13">
            <a:extLst>
              <a:ext uri="{FF2B5EF4-FFF2-40B4-BE49-F238E27FC236}">
                <a16:creationId xmlns:a16="http://schemas.microsoft.com/office/drawing/2014/main" id="{F61E33E9-37A4-4847-A0C7-69AB8D1C58A2}"/>
              </a:ext>
            </a:extLst>
          </p:cNvPr>
          <p:cNvSpPr>
            <a:spLocks noGrp="1"/>
          </p:cNvSpPr>
          <p:nvPr>
            <p:ph type="body" sz="quarter" idx="13" hasCustomPrompt="1"/>
          </p:nvPr>
        </p:nvSpPr>
        <p:spPr>
          <a:xfrm>
            <a:off x="521839" y="841231"/>
            <a:ext cx="3150741" cy="328204"/>
          </a:xfrm>
          <a:prstGeom prst="rect">
            <a:avLst/>
          </a:prstGeom>
        </p:spPr>
        <p:txBody>
          <a:bodyPr>
            <a:noAutofit/>
          </a:bodyPr>
          <a:lstStyle>
            <a:lvl1pPr marL="0" indent="0">
              <a:buNone/>
              <a:defRPr sz="2200"/>
            </a:lvl1pPr>
            <a:lvl2pPr>
              <a:lnSpc>
                <a:spcPct val="100000"/>
              </a:lnSpc>
              <a:spcBef>
                <a:spcPts val="0"/>
              </a:spcBef>
              <a:defRPr sz="1800"/>
            </a:lvl2pPr>
            <a:lvl3pPr>
              <a:defRPr sz="1600"/>
            </a:lvl3pPr>
          </a:lstStyle>
          <a:p>
            <a:pPr lvl="0"/>
            <a:r>
              <a:rPr lang="en-US" altLang="zh-CN" dirty="0"/>
              <a:t>Subtitle-22pt</a:t>
            </a:r>
            <a:endParaRPr lang="zh-CN" altLang="en-US" dirty="0"/>
          </a:p>
        </p:txBody>
      </p:sp>
      <p:cxnSp>
        <p:nvCxnSpPr>
          <p:cNvPr id="29" name="直接连接符 28">
            <a:extLst>
              <a:ext uri="{FF2B5EF4-FFF2-40B4-BE49-F238E27FC236}">
                <a16:creationId xmlns:a16="http://schemas.microsoft.com/office/drawing/2014/main" id="{1DF0D056-95DF-4528-ADE7-077E4010D4B5}"/>
              </a:ext>
            </a:extLst>
          </p:cNvPr>
          <p:cNvCxnSpPr/>
          <p:nvPr userDrawn="1"/>
        </p:nvCxnSpPr>
        <p:spPr>
          <a:xfrm>
            <a:off x="-6096" y="6499259"/>
            <a:ext cx="12192000" cy="0"/>
          </a:xfrm>
          <a:prstGeom prst="line">
            <a:avLst/>
          </a:prstGeom>
          <a:ln w="19050">
            <a:solidFill>
              <a:srgbClr val="014FA6"/>
            </a:solidFill>
          </a:ln>
        </p:spPr>
        <p:style>
          <a:lnRef idx="1">
            <a:schemeClr val="accent1"/>
          </a:lnRef>
          <a:fillRef idx="0">
            <a:schemeClr val="accent1"/>
          </a:fillRef>
          <a:effectRef idx="0">
            <a:schemeClr val="accent1"/>
          </a:effectRef>
          <a:fontRef idx="minor">
            <a:schemeClr val="tx1"/>
          </a:fontRef>
        </p:style>
      </p:cxnSp>
      <p:sp>
        <p:nvSpPr>
          <p:cNvPr id="30" name="页脚占位符 2">
            <a:extLst>
              <a:ext uri="{FF2B5EF4-FFF2-40B4-BE49-F238E27FC236}">
                <a16:creationId xmlns:a16="http://schemas.microsoft.com/office/drawing/2014/main" id="{B66B2024-0E4D-4E37-B5E8-F52CEAD0C722}"/>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31" name="页脚占位符 2">
            <a:extLst>
              <a:ext uri="{FF2B5EF4-FFF2-40B4-BE49-F238E27FC236}">
                <a16:creationId xmlns:a16="http://schemas.microsoft.com/office/drawing/2014/main" id="{F71EEB6E-C87A-4EB4-8836-C8BECAF8EA64}"/>
              </a:ext>
            </a:extLst>
          </p:cNvPr>
          <p:cNvSpPr txBox="1"/>
          <p:nvPr userDrawn="1"/>
        </p:nvSpPr>
        <p:spPr>
          <a:xfrm>
            <a:off x="240827" y="6491810"/>
            <a:ext cx="363949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dirty="0">
                <a:solidFill>
                  <a:schemeClr val="tx1"/>
                </a:solidFill>
              </a:rPr>
              <a:t>标题</a:t>
            </a:r>
          </a:p>
        </p:txBody>
      </p:sp>
      <p:sp>
        <p:nvSpPr>
          <p:cNvPr id="32" name="页脚占位符 2">
            <a:extLst>
              <a:ext uri="{FF2B5EF4-FFF2-40B4-BE49-F238E27FC236}">
                <a16:creationId xmlns:a16="http://schemas.microsoft.com/office/drawing/2014/main" id="{C7E97A90-C526-411A-8F3A-ECDFFCB81E05}"/>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33" name="页脚占位符 2">
            <a:extLst>
              <a:ext uri="{FF2B5EF4-FFF2-40B4-BE49-F238E27FC236}">
                <a16:creationId xmlns:a16="http://schemas.microsoft.com/office/drawing/2014/main" id="{419429FA-DA32-474C-BC3E-43E944019C60}"/>
              </a:ext>
            </a:extLst>
          </p:cNvPr>
          <p:cNvSpPr>
            <a:spLocks noGrp="1"/>
          </p:cNvSpPr>
          <p:nvPr>
            <p:ph type="ftr" sz="quarter" idx="11"/>
          </p:nvPr>
        </p:nvSpPr>
        <p:spPr>
          <a:xfrm>
            <a:off x="5372101" y="6493791"/>
            <a:ext cx="721129" cy="365125"/>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Tree>
    <p:extLst>
      <p:ext uri="{BB962C8B-B14F-4D97-AF65-F5344CB8AC3E}">
        <p14:creationId xmlns:p14="http://schemas.microsoft.com/office/powerpoint/2010/main" val="27296415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单子标题双栏页">
    <p:spTree>
      <p:nvGrpSpPr>
        <p:cNvPr id="1" name=""/>
        <p:cNvGrpSpPr/>
        <p:nvPr/>
      </p:nvGrpSpPr>
      <p:grpSpPr>
        <a:xfrm>
          <a:off x="0" y="0"/>
          <a:ext cx="0" cy="0"/>
          <a:chOff x="0" y="0"/>
          <a:chExt cx="0" cy="0"/>
        </a:xfrm>
      </p:grpSpPr>
      <p:sp>
        <p:nvSpPr>
          <p:cNvPr id="14" name="文本占位符 13"/>
          <p:cNvSpPr>
            <a:spLocks noGrp="1"/>
          </p:cNvSpPr>
          <p:nvPr>
            <p:ph type="body" sz="quarter" idx="12" hasCustomPrompt="1"/>
          </p:nvPr>
        </p:nvSpPr>
        <p:spPr>
          <a:xfrm>
            <a:off x="222884" y="1366982"/>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25" name="文本占位符 13"/>
          <p:cNvSpPr>
            <a:spLocks noGrp="1"/>
          </p:cNvSpPr>
          <p:nvPr>
            <p:ph type="body" sz="quarter" idx="17" hasCustomPrompt="1"/>
          </p:nvPr>
        </p:nvSpPr>
        <p:spPr>
          <a:xfrm>
            <a:off x="6103169" y="1376218"/>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3" name="矩形 2">
            <a:extLst>
              <a:ext uri="{FF2B5EF4-FFF2-40B4-BE49-F238E27FC236}">
                <a16:creationId xmlns:a16="http://schemas.microsoft.com/office/drawing/2014/main" id="{F38F890C-A6C3-C7DE-48D0-49AF0D66400A}"/>
              </a:ext>
            </a:extLst>
          </p:cNvPr>
          <p:cNvSpPr/>
          <p:nvPr userDrawn="1"/>
        </p:nvSpPr>
        <p:spPr>
          <a:xfrm>
            <a:off x="0" y="0"/>
            <a:ext cx="12192000" cy="8091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6343F1DC-FC45-5CCC-04B5-EBC1BEA5CE3A}"/>
              </a:ext>
            </a:extLst>
          </p:cNvPr>
          <p:cNvCxnSpPr/>
          <p:nvPr userDrawn="1"/>
        </p:nvCxnSpPr>
        <p:spPr>
          <a:xfrm>
            <a:off x="0" y="683277"/>
            <a:ext cx="12192000" cy="0"/>
          </a:xfrm>
          <a:prstGeom prst="line">
            <a:avLst/>
          </a:prstGeom>
          <a:ln w="38100">
            <a:solidFill>
              <a:srgbClr val="005CA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C8CC611-68D0-AD4F-B615-AF4620023CD7}"/>
              </a:ext>
            </a:extLst>
          </p:cNvPr>
          <p:cNvSpPr txBox="1"/>
          <p:nvPr userDrawn="1"/>
        </p:nvSpPr>
        <p:spPr>
          <a:xfrm>
            <a:off x="707390"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选题背景</a:t>
            </a:r>
          </a:p>
        </p:txBody>
      </p:sp>
      <p:sp>
        <p:nvSpPr>
          <p:cNvPr id="19" name="文本框 18">
            <a:extLst>
              <a:ext uri="{FF2B5EF4-FFF2-40B4-BE49-F238E27FC236}">
                <a16:creationId xmlns:a16="http://schemas.microsoft.com/office/drawing/2014/main" id="{4970BA48-0C6D-86D8-1714-170121C7363F}"/>
              </a:ext>
            </a:extLst>
          </p:cNvPr>
          <p:cNvSpPr txBox="1"/>
          <p:nvPr userDrawn="1"/>
        </p:nvSpPr>
        <p:spPr>
          <a:xfrm>
            <a:off x="2318853"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文献回顾</a:t>
            </a:r>
          </a:p>
        </p:txBody>
      </p:sp>
      <p:sp>
        <p:nvSpPr>
          <p:cNvPr id="20" name="文本框 19">
            <a:extLst>
              <a:ext uri="{FF2B5EF4-FFF2-40B4-BE49-F238E27FC236}">
                <a16:creationId xmlns:a16="http://schemas.microsoft.com/office/drawing/2014/main" id="{26B87D90-C463-E2DE-DAC8-DAE0E6829E97}"/>
              </a:ext>
            </a:extLst>
          </p:cNvPr>
          <p:cNvSpPr txBox="1"/>
          <p:nvPr userDrawn="1"/>
        </p:nvSpPr>
        <p:spPr>
          <a:xfrm>
            <a:off x="3930316" y="156973"/>
            <a:ext cx="1107996" cy="369332"/>
          </a:xfrm>
          <a:prstGeom prst="rect">
            <a:avLst/>
          </a:prstGeom>
          <a:noFill/>
        </p:spPr>
        <p:txBody>
          <a:bodyPr wrap="none" rtlCol="0">
            <a:spAutoFit/>
          </a:bodyPr>
          <a:lstStyle/>
          <a:p>
            <a:r>
              <a:rPr lang="zh-CN" altLang="en-US" sz="1800" kern="1200" dirty="0">
                <a:solidFill>
                  <a:schemeClr val="bg1">
                    <a:lumMod val="50000"/>
                  </a:schemeClr>
                </a:solidFill>
                <a:latin typeface="微软雅黑" panose="020B0503020204020204" pitchFamily="34" charset="-122"/>
                <a:ea typeface="微软雅黑" panose="020B0503020204020204" pitchFamily="34" charset="-122"/>
                <a:cs typeface="+mn-cs"/>
              </a:rPr>
              <a:t>研究问题</a:t>
            </a:r>
          </a:p>
        </p:txBody>
      </p:sp>
      <p:sp>
        <p:nvSpPr>
          <p:cNvPr id="21" name="文本框 20">
            <a:extLst>
              <a:ext uri="{FF2B5EF4-FFF2-40B4-BE49-F238E27FC236}">
                <a16:creationId xmlns:a16="http://schemas.microsoft.com/office/drawing/2014/main" id="{1CCF966C-FED3-B8AA-C757-716362F447BD}"/>
              </a:ext>
            </a:extLst>
          </p:cNvPr>
          <p:cNvSpPr txBox="1"/>
          <p:nvPr userDrawn="1"/>
        </p:nvSpPr>
        <p:spPr>
          <a:xfrm>
            <a:off x="5541779" y="160788"/>
            <a:ext cx="110799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算法设计</a:t>
            </a:r>
          </a:p>
        </p:txBody>
      </p:sp>
      <p:sp>
        <p:nvSpPr>
          <p:cNvPr id="23" name="文本框 22">
            <a:extLst>
              <a:ext uri="{FF2B5EF4-FFF2-40B4-BE49-F238E27FC236}">
                <a16:creationId xmlns:a16="http://schemas.microsoft.com/office/drawing/2014/main" id="{5DA5D87F-A5CF-4C68-8AFE-074A1800FFD5}"/>
              </a:ext>
            </a:extLst>
          </p:cNvPr>
          <p:cNvSpPr txBox="1"/>
          <p:nvPr userDrawn="1"/>
        </p:nvSpPr>
        <p:spPr>
          <a:xfrm>
            <a:off x="7153242" y="146060"/>
            <a:ext cx="1210588" cy="400110"/>
          </a:xfrm>
          <a:prstGeom prst="rect">
            <a:avLst/>
          </a:prstGeom>
          <a:noFill/>
        </p:spPr>
        <p:txBody>
          <a:bodyPr wrap="none" rtlCol="0">
            <a:spAutoFit/>
          </a:bodyPr>
          <a:lstStyle/>
          <a:p>
            <a:r>
              <a:rPr lang="zh-CN" altLang="en-US" sz="2000" b="1" kern="1200" dirty="0">
                <a:solidFill>
                  <a:srgbClr val="1A48A0"/>
                </a:solidFill>
                <a:latin typeface="微软雅黑" panose="020B0503020204020204" pitchFamily="34" charset="-122"/>
                <a:ea typeface="微软雅黑" panose="020B0503020204020204" pitchFamily="34" charset="-122"/>
                <a:cs typeface="+mn-cs"/>
              </a:rPr>
              <a:t>数值结果</a:t>
            </a:r>
          </a:p>
        </p:txBody>
      </p:sp>
      <p:cxnSp>
        <p:nvCxnSpPr>
          <p:cNvPr id="24" name="直接连接符 23">
            <a:extLst>
              <a:ext uri="{FF2B5EF4-FFF2-40B4-BE49-F238E27FC236}">
                <a16:creationId xmlns:a16="http://schemas.microsoft.com/office/drawing/2014/main" id="{E356A8EF-8489-7A63-BAA9-E62C0A577CFB}"/>
              </a:ext>
            </a:extLst>
          </p:cNvPr>
          <p:cNvCxnSpPr>
            <a:cxnSpLocks/>
          </p:cNvCxnSpPr>
          <p:nvPr userDrawn="1"/>
        </p:nvCxnSpPr>
        <p:spPr>
          <a:xfrm flipV="1">
            <a:off x="7544155" y="532462"/>
            <a:ext cx="428762" cy="2207"/>
          </a:xfrm>
          <a:prstGeom prst="line">
            <a:avLst/>
          </a:prstGeom>
          <a:ln w="38100">
            <a:solidFill>
              <a:srgbClr val="1A48A0"/>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A5DB6DEA-A6E1-287A-D315-7DCF9E23C5B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235937" y="89639"/>
            <a:ext cx="2627232" cy="504000"/>
          </a:xfrm>
          <a:prstGeom prst="rect">
            <a:avLst/>
          </a:prstGeom>
        </p:spPr>
      </p:pic>
      <p:sp>
        <p:nvSpPr>
          <p:cNvPr id="27" name="圆角矩形 1">
            <a:extLst>
              <a:ext uri="{FF2B5EF4-FFF2-40B4-BE49-F238E27FC236}">
                <a16:creationId xmlns:a16="http://schemas.microsoft.com/office/drawing/2014/main" id="{2B0FC1B2-C4ED-480D-BE25-E6A0C4E3855F}"/>
              </a:ext>
            </a:extLst>
          </p:cNvPr>
          <p:cNvSpPr/>
          <p:nvPr userDrawn="1"/>
        </p:nvSpPr>
        <p:spPr>
          <a:xfrm>
            <a:off x="335409" y="834569"/>
            <a:ext cx="142041" cy="360000"/>
          </a:xfrm>
          <a:prstGeom prst="roundRect">
            <a:avLst/>
          </a:prstGeom>
          <a:solidFill>
            <a:srgbClr val="014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800"/>
          </a:p>
        </p:txBody>
      </p:sp>
      <p:sp>
        <p:nvSpPr>
          <p:cNvPr id="28" name="文本占位符 13">
            <a:extLst>
              <a:ext uri="{FF2B5EF4-FFF2-40B4-BE49-F238E27FC236}">
                <a16:creationId xmlns:a16="http://schemas.microsoft.com/office/drawing/2014/main" id="{AB5E9792-4D66-4958-9819-621F222DF376}"/>
              </a:ext>
            </a:extLst>
          </p:cNvPr>
          <p:cNvSpPr>
            <a:spLocks noGrp="1"/>
          </p:cNvSpPr>
          <p:nvPr>
            <p:ph type="body" sz="quarter" idx="13" hasCustomPrompt="1"/>
          </p:nvPr>
        </p:nvSpPr>
        <p:spPr>
          <a:xfrm>
            <a:off x="521839" y="841231"/>
            <a:ext cx="3150741" cy="328204"/>
          </a:xfrm>
          <a:prstGeom prst="rect">
            <a:avLst/>
          </a:prstGeom>
        </p:spPr>
        <p:txBody>
          <a:bodyPr>
            <a:noAutofit/>
          </a:bodyPr>
          <a:lstStyle>
            <a:lvl1pPr marL="0" indent="0">
              <a:buNone/>
              <a:defRPr sz="2200"/>
            </a:lvl1pPr>
            <a:lvl2pPr>
              <a:lnSpc>
                <a:spcPct val="100000"/>
              </a:lnSpc>
              <a:spcBef>
                <a:spcPts val="0"/>
              </a:spcBef>
              <a:defRPr sz="1800"/>
            </a:lvl2pPr>
            <a:lvl3pPr>
              <a:defRPr sz="1600"/>
            </a:lvl3pPr>
          </a:lstStyle>
          <a:p>
            <a:pPr lvl="0"/>
            <a:r>
              <a:rPr lang="en-US" altLang="zh-CN" dirty="0"/>
              <a:t>Subtitle-22pt</a:t>
            </a:r>
            <a:endParaRPr lang="zh-CN" altLang="en-US" dirty="0"/>
          </a:p>
        </p:txBody>
      </p:sp>
      <p:cxnSp>
        <p:nvCxnSpPr>
          <p:cNvPr id="29" name="直接连接符 28">
            <a:extLst>
              <a:ext uri="{FF2B5EF4-FFF2-40B4-BE49-F238E27FC236}">
                <a16:creationId xmlns:a16="http://schemas.microsoft.com/office/drawing/2014/main" id="{059F4B04-3BBF-4660-9A0B-F76491A355B8}"/>
              </a:ext>
            </a:extLst>
          </p:cNvPr>
          <p:cNvCxnSpPr/>
          <p:nvPr userDrawn="1"/>
        </p:nvCxnSpPr>
        <p:spPr>
          <a:xfrm>
            <a:off x="-6096" y="6499259"/>
            <a:ext cx="12192000" cy="0"/>
          </a:xfrm>
          <a:prstGeom prst="line">
            <a:avLst/>
          </a:prstGeom>
          <a:ln w="19050">
            <a:solidFill>
              <a:srgbClr val="014FA6"/>
            </a:solidFill>
          </a:ln>
        </p:spPr>
        <p:style>
          <a:lnRef idx="1">
            <a:schemeClr val="accent1"/>
          </a:lnRef>
          <a:fillRef idx="0">
            <a:schemeClr val="accent1"/>
          </a:fillRef>
          <a:effectRef idx="0">
            <a:schemeClr val="accent1"/>
          </a:effectRef>
          <a:fontRef idx="minor">
            <a:schemeClr val="tx1"/>
          </a:fontRef>
        </p:style>
      </p:cxnSp>
      <p:sp>
        <p:nvSpPr>
          <p:cNvPr id="30" name="页脚占位符 2">
            <a:extLst>
              <a:ext uri="{FF2B5EF4-FFF2-40B4-BE49-F238E27FC236}">
                <a16:creationId xmlns:a16="http://schemas.microsoft.com/office/drawing/2014/main" id="{D1838770-49BD-4CD2-B42E-451BE3F1F307}"/>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31" name="页脚占位符 2">
            <a:extLst>
              <a:ext uri="{FF2B5EF4-FFF2-40B4-BE49-F238E27FC236}">
                <a16:creationId xmlns:a16="http://schemas.microsoft.com/office/drawing/2014/main" id="{DDA834A5-B550-4933-B9A5-FBE067928DEB}"/>
              </a:ext>
            </a:extLst>
          </p:cNvPr>
          <p:cNvSpPr txBox="1"/>
          <p:nvPr userDrawn="1"/>
        </p:nvSpPr>
        <p:spPr>
          <a:xfrm>
            <a:off x="240827" y="6491810"/>
            <a:ext cx="363949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dirty="0">
                <a:solidFill>
                  <a:schemeClr val="tx1"/>
                </a:solidFill>
              </a:rPr>
              <a:t>标题</a:t>
            </a:r>
          </a:p>
        </p:txBody>
      </p:sp>
      <p:sp>
        <p:nvSpPr>
          <p:cNvPr id="32" name="页脚占位符 2">
            <a:extLst>
              <a:ext uri="{FF2B5EF4-FFF2-40B4-BE49-F238E27FC236}">
                <a16:creationId xmlns:a16="http://schemas.microsoft.com/office/drawing/2014/main" id="{836D541F-44C6-4F57-8015-DB812E8A8B63}"/>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33" name="页脚占位符 2">
            <a:extLst>
              <a:ext uri="{FF2B5EF4-FFF2-40B4-BE49-F238E27FC236}">
                <a16:creationId xmlns:a16="http://schemas.microsoft.com/office/drawing/2014/main" id="{8C192D27-A47B-4B3A-AFE8-F03DFC59DEDF}"/>
              </a:ext>
            </a:extLst>
          </p:cNvPr>
          <p:cNvSpPr>
            <a:spLocks noGrp="1"/>
          </p:cNvSpPr>
          <p:nvPr>
            <p:ph type="ftr" sz="quarter" idx="11"/>
          </p:nvPr>
        </p:nvSpPr>
        <p:spPr>
          <a:xfrm>
            <a:off x="5372101" y="6493791"/>
            <a:ext cx="721129" cy="365125"/>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Tree>
    <p:extLst>
      <p:ext uri="{BB962C8B-B14F-4D97-AF65-F5344CB8AC3E}">
        <p14:creationId xmlns:p14="http://schemas.microsoft.com/office/powerpoint/2010/main" val="34074677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双子标题页">
    <p:spTree>
      <p:nvGrpSpPr>
        <p:cNvPr id="1" name=""/>
        <p:cNvGrpSpPr/>
        <p:nvPr/>
      </p:nvGrpSpPr>
      <p:grpSpPr>
        <a:xfrm>
          <a:off x="0" y="0"/>
          <a:ext cx="0" cy="0"/>
          <a:chOff x="0" y="0"/>
          <a:chExt cx="0" cy="0"/>
        </a:xfrm>
      </p:grpSpPr>
      <p:sp>
        <p:nvSpPr>
          <p:cNvPr id="14" name="文本占位符 13"/>
          <p:cNvSpPr>
            <a:spLocks noGrp="1"/>
          </p:cNvSpPr>
          <p:nvPr>
            <p:ph type="body" sz="quarter" idx="12" hasCustomPrompt="1"/>
          </p:nvPr>
        </p:nvSpPr>
        <p:spPr>
          <a:xfrm>
            <a:off x="222884" y="1366982"/>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2" name="圆角矩形 1"/>
          <p:cNvSpPr/>
          <p:nvPr userDrawn="1"/>
        </p:nvSpPr>
        <p:spPr>
          <a:xfrm>
            <a:off x="335409" y="834569"/>
            <a:ext cx="142041" cy="360000"/>
          </a:xfrm>
          <a:prstGeom prst="roundRect">
            <a:avLst/>
          </a:prstGeom>
          <a:solidFill>
            <a:srgbClr val="014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800"/>
          </a:p>
        </p:txBody>
      </p:sp>
      <p:sp>
        <p:nvSpPr>
          <p:cNvPr id="13" name="文本占位符 13"/>
          <p:cNvSpPr>
            <a:spLocks noGrp="1"/>
          </p:cNvSpPr>
          <p:nvPr>
            <p:ph type="body" sz="quarter" idx="13" hasCustomPrompt="1"/>
          </p:nvPr>
        </p:nvSpPr>
        <p:spPr>
          <a:xfrm>
            <a:off x="521839" y="841231"/>
            <a:ext cx="3150741" cy="328204"/>
          </a:xfrm>
          <a:prstGeom prst="rect">
            <a:avLst/>
          </a:prstGeom>
        </p:spPr>
        <p:txBody>
          <a:bodyPr>
            <a:noAutofit/>
          </a:bodyPr>
          <a:lstStyle>
            <a:lvl1pPr marL="0" indent="0">
              <a:buNone/>
              <a:defRPr sz="2200"/>
            </a:lvl1pPr>
            <a:lvl2pPr>
              <a:lnSpc>
                <a:spcPct val="100000"/>
              </a:lnSpc>
              <a:spcBef>
                <a:spcPts val="0"/>
              </a:spcBef>
              <a:defRPr sz="1800"/>
            </a:lvl2pPr>
            <a:lvl3pPr>
              <a:defRPr sz="1600"/>
            </a:lvl3pPr>
          </a:lstStyle>
          <a:p>
            <a:pPr lvl="0"/>
            <a:r>
              <a:rPr lang="en-US" altLang="zh-CN" dirty="0"/>
              <a:t>Subtitle-22pt</a:t>
            </a:r>
            <a:endParaRPr lang="zh-CN" altLang="en-US" dirty="0"/>
          </a:p>
        </p:txBody>
      </p:sp>
      <p:sp>
        <p:nvSpPr>
          <p:cNvPr id="23" name="圆角矩形 22"/>
          <p:cNvSpPr/>
          <p:nvPr userDrawn="1"/>
        </p:nvSpPr>
        <p:spPr>
          <a:xfrm>
            <a:off x="6208581" y="834569"/>
            <a:ext cx="142041" cy="360000"/>
          </a:xfrm>
          <a:prstGeom prst="roundRect">
            <a:avLst/>
          </a:prstGeom>
          <a:solidFill>
            <a:srgbClr val="014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800"/>
          </a:p>
        </p:txBody>
      </p:sp>
      <p:sp>
        <p:nvSpPr>
          <p:cNvPr id="24" name="文本占位符 13"/>
          <p:cNvSpPr>
            <a:spLocks noGrp="1"/>
          </p:cNvSpPr>
          <p:nvPr>
            <p:ph type="body" sz="quarter" idx="16" hasCustomPrompt="1"/>
          </p:nvPr>
        </p:nvSpPr>
        <p:spPr>
          <a:xfrm>
            <a:off x="6395012" y="841231"/>
            <a:ext cx="3150741" cy="328204"/>
          </a:xfrm>
          <a:prstGeom prst="rect">
            <a:avLst/>
          </a:prstGeom>
        </p:spPr>
        <p:txBody>
          <a:bodyPr>
            <a:noAutofit/>
          </a:bodyPr>
          <a:lstStyle>
            <a:lvl1pPr marL="0" indent="0">
              <a:buNone/>
              <a:defRPr sz="2200"/>
            </a:lvl1pPr>
            <a:lvl2pPr>
              <a:lnSpc>
                <a:spcPct val="100000"/>
              </a:lnSpc>
              <a:spcBef>
                <a:spcPts val="0"/>
              </a:spcBef>
              <a:defRPr sz="1800"/>
            </a:lvl2pPr>
            <a:lvl3pPr>
              <a:defRPr sz="1600"/>
            </a:lvl3pPr>
          </a:lstStyle>
          <a:p>
            <a:pPr lvl="0"/>
            <a:r>
              <a:rPr lang="en-US" altLang="zh-CN" dirty="0"/>
              <a:t>Subtitle-22pt</a:t>
            </a:r>
            <a:endParaRPr lang="zh-CN" altLang="en-US" dirty="0"/>
          </a:p>
        </p:txBody>
      </p:sp>
      <p:sp>
        <p:nvSpPr>
          <p:cNvPr id="25" name="文本占位符 13"/>
          <p:cNvSpPr>
            <a:spLocks noGrp="1"/>
          </p:cNvSpPr>
          <p:nvPr>
            <p:ph type="body" sz="quarter" idx="17" hasCustomPrompt="1"/>
          </p:nvPr>
        </p:nvSpPr>
        <p:spPr>
          <a:xfrm>
            <a:off x="6103169" y="1376218"/>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
        <p:nvSpPr>
          <p:cNvPr id="16" name="文本占位符 13"/>
          <p:cNvSpPr>
            <a:spLocks noGrp="1"/>
          </p:cNvSpPr>
          <p:nvPr>
            <p:ph type="body" sz="quarter" idx="14" hasCustomPrompt="1"/>
          </p:nvPr>
        </p:nvSpPr>
        <p:spPr>
          <a:xfrm>
            <a:off x="328831" y="219038"/>
            <a:ext cx="3150741" cy="328204"/>
          </a:xfrm>
          <a:prstGeom prst="rect">
            <a:avLst/>
          </a:prstGeom>
        </p:spPr>
        <p:txBody>
          <a:bodyPr>
            <a:noAutofit/>
          </a:bodyPr>
          <a:lstStyle>
            <a:lvl1pPr marL="0" indent="0">
              <a:buNone/>
              <a:defRPr sz="2200" baseline="0"/>
            </a:lvl1pPr>
            <a:lvl2pPr>
              <a:lnSpc>
                <a:spcPct val="100000"/>
              </a:lnSpc>
              <a:spcBef>
                <a:spcPts val="0"/>
              </a:spcBef>
              <a:defRPr sz="1800"/>
            </a:lvl2pPr>
            <a:lvl3pPr>
              <a:defRPr sz="1600"/>
            </a:lvl3pPr>
          </a:lstStyle>
          <a:p>
            <a:pPr lvl="0"/>
            <a:r>
              <a:rPr lang="en-US" altLang="zh-CN" dirty="0"/>
              <a:t>1. Title-22pt</a:t>
            </a:r>
            <a:endParaRPr lang="zh-CN" altLang="en-US" dirty="0"/>
          </a:p>
        </p:txBody>
      </p:sp>
      <p:cxnSp>
        <p:nvCxnSpPr>
          <p:cNvPr id="4" name="直接连接符 3">
            <a:extLst>
              <a:ext uri="{FF2B5EF4-FFF2-40B4-BE49-F238E27FC236}">
                <a16:creationId xmlns:a16="http://schemas.microsoft.com/office/drawing/2014/main" id="{2E333D07-6FD3-970F-55A5-F1D8FAB278A2}"/>
              </a:ext>
            </a:extLst>
          </p:cNvPr>
          <p:cNvCxnSpPr/>
          <p:nvPr userDrawn="1"/>
        </p:nvCxnSpPr>
        <p:spPr>
          <a:xfrm>
            <a:off x="0" y="683277"/>
            <a:ext cx="12192000" cy="0"/>
          </a:xfrm>
          <a:prstGeom prst="line">
            <a:avLst/>
          </a:prstGeom>
          <a:ln w="38100">
            <a:solidFill>
              <a:srgbClr val="005CA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A6E8DDDA-00C9-41ED-37B4-BE35E21390D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235937" y="89639"/>
            <a:ext cx="2627232" cy="504000"/>
          </a:xfrm>
          <a:prstGeom prst="rect">
            <a:avLst/>
          </a:prstGeom>
        </p:spPr>
      </p:pic>
      <p:cxnSp>
        <p:nvCxnSpPr>
          <p:cNvPr id="20" name="直接连接符 19">
            <a:extLst>
              <a:ext uri="{FF2B5EF4-FFF2-40B4-BE49-F238E27FC236}">
                <a16:creationId xmlns:a16="http://schemas.microsoft.com/office/drawing/2014/main" id="{7B8AD16E-00F5-484C-9FD1-CABEEC4E7E72}"/>
              </a:ext>
            </a:extLst>
          </p:cNvPr>
          <p:cNvCxnSpPr/>
          <p:nvPr userDrawn="1"/>
        </p:nvCxnSpPr>
        <p:spPr>
          <a:xfrm>
            <a:off x="-6096" y="6499259"/>
            <a:ext cx="12192000" cy="0"/>
          </a:xfrm>
          <a:prstGeom prst="line">
            <a:avLst/>
          </a:prstGeom>
          <a:ln w="19050">
            <a:solidFill>
              <a:srgbClr val="014FA6"/>
            </a:solidFill>
          </a:ln>
        </p:spPr>
        <p:style>
          <a:lnRef idx="1">
            <a:schemeClr val="accent1"/>
          </a:lnRef>
          <a:fillRef idx="0">
            <a:schemeClr val="accent1"/>
          </a:fillRef>
          <a:effectRef idx="0">
            <a:schemeClr val="accent1"/>
          </a:effectRef>
          <a:fontRef idx="minor">
            <a:schemeClr val="tx1"/>
          </a:fontRef>
        </p:style>
      </p:cxnSp>
      <p:sp>
        <p:nvSpPr>
          <p:cNvPr id="21" name="页脚占位符 2">
            <a:extLst>
              <a:ext uri="{FF2B5EF4-FFF2-40B4-BE49-F238E27FC236}">
                <a16:creationId xmlns:a16="http://schemas.microsoft.com/office/drawing/2014/main" id="{932E3573-13E1-4C60-8908-432B32FBD2AB}"/>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27" name="页脚占位符 2">
            <a:extLst>
              <a:ext uri="{FF2B5EF4-FFF2-40B4-BE49-F238E27FC236}">
                <a16:creationId xmlns:a16="http://schemas.microsoft.com/office/drawing/2014/main" id="{87F8F6C8-D646-4491-98E6-35FE673CC581}"/>
              </a:ext>
            </a:extLst>
          </p:cNvPr>
          <p:cNvSpPr txBox="1"/>
          <p:nvPr userDrawn="1"/>
        </p:nvSpPr>
        <p:spPr>
          <a:xfrm>
            <a:off x="240827" y="6491810"/>
            <a:ext cx="363949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dirty="0">
                <a:solidFill>
                  <a:schemeClr val="tx1"/>
                </a:solidFill>
              </a:rPr>
              <a:t>标题</a:t>
            </a:r>
          </a:p>
        </p:txBody>
      </p:sp>
      <p:sp>
        <p:nvSpPr>
          <p:cNvPr id="28" name="页脚占位符 2">
            <a:extLst>
              <a:ext uri="{FF2B5EF4-FFF2-40B4-BE49-F238E27FC236}">
                <a16:creationId xmlns:a16="http://schemas.microsoft.com/office/drawing/2014/main" id="{81B86B68-DF47-4F1C-B9BB-6E757D11F281}"/>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29" name="页脚占位符 2">
            <a:extLst>
              <a:ext uri="{FF2B5EF4-FFF2-40B4-BE49-F238E27FC236}">
                <a16:creationId xmlns:a16="http://schemas.microsoft.com/office/drawing/2014/main" id="{72DB083B-12AF-40E0-8F56-58489E96254E}"/>
              </a:ext>
            </a:extLst>
          </p:cNvPr>
          <p:cNvSpPr>
            <a:spLocks noGrp="1"/>
          </p:cNvSpPr>
          <p:nvPr>
            <p:ph type="ftr" sz="quarter" idx="11"/>
          </p:nvPr>
        </p:nvSpPr>
        <p:spPr>
          <a:xfrm>
            <a:off x="5372101" y="6493791"/>
            <a:ext cx="721129" cy="365125"/>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Tree>
    <p:extLst>
      <p:ext uri="{BB962C8B-B14F-4D97-AF65-F5344CB8AC3E}">
        <p14:creationId xmlns:p14="http://schemas.microsoft.com/office/powerpoint/2010/main" val="18689897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左大括号 5"/>
          <p:cNvSpPr/>
          <p:nvPr userDrawn="1"/>
        </p:nvSpPr>
        <p:spPr>
          <a:xfrm>
            <a:off x="660400" y="264160"/>
            <a:ext cx="4246880" cy="11074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 name="组合 7"/>
          <p:cNvGrpSpPr/>
          <p:nvPr userDrawn="1"/>
        </p:nvGrpSpPr>
        <p:grpSpPr>
          <a:xfrm>
            <a:off x="0" y="0"/>
            <a:ext cx="12194404" cy="6858000"/>
            <a:chOff x="0" y="0"/>
            <a:chExt cx="12194404" cy="6858000"/>
          </a:xfrm>
        </p:grpSpPr>
        <p:pic>
          <p:nvPicPr>
            <p:cNvPr id="5" name="Picture 10" descr="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4404" cy="6858000"/>
            </a:xfrm>
            <a:prstGeom prst="rect">
              <a:avLst/>
            </a:prstGeom>
            <a:solidFill>
              <a:srgbClr val="0064B2"/>
            </a:solidFill>
            <a:ln>
              <a:noFill/>
            </a:ln>
          </p:spPr>
        </p:pic>
        <p:sp>
          <p:nvSpPr>
            <p:cNvPr id="7" name="矩形 6"/>
            <p:cNvSpPr/>
            <p:nvPr userDrawn="1"/>
          </p:nvSpPr>
          <p:spPr>
            <a:xfrm>
              <a:off x="345440" y="152400"/>
              <a:ext cx="5374640" cy="1391920"/>
            </a:xfrm>
            <a:prstGeom prst="rect">
              <a:avLst/>
            </a:prstGeom>
            <a:solidFill>
              <a:srgbClr val="E7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userDrawn="1"/>
        </p:nvSpPr>
        <p:spPr>
          <a:xfrm>
            <a:off x="2542382" y="2799585"/>
            <a:ext cx="7109639" cy="1015663"/>
          </a:xfrm>
          <a:prstGeom prst="rect">
            <a:avLst/>
          </a:prstGeom>
          <a:noFill/>
        </p:spPr>
        <p:txBody>
          <a:bodyPr wrap="none" rtlCol="0">
            <a:spAutoFit/>
          </a:bodyPr>
          <a:lstStyle/>
          <a:p>
            <a:r>
              <a:rPr lang="zh-CN" altLang="en-US" sz="6000" b="1" dirty="0">
                <a:solidFill>
                  <a:schemeClr val="bg1"/>
                </a:solidFill>
                <a:latin typeface="微软雅黑" panose="020B0503020204020204" pitchFamily="34" charset="-122"/>
                <a:ea typeface="微软雅黑" panose="020B0503020204020204" pitchFamily="34" charset="-122"/>
              </a:rPr>
              <a:t>恳请大家批评指正！</a:t>
            </a:r>
          </a:p>
        </p:txBody>
      </p:sp>
    </p:spTree>
    <p:extLst>
      <p:ext uri="{BB962C8B-B14F-4D97-AF65-F5344CB8AC3E}">
        <p14:creationId xmlns:p14="http://schemas.microsoft.com/office/powerpoint/2010/main" val="35040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文本框 1"/>
          <p:cNvSpPr txBox="1"/>
          <p:nvPr userDrawn="1"/>
        </p:nvSpPr>
        <p:spPr>
          <a:xfrm>
            <a:off x="1066800" y="3133725"/>
            <a:ext cx="2326278" cy="584775"/>
          </a:xfrm>
          <a:prstGeom prst="rect">
            <a:avLst/>
          </a:prstGeom>
          <a:noFill/>
        </p:spPr>
        <p:txBody>
          <a:bodyPr wrap="none" rtlCol="0">
            <a:spAutoFit/>
          </a:bodyPr>
          <a:lstStyle/>
          <a:p>
            <a:r>
              <a:rPr lang="en-US" altLang="zh-CN" sz="3200" dirty="0"/>
              <a:t>CONTENTS</a:t>
            </a:r>
            <a:endParaRPr lang="zh-CN" altLang="en-US" sz="3200" dirty="0"/>
          </a:p>
        </p:txBody>
      </p:sp>
      <p:sp>
        <p:nvSpPr>
          <p:cNvPr id="4" name="文本占位符 13"/>
          <p:cNvSpPr>
            <a:spLocks noGrp="1"/>
          </p:cNvSpPr>
          <p:nvPr>
            <p:ph type="body" sz="quarter" idx="12" hasCustomPrompt="1"/>
          </p:nvPr>
        </p:nvSpPr>
        <p:spPr>
          <a:xfrm>
            <a:off x="6107785" y="461703"/>
            <a:ext cx="5576224" cy="5760720"/>
          </a:xfrm>
          <a:prstGeom prst="rect">
            <a:avLst/>
          </a:prstGeom>
        </p:spPr>
        <p:txBody>
          <a:bodyPr anchor="ctr">
            <a:noAutofit/>
          </a:bodyPr>
          <a:lstStyle>
            <a:lvl1pPr marL="230505" indent="-288290" algn="just">
              <a:lnSpc>
                <a:spcPct val="200000"/>
              </a:lnSpc>
              <a:spcBef>
                <a:spcPts val="0"/>
              </a:spcBef>
              <a:spcAft>
                <a:spcPts val="0"/>
              </a:spcAft>
              <a:buSzPct val="100000"/>
              <a:buFont typeface="+mj-lt"/>
              <a:buAutoNum type="arabicPeriod"/>
              <a:defRPr sz="2400"/>
            </a:lvl1pPr>
            <a:lvl2pPr marL="685800" indent="-228600" algn="just">
              <a:lnSpc>
                <a:spcPct val="100000"/>
              </a:lnSpc>
              <a:spcBef>
                <a:spcPts val="500"/>
              </a:spcBef>
              <a:spcAft>
                <a:spcPts val="0"/>
              </a:spcAft>
              <a:buSzPct val="80000"/>
              <a:buFont typeface="Wingdings" panose="05000000000000000000" pitchFamily="2" charset="2"/>
              <a:buChar char="l"/>
              <a:defRPr sz="2000"/>
            </a:lvl2pPr>
            <a:lvl3pPr marL="1143000" indent="-228600" algn="just">
              <a:lnSpc>
                <a:spcPct val="100000"/>
              </a:lnSpc>
              <a:spcBef>
                <a:spcPts val="300"/>
              </a:spcBef>
              <a:spcAft>
                <a:spcPts val="0"/>
              </a:spcAft>
              <a:buFont typeface="Times New Roman" panose="02020603050405020304" pitchFamily="18" charset="0"/>
              <a:buChar char="○"/>
              <a:defRPr sz="1800"/>
            </a:lvl3pPr>
            <a:lvl4pPr marL="1600200" indent="-228600">
              <a:lnSpc>
                <a:spcPct val="100000"/>
              </a:lnSpc>
              <a:spcBef>
                <a:spcPts val="300"/>
              </a:spcBef>
              <a:spcAft>
                <a:spcPts val="0"/>
              </a:spcAft>
              <a:buFont typeface="Times New Roman" panose="02020603050405020304" pitchFamily="18" charset="0"/>
              <a:buChar char="○"/>
              <a:defRPr sz="1800"/>
            </a:lvl4pPr>
          </a:lstStyle>
          <a:p>
            <a:pPr lvl="0"/>
            <a:r>
              <a:rPr lang="zh-CN" altLang="en-US" dirty="0"/>
              <a:t>第一级</a:t>
            </a:r>
            <a:r>
              <a:rPr lang="en-US" altLang="zh-CN" dirty="0"/>
              <a:t>-24pt</a:t>
            </a:r>
            <a:endParaRPr lang="zh-CN" altLang="en-US" dirty="0"/>
          </a:p>
          <a:p>
            <a:pPr lvl="1"/>
            <a:r>
              <a:rPr lang="zh-CN" altLang="en-US" dirty="0"/>
              <a:t>第二级</a:t>
            </a:r>
            <a:r>
              <a:rPr lang="en-US" altLang="zh-CN" dirty="0"/>
              <a:t>-20pt</a:t>
            </a:r>
            <a:endParaRPr lang="zh-CN" altLang="en-US" dirty="0"/>
          </a:p>
          <a:p>
            <a:pPr lvl="2"/>
            <a:r>
              <a:rPr lang="zh-CN" altLang="en-US" dirty="0"/>
              <a:t>第三级</a:t>
            </a:r>
            <a:r>
              <a:rPr lang="en-US" altLang="zh-CN" dirty="0"/>
              <a:t>-18pt</a:t>
            </a:r>
          </a:p>
          <a:p>
            <a:pPr lvl="3"/>
            <a:r>
              <a:rPr lang="zh-CN" altLang="en-US" dirty="0"/>
              <a:t>第四级</a:t>
            </a:r>
            <a:r>
              <a:rPr lang="en-US" altLang="zh-CN" dirty="0"/>
              <a:t>-18pt</a:t>
            </a:r>
            <a:endParaRPr lang="zh-CN" altLang="en-US" dirty="0"/>
          </a:p>
        </p:txBody>
      </p:sp>
    </p:spTree>
    <p:extLst>
      <p:ext uri="{BB962C8B-B14F-4D97-AF65-F5344CB8AC3E}">
        <p14:creationId xmlns:p14="http://schemas.microsoft.com/office/powerpoint/2010/main" val="17064545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78604" y="909567"/>
            <a:ext cx="3706773" cy="380754"/>
          </a:xfrm>
          <a:prstGeom prst="rect">
            <a:avLst/>
          </a:prstGeom>
        </p:spPr>
        <p:txBody>
          <a:bodyPr anchor="ctr"/>
          <a:lstStyle>
            <a:lvl1pPr>
              <a:defRPr sz="2000" b="1">
                <a:solidFill>
                  <a:srgbClr val="014099"/>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7" name="矩形 6"/>
          <p:cNvSpPr/>
          <p:nvPr userDrawn="1"/>
        </p:nvSpPr>
        <p:spPr>
          <a:xfrm>
            <a:off x="0" y="0"/>
            <a:ext cx="12192000" cy="627888"/>
          </a:xfrm>
          <a:prstGeom prst="rect">
            <a:avLst/>
          </a:prstGeom>
          <a:solidFill>
            <a:srgbClr val="014099"/>
          </a:solidFill>
          <a:ln>
            <a:solidFill>
              <a:srgbClr val="0140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3" name="文本框 32"/>
          <p:cNvSpPr txBox="1"/>
          <p:nvPr userDrawn="1"/>
        </p:nvSpPr>
        <p:spPr>
          <a:xfrm>
            <a:off x="575330" y="55022"/>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研究背景</a:t>
            </a:r>
          </a:p>
        </p:txBody>
      </p:sp>
      <p:sp>
        <p:nvSpPr>
          <p:cNvPr id="34" name="文本框 33"/>
          <p:cNvSpPr txBox="1"/>
          <p:nvPr userDrawn="1"/>
        </p:nvSpPr>
        <p:spPr>
          <a:xfrm>
            <a:off x="2274027" y="144667"/>
            <a:ext cx="1005403" cy="338554"/>
          </a:xfrm>
          <a:prstGeom prst="rect">
            <a:avLst/>
          </a:prstGeom>
          <a:noFill/>
        </p:spPr>
        <p:txBody>
          <a:bodyPr wrap="non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文献回顾</a:t>
            </a:r>
          </a:p>
        </p:txBody>
      </p:sp>
      <p:sp>
        <p:nvSpPr>
          <p:cNvPr id="35" name="文本框 34"/>
          <p:cNvSpPr txBox="1"/>
          <p:nvPr userDrawn="1"/>
        </p:nvSpPr>
        <p:spPr>
          <a:xfrm>
            <a:off x="3931500" y="144667"/>
            <a:ext cx="1005403" cy="338554"/>
          </a:xfrm>
          <a:prstGeom prst="rect">
            <a:avLst/>
          </a:prstGeom>
          <a:noFill/>
        </p:spPr>
        <p:txBody>
          <a:bodyPr wrap="non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问题模型</a:t>
            </a:r>
          </a:p>
        </p:txBody>
      </p:sp>
      <p:sp>
        <p:nvSpPr>
          <p:cNvPr id="36" name="文本框 35"/>
          <p:cNvSpPr txBox="1"/>
          <p:nvPr userDrawn="1"/>
        </p:nvSpPr>
        <p:spPr>
          <a:xfrm>
            <a:off x="5588973" y="144667"/>
            <a:ext cx="1005403" cy="338554"/>
          </a:xfrm>
          <a:prstGeom prst="rect">
            <a:avLst/>
          </a:prstGeom>
          <a:noFill/>
        </p:spPr>
        <p:txBody>
          <a:bodyPr wrap="non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结论展望</a:t>
            </a:r>
          </a:p>
        </p:txBody>
      </p:sp>
      <p:cxnSp>
        <p:nvCxnSpPr>
          <p:cNvPr id="39" name="直接连接符 38"/>
          <p:cNvCxnSpPr/>
          <p:nvPr userDrawn="1"/>
        </p:nvCxnSpPr>
        <p:spPr>
          <a:xfrm>
            <a:off x="0" y="6492875"/>
            <a:ext cx="12192000" cy="0"/>
          </a:xfrm>
          <a:prstGeom prst="line">
            <a:avLst/>
          </a:prstGeom>
          <a:ln w="12700">
            <a:solidFill>
              <a:srgbClr val="0140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961370" y="483221"/>
            <a:ext cx="4080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页脚占位符 2">
            <a:extLst>
              <a:ext uri="{FF2B5EF4-FFF2-40B4-BE49-F238E27FC236}">
                <a16:creationId xmlns:a16="http://schemas.microsoft.com/office/drawing/2014/main" id="{77EE2F1E-468F-4075-A171-638ED8A66143}"/>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22</a:t>
            </a:r>
            <a:endParaRPr lang="zh-CN" altLang="en-US" sz="1200" dirty="0">
              <a:solidFill>
                <a:schemeClr val="tx1"/>
              </a:solidFill>
            </a:endParaRPr>
          </a:p>
        </p:txBody>
      </p:sp>
      <p:sp>
        <p:nvSpPr>
          <p:cNvPr id="22" name="页脚占位符 2">
            <a:extLst>
              <a:ext uri="{FF2B5EF4-FFF2-40B4-BE49-F238E27FC236}">
                <a16:creationId xmlns:a16="http://schemas.microsoft.com/office/drawing/2014/main" id="{EE2AF90B-884F-472E-ABD2-56613AB8A4A9}"/>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23" name="页脚占位符 2">
            <a:extLst>
              <a:ext uri="{FF2B5EF4-FFF2-40B4-BE49-F238E27FC236}">
                <a16:creationId xmlns:a16="http://schemas.microsoft.com/office/drawing/2014/main" id="{DA027FFD-3FF4-4739-A9B0-52585C0206F7}"/>
              </a:ext>
            </a:extLst>
          </p:cNvPr>
          <p:cNvSpPr>
            <a:spLocks noGrp="1"/>
          </p:cNvSpPr>
          <p:nvPr>
            <p:ph type="ftr" sz="quarter" idx="11"/>
          </p:nvPr>
        </p:nvSpPr>
        <p:spPr>
          <a:xfrm>
            <a:off x="5372101" y="6493791"/>
            <a:ext cx="721129" cy="364209"/>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
        <p:nvSpPr>
          <p:cNvPr id="24" name="Footer Placeholder 4">
            <a:extLst>
              <a:ext uri="{FF2B5EF4-FFF2-40B4-BE49-F238E27FC236}">
                <a16:creationId xmlns:a16="http://schemas.microsoft.com/office/drawing/2014/main" id="{B1A6BBBC-AD18-4A22-A7F1-7FD81FAE6D04}"/>
              </a:ext>
            </a:extLst>
          </p:cNvPr>
          <p:cNvSpPr txBox="1">
            <a:spLocks/>
          </p:cNvSpPr>
          <p:nvPr userDrawn="1"/>
        </p:nvSpPr>
        <p:spPr>
          <a:xfrm>
            <a:off x="136669" y="6492876"/>
            <a:ext cx="4998287" cy="365124"/>
          </a:xfrm>
          <a:prstGeom prst="rect">
            <a:avLst/>
          </a:prstGeom>
        </p:spPr>
        <p:txBody>
          <a:bodyPr/>
          <a:lstStyle>
            <a:defPPr>
              <a:defRPr lang="zh-CN"/>
            </a:defPPr>
            <a:lvl1pPr marL="0" algn="l" defTabSz="914400" rtl="0" eaLnBrk="1" latinLnBrk="0" hangingPunct="1">
              <a:defRPr sz="1400" kern="1200">
                <a:solidFill>
                  <a:schemeClr val="bg1">
                    <a:lumMod val="50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Product Redesign and Innovation Based on Online Reviews</a:t>
            </a:r>
            <a:endParaRPr lang="zh-CN" altLang="en-US" dirty="0"/>
          </a:p>
        </p:txBody>
      </p:sp>
      <p:pic>
        <p:nvPicPr>
          <p:cNvPr id="25" name="图片 24">
            <a:extLst>
              <a:ext uri="{FF2B5EF4-FFF2-40B4-BE49-F238E27FC236}">
                <a16:creationId xmlns:a16="http://schemas.microsoft.com/office/drawing/2014/main" id="{6B01C3FC-0B20-47A0-B2BA-7D95AC41FA03}"/>
              </a:ext>
            </a:extLst>
          </p:cNvPr>
          <p:cNvPicPr>
            <a:picLocks noChangeAspect="1"/>
          </p:cNvPicPr>
          <p:nvPr userDrawn="1"/>
        </p:nvPicPr>
        <p:blipFill>
          <a:blip r:embed="rId2"/>
          <a:stretch>
            <a:fillRect/>
          </a:stretch>
        </p:blipFill>
        <p:spPr>
          <a:xfrm>
            <a:off x="9492124" y="68749"/>
            <a:ext cx="2364596" cy="478199"/>
          </a:xfrm>
          <a:prstGeom prst="rect">
            <a:avLst/>
          </a:prstGeom>
        </p:spPr>
      </p:pic>
      <p:sp>
        <p:nvSpPr>
          <p:cNvPr id="16" name="文本占位符 13">
            <a:extLst>
              <a:ext uri="{FF2B5EF4-FFF2-40B4-BE49-F238E27FC236}">
                <a16:creationId xmlns:a16="http://schemas.microsoft.com/office/drawing/2014/main" id="{71E2275D-721F-473C-AF53-B90F430B7652}"/>
              </a:ext>
            </a:extLst>
          </p:cNvPr>
          <p:cNvSpPr>
            <a:spLocks noGrp="1"/>
          </p:cNvSpPr>
          <p:nvPr>
            <p:ph type="body" sz="quarter" idx="12" hasCustomPrompt="1"/>
          </p:nvPr>
        </p:nvSpPr>
        <p:spPr>
          <a:xfrm>
            <a:off x="399430" y="1412991"/>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r>
              <a:rPr lang="zh-CN" altLang="en-US" dirty="0"/>
              <a:t>方法</a:t>
            </a:r>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Tree>
    <p:extLst>
      <p:ext uri="{BB962C8B-B14F-4D97-AF65-F5344CB8AC3E}">
        <p14:creationId xmlns:p14="http://schemas.microsoft.com/office/powerpoint/2010/main" val="35084282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0"/>
            <a:ext cx="12192000" cy="627888"/>
          </a:xfrm>
          <a:prstGeom prst="rect">
            <a:avLst/>
          </a:prstGeom>
          <a:solidFill>
            <a:srgbClr val="014099"/>
          </a:solidFill>
          <a:ln>
            <a:solidFill>
              <a:srgbClr val="0140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3" name="文本框 32"/>
          <p:cNvSpPr txBox="1"/>
          <p:nvPr userDrawn="1"/>
        </p:nvSpPr>
        <p:spPr>
          <a:xfrm>
            <a:off x="575330" y="144667"/>
            <a:ext cx="1005403" cy="338554"/>
          </a:xfrm>
          <a:prstGeom prst="rect">
            <a:avLst/>
          </a:prstGeom>
          <a:noFill/>
        </p:spPr>
        <p:txBody>
          <a:bodyPr wrap="none" rtlCol="0">
            <a:spAutoFit/>
          </a:bodyPr>
          <a:lstStyle>
            <a:defPPr>
              <a:defRPr lang="zh-CN"/>
            </a:defPPr>
            <a:lvl1pPr>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研究背景</a:t>
            </a:r>
          </a:p>
        </p:txBody>
      </p:sp>
      <p:sp>
        <p:nvSpPr>
          <p:cNvPr id="35" name="文本框 34"/>
          <p:cNvSpPr txBox="1"/>
          <p:nvPr userDrawn="1"/>
        </p:nvSpPr>
        <p:spPr>
          <a:xfrm>
            <a:off x="4013480" y="144667"/>
            <a:ext cx="1005403" cy="338554"/>
          </a:xfrm>
          <a:prstGeom prst="rect">
            <a:avLst/>
          </a:prstGeom>
          <a:noFill/>
        </p:spPr>
        <p:txBody>
          <a:bodyPr wrap="non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问题模型</a:t>
            </a:r>
          </a:p>
        </p:txBody>
      </p:sp>
      <p:sp>
        <p:nvSpPr>
          <p:cNvPr id="36" name="文本框 35"/>
          <p:cNvSpPr txBox="1"/>
          <p:nvPr userDrawn="1"/>
        </p:nvSpPr>
        <p:spPr>
          <a:xfrm>
            <a:off x="5629963" y="144667"/>
            <a:ext cx="1005403" cy="338554"/>
          </a:xfrm>
          <a:prstGeom prst="rect">
            <a:avLst/>
          </a:prstGeom>
          <a:noFill/>
        </p:spPr>
        <p:txBody>
          <a:bodyPr wrap="non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结论展望</a:t>
            </a:r>
          </a:p>
        </p:txBody>
      </p:sp>
      <p:cxnSp>
        <p:nvCxnSpPr>
          <p:cNvPr id="39" name="直接连接符 38"/>
          <p:cNvCxnSpPr/>
          <p:nvPr userDrawn="1"/>
        </p:nvCxnSpPr>
        <p:spPr>
          <a:xfrm>
            <a:off x="0" y="6492875"/>
            <a:ext cx="12192000" cy="0"/>
          </a:xfrm>
          <a:prstGeom prst="line">
            <a:avLst/>
          </a:prstGeom>
          <a:ln w="12700">
            <a:solidFill>
              <a:srgbClr val="014099"/>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userDrawn="1"/>
        </p:nvGrpSpPr>
        <p:grpSpPr>
          <a:xfrm>
            <a:off x="2191812" y="78198"/>
            <a:ext cx="1210588" cy="430852"/>
            <a:chOff x="5315931" y="52369"/>
            <a:chExt cx="1210588" cy="430852"/>
          </a:xfrm>
        </p:grpSpPr>
        <p:sp>
          <p:nvSpPr>
            <p:cNvPr id="34" name="文本框 33"/>
            <p:cNvSpPr txBox="1"/>
            <p:nvPr userDrawn="1"/>
          </p:nvSpPr>
          <p:spPr>
            <a:xfrm>
              <a:off x="5315931" y="52369"/>
              <a:ext cx="1210588" cy="400110"/>
            </a:xfrm>
            <a:prstGeom prst="rect">
              <a:avLst/>
            </a:prstGeom>
            <a:noFill/>
          </p:spPr>
          <p:txBody>
            <a:bodyPr wrap="non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文献回顾</a:t>
              </a:r>
            </a:p>
          </p:txBody>
        </p:sp>
        <p:cxnSp>
          <p:nvCxnSpPr>
            <p:cNvPr id="44" name="直接连接符 43"/>
            <p:cNvCxnSpPr/>
            <p:nvPr userDrawn="1"/>
          </p:nvCxnSpPr>
          <p:spPr>
            <a:xfrm>
              <a:off x="5745714" y="483221"/>
              <a:ext cx="4080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 name="Title 1"/>
          <p:cNvSpPr>
            <a:spLocks noGrp="1"/>
          </p:cNvSpPr>
          <p:nvPr>
            <p:ph type="title"/>
          </p:nvPr>
        </p:nvSpPr>
        <p:spPr>
          <a:xfrm>
            <a:off x="378604" y="909567"/>
            <a:ext cx="3706773" cy="380754"/>
          </a:xfrm>
          <a:prstGeom prst="rect">
            <a:avLst/>
          </a:prstGeom>
        </p:spPr>
        <p:txBody>
          <a:bodyPr anchor="ctr"/>
          <a:lstStyle>
            <a:lvl1pPr>
              <a:defRPr sz="2000" b="1">
                <a:solidFill>
                  <a:srgbClr val="014099"/>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5" name="页脚占位符 2">
            <a:extLst>
              <a:ext uri="{FF2B5EF4-FFF2-40B4-BE49-F238E27FC236}">
                <a16:creationId xmlns:a16="http://schemas.microsoft.com/office/drawing/2014/main" id="{CFB6C70A-31B6-4A62-8BD6-395880F83586}"/>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22</a:t>
            </a:r>
            <a:endParaRPr lang="zh-CN" altLang="en-US" sz="1200" dirty="0">
              <a:solidFill>
                <a:schemeClr val="tx1"/>
              </a:solidFill>
            </a:endParaRPr>
          </a:p>
        </p:txBody>
      </p:sp>
      <p:sp>
        <p:nvSpPr>
          <p:cNvPr id="16" name="页脚占位符 2">
            <a:extLst>
              <a:ext uri="{FF2B5EF4-FFF2-40B4-BE49-F238E27FC236}">
                <a16:creationId xmlns:a16="http://schemas.microsoft.com/office/drawing/2014/main" id="{920C4F0B-555C-4FDF-A1E2-169CEE7DDB6E}"/>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19" name="页脚占位符 2">
            <a:extLst>
              <a:ext uri="{FF2B5EF4-FFF2-40B4-BE49-F238E27FC236}">
                <a16:creationId xmlns:a16="http://schemas.microsoft.com/office/drawing/2014/main" id="{78C3C888-F1A7-4376-AEAE-5AD8C67ECD95}"/>
              </a:ext>
            </a:extLst>
          </p:cNvPr>
          <p:cNvSpPr>
            <a:spLocks noGrp="1"/>
          </p:cNvSpPr>
          <p:nvPr>
            <p:ph type="ftr" sz="quarter" idx="11"/>
          </p:nvPr>
        </p:nvSpPr>
        <p:spPr>
          <a:xfrm>
            <a:off x="5372101" y="6493791"/>
            <a:ext cx="721129" cy="364209"/>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
        <p:nvSpPr>
          <p:cNvPr id="21" name="Footer Placeholder 4">
            <a:extLst>
              <a:ext uri="{FF2B5EF4-FFF2-40B4-BE49-F238E27FC236}">
                <a16:creationId xmlns:a16="http://schemas.microsoft.com/office/drawing/2014/main" id="{155B36B5-733E-49D8-8179-63D002D03672}"/>
              </a:ext>
            </a:extLst>
          </p:cNvPr>
          <p:cNvSpPr txBox="1">
            <a:spLocks/>
          </p:cNvSpPr>
          <p:nvPr userDrawn="1"/>
        </p:nvSpPr>
        <p:spPr>
          <a:xfrm>
            <a:off x="136669" y="6492876"/>
            <a:ext cx="4998287" cy="365124"/>
          </a:xfrm>
          <a:prstGeom prst="rect">
            <a:avLst/>
          </a:prstGeom>
        </p:spPr>
        <p:txBody>
          <a:bodyPr/>
          <a:lstStyle>
            <a:defPPr>
              <a:defRPr lang="zh-CN"/>
            </a:defPPr>
            <a:lvl1pPr marL="0" algn="l" defTabSz="914400" rtl="0" eaLnBrk="1" latinLnBrk="0" hangingPunct="1">
              <a:defRPr sz="1400" kern="1200">
                <a:solidFill>
                  <a:schemeClr val="bg1">
                    <a:lumMod val="50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Product Redesign and Innovation Based on Online Reviews</a:t>
            </a:r>
          </a:p>
        </p:txBody>
      </p:sp>
      <p:pic>
        <p:nvPicPr>
          <p:cNvPr id="22" name="图片 21">
            <a:extLst>
              <a:ext uri="{FF2B5EF4-FFF2-40B4-BE49-F238E27FC236}">
                <a16:creationId xmlns:a16="http://schemas.microsoft.com/office/drawing/2014/main" id="{26E65FEC-D227-4706-8380-9E3595F9C5D9}"/>
              </a:ext>
            </a:extLst>
          </p:cNvPr>
          <p:cNvPicPr>
            <a:picLocks noChangeAspect="1"/>
          </p:cNvPicPr>
          <p:nvPr userDrawn="1"/>
        </p:nvPicPr>
        <p:blipFill>
          <a:blip r:embed="rId2"/>
          <a:stretch>
            <a:fillRect/>
          </a:stretch>
        </p:blipFill>
        <p:spPr>
          <a:xfrm>
            <a:off x="9492124" y="68749"/>
            <a:ext cx="2364596" cy="478199"/>
          </a:xfrm>
          <a:prstGeom prst="rect">
            <a:avLst/>
          </a:prstGeom>
        </p:spPr>
      </p:pic>
      <p:sp>
        <p:nvSpPr>
          <p:cNvPr id="17" name="文本占位符 13">
            <a:extLst>
              <a:ext uri="{FF2B5EF4-FFF2-40B4-BE49-F238E27FC236}">
                <a16:creationId xmlns:a16="http://schemas.microsoft.com/office/drawing/2014/main" id="{D5D9D05F-4336-48E3-ACF3-53EEA678527A}"/>
              </a:ext>
            </a:extLst>
          </p:cNvPr>
          <p:cNvSpPr>
            <a:spLocks noGrp="1"/>
          </p:cNvSpPr>
          <p:nvPr>
            <p:ph type="body" sz="quarter" idx="12" hasCustomPrompt="1"/>
          </p:nvPr>
        </p:nvSpPr>
        <p:spPr>
          <a:xfrm>
            <a:off x="372664" y="1393615"/>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Tree>
    <p:extLst>
      <p:ext uri="{BB962C8B-B14F-4D97-AF65-F5344CB8AC3E}">
        <p14:creationId xmlns:p14="http://schemas.microsoft.com/office/powerpoint/2010/main" val="299635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0" y="0"/>
            <a:ext cx="12192000" cy="627888"/>
          </a:xfrm>
          <a:prstGeom prst="rect">
            <a:avLst/>
          </a:prstGeom>
          <a:solidFill>
            <a:srgbClr val="014099"/>
          </a:solidFill>
          <a:ln>
            <a:solidFill>
              <a:srgbClr val="0140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3" name="文本框 32"/>
          <p:cNvSpPr txBox="1"/>
          <p:nvPr userDrawn="1"/>
        </p:nvSpPr>
        <p:spPr>
          <a:xfrm>
            <a:off x="575330" y="144667"/>
            <a:ext cx="1005403" cy="338554"/>
          </a:xfrm>
          <a:prstGeom prst="rect">
            <a:avLst/>
          </a:prstGeom>
          <a:noFill/>
        </p:spPr>
        <p:txBody>
          <a:bodyPr wrap="none" rtlCol="0">
            <a:spAutoFit/>
          </a:bodyPr>
          <a:lstStyle>
            <a:defPPr>
              <a:defRPr lang="zh-CN"/>
            </a:defPPr>
            <a:lvl1pPr>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研究背景</a:t>
            </a:r>
          </a:p>
        </p:txBody>
      </p:sp>
      <p:sp>
        <p:nvSpPr>
          <p:cNvPr id="36" name="文本框 35"/>
          <p:cNvSpPr txBox="1"/>
          <p:nvPr userDrawn="1"/>
        </p:nvSpPr>
        <p:spPr>
          <a:xfrm>
            <a:off x="5629962" y="144667"/>
            <a:ext cx="1005403" cy="338554"/>
          </a:xfrm>
          <a:prstGeom prst="rect">
            <a:avLst/>
          </a:prstGeom>
          <a:noFill/>
        </p:spPr>
        <p:txBody>
          <a:bodyPr wrap="none" rtlCol="0">
            <a:spAutoFit/>
          </a:bodyPr>
          <a:lstStyle/>
          <a:p>
            <a:r>
              <a:rPr lang="zh-CN" altLang="en-US" sz="1600" b="0" dirty="0">
                <a:solidFill>
                  <a:schemeClr val="bg1"/>
                </a:solidFill>
                <a:latin typeface="微软雅黑" panose="020B0503020204020204" pitchFamily="34" charset="-122"/>
                <a:ea typeface="微软雅黑" panose="020B0503020204020204" pitchFamily="34" charset="-122"/>
              </a:rPr>
              <a:t>结论展望</a:t>
            </a:r>
          </a:p>
        </p:txBody>
      </p:sp>
      <p:cxnSp>
        <p:nvCxnSpPr>
          <p:cNvPr id="39" name="直接连接符 38"/>
          <p:cNvCxnSpPr/>
          <p:nvPr userDrawn="1"/>
        </p:nvCxnSpPr>
        <p:spPr>
          <a:xfrm>
            <a:off x="0" y="6492875"/>
            <a:ext cx="12192000" cy="0"/>
          </a:xfrm>
          <a:prstGeom prst="line">
            <a:avLst/>
          </a:prstGeom>
          <a:ln w="12700">
            <a:solidFill>
              <a:srgbClr val="014099"/>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userDrawn="1"/>
        </p:nvSpPr>
        <p:spPr>
          <a:xfrm>
            <a:off x="2191813" y="144667"/>
            <a:ext cx="1005403" cy="338554"/>
          </a:xfrm>
          <a:prstGeom prst="rect">
            <a:avLst/>
          </a:prstGeom>
          <a:noFill/>
        </p:spPr>
        <p:txBody>
          <a:bodyPr wrap="none" rtlCol="0">
            <a:spAutoFit/>
          </a:bodyPr>
          <a:lstStyle>
            <a:defPPr>
              <a:defRPr lang="zh-CN"/>
            </a:defPPr>
            <a:lvl1pPr>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文献回顾</a:t>
            </a:r>
          </a:p>
        </p:txBody>
      </p:sp>
      <p:grpSp>
        <p:nvGrpSpPr>
          <p:cNvPr id="8" name="组合 7"/>
          <p:cNvGrpSpPr/>
          <p:nvPr userDrawn="1"/>
        </p:nvGrpSpPr>
        <p:grpSpPr>
          <a:xfrm>
            <a:off x="3808295" y="65582"/>
            <a:ext cx="1210588" cy="437732"/>
            <a:chOff x="7055384" y="71318"/>
            <a:chExt cx="1210588" cy="437732"/>
          </a:xfrm>
        </p:grpSpPr>
        <p:sp>
          <p:nvSpPr>
            <p:cNvPr id="35" name="文本框 34"/>
            <p:cNvSpPr txBox="1"/>
            <p:nvPr userDrawn="1"/>
          </p:nvSpPr>
          <p:spPr>
            <a:xfrm>
              <a:off x="7055384" y="71318"/>
              <a:ext cx="1210588" cy="400110"/>
            </a:xfrm>
            <a:prstGeom prst="rect">
              <a:avLst/>
            </a:prstGeom>
            <a:noFill/>
          </p:spPr>
          <p:txBody>
            <a:bodyPr wrap="none" rtlCol="0">
              <a:spAutoFit/>
            </a:bodyPr>
            <a:lstStyle>
              <a:defPPr>
                <a:defRPr lang="zh-CN"/>
              </a:defPPr>
              <a:lvl1pPr lvl="0">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问题模型</a:t>
              </a:r>
            </a:p>
          </p:txBody>
        </p:sp>
        <p:cxnSp>
          <p:nvCxnSpPr>
            <p:cNvPr id="44" name="直接连接符 43"/>
            <p:cNvCxnSpPr/>
            <p:nvPr userDrawn="1"/>
          </p:nvCxnSpPr>
          <p:spPr>
            <a:xfrm>
              <a:off x="7482466" y="509050"/>
              <a:ext cx="4080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378604" y="909567"/>
            <a:ext cx="3706773" cy="380754"/>
          </a:xfrm>
          <a:prstGeom prst="rect">
            <a:avLst/>
          </a:prstGeom>
        </p:spPr>
        <p:txBody>
          <a:bodyPr anchor="ctr"/>
          <a:lstStyle>
            <a:lvl1pPr>
              <a:defRPr sz="2000" b="1">
                <a:solidFill>
                  <a:srgbClr val="014099"/>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6" name="页脚占位符 2">
            <a:extLst>
              <a:ext uri="{FF2B5EF4-FFF2-40B4-BE49-F238E27FC236}">
                <a16:creationId xmlns:a16="http://schemas.microsoft.com/office/drawing/2014/main" id="{27648E9A-31F7-4E3B-8459-40F2A8B63A20}"/>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22</a:t>
            </a:r>
            <a:endParaRPr lang="zh-CN" altLang="en-US" sz="1200" dirty="0">
              <a:solidFill>
                <a:schemeClr val="tx1"/>
              </a:solidFill>
            </a:endParaRPr>
          </a:p>
        </p:txBody>
      </p:sp>
      <p:sp>
        <p:nvSpPr>
          <p:cNvPr id="19" name="页脚占位符 2">
            <a:extLst>
              <a:ext uri="{FF2B5EF4-FFF2-40B4-BE49-F238E27FC236}">
                <a16:creationId xmlns:a16="http://schemas.microsoft.com/office/drawing/2014/main" id="{FB4C06D7-48D1-446F-8DC8-F3419DE98EFF}"/>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20" name="页脚占位符 2">
            <a:extLst>
              <a:ext uri="{FF2B5EF4-FFF2-40B4-BE49-F238E27FC236}">
                <a16:creationId xmlns:a16="http://schemas.microsoft.com/office/drawing/2014/main" id="{B63A46C4-4213-4F17-A565-77F009D4FF47}"/>
              </a:ext>
            </a:extLst>
          </p:cNvPr>
          <p:cNvSpPr>
            <a:spLocks noGrp="1"/>
          </p:cNvSpPr>
          <p:nvPr>
            <p:ph type="ftr" sz="quarter" idx="11"/>
          </p:nvPr>
        </p:nvSpPr>
        <p:spPr>
          <a:xfrm>
            <a:off x="5372101" y="6493791"/>
            <a:ext cx="721129" cy="364209"/>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
        <p:nvSpPr>
          <p:cNvPr id="21" name="Footer Placeholder 4">
            <a:extLst>
              <a:ext uri="{FF2B5EF4-FFF2-40B4-BE49-F238E27FC236}">
                <a16:creationId xmlns:a16="http://schemas.microsoft.com/office/drawing/2014/main" id="{2B90186E-2CCC-42B0-93EA-57695CB26F14}"/>
              </a:ext>
            </a:extLst>
          </p:cNvPr>
          <p:cNvSpPr txBox="1">
            <a:spLocks/>
          </p:cNvSpPr>
          <p:nvPr userDrawn="1"/>
        </p:nvSpPr>
        <p:spPr>
          <a:xfrm>
            <a:off x="136669" y="6492876"/>
            <a:ext cx="4998287" cy="365124"/>
          </a:xfrm>
          <a:prstGeom prst="rect">
            <a:avLst/>
          </a:prstGeom>
        </p:spPr>
        <p:txBody>
          <a:bodyPr/>
          <a:lstStyle>
            <a:defPPr>
              <a:defRPr lang="zh-CN"/>
            </a:defPPr>
            <a:lvl1pPr marL="0" algn="l" defTabSz="914400" rtl="0" eaLnBrk="1" latinLnBrk="0" hangingPunct="1">
              <a:defRPr sz="1400" kern="1200">
                <a:solidFill>
                  <a:schemeClr val="bg1">
                    <a:lumMod val="50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Product Redesign and Innovation Based on Online Reviews</a:t>
            </a:r>
          </a:p>
        </p:txBody>
      </p:sp>
      <p:pic>
        <p:nvPicPr>
          <p:cNvPr id="22" name="图片 21">
            <a:extLst>
              <a:ext uri="{FF2B5EF4-FFF2-40B4-BE49-F238E27FC236}">
                <a16:creationId xmlns:a16="http://schemas.microsoft.com/office/drawing/2014/main" id="{2451E949-8166-4928-BE1D-F63B7600C4D7}"/>
              </a:ext>
            </a:extLst>
          </p:cNvPr>
          <p:cNvPicPr>
            <a:picLocks noChangeAspect="1"/>
          </p:cNvPicPr>
          <p:nvPr userDrawn="1"/>
        </p:nvPicPr>
        <p:blipFill>
          <a:blip r:embed="rId2"/>
          <a:stretch>
            <a:fillRect/>
          </a:stretch>
        </p:blipFill>
        <p:spPr>
          <a:xfrm>
            <a:off x="9492124" y="68749"/>
            <a:ext cx="2364596" cy="478199"/>
          </a:xfrm>
          <a:prstGeom prst="rect">
            <a:avLst/>
          </a:prstGeom>
        </p:spPr>
      </p:pic>
      <p:sp>
        <p:nvSpPr>
          <p:cNvPr id="18" name="文本占位符 13">
            <a:extLst>
              <a:ext uri="{FF2B5EF4-FFF2-40B4-BE49-F238E27FC236}">
                <a16:creationId xmlns:a16="http://schemas.microsoft.com/office/drawing/2014/main" id="{5AF0BEFC-743A-49C3-BF0D-23EF3ECB2DF8}"/>
              </a:ext>
            </a:extLst>
          </p:cNvPr>
          <p:cNvSpPr>
            <a:spLocks noGrp="1"/>
          </p:cNvSpPr>
          <p:nvPr>
            <p:ph type="body" sz="quarter" idx="12" hasCustomPrompt="1"/>
          </p:nvPr>
        </p:nvSpPr>
        <p:spPr>
          <a:xfrm>
            <a:off x="372664" y="1393615"/>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Tree>
    <p:extLst>
      <p:ext uri="{BB962C8B-B14F-4D97-AF65-F5344CB8AC3E}">
        <p14:creationId xmlns:p14="http://schemas.microsoft.com/office/powerpoint/2010/main" val="812277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矩形 6"/>
          <p:cNvSpPr/>
          <p:nvPr userDrawn="1"/>
        </p:nvSpPr>
        <p:spPr>
          <a:xfrm>
            <a:off x="0" y="0"/>
            <a:ext cx="12192000" cy="627888"/>
          </a:xfrm>
          <a:prstGeom prst="rect">
            <a:avLst/>
          </a:prstGeom>
          <a:solidFill>
            <a:srgbClr val="014099"/>
          </a:solidFill>
          <a:ln>
            <a:solidFill>
              <a:srgbClr val="0140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3" name="文本框 32"/>
          <p:cNvSpPr txBox="1"/>
          <p:nvPr userDrawn="1"/>
        </p:nvSpPr>
        <p:spPr>
          <a:xfrm>
            <a:off x="575330" y="144667"/>
            <a:ext cx="1005403" cy="338554"/>
          </a:xfrm>
          <a:prstGeom prst="rect">
            <a:avLst/>
          </a:prstGeom>
          <a:noFill/>
        </p:spPr>
        <p:txBody>
          <a:bodyPr wrap="none" rtlCol="0">
            <a:spAutoFit/>
          </a:bodyPr>
          <a:lstStyle>
            <a:defPPr>
              <a:defRPr lang="zh-CN"/>
            </a:defPPr>
            <a:lvl1pPr>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研究背景</a:t>
            </a:r>
          </a:p>
        </p:txBody>
      </p:sp>
      <p:cxnSp>
        <p:nvCxnSpPr>
          <p:cNvPr id="39" name="直接连接符 38"/>
          <p:cNvCxnSpPr/>
          <p:nvPr userDrawn="1"/>
        </p:nvCxnSpPr>
        <p:spPr>
          <a:xfrm>
            <a:off x="0" y="6492875"/>
            <a:ext cx="12192000" cy="0"/>
          </a:xfrm>
          <a:prstGeom prst="line">
            <a:avLst/>
          </a:prstGeom>
          <a:ln w="12700">
            <a:solidFill>
              <a:srgbClr val="014099"/>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userDrawn="1"/>
        </p:nvSpPr>
        <p:spPr>
          <a:xfrm>
            <a:off x="2191812" y="144667"/>
            <a:ext cx="1005403" cy="338554"/>
          </a:xfrm>
          <a:prstGeom prst="rect">
            <a:avLst/>
          </a:prstGeom>
          <a:noFill/>
        </p:spPr>
        <p:txBody>
          <a:bodyPr wrap="none" rtlCol="0">
            <a:spAutoFit/>
          </a:bodyPr>
          <a:lstStyle>
            <a:defPPr>
              <a:defRPr lang="zh-CN"/>
            </a:defPPr>
            <a:lvl1pPr>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文献回顾</a:t>
            </a:r>
          </a:p>
        </p:txBody>
      </p:sp>
      <p:sp>
        <p:nvSpPr>
          <p:cNvPr id="35" name="文本框 34"/>
          <p:cNvSpPr txBox="1"/>
          <p:nvPr userDrawn="1"/>
        </p:nvSpPr>
        <p:spPr>
          <a:xfrm>
            <a:off x="3808294" y="144667"/>
            <a:ext cx="1005403" cy="338554"/>
          </a:xfrm>
          <a:prstGeom prst="rect">
            <a:avLst/>
          </a:prstGeom>
          <a:noFill/>
        </p:spPr>
        <p:txBody>
          <a:bodyPr wrap="none" rtlCol="0">
            <a:spAutoFit/>
          </a:bodyPr>
          <a:lstStyle>
            <a:defPPr>
              <a:defRPr lang="zh-CN"/>
            </a:defPPr>
            <a:lvl1pPr lvl="0">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问题模型</a:t>
            </a:r>
          </a:p>
        </p:txBody>
      </p:sp>
      <p:grpSp>
        <p:nvGrpSpPr>
          <p:cNvPr id="3" name="组合 2"/>
          <p:cNvGrpSpPr/>
          <p:nvPr userDrawn="1"/>
        </p:nvGrpSpPr>
        <p:grpSpPr>
          <a:xfrm>
            <a:off x="5424776" y="80046"/>
            <a:ext cx="1210588" cy="428469"/>
            <a:chOff x="8671866" y="74845"/>
            <a:chExt cx="1210588" cy="428469"/>
          </a:xfrm>
        </p:grpSpPr>
        <p:sp>
          <p:nvSpPr>
            <p:cNvPr id="36" name="文本框 35"/>
            <p:cNvSpPr txBox="1"/>
            <p:nvPr userDrawn="1"/>
          </p:nvSpPr>
          <p:spPr>
            <a:xfrm>
              <a:off x="8671866" y="74845"/>
              <a:ext cx="1210588" cy="400110"/>
            </a:xfrm>
            <a:prstGeom prst="rect">
              <a:avLst/>
            </a:prstGeom>
            <a:noFill/>
          </p:spPr>
          <p:txBody>
            <a:bodyPr wrap="none" rtlCol="0">
              <a:spAutoFit/>
            </a:bodyPr>
            <a:lstStyle>
              <a:defPPr>
                <a:defRPr lang="zh-CN"/>
              </a:defPPr>
              <a:lvl1pPr lvl="0">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结论展望</a:t>
              </a:r>
            </a:p>
          </p:txBody>
        </p:sp>
        <p:cxnSp>
          <p:nvCxnSpPr>
            <p:cNvPr id="44" name="直接连接符 43"/>
            <p:cNvCxnSpPr/>
            <p:nvPr userDrawn="1"/>
          </p:nvCxnSpPr>
          <p:spPr>
            <a:xfrm>
              <a:off x="9076585" y="503314"/>
              <a:ext cx="4080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378604" y="909567"/>
            <a:ext cx="3706773" cy="380754"/>
          </a:xfrm>
          <a:prstGeom prst="rect">
            <a:avLst/>
          </a:prstGeom>
        </p:spPr>
        <p:txBody>
          <a:bodyPr anchor="ctr"/>
          <a:lstStyle>
            <a:lvl1pPr>
              <a:defRPr sz="2000" b="1">
                <a:solidFill>
                  <a:srgbClr val="014099"/>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7" name="页脚占位符 2">
            <a:extLst>
              <a:ext uri="{FF2B5EF4-FFF2-40B4-BE49-F238E27FC236}">
                <a16:creationId xmlns:a16="http://schemas.microsoft.com/office/drawing/2014/main" id="{0F911AA9-7041-434D-8CF0-CC9E2DFDFCC4}"/>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21" name="Footer Placeholder 4">
            <a:extLst>
              <a:ext uri="{FF2B5EF4-FFF2-40B4-BE49-F238E27FC236}">
                <a16:creationId xmlns:a16="http://schemas.microsoft.com/office/drawing/2014/main" id="{DC2335B9-8BF3-4EB8-A30B-2A4E36B55AF3}"/>
              </a:ext>
            </a:extLst>
          </p:cNvPr>
          <p:cNvSpPr txBox="1">
            <a:spLocks/>
          </p:cNvSpPr>
          <p:nvPr userDrawn="1"/>
        </p:nvSpPr>
        <p:spPr>
          <a:xfrm>
            <a:off x="136669" y="6492876"/>
            <a:ext cx="4998287" cy="365124"/>
          </a:xfrm>
          <a:prstGeom prst="rect">
            <a:avLst/>
          </a:prstGeom>
        </p:spPr>
        <p:txBody>
          <a:bodyPr/>
          <a:lstStyle>
            <a:defPPr>
              <a:defRPr lang="zh-CN"/>
            </a:defPPr>
            <a:lvl1pPr marL="0" algn="l" defTabSz="914400" rtl="0" eaLnBrk="1" latinLnBrk="0" hangingPunct="1">
              <a:defRPr sz="1400" kern="1200">
                <a:solidFill>
                  <a:schemeClr val="bg1">
                    <a:lumMod val="50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Product Redesign and Innovation Based on Online Reviews</a:t>
            </a:r>
          </a:p>
        </p:txBody>
      </p:sp>
      <p:pic>
        <p:nvPicPr>
          <p:cNvPr id="22" name="图片 21">
            <a:extLst>
              <a:ext uri="{FF2B5EF4-FFF2-40B4-BE49-F238E27FC236}">
                <a16:creationId xmlns:a16="http://schemas.microsoft.com/office/drawing/2014/main" id="{A7B0C60F-EB1F-444D-B20A-5F7118CCCD5E}"/>
              </a:ext>
            </a:extLst>
          </p:cNvPr>
          <p:cNvPicPr>
            <a:picLocks noChangeAspect="1"/>
          </p:cNvPicPr>
          <p:nvPr userDrawn="1"/>
        </p:nvPicPr>
        <p:blipFill>
          <a:blip r:embed="rId2"/>
          <a:stretch>
            <a:fillRect/>
          </a:stretch>
        </p:blipFill>
        <p:spPr>
          <a:xfrm>
            <a:off x="9492124" y="68749"/>
            <a:ext cx="2364596" cy="478199"/>
          </a:xfrm>
          <a:prstGeom prst="rect">
            <a:avLst/>
          </a:prstGeom>
        </p:spPr>
      </p:pic>
      <p:sp>
        <p:nvSpPr>
          <p:cNvPr id="25" name="页脚占位符 2">
            <a:extLst>
              <a:ext uri="{FF2B5EF4-FFF2-40B4-BE49-F238E27FC236}">
                <a16:creationId xmlns:a16="http://schemas.microsoft.com/office/drawing/2014/main" id="{D4F715B1-9011-4135-9984-C8C319006FF6}"/>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22</a:t>
            </a:r>
            <a:endParaRPr lang="zh-CN" altLang="en-US" sz="1200" dirty="0">
              <a:solidFill>
                <a:schemeClr val="tx1"/>
              </a:solidFill>
            </a:endParaRPr>
          </a:p>
        </p:txBody>
      </p:sp>
      <p:sp>
        <p:nvSpPr>
          <p:cNvPr id="26" name="页脚占位符 2">
            <a:extLst>
              <a:ext uri="{FF2B5EF4-FFF2-40B4-BE49-F238E27FC236}">
                <a16:creationId xmlns:a16="http://schemas.microsoft.com/office/drawing/2014/main" id="{6ECC176F-25B0-4987-BD43-8CAEE50B8A8E}"/>
              </a:ext>
            </a:extLst>
          </p:cNvPr>
          <p:cNvSpPr>
            <a:spLocks noGrp="1"/>
          </p:cNvSpPr>
          <p:nvPr>
            <p:ph type="ftr" sz="quarter" idx="11"/>
          </p:nvPr>
        </p:nvSpPr>
        <p:spPr>
          <a:xfrm>
            <a:off x="5372101" y="6493791"/>
            <a:ext cx="721129" cy="364209"/>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
        <p:nvSpPr>
          <p:cNvPr id="18" name="文本占位符 13">
            <a:extLst>
              <a:ext uri="{FF2B5EF4-FFF2-40B4-BE49-F238E27FC236}">
                <a16:creationId xmlns:a16="http://schemas.microsoft.com/office/drawing/2014/main" id="{2B52CF27-3007-4538-9BB0-D0D309F7C8D3}"/>
              </a:ext>
            </a:extLst>
          </p:cNvPr>
          <p:cNvSpPr>
            <a:spLocks noGrp="1"/>
          </p:cNvSpPr>
          <p:nvPr>
            <p:ph type="body" sz="quarter" idx="12" hasCustomPrompt="1"/>
          </p:nvPr>
        </p:nvSpPr>
        <p:spPr>
          <a:xfrm>
            <a:off x="372664" y="1393615"/>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Tree>
    <p:extLst>
      <p:ext uri="{BB962C8B-B14F-4D97-AF65-F5344CB8AC3E}">
        <p14:creationId xmlns:p14="http://schemas.microsoft.com/office/powerpoint/2010/main" val="177486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7" name="矩形 6"/>
          <p:cNvSpPr/>
          <p:nvPr userDrawn="1"/>
        </p:nvSpPr>
        <p:spPr>
          <a:xfrm>
            <a:off x="0" y="0"/>
            <a:ext cx="12192000" cy="627888"/>
          </a:xfrm>
          <a:prstGeom prst="rect">
            <a:avLst/>
          </a:prstGeom>
          <a:solidFill>
            <a:srgbClr val="014099"/>
          </a:solidFill>
          <a:ln>
            <a:solidFill>
              <a:srgbClr val="0140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3" name="文本框 32"/>
          <p:cNvSpPr txBox="1"/>
          <p:nvPr userDrawn="1"/>
        </p:nvSpPr>
        <p:spPr>
          <a:xfrm>
            <a:off x="526562" y="144667"/>
            <a:ext cx="1005403" cy="338554"/>
          </a:xfrm>
          <a:prstGeom prst="rect">
            <a:avLst/>
          </a:prstGeom>
          <a:noFill/>
        </p:spPr>
        <p:txBody>
          <a:bodyPr wrap="none" rtlCol="0">
            <a:spAutoFit/>
          </a:bodyPr>
          <a:lstStyle>
            <a:defPPr>
              <a:defRPr lang="zh-CN"/>
            </a:defPPr>
            <a:lvl1pPr>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研究背景</a:t>
            </a:r>
          </a:p>
        </p:txBody>
      </p:sp>
      <p:cxnSp>
        <p:nvCxnSpPr>
          <p:cNvPr id="39" name="直接连接符 38"/>
          <p:cNvCxnSpPr/>
          <p:nvPr userDrawn="1"/>
        </p:nvCxnSpPr>
        <p:spPr>
          <a:xfrm>
            <a:off x="0" y="6492875"/>
            <a:ext cx="12192000" cy="0"/>
          </a:xfrm>
          <a:prstGeom prst="line">
            <a:avLst/>
          </a:prstGeom>
          <a:ln w="12700">
            <a:solidFill>
              <a:srgbClr val="014099"/>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userDrawn="1"/>
        </p:nvSpPr>
        <p:spPr>
          <a:xfrm>
            <a:off x="2143044" y="144667"/>
            <a:ext cx="1005403" cy="338554"/>
          </a:xfrm>
          <a:prstGeom prst="rect">
            <a:avLst/>
          </a:prstGeom>
          <a:noFill/>
        </p:spPr>
        <p:txBody>
          <a:bodyPr wrap="none" rtlCol="0">
            <a:spAutoFit/>
          </a:bodyPr>
          <a:lstStyle>
            <a:defPPr>
              <a:defRPr lang="zh-CN"/>
            </a:defPPr>
            <a:lvl1pPr>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文献回顾</a:t>
            </a:r>
          </a:p>
        </p:txBody>
      </p:sp>
      <p:sp>
        <p:nvSpPr>
          <p:cNvPr id="35" name="文本框 34"/>
          <p:cNvSpPr txBox="1"/>
          <p:nvPr userDrawn="1"/>
        </p:nvSpPr>
        <p:spPr>
          <a:xfrm>
            <a:off x="3759526" y="144667"/>
            <a:ext cx="1005403" cy="338554"/>
          </a:xfrm>
          <a:prstGeom prst="rect">
            <a:avLst/>
          </a:prstGeom>
          <a:noFill/>
        </p:spPr>
        <p:txBody>
          <a:bodyPr wrap="none" rtlCol="0">
            <a:spAutoFit/>
          </a:bodyPr>
          <a:lstStyle>
            <a:defPPr>
              <a:defRPr lang="zh-CN"/>
            </a:defPPr>
            <a:lvl1pPr lvl="0">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问题模型</a:t>
            </a:r>
          </a:p>
        </p:txBody>
      </p:sp>
      <p:sp>
        <p:nvSpPr>
          <p:cNvPr id="36" name="文本框 35"/>
          <p:cNvSpPr txBox="1"/>
          <p:nvPr userDrawn="1"/>
        </p:nvSpPr>
        <p:spPr>
          <a:xfrm>
            <a:off x="5376008" y="144667"/>
            <a:ext cx="1005403" cy="338554"/>
          </a:xfrm>
          <a:prstGeom prst="rect">
            <a:avLst/>
          </a:prstGeom>
          <a:noFill/>
        </p:spPr>
        <p:txBody>
          <a:bodyPr wrap="none" rtlCol="0">
            <a:spAutoFit/>
          </a:bodyPr>
          <a:lstStyle>
            <a:defPPr>
              <a:defRPr lang="zh-CN"/>
            </a:defPPr>
            <a:lvl1pPr lvl="0">
              <a:defRPr sz="1600" b="0">
                <a:solidFill>
                  <a:schemeClr val="bg1"/>
                </a:solidFill>
                <a:latin typeface="微软雅黑" panose="020B0503020204020204" pitchFamily="34" charset="-122"/>
                <a:ea typeface="微软雅黑" panose="020B0503020204020204" pitchFamily="34" charset="-122"/>
              </a:defRPr>
            </a:lvl1pPr>
          </a:lstStyle>
          <a:p>
            <a:pPr lvl="0"/>
            <a:r>
              <a:rPr lang="zh-CN" altLang="en-US" dirty="0"/>
              <a:t>仿真分析</a:t>
            </a:r>
          </a:p>
        </p:txBody>
      </p:sp>
      <p:grpSp>
        <p:nvGrpSpPr>
          <p:cNvPr id="8" name="组合 7"/>
          <p:cNvGrpSpPr/>
          <p:nvPr userDrawn="1"/>
        </p:nvGrpSpPr>
        <p:grpSpPr>
          <a:xfrm>
            <a:off x="6992490" y="71746"/>
            <a:ext cx="1210588" cy="425404"/>
            <a:chOff x="10288349" y="83111"/>
            <a:chExt cx="1210588" cy="425404"/>
          </a:xfrm>
        </p:grpSpPr>
        <p:sp>
          <p:nvSpPr>
            <p:cNvPr id="37" name="文本框 36"/>
            <p:cNvSpPr txBox="1"/>
            <p:nvPr userDrawn="1"/>
          </p:nvSpPr>
          <p:spPr>
            <a:xfrm>
              <a:off x="10288349" y="83111"/>
              <a:ext cx="1210588" cy="400110"/>
            </a:xfrm>
            <a:prstGeom prst="rect">
              <a:avLst/>
            </a:prstGeom>
            <a:noFill/>
          </p:spPr>
          <p:txBody>
            <a:bodyPr wrap="none" rtlCol="0">
              <a:spAutoFit/>
            </a:bodyPr>
            <a:lstStyle>
              <a:defPPr>
                <a:defRPr lang="zh-CN"/>
              </a:defPPr>
              <a:lvl1pPr lvl="0">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结论展望</a:t>
              </a:r>
            </a:p>
          </p:txBody>
        </p:sp>
        <p:cxnSp>
          <p:nvCxnSpPr>
            <p:cNvPr id="44" name="直接连接符 43"/>
            <p:cNvCxnSpPr/>
            <p:nvPr userDrawn="1"/>
          </p:nvCxnSpPr>
          <p:spPr>
            <a:xfrm>
              <a:off x="10689629" y="508515"/>
              <a:ext cx="4080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378604" y="909567"/>
            <a:ext cx="3706773" cy="380754"/>
          </a:xfrm>
          <a:prstGeom prst="rect">
            <a:avLst/>
          </a:prstGeom>
        </p:spPr>
        <p:txBody>
          <a:bodyPr anchor="ctr"/>
          <a:lstStyle>
            <a:lvl1pPr>
              <a:defRPr sz="2000" b="1">
                <a:solidFill>
                  <a:srgbClr val="014099"/>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9" name="页脚占位符 2">
            <a:extLst>
              <a:ext uri="{FF2B5EF4-FFF2-40B4-BE49-F238E27FC236}">
                <a16:creationId xmlns:a16="http://schemas.microsoft.com/office/drawing/2014/main" id="{6E7DBC13-397A-441F-8326-F523FF99BBE4}"/>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21" name="Footer Placeholder 4">
            <a:extLst>
              <a:ext uri="{FF2B5EF4-FFF2-40B4-BE49-F238E27FC236}">
                <a16:creationId xmlns:a16="http://schemas.microsoft.com/office/drawing/2014/main" id="{644DC382-DD8A-4C45-87DA-FC3E3C813C90}"/>
              </a:ext>
            </a:extLst>
          </p:cNvPr>
          <p:cNvSpPr txBox="1">
            <a:spLocks/>
          </p:cNvSpPr>
          <p:nvPr userDrawn="1"/>
        </p:nvSpPr>
        <p:spPr>
          <a:xfrm>
            <a:off x="136669" y="6492876"/>
            <a:ext cx="4998287" cy="365124"/>
          </a:xfrm>
          <a:prstGeom prst="rect">
            <a:avLst/>
          </a:prstGeom>
        </p:spPr>
        <p:txBody>
          <a:bodyPr/>
          <a:lstStyle>
            <a:defPPr>
              <a:defRPr lang="zh-CN"/>
            </a:defPPr>
            <a:lvl1pPr marL="0" algn="l" defTabSz="914400" rtl="0" eaLnBrk="1" latinLnBrk="0" hangingPunct="1">
              <a:defRPr sz="1400" kern="1200">
                <a:solidFill>
                  <a:schemeClr val="bg1">
                    <a:lumMod val="50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Product Redesign and Innovation Based on Online Reviews</a:t>
            </a:r>
          </a:p>
        </p:txBody>
      </p:sp>
      <p:pic>
        <p:nvPicPr>
          <p:cNvPr id="22" name="图片 21">
            <a:extLst>
              <a:ext uri="{FF2B5EF4-FFF2-40B4-BE49-F238E27FC236}">
                <a16:creationId xmlns:a16="http://schemas.microsoft.com/office/drawing/2014/main" id="{42A73F64-6859-4F99-8EC2-285B2CF77EB5}"/>
              </a:ext>
            </a:extLst>
          </p:cNvPr>
          <p:cNvPicPr>
            <a:picLocks noChangeAspect="1"/>
          </p:cNvPicPr>
          <p:nvPr userDrawn="1"/>
        </p:nvPicPr>
        <p:blipFill>
          <a:blip r:embed="rId2"/>
          <a:stretch>
            <a:fillRect/>
          </a:stretch>
        </p:blipFill>
        <p:spPr>
          <a:xfrm>
            <a:off x="9492124" y="68749"/>
            <a:ext cx="2364596" cy="478199"/>
          </a:xfrm>
          <a:prstGeom prst="rect">
            <a:avLst/>
          </a:prstGeom>
        </p:spPr>
      </p:pic>
      <p:sp>
        <p:nvSpPr>
          <p:cNvPr id="23" name="页脚占位符 2">
            <a:extLst>
              <a:ext uri="{FF2B5EF4-FFF2-40B4-BE49-F238E27FC236}">
                <a16:creationId xmlns:a16="http://schemas.microsoft.com/office/drawing/2014/main" id="{52304AD8-68AA-4927-B741-FD304BED5DC9}"/>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22</a:t>
            </a:r>
            <a:endParaRPr lang="zh-CN" altLang="en-US" sz="1200" dirty="0">
              <a:solidFill>
                <a:schemeClr val="tx1"/>
              </a:solidFill>
            </a:endParaRPr>
          </a:p>
        </p:txBody>
      </p:sp>
      <p:sp>
        <p:nvSpPr>
          <p:cNvPr id="24" name="页脚占位符 2">
            <a:extLst>
              <a:ext uri="{FF2B5EF4-FFF2-40B4-BE49-F238E27FC236}">
                <a16:creationId xmlns:a16="http://schemas.microsoft.com/office/drawing/2014/main" id="{1D5B4D0D-E45E-49E7-849F-7774239FAE11}"/>
              </a:ext>
            </a:extLst>
          </p:cNvPr>
          <p:cNvSpPr>
            <a:spLocks noGrp="1"/>
          </p:cNvSpPr>
          <p:nvPr>
            <p:ph type="ftr" sz="quarter" idx="11"/>
          </p:nvPr>
        </p:nvSpPr>
        <p:spPr>
          <a:xfrm>
            <a:off x="5372101" y="6493791"/>
            <a:ext cx="721129" cy="365125"/>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
        <p:nvSpPr>
          <p:cNvPr id="17" name="文本占位符 13">
            <a:extLst>
              <a:ext uri="{FF2B5EF4-FFF2-40B4-BE49-F238E27FC236}">
                <a16:creationId xmlns:a16="http://schemas.microsoft.com/office/drawing/2014/main" id="{5CEE6033-20F7-419A-9010-06422D189DF1}"/>
              </a:ext>
            </a:extLst>
          </p:cNvPr>
          <p:cNvSpPr>
            <a:spLocks noGrp="1"/>
          </p:cNvSpPr>
          <p:nvPr>
            <p:ph type="body" sz="quarter" idx="12" hasCustomPrompt="1"/>
          </p:nvPr>
        </p:nvSpPr>
        <p:spPr>
          <a:xfrm>
            <a:off x="372664" y="1393615"/>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zh-CN" altLang="en-US" dirty="0"/>
              <a:t>第一级</a:t>
            </a:r>
            <a:r>
              <a:rPr lang="en-US" altLang="zh-CN" dirty="0"/>
              <a:t>-20pt</a:t>
            </a:r>
            <a:endParaRPr lang="zh-CN" altLang="en-US" dirty="0"/>
          </a:p>
          <a:p>
            <a:pPr lvl="1"/>
            <a:r>
              <a:rPr lang="zh-CN" altLang="en-US" dirty="0"/>
              <a:t>第二级</a:t>
            </a:r>
            <a:r>
              <a:rPr lang="en-US" altLang="zh-CN" dirty="0"/>
              <a:t>-18pt</a:t>
            </a:r>
            <a:endParaRPr lang="zh-CN" altLang="en-US" dirty="0"/>
          </a:p>
          <a:p>
            <a:pPr lvl="2"/>
            <a:r>
              <a:rPr lang="zh-CN" altLang="en-US" dirty="0"/>
              <a:t>第三级</a:t>
            </a:r>
            <a:r>
              <a:rPr lang="en-US" altLang="zh-CN" dirty="0"/>
              <a:t>-16pt</a:t>
            </a:r>
          </a:p>
          <a:p>
            <a:pPr lvl="3"/>
            <a:r>
              <a:rPr lang="zh-CN" altLang="en-US" dirty="0"/>
              <a:t>第四级</a:t>
            </a:r>
            <a:r>
              <a:rPr lang="en-US" altLang="zh-CN" dirty="0"/>
              <a:t>-16pt</a:t>
            </a:r>
            <a:endParaRPr lang="zh-CN" altLang="en-US" dirty="0"/>
          </a:p>
        </p:txBody>
      </p:sp>
    </p:spTree>
    <p:extLst>
      <p:ext uri="{BB962C8B-B14F-4D97-AF65-F5344CB8AC3E}">
        <p14:creationId xmlns:p14="http://schemas.microsoft.com/office/powerpoint/2010/main" val="446584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7" name="矩形 6"/>
          <p:cNvSpPr/>
          <p:nvPr userDrawn="1"/>
        </p:nvSpPr>
        <p:spPr>
          <a:xfrm>
            <a:off x="0" y="0"/>
            <a:ext cx="12192000" cy="627888"/>
          </a:xfrm>
          <a:prstGeom prst="rect">
            <a:avLst/>
          </a:prstGeom>
          <a:solidFill>
            <a:srgbClr val="014099"/>
          </a:solidFill>
          <a:ln>
            <a:solidFill>
              <a:srgbClr val="0140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39" name="直接连接符 38"/>
          <p:cNvCxnSpPr/>
          <p:nvPr userDrawn="1"/>
        </p:nvCxnSpPr>
        <p:spPr>
          <a:xfrm>
            <a:off x="0" y="6492875"/>
            <a:ext cx="12192000" cy="0"/>
          </a:xfrm>
          <a:prstGeom prst="line">
            <a:avLst/>
          </a:prstGeom>
          <a:ln w="12700">
            <a:solidFill>
              <a:srgbClr val="014099"/>
            </a:solidFill>
          </a:ln>
        </p:spPr>
        <p:style>
          <a:lnRef idx="1">
            <a:schemeClr val="accent1"/>
          </a:lnRef>
          <a:fillRef idx="0">
            <a:schemeClr val="accent1"/>
          </a:fillRef>
          <a:effectRef idx="0">
            <a:schemeClr val="accent1"/>
          </a:effectRef>
          <a:fontRef idx="minor">
            <a:schemeClr val="tx1"/>
          </a:fontRef>
        </p:style>
      </p:cxnSp>
      <p:sp>
        <p:nvSpPr>
          <p:cNvPr id="22" name="页脚占位符 2">
            <a:extLst>
              <a:ext uri="{FF2B5EF4-FFF2-40B4-BE49-F238E27FC236}">
                <a16:creationId xmlns:a16="http://schemas.microsoft.com/office/drawing/2014/main" id="{EE2AF90B-884F-472E-ABD2-56613AB8A4A9}"/>
              </a:ext>
            </a:extLst>
          </p:cNvPr>
          <p:cNvSpPr txBox="1"/>
          <p:nvPr userDrawn="1"/>
        </p:nvSpPr>
        <p:spPr>
          <a:xfrm>
            <a:off x="8860839" y="6493790"/>
            <a:ext cx="3094016"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200" dirty="0">
                <a:solidFill>
                  <a:schemeClr val="tx1"/>
                </a:solidFill>
              </a:rPr>
              <a:t>个人学术汇报</a:t>
            </a:r>
          </a:p>
        </p:txBody>
      </p:sp>
      <p:sp>
        <p:nvSpPr>
          <p:cNvPr id="24" name="Footer Placeholder 4">
            <a:extLst>
              <a:ext uri="{FF2B5EF4-FFF2-40B4-BE49-F238E27FC236}">
                <a16:creationId xmlns:a16="http://schemas.microsoft.com/office/drawing/2014/main" id="{B1A6BBBC-AD18-4A22-A7F1-7FD81FAE6D04}"/>
              </a:ext>
            </a:extLst>
          </p:cNvPr>
          <p:cNvSpPr txBox="1">
            <a:spLocks/>
          </p:cNvSpPr>
          <p:nvPr userDrawn="1"/>
        </p:nvSpPr>
        <p:spPr>
          <a:xfrm>
            <a:off x="136669" y="6492876"/>
            <a:ext cx="4998287" cy="365124"/>
          </a:xfrm>
          <a:prstGeom prst="rect">
            <a:avLst/>
          </a:prstGeom>
        </p:spPr>
        <p:txBody>
          <a:bodyPr/>
          <a:lstStyle>
            <a:defPPr>
              <a:defRPr lang="zh-CN"/>
            </a:defPPr>
            <a:lvl1pPr marL="0" algn="l" defTabSz="914400" rtl="0" eaLnBrk="1" latinLnBrk="0" hangingPunct="1">
              <a:defRPr sz="1400" kern="1200">
                <a:solidFill>
                  <a:schemeClr val="bg1">
                    <a:lumMod val="50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High-Performance Practice Processes</a:t>
            </a:r>
          </a:p>
        </p:txBody>
      </p:sp>
      <p:pic>
        <p:nvPicPr>
          <p:cNvPr id="25" name="图片 24">
            <a:extLst>
              <a:ext uri="{FF2B5EF4-FFF2-40B4-BE49-F238E27FC236}">
                <a16:creationId xmlns:a16="http://schemas.microsoft.com/office/drawing/2014/main" id="{6B01C3FC-0B20-47A0-B2BA-7D95AC41FA03}"/>
              </a:ext>
            </a:extLst>
          </p:cNvPr>
          <p:cNvPicPr>
            <a:picLocks noChangeAspect="1"/>
          </p:cNvPicPr>
          <p:nvPr userDrawn="1"/>
        </p:nvPicPr>
        <p:blipFill>
          <a:blip r:embed="rId2"/>
          <a:stretch>
            <a:fillRect/>
          </a:stretch>
        </p:blipFill>
        <p:spPr>
          <a:xfrm>
            <a:off x="9492124" y="68749"/>
            <a:ext cx="2364596" cy="478199"/>
          </a:xfrm>
          <a:prstGeom prst="rect">
            <a:avLst/>
          </a:prstGeom>
        </p:spPr>
      </p:pic>
      <p:sp>
        <p:nvSpPr>
          <p:cNvPr id="16" name="圆角矩形 1">
            <a:extLst>
              <a:ext uri="{FF2B5EF4-FFF2-40B4-BE49-F238E27FC236}">
                <a16:creationId xmlns:a16="http://schemas.microsoft.com/office/drawing/2014/main" id="{B925BE04-EA37-487C-A471-B3DF0B708198}"/>
              </a:ext>
            </a:extLst>
          </p:cNvPr>
          <p:cNvSpPr/>
          <p:nvPr userDrawn="1"/>
        </p:nvSpPr>
        <p:spPr>
          <a:xfrm>
            <a:off x="335409" y="834569"/>
            <a:ext cx="142041" cy="360000"/>
          </a:xfrm>
          <a:prstGeom prst="roundRect">
            <a:avLst/>
          </a:prstGeom>
          <a:solidFill>
            <a:srgbClr val="014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800"/>
          </a:p>
        </p:txBody>
      </p:sp>
      <p:sp>
        <p:nvSpPr>
          <p:cNvPr id="17" name="文本占位符 13">
            <a:extLst>
              <a:ext uri="{FF2B5EF4-FFF2-40B4-BE49-F238E27FC236}">
                <a16:creationId xmlns:a16="http://schemas.microsoft.com/office/drawing/2014/main" id="{6A602D3A-2314-49F4-A7AC-28A5768A76DC}"/>
              </a:ext>
            </a:extLst>
          </p:cNvPr>
          <p:cNvSpPr>
            <a:spLocks noGrp="1"/>
          </p:cNvSpPr>
          <p:nvPr>
            <p:ph type="body" sz="quarter" idx="13" hasCustomPrompt="1"/>
          </p:nvPr>
        </p:nvSpPr>
        <p:spPr>
          <a:xfrm>
            <a:off x="521839" y="841231"/>
            <a:ext cx="3150741" cy="328204"/>
          </a:xfrm>
          <a:prstGeom prst="rect">
            <a:avLst/>
          </a:prstGeom>
        </p:spPr>
        <p:txBody>
          <a:bodyPr>
            <a:noAutofit/>
          </a:bodyPr>
          <a:lstStyle>
            <a:lvl1pPr marL="0" indent="0">
              <a:buNone/>
              <a:defRPr sz="2200"/>
            </a:lvl1pPr>
            <a:lvl2pPr>
              <a:lnSpc>
                <a:spcPct val="100000"/>
              </a:lnSpc>
              <a:spcBef>
                <a:spcPts val="0"/>
              </a:spcBef>
              <a:defRPr sz="1800"/>
            </a:lvl2pPr>
            <a:lvl3pPr>
              <a:defRPr sz="1600"/>
            </a:lvl3pPr>
          </a:lstStyle>
          <a:p>
            <a:pPr lvl="0"/>
            <a:r>
              <a:rPr lang="en-US" altLang="zh-CN" dirty="0"/>
              <a:t>Subtitle-22pt</a:t>
            </a:r>
            <a:endParaRPr lang="zh-CN" altLang="en-US" dirty="0"/>
          </a:p>
        </p:txBody>
      </p:sp>
      <p:sp>
        <p:nvSpPr>
          <p:cNvPr id="18" name="文本占位符 13">
            <a:extLst>
              <a:ext uri="{FF2B5EF4-FFF2-40B4-BE49-F238E27FC236}">
                <a16:creationId xmlns:a16="http://schemas.microsoft.com/office/drawing/2014/main" id="{E7272BD4-E846-40B7-8BFD-90A63762DFBE}"/>
              </a:ext>
            </a:extLst>
          </p:cNvPr>
          <p:cNvSpPr>
            <a:spLocks noGrp="1"/>
          </p:cNvSpPr>
          <p:nvPr>
            <p:ph type="body" sz="quarter" idx="14" hasCustomPrompt="1"/>
          </p:nvPr>
        </p:nvSpPr>
        <p:spPr>
          <a:xfrm>
            <a:off x="328831" y="219038"/>
            <a:ext cx="3150741" cy="328204"/>
          </a:xfrm>
          <a:prstGeom prst="rect">
            <a:avLst/>
          </a:prstGeom>
        </p:spPr>
        <p:txBody>
          <a:bodyPr>
            <a:noAutofit/>
          </a:bodyPr>
          <a:lstStyle>
            <a:lvl1pPr marL="0" indent="0">
              <a:buNone/>
              <a:defRPr sz="2200" baseline="0"/>
            </a:lvl1pPr>
            <a:lvl2pPr>
              <a:lnSpc>
                <a:spcPct val="100000"/>
              </a:lnSpc>
              <a:spcBef>
                <a:spcPts val="0"/>
              </a:spcBef>
              <a:defRPr sz="1800"/>
            </a:lvl2pPr>
            <a:lvl3pPr>
              <a:defRPr sz="1600"/>
            </a:lvl3pPr>
          </a:lstStyle>
          <a:p>
            <a:pPr lvl="0"/>
            <a:r>
              <a:rPr lang="en-US" altLang="zh-CN" dirty="0"/>
              <a:t>1. Title-22pt</a:t>
            </a:r>
            <a:endParaRPr lang="zh-CN" altLang="en-US" dirty="0"/>
          </a:p>
        </p:txBody>
      </p:sp>
      <p:sp>
        <p:nvSpPr>
          <p:cNvPr id="19" name="页脚占位符 2">
            <a:extLst>
              <a:ext uri="{FF2B5EF4-FFF2-40B4-BE49-F238E27FC236}">
                <a16:creationId xmlns:a16="http://schemas.microsoft.com/office/drawing/2014/main" id="{E58E8485-638C-4346-8362-6C8BE7053A51}"/>
              </a:ext>
            </a:extLst>
          </p:cNvPr>
          <p:cNvSpPr txBox="1"/>
          <p:nvPr userDrawn="1"/>
        </p:nvSpPr>
        <p:spPr>
          <a:xfrm>
            <a:off x="6101550" y="6493789"/>
            <a:ext cx="831271" cy="36512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dirty="0">
                <a:solidFill>
                  <a:schemeClr val="tx1"/>
                </a:solidFill>
              </a:rPr>
              <a:t> Total</a:t>
            </a:r>
            <a:r>
              <a:rPr lang="en-US" altLang="zh-CN" sz="1200" baseline="0" dirty="0">
                <a:solidFill>
                  <a:schemeClr val="tx1"/>
                </a:solidFill>
              </a:rPr>
              <a:t> 14</a:t>
            </a:r>
            <a:endParaRPr lang="zh-CN" altLang="en-US" sz="1200" dirty="0">
              <a:solidFill>
                <a:schemeClr val="tx1"/>
              </a:solidFill>
            </a:endParaRPr>
          </a:p>
        </p:txBody>
      </p:sp>
      <p:sp>
        <p:nvSpPr>
          <p:cNvPr id="21" name="页脚占位符 2">
            <a:extLst>
              <a:ext uri="{FF2B5EF4-FFF2-40B4-BE49-F238E27FC236}">
                <a16:creationId xmlns:a16="http://schemas.microsoft.com/office/drawing/2014/main" id="{76F1B1DA-661D-46E0-9F8C-43E520D9C9F5}"/>
              </a:ext>
            </a:extLst>
          </p:cNvPr>
          <p:cNvSpPr>
            <a:spLocks noGrp="1"/>
          </p:cNvSpPr>
          <p:nvPr>
            <p:ph type="ftr" sz="quarter" idx="11"/>
          </p:nvPr>
        </p:nvSpPr>
        <p:spPr>
          <a:xfrm>
            <a:off x="5372101" y="6493791"/>
            <a:ext cx="721129" cy="365125"/>
          </a:xfrm>
          <a:prstGeom prst="rect">
            <a:avLst/>
          </a:prstGeom>
        </p:spPr>
        <p:txBody>
          <a:bodyPr anchor="ctr">
            <a:noAutofit/>
          </a:bodyPr>
          <a:lstStyle>
            <a:lvl1pPr>
              <a:defRPr sz="1200">
                <a:solidFill>
                  <a:schemeClr val="tx1"/>
                </a:solidFill>
              </a:defRPr>
            </a:lvl1pPr>
          </a:lstStyle>
          <a:p>
            <a:r>
              <a:rPr lang="en-US" altLang="zh-CN" dirty="0"/>
              <a:t>Page </a:t>
            </a:r>
            <a:fld id="{BAAA71A4-ED37-439A-87BB-E3C15F3F0255}" type="slidenum">
              <a:rPr lang="en-US" altLang="zh-CN" dirty="0" smtClean="0"/>
              <a:t>‹#›</a:t>
            </a:fld>
            <a:endParaRPr lang="zh-CN" altLang="en-US" dirty="0"/>
          </a:p>
        </p:txBody>
      </p:sp>
    </p:spTree>
    <p:extLst>
      <p:ext uri="{BB962C8B-B14F-4D97-AF65-F5344CB8AC3E}">
        <p14:creationId xmlns:p14="http://schemas.microsoft.com/office/powerpoint/2010/main" val="91696071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5143BF0B-137F-6D69-48CD-F668AC297250}"/>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任意多边形 47">
            <a:extLst>
              <a:ext uri="{FF2B5EF4-FFF2-40B4-BE49-F238E27FC236}">
                <a16:creationId xmlns:a16="http://schemas.microsoft.com/office/drawing/2014/main" id="{50A07232-28B4-4385-65E3-684342157A0D}"/>
              </a:ext>
            </a:extLst>
          </p:cNvPr>
          <p:cNvSpPr/>
          <p:nvPr userDrawn="1"/>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1A48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solidFill>
                <a:srgbClr val="1A48A0"/>
              </a:solidFill>
            </a:endParaRPr>
          </a:p>
        </p:txBody>
      </p:sp>
      <p:grpSp>
        <p:nvGrpSpPr>
          <p:cNvPr id="4" name="组合 3">
            <a:extLst>
              <a:ext uri="{FF2B5EF4-FFF2-40B4-BE49-F238E27FC236}">
                <a16:creationId xmlns:a16="http://schemas.microsoft.com/office/drawing/2014/main" id="{E975759D-A925-513A-CBF5-A4A73397CD64}"/>
              </a:ext>
            </a:extLst>
          </p:cNvPr>
          <p:cNvGrpSpPr/>
          <p:nvPr userDrawn="1"/>
        </p:nvGrpSpPr>
        <p:grpSpPr>
          <a:xfrm>
            <a:off x="162427" y="549796"/>
            <a:ext cx="1029952" cy="685949"/>
            <a:chOff x="5302250" y="2903538"/>
            <a:chExt cx="1587500" cy="1057276"/>
          </a:xfrm>
          <a:solidFill>
            <a:srgbClr val="4B649F"/>
          </a:solidFill>
        </p:grpSpPr>
        <p:sp>
          <p:nvSpPr>
            <p:cNvPr id="5" name="Freeform 84">
              <a:extLst>
                <a:ext uri="{FF2B5EF4-FFF2-40B4-BE49-F238E27FC236}">
                  <a16:creationId xmlns:a16="http://schemas.microsoft.com/office/drawing/2014/main" id="{978E2D2A-F192-A859-7097-DA9E2A788F1E}"/>
                </a:ext>
              </a:extLst>
            </p:cNvPr>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5">
              <a:extLst>
                <a:ext uri="{FF2B5EF4-FFF2-40B4-BE49-F238E27FC236}">
                  <a16:creationId xmlns:a16="http://schemas.microsoft.com/office/drawing/2014/main" id="{EA7D67FF-7B16-5D23-B09F-FF7742219B05}"/>
                </a:ext>
              </a:extLst>
            </p:cNvPr>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6">
              <a:extLst>
                <a:ext uri="{FF2B5EF4-FFF2-40B4-BE49-F238E27FC236}">
                  <a16:creationId xmlns:a16="http://schemas.microsoft.com/office/drawing/2014/main" id="{B72B1209-979E-EE26-1C88-AD019E8AE7A7}"/>
                </a:ext>
              </a:extLst>
            </p:cNvPr>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7">
              <a:extLst>
                <a:ext uri="{FF2B5EF4-FFF2-40B4-BE49-F238E27FC236}">
                  <a16:creationId xmlns:a16="http://schemas.microsoft.com/office/drawing/2014/main" id="{8490F984-0244-F4A2-C07C-2121D881007A}"/>
                </a:ext>
              </a:extLst>
            </p:cNvPr>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8">
              <a:extLst>
                <a:ext uri="{FF2B5EF4-FFF2-40B4-BE49-F238E27FC236}">
                  <a16:creationId xmlns:a16="http://schemas.microsoft.com/office/drawing/2014/main" id="{278C1380-1FB6-9626-886C-52A5B790391D}"/>
                </a:ext>
              </a:extLst>
            </p:cNvPr>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89">
              <a:extLst>
                <a:ext uri="{FF2B5EF4-FFF2-40B4-BE49-F238E27FC236}">
                  <a16:creationId xmlns:a16="http://schemas.microsoft.com/office/drawing/2014/main" id="{CF32BCED-6D77-8A76-0572-C1E825E8ADAE}"/>
                </a:ext>
              </a:extLst>
            </p:cNvPr>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1" name="Freeform 90">
              <a:extLst>
                <a:ext uri="{FF2B5EF4-FFF2-40B4-BE49-F238E27FC236}">
                  <a16:creationId xmlns:a16="http://schemas.microsoft.com/office/drawing/2014/main" id="{958A1E86-382E-48A0-4A8B-F6907C6C8420}"/>
                </a:ext>
              </a:extLst>
            </p:cNvPr>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grpSp>
        <p:nvGrpSpPr>
          <p:cNvPr id="13" name="组合 1026">
            <a:extLst>
              <a:ext uri="{FF2B5EF4-FFF2-40B4-BE49-F238E27FC236}">
                <a16:creationId xmlns:a16="http://schemas.microsoft.com/office/drawing/2014/main" id="{971A4BA9-C46F-F246-2A51-0CB837D349CF}"/>
              </a:ext>
            </a:extLst>
          </p:cNvPr>
          <p:cNvGrpSpPr>
            <a:grpSpLocks/>
          </p:cNvGrpSpPr>
          <p:nvPr userDrawn="1"/>
        </p:nvGrpSpPr>
        <p:grpSpPr bwMode="auto">
          <a:xfrm>
            <a:off x="2919538" y="4252627"/>
            <a:ext cx="315913" cy="317500"/>
            <a:chOff x="2724480" y="3856218"/>
            <a:chExt cx="317004" cy="317004"/>
          </a:xfrm>
        </p:grpSpPr>
        <p:sp>
          <p:nvSpPr>
            <p:cNvPr id="14" name="椭圆 13">
              <a:extLst>
                <a:ext uri="{FF2B5EF4-FFF2-40B4-BE49-F238E27FC236}">
                  <a16:creationId xmlns:a16="http://schemas.microsoft.com/office/drawing/2014/main" id="{AB39C829-FA07-F96D-02FE-497E4D72079F}"/>
                </a:ext>
              </a:extLst>
            </p:cNvPr>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 name="KSO_Shape">
              <a:extLst>
                <a:ext uri="{FF2B5EF4-FFF2-40B4-BE49-F238E27FC236}">
                  <a16:creationId xmlns:a16="http://schemas.microsoft.com/office/drawing/2014/main" id="{CE48D562-0215-4A5E-CF23-524B6DC34CEC}"/>
                </a:ext>
              </a:extLst>
            </p:cNvPr>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16" name="文本框 1027">
            <a:extLst>
              <a:ext uri="{FF2B5EF4-FFF2-40B4-BE49-F238E27FC236}">
                <a16:creationId xmlns:a16="http://schemas.microsoft.com/office/drawing/2014/main" id="{58715CE2-C37C-1354-E206-77AF1EF69661}"/>
              </a:ext>
            </a:extLst>
          </p:cNvPr>
          <p:cNvSpPr txBox="1">
            <a:spLocks noChangeArrowheads="1"/>
          </p:cNvSpPr>
          <p:nvPr userDrawn="1"/>
        </p:nvSpPr>
        <p:spPr bwMode="auto">
          <a:xfrm>
            <a:off x="3387604" y="4138472"/>
            <a:ext cx="6882057"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50000"/>
              </a:lnSpc>
              <a:spcBef>
                <a:spcPct val="0"/>
              </a:spcBef>
              <a:buNone/>
            </a:pPr>
            <a:r>
              <a:rPr lang="en-US" altLang="zh-CN" sz="1800" dirty="0"/>
              <a:t> </a:t>
            </a:r>
            <a:endParaRPr lang="zh-CN" altLang="en-US" sz="1600" dirty="0"/>
          </a:p>
        </p:txBody>
      </p:sp>
      <p:sp>
        <p:nvSpPr>
          <p:cNvPr id="17" name="文本框 112">
            <a:extLst>
              <a:ext uri="{FF2B5EF4-FFF2-40B4-BE49-F238E27FC236}">
                <a16:creationId xmlns:a16="http://schemas.microsoft.com/office/drawing/2014/main" id="{1A10D58D-A688-E4AF-5E4E-969C4C86362B}"/>
              </a:ext>
            </a:extLst>
          </p:cNvPr>
          <p:cNvSpPr txBox="1">
            <a:spLocks noChangeArrowheads="1"/>
          </p:cNvSpPr>
          <p:nvPr userDrawn="1"/>
        </p:nvSpPr>
        <p:spPr bwMode="auto">
          <a:xfrm>
            <a:off x="3327360" y="5083107"/>
            <a:ext cx="12698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fld id="{C1BB6C39-6F45-42F1-9353-78A38D32D8F0}" type="datetime1">
              <a:rPr lang="zh-CN" altLang="en-US" sz="1800" b="1" i="1" smtClean="0">
                <a:latin typeface="方正舒体" panose="02010601030101010101" pitchFamily="2" charset="-122"/>
                <a:ea typeface="方正舒体" panose="02010601030101010101" pitchFamily="2" charset="-122"/>
              </a:rPr>
              <a:t>2024/3/17</a:t>
            </a:fld>
            <a:endParaRPr lang="zh-CN" altLang="en-US" sz="1800" b="1" i="1" dirty="0">
              <a:latin typeface="方正舒体" panose="02010601030101010101" pitchFamily="2" charset="-122"/>
              <a:ea typeface="方正舒体" panose="02010601030101010101" pitchFamily="2" charset="-122"/>
            </a:endParaRPr>
          </a:p>
        </p:txBody>
      </p:sp>
      <p:sp>
        <p:nvSpPr>
          <p:cNvPr id="18" name="矩形 17">
            <a:extLst>
              <a:ext uri="{FF2B5EF4-FFF2-40B4-BE49-F238E27FC236}">
                <a16:creationId xmlns:a16="http://schemas.microsoft.com/office/drawing/2014/main" id="{D5BEDFBB-EE0E-384E-88E5-A791ED5BDECE}"/>
              </a:ext>
            </a:extLst>
          </p:cNvPr>
          <p:cNvSpPr/>
          <p:nvPr userDrawn="1"/>
        </p:nvSpPr>
        <p:spPr>
          <a:xfrm>
            <a:off x="1466850" y="2439988"/>
            <a:ext cx="9677400" cy="1476476"/>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矩形 18">
            <a:extLst>
              <a:ext uri="{FF2B5EF4-FFF2-40B4-BE49-F238E27FC236}">
                <a16:creationId xmlns:a16="http://schemas.microsoft.com/office/drawing/2014/main" id="{B94D7A58-7E95-04FA-5FD1-E4F11D658C3C}"/>
              </a:ext>
            </a:extLst>
          </p:cNvPr>
          <p:cNvSpPr/>
          <p:nvPr userDrawn="1"/>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矩形 19">
            <a:extLst>
              <a:ext uri="{FF2B5EF4-FFF2-40B4-BE49-F238E27FC236}">
                <a16:creationId xmlns:a16="http://schemas.microsoft.com/office/drawing/2014/main" id="{FFE05A04-10C6-F5FD-0AD6-619957164700}"/>
              </a:ext>
            </a:extLst>
          </p:cNvPr>
          <p:cNvSpPr/>
          <p:nvPr userDrawn="1"/>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矩形 20">
            <a:extLst>
              <a:ext uri="{FF2B5EF4-FFF2-40B4-BE49-F238E27FC236}">
                <a16:creationId xmlns:a16="http://schemas.microsoft.com/office/drawing/2014/main" id="{82FAC1B9-CB2A-5099-A5A9-4E15B41B904F}"/>
              </a:ext>
            </a:extLst>
          </p:cNvPr>
          <p:cNvSpPr/>
          <p:nvPr userDrawn="1"/>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2" name="图片 21">
            <a:extLst>
              <a:ext uri="{FF2B5EF4-FFF2-40B4-BE49-F238E27FC236}">
                <a16:creationId xmlns:a16="http://schemas.microsoft.com/office/drawing/2014/main" id="{F96F536B-BD8E-39DE-88A4-EC9D3010BAE3}"/>
              </a:ext>
            </a:extLst>
          </p:cNvPr>
          <p:cNvPicPr>
            <a:picLocks noChangeAspect="1"/>
          </p:cNvPicPr>
          <p:nvPr userDrawn="1"/>
        </p:nvPicPr>
        <p:blipFill>
          <a:blip r:embed="rId3">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677015" y="619419"/>
            <a:ext cx="3152775" cy="657225"/>
          </a:xfrm>
          <a:prstGeom prst="rect">
            <a:avLst/>
          </a:prstGeom>
        </p:spPr>
      </p:pic>
      <p:sp>
        <p:nvSpPr>
          <p:cNvPr id="23" name="矩形 22">
            <a:extLst>
              <a:ext uri="{FF2B5EF4-FFF2-40B4-BE49-F238E27FC236}">
                <a16:creationId xmlns:a16="http://schemas.microsoft.com/office/drawing/2014/main" id="{5C10474D-30E7-2423-B721-8583F1300DD8}"/>
              </a:ext>
            </a:extLst>
          </p:cNvPr>
          <p:cNvSpPr/>
          <p:nvPr userDrawn="1"/>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 name="椭圆 23">
            <a:extLst>
              <a:ext uri="{FF2B5EF4-FFF2-40B4-BE49-F238E27FC236}">
                <a16:creationId xmlns:a16="http://schemas.microsoft.com/office/drawing/2014/main" id="{23D188CA-E4BB-FD26-8A08-C64847C937BC}"/>
              </a:ext>
            </a:extLst>
          </p:cNvPr>
          <p:cNvSpPr/>
          <p:nvPr userDrawn="1"/>
        </p:nvSpPr>
        <p:spPr>
          <a:xfrm>
            <a:off x="19057"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5" name="图片 24">
            <a:extLst>
              <a:ext uri="{FF2B5EF4-FFF2-40B4-BE49-F238E27FC236}">
                <a16:creationId xmlns:a16="http://schemas.microsoft.com/office/drawing/2014/main" id="{0D44B3F9-1BE5-D1EF-FF69-9E869A7A53C8}"/>
              </a:ext>
            </a:extLst>
          </p:cNvPr>
          <p:cNvPicPr>
            <a:picLocks noChangeAspect="1"/>
          </p:cNvPicPr>
          <p:nvPr userDrawn="1"/>
        </p:nvPicPr>
        <p:blipFill>
          <a:blip r:embed="rId5">
            <a:clrChange>
              <a:clrFrom>
                <a:srgbClr val="FFFFFF"/>
              </a:clrFrom>
              <a:clrTo>
                <a:srgbClr val="FFFFFF">
                  <a:alpha val="0"/>
                </a:srgbClr>
              </a:clrTo>
            </a:clrChange>
          </a:blip>
          <a:stretch>
            <a:fillRect/>
          </a:stretch>
        </p:blipFill>
        <p:spPr>
          <a:xfrm>
            <a:off x="57215" y="274401"/>
            <a:ext cx="1265093" cy="1270386"/>
          </a:xfrm>
          <a:prstGeom prst="rect">
            <a:avLst/>
          </a:prstGeom>
        </p:spPr>
      </p:pic>
      <p:sp>
        <p:nvSpPr>
          <p:cNvPr id="26" name="标题 1">
            <a:extLst>
              <a:ext uri="{FF2B5EF4-FFF2-40B4-BE49-F238E27FC236}">
                <a16:creationId xmlns:a16="http://schemas.microsoft.com/office/drawing/2014/main" id="{44898855-4293-43F3-BF2E-8C969C817C02}"/>
              </a:ext>
            </a:extLst>
          </p:cNvPr>
          <p:cNvSpPr>
            <a:spLocks noGrp="1"/>
          </p:cNvSpPr>
          <p:nvPr>
            <p:ph type="title" hasCustomPrompt="1"/>
          </p:nvPr>
        </p:nvSpPr>
        <p:spPr>
          <a:xfrm>
            <a:off x="1782763" y="2722189"/>
            <a:ext cx="9123363" cy="923330"/>
          </a:xfrm>
          <a:prstGeom prst="rect">
            <a:avLst/>
          </a:prstGeom>
          <a:noFill/>
        </p:spPr>
        <p:txBody>
          <a:bodyPr wrap="square" rtlCol="0" anchor="ctr">
            <a:spAutoFit/>
          </a:bodyPr>
          <a:lstStyle>
            <a:lvl1pPr algn="ctr">
              <a:defRPr lang="zh-CN" altLang="en-US" sz="6000" b="1">
                <a:solidFill>
                  <a:schemeClr val="bg1"/>
                </a:solidFill>
                <a:latin typeface="Arial" panose="020B0604020202020204" pitchFamily="34" charset="0"/>
                <a:ea typeface="+mn-ea"/>
                <a:cs typeface="Arial" panose="020B0604020202020204" pitchFamily="34" charset="0"/>
              </a:defRPr>
            </a:lvl1pPr>
          </a:lstStyle>
          <a:p>
            <a:pPr marL="0" lvl="0" algn="ctr"/>
            <a:r>
              <a:rPr lang="zh-CN" altLang="en-US" dirty="0"/>
              <a:t>单击此处编辑标题</a:t>
            </a:r>
          </a:p>
        </p:txBody>
      </p:sp>
    </p:spTree>
    <p:extLst>
      <p:ext uri="{BB962C8B-B14F-4D97-AF65-F5344CB8AC3E}">
        <p14:creationId xmlns:p14="http://schemas.microsoft.com/office/powerpoint/2010/main" val="18853683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998389"/>
      </p:ext>
    </p:extLst>
  </p:cSld>
  <p:clrMap bg1="lt1" tx1="dk1" bg2="lt2" tx2="dk2" accent1="accent1" accent2="accent2" accent3="accent3" accent4="accent4" accent5="accent5" accent6="accent6" hlink="hlink" folHlink="folHlink"/>
  <p:sldLayoutIdLst>
    <p:sldLayoutId id="2147483677" r:id="rId1"/>
    <p:sldLayoutId id="2147483694" r:id="rId2"/>
    <p:sldLayoutId id="2147483678" r:id="rId3"/>
    <p:sldLayoutId id="2147483688" r:id="rId4"/>
    <p:sldLayoutId id="2147483689" r:id="rId5"/>
    <p:sldLayoutId id="2147483691" r:id="rId6"/>
    <p:sldLayoutId id="2147483692" r:id="rId7"/>
    <p:sldLayoutId id="2147483695" r:id="rId8"/>
    <p:sldLayoutId id="2147483702" r:id="rId9"/>
    <p:sldLayoutId id="2147483703" r:id="rId10"/>
    <p:sldLayoutId id="2147483696" r:id="rId11"/>
    <p:sldLayoutId id="2147483697" r:id="rId12"/>
    <p:sldLayoutId id="2147483698" r:id="rId13"/>
    <p:sldLayoutId id="2147483699" r:id="rId14"/>
    <p:sldLayoutId id="2147483700" r:id="rId15"/>
    <p:sldLayoutId id="2147483701" r:id="rId16"/>
    <p:sldLayoutId id="2147483683" r:id="rId1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38710"/>
            <a:ext cx="10515600" cy="1200329"/>
          </a:xfrm>
        </p:spPr>
        <p:txBody>
          <a:bodyPr/>
          <a:lstStyle/>
          <a:p>
            <a:r>
              <a:rPr lang="en-US" altLang="zh-CN" sz="4000" dirty="0"/>
              <a:t>Product Redesign and Innovation Based on Online Reviews</a:t>
            </a:r>
            <a:endParaRPr lang="zh-CN" altLang="en-US" sz="4000" dirty="0"/>
          </a:p>
        </p:txBody>
      </p:sp>
      <p:sp>
        <p:nvSpPr>
          <p:cNvPr id="3" name="文本占位符 2"/>
          <p:cNvSpPr>
            <a:spLocks noGrp="1"/>
          </p:cNvSpPr>
          <p:nvPr>
            <p:ph type="body" sz="half" idx="2"/>
          </p:nvPr>
        </p:nvSpPr>
        <p:spPr/>
        <p:txBody>
          <a:bodyPr/>
          <a:lstStyle/>
          <a:p>
            <a:r>
              <a:rPr lang="zh-CN" altLang="en-US" dirty="0"/>
              <a:t>李泽西</a:t>
            </a:r>
          </a:p>
        </p:txBody>
      </p:sp>
      <p:sp>
        <p:nvSpPr>
          <p:cNvPr id="4" name="文本占位符 3"/>
          <p:cNvSpPr>
            <a:spLocks noGrp="1"/>
          </p:cNvSpPr>
          <p:nvPr>
            <p:ph type="body" sz="half" idx="10"/>
          </p:nvPr>
        </p:nvSpPr>
        <p:spPr/>
        <p:txBody>
          <a:bodyPr/>
          <a:lstStyle/>
          <a:p>
            <a:r>
              <a:rPr lang="en-US" altLang="zh-CN" dirty="0"/>
              <a:t>2024.03.17</a:t>
            </a:r>
            <a:endParaRPr lang="zh-CN" altLang="en-US" dirty="0"/>
          </a:p>
        </p:txBody>
      </p:sp>
      <p:sp>
        <p:nvSpPr>
          <p:cNvPr id="5" name="矩形 4">
            <a:extLst>
              <a:ext uri="{FF2B5EF4-FFF2-40B4-BE49-F238E27FC236}">
                <a16:creationId xmlns:a16="http://schemas.microsoft.com/office/drawing/2014/main" id="{9374D1D0-AB61-4E6D-B892-C0112EB0B694}"/>
              </a:ext>
            </a:extLst>
          </p:cNvPr>
          <p:cNvSpPr/>
          <p:nvPr/>
        </p:nvSpPr>
        <p:spPr>
          <a:xfrm>
            <a:off x="1817802" y="3439039"/>
            <a:ext cx="8556396" cy="461665"/>
          </a:xfrm>
          <a:prstGeom prst="rect">
            <a:avLst/>
          </a:prstGeom>
        </p:spPr>
        <p:txBody>
          <a:bodyPr wrap="square">
            <a:spAutoFit/>
          </a:bodyPr>
          <a:lstStyle/>
          <a:p>
            <a:pPr lvl="0" algn="ctr" fontAlgn="base">
              <a:spcBef>
                <a:spcPts val="1800"/>
              </a:spcBef>
              <a:spcAft>
                <a:spcPct val="0"/>
              </a:spcAft>
            </a:pPr>
            <a:r>
              <a:rPr lang="en-US" altLang="zh-CN" sz="2000" b="1" dirty="0">
                <a:solidFill>
                  <a:srgbClr val="FFFFFF"/>
                </a:solidFill>
                <a:latin typeface="微软雅黑" panose="020B0503020204020204" pitchFamily="34" charset="-122"/>
                <a:ea typeface="微软雅黑" panose="020B0503020204020204" pitchFamily="34" charset="-122"/>
              </a:rPr>
              <a:t>Author</a:t>
            </a:r>
            <a:r>
              <a:rPr lang="zh-CN" altLang="en-US" sz="2000" b="1" dirty="0">
                <a:solidFill>
                  <a:srgbClr val="FFFFFF"/>
                </a:solidFill>
                <a:latin typeface="微软雅黑" panose="020B0503020204020204" pitchFamily="34" charset="-122"/>
                <a:ea typeface="微软雅黑" panose="020B0503020204020204" pitchFamily="34" charset="-122"/>
              </a:rPr>
              <a:t>：</a:t>
            </a:r>
            <a:r>
              <a:rPr lang="en-US" altLang="zh-CN" sz="2000" b="1" dirty="0">
                <a:solidFill>
                  <a:srgbClr val="FFFFFF"/>
                </a:solidFill>
                <a:latin typeface="微软雅黑" panose="020B0503020204020204" pitchFamily="34" charset="-122"/>
                <a:ea typeface="微软雅黑" panose="020B0503020204020204" pitchFamily="34" charset="-122"/>
              </a:rPr>
              <a:t>Jindong Qin, Pan Zheng, Pan Zheng</a:t>
            </a:r>
            <a:r>
              <a:rPr lang="en-US" altLang="zh-CN" sz="2400" dirty="0">
                <a:solidFill>
                  <a:srgbClr val="002060"/>
                </a:solidFill>
                <a:latin typeface="微软雅黑" panose="020B0503020204020204" pitchFamily="34" charset="-122"/>
                <a:ea typeface="宋体" panose="02010600030101010101" pitchFamily="2" charset="-122"/>
              </a:rPr>
              <a:t> </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7389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A01C9-8112-46CC-B8F6-43A4CA115145}"/>
              </a:ext>
            </a:extLst>
          </p:cNvPr>
          <p:cNvSpPr>
            <a:spLocks noGrp="1"/>
          </p:cNvSpPr>
          <p:nvPr>
            <p:ph type="title"/>
          </p:nvPr>
        </p:nvSpPr>
        <p:spPr/>
        <p:txBody>
          <a:bodyPr/>
          <a:lstStyle/>
          <a:p>
            <a:r>
              <a:rPr lang="en-US" altLang="zh-CN" dirty="0"/>
              <a:t>3. Methodology</a:t>
            </a:r>
            <a:endParaRPr lang="zh-CN" altLang="en-US" dirty="0"/>
          </a:p>
        </p:txBody>
      </p:sp>
      <p:sp>
        <p:nvSpPr>
          <p:cNvPr id="3" name="页脚占位符 2">
            <a:extLst>
              <a:ext uri="{FF2B5EF4-FFF2-40B4-BE49-F238E27FC236}">
                <a16:creationId xmlns:a16="http://schemas.microsoft.com/office/drawing/2014/main" id="{31B95281-C56F-4A23-AC89-1DB36F888632}"/>
              </a:ext>
            </a:extLst>
          </p:cNvPr>
          <p:cNvSpPr>
            <a:spLocks noGrp="1"/>
          </p:cNvSpPr>
          <p:nvPr>
            <p:ph type="ftr" sz="quarter" idx="11"/>
          </p:nvPr>
        </p:nvSpPr>
        <p:spPr/>
        <p:txBody>
          <a:bodyPr/>
          <a:lstStyle/>
          <a:p>
            <a:r>
              <a:rPr lang="en-US" altLang="zh-CN"/>
              <a:t>Page </a:t>
            </a:r>
            <a:fld id="{BAAA71A4-ED37-439A-87BB-E3C15F3F0255}" type="slidenum">
              <a:rPr lang="en-US" altLang="zh-CN" smtClean="0"/>
              <a:t>10</a:t>
            </a:fld>
            <a:endParaRPr lang="zh-CN" altLang="en-US" dirty="0"/>
          </a:p>
        </p:txBody>
      </p:sp>
      <p:sp>
        <p:nvSpPr>
          <p:cNvPr id="4" name="文本占位符 13">
            <a:extLst>
              <a:ext uri="{FF2B5EF4-FFF2-40B4-BE49-F238E27FC236}">
                <a16:creationId xmlns:a16="http://schemas.microsoft.com/office/drawing/2014/main" id="{ADCB71EE-81BE-4C54-AE2D-29E18C4BBD77}"/>
              </a:ext>
            </a:extLst>
          </p:cNvPr>
          <p:cNvSpPr>
            <a:spLocks noGrp="1"/>
          </p:cNvSpPr>
          <p:nvPr>
            <p:ph type="body" sz="quarter" idx="12" hasCustomPrompt="1"/>
          </p:nvPr>
        </p:nvSpPr>
        <p:spPr>
          <a:xfrm>
            <a:off x="523493" y="1326476"/>
            <a:ext cx="11212878"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sz="1800" dirty="0"/>
              <a:t>1. Extract product features related to product redesign and innovation.</a:t>
            </a:r>
          </a:p>
          <a:p>
            <a:pPr lvl="0"/>
            <a:r>
              <a:rPr lang="en-US" altLang="zh-CN" sz="1800" dirty="0"/>
              <a:t>2. Calculate each feature’s importance, performance, and competitiveness, and build a competitiveness network.</a:t>
            </a:r>
          </a:p>
          <a:p>
            <a:pPr lvl="0"/>
            <a:r>
              <a:rPr lang="en-US" altLang="zh-CN" sz="1800" dirty="0"/>
              <a:t>3. Construct the IPCA plot and develop a product improvement strategy.</a:t>
            </a:r>
          </a:p>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marL="0" lvl="0" indent="0">
              <a:buNone/>
            </a:pPr>
            <a:endParaRPr lang="en-US" altLang="zh-CN" dirty="0"/>
          </a:p>
        </p:txBody>
      </p:sp>
      <p:pic>
        <p:nvPicPr>
          <p:cNvPr id="8" name="图片 7">
            <a:extLst>
              <a:ext uri="{FF2B5EF4-FFF2-40B4-BE49-F238E27FC236}">
                <a16:creationId xmlns:a16="http://schemas.microsoft.com/office/drawing/2014/main" id="{87771B12-66BB-4A06-ABE0-4CE9EB274F64}"/>
              </a:ext>
            </a:extLst>
          </p:cNvPr>
          <p:cNvPicPr>
            <a:picLocks noChangeAspect="1"/>
          </p:cNvPicPr>
          <p:nvPr/>
        </p:nvPicPr>
        <p:blipFill>
          <a:blip r:embed="rId2"/>
          <a:stretch>
            <a:fillRect/>
          </a:stretch>
        </p:blipFill>
        <p:spPr>
          <a:xfrm>
            <a:off x="1115888" y="2548551"/>
            <a:ext cx="9954684" cy="3872820"/>
          </a:xfrm>
          <a:prstGeom prst="rect">
            <a:avLst/>
          </a:prstGeom>
        </p:spPr>
      </p:pic>
    </p:spTree>
    <p:extLst>
      <p:ext uri="{BB962C8B-B14F-4D97-AF65-F5344CB8AC3E}">
        <p14:creationId xmlns:p14="http://schemas.microsoft.com/office/powerpoint/2010/main" val="21246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A01C9-8112-46CC-B8F6-43A4CA115145}"/>
              </a:ext>
            </a:extLst>
          </p:cNvPr>
          <p:cNvSpPr>
            <a:spLocks noGrp="1"/>
          </p:cNvSpPr>
          <p:nvPr>
            <p:ph type="title"/>
          </p:nvPr>
        </p:nvSpPr>
        <p:spPr/>
        <p:txBody>
          <a:bodyPr/>
          <a:lstStyle/>
          <a:p>
            <a:r>
              <a:rPr lang="en-US" altLang="zh-CN" dirty="0"/>
              <a:t>3. Methodology</a:t>
            </a:r>
            <a:endParaRPr lang="zh-CN" altLang="en-US" dirty="0"/>
          </a:p>
        </p:txBody>
      </p:sp>
      <p:sp>
        <p:nvSpPr>
          <p:cNvPr id="3" name="页脚占位符 2">
            <a:extLst>
              <a:ext uri="{FF2B5EF4-FFF2-40B4-BE49-F238E27FC236}">
                <a16:creationId xmlns:a16="http://schemas.microsoft.com/office/drawing/2014/main" id="{31B95281-C56F-4A23-AC89-1DB36F888632}"/>
              </a:ext>
            </a:extLst>
          </p:cNvPr>
          <p:cNvSpPr>
            <a:spLocks noGrp="1"/>
          </p:cNvSpPr>
          <p:nvPr>
            <p:ph type="ftr" sz="quarter" idx="11"/>
          </p:nvPr>
        </p:nvSpPr>
        <p:spPr/>
        <p:txBody>
          <a:bodyPr/>
          <a:lstStyle/>
          <a:p>
            <a:r>
              <a:rPr lang="en-US" altLang="zh-CN"/>
              <a:t>Page </a:t>
            </a:r>
            <a:fld id="{BAAA71A4-ED37-439A-87BB-E3C15F3F0255}" type="slidenum">
              <a:rPr lang="en-US" altLang="zh-CN" smtClean="0"/>
              <a:t>11</a:t>
            </a:fld>
            <a:endParaRPr lang="zh-CN" altLang="en-US" dirty="0"/>
          </a:p>
        </p:txBody>
      </p:sp>
      <p:sp>
        <p:nvSpPr>
          <p:cNvPr id="4" name="文本占位符 13">
            <a:extLst>
              <a:ext uri="{FF2B5EF4-FFF2-40B4-BE49-F238E27FC236}">
                <a16:creationId xmlns:a16="http://schemas.microsoft.com/office/drawing/2014/main" id="{ADCB71EE-81BE-4C54-AE2D-29E18C4BBD77}"/>
              </a:ext>
            </a:extLst>
          </p:cNvPr>
          <p:cNvSpPr>
            <a:spLocks noGrp="1"/>
          </p:cNvSpPr>
          <p:nvPr>
            <p:ph type="body" sz="quarter" idx="12" hasCustomPrompt="1"/>
          </p:nvPr>
        </p:nvSpPr>
        <p:spPr>
          <a:xfrm>
            <a:off x="523493" y="1326476"/>
            <a:ext cx="11212878"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Identifying reviews related to product redesign and innovation</a:t>
            </a:r>
          </a:p>
          <a:p>
            <a:pPr lvl="1"/>
            <a:r>
              <a:rPr lang="en-US" altLang="zh-CN" dirty="0"/>
              <a:t>Studies in the literature have proposed various text embedding methods, which are mainly divided into two categories: </a:t>
            </a:r>
            <a:r>
              <a:rPr lang="en-US" altLang="zh-CN" b="1" dirty="0">
                <a:solidFill>
                  <a:srgbClr val="FF0000"/>
                </a:solidFill>
              </a:rPr>
              <a:t>traditional embedding</a:t>
            </a:r>
            <a:r>
              <a:rPr lang="en-US" altLang="zh-CN" dirty="0"/>
              <a:t> (e.g., Word2Vec and </a:t>
            </a:r>
            <a:r>
              <a:rPr lang="en-US" altLang="zh-CN" dirty="0" err="1"/>
              <a:t>GloVe</a:t>
            </a:r>
            <a:r>
              <a:rPr lang="en-US" altLang="zh-CN" dirty="0"/>
              <a:t>) and </a:t>
            </a:r>
            <a:r>
              <a:rPr lang="en-US" altLang="zh-CN" b="1" dirty="0">
                <a:solidFill>
                  <a:srgbClr val="FF0000"/>
                </a:solidFill>
              </a:rPr>
              <a:t>contextual embedding</a:t>
            </a:r>
            <a:r>
              <a:rPr lang="en-US" altLang="zh-CN" dirty="0"/>
              <a:t> (e.g., </a:t>
            </a:r>
            <a:r>
              <a:rPr lang="en-US" altLang="zh-CN" dirty="0" err="1"/>
              <a:t>XLNet</a:t>
            </a:r>
            <a:r>
              <a:rPr lang="en-US" altLang="zh-CN" dirty="0"/>
              <a:t> and GPT-2) </a:t>
            </a:r>
            <a:r>
              <a:rPr lang="en-US" altLang="zh-CN" b="1" dirty="0">
                <a:solidFill>
                  <a:srgbClr val="0153A5"/>
                </a:solidFill>
              </a:rPr>
              <a:t>(Zhang et al. 2021c).</a:t>
            </a:r>
          </a:p>
          <a:p>
            <a:pPr lvl="1"/>
            <a:r>
              <a:rPr lang="en-US" altLang="zh-CN" dirty="0"/>
              <a:t>Traditional word embedding methods learn </a:t>
            </a:r>
            <a:r>
              <a:rPr lang="en-US" altLang="zh-CN" b="1" dirty="0">
                <a:solidFill>
                  <a:srgbClr val="FF0000"/>
                </a:solidFill>
              </a:rPr>
              <a:t>global word embedding </a:t>
            </a:r>
            <a:r>
              <a:rPr lang="en-US" altLang="zh-CN" dirty="0"/>
              <a:t>without considering the meaning of words in different contexts.</a:t>
            </a:r>
          </a:p>
          <a:p>
            <a:pPr lvl="1"/>
            <a:r>
              <a:rPr lang="en-US" altLang="zh-CN" dirty="0"/>
              <a:t>Contextual embedding techniques can learn </a:t>
            </a:r>
            <a:r>
              <a:rPr lang="en-US" altLang="zh-CN" b="1" dirty="0">
                <a:solidFill>
                  <a:srgbClr val="FF0000"/>
                </a:solidFill>
              </a:rPr>
              <a:t>different representations of </a:t>
            </a:r>
            <a:r>
              <a:rPr lang="en-US" altLang="zh-CN" b="1" dirty="0" err="1">
                <a:solidFill>
                  <a:srgbClr val="FF0000"/>
                </a:solidFill>
              </a:rPr>
              <a:t>multisense</a:t>
            </a:r>
            <a:r>
              <a:rPr lang="en-US" altLang="zh-CN" b="1" dirty="0">
                <a:solidFill>
                  <a:srgbClr val="FF0000"/>
                </a:solidFill>
              </a:rPr>
              <a:t> words</a:t>
            </a:r>
            <a:r>
              <a:rPr lang="en-US" altLang="zh-CN" dirty="0"/>
              <a:t>. </a:t>
            </a:r>
          </a:p>
        </p:txBody>
      </p:sp>
      <p:sp>
        <p:nvSpPr>
          <p:cNvPr id="5" name="矩形: 圆角 4">
            <a:extLst>
              <a:ext uri="{FF2B5EF4-FFF2-40B4-BE49-F238E27FC236}">
                <a16:creationId xmlns:a16="http://schemas.microsoft.com/office/drawing/2014/main" id="{B2F72C00-B6BA-4647-8B5F-B4B47726BF3C}"/>
              </a:ext>
            </a:extLst>
          </p:cNvPr>
          <p:cNvSpPr/>
          <p:nvPr/>
        </p:nvSpPr>
        <p:spPr>
          <a:xfrm>
            <a:off x="1725106" y="4789401"/>
            <a:ext cx="1338606" cy="752134"/>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Text embedding</a:t>
            </a:r>
            <a:endParaRPr lang="zh-CN" altLang="en-US" dirty="0"/>
          </a:p>
        </p:txBody>
      </p:sp>
      <p:sp>
        <p:nvSpPr>
          <p:cNvPr id="6" name="矩形: 圆角 5">
            <a:extLst>
              <a:ext uri="{FF2B5EF4-FFF2-40B4-BE49-F238E27FC236}">
                <a16:creationId xmlns:a16="http://schemas.microsoft.com/office/drawing/2014/main" id="{2C024CBF-6659-4D98-AC94-99E59FF4FC33}"/>
              </a:ext>
            </a:extLst>
          </p:cNvPr>
          <p:cNvSpPr/>
          <p:nvPr/>
        </p:nvSpPr>
        <p:spPr>
          <a:xfrm>
            <a:off x="3791147" y="4037267"/>
            <a:ext cx="1338606" cy="752134"/>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Traditional word embedding</a:t>
            </a:r>
            <a:endParaRPr lang="zh-CN" altLang="en-US" dirty="0"/>
          </a:p>
        </p:txBody>
      </p:sp>
      <p:sp>
        <p:nvSpPr>
          <p:cNvPr id="7" name="矩形: 圆角 6">
            <a:extLst>
              <a:ext uri="{FF2B5EF4-FFF2-40B4-BE49-F238E27FC236}">
                <a16:creationId xmlns:a16="http://schemas.microsoft.com/office/drawing/2014/main" id="{91AC4D67-2509-45E5-996C-C31317B1EE6A}"/>
              </a:ext>
            </a:extLst>
          </p:cNvPr>
          <p:cNvSpPr/>
          <p:nvPr/>
        </p:nvSpPr>
        <p:spPr>
          <a:xfrm>
            <a:off x="3791147" y="5541535"/>
            <a:ext cx="1338606" cy="752134"/>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Contextual embedding</a:t>
            </a:r>
            <a:endParaRPr lang="zh-CN" altLang="en-US" dirty="0"/>
          </a:p>
        </p:txBody>
      </p:sp>
      <p:sp>
        <p:nvSpPr>
          <p:cNvPr id="8" name="左大括号 7">
            <a:extLst>
              <a:ext uri="{FF2B5EF4-FFF2-40B4-BE49-F238E27FC236}">
                <a16:creationId xmlns:a16="http://schemas.microsoft.com/office/drawing/2014/main" id="{2E7F81CE-2150-4D77-966C-5278A2E610DB}"/>
              </a:ext>
            </a:extLst>
          </p:cNvPr>
          <p:cNvSpPr/>
          <p:nvPr/>
        </p:nvSpPr>
        <p:spPr>
          <a:xfrm>
            <a:off x="3253819" y="4391404"/>
            <a:ext cx="271805" cy="15461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D652FCA9-6A77-48A1-9A6F-C918BCAF146A}"/>
              </a:ext>
            </a:extLst>
          </p:cNvPr>
          <p:cNvSpPr/>
          <p:nvPr/>
        </p:nvSpPr>
        <p:spPr>
          <a:xfrm>
            <a:off x="5894481" y="4015337"/>
            <a:ext cx="1604129" cy="37606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Word2Vec</a:t>
            </a:r>
            <a:endParaRPr lang="zh-CN" altLang="en-US" dirty="0"/>
          </a:p>
        </p:txBody>
      </p:sp>
      <p:sp>
        <p:nvSpPr>
          <p:cNvPr id="10" name="矩形: 圆角 9">
            <a:extLst>
              <a:ext uri="{FF2B5EF4-FFF2-40B4-BE49-F238E27FC236}">
                <a16:creationId xmlns:a16="http://schemas.microsoft.com/office/drawing/2014/main" id="{0457212E-D763-4633-81FF-F0B45CC50096}"/>
              </a:ext>
            </a:extLst>
          </p:cNvPr>
          <p:cNvSpPr/>
          <p:nvPr/>
        </p:nvSpPr>
        <p:spPr>
          <a:xfrm>
            <a:off x="5894480" y="4427559"/>
            <a:ext cx="1604129" cy="37606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GloVe</a:t>
            </a:r>
            <a:endParaRPr lang="zh-CN" altLang="en-US" dirty="0"/>
          </a:p>
        </p:txBody>
      </p:sp>
      <p:sp>
        <p:nvSpPr>
          <p:cNvPr id="11" name="左大括号 10">
            <a:extLst>
              <a:ext uri="{FF2B5EF4-FFF2-40B4-BE49-F238E27FC236}">
                <a16:creationId xmlns:a16="http://schemas.microsoft.com/office/drawing/2014/main" id="{25EC67B6-4D0F-4FF9-BAA7-55A5A560B312}"/>
              </a:ext>
            </a:extLst>
          </p:cNvPr>
          <p:cNvSpPr/>
          <p:nvPr/>
        </p:nvSpPr>
        <p:spPr>
          <a:xfrm>
            <a:off x="5432568" y="4015336"/>
            <a:ext cx="119820" cy="7882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左大括号 11">
            <a:extLst>
              <a:ext uri="{FF2B5EF4-FFF2-40B4-BE49-F238E27FC236}">
                <a16:creationId xmlns:a16="http://schemas.microsoft.com/office/drawing/2014/main" id="{72F478ED-A08F-4A03-A0F8-6E8616421EBD}"/>
              </a:ext>
            </a:extLst>
          </p:cNvPr>
          <p:cNvSpPr/>
          <p:nvPr/>
        </p:nvSpPr>
        <p:spPr>
          <a:xfrm>
            <a:off x="8017084" y="3834659"/>
            <a:ext cx="119820" cy="7882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34D2914-003F-4098-8A31-2A8856D76E0A}"/>
              </a:ext>
            </a:extLst>
          </p:cNvPr>
          <p:cNvSpPr/>
          <p:nvPr/>
        </p:nvSpPr>
        <p:spPr>
          <a:xfrm>
            <a:off x="8266286" y="3667935"/>
            <a:ext cx="788101" cy="369332"/>
          </a:xfrm>
          <a:prstGeom prst="rect">
            <a:avLst/>
          </a:prstGeom>
        </p:spPr>
        <p:txBody>
          <a:bodyPr wrap="none">
            <a:spAutoFit/>
          </a:bodyPr>
          <a:lstStyle/>
          <a:p>
            <a:r>
              <a:rPr lang="en-US" altLang="zh-CN" dirty="0"/>
              <a:t>CBOW</a:t>
            </a:r>
            <a:endParaRPr lang="zh-CN" altLang="en-US" dirty="0"/>
          </a:p>
        </p:txBody>
      </p:sp>
      <p:sp>
        <p:nvSpPr>
          <p:cNvPr id="14" name="矩形 13">
            <a:extLst>
              <a:ext uri="{FF2B5EF4-FFF2-40B4-BE49-F238E27FC236}">
                <a16:creationId xmlns:a16="http://schemas.microsoft.com/office/drawing/2014/main" id="{BDFC4338-A860-4A16-B7E4-71C2406D0770}"/>
              </a:ext>
            </a:extLst>
          </p:cNvPr>
          <p:cNvSpPr/>
          <p:nvPr/>
        </p:nvSpPr>
        <p:spPr>
          <a:xfrm>
            <a:off x="8266286" y="4391404"/>
            <a:ext cx="1119281" cy="369332"/>
          </a:xfrm>
          <a:prstGeom prst="rect">
            <a:avLst/>
          </a:prstGeom>
        </p:spPr>
        <p:txBody>
          <a:bodyPr wrap="none">
            <a:spAutoFit/>
          </a:bodyPr>
          <a:lstStyle/>
          <a:p>
            <a:r>
              <a:rPr lang="en-US" altLang="zh-CN" dirty="0"/>
              <a:t>Skip-gram</a:t>
            </a:r>
            <a:endParaRPr lang="zh-CN" altLang="en-US" dirty="0"/>
          </a:p>
        </p:txBody>
      </p:sp>
      <p:sp>
        <p:nvSpPr>
          <p:cNvPr id="15" name="矩形 14">
            <a:extLst>
              <a:ext uri="{FF2B5EF4-FFF2-40B4-BE49-F238E27FC236}">
                <a16:creationId xmlns:a16="http://schemas.microsoft.com/office/drawing/2014/main" id="{F363D199-2DD9-448A-9CCC-7A1E985C16F3}"/>
              </a:ext>
            </a:extLst>
          </p:cNvPr>
          <p:cNvSpPr/>
          <p:nvPr/>
        </p:nvSpPr>
        <p:spPr>
          <a:xfrm>
            <a:off x="711892" y="3723264"/>
            <a:ext cx="2622385" cy="461665"/>
          </a:xfrm>
          <a:prstGeom prst="rect">
            <a:avLst/>
          </a:prstGeom>
        </p:spPr>
        <p:txBody>
          <a:bodyPr wrap="none">
            <a:spAutoFit/>
          </a:bodyPr>
          <a:lstStyle/>
          <a:p>
            <a:pPr lvl="1" algn="ctr"/>
            <a:r>
              <a:rPr lang="en-US" altLang="zh-CN" sz="2400" b="1" dirty="0"/>
              <a:t>Text   </a:t>
            </a:r>
            <a:r>
              <a:rPr lang="en-US" altLang="zh-CN" sz="2400" b="1" dirty="0">
                <a:sym typeface="Wingdings" panose="05000000000000000000" pitchFamily="2" charset="2"/>
              </a:rPr>
              <a:t></a:t>
            </a:r>
            <a:r>
              <a:rPr lang="en-US" altLang="zh-CN" sz="2400" b="1" dirty="0"/>
              <a:t>  vector</a:t>
            </a:r>
            <a:endParaRPr lang="en-US" altLang="zh-CN" dirty="0"/>
          </a:p>
        </p:txBody>
      </p:sp>
      <p:sp>
        <p:nvSpPr>
          <p:cNvPr id="16" name="矩形: 圆角 15">
            <a:extLst>
              <a:ext uri="{FF2B5EF4-FFF2-40B4-BE49-F238E27FC236}">
                <a16:creationId xmlns:a16="http://schemas.microsoft.com/office/drawing/2014/main" id="{F112D419-1C73-4B5E-A798-8624E69F4FD9}"/>
              </a:ext>
            </a:extLst>
          </p:cNvPr>
          <p:cNvSpPr/>
          <p:nvPr/>
        </p:nvSpPr>
        <p:spPr>
          <a:xfrm>
            <a:off x="5894481" y="5541535"/>
            <a:ext cx="1604129" cy="37606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BERT</a:t>
            </a:r>
            <a:endParaRPr lang="zh-CN" altLang="en-US" dirty="0"/>
          </a:p>
        </p:txBody>
      </p:sp>
      <p:sp>
        <p:nvSpPr>
          <p:cNvPr id="17" name="矩形: 圆角 16">
            <a:extLst>
              <a:ext uri="{FF2B5EF4-FFF2-40B4-BE49-F238E27FC236}">
                <a16:creationId xmlns:a16="http://schemas.microsoft.com/office/drawing/2014/main" id="{62FD7B87-F8D3-4ABE-8917-03D726192C23}"/>
              </a:ext>
            </a:extLst>
          </p:cNvPr>
          <p:cNvSpPr/>
          <p:nvPr/>
        </p:nvSpPr>
        <p:spPr>
          <a:xfrm>
            <a:off x="5894480" y="5953757"/>
            <a:ext cx="1604129" cy="37606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GPT</a:t>
            </a:r>
            <a:endParaRPr lang="zh-CN" altLang="en-US" dirty="0"/>
          </a:p>
        </p:txBody>
      </p:sp>
      <p:sp>
        <p:nvSpPr>
          <p:cNvPr id="18" name="左大括号 17">
            <a:extLst>
              <a:ext uri="{FF2B5EF4-FFF2-40B4-BE49-F238E27FC236}">
                <a16:creationId xmlns:a16="http://schemas.microsoft.com/office/drawing/2014/main" id="{D81ED74F-B82C-460E-A61B-604D7D52A2FB}"/>
              </a:ext>
            </a:extLst>
          </p:cNvPr>
          <p:cNvSpPr/>
          <p:nvPr/>
        </p:nvSpPr>
        <p:spPr>
          <a:xfrm>
            <a:off x="5432568" y="5541534"/>
            <a:ext cx="119820" cy="7882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E900C06B-C231-48EC-BB11-D6246379B253}"/>
              </a:ext>
            </a:extLst>
          </p:cNvPr>
          <p:cNvSpPr/>
          <p:nvPr/>
        </p:nvSpPr>
        <p:spPr>
          <a:xfrm>
            <a:off x="7649851" y="5691860"/>
            <a:ext cx="565608" cy="75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BA093BC9-5A3F-4C2C-8B71-B8022AE46120}"/>
              </a:ext>
            </a:extLst>
          </p:cNvPr>
          <p:cNvSpPr/>
          <p:nvPr/>
        </p:nvSpPr>
        <p:spPr>
          <a:xfrm>
            <a:off x="8366700" y="5559611"/>
            <a:ext cx="1604129" cy="37606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XLNet</a:t>
            </a:r>
            <a:endParaRPr lang="zh-CN" altLang="en-US" dirty="0"/>
          </a:p>
        </p:txBody>
      </p:sp>
    </p:spTree>
    <p:extLst>
      <p:ext uri="{BB962C8B-B14F-4D97-AF65-F5344CB8AC3E}">
        <p14:creationId xmlns:p14="http://schemas.microsoft.com/office/powerpoint/2010/main" val="2089386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A01C9-8112-46CC-B8F6-43A4CA115145}"/>
              </a:ext>
            </a:extLst>
          </p:cNvPr>
          <p:cNvSpPr>
            <a:spLocks noGrp="1"/>
          </p:cNvSpPr>
          <p:nvPr>
            <p:ph type="title"/>
          </p:nvPr>
        </p:nvSpPr>
        <p:spPr/>
        <p:txBody>
          <a:bodyPr/>
          <a:lstStyle/>
          <a:p>
            <a:r>
              <a:rPr lang="en-US" altLang="zh-CN" dirty="0"/>
              <a:t>3. Methodology</a:t>
            </a:r>
            <a:endParaRPr lang="zh-CN" altLang="en-US" dirty="0"/>
          </a:p>
        </p:txBody>
      </p:sp>
      <p:sp>
        <p:nvSpPr>
          <p:cNvPr id="3" name="页脚占位符 2">
            <a:extLst>
              <a:ext uri="{FF2B5EF4-FFF2-40B4-BE49-F238E27FC236}">
                <a16:creationId xmlns:a16="http://schemas.microsoft.com/office/drawing/2014/main" id="{31B95281-C56F-4A23-AC89-1DB36F888632}"/>
              </a:ext>
            </a:extLst>
          </p:cNvPr>
          <p:cNvSpPr>
            <a:spLocks noGrp="1"/>
          </p:cNvSpPr>
          <p:nvPr>
            <p:ph type="ftr" sz="quarter" idx="11"/>
          </p:nvPr>
        </p:nvSpPr>
        <p:spPr/>
        <p:txBody>
          <a:bodyPr/>
          <a:lstStyle/>
          <a:p>
            <a:r>
              <a:rPr lang="en-US" altLang="zh-CN"/>
              <a:t>Page </a:t>
            </a:r>
            <a:fld id="{BAAA71A4-ED37-439A-87BB-E3C15F3F0255}" type="slidenum">
              <a:rPr lang="en-US" altLang="zh-CN" smtClean="0"/>
              <a:t>12</a:t>
            </a:fld>
            <a:endParaRPr lang="zh-CN" altLang="en-US" dirty="0"/>
          </a:p>
        </p:txBody>
      </p:sp>
      <p:sp>
        <p:nvSpPr>
          <p:cNvPr id="4" name="文本占位符 13">
            <a:extLst>
              <a:ext uri="{FF2B5EF4-FFF2-40B4-BE49-F238E27FC236}">
                <a16:creationId xmlns:a16="http://schemas.microsoft.com/office/drawing/2014/main" id="{ADCB71EE-81BE-4C54-AE2D-29E18C4BBD77}"/>
              </a:ext>
            </a:extLst>
          </p:cNvPr>
          <p:cNvSpPr>
            <a:spLocks noGrp="1"/>
          </p:cNvSpPr>
          <p:nvPr>
            <p:ph type="body" sz="quarter" idx="12" hasCustomPrompt="1"/>
          </p:nvPr>
        </p:nvSpPr>
        <p:spPr>
          <a:xfrm>
            <a:off x="523493" y="1326476"/>
            <a:ext cx="11212878"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Identifying reviews related to product redesign and innovation</a:t>
            </a:r>
          </a:p>
          <a:p>
            <a:pPr lvl="1"/>
            <a:r>
              <a:rPr lang="en-US" altLang="zh-CN" dirty="0"/>
              <a:t>Multiple embeddings with Neural Network Architecture</a:t>
            </a:r>
          </a:p>
        </p:txBody>
      </p:sp>
      <p:pic>
        <p:nvPicPr>
          <p:cNvPr id="21" name="图片 20">
            <a:extLst>
              <a:ext uri="{FF2B5EF4-FFF2-40B4-BE49-F238E27FC236}">
                <a16:creationId xmlns:a16="http://schemas.microsoft.com/office/drawing/2014/main" id="{7AA3098A-717A-41CE-B502-52C41951C947}"/>
              </a:ext>
            </a:extLst>
          </p:cNvPr>
          <p:cNvPicPr>
            <a:picLocks noChangeAspect="1"/>
          </p:cNvPicPr>
          <p:nvPr/>
        </p:nvPicPr>
        <p:blipFill>
          <a:blip r:embed="rId2"/>
          <a:stretch>
            <a:fillRect/>
          </a:stretch>
        </p:blipFill>
        <p:spPr>
          <a:xfrm>
            <a:off x="2096666" y="2249812"/>
            <a:ext cx="7993127" cy="3915708"/>
          </a:xfrm>
          <a:prstGeom prst="rect">
            <a:avLst/>
          </a:prstGeom>
        </p:spPr>
      </p:pic>
    </p:spTree>
    <p:extLst>
      <p:ext uri="{BB962C8B-B14F-4D97-AF65-F5344CB8AC3E}">
        <p14:creationId xmlns:p14="http://schemas.microsoft.com/office/powerpoint/2010/main" val="1622359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A01C9-8112-46CC-B8F6-43A4CA115145}"/>
              </a:ext>
            </a:extLst>
          </p:cNvPr>
          <p:cNvSpPr>
            <a:spLocks noGrp="1"/>
          </p:cNvSpPr>
          <p:nvPr>
            <p:ph type="title"/>
          </p:nvPr>
        </p:nvSpPr>
        <p:spPr/>
        <p:txBody>
          <a:bodyPr/>
          <a:lstStyle/>
          <a:p>
            <a:r>
              <a:rPr lang="en-US" altLang="zh-CN" dirty="0"/>
              <a:t>3. Methodology</a:t>
            </a:r>
            <a:endParaRPr lang="zh-CN" altLang="en-US" dirty="0"/>
          </a:p>
        </p:txBody>
      </p:sp>
      <p:sp>
        <p:nvSpPr>
          <p:cNvPr id="3" name="页脚占位符 2">
            <a:extLst>
              <a:ext uri="{FF2B5EF4-FFF2-40B4-BE49-F238E27FC236}">
                <a16:creationId xmlns:a16="http://schemas.microsoft.com/office/drawing/2014/main" id="{31B95281-C56F-4A23-AC89-1DB36F888632}"/>
              </a:ext>
            </a:extLst>
          </p:cNvPr>
          <p:cNvSpPr>
            <a:spLocks noGrp="1"/>
          </p:cNvSpPr>
          <p:nvPr>
            <p:ph type="ftr" sz="quarter" idx="11"/>
          </p:nvPr>
        </p:nvSpPr>
        <p:spPr/>
        <p:txBody>
          <a:bodyPr/>
          <a:lstStyle/>
          <a:p>
            <a:r>
              <a:rPr lang="en-US" altLang="zh-CN"/>
              <a:t>Page </a:t>
            </a:r>
            <a:fld id="{BAAA71A4-ED37-439A-87BB-E3C15F3F0255}" type="slidenum">
              <a:rPr lang="en-US" altLang="zh-CN" smtClean="0"/>
              <a:t>13</a:t>
            </a:fld>
            <a:endParaRPr lang="zh-CN" altLang="en-US" dirty="0"/>
          </a:p>
        </p:txBody>
      </p:sp>
      <p:sp>
        <p:nvSpPr>
          <p:cNvPr id="4" name="文本占位符 13">
            <a:extLst>
              <a:ext uri="{FF2B5EF4-FFF2-40B4-BE49-F238E27FC236}">
                <a16:creationId xmlns:a16="http://schemas.microsoft.com/office/drawing/2014/main" id="{ADCB71EE-81BE-4C54-AE2D-29E18C4BBD77}"/>
              </a:ext>
            </a:extLst>
          </p:cNvPr>
          <p:cNvSpPr>
            <a:spLocks noGrp="1"/>
          </p:cNvSpPr>
          <p:nvPr>
            <p:ph type="body" sz="quarter" idx="12" hasCustomPrompt="1"/>
          </p:nvPr>
        </p:nvSpPr>
        <p:spPr>
          <a:xfrm>
            <a:off x="523493" y="1326476"/>
            <a:ext cx="11212878"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Extract product features</a:t>
            </a:r>
          </a:p>
          <a:p>
            <a:r>
              <a:rPr lang="en-US" altLang="zh-CN" dirty="0"/>
              <a:t>Part-of-speech tagging and dependency relations analysis</a:t>
            </a:r>
            <a:r>
              <a:rPr lang="zh-CN" altLang="en-US" dirty="0"/>
              <a:t>                                    </a:t>
            </a:r>
            <a:r>
              <a:rPr lang="en-US" altLang="zh-CN" dirty="0"/>
              <a:t>tool:</a:t>
            </a:r>
            <a:r>
              <a:rPr lang="zh-CN" altLang="en-US" dirty="0"/>
              <a:t> </a:t>
            </a:r>
            <a:r>
              <a:rPr lang="en-US" altLang="zh-CN" dirty="0"/>
              <a:t>Stanford </a:t>
            </a:r>
            <a:r>
              <a:rPr lang="en-US" altLang="zh-CN" dirty="0" err="1"/>
              <a:t>CoreNLP</a:t>
            </a:r>
            <a:endParaRPr lang="en-US" altLang="zh-CN" dirty="0"/>
          </a:p>
          <a:p>
            <a:pPr lvl="1"/>
            <a:r>
              <a:rPr lang="en-US" altLang="zh-CN" dirty="0"/>
              <a:t>Preprocess</a:t>
            </a:r>
          </a:p>
          <a:p>
            <a:pPr lvl="2"/>
            <a:r>
              <a:rPr lang="en-US" altLang="zh-CN" dirty="0"/>
              <a:t>Removing non-English reviews </a:t>
            </a:r>
            <a:r>
              <a:rPr lang="zh-CN" altLang="en-US" dirty="0"/>
              <a:t>删除非英语评论</a:t>
            </a:r>
            <a:endParaRPr lang="en-US" altLang="zh-CN" dirty="0"/>
          </a:p>
          <a:p>
            <a:pPr lvl="2"/>
            <a:r>
              <a:rPr lang="en-US" altLang="zh-CN" dirty="0"/>
              <a:t>Excessively short reviews </a:t>
            </a:r>
            <a:r>
              <a:rPr lang="zh-CN" altLang="en-US" dirty="0"/>
              <a:t>删除太短的评论</a:t>
            </a:r>
            <a:endParaRPr lang="en-US" altLang="zh-CN" dirty="0"/>
          </a:p>
          <a:p>
            <a:pPr lvl="2"/>
            <a:r>
              <a:rPr lang="en-US" altLang="zh-CN" dirty="0"/>
              <a:t>Special characters </a:t>
            </a:r>
            <a:r>
              <a:rPr lang="zh-CN" altLang="en-US" dirty="0"/>
              <a:t>删除特殊字符</a:t>
            </a:r>
            <a:endParaRPr lang="en-US" altLang="zh-CN" dirty="0"/>
          </a:p>
          <a:p>
            <a:pPr lvl="1"/>
            <a:r>
              <a:rPr lang="en-US" altLang="zh-CN" dirty="0"/>
              <a:t>Generating POS tags and identifying parts of speech</a:t>
            </a:r>
            <a:r>
              <a:rPr lang="zh-CN" altLang="en-US" dirty="0"/>
              <a:t>：</a:t>
            </a:r>
            <a:endParaRPr lang="en-US" altLang="zh-CN" dirty="0"/>
          </a:p>
          <a:p>
            <a:pPr lvl="2"/>
            <a:r>
              <a:rPr lang="en-US" altLang="zh-CN" dirty="0"/>
              <a:t>Product features are usually nouns or noun phrases and opinions are usually adjectives with adverbs or negatives</a:t>
            </a:r>
          </a:p>
          <a:p>
            <a:pPr lvl="1"/>
            <a:r>
              <a:rPr lang="en-US" altLang="zh-CN" dirty="0"/>
              <a:t>Analyze the dependency relations of reviews</a:t>
            </a:r>
          </a:p>
          <a:p>
            <a:pPr lvl="3"/>
            <a:r>
              <a:rPr lang="en-US" altLang="zh-CN" dirty="0"/>
              <a:t>Describe the sentence structure</a:t>
            </a:r>
            <a:endParaRPr lang="zh-CN" altLang="en-US" dirty="0"/>
          </a:p>
          <a:p>
            <a:pPr lvl="1"/>
            <a:endParaRPr lang="zh-CN" altLang="en-US" dirty="0"/>
          </a:p>
          <a:p>
            <a:pPr lvl="1"/>
            <a:endParaRPr lang="en-US" altLang="zh-CN" dirty="0"/>
          </a:p>
        </p:txBody>
      </p:sp>
      <p:pic>
        <p:nvPicPr>
          <p:cNvPr id="5" name="图片 4">
            <a:extLst>
              <a:ext uri="{FF2B5EF4-FFF2-40B4-BE49-F238E27FC236}">
                <a16:creationId xmlns:a16="http://schemas.microsoft.com/office/drawing/2014/main" id="{F4E8D7CE-6169-4BB9-B5D2-C1A9BBB3F5A1}"/>
              </a:ext>
            </a:extLst>
          </p:cNvPr>
          <p:cNvPicPr>
            <a:picLocks noChangeAspect="1"/>
          </p:cNvPicPr>
          <p:nvPr/>
        </p:nvPicPr>
        <p:blipFill>
          <a:blip r:embed="rId2"/>
          <a:stretch>
            <a:fillRect/>
          </a:stretch>
        </p:blipFill>
        <p:spPr>
          <a:xfrm>
            <a:off x="2059506" y="4668162"/>
            <a:ext cx="7346317" cy="1280271"/>
          </a:xfrm>
          <a:prstGeom prst="rect">
            <a:avLst/>
          </a:prstGeom>
        </p:spPr>
      </p:pic>
    </p:spTree>
    <p:extLst>
      <p:ext uri="{BB962C8B-B14F-4D97-AF65-F5344CB8AC3E}">
        <p14:creationId xmlns:p14="http://schemas.microsoft.com/office/powerpoint/2010/main" val="2176814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A01C9-8112-46CC-B8F6-43A4CA115145}"/>
              </a:ext>
            </a:extLst>
          </p:cNvPr>
          <p:cNvSpPr>
            <a:spLocks noGrp="1"/>
          </p:cNvSpPr>
          <p:nvPr>
            <p:ph type="title"/>
          </p:nvPr>
        </p:nvSpPr>
        <p:spPr/>
        <p:txBody>
          <a:bodyPr/>
          <a:lstStyle/>
          <a:p>
            <a:r>
              <a:rPr lang="en-US" altLang="zh-CN" dirty="0"/>
              <a:t>3. Methodology</a:t>
            </a:r>
            <a:endParaRPr lang="zh-CN" altLang="en-US" dirty="0"/>
          </a:p>
        </p:txBody>
      </p:sp>
      <p:sp>
        <p:nvSpPr>
          <p:cNvPr id="3" name="页脚占位符 2">
            <a:extLst>
              <a:ext uri="{FF2B5EF4-FFF2-40B4-BE49-F238E27FC236}">
                <a16:creationId xmlns:a16="http://schemas.microsoft.com/office/drawing/2014/main" id="{31B95281-C56F-4A23-AC89-1DB36F888632}"/>
              </a:ext>
            </a:extLst>
          </p:cNvPr>
          <p:cNvSpPr>
            <a:spLocks noGrp="1"/>
          </p:cNvSpPr>
          <p:nvPr>
            <p:ph type="ftr" sz="quarter" idx="11"/>
          </p:nvPr>
        </p:nvSpPr>
        <p:spPr/>
        <p:txBody>
          <a:bodyPr/>
          <a:lstStyle/>
          <a:p>
            <a:r>
              <a:rPr lang="en-US" altLang="zh-CN"/>
              <a:t>Page </a:t>
            </a:r>
            <a:fld id="{BAAA71A4-ED37-439A-87BB-E3C15F3F0255}" type="slidenum">
              <a:rPr lang="en-US" altLang="zh-CN" smtClean="0"/>
              <a:t>14</a:t>
            </a:fld>
            <a:endParaRPr lang="zh-CN" altLang="en-US" dirty="0"/>
          </a:p>
        </p:txBody>
      </p:sp>
      <mc:AlternateContent xmlns:mc="http://schemas.openxmlformats.org/markup-compatibility/2006" xmlns:a14="http://schemas.microsoft.com/office/drawing/2010/main">
        <mc:Choice Requires="a14">
          <p:sp>
            <p:nvSpPr>
              <p:cNvPr id="4" name="文本占位符 13">
                <a:extLst>
                  <a:ext uri="{FF2B5EF4-FFF2-40B4-BE49-F238E27FC236}">
                    <a16:creationId xmlns:a16="http://schemas.microsoft.com/office/drawing/2014/main" id="{ADCB71EE-81BE-4C54-AE2D-29E18C4BBD77}"/>
                  </a:ext>
                </a:extLst>
              </p:cNvPr>
              <p:cNvSpPr>
                <a:spLocks noGrp="1"/>
              </p:cNvSpPr>
              <p:nvPr>
                <p:ph type="body" sz="quarter" idx="12" hasCustomPrompt="1"/>
              </p:nvPr>
            </p:nvSpPr>
            <p:spPr>
              <a:xfrm>
                <a:off x="523493" y="1326476"/>
                <a:ext cx="11212878"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Extract product features</a:t>
                </a:r>
              </a:p>
              <a:p>
                <a:r>
                  <a:rPr lang="en-US" altLang="zh-CN" dirty="0"/>
                  <a:t>Extract feature triples based on rules</a:t>
                </a:r>
              </a:p>
              <a:p>
                <a:pPr lvl="1"/>
                <a:r>
                  <a:rPr lang="en-US" altLang="zh-CN" dirty="0"/>
                  <a:t>Let T = (PF, SF, OP) denote the feature triple , where PF is the primary feature, SF is the secondary feature, and OP is the opinion. The process of extracting all feature triples includes two steps: </a:t>
                </a:r>
              </a:p>
              <a:p>
                <a:pPr lvl="1"/>
                <a:r>
                  <a:rPr lang="en-US" altLang="zh-CN" dirty="0"/>
                  <a:t>(1) extract seed feature triples based on rules </a:t>
                </a:r>
              </a:p>
              <a:p>
                <a:pPr lvl="1"/>
                <a:r>
                  <a:rPr lang="en-US" altLang="zh-CN" dirty="0"/>
                  <a:t>Let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𝑇</m:t>
                        </m:r>
                      </m:e>
                      <m:sub>
                        <m:r>
                          <a:rPr lang="en-US" altLang="zh-CN" b="0" i="1" dirty="0" smtClean="0">
                            <a:latin typeface="Cambria Math" panose="02040503050406030204" pitchFamily="18" charset="0"/>
                          </a:rPr>
                          <m:t>𝑆</m:t>
                        </m:r>
                      </m:sub>
                    </m:sSub>
                    <m:r>
                      <a:rPr lang="en-US" altLang="zh-CN" i="1" dirty="0" smtClean="0">
                        <a:latin typeface="Cambria Math" panose="02040503050406030204" pitchFamily="18" charset="0"/>
                      </a:rPr>
                      <m:t> </m:t>
                    </m:r>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b="0" i="1" dirty="0" smtClean="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b="0" i="1" dirty="0" smtClean="0">
                            <a:latin typeface="Cambria Math" panose="02040503050406030204" pitchFamily="18" charset="0"/>
                          </a:rPr>
                          <m:t>2</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i="1" dirty="0">
                            <a:latin typeface="Cambria Math" panose="02040503050406030204" pitchFamily="18" charset="0"/>
                          </a:rPr>
                          <m:t>𝑆</m:t>
                        </m:r>
                      </m:sub>
                    </m:sSub>
                    <m:r>
                      <a:rPr lang="en-US" altLang="zh-CN" i="1" dirty="0">
                        <a:latin typeface="Cambria Math" panose="02040503050406030204" pitchFamily="18" charset="0"/>
                      </a:rPr>
                      <m:t>} </m:t>
                    </m:r>
                  </m:oMath>
                </a14:m>
                <a:r>
                  <a:rPr lang="en-US" altLang="zh-CN" dirty="0"/>
                  <a:t>denote the seed feature triples set, where</a:t>
                </a:r>
                <a14:m>
                  <m:oMath xmlns:m="http://schemas.openxmlformats.org/officeDocument/2006/math">
                    <m:r>
                      <a:rPr lang="en-US" altLang="zh-CN" b="0" i="0" dirty="0" smtClean="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b="0" i="1" dirty="0" smtClean="0">
                            <a:latin typeface="Cambria Math" panose="02040503050406030204" pitchFamily="18" charset="0"/>
                          </a:rPr>
                          <m:t>𝑠</m:t>
                        </m:r>
                      </m:sub>
                    </m:sSub>
                    <m:r>
                      <a:rPr lang="en-US" altLang="zh-CN" i="1" dirty="0" smtClean="0">
                        <a:latin typeface="Cambria Math" panose="02040503050406030204" pitchFamily="18" charset="0"/>
                      </a:rPr>
                      <m:t>= (</m:t>
                    </m:r>
                    <m:r>
                      <a:rPr lang="en-US" altLang="zh-CN" i="1" dirty="0" smtClean="0">
                        <a:latin typeface="Cambria Math" panose="02040503050406030204" pitchFamily="18" charset="0"/>
                      </a:rPr>
                      <m:t>𝑃𝐹𝑠</m:t>
                    </m:r>
                    <m:r>
                      <a:rPr lang="en-US" altLang="zh-CN" i="1" dirty="0">
                        <a:latin typeface="Cambria Math" panose="02040503050406030204" pitchFamily="18" charset="0"/>
                      </a:rPr>
                      <m:t>, </m:t>
                    </m:r>
                    <m:r>
                      <a:rPr lang="en-US" altLang="zh-CN" i="1" dirty="0">
                        <a:latin typeface="Cambria Math" panose="02040503050406030204" pitchFamily="18" charset="0"/>
                      </a:rPr>
                      <m:t>𝑆𝐹𝑠</m:t>
                    </m:r>
                    <m:r>
                      <a:rPr lang="en-US" altLang="zh-CN" i="1" dirty="0">
                        <a:latin typeface="Cambria Math" panose="02040503050406030204" pitchFamily="18" charset="0"/>
                      </a:rPr>
                      <m:t>, </m:t>
                    </m:r>
                    <m:r>
                      <a:rPr lang="en-US" altLang="zh-CN" i="1" dirty="0">
                        <a:latin typeface="Cambria Math" panose="02040503050406030204" pitchFamily="18" charset="0"/>
                      </a:rPr>
                      <m:t>𝑂𝑃𝑠</m:t>
                    </m:r>
                    <m:r>
                      <a:rPr lang="en-US" altLang="zh-CN" i="1" dirty="0">
                        <a:latin typeface="Cambria Math" panose="02040503050406030204" pitchFamily="18" charset="0"/>
                      </a:rPr>
                      <m:t>) </m:t>
                    </m:r>
                  </m:oMath>
                </a14:m>
                <a:r>
                  <a:rPr lang="en-US" altLang="zh-CN" dirty="0"/>
                  <a:t>is the </a:t>
                </a:r>
                <a:r>
                  <a:rPr lang="en-US" altLang="zh-CN" dirty="0" err="1"/>
                  <a:t>sth</a:t>
                </a:r>
                <a:r>
                  <a:rPr lang="en-US" altLang="zh-CN" dirty="0"/>
                  <a:t> seed feature triple. The seed feature triples set satisfies </a:t>
                </a:r>
                <a14:m>
                  <m:oMath xmlns:m="http://schemas.openxmlformats.org/officeDocument/2006/math">
                    <m:r>
                      <a:rPr lang="en-US" altLang="zh-CN" i="1" dirty="0" smtClean="0">
                        <a:latin typeface="Cambria Math" panose="02040503050406030204" pitchFamily="18" charset="0"/>
                      </a:rPr>
                      <m:t>𝑃𝐹𝑠</m:t>
                    </m:r>
                    <m:r>
                      <a:rPr lang="en-US" altLang="zh-CN" i="1" dirty="0">
                        <a:latin typeface="Cambria Math" panose="02040503050406030204" pitchFamily="18" charset="0"/>
                      </a:rPr>
                      <m:t>, </m:t>
                    </m:r>
                    <m:r>
                      <a:rPr lang="en-US" altLang="zh-CN" i="1" dirty="0">
                        <a:latin typeface="Cambria Math" panose="02040503050406030204" pitchFamily="18" charset="0"/>
                      </a:rPr>
                      <m:t>𝑆𝐹𝑠</m:t>
                    </m:r>
                    <m:r>
                      <a:rPr lang="en-US" altLang="zh-CN" i="1" dirty="0">
                        <a:latin typeface="Cambria Math" panose="02040503050406030204" pitchFamily="18" charset="0"/>
                      </a:rPr>
                      <m:t>, </m:t>
                    </m:r>
                    <m:r>
                      <a:rPr lang="en-US" altLang="zh-CN" i="1" dirty="0">
                        <a:latin typeface="Cambria Math" panose="02040503050406030204" pitchFamily="18" charset="0"/>
                      </a:rPr>
                      <m:t>𝑂𝑃𝑠</m:t>
                    </m:r>
                    <m:r>
                      <a:rPr lang="en-US" altLang="zh-CN" i="1" dirty="0">
                        <a:latin typeface="Cambria Math" panose="02040503050406030204" pitchFamily="18" charset="0"/>
                      </a:rPr>
                      <m:t> ≠ ∅ </m:t>
                    </m:r>
                  </m:oMath>
                </a14:m>
                <a:r>
                  <a:rPr lang="en-US" altLang="zh-CN" dirty="0"/>
                  <a:t>because it represents the complete multi-level feature information extracted from online reviews, based on which more potential feature triples can be extracted.</a:t>
                </a:r>
              </a:p>
              <a:p>
                <a:pPr lvl="1"/>
                <a:r>
                  <a:rPr lang="en-US" altLang="zh-CN" dirty="0"/>
                  <a:t>※  Manually remove the noisy feature triples</a:t>
                </a:r>
              </a:p>
              <a:p>
                <a:pPr lvl="1"/>
                <a:r>
                  <a:rPr lang="en-US" altLang="zh-CN" dirty="0"/>
                  <a:t>(2)search for potential feature triples based on MI.</a:t>
                </a:r>
                <a:endParaRPr lang="zh-CN" altLang="en-US" dirty="0"/>
              </a:p>
              <a:p>
                <a:pPr lvl="1"/>
                <a:endParaRPr lang="en-US" altLang="zh-CN" dirty="0"/>
              </a:p>
            </p:txBody>
          </p:sp>
        </mc:Choice>
        <mc:Fallback xmlns="">
          <p:sp>
            <p:nvSpPr>
              <p:cNvPr id="4" name="文本占位符 13">
                <a:extLst>
                  <a:ext uri="{FF2B5EF4-FFF2-40B4-BE49-F238E27FC236}">
                    <a16:creationId xmlns:a16="http://schemas.microsoft.com/office/drawing/2014/main" id="{ADCB71EE-81BE-4C54-AE2D-29E18C4BBD77}"/>
                  </a:ext>
                </a:extLst>
              </p:cNvPr>
              <p:cNvSpPr>
                <a:spLocks noGrp="1" noRot="1" noChangeAspect="1" noMove="1" noResize="1" noEditPoints="1" noAdjustHandles="1" noChangeArrowheads="1" noChangeShapeType="1" noTextEdit="1"/>
              </p:cNvSpPr>
              <p:nvPr>
                <p:ph type="body" sz="quarter" idx="12" hasCustomPrompt="1"/>
              </p:nvPr>
            </p:nvSpPr>
            <p:spPr>
              <a:xfrm>
                <a:off x="523493" y="1326476"/>
                <a:ext cx="11212878" cy="4839044"/>
              </a:xfrm>
              <a:prstGeom prst="rect">
                <a:avLst/>
              </a:prstGeom>
              <a:blipFill>
                <a:blip r:embed="rId2"/>
                <a:stretch>
                  <a:fillRect l="-218" t="-757" r="-43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9FC31E7-E31E-433D-9E3C-B4F6A05EAFE6}"/>
              </a:ext>
            </a:extLst>
          </p:cNvPr>
          <p:cNvPicPr>
            <a:picLocks noChangeAspect="1"/>
          </p:cNvPicPr>
          <p:nvPr/>
        </p:nvPicPr>
        <p:blipFill>
          <a:blip r:embed="rId3"/>
          <a:stretch>
            <a:fillRect/>
          </a:stretch>
        </p:blipFill>
        <p:spPr>
          <a:xfrm>
            <a:off x="1562747" y="5001319"/>
            <a:ext cx="9060965" cy="739204"/>
          </a:xfrm>
          <a:prstGeom prst="rect">
            <a:avLst/>
          </a:prstGeom>
        </p:spPr>
      </p:pic>
      <p:pic>
        <p:nvPicPr>
          <p:cNvPr id="7" name="图片 6">
            <a:extLst>
              <a:ext uri="{FF2B5EF4-FFF2-40B4-BE49-F238E27FC236}">
                <a16:creationId xmlns:a16="http://schemas.microsoft.com/office/drawing/2014/main" id="{7A5351F0-0BE1-47B2-80B8-B320071FC51D}"/>
              </a:ext>
            </a:extLst>
          </p:cNvPr>
          <p:cNvPicPr>
            <a:picLocks noChangeAspect="1"/>
          </p:cNvPicPr>
          <p:nvPr/>
        </p:nvPicPr>
        <p:blipFill>
          <a:blip r:embed="rId4"/>
          <a:stretch>
            <a:fillRect/>
          </a:stretch>
        </p:blipFill>
        <p:spPr>
          <a:xfrm>
            <a:off x="997565" y="5748726"/>
            <a:ext cx="6972904" cy="320068"/>
          </a:xfrm>
          <a:prstGeom prst="rect">
            <a:avLst/>
          </a:prstGeom>
        </p:spPr>
      </p:pic>
    </p:spTree>
    <p:extLst>
      <p:ext uri="{BB962C8B-B14F-4D97-AF65-F5344CB8AC3E}">
        <p14:creationId xmlns:p14="http://schemas.microsoft.com/office/powerpoint/2010/main" val="54656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A01C9-8112-46CC-B8F6-43A4CA115145}"/>
              </a:ext>
            </a:extLst>
          </p:cNvPr>
          <p:cNvSpPr>
            <a:spLocks noGrp="1"/>
          </p:cNvSpPr>
          <p:nvPr>
            <p:ph type="title"/>
          </p:nvPr>
        </p:nvSpPr>
        <p:spPr/>
        <p:txBody>
          <a:bodyPr/>
          <a:lstStyle/>
          <a:p>
            <a:r>
              <a:rPr lang="en-US" altLang="zh-CN" dirty="0"/>
              <a:t>3. Methodology</a:t>
            </a:r>
            <a:endParaRPr lang="zh-CN" altLang="en-US" dirty="0"/>
          </a:p>
        </p:txBody>
      </p:sp>
      <p:sp>
        <p:nvSpPr>
          <p:cNvPr id="3" name="页脚占位符 2">
            <a:extLst>
              <a:ext uri="{FF2B5EF4-FFF2-40B4-BE49-F238E27FC236}">
                <a16:creationId xmlns:a16="http://schemas.microsoft.com/office/drawing/2014/main" id="{31B95281-C56F-4A23-AC89-1DB36F888632}"/>
              </a:ext>
            </a:extLst>
          </p:cNvPr>
          <p:cNvSpPr>
            <a:spLocks noGrp="1"/>
          </p:cNvSpPr>
          <p:nvPr>
            <p:ph type="ftr" sz="quarter" idx="11"/>
          </p:nvPr>
        </p:nvSpPr>
        <p:spPr/>
        <p:txBody>
          <a:bodyPr/>
          <a:lstStyle/>
          <a:p>
            <a:r>
              <a:rPr lang="en-US" altLang="zh-CN"/>
              <a:t>Page </a:t>
            </a:r>
            <a:fld id="{BAAA71A4-ED37-439A-87BB-E3C15F3F0255}" type="slidenum">
              <a:rPr lang="en-US" altLang="zh-CN" smtClean="0"/>
              <a:t>15</a:t>
            </a:fld>
            <a:endParaRPr lang="zh-CN" altLang="en-US" dirty="0"/>
          </a:p>
        </p:txBody>
      </p:sp>
      <mc:AlternateContent xmlns:mc="http://schemas.openxmlformats.org/markup-compatibility/2006" xmlns:a14="http://schemas.microsoft.com/office/drawing/2010/main">
        <mc:Choice Requires="a14">
          <p:sp>
            <p:nvSpPr>
              <p:cNvPr id="4" name="文本占位符 13">
                <a:extLst>
                  <a:ext uri="{FF2B5EF4-FFF2-40B4-BE49-F238E27FC236}">
                    <a16:creationId xmlns:a16="http://schemas.microsoft.com/office/drawing/2014/main" id="{ADCB71EE-81BE-4C54-AE2D-29E18C4BBD77}"/>
                  </a:ext>
                </a:extLst>
              </p:cNvPr>
              <p:cNvSpPr>
                <a:spLocks noGrp="1"/>
              </p:cNvSpPr>
              <p:nvPr>
                <p:ph type="body" sz="quarter" idx="12" hasCustomPrompt="1"/>
              </p:nvPr>
            </p:nvSpPr>
            <p:spPr>
              <a:xfrm>
                <a:off x="523493" y="1326476"/>
                <a:ext cx="11212878"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Extract product features</a:t>
                </a:r>
              </a:p>
              <a:p>
                <a:r>
                  <a:rPr lang="en-US" altLang="zh-CN" dirty="0"/>
                  <a:t>Filter and merge feature triples</a:t>
                </a:r>
              </a:p>
              <a:p>
                <a:pPr lvl="1"/>
                <a:r>
                  <a:rPr lang="en-US" altLang="zh-CN" dirty="0"/>
                  <a:t>Remove the part of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𝑇</m:t>
                        </m:r>
                      </m:e>
                      <m:sub>
                        <m:r>
                          <a:rPr lang="en-US" altLang="zh-CN" b="0" i="1" dirty="0" smtClean="0">
                            <a:latin typeface="Cambria Math" panose="02040503050406030204" pitchFamily="18" charset="0"/>
                          </a:rPr>
                          <m:t>𝑎</m:t>
                        </m:r>
                      </m:sub>
                    </m:sSub>
                    <m:r>
                      <a:rPr lang="en-US" altLang="zh-CN" i="1" dirty="0" smtClean="0">
                        <a:latin typeface="Cambria Math" panose="02040503050406030204" pitchFamily="18" charset="0"/>
                      </a:rPr>
                      <m:t> </m:t>
                    </m:r>
                  </m:oMath>
                </a14:m>
                <a:r>
                  <a:rPr lang="en-US" altLang="zh-CN" dirty="0"/>
                  <a:t>where the frequency of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𝑃𝐹</m:t>
                        </m:r>
                      </m:e>
                      <m:sub>
                        <m:r>
                          <a:rPr lang="en-US" altLang="zh-CN" i="1" dirty="0">
                            <a:latin typeface="Cambria Math" panose="02040503050406030204" pitchFamily="18" charset="0"/>
                          </a:rPr>
                          <m:t>𝑎</m:t>
                        </m:r>
                      </m:sub>
                    </m:sSub>
                    <m:r>
                      <a:rPr lang="en-US" altLang="zh-CN" i="1" dirty="0">
                        <a:latin typeface="Cambria Math" panose="02040503050406030204" pitchFamily="18" charset="0"/>
                      </a:rPr>
                      <m:t> </m:t>
                    </m:r>
                  </m:oMath>
                </a14:m>
                <a:r>
                  <a:rPr lang="en-US" altLang="zh-CN" dirty="0"/>
                  <a:t>and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𝑆𝐹</m:t>
                        </m:r>
                      </m:e>
                      <m:sub>
                        <m:r>
                          <a:rPr lang="en-US" altLang="zh-CN" i="1" dirty="0">
                            <a:latin typeface="Cambria Math" panose="02040503050406030204" pitchFamily="18" charset="0"/>
                          </a:rPr>
                          <m:t>𝑎</m:t>
                        </m:r>
                      </m:sub>
                    </m:sSub>
                  </m:oMath>
                </a14:m>
                <a:r>
                  <a:rPr lang="en-US" altLang="zh-CN" dirty="0"/>
                  <a:t> is low in all reviews.</a:t>
                </a:r>
              </a:p>
              <a:p>
                <a:pPr lvl="1"/>
                <a:r>
                  <a:rPr lang="en-US" altLang="zh-CN" dirty="0"/>
                  <a:t>Then, it embed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𝑃𝐹</m:t>
                        </m:r>
                      </m:e>
                      <m:sub>
                        <m:r>
                          <a:rPr lang="en-US" altLang="zh-CN" i="1" dirty="0">
                            <a:latin typeface="Cambria Math" panose="02040503050406030204" pitchFamily="18" charset="0"/>
                          </a:rPr>
                          <m:t>𝑎</m:t>
                        </m:r>
                      </m:sub>
                    </m:sSub>
                    <m:r>
                      <a:rPr lang="en-US" altLang="zh-CN" i="1" dirty="0">
                        <a:latin typeface="Cambria Math" panose="02040503050406030204" pitchFamily="18" charset="0"/>
                      </a:rPr>
                      <m:t> </m:t>
                    </m:r>
                  </m:oMath>
                </a14:m>
                <a:r>
                  <a:rPr lang="en-US" altLang="zh-CN" dirty="0"/>
                  <a:t>and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𝑆𝐹</m:t>
                        </m:r>
                      </m:e>
                      <m:sub>
                        <m:r>
                          <a:rPr lang="en-US" altLang="zh-CN" i="1" dirty="0">
                            <a:latin typeface="Cambria Math" panose="02040503050406030204" pitchFamily="18" charset="0"/>
                          </a:rPr>
                          <m:t>𝑎</m:t>
                        </m:r>
                      </m:sub>
                    </m:sSub>
                  </m:oMath>
                </a14:m>
                <a:r>
                  <a:rPr lang="en-US" altLang="zh-CN" dirty="0"/>
                  <a:t> with </a:t>
                </a:r>
                <a:r>
                  <a:rPr lang="en-US" altLang="zh-CN" dirty="0" err="1"/>
                  <a:t>XLNet</a:t>
                </a:r>
                <a:r>
                  <a:rPr lang="en-US" altLang="zh-CN" dirty="0"/>
                  <a:t> to obtain the semantic vector.</a:t>
                </a:r>
              </a:p>
              <a:p>
                <a:pPr lvl="2"/>
                <a:r>
                  <a:rPr lang="en-US" altLang="zh-CN" dirty="0"/>
                  <a:t>clear semantic boundaries</a:t>
                </a:r>
              </a:p>
              <a:p>
                <a:pPr lvl="2"/>
                <a:r>
                  <a:rPr lang="en-US" altLang="zh-CN" dirty="0"/>
                  <a:t>the time cost</a:t>
                </a:r>
              </a:p>
              <a:p>
                <a:pPr lvl="1"/>
                <a:r>
                  <a:rPr lang="en-US" altLang="zh-CN" dirty="0"/>
                  <a:t>Next, we cluster the semantic vector of the primary and secondary features with the AP algorithm. </a:t>
                </a:r>
              </a:p>
              <a:p>
                <a:pPr lvl="2"/>
                <a:r>
                  <a:rPr lang="en-US" altLang="zh-CN" dirty="0"/>
                  <a:t>The AP algorithm takes the </a:t>
                </a:r>
                <a:r>
                  <a:rPr lang="en-US" altLang="zh-CN" b="1" dirty="0">
                    <a:solidFill>
                      <a:srgbClr val="FF0000"/>
                    </a:solidFill>
                  </a:rPr>
                  <a:t>similarity</a:t>
                </a:r>
                <a:r>
                  <a:rPr lang="en-US" altLang="zh-CN" dirty="0"/>
                  <a:t> between data point pairs as input and does </a:t>
                </a:r>
                <a:r>
                  <a:rPr lang="en-US" altLang="zh-CN" b="1" dirty="0">
                    <a:solidFill>
                      <a:srgbClr val="FF0000"/>
                    </a:solidFill>
                  </a:rPr>
                  <a:t>not require a predetermined number of final clustering families</a:t>
                </a:r>
                <a:r>
                  <a:rPr lang="en-US" altLang="zh-CN" dirty="0"/>
                  <a:t>, which is more accurate and efficient for word clustering.</a:t>
                </a:r>
              </a:p>
              <a:p>
                <a:pPr lvl="1"/>
                <a:r>
                  <a:rPr lang="en-US" altLang="zh-CN" dirty="0"/>
                  <a:t>The center of each cluster is selected as the topic to represent all the features in the cluster.</a:t>
                </a:r>
              </a:p>
              <a:p>
                <a:pPr lvl="1"/>
                <a:r>
                  <a:rPr lang="en-US" altLang="zh-CN" dirty="0"/>
                  <a:t>Then, in a cluster, we </a:t>
                </a:r>
                <a:r>
                  <a:rPr lang="en-US" altLang="zh-CN" b="1" dirty="0">
                    <a:solidFill>
                      <a:srgbClr val="FF0000"/>
                    </a:solidFill>
                  </a:rPr>
                  <a:t>manually filter the noise </a:t>
                </a:r>
                <a:r>
                  <a:rPr lang="en-US" altLang="zh-CN" dirty="0"/>
                  <a:t>and </a:t>
                </a:r>
                <a:r>
                  <a:rPr lang="en-US" altLang="zh-CN" b="1" dirty="0">
                    <a:solidFill>
                      <a:srgbClr val="FF0000"/>
                    </a:solidFill>
                  </a:rPr>
                  <a:t>merge the synonyms </a:t>
                </a:r>
                <a:r>
                  <a:rPr lang="en-US" altLang="zh-CN" dirty="0"/>
                  <a:t>by calculating the semantic similarity between each </a:t>
                </a:r>
                <a:r>
                  <a:rPr lang="en-US" altLang="zh-CN" b="1" dirty="0">
                    <a:solidFill>
                      <a:srgbClr val="FF0000"/>
                    </a:solidFill>
                  </a:rPr>
                  <a:t>secondary feature </a:t>
                </a:r>
                <a:r>
                  <a:rPr lang="en-US" altLang="zh-CN" dirty="0"/>
                  <a:t>using Stanford </a:t>
                </a:r>
                <a:r>
                  <a:rPr lang="en-US" altLang="zh-CN" dirty="0" err="1"/>
                  <a:t>CoreNLP</a:t>
                </a:r>
                <a:r>
                  <a:rPr lang="en-US" altLang="zh-CN" dirty="0"/>
                  <a:t>.</a:t>
                </a:r>
              </a:p>
            </p:txBody>
          </p:sp>
        </mc:Choice>
        <mc:Fallback xmlns="">
          <p:sp>
            <p:nvSpPr>
              <p:cNvPr id="4" name="文本占位符 13">
                <a:extLst>
                  <a:ext uri="{FF2B5EF4-FFF2-40B4-BE49-F238E27FC236}">
                    <a16:creationId xmlns:a16="http://schemas.microsoft.com/office/drawing/2014/main" id="{ADCB71EE-81BE-4C54-AE2D-29E18C4BBD77}"/>
                  </a:ext>
                </a:extLst>
              </p:cNvPr>
              <p:cNvSpPr>
                <a:spLocks noGrp="1" noRot="1" noChangeAspect="1" noMove="1" noResize="1" noEditPoints="1" noAdjustHandles="1" noChangeArrowheads="1" noChangeShapeType="1" noTextEdit="1"/>
              </p:cNvSpPr>
              <p:nvPr>
                <p:ph type="body" sz="quarter" idx="12" hasCustomPrompt="1"/>
              </p:nvPr>
            </p:nvSpPr>
            <p:spPr>
              <a:xfrm>
                <a:off x="523493" y="1326476"/>
                <a:ext cx="11212878" cy="4839044"/>
              </a:xfrm>
              <a:prstGeom prst="rect">
                <a:avLst/>
              </a:prstGeom>
              <a:blipFill>
                <a:blip r:embed="rId2"/>
                <a:stretch>
                  <a:fillRect l="-218" t="-757" r="-4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419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A01C9-8112-46CC-B8F6-43A4CA115145}"/>
              </a:ext>
            </a:extLst>
          </p:cNvPr>
          <p:cNvSpPr>
            <a:spLocks noGrp="1"/>
          </p:cNvSpPr>
          <p:nvPr>
            <p:ph type="title"/>
          </p:nvPr>
        </p:nvSpPr>
        <p:spPr/>
        <p:txBody>
          <a:bodyPr/>
          <a:lstStyle/>
          <a:p>
            <a:r>
              <a:rPr lang="en-US" altLang="zh-CN" dirty="0"/>
              <a:t>3. Methodology</a:t>
            </a:r>
            <a:endParaRPr lang="zh-CN" altLang="en-US" dirty="0"/>
          </a:p>
        </p:txBody>
      </p:sp>
      <p:sp>
        <p:nvSpPr>
          <p:cNvPr id="3" name="页脚占位符 2">
            <a:extLst>
              <a:ext uri="{FF2B5EF4-FFF2-40B4-BE49-F238E27FC236}">
                <a16:creationId xmlns:a16="http://schemas.microsoft.com/office/drawing/2014/main" id="{31B95281-C56F-4A23-AC89-1DB36F888632}"/>
              </a:ext>
            </a:extLst>
          </p:cNvPr>
          <p:cNvSpPr>
            <a:spLocks noGrp="1"/>
          </p:cNvSpPr>
          <p:nvPr>
            <p:ph type="ftr" sz="quarter" idx="11"/>
          </p:nvPr>
        </p:nvSpPr>
        <p:spPr/>
        <p:txBody>
          <a:bodyPr/>
          <a:lstStyle/>
          <a:p>
            <a:r>
              <a:rPr lang="en-US" altLang="zh-CN"/>
              <a:t>Page </a:t>
            </a:r>
            <a:fld id="{BAAA71A4-ED37-439A-87BB-E3C15F3F0255}" type="slidenum">
              <a:rPr lang="en-US" altLang="zh-CN" smtClean="0"/>
              <a:t>16</a:t>
            </a:fld>
            <a:endParaRPr lang="zh-CN" altLang="en-US" dirty="0"/>
          </a:p>
        </p:txBody>
      </p:sp>
      <mc:AlternateContent xmlns:mc="http://schemas.openxmlformats.org/markup-compatibility/2006" xmlns:a14="http://schemas.microsoft.com/office/drawing/2010/main">
        <mc:Choice Requires="a14">
          <p:sp>
            <p:nvSpPr>
              <p:cNvPr id="4" name="文本占位符 13">
                <a:extLst>
                  <a:ext uri="{FF2B5EF4-FFF2-40B4-BE49-F238E27FC236}">
                    <a16:creationId xmlns:a16="http://schemas.microsoft.com/office/drawing/2014/main" id="{ADCB71EE-81BE-4C54-AE2D-29E18C4BBD77}"/>
                  </a:ext>
                </a:extLst>
              </p:cNvPr>
              <p:cNvSpPr>
                <a:spLocks noGrp="1"/>
              </p:cNvSpPr>
              <p:nvPr>
                <p:ph type="body" sz="quarter" idx="12" hasCustomPrompt="1"/>
              </p:nvPr>
            </p:nvSpPr>
            <p:spPr>
              <a:xfrm>
                <a:off x="523493" y="1326476"/>
                <a:ext cx="11212878"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Calculate the importance, performance, and competitiveness of each feature</a:t>
                </a:r>
              </a:p>
              <a:p>
                <a:pPr lvl="1"/>
                <a:r>
                  <a:rPr lang="en-US" altLang="zh-CN" dirty="0"/>
                  <a:t>Importance : Importance can be used to assess customer attention to product features.</a:t>
                </a:r>
              </a:p>
              <a:p>
                <a:pPr lvl="1"/>
                <a:r>
                  <a:rPr lang="en-US" altLang="zh-CN" dirty="0"/>
                  <a:t>(1) Rank features</a:t>
                </a:r>
              </a:p>
              <a:p>
                <a:pPr lvl="2"/>
                <a:r>
                  <a:rPr lang="en-US" altLang="zh-CN" dirty="0"/>
                  <a:t>Chi-squares, correlation coefficient, information gain, and gain ratios  </a:t>
                </a:r>
                <a:r>
                  <a:rPr lang="zh-CN" altLang="en-US" b="1" dirty="0"/>
                  <a:t>卡方、相关系数、信息增益和增益比</a:t>
                </a:r>
                <a:endParaRPr lang="en-US" altLang="zh-CN" b="1" dirty="0"/>
              </a:p>
              <a:p>
                <a:pPr lvl="2"/>
                <a:r>
                  <a:rPr lang="en-US" altLang="zh-CN" dirty="0"/>
                  <a:t>By taking </a:t>
                </a:r>
                <a:r>
                  <a:rPr lang="en-US" altLang="zh-CN" i="1" dirty="0"/>
                  <a:t>P</a:t>
                </a:r>
                <a:r>
                  <a:rPr lang="en-US" altLang="zh-CN" dirty="0"/>
                  <a:t> as the independent variable and </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𝐴𝐹</m:t>
                        </m:r>
                      </m:e>
                      <m:sub>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𝑞</m:t>
                            </m:r>
                          </m:e>
                          <m:sup>
                            <m:r>
                              <a:rPr lang="en-US" altLang="zh-CN" b="0" i="1" dirty="0" smtClean="0">
                                <a:latin typeface="Cambria Math" panose="02040503050406030204" pitchFamily="18" charset="0"/>
                              </a:rPr>
                              <m:t>′</m:t>
                            </m:r>
                          </m:sup>
                        </m:sSup>
                      </m:sub>
                    </m:sSub>
                    <m:r>
                      <a:rPr lang="en-US" altLang="zh-CN" i="1" dirty="0">
                        <a:latin typeface="Cambria Math" panose="02040503050406030204" pitchFamily="18" charset="0"/>
                      </a:rPr>
                      <m:t>) </m:t>
                    </m:r>
                  </m:oMath>
                </a14:m>
                <a:r>
                  <a:rPr lang="en-US" altLang="zh-CN" dirty="0"/>
                  <a:t>as the dependent variable, we can obtain the chi-squares, correlation coefficient, information gain, and gain ratios of each feature. </a:t>
                </a:r>
              </a:p>
              <a:p>
                <a:pPr lvl="2"/>
                <a:r>
                  <a:rPr lang="en-US" altLang="zh-CN" dirty="0"/>
                  <a:t>Then, we rank the features by their averages of the four measures.</a:t>
                </a:r>
              </a:p>
              <a:p>
                <a:pPr lvl="1"/>
                <a:r>
                  <a:rPr lang="en-US" altLang="zh-CN" dirty="0"/>
                  <a:t>(2) Select features</a:t>
                </a:r>
              </a:p>
              <a:p>
                <a:pPr lvl="2"/>
                <a:r>
                  <a:rPr lang="en-US" altLang="zh-CN" dirty="0"/>
                  <a:t>SVR</a:t>
                </a:r>
              </a:p>
              <a:p>
                <a:pPr lvl="2"/>
                <a:r>
                  <a:rPr lang="en-US" altLang="zh-CN" dirty="0"/>
                  <a:t>The mean square error (MSE) as the loss function of SVR</a:t>
                </a:r>
              </a:p>
              <a:p>
                <a:pPr lvl="1"/>
                <a:r>
                  <a:rPr lang="en-US" altLang="zh-CN" dirty="0"/>
                  <a:t>(3) Calculate the importance of features</a:t>
                </a:r>
              </a:p>
              <a:p>
                <a:pPr lvl="2"/>
                <a:r>
                  <a:rPr lang="en-US" altLang="zh-CN" dirty="0"/>
                  <a:t>the SHAP method</a:t>
                </a:r>
              </a:p>
            </p:txBody>
          </p:sp>
        </mc:Choice>
        <mc:Fallback xmlns="">
          <p:sp>
            <p:nvSpPr>
              <p:cNvPr id="4" name="文本占位符 13">
                <a:extLst>
                  <a:ext uri="{FF2B5EF4-FFF2-40B4-BE49-F238E27FC236}">
                    <a16:creationId xmlns:a16="http://schemas.microsoft.com/office/drawing/2014/main" id="{ADCB71EE-81BE-4C54-AE2D-29E18C4BBD77}"/>
                  </a:ext>
                </a:extLst>
              </p:cNvPr>
              <p:cNvSpPr>
                <a:spLocks noGrp="1" noRot="1" noChangeAspect="1" noMove="1" noResize="1" noEditPoints="1" noAdjustHandles="1" noChangeArrowheads="1" noChangeShapeType="1" noTextEdit="1"/>
              </p:cNvSpPr>
              <p:nvPr>
                <p:ph type="body" sz="quarter" idx="12" hasCustomPrompt="1"/>
              </p:nvPr>
            </p:nvSpPr>
            <p:spPr>
              <a:xfrm>
                <a:off x="523493" y="1326476"/>
                <a:ext cx="11212878" cy="4839044"/>
              </a:xfrm>
              <a:prstGeom prst="rect">
                <a:avLst/>
              </a:prstGeom>
              <a:blipFill>
                <a:blip r:embed="rId2"/>
                <a:stretch>
                  <a:fillRect l="-218" t="-757" r="-27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E6E3934E-F322-4B3A-8FB0-60C8FA19AB79}"/>
              </a:ext>
            </a:extLst>
          </p:cNvPr>
          <p:cNvPicPr>
            <a:picLocks noChangeAspect="1"/>
          </p:cNvPicPr>
          <p:nvPr/>
        </p:nvPicPr>
        <p:blipFill>
          <a:blip r:embed="rId3"/>
          <a:stretch>
            <a:fillRect/>
          </a:stretch>
        </p:blipFill>
        <p:spPr>
          <a:xfrm>
            <a:off x="5002990" y="4360006"/>
            <a:ext cx="7521592" cy="2133785"/>
          </a:xfrm>
          <a:prstGeom prst="rect">
            <a:avLst/>
          </a:prstGeom>
        </p:spPr>
      </p:pic>
      <p:pic>
        <p:nvPicPr>
          <p:cNvPr id="7" name="图片 6">
            <a:extLst>
              <a:ext uri="{FF2B5EF4-FFF2-40B4-BE49-F238E27FC236}">
                <a16:creationId xmlns:a16="http://schemas.microsoft.com/office/drawing/2014/main" id="{CC162565-1BCC-47CC-A948-A240D8AD48D5}"/>
              </a:ext>
            </a:extLst>
          </p:cNvPr>
          <p:cNvPicPr>
            <a:picLocks noChangeAspect="1"/>
          </p:cNvPicPr>
          <p:nvPr/>
        </p:nvPicPr>
        <p:blipFill>
          <a:blip r:embed="rId4"/>
          <a:stretch>
            <a:fillRect/>
          </a:stretch>
        </p:blipFill>
        <p:spPr>
          <a:xfrm>
            <a:off x="641058" y="5630162"/>
            <a:ext cx="3444319" cy="571513"/>
          </a:xfrm>
          <a:prstGeom prst="rect">
            <a:avLst/>
          </a:prstGeom>
        </p:spPr>
      </p:pic>
    </p:spTree>
    <p:extLst>
      <p:ext uri="{BB962C8B-B14F-4D97-AF65-F5344CB8AC3E}">
        <p14:creationId xmlns:p14="http://schemas.microsoft.com/office/powerpoint/2010/main" val="747945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A01C9-8112-46CC-B8F6-43A4CA115145}"/>
              </a:ext>
            </a:extLst>
          </p:cNvPr>
          <p:cNvSpPr>
            <a:spLocks noGrp="1"/>
          </p:cNvSpPr>
          <p:nvPr>
            <p:ph type="title"/>
          </p:nvPr>
        </p:nvSpPr>
        <p:spPr/>
        <p:txBody>
          <a:bodyPr/>
          <a:lstStyle/>
          <a:p>
            <a:r>
              <a:rPr lang="en-US" altLang="zh-CN" dirty="0"/>
              <a:t>3. Methodology</a:t>
            </a:r>
            <a:endParaRPr lang="zh-CN" altLang="en-US" dirty="0"/>
          </a:p>
        </p:txBody>
      </p:sp>
      <p:sp>
        <p:nvSpPr>
          <p:cNvPr id="3" name="页脚占位符 2">
            <a:extLst>
              <a:ext uri="{FF2B5EF4-FFF2-40B4-BE49-F238E27FC236}">
                <a16:creationId xmlns:a16="http://schemas.microsoft.com/office/drawing/2014/main" id="{31B95281-C56F-4A23-AC89-1DB36F888632}"/>
              </a:ext>
            </a:extLst>
          </p:cNvPr>
          <p:cNvSpPr>
            <a:spLocks noGrp="1"/>
          </p:cNvSpPr>
          <p:nvPr>
            <p:ph type="ftr" sz="quarter" idx="11"/>
          </p:nvPr>
        </p:nvSpPr>
        <p:spPr/>
        <p:txBody>
          <a:bodyPr/>
          <a:lstStyle/>
          <a:p>
            <a:r>
              <a:rPr lang="en-US" altLang="zh-CN"/>
              <a:t>Page </a:t>
            </a:r>
            <a:fld id="{BAAA71A4-ED37-439A-87BB-E3C15F3F0255}" type="slidenum">
              <a:rPr lang="en-US" altLang="zh-CN" smtClean="0"/>
              <a:t>17</a:t>
            </a:fld>
            <a:endParaRPr lang="zh-CN" altLang="en-US" dirty="0"/>
          </a:p>
        </p:txBody>
      </p:sp>
      <mc:AlternateContent xmlns:mc="http://schemas.openxmlformats.org/markup-compatibility/2006" xmlns:a14="http://schemas.microsoft.com/office/drawing/2010/main">
        <mc:Choice Requires="a14">
          <p:sp>
            <p:nvSpPr>
              <p:cNvPr id="4" name="文本占位符 13">
                <a:extLst>
                  <a:ext uri="{FF2B5EF4-FFF2-40B4-BE49-F238E27FC236}">
                    <a16:creationId xmlns:a16="http://schemas.microsoft.com/office/drawing/2014/main" id="{ADCB71EE-81BE-4C54-AE2D-29E18C4BBD77}"/>
                  </a:ext>
                </a:extLst>
              </p:cNvPr>
              <p:cNvSpPr>
                <a:spLocks noGrp="1"/>
              </p:cNvSpPr>
              <p:nvPr>
                <p:ph type="body" sz="quarter" idx="12" hasCustomPrompt="1"/>
              </p:nvPr>
            </p:nvSpPr>
            <p:spPr>
              <a:xfrm>
                <a:off x="523493" y="1326476"/>
                <a:ext cx="11212878"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Calculate the importance, performance, and competitiveness of each feature</a:t>
                </a:r>
              </a:p>
              <a:p>
                <a:pPr lvl="1"/>
                <a:r>
                  <a:rPr lang="en-US" altLang="zh-CN" dirty="0"/>
                  <a:t>Performance : Feature performance can inform designers on customer satisfaction with different aspects of a product.</a:t>
                </a:r>
              </a:p>
              <a:p>
                <a:pPr lvl="1"/>
                <a:r>
                  <a:rPr lang="en-US" altLang="zh-CN" dirty="0"/>
                  <a:t>They use the sentiment analysis module of Stanford </a:t>
                </a:r>
                <a:r>
                  <a:rPr lang="en-US" altLang="zh-CN" dirty="0" err="1"/>
                  <a:t>CoreNLP</a:t>
                </a:r>
                <a:r>
                  <a:rPr lang="en-US" altLang="zh-CN" dirty="0"/>
                  <a:t> to obtain the sentiment score, and its output is the sentiment probability distribution of </a:t>
                </a:r>
                <a14:m>
                  <m:oMath xmlns:m="http://schemas.openxmlformats.org/officeDocument/2006/math">
                    <m:r>
                      <a:rPr lang="en-US" altLang="zh-CN" b="1" i="1" dirty="0" smtClean="0">
                        <a:latin typeface="Cambria Math" panose="02040503050406030204" pitchFamily="18" charset="0"/>
                      </a:rPr>
                      <m:t>𝑫</m:t>
                    </m:r>
                    <m:r>
                      <a:rPr lang="en-US" altLang="zh-CN" b="1" i="1" dirty="0" smtClean="0">
                        <a:latin typeface="Cambria Math" panose="02040503050406030204" pitchFamily="18" charset="0"/>
                      </a:rPr>
                      <m:t>= </m:t>
                    </m:r>
                    <m:d>
                      <m:dPr>
                        <m:begChr m:val="{"/>
                        <m:endChr m:val="}"/>
                        <m:ctrlPr>
                          <a:rPr lang="en-US" altLang="zh-CN" b="1" i="1" dirty="0" smtClean="0">
                            <a:latin typeface="Cambria Math" panose="02040503050406030204" pitchFamily="18" charset="0"/>
                          </a:rPr>
                        </m:ctrlPr>
                      </m:dPr>
                      <m:e>
                        <m:r>
                          <a:rPr lang="en-US" altLang="zh-CN" b="1" i="1" dirty="0" err="1">
                            <a:latin typeface="Cambria Math" panose="02040503050406030204" pitchFamily="18" charset="0"/>
                          </a:rPr>
                          <m:t>𝑽𝑵𝒆𝒈</m:t>
                        </m:r>
                        <m:r>
                          <a:rPr lang="en-US" altLang="zh-CN" b="1" i="1" dirty="0">
                            <a:latin typeface="Cambria Math" panose="02040503050406030204" pitchFamily="18" charset="0"/>
                          </a:rPr>
                          <m:t>, </m:t>
                        </m:r>
                        <m:r>
                          <a:rPr lang="en-US" altLang="zh-CN" b="1" i="1" dirty="0">
                            <a:latin typeface="Cambria Math" panose="02040503050406030204" pitchFamily="18" charset="0"/>
                          </a:rPr>
                          <m:t>𝑵𝒆𝒈</m:t>
                        </m:r>
                        <m:r>
                          <a:rPr lang="en-US" altLang="zh-CN" b="1" i="1" dirty="0">
                            <a:latin typeface="Cambria Math" panose="02040503050406030204" pitchFamily="18" charset="0"/>
                          </a:rPr>
                          <m:t>, </m:t>
                        </m:r>
                        <m:r>
                          <a:rPr lang="en-US" altLang="zh-CN" b="1" i="1" dirty="0">
                            <a:latin typeface="Cambria Math" panose="02040503050406030204" pitchFamily="18" charset="0"/>
                          </a:rPr>
                          <m:t>𝑵𝒆𝒖</m:t>
                        </m:r>
                        <m:r>
                          <a:rPr lang="en-US" altLang="zh-CN" b="1" i="1" dirty="0">
                            <a:latin typeface="Cambria Math" panose="02040503050406030204" pitchFamily="18" charset="0"/>
                          </a:rPr>
                          <m:t>, </m:t>
                        </m:r>
                        <m:r>
                          <a:rPr lang="en-US" altLang="zh-CN" b="1" i="1" dirty="0">
                            <a:latin typeface="Cambria Math" panose="02040503050406030204" pitchFamily="18" charset="0"/>
                          </a:rPr>
                          <m:t>𝑷𝒐𝒔</m:t>
                        </m:r>
                        <m:r>
                          <a:rPr lang="en-US" altLang="zh-CN" b="1" i="1" dirty="0">
                            <a:latin typeface="Cambria Math" panose="02040503050406030204" pitchFamily="18" charset="0"/>
                          </a:rPr>
                          <m:t>, </m:t>
                        </m:r>
                        <m:r>
                          <a:rPr lang="en-US" altLang="zh-CN" b="1" i="1" dirty="0" err="1">
                            <a:latin typeface="Cambria Math" panose="02040503050406030204" pitchFamily="18" charset="0"/>
                          </a:rPr>
                          <m:t>𝑽𝑷𝒐𝒔</m:t>
                        </m:r>
                      </m:e>
                    </m:d>
                    <m:r>
                      <a:rPr lang="en-US" altLang="zh-CN" b="0" i="1" dirty="0" smtClean="0">
                        <a:latin typeface="Cambria Math" panose="02040503050406030204" pitchFamily="18" charset="0"/>
                      </a:rPr>
                      <m:t> </m:t>
                    </m:r>
                  </m:oMath>
                </a14:m>
                <a:r>
                  <a:rPr lang="en-US" altLang="zh-CN" dirty="0"/>
                  <a:t>, the score value of each sentiment strength can be expressed as </a:t>
                </a:r>
                <a14:m>
                  <m:oMath xmlns:m="http://schemas.openxmlformats.org/officeDocument/2006/math">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𝟎</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𝟓</m:t>
                    </m:r>
                    <m:r>
                      <a:rPr lang="en-US" altLang="zh-CN" b="1" i="1" dirty="0" smtClean="0">
                        <a:latin typeface="Cambria Math" panose="02040503050406030204" pitchFamily="18" charset="0"/>
                      </a:rPr>
                      <m:t>, </m:t>
                    </m:r>
                    <m:r>
                      <a:rPr lang="en-US" altLang="zh-CN" b="1" i="1" dirty="0" smtClean="0">
                        <a:latin typeface="Cambria Math" panose="02040503050406030204" pitchFamily="18" charset="0"/>
                      </a:rPr>
                      <m:t>𝟎</m:t>
                    </m:r>
                    <m:r>
                      <a:rPr lang="en-US" altLang="zh-CN" b="1" i="1" dirty="0" smtClean="0">
                        <a:latin typeface="Cambria Math" panose="02040503050406030204" pitchFamily="18" charset="0"/>
                      </a:rPr>
                      <m:t>, </m:t>
                    </m:r>
                    <m:r>
                      <a:rPr lang="en-US" altLang="zh-CN" b="1" i="1" dirty="0" smtClean="0">
                        <a:latin typeface="Cambria Math" panose="02040503050406030204" pitchFamily="18" charset="0"/>
                      </a:rPr>
                      <m:t>𝟎</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𝟓</m:t>
                    </m:r>
                    <m:r>
                      <a:rPr lang="en-US" altLang="zh-CN" b="1" i="1" dirty="0" smtClean="0">
                        <a:latin typeface="Cambria Math" panose="02040503050406030204" pitchFamily="18" charset="0"/>
                      </a:rPr>
                      <m:t>, </m:t>
                    </m:r>
                    <m:r>
                      <a:rPr lang="en-US" altLang="zh-CN" b="1" i="1" dirty="0" smtClean="0">
                        <a:latin typeface="Cambria Math" panose="02040503050406030204" pitchFamily="18" charset="0"/>
                      </a:rPr>
                      <m:t>𝟏</m:t>
                    </m:r>
                    <m:r>
                      <a:rPr lang="en-US" altLang="zh-CN" b="1" i="1" dirty="0" smtClean="0">
                        <a:latin typeface="Cambria Math" panose="02040503050406030204" pitchFamily="18" charset="0"/>
                      </a:rPr>
                      <m:t> ) </m:t>
                    </m:r>
                  </m:oMath>
                </a14:m>
                <a:r>
                  <a:rPr lang="en-US" altLang="zh-CN" dirty="0"/>
                  <a:t>.</a:t>
                </a:r>
              </a:p>
              <a:p>
                <a:pPr lvl="1"/>
                <a:endParaRPr lang="en-US" altLang="zh-CN" dirty="0"/>
              </a:p>
            </p:txBody>
          </p:sp>
        </mc:Choice>
        <mc:Fallback xmlns="">
          <p:sp>
            <p:nvSpPr>
              <p:cNvPr id="4" name="文本占位符 13">
                <a:extLst>
                  <a:ext uri="{FF2B5EF4-FFF2-40B4-BE49-F238E27FC236}">
                    <a16:creationId xmlns:a16="http://schemas.microsoft.com/office/drawing/2014/main" id="{ADCB71EE-81BE-4C54-AE2D-29E18C4BBD77}"/>
                  </a:ext>
                </a:extLst>
              </p:cNvPr>
              <p:cNvSpPr>
                <a:spLocks noGrp="1" noRot="1" noChangeAspect="1" noMove="1" noResize="1" noEditPoints="1" noAdjustHandles="1" noChangeArrowheads="1" noChangeShapeType="1" noTextEdit="1"/>
              </p:cNvSpPr>
              <p:nvPr>
                <p:ph type="body" sz="quarter" idx="12" hasCustomPrompt="1"/>
              </p:nvPr>
            </p:nvSpPr>
            <p:spPr>
              <a:xfrm>
                <a:off x="523493" y="1326476"/>
                <a:ext cx="11212878" cy="4839044"/>
              </a:xfrm>
              <a:prstGeom prst="rect">
                <a:avLst/>
              </a:prstGeom>
              <a:blipFill>
                <a:blip r:embed="rId2"/>
                <a:stretch>
                  <a:fillRect l="-218" t="-757" r="-435"/>
                </a:stretch>
              </a:blipFill>
            </p:spPr>
            <p:txBody>
              <a:bodyPr/>
              <a:lstStyle/>
              <a:p>
                <a:r>
                  <a:rPr lang="zh-CN" altLang="en-US">
                    <a:noFill/>
                  </a:rPr>
                  <a:t> </a:t>
                </a:r>
              </a:p>
            </p:txBody>
          </p:sp>
        </mc:Fallback>
      </mc:AlternateContent>
      <p:pic>
        <p:nvPicPr>
          <p:cNvPr id="1026" name="Picture 2" descr="https://api2.mubu.com/v3/document_image/6122cc9b-ca39-42df-afba-19da37f351c9-19652817.jpg">
            <a:extLst>
              <a:ext uri="{FF2B5EF4-FFF2-40B4-BE49-F238E27FC236}">
                <a16:creationId xmlns:a16="http://schemas.microsoft.com/office/drawing/2014/main" id="{4532C654-26AF-43E4-B3CC-9CC99EC05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867" y="3269748"/>
            <a:ext cx="88487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E0A77898-531A-49C4-AC7A-32A4CA9F33F7}"/>
              </a:ext>
            </a:extLst>
          </p:cNvPr>
          <p:cNvPicPr>
            <a:picLocks noChangeAspect="1"/>
          </p:cNvPicPr>
          <p:nvPr/>
        </p:nvPicPr>
        <p:blipFill>
          <a:blip r:embed="rId4"/>
          <a:stretch>
            <a:fillRect/>
          </a:stretch>
        </p:blipFill>
        <p:spPr>
          <a:xfrm>
            <a:off x="4487375" y="4702581"/>
            <a:ext cx="3285113" cy="785571"/>
          </a:xfrm>
          <a:prstGeom prst="rect">
            <a:avLst/>
          </a:prstGeom>
        </p:spPr>
      </p:pic>
      <p:pic>
        <p:nvPicPr>
          <p:cNvPr id="6" name="图片 5">
            <a:extLst>
              <a:ext uri="{FF2B5EF4-FFF2-40B4-BE49-F238E27FC236}">
                <a16:creationId xmlns:a16="http://schemas.microsoft.com/office/drawing/2014/main" id="{90B843A0-4BAB-4235-9073-D33E0D026B49}"/>
              </a:ext>
            </a:extLst>
          </p:cNvPr>
          <p:cNvPicPr>
            <a:picLocks noChangeAspect="1"/>
          </p:cNvPicPr>
          <p:nvPr/>
        </p:nvPicPr>
        <p:blipFill>
          <a:blip r:embed="rId5"/>
          <a:stretch>
            <a:fillRect/>
          </a:stretch>
        </p:blipFill>
        <p:spPr>
          <a:xfrm>
            <a:off x="1668867" y="4095307"/>
            <a:ext cx="9015682" cy="607274"/>
          </a:xfrm>
          <a:prstGeom prst="rect">
            <a:avLst/>
          </a:prstGeom>
        </p:spPr>
      </p:pic>
      <p:pic>
        <p:nvPicPr>
          <p:cNvPr id="8" name="图片 7">
            <a:extLst>
              <a:ext uri="{FF2B5EF4-FFF2-40B4-BE49-F238E27FC236}">
                <a16:creationId xmlns:a16="http://schemas.microsoft.com/office/drawing/2014/main" id="{EE3ACBB1-11DC-4E73-95D8-B8F6920521FA}"/>
              </a:ext>
            </a:extLst>
          </p:cNvPr>
          <p:cNvPicPr>
            <a:picLocks noChangeAspect="1"/>
          </p:cNvPicPr>
          <p:nvPr/>
        </p:nvPicPr>
        <p:blipFill>
          <a:blip r:embed="rId6"/>
          <a:stretch>
            <a:fillRect/>
          </a:stretch>
        </p:blipFill>
        <p:spPr>
          <a:xfrm>
            <a:off x="1668867" y="5630548"/>
            <a:ext cx="6013978" cy="377023"/>
          </a:xfrm>
          <a:prstGeom prst="rect">
            <a:avLst/>
          </a:prstGeom>
        </p:spPr>
      </p:pic>
    </p:spTree>
    <p:extLst>
      <p:ext uri="{BB962C8B-B14F-4D97-AF65-F5344CB8AC3E}">
        <p14:creationId xmlns:p14="http://schemas.microsoft.com/office/powerpoint/2010/main" val="1668871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A01C9-8112-46CC-B8F6-43A4CA115145}"/>
              </a:ext>
            </a:extLst>
          </p:cNvPr>
          <p:cNvSpPr>
            <a:spLocks noGrp="1"/>
          </p:cNvSpPr>
          <p:nvPr>
            <p:ph type="title"/>
          </p:nvPr>
        </p:nvSpPr>
        <p:spPr/>
        <p:txBody>
          <a:bodyPr/>
          <a:lstStyle/>
          <a:p>
            <a:r>
              <a:rPr lang="en-US" altLang="zh-CN" dirty="0"/>
              <a:t>3. Methodology</a:t>
            </a:r>
            <a:endParaRPr lang="zh-CN" altLang="en-US" dirty="0"/>
          </a:p>
        </p:txBody>
      </p:sp>
      <p:sp>
        <p:nvSpPr>
          <p:cNvPr id="3" name="页脚占位符 2">
            <a:extLst>
              <a:ext uri="{FF2B5EF4-FFF2-40B4-BE49-F238E27FC236}">
                <a16:creationId xmlns:a16="http://schemas.microsoft.com/office/drawing/2014/main" id="{31B95281-C56F-4A23-AC89-1DB36F888632}"/>
              </a:ext>
            </a:extLst>
          </p:cNvPr>
          <p:cNvSpPr>
            <a:spLocks noGrp="1"/>
          </p:cNvSpPr>
          <p:nvPr>
            <p:ph type="ftr" sz="quarter" idx="11"/>
          </p:nvPr>
        </p:nvSpPr>
        <p:spPr/>
        <p:txBody>
          <a:bodyPr/>
          <a:lstStyle/>
          <a:p>
            <a:r>
              <a:rPr lang="en-US" altLang="zh-CN"/>
              <a:t>Page </a:t>
            </a:r>
            <a:fld id="{BAAA71A4-ED37-439A-87BB-E3C15F3F0255}" type="slidenum">
              <a:rPr lang="en-US" altLang="zh-CN" smtClean="0"/>
              <a:t>18</a:t>
            </a:fld>
            <a:endParaRPr lang="zh-CN" altLang="en-US" dirty="0"/>
          </a:p>
        </p:txBody>
      </p:sp>
      <p:sp>
        <p:nvSpPr>
          <p:cNvPr id="4" name="文本占位符 13">
            <a:extLst>
              <a:ext uri="{FF2B5EF4-FFF2-40B4-BE49-F238E27FC236}">
                <a16:creationId xmlns:a16="http://schemas.microsoft.com/office/drawing/2014/main" id="{ADCB71EE-81BE-4C54-AE2D-29E18C4BBD77}"/>
              </a:ext>
            </a:extLst>
          </p:cNvPr>
          <p:cNvSpPr>
            <a:spLocks noGrp="1"/>
          </p:cNvSpPr>
          <p:nvPr>
            <p:ph type="body" sz="quarter" idx="12" hasCustomPrompt="1"/>
          </p:nvPr>
        </p:nvSpPr>
        <p:spPr>
          <a:xfrm>
            <a:off x="523493" y="1326476"/>
            <a:ext cx="11212878"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Calculate the importance, performance, and competitiveness of each feature</a:t>
            </a:r>
          </a:p>
          <a:p>
            <a:pPr lvl="1"/>
            <a:r>
              <a:rPr lang="en-US" altLang="zh-CN" dirty="0"/>
              <a:t>Competitiveness: The competitiveness of features represents the influence of features on all products.</a:t>
            </a:r>
          </a:p>
        </p:txBody>
      </p:sp>
      <p:pic>
        <p:nvPicPr>
          <p:cNvPr id="5" name="图片 4">
            <a:extLst>
              <a:ext uri="{FF2B5EF4-FFF2-40B4-BE49-F238E27FC236}">
                <a16:creationId xmlns:a16="http://schemas.microsoft.com/office/drawing/2014/main" id="{F0D343C1-9ED4-4A79-91F4-C0911E688776}"/>
              </a:ext>
            </a:extLst>
          </p:cNvPr>
          <p:cNvPicPr>
            <a:picLocks noChangeAspect="1"/>
          </p:cNvPicPr>
          <p:nvPr/>
        </p:nvPicPr>
        <p:blipFill>
          <a:blip r:embed="rId2"/>
          <a:stretch>
            <a:fillRect/>
          </a:stretch>
        </p:blipFill>
        <p:spPr>
          <a:xfrm>
            <a:off x="672574" y="2407053"/>
            <a:ext cx="3817951" cy="3124471"/>
          </a:xfrm>
          <a:prstGeom prst="rect">
            <a:avLst/>
          </a:prstGeom>
        </p:spPr>
      </p:pic>
      <p:pic>
        <p:nvPicPr>
          <p:cNvPr id="6" name="图片 5">
            <a:extLst>
              <a:ext uri="{FF2B5EF4-FFF2-40B4-BE49-F238E27FC236}">
                <a16:creationId xmlns:a16="http://schemas.microsoft.com/office/drawing/2014/main" id="{1A5434FB-8E4B-4BA0-B632-04ABBDEB64C1}"/>
              </a:ext>
            </a:extLst>
          </p:cNvPr>
          <p:cNvPicPr>
            <a:picLocks noChangeAspect="1"/>
          </p:cNvPicPr>
          <p:nvPr/>
        </p:nvPicPr>
        <p:blipFill>
          <a:blip r:embed="rId3"/>
          <a:stretch>
            <a:fillRect/>
          </a:stretch>
        </p:blipFill>
        <p:spPr>
          <a:xfrm>
            <a:off x="4639606" y="2160661"/>
            <a:ext cx="7860336" cy="2747363"/>
          </a:xfrm>
          <a:prstGeom prst="rect">
            <a:avLst/>
          </a:prstGeom>
        </p:spPr>
      </p:pic>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6C5CA95-DE16-427D-BA1A-E552C1AB2E92}"/>
                  </a:ext>
                </a:extLst>
              </p:cNvPr>
              <p:cNvSpPr/>
              <p:nvPr/>
            </p:nvSpPr>
            <p:spPr>
              <a:xfrm>
                <a:off x="4695897" y="5236295"/>
                <a:ext cx="7422259" cy="923330"/>
              </a:xfrm>
              <a:prstGeom prst="rect">
                <a:avLst/>
              </a:prstGeom>
            </p:spPr>
            <p:txBody>
              <a:bodyPr wrap="square">
                <a:spAutoFit/>
              </a:bodyPr>
              <a:lstStyle/>
              <a:p>
                <a:r>
                  <a:rPr lang="en-US" altLang="zh-CN" dirty="0"/>
                  <a:t>The competitive relationship of each feature can be shown in matrix </a:t>
                </a:r>
                <a14:m>
                  <m:oMath xmlns:m="http://schemas.openxmlformats.org/officeDocument/2006/math">
                    <m:r>
                      <a:rPr lang="en-US" altLang="zh-CN" i="1" dirty="0" smtClean="0">
                        <a:latin typeface="Cambria Math" panose="02040503050406030204" pitchFamily="18" charset="0"/>
                      </a:rPr>
                      <m:t>𝑃𝑀</m:t>
                    </m:r>
                  </m:oMath>
                </a14:m>
                <a:r>
                  <a:rPr lang="en-US" altLang="zh-CN" dirty="0"/>
                  <a:t>, in which features relating to more products and having higher importance are more competitive.</a:t>
                </a:r>
                <a:endParaRPr lang="zh-CN" altLang="en-US" dirty="0"/>
              </a:p>
            </p:txBody>
          </p:sp>
        </mc:Choice>
        <mc:Fallback xmlns="">
          <p:sp>
            <p:nvSpPr>
              <p:cNvPr id="7" name="矩形 6">
                <a:extLst>
                  <a:ext uri="{FF2B5EF4-FFF2-40B4-BE49-F238E27FC236}">
                    <a16:creationId xmlns:a16="http://schemas.microsoft.com/office/drawing/2014/main" id="{86C5CA95-DE16-427D-BA1A-E552C1AB2E92}"/>
                  </a:ext>
                </a:extLst>
              </p:cNvPr>
              <p:cNvSpPr>
                <a:spLocks noRot="1" noChangeAspect="1" noMove="1" noResize="1" noEditPoints="1" noAdjustHandles="1" noChangeArrowheads="1" noChangeShapeType="1" noTextEdit="1"/>
              </p:cNvSpPr>
              <p:nvPr/>
            </p:nvSpPr>
            <p:spPr>
              <a:xfrm>
                <a:off x="4695897" y="5236295"/>
                <a:ext cx="7422259" cy="923330"/>
              </a:xfrm>
              <a:prstGeom prst="rect">
                <a:avLst/>
              </a:prstGeom>
              <a:blipFill>
                <a:blip r:embed="rId4"/>
                <a:stretch>
                  <a:fillRect l="-657" t="-3974"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141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A01C9-8112-46CC-B8F6-43A4CA115145}"/>
              </a:ext>
            </a:extLst>
          </p:cNvPr>
          <p:cNvSpPr>
            <a:spLocks noGrp="1"/>
          </p:cNvSpPr>
          <p:nvPr>
            <p:ph type="title"/>
          </p:nvPr>
        </p:nvSpPr>
        <p:spPr/>
        <p:txBody>
          <a:bodyPr/>
          <a:lstStyle/>
          <a:p>
            <a:r>
              <a:rPr lang="en-US" altLang="zh-CN" dirty="0"/>
              <a:t>3. Methodology</a:t>
            </a:r>
            <a:endParaRPr lang="zh-CN" altLang="en-US" dirty="0"/>
          </a:p>
        </p:txBody>
      </p:sp>
      <p:sp>
        <p:nvSpPr>
          <p:cNvPr id="3" name="页脚占位符 2">
            <a:extLst>
              <a:ext uri="{FF2B5EF4-FFF2-40B4-BE49-F238E27FC236}">
                <a16:creationId xmlns:a16="http://schemas.microsoft.com/office/drawing/2014/main" id="{31B95281-C56F-4A23-AC89-1DB36F888632}"/>
              </a:ext>
            </a:extLst>
          </p:cNvPr>
          <p:cNvSpPr>
            <a:spLocks noGrp="1"/>
          </p:cNvSpPr>
          <p:nvPr>
            <p:ph type="ftr" sz="quarter" idx="11"/>
          </p:nvPr>
        </p:nvSpPr>
        <p:spPr/>
        <p:txBody>
          <a:bodyPr/>
          <a:lstStyle/>
          <a:p>
            <a:r>
              <a:rPr lang="en-US" altLang="zh-CN"/>
              <a:t>Page </a:t>
            </a:r>
            <a:fld id="{BAAA71A4-ED37-439A-87BB-E3C15F3F0255}" type="slidenum">
              <a:rPr lang="en-US" altLang="zh-CN" smtClean="0"/>
              <a:t>19</a:t>
            </a:fld>
            <a:endParaRPr lang="zh-CN" altLang="en-US" dirty="0"/>
          </a:p>
        </p:txBody>
      </p:sp>
      <p:sp>
        <p:nvSpPr>
          <p:cNvPr id="4" name="文本占位符 13">
            <a:extLst>
              <a:ext uri="{FF2B5EF4-FFF2-40B4-BE49-F238E27FC236}">
                <a16:creationId xmlns:a16="http://schemas.microsoft.com/office/drawing/2014/main" id="{ADCB71EE-81BE-4C54-AE2D-29E18C4BBD77}"/>
              </a:ext>
            </a:extLst>
          </p:cNvPr>
          <p:cNvSpPr>
            <a:spLocks noGrp="1"/>
          </p:cNvSpPr>
          <p:nvPr>
            <p:ph type="body" sz="quarter" idx="12" hasCustomPrompt="1"/>
          </p:nvPr>
        </p:nvSpPr>
        <p:spPr>
          <a:xfrm>
            <a:off x="523493" y="1326476"/>
            <a:ext cx="11212878"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Calculate the importance, performance, and competitiveness of each feature</a:t>
            </a:r>
          </a:p>
          <a:p>
            <a:pPr lvl="1"/>
            <a:r>
              <a:rPr lang="en-US" altLang="zh-CN" dirty="0"/>
              <a:t>In addition, a previous study </a:t>
            </a:r>
            <a:r>
              <a:rPr lang="en-US" altLang="zh-CN" b="1" dirty="0">
                <a:solidFill>
                  <a:srgbClr val="0153A5"/>
                </a:solidFill>
              </a:rPr>
              <a:t>(Liu et al. 2020b)</a:t>
            </a:r>
            <a:r>
              <a:rPr lang="en-US" altLang="zh-CN" dirty="0"/>
              <a:t> showed that the popularity (</a:t>
            </a:r>
            <a:r>
              <a:rPr lang="en-US" altLang="zh-CN" dirty="0">
                <a:solidFill>
                  <a:srgbClr val="FF0000"/>
                </a:solidFill>
              </a:rPr>
              <a:t>performance</a:t>
            </a:r>
            <a:r>
              <a:rPr lang="en-US" altLang="zh-CN" dirty="0"/>
              <a:t>) of a product feature impacts competitiveness. </a:t>
            </a:r>
          </a:p>
          <a:p>
            <a:pPr lvl="1"/>
            <a:r>
              <a:rPr lang="en-US" altLang="zh-CN" dirty="0" err="1"/>
              <a:t>TrustRank</a:t>
            </a:r>
            <a:r>
              <a:rPr lang="en-US" altLang="zh-CN" dirty="0"/>
              <a:t> algorithm, a variant of the well-known PageRank algorithm</a:t>
            </a:r>
          </a:p>
          <a:p>
            <a:pPr lvl="1"/>
            <a:endParaRPr lang="en-US" altLang="zh-CN" dirty="0"/>
          </a:p>
        </p:txBody>
      </p:sp>
      <p:pic>
        <p:nvPicPr>
          <p:cNvPr id="8" name="图片 7">
            <a:extLst>
              <a:ext uri="{FF2B5EF4-FFF2-40B4-BE49-F238E27FC236}">
                <a16:creationId xmlns:a16="http://schemas.microsoft.com/office/drawing/2014/main" id="{8679F6DD-29B5-4C02-AB53-4C31EBBAED7B}"/>
              </a:ext>
            </a:extLst>
          </p:cNvPr>
          <p:cNvPicPr>
            <a:picLocks noChangeAspect="1"/>
          </p:cNvPicPr>
          <p:nvPr/>
        </p:nvPicPr>
        <p:blipFill>
          <a:blip r:embed="rId2"/>
          <a:stretch>
            <a:fillRect/>
          </a:stretch>
        </p:blipFill>
        <p:spPr>
          <a:xfrm>
            <a:off x="4367942" y="2617176"/>
            <a:ext cx="3299746" cy="518205"/>
          </a:xfrm>
          <a:prstGeom prst="rect">
            <a:avLst/>
          </a:prstGeom>
        </p:spPr>
      </p:pic>
      <p:pic>
        <p:nvPicPr>
          <p:cNvPr id="10" name="图片 9">
            <a:extLst>
              <a:ext uri="{FF2B5EF4-FFF2-40B4-BE49-F238E27FC236}">
                <a16:creationId xmlns:a16="http://schemas.microsoft.com/office/drawing/2014/main" id="{B444F035-A67B-4CF7-B12E-0B18998CBC14}"/>
              </a:ext>
            </a:extLst>
          </p:cNvPr>
          <p:cNvPicPr>
            <a:picLocks noChangeAspect="1"/>
          </p:cNvPicPr>
          <p:nvPr/>
        </p:nvPicPr>
        <p:blipFill>
          <a:blip r:embed="rId3"/>
          <a:stretch>
            <a:fillRect/>
          </a:stretch>
        </p:blipFill>
        <p:spPr>
          <a:xfrm>
            <a:off x="1472091" y="3171536"/>
            <a:ext cx="9091448" cy="2621507"/>
          </a:xfrm>
          <a:prstGeom prst="rect">
            <a:avLst/>
          </a:prstGeom>
        </p:spPr>
      </p:pic>
    </p:spTree>
    <p:extLst>
      <p:ext uri="{BB962C8B-B14F-4D97-AF65-F5344CB8AC3E}">
        <p14:creationId xmlns:p14="http://schemas.microsoft.com/office/powerpoint/2010/main" val="316931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69B864F-58AA-4B20-8926-31A91578968B}"/>
              </a:ext>
            </a:extLst>
          </p:cNvPr>
          <p:cNvSpPr>
            <a:spLocks noGrp="1"/>
          </p:cNvSpPr>
          <p:nvPr>
            <p:ph type="body" sz="quarter" idx="12"/>
          </p:nvPr>
        </p:nvSpPr>
        <p:spPr>
          <a:xfrm>
            <a:off x="6107784" y="461703"/>
            <a:ext cx="5837103" cy="5760720"/>
          </a:xfrm>
        </p:spPr>
        <p:txBody>
          <a:bodyPr/>
          <a:lstStyle/>
          <a:p>
            <a:r>
              <a:rPr lang="en-US" altLang="zh-CN" dirty="0"/>
              <a:t>Introduction</a:t>
            </a:r>
          </a:p>
          <a:p>
            <a:r>
              <a:rPr lang="en-US" altLang="zh-CN" dirty="0"/>
              <a:t>Related work</a:t>
            </a:r>
          </a:p>
          <a:p>
            <a:r>
              <a:rPr lang="en-US" altLang="zh-CN" dirty="0"/>
              <a:t>Methodology</a:t>
            </a:r>
          </a:p>
          <a:p>
            <a:r>
              <a:rPr lang="en-US" altLang="zh-CN" dirty="0" err="1"/>
              <a:t>Conclusions,limitations,and</a:t>
            </a:r>
            <a:r>
              <a:rPr lang="en-US" altLang="zh-CN" dirty="0"/>
              <a:t> future research</a:t>
            </a:r>
            <a:endParaRPr lang="zh-CN" altLang="en-US" dirty="0"/>
          </a:p>
        </p:txBody>
      </p:sp>
      <p:pic>
        <p:nvPicPr>
          <p:cNvPr id="3" name="图片 2">
            <a:extLst>
              <a:ext uri="{FF2B5EF4-FFF2-40B4-BE49-F238E27FC236}">
                <a16:creationId xmlns:a16="http://schemas.microsoft.com/office/drawing/2014/main" id="{7A779E81-207F-4157-B861-E1FE7848261D}"/>
              </a:ext>
            </a:extLst>
          </p:cNvPr>
          <p:cNvPicPr>
            <a:picLocks noChangeAspect="1"/>
          </p:cNvPicPr>
          <p:nvPr/>
        </p:nvPicPr>
        <p:blipFill>
          <a:blip r:embed="rId2"/>
          <a:stretch>
            <a:fillRect/>
          </a:stretch>
        </p:blipFill>
        <p:spPr>
          <a:xfrm>
            <a:off x="4720251" y="734334"/>
            <a:ext cx="36579" cy="5389331"/>
          </a:xfrm>
          <a:prstGeom prst="rect">
            <a:avLst/>
          </a:prstGeom>
        </p:spPr>
      </p:pic>
    </p:spTree>
    <p:extLst>
      <p:ext uri="{BB962C8B-B14F-4D97-AF65-F5344CB8AC3E}">
        <p14:creationId xmlns:p14="http://schemas.microsoft.com/office/powerpoint/2010/main" val="586942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A01C9-8112-46CC-B8F6-43A4CA115145}"/>
              </a:ext>
            </a:extLst>
          </p:cNvPr>
          <p:cNvSpPr>
            <a:spLocks noGrp="1"/>
          </p:cNvSpPr>
          <p:nvPr>
            <p:ph type="title"/>
          </p:nvPr>
        </p:nvSpPr>
        <p:spPr/>
        <p:txBody>
          <a:bodyPr/>
          <a:lstStyle/>
          <a:p>
            <a:r>
              <a:rPr lang="en-US" altLang="zh-CN" dirty="0"/>
              <a:t>3. Methodology</a:t>
            </a:r>
            <a:endParaRPr lang="zh-CN" altLang="en-US" dirty="0"/>
          </a:p>
        </p:txBody>
      </p:sp>
      <p:sp>
        <p:nvSpPr>
          <p:cNvPr id="3" name="页脚占位符 2">
            <a:extLst>
              <a:ext uri="{FF2B5EF4-FFF2-40B4-BE49-F238E27FC236}">
                <a16:creationId xmlns:a16="http://schemas.microsoft.com/office/drawing/2014/main" id="{31B95281-C56F-4A23-AC89-1DB36F888632}"/>
              </a:ext>
            </a:extLst>
          </p:cNvPr>
          <p:cNvSpPr>
            <a:spLocks noGrp="1"/>
          </p:cNvSpPr>
          <p:nvPr>
            <p:ph type="ftr" sz="quarter" idx="11"/>
          </p:nvPr>
        </p:nvSpPr>
        <p:spPr/>
        <p:txBody>
          <a:bodyPr/>
          <a:lstStyle/>
          <a:p>
            <a:r>
              <a:rPr lang="en-US" altLang="zh-CN"/>
              <a:t>Page </a:t>
            </a:r>
            <a:fld id="{BAAA71A4-ED37-439A-87BB-E3C15F3F0255}" type="slidenum">
              <a:rPr lang="en-US" altLang="zh-CN" smtClean="0"/>
              <a:t>20</a:t>
            </a:fld>
            <a:endParaRPr lang="zh-CN" altLang="en-US" dirty="0"/>
          </a:p>
        </p:txBody>
      </p:sp>
      <p:pic>
        <p:nvPicPr>
          <p:cNvPr id="5" name="图片 4">
            <a:extLst>
              <a:ext uri="{FF2B5EF4-FFF2-40B4-BE49-F238E27FC236}">
                <a16:creationId xmlns:a16="http://schemas.microsoft.com/office/drawing/2014/main" id="{45C1B322-0E79-495D-86CE-083AD2A88A98}"/>
              </a:ext>
            </a:extLst>
          </p:cNvPr>
          <p:cNvPicPr>
            <a:picLocks noChangeAspect="1"/>
          </p:cNvPicPr>
          <p:nvPr/>
        </p:nvPicPr>
        <p:blipFill>
          <a:blip r:embed="rId2"/>
          <a:stretch>
            <a:fillRect/>
          </a:stretch>
        </p:blipFill>
        <p:spPr>
          <a:xfrm>
            <a:off x="1440267" y="1290321"/>
            <a:ext cx="9305925" cy="4924425"/>
          </a:xfrm>
          <a:prstGeom prst="rect">
            <a:avLst/>
          </a:prstGeom>
        </p:spPr>
      </p:pic>
    </p:spTree>
    <p:extLst>
      <p:ext uri="{BB962C8B-B14F-4D97-AF65-F5344CB8AC3E}">
        <p14:creationId xmlns:p14="http://schemas.microsoft.com/office/powerpoint/2010/main" val="1345790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B7B8B-4E71-4305-860D-65C3A835DB98}"/>
              </a:ext>
            </a:extLst>
          </p:cNvPr>
          <p:cNvSpPr>
            <a:spLocks noGrp="1"/>
          </p:cNvSpPr>
          <p:nvPr>
            <p:ph type="title"/>
          </p:nvPr>
        </p:nvSpPr>
        <p:spPr>
          <a:xfrm>
            <a:off x="378604" y="909567"/>
            <a:ext cx="6248439" cy="380754"/>
          </a:xfrm>
        </p:spPr>
        <p:txBody>
          <a:bodyPr/>
          <a:lstStyle/>
          <a:p>
            <a:r>
              <a:rPr lang="en-US" altLang="zh-CN" dirty="0"/>
              <a:t>4. Conclusions, limitations, and future research</a:t>
            </a:r>
            <a:endParaRPr lang="zh-CN" altLang="en-US" dirty="0"/>
          </a:p>
        </p:txBody>
      </p:sp>
      <p:sp>
        <p:nvSpPr>
          <p:cNvPr id="3" name="页脚占位符 2">
            <a:extLst>
              <a:ext uri="{FF2B5EF4-FFF2-40B4-BE49-F238E27FC236}">
                <a16:creationId xmlns:a16="http://schemas.microsoft.com/office/drawing/2014/main" id="{B582A6E2-1C5F-42D7-B62E-79D79960EC86}"/>
              </a:ext>
            </a:extLst>
          </p:cNvPr>
          <p:cNvSpPr>
            <a:spLocks noGrp="1"/>
          </p:cNvSpPr>
          <p:nvPr>
            <p:ph type="ftr" sz="quarter" idx="11"/>
          </p:nvPr>
        </p:nvSpPr>
        <p:spPr/>
        <p:txBody>
          <a:bodyPr/>
          <a:lstStyle/>
          <a:p>
            <a:r>
              <a:rPr lang="en-US" altLang="zh-CN"/>
              <a:t>Page </a:t>
            </a:r>
            <a:fld id="{BAAA71A4-ED37-439A-87BB-E3C15F3F0255}" type="slidenum">
              <a:rPr lang="en-US" altLang="zh-CN" smtClean="0"/>
              <a:t>21</a:t>
            </a:fld>
            <a:endParaRPr lang="zh-CN" altLang="en-US" dirty="0"/>
          </a:p>
        </p:txBody>
      </p:sp>
      <p:sp>
        <p:nvSpPr>
          <p:cNvPr id="4" name="文本占位符 13">
            <a:extLst>
              <a:ext uri="{FF2B5EF4-FFF2-40B4-BE49-F238E27FC236}">
                <a16:creationId xmlns:a16="http://schemas.microsoft.com/office/drawing/2014/main" id="{A19E4407-88AE-4D1E-870D-FC7109460006}"/>
              </a:ext>
            </a:extLst>
          </p:cNvPr>
          <p:cNvSpPr>
            <a:spLocks noGrp="1"/>
          </p:cNvSpPr>
          <p:nvPr>
            <p:ph type="body" sz="quarter" idx="12" hasCustomPrompt="1"/>
          </p:nvPr>
        </p:nvSpPr>
        <p:spPr>
          <a:xfrm>
            <a:off x="523493" y="1326476"/>
            <a:ext cx="11212878"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Significance</a:t>
            </a:r>
          </a:p>
          <a:p>
            <a:pPr lvl="1"/>
            <a:r>
              <a:rPr lang="en-US" altLang="zh-CN" dirty="0"/>
              <a:t>This methods can be applied to many industries, including automobiles, restaurants, hotels, tourism, scientific and technological products, hedonism and experience products, retail supermarkets, and professional business-to-business and business-to-consumer services.</a:t>
            </a:r>
          </a:p>
          <a:p>
            <a:r>
              <a:rPr lang="en-US" altLang="zh-CN" dirty="0"/>
              <a:t>Limitations</a:t>
            </a:r>
          </a:p>
          <a:p>
            <a:pPr lvl="1"/>
            <a:r>
              <a:rPr lang="en-US" altLang="zh-CN" dirty="0"/>
              <a:t>First, we considered the customer review data with the highest correlation to the previous generation of products. In practice, product designers also need to consider data from other sources such as competitors’ substitutes and complements, brand development and market trends. In the future, more sources of data can be integrated to further improve the NPD process, especially for those market-sensitive products, such as apparel and cosmetics. </a:t>
            </a:r>
          </a:p>
          <a:p>
            <a:pPr lvl="1"/>
            <a:r>
              <a:rPr lang="en-US" altLang="zh-CN" dirty="0"/>
              <a:t>Second, time series  and asymmetric relationships. </a:t>
            </a:r>
          </a:p>
          <a:p>
            <a:pPr lvl="1"/>
            <a:r>
              <a:rPr lang="en-US" altLang="zh-CN" dirty="0"/>
              <a:t>Lastly, Need- and technology-driven approaches.</a:t>
            </a:r>
          </a:p>
        </p:txBody>
      </p:sp>
    </p:spTree>
    <p:extLst>
      <p:ext uri="{BB962C8B-B14F-4D97-AF65-F5344CB8AC3E}">
        <p14:creationId xmlns:p14="http://schemas.microsoft.com/office/powerpoint/2010/main" val="144884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48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88FE9-2824-4889-8204-448E0AA8F0D7}"/>
              </a:ext>
            </a:extLst>
          </p:cNvPr>
          <p:cNvSpPr>
            <a:spLocks noGrp="1"/>
          </p:cNvSpPr>
          <p:nvPr>
            <p:ph type="title"/>
          </p:nvPr>
        </p:nvSpPr>
        <p:spPr/>
        <p:txBody>
          <a:bodyPr>
            <a:noAutofit/>
          </a:bodyPr>
          <a:lstStyle/>
          <a:p>
            <a:r>
              <a:rPr lang="en-US" altLang="zh-CN" dirty="0"/>
              <a:t>1.Introduction</a:t>
            </a:r>
            <a:endParaRPr lang="zh-CN" altLang="en-US" dirty="0"/>
          </a:p>
        </p:txBody>
      </p:sp>
      <p:sp>
        <p:nvSpPr>
          <p:cNvPr id="3" name="页脚占位符 2">
            <a:extLst>
              <a:ext uri="{FF2B5EF4-FFF2-40B4-BE49-F238E27FC236}">
                <a16:creationId xmlns:a16="http://schemas.microsoft.com/office/drawing/2014/main" id="{499068C0-4D57-43A0-A4F0-E068DF139AAF}"/>
              </a:ext>
            </a:extLst>
          </p:cNvPr>
          <p:cNvSpPr>
            <a:spLocks noGrp="1"/>
          </p:cNvSpPr>
          <p:nvPr>
            <p:ph type="ftr" sz="quarter" idx="11"/>
          </p:nvPr>
        </p:nvSpPr>
        <p:spPr/>
        <p:txBody>
          <a:bodyPr/>
          <a:lstStyle/>
          <a:p>
            <a:r>
              <a:rPr lang="en-US" altLang="zh-CN" dirty="0"/>
              <a:t>Page </a:t>
            </a:r>
            <a:fld id="{BAAA71A4-ED37-439A-87BB-E3C15F3F0255}" type="slidenum">
              <a:rPr lang="en-US" altLang="zh-CN" smtClean="0"/>
              <a:t>3</a:t>
            </a:fld>
            <a:endParaRPr lang="zh-CN" altLang="en-US" dirty="0"/>
          </a:p>
        </p:txBody>
      </p:sp>
      <p:sp>
        <p:nvSpPr>
          <p:cNvPr id="5" name="文本占位符 13">
            <a:extLst>
              <a:ext uri="{FF2B5EF4-FFF2-40B4-BE49-F238E27FC236}">
                <a16:creationId xmlns:a16="http://schemas.microsoft.com/office/drawing/2014/main" id="{94D9AD66-2C55-4AD2-9060-7724C9E59F2D}"/>
              </a:ext>
            </a:extLst>
          </p:cNvPr>
          <p:cNvSpPr>
            <a:spLocks noGrp="1"/>
          </p:cNvSpPr>
          <p:nvPr>
            <p:ph type="body" sz="quarter" idx="12" hasCustomPrompt="1"/>
          </p:nvPr>
        </p:nvSpPr>
        <p:spPr>
          <a:xfrm>
            <a:off x="523493" y="1326476"/>
            <a:ext cx="11212878"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In today’s market, new products are often developed through </a:t>
            </a:r>
            <a:r>
              <a:rPr lang="en-US" altLang="zh-CN" b="1" dirty="0">
                <a:solidFill>
                  <a:srgbClr val="FF0000"/>
                </a:solidFill>
              </a:rPr>
              <a:t>redesigning</a:t>
            </a:r>
            <a:r>
              <a:rPr lang="en-US" altLang="zh-CN" dirty="0"/>
              <a:t> and </a:t>
            </a:r>
            <a:r>
              <a:rPr lang="en-US" altLang="zh-CN" b="1" dirty="0">
                <a:solidFill>
                  <a:srgbClr val="FF0000"/>
                </a:solidFill>
              </a:rPr>
              <a:t>innovating</a:t>
            </a:r>
            <a:r>
              <a:rPr lang="en-US" altLang="zh-CN" dirty="0"/>
              <a:t> existing products </a:t>
            </a:r>
            <a:r>
              <a:rPr lang="en-US" altLang="zh-CN" dirty="0">
                <a:solidFill>
                  <a:srgbClr val="0057A7"/>
                </a:solidFill>
              </a:rPr>
              <a:t>(Kagan et al. 2018).</a:t>
            </a:r>
          </a:p>
          <a:p>
            <a:pPr lvl="1"/>
            <a:r>
              <a:rPr lang="en-US" altLang="zh-CN" dirty="0"/>
              <a:t>Product redesign refers to optimizations and improvements based on previous generations of products </a:t>
            </a:r>
            <a:r>
              <a:rPr lang="en-US" altLang="zh-CN" dirty="0">
                <a:solidFill>
                  <a:srgbClr val="0057A7"/>
                </a:solidFill>
              </a:rPr>
              <a:t>(Zhang et al. 2019, Lai et al. 2019). </a:t>
            </a:r>
            <a:r>
              <a:rPr lang="en-US" altLang="zh-CN" dirty="0"/>
              <a:t>For example, leading automotive manufacturers (e.g., Toyota and BMW) typically launch new products in the same series regularly, in which key features are redesigned based on customer feedback and technological development.</a:t>
            </a:r>
          </a:p>
          <a:p>
            <a:pPr lvl="1"/>
            <a:r>
              <a:rPr lang="en-US" altLang="zh-CN" dirty="0"/>
              <a:t>Product innovation is the process of turning an idea or invention into a valuable product or service </a:t>
            </a:r>
            <a:r>
              <a:rPr lang="en-US" altLang="zh-CN" dirty="0">
                <a:solidFill>
                  <a:srgbClr val="0057A7"/>
                </a:solidFill>
              </a:rPr>
              <a:t>(Zhang et al. 2021c).</a:t>
            </a:r>
          </a:p>
          <a:p>
            <a:pPr lvl="1"/>
            <a:endParaRPr lang="en-US" altLang="zh-CN" dirty="0">
              <a:solidFill>
                <a:srgbClr val="0057A7"/>
              </a:solidFill>
            </a:endParaRPr>
          </a:p>
          <a:p>
            <a:pPr lvl="1"/>
            <a:endParaRPr lang="en-US" altLang="zh-CN" dirty="0">
              <a:solidFill>
                <a:srgbClr val="0057A7"/>
              </a:solidFill>
            </a:endParaRPr>
          </a:p>
          <a:p>
            <a:pPr marL="0" lvl="0" indent="0">
              <a:buNone/>
            </a:pPr>
            <a:endParaRPr lang="en-US" altLang="zh-CN" sz="100" dirty="0">
              <a:solidFill>
                <a:srgbClr val="0057A7"/>
              </a:solidFill>
            </a:endParaRPr>
          </a:p>
          <a:p>
            <a:pPr lvl="0"/>
            <a:endParaRPr lang="en-US" altLang="zh-CN" dirty="0"/>
          </a:p>
          <a:p>
            <a:pPr lvl="1"/>
            <a:r>
              <a:rPr lang="en-US" altLang="zh-CN" dirty="0"/>
              <a:t>On the one hand, with the continuous release of new generations with product redesign and innovation, iPhone has transformed from a niche product to a dominant economic force in the mobile communication and technology sector. </a:t>
            </a:r>
          </a:p>
          <a:p>
            <a:pPr lvl="1"/>
            <a:r>
              <a:rPr lang="en-US" altLang="zh-CN" dirty="0"/>
              <a:t>On the other hand, Apple’s latest edition, iPhone 14, is criticized for its lack of innovation by consumers, leading to the poor take-up of the device post-release. </a:t>
            </a:r>
          </a:p>
        </p:txBody>
      </p:sp>
      <p:grpSp>
        <p:nvGrpSpPr>
          <p:cNvPr id="4" name="组合 3">
            <a:extLst>
              <a:ext uri="{FF2B5EF4-FFF2-40B4-BE49-F238E27FC236}">
                <a16:creationId xmlns:a16="http://schemas.microsoft.com/office/drawing/2014/main" id="{5C525D3F-67ED-4A75-B0BC-11910BB903E3}"/>
              </a:ext>
            </a:extLst>
          </p:cNvPr>
          <p:cNvGrpSpPr/>
          <p:nvPr/>
        </p:nvGrpSpPr>
        <p:grpSpPr>
          <a:xfrm>
            <a:off x="1494376" y="3745998"/>
            <a:ext cx="9197708" cy="1159154"/>
            <a:chOff x="1335113" y="5562268"/>
            <a:chExt cx="9197708" cy="1159154"/>
          </a:xfrm>
        </p:grpSpPr>
        <p:sp>
          <p:nvSpPr>
            <p:cNvPr id="8" name="矩形: 圆角 7">
              <a:extLst>
                <a:ext uri="{FF2B5EF4-FFF2-40B4-BE49-F238E27FC236}">
                  <a16:creationId xmlns:a16="http://schemas.microsoft.com/office/drawing/2014/main" id="{F7B8049A-E921-4E25-988A-9A1861EFB16B}"/>
                </a:ext>
              </a:extLst>
            </p:cNvPr>
            <p:cNvSpPr/>
            <p:nvPr/>
          </p:nvSpPr>
          <p:spPr>
            <a:xfrm>
              <a:off x="1335113" y="5720298"/>
              <a:ext cx="1313958" cy="661507"/>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Innovation</a:t>
              </a:r>
              <a:endParaRPr lang="zh-CN" altLang="en-US" b="1" dirty="0"/>
            </a:p>
          </p:txBody>
        </p:sp>
        <p:sp>
          <p:nvSpPr>
            <p:cNvPr id="9" name="矩形: 圆角 8">
              <a:extLst>
                <a:ext uri="{FF2B5EF4-FFF2-40B4-BE49-F238E27FC236}">
                  <a16:creationId xmlns:a16="http://schemas.microsoft.com/office/drawing/2014/main" id="{C2F37E66-ED99-43CA-BE20-CD51FCC04245}"/>
                </a:ext>
              </a:extLst>
            </p:cNvPr>
            <p:cNvSpPr/>
            <p:nvPr/>
          </p:nvSpPr>
          <p:spPr>
            <a:xfrm>
              <a:off x="6692157" y="5795870"/>
              <a:ext cx="1246094" cy="661507"/>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Redesign</a:t>
              </a:r>
              <a:endParaRPr lang="zh-CN" altLang="en-US" b="1" dirty="0"/>
            </a:p>
          </p:txBody>
        </p:sp>
        <p:pic>
          <p:nvPicPr>
            <p:cNvPr id="10" name="Picture 2" descr="诺基亚 的图像结果">
              <a:extLst>
                <a:ext uri="{FF2B5EF4-FFF2-40B4-BE49-F238E27FC236}">
                  <a16:creationId xmlns:a16="http://schemas.microsoft.com/office/drawing/2014/main" id="{299962B1-6A13-4EE2-A579-C00EEF1DD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534" y="5562268"/>
              <a:ext cx="700426" cy="11287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phone 的图像结果">
              <a:extLst>
                <a:ext uri="{FF2B5EF4-FFF2-40B4-BE49-F238E27FC236}">
                  <a16:creationId xmlns:a16="http://schemas.microsoft.com/office/drawing/2014/main" id="{77D0046B-DA6B-49BD-82DF-1EBAFBA02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177" y="5562268"/>
              <a:ext cx="1124479" cy="1159154"/>
            </a:xfrm>
            <a:prstGeom prst="rect">
              <a:avLst/>
            </a:prstGeom>
            <a:noFill/>
            <a:extLst>
              <a:ext uri="{909E8E84-426E-40DD-AFC4-6F175D3DCCD1}">
                <a14:hiddenFill xmlns:a14="http://schemas.microsoft.com/office/drawing/2010/main">
                  <a:solidFill>
                    <a:srgbClr val="FFFFFF"/>
                  </a:solidFill>
                </a14:hiddenFill>
              </a:ext>
            </a:extLst>
          </p:spPr>
        </p:pic>
        <p:sp>
          <p:nvSpPr>
            <p:cNvPr id="12" name="箭头: 右 11">
              <a:extLst>
                <a:ext uri="{FF2B5EF4-FFF2-40B4-BE49-F238E27FC236}">
                  <a16:creationId xmlns:a16="http://schemas.microsoft.com/office/drawing/2014/main" id="{267571C5-4ED4-4C1A-9F0A-5529F9060A43}"/>
                </a:ext>
              </a:extLst>
            </p:cNvPr>
            <p:cNvSpPr/>
            <p:nvPr/>
          </p:nvSpPr>
          <p:spPr>
            <a:xfrm>
              <a:off x="3935506" y="5896949"/>
              <a:ext cx="636494" cy="298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AB98D5F1-B5AF-4956-ACF8-50A90D6798FB}"/>
                </a:ext>
              </a:extLst>
            </p:cNvPr>
            <p:cNvSpPr/>
            <p:nvPr/>
          </p:nvSpPr>
          <p:spPr>
            <a:xfrm>
              <a:off x="5786254" y="5896949"/>
              <a:ext cx="636494" cy="298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A0D896DF-ED8D-432A-9F22-89CE72CD1FC1}"/>
                </a:ext>
              </a:extLst>
            </p:cNvPr>
            <p:cNvSpPr/>
            <p:nvPr/>
          </p:nvSpPr>
          <p:spPr>
            <a:xfrm>
              <a:off x="8261219" y="5904848"/>
              <a:ext cx="636494" cy="298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Picture 6" descr="iphone 的图像结果">
              <a:extLst>
                <a:ext uri="{FF2B5EF4-FFF2-40B4-BE49-F238E27FC236}">
                  <a16:creationId xmlns:a16="http://schemas.microsoft.com/office/drawing/2014/main" id="{927C803A-8A0C-4F5F-8DA2-7E294FE682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0681" y="5586920"/>
              <a:ext cx="1312140" cy="107940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83368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88FE9-2824-4889-8204-448E0AA8F0D7}"/>
              </a:ext>
            </a:extLst>
          </p:cNvPr>
          <p:cNvSpPr>
            <a:spLocks noGrp="1"/>
          </p:cNvSpPr>
          <p:nvPr>
            <p:ph type="title"/>
          </p:nvPr>
        </p:nvSpPr>
        <p:spPr/>
        <p:txBody>
          <a:bodyPr>
            <a:noAutofit/>
          </a:bodyPr>
          <a:lstStyle/>
          <a:p>
            <a:r>
              <a:rPr lang="en-US" altLang="zh-CN" dirty="0"/>
              <a:t>1.Introduction</a:t>
            </a:r>
            <a:endParaRPr lang="zh-CN" altLang="en-US" dirty="0"/>
          </a:p>
        </p:txBody>
      </p:sp>
      <p:sp>
        <p:nvSpPr>
          <p:cNvPr id="3" name="页脚占位符 2">
            <a:extLst>
              <a:ext uri="{FF2B5EF4-FFF2-40B4-BE49-F238E27FC236}">
                <a16:creationId xmlns:a16="http://schemas.microsoft.com/office/drawing/2014/main" id="{499068C0-4D57-43A0-A4F0-E068DF139AAF}"/>
              </a:ext>
            </a:extLst>
          </p:cNvPr>
          <p:cNvSpPr>
            <a:spLocks noGrp="1"/>
          </p:cNvSpPr>
          <p:nvPr>
            <p:ph type="ftr" sz="quarter" idx="11"/>
          </p:nvPr>
        </p:nvSpPr>
        <p:spPr/>
        <p:txBody>
          <a:bodyPr/>
          <a:lstStyle/>
          <a:p>
            <a:r>
              <a:rPr lang="en-US" altLang="zh-CN" dirty="0"/>
              <a:t>Page </a:t>
            </a:r>
            <a:fld id="{BAAA71A4-ED37-439A-87BB-E3C15F3F0255}" type="slidenum">
              <a:rPr lang="en-US" altLang="zh-CN" smtClean="0"/>
              <a:t>4</a:t>
            </a:fld>
            <a:endParaRPr lang="zh-CN" altLang="en-US" dirty="0"/>
          </a:p>
        </p:txBody>
      </p:sp>
      <p:sp>
        <p:nvSpPr>
          <p:cNvPr id="5" name="文本占位符 13">
            <a:extLst>
              <a:ext uri="{FF2B5EF4-FFF2-40B4-BE49-F238E27FC236}">
                <a16:creationId xmlns:a16="http://schemas.microsoft.com/office/drawing/2014/main" id="{94D9AD66-2C55-4AD2-9060-7724C9E59F2D}"/>
              </a:ext>
            </a:extLst>
          </p:cNvPr>
          <p:cNvSpPr>
            <a:spLocks noGrp="1"/>
          </p:cNvSpPr>
          <p:nvPr>
            <p:ph type="body" sz="quarter" idx="12" hasCustomPrompt="1"/>
          </p:nvPr>
        </p:nvSpPr>
        <p:spPr>
          <a:xfrm>
            <a:off x="523493" y="1326476"/>
            <a:ext cx="11212878"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 New product development (NPD):</a:t>
            </a:r>
          </a:p>
          <a:p>
            <a:pPr lvl="1"/>
            <a:r>
              <a:rPr lang="en-US" altLang="zh-CN" dirty="0"/>
              <a:t>They aim to </a:t>
            </a:r>
            <a:r>
              <a:rPr lang="en-US" altLang="zh-CN" b="1" dirty="0">
                <a:solidFill>
                  <a:srgbClr val="FF0000"/>
                </a:solidFill>
              </a:rPr>
              <a:t>increase customer satisfaction </a:t>
            </a:r>
            <a:r>
              <a:rPr lang="en-US" altLang="zh-CN" dirty="0"/>
              <a:t>and help </a:t>
            </a:r>
            <a:r>
              <a:rPr lang="en-US" altLang="zh-CN" b="1" dirty="0">
                <a:solidFill>
                  <a:srgbClr val="FF0000"/>
                </a:solidFill>
              </a:rPr>
              <a:t>create new space </a:t>
            </a:r>
            <a:r>
              <a:rPr lang="en-US" altLang="zh-CN" dirty="0"/>
              <a:t>in a crowded market by improving the identified product features and developing a corresponding improvement strategy.</a:t>
            </a:r>
          </a:p>
          <a:p>
            <a:pPr marL="457200" lvl="1" indent="0">
              <a:buNone/>
            </a:pPr>
            <a:endParaRPr lang="en-US" altLang="zh-CN" dirty="0"/>
          </a:p>
        </p:txBody>
      </p:sp>
      <p:grpSp>
        <p:nvGrpSpPr>
          <p:cNvPr id="7" name="组合 6">
            <a:extLst>
              <a:ext uri="{FF2B5EF4-FFF2-40B4-BE49-F238E27FC236}">
                <a16:creationId xmlns:a16="http://schemas.microsoft.com/office/drawing/2014/main" id="{46B954B1-30E5-41DB-8F2E-671D8CE0037D}"/>
              </a:ext>
            </a:extLst>
          </p:cNvPr>
          <p:cNvGrpSpPr/>
          <p:nvPr/>
        </p:nvGrpSpPr>
        <p:grpSpPr>
          <a:xfrm>
            <a:off x="2341498" y="2532619"/>
            <a:ext cx="7576867" cy="896381"/>
            <a:chOff x="1826671" y="2610390"/>
            <a:chExt cx="7576867" cy="896381"/>
          </a:xfrm>
        </p:grpSpPr>
        <p:sp>
          <p:nvSpPr>
            <p:cNvPr id="4" name="矩形 3">
              <a:extLst>
                <a:ext uri="{FF2B5EF4-FFF2-40B4-BE49-F238E27FC236}">
                  <a16:creationId xmlns:a16="http://schemas.microsoft.com/office/drawing/2014/main" id="{A9FEC53B-DD54-43CA-8EBF-324BF8899E0A}"/>
                </a:ext>
              </a:extLst>
            </p:cNvPr>
            <p:cNvSpPr/>
            <p:nvPr/>
          </p:nvSpPr>
          <p:spPr>
            <a:xfrm>
              <a:off x="1826671" y="2610390"/>
              <a:ext cx="2158739" cy="896379"/>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Maintain or increase market share</a:t>
              </a:r>
            </a:p>
          </p:txBody>
        </p:sp>
        <p:sp>
          <p:nvSpPr>
            <p:cNvPr id="8" name="矩形 7">
              <a:extLst>
                <a:ext uri="{FF2B5EF4-FFF2-40B4-BE49-F238E27FC236}">
                  <a16:creationId xmlns:a16="http://schemas.microsoft.com/office/drawing/2014/main" id="{AE0A4E01-C485-4C62-9D38-3DA1F300CDF0}"/>
                </a:ext>
              </a:extLst>
            </p:cNvPr>
            <p:cNvSpPr/>
            <p:nvPr/>
          </p:nvSpPr>
          <p:spPr>
            <a:xfrm>
              <a:off x="4535735" y="2610391"/>
              <a:ext cx="2158739" cy="89638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NPD</a:t>
              </a:r>
              <a:endParaRPr lang="zh-CN" altLang="en-US" sz="2000" b="1" dirty="0">
                <a:solidFill>
                  <a:schemeClr val="tx1"/>
                </a:solidFill>
              </a:endParaRPr>
            </a:p>
          </p:txBody>
        </p:sp>
        <p:sp>
          <p:nvSpPr>
            <p:cNvPr id="9" name="矩形 8">
              <a:extLst>
                <a:ext uri="{FF2B5EF4-FFF2-40B4-BE49-F238E27FC236}">
                  <a16:creationId xmlns:a16="http://schemas.microsoft.com/office/drawing/2014/main" id="{070EC65B-FBB8-44CF-988E-2943FB018A45}"/>
                </a:ext>
              </a:extLst>
            </p:cNvPr>
            <p:cNvSpPr/>
            <p:nvPr/>
          </p:nvSpPr>
          <p:spPr>
            <a:xfrm>
              <a:off x="7244799" y="2610391"/>
              <a:ext cx="2158739" cy="896378"/>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Changing customer needs</a:t>
              </a:r>
              <a:endParaRPr lang="zh-CN" altLang="en-US" sz="2000" dirty="0">
                <a:solidFill>
                  <a:schemeClr val="tx1"/>
                </a:solidFill>
              </a:endParaRPr>
            </a:p>
          </p:txBody>
        </p:sp>
        <p:sp>
          <p:nvSpPr>
            <p:cNvPr id="10" name="箭头: 左 9">
              <a:extLst>
                <a:ext uri="{FF2B5EF4-FFF2-40B4-BE49-F238E27FC236}">
                  <a16:creationId xmlns:a16="http://schemas.microsoft.com/office/drawing/2014/main" id="{CE785722-6105-4018-9B62-0149D8A162BA}"/>
                </a:ext>
              </a:extLst>
            </p:cNvPr>
            <p:cNvSpPr/>
            <p:nvPr/>
          </p:nvSpPr>
          <p:spPr>
            <a:xfrm>
              <a:off x="4152164" y="2973738"/>
              <a:ext cx="216816" cy="1696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左 10">
              <a:extLst>
                <a:ext uri="{FF2B5EF4-FFF2-40B4-BE49-F238E27FC236}">
                  <a16:creationId xmlns:a16="http://schemas.microsoft.com/office/drawing/2014/main" id="{6F8C5C15-18B5-4D09-9C45-4919BA9EA1D5}"/>
                </a:ext>
              </a:extLst>
            </p:cNvPr>
            <p:cNvSpPr/>
            <p:nvPr/>
          </p:nvSpPr>
          <p:spPr>
            <a:xfrm rot="10800000">
              <a:off x="6861228" y="2973738"/>
              <a:ext cx="216816" cy="1696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4" name="组合 13">
            <a:extLst>
              <a:ext uri="{FF2B5EF4-FFF2-40B4-BE49-F238E27FC236}">
                <a16:creationId xmlns:a16="http://schemas.microsoft.com/office/drawing/2014/main" id="{9D59955E-80D3-4BA0-8644-5EE07EE9CFDF}"/>
              </a:ext>
            </a:extLst>
          </p:cNvPr>
          <p:cNvGrpSpPr/>
          <p:nvPr/>
        </p:nvGrpSpPr>
        <p:grpSpPr>
          <a:xfrm>
            <a:off x="892189" y="4086240"/>
            <a:ext cx="1755700" cy="1890765"/>
            <a:chOff x="4925753" y="1651222"/>
            <a:chExt cx="1755700" cy="1890765"/>
          </a:xfrm>
        </p:grpSpPr>
        <p:sp>
          <p:nvSpPr>
            <p:cNvPr id="15" name="圆角矩形 19">
              <a:extLst>
                <a:ext uri="{FF2B5EF4-FFF2-40B4-BE49-F238E27FC236}">
                  <a16:creationId xmlns:a16="http://schemas.microsoft.com/office/drawing/2014/main" id="{C17FD66C-5084-4A20-9C56-07A20E4E71D3}"/>
                </a:ext>
              </a:extLst>
            </p:cNvPr>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endParaRPr>
            </a:p>
          </p:txBody>
        </p:sp>
        <p:sp>
          <p:nvSpPr>
            <p:cNvPr id="16" name="圆角矩形 18">
              <a:extLst>
                <a:ext uri="{FF2B5EF4-FFF2-40B4-BE49-F238E27FC236}">
                  <a16:creationId xmlns:a16="http://schemas.microsoft.com/office/drawing/2014/main" id="{419DA006-77F2-4DC3-8AF8-DAE7C3C594CB}"/>
                </a:ext>
              </a:extLst>
            </p:cNvPr>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rPr>
                <a:t>挑战</a:t>
              </a:r>
              <a:endParaRPr lang="en-US" altLang="zh-CN" sz="4000" dirty="0">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endParaRPr>
            </a:p>
          </p:txBody>
        </p:sp>
      </p:grpSp>
      <p:sp>
        <p:nvSpPr>
          <p:cNvPr id="17" name="文本框 16">
            <a:extLst>
              <a:ext uri="{FF2B5EF4-FFF2-40B4-BE49-F238E27FC236}">
                <a16:creationId xmlns:a16="http://schemas.microsoft.com/office/drawing/2014/main" id="{23AB486D-B54C-4409-B5B8-DAD417AE4142}"/>
              </a:ext>
            </a:extLst>
          </p:cNvPr>
          <p:cNvSpPr txBox="1"/>
          <p:nvPr/>
        </p:nvSpPr>
        <p:spPr>
          <a:xfrm>
            <a:off x="3420867" y="3808720"/>
            <a:ext cx="7878944" cy="1011555"/>
          </a:xfrm>
          <a:prstGeom prst="rect">
            <a:avLst/>
          </a:prstGeom>
          <a:noFill/>
        </p:spPr>
        <p:txBody>
          <a:bodyPr wrap="none" lIns="91436" tIns="45718" rIns="91436" bIns="45718" rtlCol="0">
            <a:spAutoFit/>
          </a:bodyPr>
          <a:lstStyle/>
          <a:p>
            <a:pPr marL="342900" indent="-342900">
              <a:lnSpc>
                <a:spcPct val="130000"/>
              </a:lnSpc>
              <a:buFont typeface="Wingdings" panose="05000000000000000000" pitchFamily="2" charset="2"/>
              <a:buChar char="Ø"/>
            </a:pPr>
            <a:r>
              <a:rPr lang="en-US" altLang="zh-CN" sz="2400" dirty="0"/>
              <a:t>Determining the differences between customer needs and </a:t>
            </a:r>
          </a:p>
          <a:p>
            <a:pPr>
              <a:lnSpc>
                <a:spcPct val="130000"/>
              </a:lnSpc>
            </a:pPr>
            <a:r>
              <a:rPr lang="en-US" altLang="zh-CN" sz="2400" dirty="0"/>
              <a:t>the feature performance of existing products</a:t>
            </a:r>
            <a:endParaRPr lang="zh-CN" altLang="en-US" sz="2400" dirty="0">
              <a:solidFill>
                <a:schemeClr val="tx2"/>
              </a:solidFill>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endParaRPr>
          </a:p>
        </p:txBody>
      </p:sp>
      <p:cxnSp>
        <p:nvCxnSpPr>
          <p:cNvPr id="18" name="直接连接符 17">
            <a:extLst>
              <a:ext uri="{FF2B5EF4-FFF2-40B4-BE49-F238E27FC236}">
                <a16:creationId xmlns:a16="http://schemas.microsoft.com/office/drawing/2014/main" id="{0AD77B1E-329F-4D5A-99B6-63DDB8E26DA2}"/>
              </a:ext>
            </a:extLst>
          </p:cNvPr>
          <p:cNvCxnSpPr>
            <a:cxnSpLocks/>
          </p:cNvCxnSpPr>
          <p:nvPr/>
        </p:nvCxnSpPr>
        <p:spPr>
          <a:xfrm>
            <a:off x="3519408" y="4798393"/>
            <a:ext cx="756651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圆角矩形 22">
            <a:extLst>
              <a:ext uri="{FF2B5EF4-FFF2-40B4-BE49-F238E27FC236}">
                <a16:creationId xmlns:a16="http://schemas.microsoft.com/office/drawing/2014/main" id="{6E56128F-163B-4EC9-B1F7-C457344E2B08}"/>
              </a:ext>
            </a:extLst>
          </p:cNvPr>
          <p:cNvSpPr/>
          <p:nvPr/>
        </p:nvSpPr>
        <p:spPr>
          <a:xfrm>
            <a:off x="3473283" y="4954873"/>
            <a:ext cx="7826527" cy="1157658"/>
          </a:xfrm>
          <a:prstGeom prst="roundRect">
            <a:avLst>
              <a:gd name="adj" fmla="val 3819"/>
            </a:avLst>
          </a:prstGeom>
          <a:solidFill>
            <a:srgbClr val="4472C4">
              <a:alpha val="63000"/>
            </a:srgbClr>
          </a:solidFill>
        </p:spPr>
        <p:txBody>
          <a:bodyPr wrap="square" lIns="91436" tIns="45718" rIns="91436" bIns="45718">
            <a:spAutoFit/>
          </a:bodyPr>
          <a:lstStyle/>
          <a:p>
            <a:pPr>
              <a:lnSpc>
                <a:spcPct val="130000"/>
              </a:lnSpc>
            </a:pPr>
            <a:r>
              <a:rPr lang="en-US" altLang="zh-CN" dirty="0">
                <a:solidFill>
                  <a:schemeClr val="bg1"/>
                </a:solidFill>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rPr>
              <a:t>In previous studies </a:t>
            </a:r>
            <a:r>
              <a:rPr lang="en-US" altLang="zh-CN" dirty="0">
                <a:solidFill>
                  <a:srgbClr val="0057A7"/>
                </a:solidFill>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rPr>
              <a:t>(Timoshenko and Hauser 2019, Anderson et al. 2018),</a:t>
            </a:r>
            <a:r>
              <a:rPr lang="en-US" altLang="zh-CN" dirty="0">
                <a:solidFill>
                  <a:schemeClr val="bg1"/>
                </a:solidFill>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rPr>
              <a:t> customer preferences and requirements were typically obtained from </a:t>
            </a:r>
            <a:r>
              <a:rPr lang="en-US" altLang="zh-CN" b="1" dirty="0">
                <a:solidFill>
                  <a:srgbClr val="C00000"/>
                </a:solidFill>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rPr>
              <a:t>a focus group</a:t>
            </a:r>
            <a:r>
              <a:rPr lang="en-US" altLang="zh-CN" dirty="0">
                <a:solidFill>
                  <a:srgbClr val="C00000"/>
                </a:solidFill>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rPr>
              <a:t> </a:t>
            </a:r>
            <a:r>
              <a:rPr lang="en-US" altLang="zh-CN" dirty="0">
                <a:solidFill>
                  <a:schemeClr val="bg1"/>
                </a:solidFill>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rPr>
              <a:t>or </a:t>
            </a:r>
            <a:r>
              <a:rPr lang="en-US" altLang="zh-CN" b="1" dirty="0">
                <a:solidFill>
                  <a:srgbClr val="C00000"/>
                </a:solidFill>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rPr>
              <a:t>customer survey</a:t>
            </a:r>
            <a:r>
              <a:rPr lang="en-US" altLang="zh-CN" dirty="0">
                <a:solidFill>
                  <a:schemeClr val="bg1"/>
                </a:solidFill>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rPr>
              <a:t> containing specific customer information.</a:t>
            </a:r>
          </a:p>
        </p:txBody>
      </p:sp>
    </p:spTree>
    <p:extLst>
      <p:ext uri="{BB962C8B-B14F-4D97-AF65-F5344CB8AC3E}">
        <p14:creationId xmlns:p14="http://schemas.microsoft.com/office/powerpoint/2010/main" val="188554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88FE9-2824-4889-8204-448E0AA8F0D7}"/>
              </a:ext>
            </a:extLst>
          </p:cNvPr>
          <p:cNvSpPr>
            <a:spLocks noGrp="1"/>
          </p:cNvSpPr>
          <p:nvPr>
            <p:ph type="title"/>
          </p:nvPr>
        </p:nvSpPr>
        <p:spPr/>
        <p:txBody>
          <a:bodyPr>
            <a:noAutofit/>
          </a:bodyPr>
          <a:lstStyle/>
          <a:p>
            <a:r>
              <a:rPr lang="en-US" altLang="zh-CN" dirty="0"/>
              <a:t>1.Introduction</a:t>
            </a:r>
            <a:endParaRPr lang="zh-CN" altLang="en-US" dirty="0"/>
          </a:p>
        </p:txBody>
      </p:sp>
      <p:sp>
        <p:nvSpPr>
          <p:cNvPr id="3" name="页脚占位符 2">
            <a:extLst>
              <a:ext uri="{FF2B5EF4-FFF2-40B4-BE49-F238E27FC236}">
                <a16:creationId xmlns:a16="http://schemas.microsoft.com/office/drawing/2014/main" id="{499068C0-4D57-43A0-A4F0-E068DF139AAF}"/>
              </a:ext>
            </a:extLst>
          </p:cNvPr>
          <p:cNvSpPr>
            <a:spLocks noGrp="1"/>
          </p:cNvSpPr>
          <p:nvPr>
            <p:ph type="ftr" sz="quarter" idx="11"/>
          </p:nvPr>
        </p:nvSpPr>
        <p:spPr/>
        <p:txBody>
          <a:bodyPr/>
          <a:lstStyle/>
          <a:p>
            <a:r>
              <a:rPr lang="en-US" altLang="zh-CN" dirty="0"/>
              <a:t>Page </a:t>
            </a:r>
            <a:fld id="{BAAA71A4-ED37-439A-87BB-E3C15F3F0255}" type="slidenum">
              <a:rPr lang="en-US" altLang="zh-CN" smtClean="0"/>
              <a:t>5</a:t>
            </a:fld>
            <a:endParaRPr lang="zh-CN" altLang="en-US" dirty="0"/>
          </a:p>
        </p:txBody>
      </p:sp>
      <p:sp>
        <p:nvSpPr>
          <p:cNvPr id="22" name="文本占位符 13">
            <a:extLst>
              <a:ext uri="{FF2B5EF4-FFF2-40B4-BE49-F238E27FC236}">
                <a16:creationId xmlns:a16="http://schemas.microsoft.com/office/drawing/2014/main" id="{B9AE7DAC-98B6-4104-A10A-7B8E1E308F81}"/>
              </a:ext>
            </a:extLst>
          </p:cNvPr>
          <p:cNvSpPr>
            <a:spLocks noGrp="1"/>
          </p:cNvSpPr>
          <p:nvPr>
            <p:ph type="body" sz="quarter" idx="12" hasCustomPrompt="1"/>
          </p:nvPr>
        </p:nvSpPr>
        <p:spPr>
          <a:xfrm>
            <a:off x="222884" y="1366982"/>
            <a:ext cx="5760000"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Traditional method</a:t>
            </a:r>
          </a:p>
          <a:p>
            <a:pPr lvl="1"/>
            <a:r>
              <a:rPr lang="en-US" altLang="zh-CN" dirty="0"/>
              <a:t>Shortcoming :</a:t>
            </a:r>
            <a:endParaRPr lang="zh-CN" altLang="en-US" dirty="0"/>
          </a:p>
        </p:txBody>
      </p:sp>
      <p:sp>
        <p:nvSpPr>
          <p:cNvPr id="25" name="文本占位符 13">
            <a:extLst>
              <a:ext uri="{FF2B5EF4-FFF2-40B4-BE49-F238E27FC236}">
                <a16:creationId xmlns:a16="http://schemas.microsoft.com/office/drawing/2014/main" id="{8887F4D6-4ACB-404B-863B-5338E493E629}"/>
              </a:ext>
            </a:extLst>
          </p:cNvPr>
          <p:cNvSpPr txBox="1">
            <a:spLocks/>
          </p:cNvSpPr>
          <p:nvPr/>
        </p:nvSpPr>
        <p:spPr>
          <a:xfrm>
            <a:off x="6103169" y="1376218"/>
            <a:ext cx="5760000" cy="4839044"/>
          </a:xfrm>
          <a:prstGeom prst="rect">
            <a:avLst/>
          </a:prstGeom>
        </p:spPr>
        <p:txBody>
          <a:bodyPr>
            <a:noAutofit/>
          </a:bodyPr>
          <a:lstStyle>
            <a:lvl1pPr marL="228600" indent="-228600" algn="just" defTabSz="914400" rtl="0" eaLnBrk="1" latinLnBrk="0" hangingPunct="1">
              <a:lnSpc>
                <a:spcPct val="100000"/>
              </a:lnSpc>
              <a:spcBef>
                <a:spcPts val="800"/>
              </a:spcBef>
              <a:spcAft>
                <a:spcPts val="0"/>
              </a:spcAft>
              <a:buSzPct val="80000"/>
              <a:buFont typeface="Wingdings" panose="05000000000000000000" pitchFamily="2" charset="2"/>
              <a:buChar char="n"/>
              <a:defRPr sz="2000" kern="1200">
                <a:solidFill>
                  <a:schemeClr val="tx1"/>
                </a:solidFill>
                <a:latin typeface="+mn-lt"/>
                <a:ea typeface="+mn-ea"/>
                <a:cs typeface="+mn-cs"/>
              </a:defRPr>
            </a:lvl1pPr>
            <a:lvl2pPr marL="685800" indent="-228600" algn="just" defTabSz="914400" rtl="0" eaLnBrk="1" latinLnBrk="0" hangingPunct="1">
              <a:lnSpc>
                <a:spcPct val="100000"/>
              </a:lnSpc>
              <a:spcBef>
                <a:spcPts val="500"/>
              </a:spcBef>
              <a:spcAft>
                <a:spcPts val="0"/>
              </a:spcAft>
              <a:buSzPct val="80000"/>
              <a:buFont typeface="Wingdings" panose="05000000000000000000" pitchFamily="2" charset="2"/>
              <a:buChar char="l"/>
              <a:defRPr sz="1800" kern="1200">
                <a:solidFill>
                  <a:schemeClr val="tx1"/>
                </a:solidFill>
                <a:latin typeface="+mn-lt"/>
                <a:ea typeface="+mn-ea"/>
                <a:cs typeface="+mn-cs"/>
              </a:defRPr>
            </a:lvl2pPr>
            <a:lvl3pPr marL="1143000" indent="-228600" algn="just" defTabSz="914400" rtl="0" eaLnBrk="1" latinLnBrk="0" hangingPunct="1">
              <a:lnSpc>
                <a:spcPct val="100000"/>
              </a:lnSpc>
              <a:spcBef>
                <a:spcPts val="300"/>
              </a:spcBef>
              <a:spcAft>
                <a:spcPts val="0"/>
              </a:spcAft>
              <a:buFont typeface="Times New Roman" panose="02020603050405020304" pitchFamily="18"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0"/>
              </a:spcAft>
              <a:buFont typeface="Times New Roman" panose="02020603050405020304" pitchFamily="18"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Methods based on online reviews</a:t>
            </a:r>
          </a:p>
          <a:p>
            <a:pPr lvl="1"/>
            <a:r>
              <a:rPr lang="en-US" altLang="zh-CN" dirty="0"/>
              <a:t>Free and varied</a:t>
            </a:r>
          </a:p>
          <a:p>
            <a:pPr lvl="1"/>
            <a:r>
              <a:rPr lang="en-US" altLang="zh-CN" dirty="0"/>
              <a:t>Direct demand driven</a:t>
            </a:r>
          </a:p>
          <a:p>
            <a:pPr lvl="1"/>
            <a:r>
              <a:rPr lang="en-US" altLang="zh-CN" dirty="0"/>
              <a:t>Easy to access</a:t>
            </a:r>
          </a:p>
          <a:p>
            <a:pPr lvl="1"/>
            <a:r>
              <a:rPr lang="en-US" altLang="zh-CN" dirty="0"/>
              <a:t>Market insight</a:t>
            </a:r>
          </a:p>
          <a:p>
            <a:pPr lvl="2"/>
            <a:r>
              <a:rPr lang="en-US" altLang="zh-CN" dirty="0"/>
              <a:t>alternative and complementary</a:t>
            </a:r>
          </a:p>
          <a:p>
            <a:pPr lvl="2"/>
            <a:r>
              <a:rPr lang="en-US" altLang="zh-CN" dirty="0"/>
              <a:t>aesthetic and market trends</a:t>
            </a:r>
          </a:p>
          <a:p>
            <a:pPr lvl="1"/>
            <a:r>
              <a:rPr lang="en-US" altLang="zh-CN" dirty="0"/>
              <a:t>products</a:t>
            </a:r>
          </a:p>
          <a:p>
            <a:endParaRPr lang="zh-CN" altLang="en-US" dirty="0"/>
          </a:p>
        </p:txBody>
      </p:sp>
      <p:sp>
        <p:nvSpPr>
          <p:cNvPr id="34" name="圆角矩形 23">
            <a:extLst>
              <a:ext uri="{FF2B5EF4-FFF2-40B4-BE49-F238E27FC236}">
                <a16:creationId xmlns:a16="http://schemas.microsoft.com/office/drawing/2014/main" id="{BB5D0DFB-2F0B-4AFC-9CEB-39CEAD3A7CEA}"/>
              </a:ext>
            </a:extLst>
          </p:cNvPr>
          <p:cNvSpPr/>
          <p:nvPr/>
        </p:nvSpPr>
        <p:spPr>
          <a:xfrm rot="10800000" flipV="1">
            <a:off x="254735" y="2326301"/>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endParaRPr>
          </a:p>
        </p:txBody>
      </p:sp>
      <p:sp>
        <p:nvSpPr>
          <p:cNvPr id="35" name="文本框 34">
            <a:extLst>
              <a:ext uri="{FF2B5EF4-FFF2-40B4-BE49-F238E27FC236}">
                <a16:creationId xmlns:a16="http://schemas.microsoft.com/office/drawing/2014/main" id="{35BC4F53-FA22-4CFE-B93A-B8FC179D944E}"/>
              </a:ext>
            </a:extLst>
          </p:cNvPr>
          <p:cNvSpPr txBox="1"/>
          <p:nvPr/>
        </p:nvSpPr>
        <p:spPr>
          <a:xfrm>
            <a:off x="679101" y="2294602"/>
            <a:ext cx="893126" cy="361635"/>
          </a:xfrm>
          <a:prstGeom prst="rect">
            <a:avLst/>
          </a:prstGeom>
          <a:noFill/>
        </p:spPr>
        <p:txBody>
          <a:bodyPr wrap="none" lIns="91438" tIns="45719" rIns="91438" bIns="45719" rtlCol="0">
            <a:spAutoFit/>
          </a:bodyPr>
          <a:lstStyle/>
          <a:p>
            <a:pPr>
              <a:lnSpc>
                <a:spcPct val="130000"/>
              </a:lnSpc>
            </a:pPr>
            <a:r>
              <a:rPr lang="en-US" altLang="zh-CN" sz="1500" dirty="0">
                <a:solidFill>
                  <a:schemeClr val="tx2"/>
                </a:solidFill>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rPr>
              <a:t> passive </a:t>
            </a:r>
            <a:endParaRPr lang="zh-CN" altLang="en-US" sz="1500" dirty="0">
              <a:solidFill>
                <a:schemeClr val="tx2"/>
              </a:solidFill>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endParaRPr>
          </a:p>
        </p:txBody>
      </p:sp>
      <p:cxnSp>
        <p:nvCxnSpPr>
          <p:cNvPr id="36" name="直接连接符 35">
            <a:extLst>
              <a:ext uri="{FF2B5EF4-FFF2-40B4-BE49-F238E27FC236}">
                <a16:creationId xmlns:a16="http://schemas.microsoft.com/office/drawing/2014/main" id="{AB5AE872-25D0-42D4-801C-350ED37715D6}"/>
              </a:ext>
            </a:extLst>
          </p:cNvPr>
          <p:cNvCxnSpPr/>
          <p:nvPr/>
        </p:nvCxnSpPr>
        <p:spPr>
          <a:xfrm>
            <a:off x="767472" y="2663327"/>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B149A6ED-24B0-4A72-A941-04DD7EF5C7A1}"/>
              </a:ext>
            </a:extLst>
          </p:cNvPr>
          <p:cNvSpPr/>
          <p:nvPr/>
        </p:nvSpPr>
        <p:spPr>
          <a:xfrm>
            <a:off x="683594" y="2741214"/>
            <a:ext cx="2229467" cy="1463988"/>
          </a:xfrm>
          <a:prstGeom prst="rect">
            <a:avLst/>
          </a:prstGeom>
        </p:spPr>
        <p:txBody>
          <a:bodyPr wrap="square" lIns="91438" tIns="45719" rIns="91438" bIns="45719">
            <a:spAutoFit/>
          </a:bodyPr>
          <a:lstStyle/>
          <a:p>
            <a:pPr>
              <a:lnSpc>
                <a:spcPct val="130000"/>
              </a:lnSpc>
            </a:pPr>
            <a:r>
              <a:rPr lang="en-US" altLang="zh-CN" sz="1400" dirty="0">
                <a:solidFill>
                  <a:schemeClr val="bg2">
                    <a:lumMod val="50000"/>
                  </a:schemeClr>
                </a:solidFill>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rPr>
              <a:t>Under the guidance of prepared questions, customers often passively express their views and opinions on the product.</a:t>
            </a:r>
          </a:p>
        </p:txBody>
      </p:sp>
      <p:sp>
        <p:nvSpPr>
          <p:cNvPr id="38" name="圆角矩形 28">
            <a:extLst>
              <a:ext uri="{FF2B5EF4-FFF2-40B4-BE49-F238E27FC236}">
                <a16:creationId xmlns:a16="http://schemas.microsoft.com/office/drawing/2014/main" id="{BFD25AF2-9F4C-4273-9841-1BC865DD285F}"/>
              </a:ext>
            </a:extLst>
          </p:cNvPr>
          <p:cNvSpPr/>
          <p:nvPr/>
        </p:nvSpPr>
        <p:spPr>
          <a:xfrm rot="10800000" flipV="1">
            <a:off x="3064980" y="235245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endParaRPr>
          </a:p>
        </p:txBody>
      </p:sp>
      <p:sp>
        <p:nvSpPr>
          <p:cNvPr id="39" name="文本框 38">
            <a:extLst>
              <a:ext uri="{FF2B5EF4-FFF2-40B4-BE49-F238E27FC236}">
                <a16:creationId xmlns:a16="http://schemas.microsoft.com/office/drawing/2014/main" id="{0BF2B957-07DD-451E-B3C7-5506867BA100}"/>
              </a:ext>
            </a:extLst>
          </p:cNvPr>
          <p:cNvSpPr txBox="1"/>
          <p:nvPr/>
        </p:nvSpPr>
        <p:spPr>
          <a:xfrm>
            <a:off x="3489346" y="2320760"/>
            <a:ext cx="655945" cy="361635"/>
          </a:xfrm>
          <a:prstGeom prst="rect">
            <a:avLst/>
          </a:prstGeom>
          <a:noFill/>
        </p:spPr>
        <p:txBody>
          <a:bodyPr wrap="none" lIns="91438" tIns="45719" rIns="91438" bIns="45719" rtlCol="0">
            <a:spAutoFit/>
          </a:bodyPr>
          <a:lstStyle/>
          <a:p>
            <a:pPr>
              <a:lnSpc>
                <a:spcPct val="130000"/>
              </a:lnSpc>
            </a:pPr>
            <a:r>
              <a:rPr lang="en-US" altLang="zh-CN" sz="1500" dirty="0">
                <a:solidFill>
                  <a:schemeClr val="tx2"/>
                </a:solidFill>
                <a:latin typeface="Franklin Gothic Medium" panose="020B0603020102020204" pitchFamily="34" charset="0"/>
                <a:ea typeface="阿里巴巴普惠体 M" panose="00020600040101010101" pitchFamily="18" charset="-122"/>
              </a:rPr>
              <a:t>costly</a:t>
            </a:r>
            <a:endParaRPr lang="zh-CN" altLang="en-US" sz="1500" dirty="0">
              <a:solidFill>
                <a:schemeClr val="tx2"/>
              </a:solidFill>
              <a:latin typeface="Franklin Gothic Medium" panose="020B0603020102020204" pitchFamily="34" charset="0"/>
              <a:ea typeface="阿里巴巴普惠体 M" panose="00020600040101010101" pitchFamily="18" charset="-122"/>
              <a:sym typeface="Franklin Gothic Medium" panose="020B0603020102020204" pitchFamily="34" charset="0"/>
            </a:endParaRPr>
          </a:p>
        </p:txBody>
      </p:sp>
      <p:cxnSp>
        <p:nvCxnSpPr>
          <p:cNvPr id="40" name="直接连接符 39">
            <a:extLst>
              <a:ext uri="{FF2B5EF4-FFF2-40B4-BE49-F238E27FC236}">
                <a16:creationId xmlns:a16="http://schemas.microsoft.com/office/drawing/2014/main" id="{914508D4-C14C-4DD8-B5E4-2B245A9B0155}"/>
              </a:ext>
            </a:extLst>
          </p:cNvPr>
          <p:cNvCxnSpPr/>
          <p:nvPr/>
        </p:nvCxnSpPr>
        <p:spPr>
          <a:xfrm>
            <a:off x="3577717" y="268948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79B1834F-38BF-461D-B256-FAE1906ED7EC}"/>
              </a:ext>
            </a:extLst>
          </p:cNvPr>
          <p:cNvSpPr/>
          <p:nvPr/>
        </p:nvSpPr>
        <p:spPr>
          <a:xfrm>
            <a:off x="3493839" y="2767372"/>
            <a:ext cx="2313345" cy="1463988"/>
          </a:xfrm>
          <a:prstGeom prst="rect">
            <a:avLst/>
          </a:prstGeom>
        </p:spPr>
        <p:txBody>
          <a:bodyPr wrap="square" lIns="91438" tIns="45719" rIns="91438" bIns="45719">
            <a:spAutoFit/>
          </a:bodyPr>
          <a:lstStyle/>
          <a:p>
            <a:pPr>
              <a:lnSpc>
                <a:spcPct val="130000"/>
              </a:lnSpc>
            </a:pPr>
            <a:r>
              <a:rPr lang="en-US" altLang="zh-CN" sz="1400" dirty="0">
                <a:solidFill>
                  <a:schemeClr val="bg2">
                    <a:lumMod val="50000"/>
                  </a:schemeClr>
                </a:solidFill>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rPr>
              <a:t>In addition, because traditional customer survey methods need to collect enough data for analysis, this makes them costly.</a:t>
            </a:r>
          </a:p>
        </p:txBody>
      </p:sp>
      <p:sp>
        <p:nvSpPr>
          <p:cNvPr id="42" name="圆角矩形 32">
            <a:extLst>
              <a:ext uri="{FF2B5EF4-FFF2-40B4-BE49-F238E27FC236}">
                <a16:creationId xmlns:a16="http://schemas.microsoft.com/office/drawing/2014/main" id="{C76D8B04-0DDD-415A-B621-749F81D54C4A}"/>
              </a:ext>
            </a:extLst>
          </p:cNvPr>
          <p:cNvSpPr/>
          <p:nvPr/>
        </p:nvSpPr>
        <p:spPr>
          <a:xfrm rot="10800000" flipV="1">
            <a:off x="956646" y="4269242"/>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endParaRPr>
          </a:p>
        </p:txBody>
      </p:sp>
      <p:sp>
        <p:nvSpPr>
          <p:cNvPr id="43" name="文本框 42">
            <a:extLst>
              <a:ext uri="{FF2B5EF4-FFF2-40B4-BE49-F238E27FC236}">
                <a16:creationId xmlns:a16="http://schemas.microsoft.com/office/drawing/2014/main" id="{DEA96276-A6DA-48FB-92C1-2A2FB2AFFE55}"/>
              </a:ext>
            </a:extLst>
          </p:cNvPr>
          <p:cNvSpPr txBox="1"/>
          <p:nvPr/>
        </p:nvSpPr>
        <p:spPr>
          <a:xfrm>
            <a:off x="1381012" y="4237543"/>
            <a:ext cx="2764279" cy="361635"/>
          </a:xfrm>
          <a:prstGeom prst="rect">
            <a:avLst/>
          </a:prstGeom>
          <a:noFill/>
        </p:spPr>
        <p:txBody>
          <a:bodyPr wrap="none" lIns="91438" tIns="45719" rIns="91438" bIns="45719" rtlCol="0">
            <a:spAutoFit/>
          </a:bodyPr>
          <a:lstStyle/>
          <a:p>
            <a:pPr>
              <a:lnSpc>
                <a:spcPct val="130000"/>
              </a:lnSpc>
            </a:pPr>
            <a:r>
              <a:rPr lang="en-US" altLang="zh-CN" sz="1500" dirty="0">
                <a:solidFill>
                  <a:schemeClr val="tx2"/>
                </a:solidFill>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rPr>
              <a:t>High professional requirements</a:t>
            </a:r>
            <a:endParaRPr lang="zh-CN" altLang="en-US" sz="1500" dirty="0">
              <a:solidFill>
                <a:schemeClr val="tx2"/>
              </a:solidFill>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endParaRPr>
          </a:p>
        </p:txBody>
      </p:sp>
      <p:cxnSp>
        <p:nvCxnSpPr>
          <p:cNvPr id="44" name="直接连接符 43">
            <a:extLst>
              <a:ext uri="{FF2B5EF4-FFF2-40B4-BE49-F238E27FC236}">
                <a16:creationId xmlns:a16="http://schemas.microsoft.com/office/drawing/2014/main" id="{ED6677EA-8CEB-44ED-B009-F1E1C61A1894}"/>
              </a:ext>
            </a:extLst>
          </p:cNvPr>
          <p:cNvCxnSpPr/>
          <p:nvPr/>
        </p:nvCxnSpPr>
        <p:spPr>
          <a:xfrm>
            <a:off x="1469383" y="4606268"/>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44DAFD3B-E315-4F72-9470-363461194079}"/>
              </a:ext>
            </a:extLst>
          </p:cNvPr>
          <p:cNvSpPr/>
          <p:nvPr/>
        </p:nvSpPr>
        <p:spPr>
          <a:xfrm>
            <a:off x="1385505" y="4684155"/>
            <a:ext cx="3676352" cy="1183912"/>
          </a:xfrm>
          <a:prstGeom prst="rect">
            <a:avLst/>
          </a:prstGeom>
        </p:spPr>
        <p:txBody>
          <a:bodyPr wrap="square" lIns="91438" tIns="45719" rIns="91438" bIns="45719">
            <a:spAutoFit/>
          </a:bodyPr>
          <a:lstStyle/>
          <a:p>
            <a:pPr>
              <a:lnSpc>
                <a:spcPct val="130000"/>
              </a:lnSpc>
            </a:pPr>
            <a:r>
              <a:rPr lang="en-US" altLang="zh-CN" sz="1400" dirty="0">
                <a:solidFill>
                  <a:schemeClr val="bg2">
                    <a:lumMod val="50000"/>
                  </a:schemeClr>
                </a:solidFill>
                <a:latin typeface="Franklin Gothic Medium" panose="020B0603020102020204" pitchFamily="34" charset="0"/>
                <a:ea typeface="阿里巴巴普惠体 M" panose="00020600040101010101" pitchFamily="18" charset="-122"/>
                <a:cs typeface="阿里巴巴普惠体 M" panose="00020600040101010101" pitchFamily="18" charset="-122"/>
                <a:sym typeface="Franklin Gothic Medium" panose="020B0603020102020204" pitchFamily="34" charset="0"/>
              </a:rPr>
              <a:t>The quality of this research method is closely related to the questionnaire itself, the professionalism of the organization personnel, and the participation of the interviewee group</a:t>
            </a:r>
          </a:p>
        </p:txBody>
      </p:sp>
      <p:pic>
        <p:nvPicPr>
          <p:cNvPr id="10" name="图片 9">
            <a:extLst>
              <a:ext uri="{FF2B5EF4-FFF2-40B4-BE49-F238E27FC236}">
                <a16:creationId xmlns:a16="http://schemas.microsoft.com/office/drawing/2014/main" id="{01E183F0-1255-44F3-9049-7A7F5250C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884" y="3644687"/>
            <a:ext cx="6220056" cy="2638000"/>
          </a:xfrm>
          <a:prstGeom prst="rect">
            <a:avLst/>
          </a:prstGeom>
        </p:spPr>
      </p:pic>
    </p:spTree>
    <p:extLst>
      <p:ext uri="{BB962C8B-B14F-4D97-AF65-F5344CB8AC3E}">
        <p14:creationId xmlns:p14="http://schemas.microsoft.com/office/powerpoint/2010/main" val="1897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88FE9-2824-4889-8204-448E0AA8F0D7}"/>
              </a:ext>
            </a:extLst>
          </p:cNvPr>
          <p:cNvSpPr>
            <a:spLocks noGrp="1"/>
          </p:cNvSpPr>
          <p:nvPr>
            <p:ph type="title"/>
          </p:nvPr>
        </p:nvSpPr>
        <p:spPr/>
        <p:txBody>
          <a:bodyPr>
            <a:noAutofit/>
          </a:bodyPr>
          <a:lstStyle/>
          <a:p>
            <a:r>
              <a:rPr lang="en-US" altLang="zh-CN" dirty="0"/>
              <a:t>1.Introduction</a:t>
            </a:r>
            <a:endParaRPr lang="zh-CN" altLang="en-US" dirty="0"/>
          </a:p>
        </p:txBody>
      </p:sp>
      <p:sp>
        <p:nvSpPr>
          <p:cNvPr id="3" name="页脚占位符 2">
            <a:extLst>
              <a:ext uri="{FF2B5EF4-FFF2-40B4-BE49-F238E27FC236}">
                <a16:creationId xmlns:a16="http://schemas.microsoft.com/office/drawing/2014/main" id="{499068C0-4D57-43A0-A4F0-E068DF139AAF}"/>
              </a:ext>
            </a:extLst>
          </p:cNvPr>
          <p:cNvSpPr>
            <a:spLocks noGrp="1"/>
          </p:cNvSpPr>
          <p:nvPr>
            <p:ph type="ftr" sz="quarter" idx="11"/>
          </p:nvPr>
        </p:nvSpPr>
        <p:spPr/>
        <p:txBody>
          <a:bodyPr/>
          <a:lstStyle/>
          <a:p>
            <a:r>
              <a:rPr lang="en-US" altLang="zh-CN" dirty="0"/>
              <a:t>Page </a:t>
            </a:r>
            <a:fld id="{BAAA71A4-ED37-439A-87BB-E3C15F3F0255}" type="slidenum">
              <a:rPr lang="en-US" altLang="zh-CN" smtClean="0"/>
              <a:t>6</a:t>
            </a:fld>
            <a:endParaRPr lang="zh-CN" altLang="en-US" dirty="0"/>
          </a:p>
        </p:txBody>
      </p:sp>
      <p:sp>
        <p:nvSpPr>
          <p:cNvPr id="5" name="文本占位符 13">
            <a:extLst>
              <a:ext uri="{FF2B5EF4-FFF2-40B4-BE49-F238E27FC236}">
                <a16:creationId xmlns:a16="http://schemas.microsoft.com/office/drawing/2014/main" id="{94D9AD66-2C55-4AD2-9060-7724C9E59F2D}"/>
              </a:ext>
            </a:extLst>
          </p:cNvPr>
          <p:cNvSpPr>
            <a:spLocks noGrp="1"/>
          </p:cNvSpPr>
          <p:nvPr>
            <p:ph type="body" sz="quarter" idx="12" hasCustomPrompt="1"/>
          </p:nvPr>
        </p:nvSpPr>
        <p:spPr>
          <a:xfrm>
            <a:off x="523493" y="1326476"/>
            <a:ext cx="11128037"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Innovation points and key contributions</a:t>
            </a:r>
          </a:p>
          <a:p>
            <a:pPr lvl="0"/>
            <a:endParaRPr lang="en-US" altLang="zh-CN" dirty="0"/>
          </a:p>
          <a:p>
            <a:pPr lvl="1"/>
            <a:r>
              <a:rPr lang="en-US" altLang="zh-CN" dirty="0"/>
              <a:t>This research contributes to the existing literature on NPD </a:t>
            </a:r>
            <a:r>
              <a:rPr lang="en-US" altLang="zh-CN" dirty="0">
                <a:solidFill>
                  <a:srgbClr val="0057A7"/>
                </a:solidFill>
              </a:rPr>
              <a:t>(Zhang et al. 2021a, Lai et al. 2019,Zhang et al. 2019) </a:t>
            </a:r>
            <a:r>
              <a:rPr lang="en-US" altLang="zh-CN" dirty="0"/>
              <a:t>by proposing a methodology for constructing an IPCA plot and developing a product improvement strategy based on online reviews. Compared to existing approaches, </a:t>
            </a:r>
            <a:r>
              <a:rPr lang="en-US" altLang="zh-CN" b="1" dirty="0">
                <a:solidFill>
                  <a:srgbClr val="FF0000"/>
                </a:solidFill>
              </a:rPr>
              <a:t>the product improvement strategies </a:t>
            </a:r>
            <a:r>
              <a:rPr lang="en-US" altLang="zh-CN" dirty="0"/>
              <a:t>developed by our framework are more </a:t>
            </a:r>
            <a:r>
              <a:rPr lang="en-US" altLang="zh-CN" b="1" dirty="0">
                <a:solidFill>
                  <a:srgbClr val="FF0000"/>
                </a:solidFill>
              </a:rPr>
              <a:t>fine-grained</a:t>
            </a:r>
            <a:r>
              <a:rPr lang="en-US" altLang="zh-CN" dirty="0"/>
              <a:t> and </a:t>
            </a:r>
            <a:r>
              <a:rPr lang="en-US" altLang="zh-CN" b="1" dirty="0">
                <a:solidFill>
                  <a:srgbClr val="FF0000"/>
                </a:solidFill>
              </a:rPr>
              <a:t>specific</a:t>
            </a:r>
            <a:r>
              <a:rPr lang="en-US" altLang="zh-CN" dirty="0"/>
              <a:t>.</a:t>
            </a:r>
          </a:p>
          <a:p>
            <a:pPr lvl="1"/>
            <a:r>
              <a:rPr lang="en-US" altLang="zh-CN" dirty="0"/>
              <a:t>This research complements the existing literature (Bi et al. 2019, Zhang et al. 2021a, </a:t>
            </a:r>
            <a:r>
              <a:rPr lang="en-US" altLang="zh-CN" dirty="0" err="1"/>
              <a:t>Archak</a:t>
            </a:r>
            <a:r>
              <a:rPr lang="en-US" altLang="zh-CN" dirty="0"/>
              <a:t> et al. 2011) on review feature extraction by </a:t>
            </a:r>
            <a:r>
              <a:rPr lang="en-US" altLang="zh-CN" b="1" dirty="0">
                <a:solidFill>
                  <a:srgbClr val="FF0000"/>
                </a:solidFill>
              </a:rPr>
              <a:t>introducing competitiveness into NPD</a:t>
            </a:r>
            <a:r>
              <a:rPr lang="en-US" altLang="zh-CN" dirty="0"/>
              <a:t>. We employ a PUBG algorithm to calculate the competitiveness and construct the competitiveness network for product features, introducing competitive factors into product strategy development.                                                                                     </a:t>
            </a:r>
            <a:r>
              <a:rPr lang="zh-CN" altLang="en-US" dirty="0"/>
              <a:t>个性化单向二部图</a:t>
            </a:r>
            <a:endParaRPr lang="en-US" altLang="zh-CN" dirty="0"/>
          </a:p>
          <a:p>
            <a:pPr lvl="1"/>
            <a:r>
              <a:rPr lang="en-US" altLang="zh-CN" dirty="0"/>
              <a:t>Online reviews posted by customers can be first classified into </a:t>
            </a:r>
            <a:r>
              <a:rPr lang="en-US" altLang="zh-CN" b="1" dirty="0">
                <a:solidFill>
                  <a:srgbClr val="FF0000"/>
                </a:solidFill>
              </a:rPr>
              <a:t>redesign and innovation </a:t>
            </a:r>
            <a:r>
              <a:rPr lang="en-US" altLang="zh-CN" dirty="0"/>
              <a:t>using a multiple embedding model(MEM).</a:t>
            </a:r>
          </a:p>
        </p:txBody>
      </p:sp>
    </p:spTree>
    <p:extLst>
      <p:ext uri="{BB962C8B-B14F-4D97-AF65-F5344CB8AC3E}">
        <p14:creationId xmlns:p14="http://schemas.microsoft.com/office/powerpoint/2010/main" val="317496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1C6C0-5DE2-4E7E-AD98-D10F865733B7}"/>
              </a:ext>
            </a:extLst>
          </p:cNvPr>
          <p:cNvSpPr>
            <a:spLocks noGrp="1"/>
          </p:cNvSpPr>
          <p:nvPr>
            <p:ph type="title"/>
          </p:nvPr>
        </p:nvSpPr>
        <p:spPr/>
        <p:txBody>
          <a:bodyPr/>
          <a:lstStyle/>
          <a:p>
            <a:r>
              <a:rPr lang="en-US" altLang="zh-CN" dirty="0"/>
              <a:t>2. Literature Review</a:t>
            </a:r>
            <a:endParaRPr lang="zh-CN" altLang="en-US" dirty="0"/>
          </a:p>
        </p:txBody>
      </p:sp>
      <p:sp>
        <p:nvSpPr>
          <p:cNvPr id="3" name="页脚占位符 2">
            <a:extLst>
              <a:ext uri="{FF2B5EF4-FFF2-40B4-BE49-F238E27FC236}">
                <a16:creationId xmlns:a16="http://schemas.microsoft.com/office/drawing/2014/main" id="{AF194B0D-3A3A-4D86-8CF4-0A11C34A93C4}"/>
              </a:ext>
            </a:extLst>
          </p:cNvPr>
          <p:cNvSpPr>
            <a:spLocks noGrp="1"/>
          </p:cNvSpPr>
          <p:nvPr>
            <p:ph type="ftr" sz="quarter" idx="11"/>
          </p:nvPr>
        </p:nvSpPr>
        <p:spPr/>
        <p:txBody>
          <a:bodyPr/>
          <a:lstStyle/>
          <a:p>
            <a:r>
              <a:rPr lang="en-US" altLang="zh-CN"/>
              <a:t>Page </a:t>
            </a:r>
            <a:fld id="{BAAA71A4-ED37-439A-87BB-E3C15F3F0255}" type="slidenum">
              <a:rPr lang="en-US" altLang="zh-CN" smtClean="0"/>
              <a:t>7</a:t>
            </a:fld>
            <a:endParaRPr lang="zh-CN" altLang="en-US" dirty="0"/>
          </a:p>
        </p:txBody>
      </p:sp>
      <p:sp>
        <p:nvSpPr>
          <p:cNvPr id="4" name="文本占位符 13">
            <a:extLst>
              <a:ext uri="{FF2B5EF4-FFF2-40B4-BE49-F238E27FC236}">
                <a16:creationId xmlns:a16="http://schemas.microsoft.com/office/drawing/2014/main" id="{9B72E46A-905E-4BE7-8A95-4758098AFDA2}"/>
              </a:ext>
            </a:extLst>
          </p:cNvPr>
          <p:cNvSpPr>
            <a:spLocks noGrp="1"/>
          </p:cNvSpPr>
          <p:nvPr>
            <p:ph type="body" sz="quarter" idx="12" hasCustomPrompt="1"/>
          </p:nvPr>
        </p:nvSpPr>
        <p:spPr>
          <a:xfrm>
            <a:off x="523493" y="1326476"/>
            <a:ext cx="11212878"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 Identifying reviews related to product redesign and innovation</a:t>
            </a:r>
          </a:p>
          <a:p>
            <a:pPr lvl="1"/>
            <a:r>
              <a:rPr lang="en-US" altLang="zh-CN" b="1" dirty="0">
                <a:solidFill>
                  <a:srgbClr val="0057A7"/>
                </a:solidFill>
              </a:rPr>
              <a:t>Zhang et al. (2022b) </a:t>
            </a:r>
            <a:r>
              <a:rPr lang="en-US" altLang="zh-CN" dirty="0"/>
              <a:t>developed a framework for opinion extraction and effect estimation, which obtains textual opinions based on </a:t>
            </a:r>
            <a:r>
              <a:rPr lang="en-US" altLang="zh-CN" b="1" dirty="0">
                <a:solidFill>
                  <a:srgbClr val="FF0000"/>
                </a:solidFill>
              </a:rPr>
              <a:t>multiple Siamese BERT networks </a:t>
            </a:r>
            <a:r>
              <a:rPr lang="en-US" altLang="zh-CN" dirty="0"/>
              <a:t>and then uses selective inference methods to reveal the average and interaction effects of customer opinions to support product redesign. </a:t>
            </a:r>
          </a:p>
          <a:p>
            <a:pPr lvl="1"/>
            <a:endParaRPr lang="en-US" altLang="zh-CN" dirty="0"/>
          </a:p>
          <a:p>
            <a:pPr lvl="1"/>
            <a:r>
              <a:rPr lang="en-US" altLang="zh-CN" dirty="0"/>
              <a:t>Integrated text analysis</a:t>
            </a:r>
          </a:p>
          <a:p>
            <a:pPr lvl="2"/>
            <a:r>
              <a:rPr lang="en-US" altLang="zh-CN" b="1" dirty="0">
                <a:solidFill>
                  <a:srgbClr val="0057A7"/>
                </a:solidFill>
              </a:rPr>
              <a:t>Abrahams et al. (2015) </a:t>
            </a:r>
            <a:r>
              <a:rPr lang="en-US" altLang="zh-CN" dirty="0"/>
              <a:t>identified </a:t>
            </a:r>
            <a:r>
              <a:rPr lang="en-US" altLang="zh-CN" b="1" dirty="0">
                <a:solidFill>
                  <a:srgbClr val="FF0000"/>
                </a:solidFill>
              </a:rPr>
              <a:t>product defects </a:t>
            </a:r>
            <a:r>
              <a:rPr lang="en-US" altLang="zh-CN" dirty="0"/>
              <a:t>from online </a:t>
            </a:r>
            <a:r>
              <a:rPr lang="en-US" altLang="zh-CN" dirty="0" err="1"/>
              <a:t>usergenerated</a:t>
            </a:r>
            <a:r>
              <a:rPr lang="en-US" altLang="zh-CN" dirty="0"/>
              <a:t> content (UGC). </a:t>
            </a:r>
          </a:p>
          <a:p>
            <a:pPr lvl="2"/>
            <a:r>
              <a:rPr lang="en-US" altLang="zh-CN" b="1" dirty="0" err="1">
                <a:solidFill>
                  <a:srgbClr val="0057A7"/>
                </a:solidFill>
              </a:rPr>
              <a:t>Kokkodis</a:t>
            </a:r>
            <a:r>
              <a:rPr lang="en-US" altLang="zh-CN" b="1" dirty="0">
                <a:solidFill>
                  <a:srgbClr val="0057A7"/>
                </a:solidFill>
              </a:rPr>
              <a:t> and </a:t>
            </a:r>
            <a:r>
              <a:rPr lang="en-US" altLang="zh-CN" b="1" dirty="0" err="1">
                <a:solidFill>
                  <a:srgbClr val="0057A7"/>
                </a:solidFill>
              </a:rPr>
              <a:t>Lappas</a:t>
            </a:r>
            <a:r>
              <a:rPr lang="en-US" altLang="zh-CN" b="1" dirty="0">
                <a:solidFill>
                  <a:srgbClr val="0057A7"/>
                </a:solidFill>
              </a:rPr>
              <a:t> (2020) </a:t>
            </a:r>
            <a:r>
              <a:rPr lang="en-US" altLang="zh-CN" dirty="0"/>
              <a:t>modeled the popularity difference bias as a function of two opposing forces to improve the recommendation service of top restaurants.</a:t>
            </a:r>
          </a:p>
          <a:p>
            <a:pPr lvl="2"/>
            <a:endParaRPr lang="en-US" altLang="zh-CN" dirty="0"/>
          </a:p>
          <a:p>
            <a:pPr lvl="1"/>
            <a:r>
              <a:rPr lang="en-US" altLang="zh-CN" dirty="0"/>
              <a:t>Integrated embedding</a:t>
            </a:r>
          </a:p>
          <a:p>
            <a:pPr lvl="2"/>
            <a:r>
              <a:rPr lang="en-US" altLang="zh-CN" b="1" dirty="0">
                <a:solidFill>
                  <a:srgbClr val="0057A7"/>
                </a:solidFill>
              </a:rPr>
              <a:t>Zhang et al. (2021c) </a:t>
            </a:r>
            <a:r>
              <a:rPr lang="en-US" altLang="zh-CN" dirty="0"/>
              <a:t>developed a new integrated embedding (</a:t>
            </a:r>
            <a:r>
              <a:rPr lang="en-US" altLang="zh-CN" dirty="0" err="1"/>
              <a:t>GloVe</a:t>
            </a:r>
            <a:r>
              <a:rPr lang="en-US" altLang="zh-CN" dirty="0"/>
              <a:t>, </a:t>
            </a:r>
            <a:r>
              <a:rPr lang="en-US" altLang="zh-CN" dirty="0" err="1"/>
              <a:t>XLNet</a:t>
            </a:r>
            <a:r>
              <a:rPr lang="en-US" altLang="zh-CN" dirty="0"/>
              <a:t>, and BERT) method to generate semantic and contextual representations of words in review sentences for innovative idea recognition and demonstrated small performance differences between integration- and GPT-2-based embedding methods.</a:t>
            </a:r>
          </a:p>
          <a:p>
            <a:pPr lvl="2"/>
            <a:r>
              <a:rPr lang="en-US" altLang="zh-CN" b="1" dirty="0">
                <a:solidFill>
                  <a:srgbClr val="0057A7"/>
                </a:solidFill>
              </a:rPr>
              <a:t>Goldberg and Abrahams (2022) </a:t>
            </a:r>
            <a:r>
              <a:rPr lang="en-US" altLang="zh-CN" dirty="0"/>
              <a:t>used text mining tools as an effective way to quickly identify innovation opportunities through online reviews.</a:t>
            </a:r>
          </a:p>
          <a:p>
            <a:pPr lvl="1"/>
            <a:endParaRPr lang="en-US" altLang="zh-CN" dirty="0"/>
          </a:p>
          <a:p>
            <a:pPr lvl="1"/>
            <a:endParaRPr lang="en-US" altLang="zh-CN" dirty="0"/>
          </a:p>
        </p:txBody>
      </p:sp>
    </p:spTree>
    <p:extLst>
      <p:ext uri="{BB962C8B-B14F-4D97-AF65-F5344CB8AC3E}">
        <p14:creationId xmlns:p14="http://schemas.microsoft.com/office/powerpoint/2010/main" val="12987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4">
                                            <p:txEl>
                                              <p:pRg st="7" end="7"/>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1C6C0-5DE2-4E7E-AD98-D10F865733B7}"/>
              </a:ext>
            </a:extLst>
          </p:cNvPr>
          <p:cNvSpPr>
            <a:spLocks noGrp="1"/>
          </p:cNvSpPr>
          <p:nvPr>
            <p:ph type="title"/>
          </p:nvPr>
        </p:nvSpPr>
        <p:spPr/>
        <p:txBody>
          <a:bodyPr/>
          <a:lstStyle/>
          <a:p>
            <a:r>
              <a:rPr lang="en-US" altLang="zh-CN" dirty="0"/>
              <a:t>2. Literature Review</a:t>
            </a:r>
            <a:endParaRPr lang="zh-CN" altLang="en-US" dirty="0"/>
          </a:p>
        </p:txBody>
      </p:sp>
      <p:sp>
        <p:nvSpPr>
          <p:cNvPr id="3" name="页脚占位符 2">
            <a:extLst>
              <a:ext uri="{FF2B5EF4-FFF2-40B4-BE49-F238E27FC236}">
                <a16:creationId xmlns:a16="http://schemas.microsoft.com/office/drawing/2014/main" id="{AF194B0D-3A3A-4D86-8CF4-0A11C34A93C4}"/>
              </a:ext>
            </a:extLst>
          </p:cNvPr>
          <p:cNvSpPr>
            <a:spLocks noGrp="1"/>
          </p:cNvSpPr>
          <p:nvPr>
            <p:ph type="ftr" sz="quarter" idx="11"/>
          </p:nvPr>
        </p:nvSpPr>
        <p:spPr/>
        <p:txBody>
          <a:bodyPr/>
          <a:lstStyle/>
          <a:p>
            <a:r>
              <a:rPr lang="en-US" altLang="zh-CN"/>
              <a:t>Page </a:t>
            </a:r>
            <a:fld id="{BAAA71A4-ED37-439A-87BB-E3C15F3F0255}" type="slidenum">
              <a:rPr lang="en-US" altLang="zh-CN" smtClean="0"/>
              <a:t>8</a:t>
            </a:fld>
            <a:endParaRPr lang="zh-CN" altLang="en-US" dirty="0"/>
          </a:p>
        </p:txBody>
      </p:sp>
      <p:sp>
        <p:nvSpPr>
          <p:cNvPr id="4" name="文本占位符 13">
            <a:extLst>
              <a:ext uri="{FF2B5EF4-FFF2-40B4-BE49-F238E27FC236}">
                <a16:creationId xmlns:a16="http://schemas.microsoft.com/office/drawing/2014/main" id="{9B72E46A-905E-4BE7-8A95-4758098AFDA2}"/>
              </a:ext>
            </a:extLst>
          </p:cNvPr>
          <p:cNvSpPr>
            <a:spLocks noGrp="1"/>
          </p:cNvSpPr>
          <p:nvPr>
            <p:ph type="body" sz="quarter" idx="12" hasCustomPrompt="1"/>
          </p:nvPr>
        </p:nvSpPr>
        <p:spPr>
          <a:xfrm>
            <a:off x="523493" y="1326476"/>
            <a:ext cx="11212878"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  Product feature extraction</a:t>
            </a:r>
          </a:p>
          <a:p>
            <a:pPr lvl="1"/>
            <a:r>
              <a:rPr lang="en-US" altLang="zh-CN" dirty="0"/>
              <a:t>Lexicon-based   </a:t>
            </a:r>
            <a:r>
              <a:rPr lang="zh-CN" altLang="en-US" dirty="0"/>
              <a:t>基于词典</a:t>
            </a:r>
            <a:endParaRPr lang="en-US" altLang="zh-CN" dirty="0"/>
          </a:p>
          <a:p>
            <a:pPr marL="457200" lvl="1" indent="0">
              <a:buNone/>
            </a:pPr>
            <a:r>
              <a:rPr lang="en-US" altLang="zh-CN" dirty="0"/>
              <a:t>    A lexicon-based approach extracts product features through a </a:t>
            </a:r>
            <a:r>
              <a:rPr lang="en-US" altLang="zh-CN" b="1" dirty="0">
                <a:solidFill>
                  <a:srgbClr val="FF0000"/>
                </a:solidFill>
              </a:rPr>
              <a:t>manually predefined</a:t>
            </a:r>
            <a:r>
              <a:rPr lang="en-US" altLang="zh-CN" dirty="0"/>
              <a:t> or </a:t>
            </a:r>
            <a:r>
              <a:rPr lang="en-US" altLang="zh-CN" b="1" dirty="0">
                <a:solidFill>
                  <a:srgbClr val="FF0000"/>
                </a:solidFill>
              </a:rPr>
              <a:t>high-frequency</a:t>
            </a:r>
          </a:p>
          <a:p>
            <a:pPr marL="457200" lvl="1" indent="0">
              <a:buNone/>
            </a:pPr>
            <a:r>
              <a:rPr lang="en-US" altLang="zh-CN" dirty="0"/>
              <a:t>vocabulary related to product features.</a:t>
            </a:r>
          </a:p>
          <a:p>
            <a:pPr marL="457200" lvl="1" indent="0">
              <a:buNone/>
            </a:pPr>
            <a:endParaRPr lang="en-US" altLang="zh-CN" dirty="0"/>
          </a:p>
          <a:p>
            <a:pPr lvl="1"/>
            <a:r>
              <a:rPr lang="en-US" altLang="zh-CN" dirty="0"/>
              <a:t>Syntax and dependency relation–based  </a:t>
            </a:r>
            <a:r>
              <a:rPr lang="zh-CN" altLang="en-US" dirty="0"/>
              <a:t>基于语法和依赖关系的</a:t>
            </a:r>
            <a:endParaRPr lang="en-US" altLang="zh-CN" dirty="0"/>
          </a:p>
          <a:p>
            <a:pPr marL="457200" lvl="1" indent="0">
              <a:buNone/>
            </a:pPr>
            <a:r>
              <a:rPr lang="en-US" altLang="zh-CN" dirty="0"/>
              <a:t>    A syntax and dependency relation–based approach extracts product features based on phrasing and connections relations among terms that appear in online reviews. Multiple studies (</a:t>
            </a:r>
            <a:r>
              <a:rPr lang="en-US" altLang="zh-CN" dirty="0" err="1"/>
              <a:t>Archak</a:t>
            </a:r>
            <a:r>
              <a:rPr lang="en-US" altLang="zh-CN" dirty="0"/>
              <a:t> et al. 2011, Yan et al. 2015, Yang et al. 2022) found that relationships often exist between product features and emotional words, which may help to extract critical product features. </a:t>
            </a:r>
          </a:p>
          <a:p>
            <a:pPr lvl="1"/>
            <a:endParaRPr lang="en-US" altLang="zh-CN" dirty="0"/>
          </a:p>
          <a:p>
            <a:pPr lvl="1"/>
            <a:endParaRPr lang="en-US" altLang="zh-CN" dirty="0"/>
          </a:p>
          <a:p>
            <a:pPr lvl="1"/>
            <a:endParaRPr lang="en-US" altLang="zh-CN" dirty="0"/>
          </a:p>
          <a:p>
            <a:pPr lvl="1"/>
            <a:r>
              <a:rPr lang="en-US" altLang="zh-CN" dirty="0"/>
              <a:t>Machine learning–based approaches  </a:t>
            </a:r>
            <a:r>
              <a:rPr lang="zh-CN" altLang="en-US" dirty="0"/>
              <a:t>基于机器学习的    </a:t>
            </a:r>
            <a:r>
              <a:rPr lang="en-US" altLang="zh-CN" dirty="0"/>
              <a:t>Tag forms of speech</a:t>
            </a:r>
          </a:p>
          <a:p>
            <a:pPr marL="457200" lvl="1" indent="0">
              <a:buNone/>
            </a:pPr>
            <a:r>
              <a:rPr lang="en-US" altLang="zh-CN" dirty="0"/>
              <a:t>     The product features mentioned in online reviews typically comprise nouns or noun phrases.        </a:t>
            </a:r>
          </a:p>
          <a:p>
            <a:pPr marL="457200" lvl="1" indent="0">
              <a:buNone/>
            </a:pPr>
            <a:r>
              <a:rPr lang="en-US" altLang="zh-CN" dirty="0"/>
              <a:t>      </a:t>
            </a:r>
          </a:p>
          <a:p>
            <a:pPr marL="457200" lvl="1" indent="0">
              <a:buNone/>
            </a:pPr>
            <a:endParaRPr lang="en-US" altLang="zh-CN" dirty="0"/>
          </a:p>
        </p:txBody>
      </p:sp>
      <p:pic>
        <p:nvPicPr>
          <p:cNvPr id="5" name="图片 4">
            <a:extLst>
              <a:ext uri="{FF2B5EF4-FFF2-40B4-BE49-F238E27FC236}">
                <a16:creationId xmlns:a16="http://schemas.microsoft.com/office/drawing/2014/main" id="{5734118D-8B62-4B56-BF6D-50DE4CEBA3D3}"/>
              </a:ext>
            </a:extLst>
          </p:cNvPr>
          <p:cNvPicPr>
            <a:picLocks noChangeAspect="1"/>
          </p:cNvPicPr>
          <p:nvPr/>
        </p:nvPicPr>
        <p:blipFill>
          <a:blip r:embed="rId2"/>
          <a:stretch>
            <a:fillRect/>
          </a:stretch>
        </p:blipFill>
        <p:spPr>
          <a:xfrm>
            <a:off x="4129508" y="4472428"/>
            <a:ext cx="4000847" cy="929721"/>
          </a:xfrm>
          <a:prstGeom prst="rect">
            <a:avLst/>
          </a:prstGeom>
        </p:spPr>
      </p:pic>
    </p:spTree>
    <p:extLst>
      <p:ext uri="{BB962C8B-B14F-4D97-AF65-F5344CB8AC3E}">
        <p14:creationId xmlns:p14="http://schemas.microsoft.com/office/powerpoint/2010/main" val="1171437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1C6C0-5DE2-4E7E-AD98-D10F865733B7}"/>
              </a:ext>
            </a:extLst>
          </p:cNvPr>
          <p:cNvSpPr>
            <a:spLocks noGrp="1"/>
          </p:cNvSpPr>
          <p:nvPr>
            <p:ph type="title"/>
          </p:nvPr>
        </p:nvSpPr>
        <p:spPr/>
        <p:txBody>
          <a:bodyPr/>
          <a:lstStyle/>
          <a:p>
            <a:r>
              <a:rPr lang="en-US" altLang="zh-CN" dirty="0"/>
              <a:t>2. Literature Review</a:t>
            </a:r>
            <a:endParaRPr lang="zh-CN" altLang="en-US" dirty="0"/>
          </a:p>
        </p:txBody>
      </p:sp>
      <p:sp>
        <p:nvSpPr>
          <p:cNvPr id="3" name="页脚占位符 2">
            <a:extLst>
              <a:ext uri="{FF2B5EF4-FFF2-40B4-BE49-F238E27FC236}">
                <a16:creationId xmlns:a16="http://schemas.microsoft.com/office/drawing/2014/main" id="{AF194B0D-3A3A-4D86-8CF4-0A11C34A93C4}"/>
              </a:ext>
            </a:extLst>
          </p:cNvPr>
          <p:cNvSpPr>
            <a:spLocks noGrp="1"/>
          </p:cNvSpPr>
          <p:nvPr>
            <p:ph type="ftr" sz="quarter" idx="11"/>
          </p:nvPr>
        </p:nvSpPr>
        <p:spPr/>
        <p:txBody>
          <a:bodyPr/>
          <a:lstStyle/>
          <a:p>
            <a:r>
              <a:rPr lang="en-US" altLang="zh-CN"/>
              <a:t>Page </a:t>
            </a:r>
            <a:fld id="{BAAA71A4-ED37-439A-87BB-E3C15F3F0255}" type="slidenum">
              <a:rPr lang="en-US" altLang="zh-CN" smtClean="0"/>
              <a:t>9</a:t>
            </a:fld>
            <a:endParaRPr lang="zh-CN" altLang="en-US" dirty="0"/>
          </a:p>
        </p:txBody>
      </p:sp>
      <p:sp>
        <p:nvSpPr>
          <p:cNvPr id="4" name="文本占位符 13">
            <a:extLst>
              <a:ext uri="{FF2B5EF4-FFF2-40B4-BE49-F238E27FC236}">
                <a16:creationId xmlns:a16="http://schemas.microsoft.com/office/drawing/2014/main" id="{9B72E46A-905E-4BE7-8A95-4758098AFDA2}"/>
              </a:ext>
            </a:extLst>
          </p:cNvPr>
          <p:cNvSpPr>
            <a:spLocks noGrp="1"/>
          </p:cNvSpPr>
          <p:nvPr>
            <p:ph type="body" sz="quarter" idx="12" hasCustomPrompt="1"/>
          </p:nvPr>
        </p:nvSpPr>
        <p:spPr>
          <a:xfrm>
            <a:off x="523493" y="1326476"/>
            <a:ext cx="11212878" cy="4839044"/>
          </a:xfrm>
          <a:prstGeom prst="rect">
            <a:avLst/>
          </a:prstGeom>
        </p:spPr>
        <p:txBody>
          <a:bodyPr>
            <a:noAutofit/>
          </a:bodyPr>
          <a:lstStyle>
            <a:lvl1pPr marL="228600" indent="-228600" algn="just">
              <a:lnSpc>
                <a:spcPct val="100000"/>
              </a:lnSpc>
              <a:spcBef>
                <a:spcPts val="800"/>
              </a:spcBef>
              <a:spcAft>
                <a:spcPts val="0"/>
              </a:spcAft>
              <a:buSzPct val="80000"/>
              <a:buFont typeface="Wingdings" panose="05000000000000000000" pitchFamily="2" charset="2"/>
              <a:buChar char="n"/>
              <a:defRPr sz="2000"/>
            </a:lvl1pPr>
            <a:lvl2pPr marL="685800" indent="-228600" algn="just">
              <a:lnSpc>
                <a:spcPct val="100000"/>
              </a:lnSpc>
              <a:spcBef>
                <a:spcPts val="500"/>
              </a:spcBef>
              <a:spcAft>
                <a:spcPts val="0"/>
              </a:spcAft>
              <a:buSzPct val="80000"/>
              <a:buFont typeface="Wingdings" panose="05000000000000000000" pitchFamily="2" charset="2"/>
              <a:buChar char="l"/>
              <a:defRPr sz="1800"/>
            </a:lvl2pPr>
            <a:lvl3pPr marL="1143000" indent="-228600" algn="just">
              <a:lnSpc>
                <a:spcPct val="100000"/>
              </a:lnSpc>
              <a:spcBef>
                <a:spcPts val="300"/>
              </a:spcBef>
              <a:spcAft>
                <a:spcPts val="0"/>
              </a:spcAft>
              <a:buFont typeface="Times New Roman" panose="02020603050405020304" pitchFamily="18" charset="0"/>
              <a:buChar char="○"/>
              <a:defRPr sz="1600"/>
            </a:lvl3pPr>
            <a:lvl4pPr marL="1600200" indent="-228600">
              <a:lnSpc>
                <a:spcPct val="100000"/>
              </a:lnSpc>
              <a:spcBef>
                <a:spcPts val="300"/>
              </a:spcBef>
              <a:spcAft>
                <a:spcPts val="0"/>
              </a:spcAft>
              <a:buFont typeface="Times New Roman" panose="02020603050405020304" pitchFamily="18" charset="0"/>
              <a:buChar char="○"/>
              <a:defRPr sz="1600"/>
            </a:lvl4pPr>
          </a:lstStyle>
          <a:p>
            <a:pPr lvl="0"/>
            <a:r>
              <a:rPr lang="en-US" altLang="zh-CN" dirty="0"/>
              <a:t> Product feature extraction</a:t>
            </a:r>
          </a:p>
          <a:p>
            <a:pPr lvl="1"/>
            <a:r>
              <a:rPr lang="en-US" altLang="zh-CN" dirty="0"/>
              <a:t>These methods can effectively extract product features, but few can extract features with </a:t>
            </a:r>
            <a:r>
              <a:rPr lang="en-US" altLang="zh-CN" b="1" dirty="0">
                <a:solidFill>
                  <a:srgbClr val="FF0000"/>
                </a:solidFill>
              </a:rPr>
              <a:t>fine granularity </a:t>
            </a:r>
            <a:r>
              <a:rPr lang="en-US" altLang="zh-CN" dirty="0"/>
              <a:t>or the </a:t>
            </a:r>
            <a:r>
              <a:rPr lang="en-US" altLang="zh-CN" b="1" dirty="0">
                <a:solidFill>
                  <a:srgbClr val="FF0000"/>
                </a:solidFill>
              </a:rPr>
              <a:t>subordinate relationship </a:t>
            </a:r>
            <a:r>
              <a:rPr lang="en-US" altLang="zh-CN" dirty="0"/>
              <a:t>between each feature. </a:t>
            </a:r>
          </a:p>
          <a:p>
            <a:pPr lvl="1"/>
            <a:r>
              <a:rPr lang="en-US" altLang="zh-CN" dirty="0"/>
              <a:t>              Potential Information                                                                      subordinate relationship </a:t>
            </a:r>
          </a:p>
          <a:p>
            <a:pPr lvl="1"/>
            <a:endParaRPr lang="en-US" altLang="zh-CN" dirty="0"/>
          </a:p>
          <a:p>
            <a:pPr lvl="1"/>
            <a:endParaRPr lang="en-US" altLang="zh-CN" dirty="0"/>
          </a:p>
          <a:p>
            <a:pPr lvl="1"/>
            <a:endParaRPr lang="en-US" altLang="zh-CN" dirty="0"/>
          </a:p>
          <a:p>
            <a:r>
              <a:rPr lang="en-US" altLang="zh-CN" dirty="0"/>
              <a:t> Product improvement strategy</a:t>
            </a:r>
          </a:p>
          <a:p>
            <a:pPr lvl="1"/>
            <a:r>
              <a:rPr lang="en-US" altLang="zh-CN" dirty="0"/>
              <a:t>Some studies (Zhang et al. 2021a, Lai et al. 2019, Zhang et al. 2019) focused on identifying product features to be improved and summarizing product improvement strategies from online reviews.</a:t>
            </a:r>
          </a:p>
          <a:p>
            <a:pPr lvl="1"/>
            <a:r>
              <a:rPr lang="en-US" altLang="zh-CN" dirty="0"/>
              <a:t> However, research has rarely focused on developing </a:t>
            </a:r>
            <a:r>
              <a:rPr lang="en-US" altLang="zh-CN" b="1" dirty="0">
                <a:solidFill>
                  <a:srgbClr val="FF0000"/>
                </a:solidFill>
              </a:rPr>
              <a:t>specific improvement strategies</a:t>
            </a:r>
            <a:r>
              <a:rPr lang="en-US" altLang="zh-CN" dirty="0"/>
              <a:t> (e.g., the improvement direction of product features), which is vital for manufacturers.</a:t>
            </a:r>
          </a:p>
        </p:txBody>
      </p:sp>
      <p:sp>
        <p:nvSpPr>
          <p:cNvPr id="9" name="箭头: 右 8">
            <a:extLst>
              <a:ext uri="{FF2B5EF4-FFF2-40B4-BE49-F238E27FC236}">
                <a16:creationId xmlns:a16="http://schemas.microsoft.com/office/drawing/2014/main" id="{7BB9363B-BE65-48CB-9F0C-7CEB6C6EEE5A}"/>
              </a:ext>
            </a:extLst>
          </p:cNvPr>
          <p:cNvSpPr/>
          <p:nvPr/>
        </p:nvSpPr>
        <p:spPr>
          <a:xfrm>
            <a:off x="2565967" y="2762054"/>
            <a:ext cx="461913" cy="216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29BA8E6-5644-4590-9512-0C97C91AF8C2}"/>
              </a:ext>
            </a:extLst>
          </p:cNvPr>
          <p:cNvSpPr/>
          <p:nvPr/>
        </p:nvSpPr>
        <p:spPr>
          <a:xfrm>
            <a:off x="1151947" y="2685796"/>
            <a:ext cx="3968074" cy="369332"/>
          </a:xfrm>
          <a:prstGeom prst="rect">
            <a:avLst/>
          </a:prstGeom>
        </p:spPr>
        <p:txBody>
          <a:bodyPr wrap="none">
            <a:spAutoFit/>
          </a:bodyPr>
          <a:lstStyle/>
          <a:p>
            <a:r>
              <a:rPr lang="en-US" altLang="zh-CN" dirty="0"/>
              <a:t> “Life is long”            “battery life is long,”</a:t>
            </a:r>
            <a:endParaRPr lang="zh-CN" altLang="en-US" dirty="0"/>
          </a:p>
        </p:txBody>
      </p:sp>
      <p:sp>
        <p:nvSpPr>
          <p:cNvPr id="20" name="矩形 19">
            <a:extLst>
              <a:ext uri="{FF2B5EF4-FFF2-40B4-BE49-F238E27FC236}">
                <a16:creationId xmlns:a16="http://schemas.microsoft.com/office/drawing/2014/main" id="{109F373C-1E7F-45EC-A8FC-8DF0331EC112}"/>
              </a:ext>
            </a:extLst>
          </p:cNvPr>
          <p:cNvSpPr/>
          <p:nvPr/>
        </p:nvSpPr>
        <p:spPr>
          <a:xfrm>
            <a:off x="6000249" y="2694380"/>
            <a:ext cx="5736122" cy="369332"/>
          </a:xfrm>
          <a:prstGeom prst="rect">
            <a:avLst/>
          </a:prstGeom>
        </p:spPr>
        <p:txBody>
          <a:bodyPr wrap="none">
            <a:spAutoFit/>
          </a:bodyPr>
          <a:lstStyle/>
          <a:p>
            <a:r>
              <a:rPr lang="en-US" altLang="zh-CN" dirty="0"/>
              <a:t> “appearance” and “color”       or         “</a:t>
            </a:r>
            <a:r>
              <a:rPr lang="en-US" altLang="zh-CN" dirty="0" err="1"/>
              <a:t>appearance_color</a:t>
            </a:r>
            <a:r>
              <a:rPr lang="en-US" altLang="zh-CN" dirty="0"/>
              <a:t>,”  </a:t>
            </a:r>
            <a:endParaRPr lang="zh-CN" altLang="en-US" dirty="0"/>
          </a:p>
        </p:txBody>
      </p:sp>
    </p:spTree>
    <p:extLst>
      <p:ext uri="{BB962C8B-B14F-4D97-AF65-F5344CB8AC3E}">
        <p14:creationId xmlns:p14="http://schemas.microsoft.com/office/powerpoint/2010/main" val="177440793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1600" dirty="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1825</TotalTime>
  <Words>2093</Words>
  <Application>Microsoft Office PowerPoint</Application>
  <PresentationFormat>宽屏</PresentationFormat>
  <Paragraphs>199</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阿里巴巴普惠体 M</vt:lpstr>
      <vt:lpstr>等线</vt:lpstr>
      <vt:lpstr>方正舒体</vt:lpstr>
      <vt:lpstr>宋体</vt:lpstr>
      <vt:lpstr>微软雅黑</vt:lpstr>
      <vt:lpstr>Arial</vt:lpstr>
      <vt:lpstr>Calibri</vt:lpstr>
      <vt:lpstr>Cambria Math</vt:lpstr>
      <vt:lpstr>Franklin Gothic Medium</vt:lpstr>
      <vt:lpstr>Times New Roman</vt:lpstr>
      <vt:lpstr>Wingdings</vt:lpstr>
      <vt:lpstr>Office 主题​​</vt:lpstr>
      <vt:lpstr>Product Redesign and Innovation Based on Online Reviews</vt:lpstr>
      <vt:lpstr>PowerPoint 演示文稿</vt:lpstr>
      <vt:lpstr>1.Introduction</vt:lpstr>
      <vt:lpstr>1.Introduction</vt:lpstr>
      <vt:lpstr>1.Introduction</vt:lpstr>
      <vt:lpstr>1.Introduction</vt:lpstr>
      <vt:lpstr>2. Literature Review</vt:lpstr>
      <vt:lpstr>2. Literature Review</vt:lpstr>
      <vt:lpstr>2. Literature Review</vt:lpstr>
      <vt:lpstr>3. Methodology</vt:lpstr>
      <vt:lpstr>3. Methodology</vt:lpstr>
      <vt:lpstr>3. Methodology</vt:lpstr>
      <vt:lpstr>3. Methodology</vt:lpstr>
      <vt:lpstr>3. Methodology</vt:lpstr>
      <vt:lpstr>3. Methodology</vt:lpstr>
      <vt:lpstr>3. Methodology</vt:lpstr>
      <vt:lpstr>3. Methodology</vt:lpstr>
      <vt:lpstr>3. Methodology</vt:lpstr>
      <vt:lpstr>3. Methodology</vt:lpstr>
      <vt:lpstr>3. Methodology</vt:lpstr>
      <vt:lpstr>4. Conclusions, limitations, and future research</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86153</cp:lastModifiedBy>
  <cp:revision>143</cp:revision>
  <dcterms:created xsi:type="dcterms:W3CDTF">2023-11-21T06:55:39Z</dcterms:created>
  <dcterms:modified xsi:type="dcterms:W3CDTF">2024-03-17T12:21:14Z</dcterms:modified>
</cp:coreProperties>
</file>