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8"/>
  </p:notesMasterIdLst>
  <p:sldIdLst>
    <p:sldId id="257" r:id="rId2"/>
    <p:sldId id="274" r:id="rId3"/>
    <p:sldId id="275" r:id="rId4"/>
    <p:sldId id="281" r:id="rId5"/>
    <p:sldId id="282" r:id="rId6"/>
    <p:sldId id="283" r:id="rId7"/>
    <p:sldId id="276" r:id="rId8"/>
    <p:sldId id="284" r:id="rId9"/>
    <p:sldId id="285" r:id="rId10"/>
    <p:sldId id="277" r:id="rId11"/>
    <p:sldId id="287" r:id="rId12"/>
    <p:sldId id="279" r:id="rId13"/>
    <p:sldId id="280" r:id="rId14"/>
    <p:sldId id="286" r:id="rId15"/>
    <p:sldId id="264" r:id="rId16"/>
    <p:sldId id="26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53A5"/>
    <a:srgbClr val="E7E7E9"/>
    <a:srgbClr val="E2F0D9"/>
    <a:srgbClr val="5B9BD5"/>
    <a:srgbClr val="FFFFFF"/>
    <a:srgbClr val="014099"/>
    <a:srgbClr val="E8E8EA"/>
    <a:srgbClr val="0057A7"/>
    <a:srgbClr val="0064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37" autoAdjust="0"/>
    <p:restoredTop sz="79491" autoAdjust="0"/>
  </p:normalViewPr>
  <p:slideViewPr>
    <p:cSldViewPr snapToGrid="0" showGuides="1">
      <p:cViewPr varScale="1">
        <p:scale>
          <a:sx n="70" d="100"/>
          <a:sy n="70" d="100"/>
        </p:scale>
        <p:origin x="1140" y="39"/>
      </p:cViewPr>
      <p:guideLst>
        <p:guide orient="horz" pos="2160"/>
        <p:guide pos="3840"/>
      </p:guideLst>
    </p:cSldViewPr>
  </p:slideViewPr>
  <p:outlineViewPr>
    <p:cViewPr>
      <p:scale>
        <a:sx n="66" d="100"/>
        <a:sy n="66"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F670B-CBDF-47E9-81B6-3AFE0BD0C526}" type="datetimeFigureOut">
              <a:rPr lang="zh-CN" altLang="en-US" smtClean="0"/>
              <a:t>2024/3/17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537FD-ECF8-4AC7-84FD-52748DAC9275}" type="slidenum">
              <a:rPr lang="zh-CN" altLang="en-US" smtClean="0"/>
              <a:t>‹#›</a:t>
            </a:fld>
            <a:endParaRPr lang="zh-CN" altLang="en-US"/>
          </a:p>
        </p:txBody>
      </p:sp>
    </p:spTree>
    <p:extLst>
      <p:ext uri="{BB962C8B-B14F-4D97-AF65-F5344CB8AC3E}">
        <p14:creationId xmlns:p14="http://schemas.microsoft.com/office/powerpoint/2010/main" val="3239943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217537FD-ECF8-4AC7-84FD-52748DAC9275}" type="slidenum">
              <a:rPr lang="zh-CN" altLang="en-US" smtClean="0"/>
              <a:t>1</a:t>
            </a:fld>
            <a:endParaRPr lang="zh-CN" altLang="en-US"/>
          </a:p>
        </p:txBody>
      </p:sp>
    </p:spTree>
    <p:extLst>
      <p:ext uri="{BB962C8B-B14F-4D97-AF65-F5344CB8AC3E}">
        <p14:creationId xmlns:p14="http://schemas.microsoft.com/office/powerpoint/2010/main" val="727788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dirty="0"/>
              <a:t>混合整数非线性规划  </a:t>
            </a:r>
            <a:r>
              <a:rPr lang="zh-CN" altLang="en-US" b="0" i="0" dirty="0">
                <a:solidFill>
                  <a:srgbClr val="000000"/>
                </a:solidFill>
                <a:effectLst/>
                <a:latin typeface="微软雅黑" panose="020B0503020204020204" pitchFamily="34" charset="-122"/>
                <a:ea typeface="微软雅黑" panose="020B0503020204020204" pitchFamily="34" charset="-122"/>
              </a:rPr>
              <a:t>我们还提出了一种高效的混合启发式算法，将改进的坐标搜索与迭代的局部搜索相结合。它可以快速生成这个复杂问题的高质量解决方案。通过一系列的计算实验证明了我们的求解算法的性能</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17537FD-ECF8-4AC7-84FD-52748DAC9275}" type="slidenum">
              <a:rPr lang="zh-CN" altLang="en-US" smtClean="0"/>
              <a:t>15</a:t>
            </a:fld>
            <a:endParaRPr lang="zh-CN" altLang="en-US"/>
          </a:p>
        </p:txBody>
      </p:sp>
    </p:spTree>
    <p:extLst>
      <p:ext uri="{BB962C8B-B14F-4D97-AF65-F5344CB8AC3E}">
        <p14:creationId xmlns:p14="http://schemas.microsoft.com/office/powerpoint/2010/main" val="3176006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dirty="0">
                <a:solidFill>
                  <a:srgbClr val="000000"/>
                </a:solidFill>
                <a:effectLst/>
                <a:latin typeface="微软雅黑" panose="020B0503020204020204" pitchFamily="34" charset="-122"/>
                <a:ea typeface="微软雅黑" panose="020B0503020204020204" pitchFamily="34" charset="-122"/>
              </a:rPr>
              <a:t>由于搜救小组的数量有限，当涉及多个地点时，根本不可能向每个受影响的地点分配一个小组。从单一地点的角度来看，搜救队伍到达得越早，搜救阶段持续的时间越长，找到幸存者的可能性就越大。然而，从整个区域的角度来看，当搜救队伍数量不足时，不幸的是，在一个地点停留的时间较长会降低在其他地点的生存几率。因此，当人们的生命受到威胁时，决策者必须做出一个极其困难的决定，即如何分配和安排搜救队伍。</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217537FD-ECF8-4AC7-84FD-52748DAC9275}" type="slidenum">
              <a:rPr lang="zh-CN" altLang="en-US" smtClean="0"/>
              <a:t>4</a:t>
            </a:fld>
            <a:endParaRPr lang="zh-CN" altLang="en-US"/>
          </a:p>
        </p:txBody>
      </p:sp>
    </p:spTree>
    <p:extLst>
      <p:ext uri="{BB962C8B-B14F-4D97-AF65-F5344CB8AC3E}">
        <p14:creationId xmlns:p14="http://schemas.microsoft.com/office/powerpoint/2010/main" val="1450965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递减的存活率来确定幸存的被困受害者的数量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递增函数来表示随着搜救时间的长短而变化的比例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随着搜救时间的延长，累计从废墟中救出的幸存者数量增加，但单位时间内边际救出的幸存者数量减小。</a:t>
            </a:r>
            <a:endParaRPr lang="zh-CN" altLang="en-US" dirty="0"/>
          </a:p>
        </p:txBody>
      </p:sp>
      <p:sp>
        <p:nvSpPr>
          <p:cNvPr id="4" name="灯片编号占位符 3"/>
          <p:cNvSpPr>
            <a:spLocks noGrp="1"/>
          </p:cNvSpPr>
          <p:nvPr>
            <p:ph type="sldNum" sz="quarter" idx="5"/>
          </p:nvPr>
        </p:nvSpPr>
        <p:spPr/>
        <p:txBody>
          <a:bodyPr/>
          <a:lstStyle/>
          <a:p>
            <a:fld id="{217537FD-ECF8-4AC7-84FD-52748DAC9275}" type="slidenum">
              <a:rPr lang="zh-CN" altLang="en-US" smtClean="0"/>
              <a:t>5</a:t>
            </a:fld>
            <a:endParaRPr lang="zh-CN" altLang="en-US"/>
          </a:p>
        </p:txBody>
      </p:sp>
    </p:spTree>
    <p:extLst>
      <p:ext uri="{BB962C8B-B14F-4D97-AF65-F5344CB8AC3E}">
        <p14:creationId xmlns:p14="http://schemas.microsoft.com/office/powerpoint/2010/main" val="2895228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dirty="0">
                <a:solidFill>
                  <a:srgbClr val="000000"/>
                </a:solidFill>
                <a:effectLst/>
                <a:latin typeface="微软雅黑" panose="020B0503020204020204" pitchFamily="34" charset="-122"/>
                <a:ea typeface="微软雅黑" panose="020B0503020204020204" pitchFamily="34" charset="-122"/>
              </a:rPr>
              <a:t>由于搜救小组的数量有限，当涉及多个地点时，根本不可能向每个受影响的地点分配一个小组。从单一地点的角度来看，搜救队伍到达得越早，搜救阶段持续的时间越长，找到幸存者的可能性就越大。然而，从整个区域的角度来看，当搜救队伍数量不足时，不幸的是，在一个地点停留的时间较长会降低在其他地点的生存几率。因此，当人们的生命受到威胁时，决策者必须做出一个极其困难的决定，即如何分配和安排搜救队伍。</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217537FD-ECF8-4AC7-84FD-52748DAC9275}" type="slidenum">
              <a:rPr lang="zh-CN" altLang="en-US" smtClean="0"/>
              <a:t>6</a:t>
            </a:fld>
            <a:endParaRPr lang="zh-CN" altLang="en-US"/>
          </a:p>
        </p:txBody>
      </p:sp>
    </p:spTree>
    <p:extLst>
      <p:ext uri="{BB962C8B-B14F-4D97-AF65-F5344CB8AC3E}">
        <p14:creationId xmlns:p14="http://schemas.microsoft.com/office/powerpoint/2010/main" val="1891346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目标函数</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使车辆的利润最大化。</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约束条件</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保证车辆从起始车辆段出发并返回终点车辆段的数量恰好为</a:t>
            </a:r>
            <a:r>
              <a:rPr lang="en-US" altLang="zh-CN" b="0" i="0" dirty="0">
                <a:solidFill>
                  <a:srgbClr val="000000"/>
                </a:solidFill>
                <a:effectLst/>
                <a:latin typeface="微软雅黑" panose="020B0503020204020204" pitchFamily="34" charset="-122"/>
                <a:ea typeface="微软雅黑" panose="020B0503020204020204" pitchFamily="34" charset="-122"/>
              </a:rPr>
              <a:t>V</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约束</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是每个客户的流守恒。</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约束</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将路由变量</a:t>
            </a:r>
            <a:r>
              <a:rPr lang="en-US" altLang="zh-CN" b="0" i="0" dirty="0" err="1">
                <a:solidFill>
                  <a:srgbClr val="000000"/>
                </a:solidFill>
                <a:effectLst/>
                <a:latin typeface="微软雅黑" panose="020B0503020204020204" pitchFamily="34" charset="-122"/>
                <a:ea typeface="微软雅黑" panose="020B0503020204020204" pitchFamily="34" charset="-122"/>
              </a:rPr>
              <a:t>xi,k,v</a:t>
            </a:r>
            <a:r>
              <a:rPr lang="zh-CN" altLang="en-US" b="0" i="0" dirty="0">
                <a:solidFill>
                  <a:srgbClr val="000000"/>
                </a:solidFill>
                <a:effectLst/>
                <a:latin typeface="微软雅黑" panose="020B0503020204020204" pitchFamily="34" charset="-122"/>
                <a:ea typeface="微软雅黑" panose="020B0503020204020204" pitchFamily="34" charset="-122"/>
              </a:rPr>
              <a:t>与指示变量</a:t>
            </a:r>
            <a:r>
              <a:rPr lang="en-US" altLang="zh-CN" b="0" i="0" dirty="0" err="1">
                <a:solidFill>
                  <a:srgbClr val="000000"/>
                </a:solidFill>
                <a:effectLst/>
                <a:latin typeface="微软雅黑" panose="020B0503020204020204" pitchFamily="34" charset="-122"/>
                <a:ea typeface="微软雅黑" panose="020B0503020204020204" pitchFamily="34" charset="-122"/>
              </a:rPr>
              <a:t>yk,v</a:t>
            </a:r>
            <a:r>
              <a:rPr lang="zh-CN" altLang="en-US" b="0" i="0" dirty="0">
                <a:solidFill>
                  <a:srgbClr val="000000"/>
                </a:solidFill>
                <a:effectLst/>
                <a:latin typeface="微软雅黑" panose="020B0503020204020204" pitchFamily="34" charset="-122"/>
                <a:ea typeface="微软雅黑" panose="020B0503020204020204" pitchFamily="34" charset="-122"/>
              </a:rPr>
              <a:t>耦合。</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约束条件</a:t>
            </a:r>
            <a:r>
              <a:rPr lang="en-US" altLang="zh-CN" b="0" i="0" dirty="0">
                <a:solidFill>
                  <a:srgbClr val="000000"/>
                </a:solidFill>
                <a:effectLst/>
                <a:latin typeface="微软雅黑" panose="020B0503020204020204" pitchFamily="34" charset="-122"/>
                <a:ea typeface="微软雅黑" panose="020B0503020204020204" pitchFamily="34" charset="-122"/>
              </a:rPr>
              <a:t>(6)</a:t>
            </a:r>
            <a:r>
              <a:rPr lang="zh-CN" altLang="en-US" b="0" i="0" dirty="0">
                <a:solidFill>
                  <a:srgbClr val="000000"/>
                </a:solidFill>
                <a:effectLst/>
                <a:latin typeface="微软雅黑" panose="020B0503020204020204" pitchFamily="34" charset="-122"/>
                <a:ea typeface="微软雅黑" panose="020B0503020204020204" pitchFamily="34" charset="-122"/>
              </a:rPr>
              <a:t>保证每个潜在客户最多有一辆车拜访。</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约束</a:t>
            </a:r>
            <a:r>
              <a:rPr lang="en-US" altLang="zh-CN" b="0" i="0" dirty="0">
                <a:solidFill>
                  <a:srgbClr val="000000"/>
                </a:solidFill>
                <a:effectLst/>
                <a:latin typeface="微软雅黑" panose="020B0503020204020204" pitchFamily="34" charset="-122"/>
                <a:ea typeface="微软雅黑" panose="020B0503020204020204" pitchFamily="34" charset="-122"/>
              </a:rPr>
              <a:t>(7)</a:t>
            </a:r>
            <a:r>
              <a:rPr lang="zh-CN" altLang="en-US" b="0" i="0" dirty="0">
                <a:solidFill>
                  <a:srgbClr val="000000"/>
                </a:solidFill>
                <a:effectLst/>
                <a:latin typeface="微软雅黑" panose="020B0503020204020204" pitchFamily="34" charset="-122"/>
                <a:ea typeface="微软雅黑" panose="020B0503020204020204" pitchFamily="34" charset="-122"/>
              </a:rPr>
              <a:t>将路由决策与时间调度耦合在一起，其中</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是一个较大的正常数。若</a:t>
            </a:r>
            <a:r>
              <a:rPr lang="en-US" altLang="zh-CN" b="0" i="0" dirty="0">
                <a:solidFill>
                  <a:srgbClr val="000000"/>
                </a:solidFill>
                <a:effectLst/>
                <a:latin typeface="微软雅黑" panose="020B0503020204020204" pitchFamily="34" charset="-122"/>
                <a:ea typeface="微软雅黑" panose="020B0503020204020204" pitchFamily="34" charset="-122"/>
              </a:rPr>
              <a:t>xi,j,v∆1</a:t>
            </a:r>
            <a:r>
              <a:rPr lang="zh-CN" altLang="en-US" b="0" i="0" dirty="0">
                <a:solidFill>
                  <a:srgbClr val="000000"/>
                </a:solidFill>
                <a:effectLst/>
                <a:latin typeface="微软雅黑" panose="020B0503020204020204" pitchFamily="34" charset="-122"/>
                <a:ea typeface="微软雅黑" panose="020B0503020204020204" pitchFamily="34" charset="-122"/>
              </a:rPr>
              <a:t>，即车辆</a:t>
            </a:r>
            <a:r>
              <a:rPr lang="en-US" altLang="zh-CN" b="0" i="0" dirty="0">
                <a:solidFill>
                  <a:srgbClr val="000000"/>
                </a:solidFill>
                <a:effectLst/>
                <a:latin typeface="微软雅黑" panose="020B0503020204020204" pitchFamily="34" charset="-122"/>
                <a:ea typeface="微软雅黑" panose="020B0503020204020204" pitchFamily="34" charset="-122"/>
              </a:rPr>
              <a:t>v</a:t>
            </a:r>
            <a:r>
              <a:rPr lang="zh-CN" altLang="en-US" b="0" i="0" dirty="0">
                <a:solidFill>
                  <a:srgbClr val="000000"/>
                </a:solidFill>
                <a:effectLst/>
                <a:latin typeface="微软雅黑" panose="020B0503020204020204" pitchFamily="34" charset="-122"/>
                <a:ea typeface="微软雅黑" panose="020B0503020204020204" pitchFamily="34" charset="-122"/>
              </a:rPr>
              <a:t>从客户</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出发后直接拜访客户</a:t>
            </a:r>
            <a:r>
              <a:rPr lang="en-US" altLang="zh-CN" b="0" i="0" dirty="0">
                <a:solidFill>
                  <a:srgbClr val="000000"/>
                </a:solidFill>
                <a:effectLst/>
                <a:latin typeface="微软雅黑" panose="020B0503020204020204" pitchFamily="34" charset="-122"/>
                <a:ea typeface="微软雅黑" panose="020B0503020204020204" pitchFamily="34" charset="-122"/>
              </a:rPr>
              <a:t>j</a:t>
            </a:r>
            <a:r>
              <a:rPr lang="zh-CN" altLang="en-US" b="0" i="0" dirty="0">
                <a:solidFill>
                  <a:srgbClr val="000000"/>
                </a:solidFill>
                <a:effectLst/>
                <a:latin typeface="微软雅黑" panose="020B0503020204020204" pitchFamily="34" charset="-122"/>
                <a:ea typeface="微软雅黑" panose="020B0503020204020204" pitchFamily="34" charset="-122"/>
              </a:rPr>
              <a:t>，则到达客户</a:t>
            </a:r>
            <a:r>
              <a:rPr lang="en-US" altLang="zh-CN" b="0" i="0" dirty="0">
                <a:solidFill>
                  <a:srgbClr val="000000"/>
                </a:solidFill>
                <a:effectLst/>
                <a:latin typeface="微软雅黑" panose="020B0503020204020204" pitchFamily="34" charset="-122"/>
                <a:ea typeface="微软雅黑" panose="020B0503020204020204" pitchFamily="34" charset="-122"/>
              </a:rPr>
              <a:t>j</a:t>
            </a:r>
            <a:r>
              <a:rPr lang="zh-CN" altLang="en-US" b="0" i="0" dirty="0">
                <a:solidFill>
                  <a:srgbClr val="000000"/>
                </a:solidFill>
                <a:effectLst/>
                <a:latin typeface="微软雅黑" panose="020B0503020204020204" pitchFamily="34" charset="-122"/>
                <a:ea typeface="微软雅黑" panose="020B0503020204020204" pitchFamily="34" charset="-122"/>
              </a:rPr>
              <a:t>的时间必须等于或大于到达客户</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的时间加上客户</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的服务时间和客户</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到客户</a:t>
            </a:r>
            <a:r>
              <a:rPr lang="en-US" altLang="zh-CN" b="0" i="0" dirty="0">
                <a:solidFill>
                  <a:srgbClr val="000000"/>
                </a:solidFill>
                <a:effectLst/>
                <a:latin typeface="微软雅黑" panose="020B0503020204020204" pitchFamily="34" charset="-122"/>
                <a:ea typeface="微软雅黑" panose="020B0503020204020204" pitchFamily="34" charset="-122"/>
              </a:rPr>
              <a:t>j</a:t>
            </a:r>
            <a:r>
              <a:rPr lang="zh-CN" altLang="en-US" b="0" i="0" dirty="0">
                <a:solidFill>
                  <a:srgbClr val="000000"/>
                </a:solidFill>
                <a:effectLst/>
                <a:latin typeface="微软雅黑" panose="020B0503020204020204" pitchFamily="34" charset="-122"/>
                <a:ea typeface="微软雅黑" panose="020B0503020204020204" pitchFamily="34" charset="-122"/>
              </a:rPr>
              <a:t>之间的行程时间。</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约束条件</a:t>
            </a:r>
            <a:r>
              <a:rPr lang="en-US" altLang="zh-CN" b="0" i="0" dirty="0">
                <a:solidFill>
                  <a:srgbClr val="000000"/>
                </a:solidFill>
                <a:effectLst/>
                <a:latin typeface="微软雅黑" panose="020B0503020204020204" pitchFamily="34" charset="-122"/>
                <a:ea typeface="微软雅黑" panose="020B0503020204020204" pitchFamily="34" charset="-122"/>
              </a:rPr>
              <a:t>(8)</a:t>
            </a:r>
            <a:r>
              <a:rPr lang="zh-CN" altLang="en-US" b="0" i="0" dirty="0">
                <a:solidFill>
                  <a:srgbClr val="000000"/>
                </a:solidFill>
                <a:effectLst/>
                <a:latin typeface="微软雅黑" panose="020B0503020204020204" pitchFamily="34" charset="-122"/>
                <a:ea typeface="微软雅黑" panose="020B0503020204020204" pitchFamily="34" charset="-122"/>
              </a:rPr>
              <a:t>保证了如果有车辆拜访，车辆必须在截止日期前到达客户</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。否则，到达时间为零。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约束条件</a:t>
            </a:r>
            <a:r>
              <a:rPr lang="en-US" altLang="zh-CN" b="0" i="0" dirty="0">
                <a:solidFill>
                  <a:srgbClr val="000000"/>
                </a:solidFill>
                <a:effectLst/>
                <a:latin typeface="微软雅黑" panose="020B0503020204020204" pitchFamily="34" charset="-122"/>
                <a:ea typeface="微软雅黑" panose="020B0503020204020204" pitchFamily="34" charset="-122"/>
              </a:rPr>
              <a:t>(9)</a:t>
            </a:r>
            <a:r>
              <a:rPr lang="zh-CN" altLang="en-US" b="0" i="0" dirty="0">
                <a:solidFill>
                  <a:srgbClr val="000000"/>
                </a:solidFill>
                <a:effectLst/>
                <a:latin typeface="微软雅黑" panose="020B0503020204020204" pitchFamily="34" charset="-122"/>
                <a:ea typeface="微软雅黑" panose="020B0503020204020204" pitchFamily="34" charset="-122"/>
              </a:rPr>
              <a:t>使到访客户的服务时间不超过</a:t>
            </a:r>
            <a:r>
              <a:rPr lang="en-US" altLang="zh-CN" b="0" i="0" dirty="0" err="1">
                <a:solidFill>
                  <a:srgbClr val="000000"/>
                </a:solidFill>
                <a:effectLst/>
                <a:latin typeface="微软雅黑" panose="020B0503020204020204" pitchFamily="34" charset="-122"/>
                <a:ea typeface="微软雅黑" panose="020B0503020204020204" pitchFamily="34" charset="-122"/>
              </a:rPr>
              <a:t>Tmax</a:t>
            </a:r>
            <a:r>
              <a:rPr lang="zh-CN" altLang="en-US" b="0" i="0" dirty="0">
                <a:solidFill>
                  <a:srgbClr val="000000"/>
                </a:solidFill>
                <a:effectLst/>
                <a:latin typeface="微软雅黑" panose="020B0503020204020204" pitchFamily="34" charset="-122"/>
                <a:ea typeface="微软雅黑" panose="020B0503020204020204" pitchFamily="34" charset="-122"/>
              </a:rPr>
              <a:t>，而未到访客户的服务时间为零。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约束</a:t>
            </a:r>
            <a:r>
              <a:rPr lang="en-US" altLang="zh-CN" b="0" i="0" dirty="0">
                <a:solidFill>
                  <a:srgbClr val="000000"/>
                </a:solidFill>
                <a:effectLst/>
                <a:latin typeface="微软雅黑" panose="020B0503020204020204" pitchFamily="34" charset="-122"/>
                <a:ea typeface="微软雅黑" panose="020B0503020204020204" pitchFamily="34" charset="-122"/>
              </a:rPr>
              <a:t>(10)</a:t>
            </a:r>
            <a:r>
              <a:rPr lang="zh-CN" altLang="en-US" b="0" i="0" dirty="0">
                <a:solidFill>
                  <a:srgbClr val="000000"/>
                </a:solidFill>
                <a:effectLst/>
                <a:latin typeface="微软雅黑" panose="020B0503020204020204" pitchFamily="34" charset="-122"/>
                <a:ea typeface="微软雅黑" panose="020B0503020204020204" pitchFamily="34" charset="-122"/>
              </a:rPr>
              <a:t>确保时间范围不超过</a:t>
            </a:r>
            <a:r>
              <a:rPr lang="en-US" altLang="zh-CN" b="0" i="0" dirty="0" err="1">
                <a:solidFill>
                  <a:srgbClr val="000000"/>
                </a:solidFill>
                <a:effectLst/>
                <a:latin typeface="微软雅黑" panose="020B0503020204020204" pitchFamily="34" charset="-122"/>
                <a:ea typeface="微软雅黑" panose="020B0503020204020204" pitchFamily="34" charset="-122"/>
              </a:rPr>
              <a:t>Tmax</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约束</a:t>
            </a:r>
            <a:r>
              <a:rPr lang="en-US" altLang="zh-CN" b="0" i="0" dirty="0">
                <a:solidFill>
                  <a:srgbClr val="000000"/>
                </a:solidFill>
                <a:effectLst/>
                <a:latin typeface="微软雅黑" panose="020B0503020204020204" pitchFamily="34" charset="-122"/>
                <a:ea typeface="微软雅黑" panose="020B0503020204020204" pitchFamily="34" charset="-122"/>
              </a:rPr>
              <a:t>(11)-(13)</a:t>
            </a:r>
            <a:r>
              <a:rPr lang="zh-CN" altLang="en-US" b="0" i="0" dirty="0">
                <a:solidFill>
                  <a:srgbClr val="000000"/>
                </a:solidFill>
                <a:effectLst/>
                <a:latin typeface="微软雅黑" panose="020B0503020204020204" pitchFamily="34" charset="-122"/>
                <a:ea typeface="微软雅黑" panose="020B0503020204020204" pitchFamily="34" charset="-122"/>
              </a:rPr>
              <a:t>表示决策变量的域</a:t>
            </a:r>
          </a:p>
          <a:p>
            <a:endParaRPr lang="zh-CN" altLang="en-US" dirty="0"/>
          </a:p>
        </p:txBody>
      </p:sp>
      <p:sp>
        <p:nvSpPr>
          <p:cNvPr id="4" name="灯片编号占位符 3"/>
          <p:cNvSpPr>
            <a:spLocks noGrp="1"/>
          </p:cNvSpPr>
          <p:nvPr>
            <p:ph type="sldNum" sz="quarter" idx="5"/>
          </p:nvPr>
        </p:nvSpPr>
        <p:spPr/>
        <p:txBody>
          <a:bodyPr/>
          <a:lstStyle/>
          <a:p>
            <a:fld id="{217537FD-ECF8-4AC7-84FD-52748DAC9275}" type="slidenum">
              <a:rPr lang="zh-CN" altLang="en-US" smtClean="0"/>
              <a:t>10</a:t>
            </a:fld>
            <a:endParaRPr lang="zh-CN" altLang="en-US"/>
          </a:p>
        </p:txBody>
      </p:sp>
    </p:spTree>
    <p:extLst>
      <p:ext uri="{BB962C8B-B14F-4D97-AF65-F5344CB8AC3E}">
        <p14:creationId xmlns:p14="http://schemas.microsoft.com/office/powerpoint/2010/main" val="325439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无论通过增加时间</a:t>
            </a:r>
            <a:r>
              <a:rPr lang="en-US" altLang="zh-CN" b="0" i="0" dirty="0" err="1">
                <a:solidFill>
                  <a:srgbClr val="000000"/>
                </a:solidFill>
                <a:effectLst/>
                <a:latin typeface="微软雅黑" panose="020B0503020204020204" pitchFamily="34" charset="-122"/>
                <a:ea typeface="微软雅黑" panose="020B0503020204020204" pitchFamily="34" charset="-122"/>
              </a:rPr>
              <a:t>Tmax</a:t>
            </a:r>
            <a:r>
              <a:rPr lang="zh-CN" altLang="en-US" b="0" i="0" dirty="0">
                <a:solidFill>
                  <a:srgbClr val="000000"/>
                </a:solidFill>
                <a:effectLst/>
                <a:latin typeface="微软雅黑" panose="020B0503020204020204" pitchFamily="34" charset="-122"/>
                <a:ea typeface="微软雅黑" panose="020B0503020204020204" pitchFamily="34" charset="-122"/>
              </a:rPr>
              <a:t>还是车辆数量</a:t>
            </a:r>
            <a:r>
              <a:rPr lang="en-US" altLang="zh-CN" b="0" i="0" dirty="0">
                <a:solidFill>
                  <a:srgbClr val="000000"/>
                </a:solidFill>
                <a:effectLst/>
                <a:latin typeface="微软雅黑" panose="020B0503020204020204" pitchFamily="34" charset="-122"/>
                <a:ea typeface="微软雅黑" panose="020B0503020204020204" pitchFamily="34" charset="-122"/>
              </a:rPr>
              <a:t>|V|</a:t>
            </a:r>
            <a:r>
              <a:rPr lang="zh-CN" altLang="en-US" b="0" i="0" dirty="0">
                <a:solidFill>
                  <a:srgbClr val="000000"/>
                </a:solidFill>
                <a:effectLst/>
                <a:latin typeface="微软雅黑" panose="020B0503020204020204" pitchFamily="34" charset="-122"/>
                <a:ea typeface="微软雅黑" panose="020B0503020204020204" pitchFamily="34" charset="-122"/>
              </a:rPr>
              <a:t>，当允许的总工作时间增加时，效力都会增加</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见图</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。但是，边际利润一般会随着时间限制或车辆数量的增加而减少。简而言之，投入更多的资源在工作时间或车辆数量上的增加可以提高算法所获得的利润水平</a:t>
            </a:r>
            <a:endParaRPr lang="zh-CN" altLang="en-US" dirty="0"/>
          </a:p>
        </p:txBody>
      </p:sp>
      <p:sp>
        <p:nvSpPr>
          <p:cNvPr id="4" name="灯片编号占位符 3"/>
          <p:cNvSpPr>
            <a:spLocks noGrp="1"/>
          </p:cNvSpPr>
          <p:nvPr>
            <p:ph type="sldNum" sz="quarter" idx="5"/>
          </p:nvPr>
        </p:nvSpPr>
        <p:spPr/>
        <p:txBody>
          <a:bodyPr/>
          <a:lstStyle/>
          <a:p>
            <a:fld id="{217537FD-ECF8-4AC7-84FD-52748DAC9275}" type="slidenum">
              <a:rPr lang="zh-CN" altLang="en-US" smtClean="0"/>
              <a:t>11</a:t>
            </a:fld>
            <a:endParaRPr lang="zh-CN" altLang="en-US"/>
          </a:p>
        </p:txBody>
      </p:sp>
    </p:spTree>
    <p:extLst>
      <p:ext uri="{BB962C8B-B14F-4D97-AF65-F5344CB8AC3E}">
        <p14:creationId xmlns:p14="http://schemas.microsoft.com/office/powerpoint/2010/main" val="825023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目标函数</a:t>
            </a:r>
            <a:r>
              <a:rPr lang="en-US" altLang="zh-CN" b="0" i="0" dirty="0">
                <a:solidFill>
                  <a:srgbClr val="000000"/>
                </a:solidFill>
                <a:effectLst/>
                <a:latin typeface="微软雅黑" panose="020B0503020204020204" pitchFamily="34" charset="-122"/>
                <a:ea typeface="微软雅黑" panose="020B0503020204020204" pitchFamily="34" charset="-122"/>
              </a:rPr>
              <a:t>(15)</a:t>
            </a:r>
            <a:r>
              <a:rPr lang="zh-CN" altLang="en-US" b="0" i="0" dirty="0">
                <a:solidFill>
                  <a:srgbClr val="000000"/>
                </a:solidFill>
                <a:effectLst/>
                <a:latin typeface="微软雅黑" panose="020B0503020204020204" pitchFamily="34" charset="-122"/>
                <a:ea typeface="微软雅黑" panose="020B0503020204020204" pitchFamily="34" charset="-122"/>
              </a:rPr>
              <a:t>使所有车辆收集的总利润最大化。约束</a:t>
            </a:r>
            <a:r>
              <a:rPr lang="en-US" altLang="zh-CN" b="0" i="0" dirty="0">
                <a:solidFill>
                  <a:srgbClr val="000000"/>
                </a:solidFill>
                <a:effectLst/>
                <a:latin typeface="微软雅黑" panose="020B0503020204020204" pitchFamily="34" charset="-122"/>
                <a:ea typeface="微软雅黑" panose="020B0503020204020204" pitchFamily="34" charset="-122"/>
              </a:rPr>
              <a:t>(16)</a:t>
            </a:r>
            <a:r>
              <a:rPr lang="zh-CN" altLang="en-US" b="0" i="0" dirty="0">
                <a:solidFill>
                  <a:srgbClr val="000000"/>
                </a:solidFill>
                <a:effectLst/>
                <a:latin typeface="微软雅黑" panose="020B0503020204020204" pitchFamily="34" charset="-122"/>
                <a:ea typeface="微软雅黑" panose="020B0503020204020204" pitchFamily="34" charset="-122"/>
              </a:rPr>
              <a:t>设置了</a:t>
            </a:r>
            <a:r>
              <a:rPr lang="en-US" altLang="zh-CN" b="0" i="0" dirty="0" err="1">
                <a:solidFill>
                  <a:srgbClr val="000000"/>
                </a:solidFill>
                <a:effectLst/>
                <a:latin typeface="微软雅黑" panose="020B0503020204020204" pitchFamily="34" charset="-122"/>
                <a:ea typeface="微软雅黑" panose="020B0503020204020204" pitchFamily="34" charset="-122"/>
              </a:rPr>
              <a:t>θv</a:t>
            </a:r>
            <a:r>
              <a:rPr lang="zh-CN" altLang="en-US" b="0" i="0" dirty="0">
                <a:solidFill>
                  <a:srgbClr val="000000"/>
                </a:solidFill>
                <a:effectLst/>
                <a:latin typeface="微软雅黑" panose="020B0503020204020204" pitchFamily="34" charset="-122"/>
                <a:ea typeface="微软雅黑" panose="020B0503020204020204" pitchFamily="34" charset="-122"/>
              </a:rPr>
              <a:t>的上界。该上界是由一种乐观情况推导而来的，即当该客户是序列中第一个拜访客户且服务时间设置为最大值时，该路线中所有拜访客户所获得的最大利润之和。原模型</a:t>
            </a:r>
            <a:r>
              <a:rPr lang="en-US" altLang="zh-CN" b="0" i="0" dirty="0">
                <a:solidFill>
                  <a:srgbClr val="000000"/>
                </a:solidFill>
                <a:effectLst/>
                <a:latin typeface="微软雅黑" panose="020B0503020204020204" pitchFamily="34" charset="-122"/>
                <a:ea typeface="微软雅黑" panose="020B0503020204020204" pitchFamily="34" charset="-122"/>
              </a:rPr>
              <a:t>[P]</a:t>
            </a:r>
            <a:r>
              <a:rPr lang="zh-CN" altLang="en-US" b="0" i="0" dirty="0">
                <a:solidFill>
                  <a:srgbClr val="000000"/>
                </a:solidFill>
                <a:effectLst/>
                <a:latin typeface="微软雅黑" panose="020B0503020204020204" pitchFamily="34" charset="-122"/>
                <a:ea typeface="微软雅黑" panose="020B0503020204020204" pitchFamily="34" charset="-122"/>
              </a:rPr>
              <a:t>中的约束</a:t>
            </a:r>
            <a:r>
              <a:rPr lang="en-US" altLang="zh-CN" b="0" i="0" dirty="0">
                <a:solidFill>
                  <a:srgbClr val="000000"/>
                </a:solidFill>
                <a:effectLst/>
                <a:latin typeface="微软雅黑" panose="020B0503020204020204" pitchFamily="34" charset="-122"/>
                <a:ea typeface="微软雅黑" panose="020B0503020204020204" pitchFamily="34" charset="-122"/>
              </a:rPr>
              <a:t>(2)-(6)</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(11)-(12)</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(14)</a:t>
            </a:r>
            <a:r>
              <a:rPr lang="zh-CN" altLang="en-US" b="0" i="0" dirty="0">
                <a:solidFill>
                  <a:srgbClr val="000000"/>
                </a:solidFill>
                <a:effectLst/>
                <a:latin typeface="微软雅黑" panose="020B0503020204020204" pitchFamily="34" charset="-122"/>
                <a:ea typeface="微软雅黑" panose="020B0503020204020204" pitchFamily="34" charset="-122"/>
              </a:rPr>
              <a:t>被包含在主问题</a:t>
            </a:r>
            <a:r>
              <a:rPr lang="en-US" altLang="zh-CN" b="0" i="0" dirty="0">
                <a:solidFill>
                  <a:srgbClr val="000000"/>
                </a:solidFill>
                <a:effectLst/>
                <a:latin typeface="微软雅黑" panose="020B0503020204020204" pitchFamily="34" charset="-122"/>
                <a:ea typeface="微软雅黑" panose="020B0503020204020204" pitchFamily="34" charset="-122"/>
              </a:rPr>
              <a:t>[MP]</a:t>
            </a:r>
            <a:r>
              <a:rPr lang="zh-CN" altLang="en-US" b="0" i="0" dirty="0">
                <a:solidFill>
                  <a:srgbClr val="000000"/>
                </a:solidFill>
                <a:effectLst/>
                <a:latin typeface="微软雅黑" panose="020B0503020204020204" pitchFamily="34" charset="-122"/>
                <a:ea typeface="微软雅黑" panose="020B0503020204020204" pitchFamily="34" charset="-122"/>
              </a:rPr>
              <a:t>中。</a:t>
            </a:r>
            <a:r>
              <a:rPr lang="en-US" altLang="zh-CN" b="0" i="0" dirty="0">
                <a:solidFill>
                  <a:srgbClr val="000000"/>
                </a:solidFill>
                <a:effectLst/>
                <a:latin typeface="微软雅黑" panose="020B0503020204020204" pitchFamily="34" charset="-122"/>
                <a:ea typeface="微软雅黑" panose="020B0503020204020204" pitchFamily="34" charset="-122"/>
              </a:rPr>
              <a:t>[MP]</a:t>
            </a:r>
            <a:r>
              <a:rPr lang="zh-CN" altLang="en-US" b="0" i="0" dirty="0">
                <a:solidFill>
                  <a:srgbClr val="000000"/>
                </a:solidFill>
                <a:effectLst/>
                <a:latin typeface="微软雅黑" panose="020B0503020204020204" pitchFamily="34" charset="-122"/>
                <a:ea typeface="微软雅黑" panose="020B0503020204020204" pitchFamily="34" charset="-122"/>
              </a:rPr>
              <a:t>中的这些约束用于限制路由决策，而不是给定路由中的服务时间分配。后一部分投影到子问题上。</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约束条件</a:t>
            </a:r>
            <a:r>
              <a:rPr lang="en-US" altLang="zh-CN" b="0" i="0" dirty="0">
                <a:solidFill>
                  <a:srgbClr val="000000"/>
                </a:solidFill>
                <a:effectLst/>
                <a:latin typeface="微软雅黑" panose="020B0503020204020204" pitchFamily="34" charset="-122"/>
                <a:ea typeface="微软雅黑" panose="020B0503020204020204" pitchFamily="34" charset="-122"/>
              </a:rPr>
              <a:t>(17)</a:t>
            </a:r>
            <a:r>
              <a:rPr lang="zh-CN" altLang="en-US" b="0" i="0" dirty="0">
                <a:solidFill>
                  <a:srgbClr val="000000"/>
                </a:solidFill>
                <a:effectLst/>
                <a:latin typeface="微软雅黑" panose="020B0503020204020204" pitchFamily="34" charset="-122"/>
                <a:ea typeface="微软雅黑" panose="020B0503020204020204" pitchFamily="34" charset="-122"/>
              </a:rPr>
              <a:t>保证路线的行驶时间不超过</a:t>
            </a:r>
            <a:r>
              <a:rPr lang="en-US" altLang="zh-CN" b="0" i="0" dirty="0" err="1">
                <a:solidFill>
                  <a:srgbClr val="000000"/>
                </a:solidFill>
                <a:effectLst/>
                <a:latin typeface="微软雅黑" panose="020B0503020204020204" pitchFamily="34" charset="-122"/>
                <a:ea typeface="微软雅黑" panose="020B0503020204020204" pitchFamily="34" charset="-122"/>
              </a:rPr>
              <a:t>Tmax</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然而，满足这一约束的路线在原模型中可能是不可行的</a:t>
            </a:r>
            <a:r>
              <a:rPr lang="en-US" altLang="zh-CN" b="0" i="0" dirty="0">
                <a:solidFill>
                  <a:srgbClr val="000000"/>
                </a:solidFill>
                <a:effectLst/>
                <a:latin typeface="微软雅黑" panose="020B0503020204020204" pitchFamily="34" charset="-122"/>
                <a:ea typeface="微软雅黑" panose="020B0503020204020204" pitchFamily="34" charset="-122"/>
              </a:rPr>
              <a:t>[P]</a:t>
            </a:r>
            <a:r>
              <a:rPr lang="zh-CN" altLang="en-US" b="0" i="0" dirty="0">
                <a:solidFill>
                  <a:srgbClr val="000000"/>
                </a:solidFill>
                <a:effectLst/>
                <a:latin typeface="微软雅黑" panose="020B0503020204020204" pitchFamily="34" charset="-122"/>
                <a:ea typeface="微软雅黑" panose="020B0503020204020204" pitchFamily="34" charset="-122"/>
              </a:rPr>
              <a:t>，因为它可能会违反一些客户的最后期限。</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约束</a:t>
            </a:r>
            <a:r>
              <a:rPr lang="en-US" altLang="zh-CN" b="0" i="0" dirty="0">
                <a:solidFill>
                  <a:srgbClr val="000000"/>
                </a:solidFill>
                <a:effectLst/>
                <a:latin typeface="微软雅黑" panose="020B0503020204020204" pitchFamily="34" charset="-122"/>
                <a:ea typeface="微软雅黑" panose="020B0503020204020204" pitchFamily="34" charset="-122"/>
              </a:rPr>
              <a:t>(18)</a:t>
            </a:r>
            <a:r>
              <a:rPr lang="zh-CN" altLang="en-US" b="0" i="0" dirty="0">
                <a:solidFill>
                  <a:srgbClr val="000000"/>
                </a:solidFill>
                <a:effectLst/>
                <a:latin typeface="微软雅黑" panose="020B0503020204020204" pitchFamily="34" charset="-122"/>
                <a:ea typeface="微软雅黑" panose="020B0503020204020204" pitchFamily="34" charset="-122"/>
              </a:rPr>
              <a:t>是车辆路线问题的广义子路线消除约束</a:t>
            </a:r>
          </a:p>
          <a:p>
            <a:endParaRPr lang="zh-CN" altLang="en-US" dirty="0"/>
          </a:p>
        </p:txBody>
      </p:sp>
      <p:sp>
        <p:nvSpPr>
          <p:cNvPr id="4" name="灯片编号占位符 3"/>
          <p:cNvSpPr>
            <a:spLocks noGrp="1"/>
          </p:cNvSpPr>
          <p:nvPr>
            <p:ph type="sldNum" sz="quarter" idx="5"/>
          </p:nvPr>
        </p:nvSpPr>
        <p:spPr/>
        <p:txBody>
          <a:bodyPr/>
          <a:lstStyle/>
          <a:p>
            <a:fld id="{217537FD-ECF8-4AC7-84FD-52748DAC9275}" type="slidenum">
              <a:rPr lang="zh-CN" altLang="en-US" smtClean="0"/>
              <a:t>12</a:t>
            </a:fld>
            <a:endParaRPr lang="zh-CN" altLang="en-US"/>
          </a:p>
        </p:txBody>
      </p:sp>
    </p:spTree>
    <p:extLst>
      <p:ext uri="{BB962C8B-B14F-4D97-AF65-F5344CB8AC3E}">
        <p14:creationId xmlns:p14="http://schemas.microsoft.com/office/powerpoint/2010/main" val="2505226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在本节中，我们将介绍用于解决问题的混合启发式算法。与</a:t>
            </a:r>
            <a:r>
              <a:rPr lang="en-US" altLang="zh-CN" b="0" i="0" dirty="0">
                <a:solidFill>
                  <a:srgbClr val="000000"/>
                </a:solidFill>
                <a:effectLst/>
                <a:latin typeface="微软雅黑" panose="020B0503020204020204" pitchFamily="34" charset="-122"/>
                <a:ea typeface="微软雅黑" panose="020B0503020204020204" pitchFamily="34" charset="-122"/>
              </a:rPr>
              <a:t>Benders</a:t>
            </a:r>
            <a:r>
              <a:rPr lang="zh-CN" altLang="en-US" b="0" i="0" dirty="0">
                <a:solidFill>
                  <a:srgbClr val="000000"/>
                </a:solidFill>
                <a:effectLst/>
                <a:latin typeface="微软雅黑" panose="020B0503020204020204" pitchFamily="34" charset="-122"/>
                <a:ea typeface="微软雅黑" panose="020B0503020204020204" pitchFamily="34" charset="-122"/>
              </a:rPr>
              <a:t>分解相似，我们将原问题划分为两个子问题</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路由子问题，其中通过迭代局部搜索</a:t>
            </a:r>
            <a:r>
              <a:rPr lang="en-US" altLang="zh-CN" b="0" i="0" dirty="0">
                <a:solidFill>
                  <a:srgbClr val="000000"/>
                </a:solidFill>
                <a:effectLst/>
                <a:latin typeface="微软雅黑" panose="020B0503020204020204" pitchFamily="34" charset="-122"/>
                <a:ea typeface="微软雅黑" panose="020B0503020204020204" pitchFamily="34" charset="-122"/>
              </a:rPr>
              <a:t>(ILS)</a:t>
            </a:r>
            <a:r>
              <a:rPr lang="zh-CN" altLang="en-US" b="0" i="0" dirty="0">
                <a:solidFill>
                  <a:srgbClr val="000000"/>
                </a:solidFill>
                <a:effectLst/>
                <a:latin typeface="微软雅黑" panose="020B0503020204020204" pitchFamily="34" charset="-122"/>
                <a:ea typeface="微软雅黑" panose="020B0503020204020204" pitchFamily="34" charset="-122"/>
              </a:rPr>
              <a:t>构造和改进路由</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服务时间调度子问题，通过确定每个客户的服务时间来补充每个部分解决方案。由于</a:t>
            </a:r>
            <a:r>
              <a:rPr lang="en-US" altLang="zh-CN" b="0" i="0" dirty="0">
                <a:solidFill>
                  <a:srgbClr val="000000"/>
                </a:solidFill>
                <a:effectLst/>
                <a:latin typeface="微软雅黑" panose="020B0503020204020204" pitchFamily="34" charset="-122"/>
                <a:ea typeface="微软雅黑" panose="020B0503020204020204" pitchFamily="34" charset="-122"/>
              </a:rPr>
              <a:t>ILS</a:t>
            </a:r>
            <a:r>
              <a:rPr lang="zh-CN" altLang="en-US" b="0" i="0" dirty="0">
                <a:solidFill>
                  <a:srgbClr val="000000"/>
                </a:solidFill>
                <a:effectLst/>
                <a:latin typeface="微软雅黑" panose="020B0503020204020204" pitchFamily="34" charset="-122"/>
                <a:ea typeface="微软雅黑" panose="020B0503020204020204" pitchFamily="34" charset="-122"/>
              </a:rPr>
              <a:t>过程中会产生大量的路由，因此快速解决后一个子问题对于整个过程的效率至关重要。在这里，我们设计了一个由坐标搜索改进的启发式算法，而不是使用</a:t>
            </a:r>
            <a:r>
              <a:rPr lang="en-US" altLang="zh-CN" b="0" i="0" dirty="0">
                <a:solidFill>
                  <a:srgbClr val="000000"/>
                </a:solidFill>
                <a:effectLst/>
                <a:latin typeface="微软雅黑" panose="020B0503020204020204" pitchFamily="34" charset="-122"/>
                <a:ea typeface="微软雅黑" panose="020B0503020204020204" pitchFamily="34" charset="-122"/>
              </a:rPr>
              <a:t>NLP</a:t>
            </a:r>
            <a:r>
              <a:rPr lang="zh-CN" altLang="en-US" b="0" i="0" dirty="0">
                <a:solidFill>
                  <a:srgbClr val="000000"/>
                </a:solidFill>
                <a:effectLst/>
                <a:latin typeface="微软雅黑" panose="020B0503020204020204" pitchFamily="34" charset="-122"/>
                <a:ea typeface="微软雅黑" panose="020B0503020204020204" pitchFamily="34" charset="-122"/>
              </a:rPr>
              <a:t>求解器。在本文的其余部分，我们将混合启发式方法称为迭代局部搜索与改进协调搜索</a:t>
            </a:r>
            <a:r>
              <a:rPr lang="en-US" altLang="zh-CN" b="0" i="0" dirty="0">
                <a:solidFill>
                  <a:srgbClr val="000000"/>
                </a:solidFill>
                <a:effectLst/>
                <a:latin typeface="微软雅黑" panose="020B0503020204020204" pitchFamily="34" charset="-122"/>
                <a:ea typeface="微软雅黑" panose="020B0503020204020204" pitchFamily="34" charset="-122"/>
              </a:rPr>
              <a:t>(ILS-MCS)</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217537FD-ECF8-4AC7-84FD-52748DAC9275}" type="slidenum">
              <a:rPr lang="zh-CN" altLang="en-US" smtClean="0"/>
              <a:t>13</a:t>
            </a:fld>
            <a:endParaRPr lang="zh-CN" altLang="en-US"/>
          </a:p>
        </p:txBody>
      </p:sp>
    </p:spTree>
    <p:extLst>
      <p:ext uri="{BB962C8B-B14F-4D97-AF65-F5344CB8AC3E}">
        <p14:creationId xmlns:p14="http://schemas.microsoft.com/office/powerpoint/2010/main" val="213370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我们检查了总时间预算约束的违反情况。在这种情况下，修复过程与违反截止日期的过程相同，只是我们将所有客户视为候选客户。在进行上述修复后，试验解决方案变得可行。如果其目标值有所提高，则开始下一次迭代</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否则，我们将步长减少一半，并继续使用当前的解决方案。当步长小于预定义阈值时，算法终止。</a:t>
            </a:r>
            <a:endParaRPr lang="zh-CN" altLang="en-US" dirty="0"/>
          </a:p>
        </p:txBody>
      </p:sp>
      <p:sp>
        <p:nvSpPr>
          <p:cNvPr id="4" name="灯片编号占位符 3"/>
          <p:cNvSpPr>
            <a:spLocks noGrp="1"/>
          </p:cNvSpPr>
          <p:nvPr>
            <p:ph type="sldNum" sz="quarter" idx="5"/>
          </p:nvPr>
        </p:nvSpPr>
        <p:spPr/>
        <p:txBody>
          <a:bodyPr/>
          <a:lstStyle/>
          <a:p>
            <a:fld id="{217537FD-ECF8-4AC7-84FD-52748DAC9275}" type="slidenum">
              <a:rPr lang="zh-CN" altLang="en-US" smtClean="0"/>
              <a:t>14</a:t>
            </a:fld>
            <a:endParaRPr lang="zh-CN" altLang="en-US"/>
          </a:p>
        </p:txBody>
      </p:sp>
    </p:spTree>
    <p:extLst>
      <p:ext uri="{BB962C8B-B14F-4D97-AF65-F5344CB8AC3E}">
        <p14:creationId xmlns:p14="http://schemas.microsoft.com/office/powerpoint/2010/main" val="3524984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10" descr="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4404" cy="6858000"/>
          </a:xfrm>
          <a:prstGeom prst="rect">
            <a:avLst/>
          </a:prstGeom>
          <a:solidFill>
            <a:srgbClr val="0064B2"/>
          </a:solidFill>
          <a:ln>
            <a:noFill/>
          </a:ln>
        </p:spPr>
      </p:pic>
      <p:sp>
        <p:nvSpPr>
          <p:cNvPr id="14" name="文本框 13"/>
          <p:cNvSpPr txBox="1"/>
          <p:nvPr userDrawn="1"/>
        </p:nvSpPr>
        <p:spPr>
          <a:xfrm>
            <a:off x="5013633" y="5403402"/>
            <a:ext cx="862911" cy="338554"/>
          </a:xfrm>
          <a:prstGeom prst="rect">
            <a:avLst/>
          </a:prstGeom>
          <a:noFill/>
        </p:spPr>
        <p:txBody>
          <a:bodyPr wrap="square" rtlCol="0" anchor="ctr">
            <a:spAutoFit/>
          </a:bodyPr>
          <a:lstStyle/>
          <a:p>
            <a:pPr algn="dist"/>
            <a:r>
              <a:rPr lang="zh-CN" altLang="en-US" sz="1600" b="1" dirty="0">
                <a:latin typeface="微软雅黑" panose="020B0503020204020204" pitchFamily="34" charset="-122"/>
                <a:ea typeface="微软雅黑" panose="020B0503020204020204" pitchFamily="34" charset="-122"/>
              </a:rPr>
              <a:t>报告人</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nvGrpSpPr>
          <p:cNvPr id="24" name="组合 23"/>
          <p:cNvGrpSpPr/>
          <p:nvPr userDrawn="1"/>
        </p:nvGrpSpPr>
        <p:grpSpPr>
          <a:xfrm>
            <a:off x="4597074" y="5375672"/>
            <a:ext cx="416560" cy="394015"/>
            <a:chOff x="4597074" y="5329952"/>
            <a:chExt cx="416560" cy="394015"/>
          </a:xfrm>
        </p:grpSpPr>
        <p:sp>
          <p:nvSpPr>
            <p:cNvPr id="16" name="user_95001">
              <a:extLst>
                <a:ext uri="{FF2B5EF4-FFF2-40B4-BE49-F238E27FC236}">
                  <a16:creationId xmlns:a16="http://schemas.microsoft.com/office/drawing/2014/main" id="{54405246-CCE2-4201-BBB1-D3F3EB6E740D}"/>
                </a:ext>
              </a:extLst>
            </p:cNvPr>
            <p:cNvSpPr/>
            <p:nvPr userDrawn="1"/>
          </p:nvSpPr>
          <p:spPr>
            <a:xfrm>
              <a:off x="4709469" y="5386706"/>
              <a:ext cx="191771" cy="280508"/>
            </a:xfrm>
            <a:custGeom>
              <a:avLst/>
              <a:gdLst>
                <a:gd name="connsiteX0" fmla="*/ 62432 w 393205"/>
                <a:gd name="connsiteY0" fmla="*/ 328341 h 608062"/>
                <a:gd name="connsiteX1" fmla="*/ 330652 w 393205"/>
                <a:gd name="connsiteY1" fmla="*/ 328341 h 608062"/>
                <a:gd name="connsiteX2" fmla="*/ 367787 w 393205"/>
                <a:gd name="connsiteY2" fmla="*/ 358732 h 608062"/>
                <a:gd name="connsiteX3" fmla="*/ 392502 w 393205"/>
                <a:gd name="connsiteY3" fmla="*/ 483823 h 608062"/>
                <a:gd name="connsiteX4" fmla="*/ 374605 w 393205"/>
                <a:gd name="connsiteY4" fmla="*/ 530382 h 608062"/>
                <a:gd name="connsiteX5" fmla="*/ 196603 w 393205"/>
                <a:gd name="connsiteY5" fmla="*/ 608062 h 608062"/>
                <a:gd name="connsiteX6" fmla="*/ 18601 w 393205"/>
                <a:gd name="connsiteY6" fmla="*/ 530382 h 608062"/>
                <a:gd name="connsiteX7" fmla="*/ 704 w 393205"/>
                <a:gd name="connsiteY7" fmla="*/ 483823 h 608062"/>
                <a:gd name="connsiteX8" fmla="*/ 25419 w 393205"/>
                <a:gd name="connsiteY8" fmla="*/ 358732 h 608062"/>
                <a:gd name="connsiteX9" fmla="*/ 62432 w 393205"/>
                <a:gd name="connsiteY9" fmla="*/ 328341 h 608062"/>
                <a:gd name="connsiteX10" fmla="*/ 196639 w 393205"/>
                <a:gd name="connsiteY10" fmla="*/ 0 h 608062"/>
                <a:gd name="connsiteX11" fmla="*/ 339711 w 393205"/>
                <a:gd name="connsiteY11" fmla="*/ 142895 h 608062"/>
                <a:gd name="connsiteX12" fmla="*/ 196639 w 393205"/>
                <a:gd name="connsiteY12" fmla="*/ 285790 h 608062"/>
                <a:gd name="connsiteX13" fmla="*/ 53567 w 393205"/>
                <a:gd name="connsiteY13" fmla="*/ 142895 h 608062"/>
                <a:gd name="connsiteX14" fmla="*/ 196639 w 393205"/>
                <a:gd name="connsiteY14"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205" h="608062">
                  <a:moveTo>
                    <a:pt x="62432" y="328341"/>
                  </a:moveTo>
                  <a:lnTo>
                    <a:pt x="330652" y="328341"/>
                  </a:lnTo>
                  <a:cubicBezTo>
                    <a:pt x="348063" y="328341"/>
                    <a:pt x="364378" y="341713"/>
                    <a:pt x="367787" y="358732"/>
                  </a:cubicBezTo>
                  <a:lnTo>
                    <a:pt x="392502" y="483823"/>
                  </a:lnTo>
                  <a:cubicBezTo>
                    <a:pt x="395668" y="499991"/>
                    <a:pt x="387876" y="520414"/>
                    <a:pt x="374605" y="530382"/>
                  </a:cubicBezTo>
                  <a:cubicBezTo>
                    <a:pt x="370344" y="533543"/>
                    <a:pt x="270263" y="608062"/>
                    <a:pt x="196603" y="608062"/>
                  </a:cubicBezTo>
                  <a:cubicBezTo>
                    <a:pt x="122943" y="608062"/>
                    <a:pt x="22741" y="533543"/>
                    <a:pt x="18601" y="530382"/>
                  </a:cubicBezTo>
                  <a:cubicBezTo>
                    <a:pt x="5330" y="520414"/>
                    <a:pt x="-2462" y="499991"/>
                    <a:pt x="704" y="483823"/>
                  </a:cubicBezTo>
                  <a:lnTo>
                    <a:pt x="25419" y="358732"/>
                  </a:lnTo>
                  <a:cubicBezTo>
                    <a:pt x="28828" y="341713"/>
                    <a:pt x="45021" y="328341"/>
                    <a:pt x="62432" y="328341"/>
                  </a:cubicBezTo>
                  <a:close/>
                  <a:moveTo>
                    <a:pt x="196639" y="0"/>
                  </a:moveTo>
                  <a:cubicBezTo>
                    <a:pt x="275655" y="0"/>
                    <a:pt x="339711" y="63976"/>
                    <a:pt x="339711" y="142895"/>
                  </a:cubicBezTo>
                  <a:cubicBezTo>
                    <a:pt x="339711" y="221814"/>
                    <a:pt x="275655" y="285790"/>
                    <a:pt x="196639" y="285790"/>
                  </a:cubicBezTo>
                  <a:cubicBezTo>
                    <a:pt x="117623" y="285790"/>
                    <a:pt x="53567" y="221814"/>
                    <a:pt x="53567" y="142895"/>
                  </a:cubicBezTo>
                  <a:cubicBezTo>
                    <a:pt x="53567" y="63976"/>
                    <a:pt x="117623" y="0"/>
                    <a:pt x="196639" y="0"/>
                  </a:cubicBezTo>
                  <a:close/>
                </a:path>
              </a:pathLst>
            </a:custGeom>
            <a:solidFill>
              <a:srgbClr val="006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7" name="椭圆 16"/>
            <p:cNvSpPr/>
            <p:nvPr userDrawn="1"/>
          </p:nvSpPr>
          <p:spPr>
            <a:xfrm>
              <a:off x="4597074" y="5329952"/>
              <a:ext cx="416560" cy="394015"/>
            </a:xfrm>
            <a:prstGeom prst="ellipse">
              <a:avLst/>
            </a:prstGeom>
            <a:noFill/>
            <a:ln>
              <a:solidFill>
                <a:srgbClr val="0064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9" name="文本框 18"/>
          <p:cNvSpPr txBox="1"/>
          <p:nvPr userDrawn="1"/>
        </p:nvSpPr>
        <p:spPr>
          <a:xfrm>
            <a:off x="5013633" y="5988215"/>
            <a:ext cx="962294" cy="338554"/>
          </a:xfrm>
          <a:prstGeom prst="rect">
            <a:avLst/>
          </a:prstGeom>
          <a:noFill/>
        </p:spPr>
        <p:txBody>
          <a:bodyPr wrap="square" rtlCol="0" anchor="ctr">
            <a:spAutoFit/>
          </a:bodyPr>
          <a:lstStyle/>
          <a:p>
            <a:pPr algn="l"/>
            <a:r>
              <a:rPr lang="zh-CN" altLang="en-US" sz="1600" b="1" spc="0" dirty="0">
                <a:latin typeface="微软雅黑" panose="020B0503020204020204" pitchFamily="34" charset="-122"/>
                <a:ea typeface="微软雅黑" panose="020B0503020204020204" pitchFamily="34" charset="-122"/>
              </a:rPr>
              <a:t>日    期</a:t>
            </a:r>
            <a:r>
              <a:rPr lang="en-US" altLang="zh-CN" sz="1600" b="1" spc="0" dirty="0">
                <a:latin typeface="微软雅黑" panose="020B0503020204020204" pitchFamily="34" charset="-122"/>
                <a:ea typeface="微软雅黑" panose="020B0503020204020204" pitchFamily="34" charset="-122"/>
              </a:rPr>
              <a:t>:</a:t>
            </a:r>
            <a:endParaRPr lang="zh-CN" altLang="en-US" sz="1600" b="1" spc="0" dirty="0">
              <a:latin typeface="微软雅黑" panose="020B0503020204020204" pitchFamily="34" charset="-122"/>
              <a:ea typeface="微软雅黑" panose="020B0503020204020204" pitchFamily="34" charset="-122"/>
            </a:endParaRPr>
          </a:p>
        </p:txBody>
      </p:sp>
      <p:grpSp>
        <p:nvGrpSpPr>
          <p:cNvPr id="23" name="组合 22"/>
          <p:cNvGrpSpPr/>
          <p:nvPr userDrawn="1"/>
        </p:nvGrpSpPr>
        <p:grpSpPr>
          <a:xfrm>
            <a:off x="4597074" y="5960485"/>
            <a:ext cx="416560" cy="394015"/>
            <a:chOff x="4597074" y="5862487"/>
            <a:chExt cx="416560" cy="394015"/>
          </a:xfrm>
        </p:grpSpPr>
        <p:sp>
          <p:nvSpPr>
            <p:cNvPr id="21" name="任意多边形: 形状 1">
              <a:extLst>
                <a:ext uri="{FF2B5EF4-FFF2-40B4-BE49-F238E27FC236}">
                  <a16:creationId xmlns:a16="http://schemas.microsoft.com/office/drawing/2014/main" id="{0900BEE4-75FF-4342-3078-035DAC95AF6F}"/>
                </a:ext>
              </a:extLst>
            </p:cNvPr>
            <p:cNvSpPr/>
            <p:nvPr userDrawn="1"/>
          </p:nvSpPr>
          <p:spPr>
            <a:xfrm>
              <a:off x="4675768" y="5937303"/>
              <a:ext cx="259172" cy="244383"/>
            </a:xfrm>
            <a:custGeom>
              <a:avLst/>
              <a:gdLst>
                <a:gd name="connsiteX0" fmla="*/ 351918 w 473765"/>
                <a:gd name="connsiteY0" fmla="*/ 415971 h 472293"/>
                <a:gd name="connsiteX1" fmla="*/ 355599 w 473765"/>
                <a:gd name="connsiteY1" fmla="*/ 419652 h 472293"/>
                <a:gd name="connsiteX2" fmla="*/ 355599 w 473765"/>
                <a:gd name="connsiteY2" fmla="*/ 431800 h 472293"/>
                <a:gd name="connsiteX3" fmla="*/ 351918 w 473765"/>
                <a:gd name="connsiteY3" fmla="*/ 435481 h 472293"/>
                <a:gd name="connsiteX4" fmla="*/ 348237 w 473765"/>
                <a:gd name="connsiteY4" fmla="*/ 431800 h 472293"/>
                <a:gd name="connsiteX5" fmla="*/ 348237 w 473765"/>
                <a:gd name="connsiteY5" fmla="*/ 419652 h 472293"/>
                <a:gd name="connsiteX6" fmla="*/ 351918 w 473765"/>
                <a:gd name="connsiteY6" fmla="*/ 415971 h 472293"/>
                <a:gd name="connsiteX7" fmla="*/ 388730 w 473765"/>
                <a:gd name="connsiteY7" fmla="*/ 413394 h 472293"/>
                <a:gd name="connsiteX8" fmla="*/ 391307 w 473765"/>
                <a:gd name="connsiteY8" fmla="*/ 414130 h 472293"/>
                <a:gd name="connsiteX9" fmla="*/ 394620 w 473765"/>
                <a:gd name="connsiteY9" fmla="*/ 419652 h 472293"/>
                <a:gd name="connsiteX10" fmla="*/ 393884 w 473765"/>
                <a:gd name="connsiteY10" fmla="*/ 422229 h 472293"/>
                <a:gd name="connsiteX11" fmla="*/ 392780 w 473765"/>
                <a:gd name="connsiteY11" fmla="*/ 422597 h 472293"/>
                <a:gd name="connsiteX12" fmla="*/ 391307 w 473765"/>
                <a:gd name="connsiteY12" fmla="*/ 421493 h 472293"/>
                <a:gd name="connsiteX13" fmla="*/ 387994 w 473765"/>
                <a:gd name="connsiteY13" fmla="*/ 415971 h 472293"/>
                <a:gd name="connsiteX14" fmla="*/ 388730 w 473765"/>
                <a:gd name="connsiteY14" fmla="*/ 413394 h 472293"/>
                <a:gd name="connsiteX15" fmla="*/ 315475 w 473765"/>
                <a:gd name="connsiteY15" fmla="*/ 413394 h 472293"/>
                <a:gd name="connsiteX16" fmla="*/ 316212 w 473765"/>
                <a:gd name="connsiteY16" fmla="*/ 415971 h 472293"/>
                <a:gd name="connsiteX17" fmla="*/ 312899 w 473765"/>
                <a:gd name="connsiteY17" fmla="*/ 421493 h 472293"/>
                <a:gd name="connsiteX18" fmla="*/ 311058 w 473765"/>
                <a:gd name="connsiteY18" fmla="*/ 422597 h 472293"/>
                <a:gd name="connsiteX19" fmla="*/ 310322 w 473765"/>
                <a:gd name="connsiteY19" fmla="*/ 422229 h 472293"/>
                <a:gd name="connsiteX20" fmla="*/ 309585 w 473765"/>
                <a:gd name="connsiteY20" fmla="*/ 419652 h 472293"/>
                <a:gd name="connsiteX21" fmla="*/ 312899 w 473765"/>
                <a:gd name="connsiteY21" fmla="*/ 414131 h 472293"/>
                <a:gd name="connsiteX22" fmla="*/ 315475 w 473765"/>
                <a:gd name="connsiteY22" fmla="*/ 413394 h 472293"/>
                <a:gd name="connsiteX23" fmla="*/ 286026 w 473765"/>
                <a:gd name="connsiteY23" fmla="*/ 385786 h 472293"/>
                <a:gd name="connsiteX24" fmla="*/ 288603 w 473765"/>
                <a:gd name="connsiteY24" fmla="*/ 386522 h 472293"/>
                <a:gd name="connsiteX25" fmla="*/ 287867 w 473765"/>
                <a:gd name="connsiteY25" fmla="*/ 389099 h 472293"/>
                <a:gd name="connsiteX26" fmla="*/ 282345 w 473765"/>
                <a:gd name="connsiteY26" fmla="*/ 392412 h 472293"/>
                <a:gd name="connsiteX27" fmla="*/ 281241 w 473765"/>
                <a:gd name="connsiteY27" fmla="*/ 392780 h 472293"/>
                <a:gd name="connsiteX28" fmla="*/ 279768 w 473765"/>
                <a:gd name="connsiteY28" fmla="*/ 391676 h 472293"/>
                <a:gd name="connsiteX29" fmla="*/ 280504 w 473765"/>
                <a:gd name="connsiteY29" fmla="*/ 389099 h 472293"/>
                <a:gd name="connsiteX30" fmla="*/ 418179 w 473765"/>
                <a:gd name="connsiteY30" fmla="*/ 385785 h 472293"/>
                <a:gd name="connsiteX31" fmla="*/ 423701 w 473765"/>
                <a:gd name="connsiteY31" fmla="*/ 389099 h 472293"/>
                <a:gd name="connsiteX32" fmla="*/ 424437 w 473765"/>
                <a:gd name="connsiteY32" fmla="*/ 391675 h 472293"/>
                <a:gd name="connsiteX33" fmla="*/ 422597 w 473765"/>
                <a:gd name="connsiteY33" fmla="*/ 392780 h 472293"/>
                <a:gd name="connsiteX34" fmla="*/ 421860 w 473765"/>
                <a:gd name="connsiteY34" fmla="*/ 392412 h 472293"/>
                <a:gd name="connsiteX35" fmla="*/ 416339 w 473765"/>
                <a:gd name="connsiteY35" fmla="*/ 389099 h 472293"/>
                <a:gd name="connsiteX36" fmla="*/ 415602 w 473765"/>
                <a:gd name="connsiteY36" fmla="*/ 386522 h 472293"/>
                <a:gd name="connsiteX37" fmla="*/ 418179 w 473765"/>
                <a:gd name="connsiteY37" fmla="*/ 385785 h 472293"/>
                <a:gd name="connsiteX38" fmla="*/ 421492 w 473765"/>
                <a:gd name="connsiteY38" fmla="*/ 346397 h 472293"/>
                <a:gd name="connsiteX39" fmla="*/ 433640 w 473765"/>
                <a:gd name="connsiteY39" fmla="*/ 346397 h 472293"/>
                <a:gd name="connsiteX40" fmla="*/ 437321 w 473765"/>
                <a:gd name="connsiteY40" fmla="*/ 350078 h 472293"/>
                <a:gd name="connsiteX41" fmla="*/ 433640 w 473765"/>
                <a:gd name="connsiteY41" fmla="*/ 353759 h 472293"/>
                <a:gd name="connsiteX42" fmla="*/ 421492 w 473765"/>
                <a:gd name="connsiteY42" fmla="*/ 353759 h 472293"/>
                <a:gd name="connsiteX43" fmla="*/ 417811 w 473765"/>
                <a:gd name="connsiteY43" fmla="*/ 350078 h 472293"/>
                <a:gd name="connsiteX44" fmla="*/ 421492 w 473765"/>
                <a:gd name="connsiteY44" fmla="*/ 346397 h 472293"/>
                <a:gd name="connsiteX45" fmla="*/ 270197 w 473765"/>
                <a:gd name="connsiteY45" fmla="*/ 346397 h 472293"/>
                <a:gd name="connsiteX46" fmla="*/ 282345 w 473765"/>
                <a:gd name="connsiteY46" fmla="*/ 346397 h 472293"/>
                <a:gd name="connsiteX47" fmla="*/ 286026 w 473765"/>
                <a:gd name="connsiteY47" fmla="*/ 350078 h 472293"/>
                <a:gd name="connsiteX48" fmla="*/ 282345 w 473765"/>
                <a:gd name="connsiteY48" fmla="*/ 353759 h 472293"/>
                <a:gd name="connsiteX49" fmla="*/ 270197 w 473765"/>
                <a:gd name="connsiteY49" fmla="*/ 353759 h 472293"/>
                <a:gd name="connsiteX50" fmla="*/ 266516 w 473765"/>
                <a:gd name="connsiteY50" fmla="*/ 350078 h 472293"/>
                <a:gd name="connsiteX51" fmla="*/ 270197 w 473765"/>
                <a:gd name="connsiteY51" fmla="*/ 346397 h 472293"/>
                <a:gd name="connsiteX52" fmla="*/ 421861 w 473765"/>
                <a:gd name="connsiteY52" fmla="*/ 307377 h 472293"/>
                <a:gd name="connsiteX53" fmla="*/ 424438 w 473765"/>
                <a:gd name="connsiteY53" fmla="*/ 308113 h 472293"/>
                <a:gd name="connsiteX54" fmla="*/ 423702 w 473765"/>
                <a:gd name="connsiteY54" fmla="*/ 310690 h 472293"/>
                <a:gd name="connsiteX55" fmla="*/ 418548 w 473765"/>
                <a:gd name="connsiteY55" fmla="*/ 313635 h 472293"/>
                <a:gd name="connsiteX56" fmla="*/ 417444 w 473765"/>
                <a:gd name="connsiteY56" fmla="*/ 314003 h 472293"/>
                <a:gd name="connsiteX57" fmla="*/ 415971 w 473765"/>
                <a:gd name="connsiteY57" fmla="*/ 312899 h 472293"/>
                <a:gd name="connsiteX58" fmla="*/ 416707 w 473765"/>
                <a:gd name="connsiteY58" fmla="*/ 310322 h 472293"/>
                <a:gd name="connsiteX59" fmla="*/ 282345 w 473765"/>
                <a:gd name="connsiteY59" fmla="*/ 307377 h 472293"/>
                <a:gd name="connsiteX60" fmla="*/ 287499 w 473765"/>
                <a:gd name="connsiteY60" fmla="*/ 310322 h 472293"/>
                <a:gd name="connsiteX61" fmla="*/ 288235 w 473765"/>
                <a:gd name="connsiteY61" fmla="*/ 312899 h 472293"/>
                <a:gd name="connsiteX62" fmla="*/ 286394 w 473765"/>
                <a:gd name="connsiteY62" fmla="*/ 314003 h 472293"/>
                <a:gd name="connsiteX63" fmla="*/ 285658 w 473765"/>
                <a:gd name="connsiteY63" fmla="*/ 313635 h 472293"/>
                <a:gd name="connsiteX64" fmla="*/ 280505 w 473765"/>
                <a:gd name="connsiteY64" fmla="*/ 310690 h 472293"/>
                <a:gd name="connsiteX65" fmla="*/ 279768 w 473765"/>
                <a:gd name="connsiteY65" fmla="*/ 308113 h 472293"/>
                <a:gd name="connsiteX66" fmla="*/ 282345 w 473765"/>
                <a:gd name="connsiteY66" fmla="*/ 307377 h 472293"/>
                <a:gd name="connsiteX67" fmla="*/ 351919 w 473765"/>
                <a:gd name="connsiteY67" fmla="*/ 291548 h 472293"/>
                <a:gd name="connsiteX68" fmla="*/ 354864 w 473765"/>
                <a:gd name="connsiteY68" fmla="*/ 294493 h 472293"/>
                <a:gd name="connsiteX69" fmla="*/ 354864 w 473765"/>
                <a:gd name="connsiteY69" fmla="*/ 344189 h 472293"/>
                <a:gd name="connsiteX70" fmla="*/ 356704 w 473765"/>
                <a:gd name="connsiteY70" fmla="*/ 346029 h 472293"/>
                <a:gd name="connsiteX71" fmla="*/ 387258 w 473765"/>
                <a:gd name="connsiteY71" fmla="*/ 346029 h 472293"/>
                <a:gd name="connsiteX72" fmla="*/ 391307 w 473765"/>
                <a:gd name="connsiteY72" fmla="*/ 350078 h 472293"/>
                <a:gd name="connsiteX73" fmla="*/ 387258 w 473765"/>
                <a:gd name="connsiteY73" fmla="*/ 354128 h 472293"/>
                <a:gd name="connsiteX74" fmla="*/ 356705 w 473765"/>
                <a:gd name="connsiteY74" fmla="*/ 354128 h 472293"/>
                <a:gd name="connsiteX75" fmla="*/ 354864 w 473765"/>
                <a:gd name="connsiteY75" fmla="*/ 355969 h 472293"/>
                <a:gd name="connsiteX76" fmla="*/ 354864 w 473765"/>
                <a:gd name="connsiteY76" fmla="*/ 364067 h 472293"/>
                <a:gd name="connsiteX77" fmla="*/ 351919 w 473765"/>
                <a:gd name="connsiteY77" fmla="*/ 367012 h 472293"/>
                <a:gd name="connsiteX78" fmla="*/ 348974 w 473765"/>
                <a:gd name="connsiteY78" fmla="*/ 364067 h 472293"/>
                <a:gd name="connsiteX79" fmla="*/ 348974 w 473765"/>
                <a:gd name="connsiteY79" fmla="*/ 355969 h 472293"/>
                <a:gd name="connsiteX80" fmla="*/ 347133 w 473765"/>
                <a:gd name="connsiteY80" fmla="*/ 354128 h 472293"/>
                <a:gd name="connsiteX81" fmla="*/ 338666 w 473765"/>
                <a:gd name="connsiteY81" fmla="*/ 354128 h 472293"/>
                <a:gd name="connsiteX82" fmla="*/ 334617 w 473765"/>
                <a:gd name="connsiteY82" fmla="*/ 350078 h 472293"/>
                <a:gd name="connsiteX83" fmla="*/ 338666 w 473765"/>
                <a:gd name="connsiteY83" fmla="*/ 346029 h 472293"/>
                <a:gd name="connsiteX84" fmla="*/ 347134 w 473765"/>
                <a:gd name="connsiteY84" fmla="*/ 346029 h 472293"/>
                <a:gd name="connsiteX85" fmla="*/ 348974 w 473765"/>
                <a:gd name="connsiteY85" fmla="*/ 344189 h 472293"/>
                <a:gd name="connsiteX86" fmla="*/ 348974 w 473765"/>
                <a:gd name="connsiteY86" fmla="*/ 294493 h 472293"/>
                <a:gd name="connsiteX87" fmla="*/ 351919 w 473765"/>
                <a:gd name="connsiteY87" fmla="*/ 291548 h 472293"/>
                <a:gd name="connsiteX88" fmla="*/ 393884 w 473765"/>
                <a:gd name="connsiteY88" fmla="*/ 277559 h 472293"/>
                <a:gd name="connsiteX89" fmla="*/ 394620 w 473765"/>
                <a:gd name="connsiteY89" fmla="*/ 280136 h 472293"/>
                <a:gd name="connsiteX90" fmla="*/ 391675 w 473765"/>
                <a:gd name="connsiteY90" fmla="*/ 285290 h 472293"/>
                <a:gd name="connsiteX91" fmla="*/ 389835 w 473765"/>
                <a:gd name="connsiteY91" fmla="*/ 286394 h 472293"/>
                <a:gd name="connsiteX92" fmla="*/ 389099 w 473765"/>
                <a:gd name="connsiteY92" fmla="*/ 286026 h 472293"/>
                <a:gd name="connsiteX93" fmla="*/ 388362 w 473765"/>
                <a:gd name="connsiteY93" fmla="*/ 283449 h 472293"/>
                <a:gd name="connsiteX94" fmla="*/ 391307 w 473765"/>
                <a:gd name="connsiteY94" fmla="*/ 278296 h 472293"/>
                <a:gd name="connsiteX95" fmla="*/ 393884 w 473765"/>
                <a:gd name="connsiteY95" fmla="*/ 277559 h 472293"/>
                <a:gd name="connsiteX96" fmla="*/ 310321 w 473765"/>
                <a:gd name="connsiteY96" fmla="*/ 277559 h 472293"/>
                <a:gd name="connsiteX97" fmla="*/ 312898 w 473765"/>
                <a:gd name="connsiteY97" fmla="*/ 278296 h 472293"/>
                <a:gd name="connsiteX98" fmla="*/ 315843 w 473765"/>
                <a:gd name="connsiteY98" fmla="*/ 283449 h 472293"/>
                <a:gd name="connsiteX99" fmla="*/ 315107 w 473765"/>
                <a:gd name="connsiteY99" fmla="*/ 286026 h 472293"/>
                <a:gd name="connsiteX100" fmla="*/ 314003 w 473765"/>
                <a:gd name="connsiteY100" fmla="*/ 286394 h 472293"/>
                <a:gd name="connsiteX101" fmla="*/ 312530 w 473765"/>
                <a:gd name="connsiteY101" fmla="*/ 285290 h 472293"/>
                <a:gd name="connsiteX102" fmla="*/ 309585 w 473765"/>
                <a:gd name="connsiteY102" fmla="*/ 280136 h 472293"/>
                <a:gd name="connsiteX103" fmla="*/ 310321 w 473765"/>
                <a:gd name="connsiteY103" fmla="*/ 277559 h 472293"/>
                <a:gd name="connsiteX104" fmla="*/ 351918 w 473765"/>
                <a:gd name="connsiteY104" fmla="*/ 264676 h 472293"/>
                <a:gd name="connsiteX105" fmla="*/ 355599 w 473765"/>
                <a:gd name="connsiteY105" fmla="*/ 268357 h 472293"/>
                <a:gd name="connsiteX106" fmla="*/ 355599 w 473765"/>
                <a:gd name="connsiteY106" fmla="*/ 280505 h 472293"/>
                <a:gd name="connsiteX107" fmla="*/ 351918 w 473765"/>
                <a:gd name="connsiteY107" fmla="*/ 284186 h 472293"/>
                <a:gd name="connsiteX108" fmla="*/ 348237 w 473765"/>
                <a:gd name="connsiteY108" fmla="*/ 280505 h 472293"/>
                <a:gd name="connsiteX109" fmla="*/ 348237 w 473765"/>
                <a:gd name="connsiteY109" fmla="*/ 268357 h 472293"/>
                <a:gd name="connsiteX110" fmla="*/ 351918 w 473765"/>
                <a:gd name="connsiteY110" fmla="*/ 264676 h 472293"/>
                <a:gd name="connsiteX111" fmla="*/ 351918 w 473765"/>
                <a:gd name="connsiteY111" fmla="*/ 257681 h 472293"/>
                <a:gd name="connsiteX112" fmla="*/ 259521 w 473765"/>
                <a:gd name="connsiteY112" fmla="*/ 350078 h 472293"/>
                <a:gd name="connsiteX113" fmla="*/ 351918 w 473765"/>
                <a:gd name="connsiteY113" fmla="*/ 442475 h 472293"/>
                <a:gd name="connsiteX114" fmla="*/ 444315 w 473765"/>
                <a:gd name="connsiteY114" fmla="*/ 350078 h 472293"/>
                <a:gd name="connsiteX115" fmla="*/ 351918 w 473765"/>
                <a:gd name="connsiteY115" fmla="*/ 257681 h 472293"/>
                <a:gd name="connsiteX116" fmla="*/ 351918 w 473765"/>
                <a:gd name="connsiteY116" fmla="*/ 228600 h 472293"/>
                <a:gd name="connsiteX117" fmla="*/ 473765 w 473765"/>
                <a:gd name="connsiteY117" fmla="*/ 350446 h 472293"/>
                <a:gd name="connsiteX118" fmla="*/ 351918 w 473765"/>
                <a:gd name="connsiteY118" fmla="*/ 472293 h 472293"/>
                <a:gd name="connsiteX119" fmla="*/ 230072 w 473765"/>
                <a:gd name="connsiteY119" fmla="*/ 350446 h 472293"/>
                <a:gd name="connsiteX120" fmla="*/ 351918 w 473765"/>
                <a:gd name="connsiteY120" fmla="*/ 228600 h 472293"/>
                <a:gd name="connsiteX121" fmla="*/ 331673 w 473765"/>
                <a:gd name="connsiteY121" fmla="*/ 0 h 472293"/>
                <a:gd name="connsiteX122" fmla="*/ 346397 w 473765"/>
                <a:gd name="connsiteY122" fmla="*/ 14725 h 472293"/>
                <a:gd name="connsiteX123" fmla="*/ 346397 w 473765"/>
                <a:gd name="connsiteY123" fmla="*/ 111539 h 472293"/>
                <a:gd name="connsiteX124" fmla="*/ 331673 w 473765"/>
                <a:gd name="connsiteY124" fmla="*/ 126264 h 472293"/>
                <a:gd name="connsiteX125" fmla="*/ 316948 w 473765"/>
                <a:gd name="connsiteY125" fmla="*/ 111539 h 472293"/>
                <a:gd name="connsiteX126" fmla="*/ 316948 w 473765"/>
                <a:gd name="connsiteY126" fmla="*/ 78777 h 472293"/>
                <a:gd name="connsiteX127" fmla="*/ 163444 w 473765"/>
                <a:gd name="connsiteY127" fmla="*/ 78777 h 472293"/>
                <a:gd name="connsiteX128" fmla="*/ 148719 w 473765"/>
                <a:gd name="connsiteY128" fmla="*/ 64053 h 472293"/>
                <a:gd name="connsiteX129" fmla="*/ 163444 w 473765"/>
                <a:gd name="connsiteY129" fmla="*/ 49328 h 472293"/>
                <a:gd name="connsiteX130" fmla="*/ 316948 w 473765"/>
                <a:gd name="connsiteY130" fmla="*/ 49328 h 472293"/>
                <a:gd name="connsiteX131" fmla="*/ 316948 w 473765"/>
                <a:gd name="connsiteY131" fmla="*/ 14725 h 472293"/>
                <a:gd name="connsiteX132" fmla="*/ 331673 w 473765"/>
                <a:gd name="connsiteY132" fmla="*/ 0 h 472293"/>
                <a:gd name="connsiteX133" fmla="*/ 124423 w 473765"/>
                <a:gd name="connsiteY133" fmla="*/ 0 h 472293"/>
                <a:gd name="connsiteX134" fmla="*/ 139147 w 473765"/>
                <a:gd name="connsiteY134" fmla="*/ 14725 h 472293"/>
                <a:gd name="connsiteX135" fmla="*/ 139147 w 473765"/>
                <a:gd name="connsiteY135" fmla="*/ 111539 h 472293"/>
                <a:gd name="connsiteX136" fmla="*/ 124423 w 473765"/>
                <a:gd name="connsiteY136" fmla="*/ 126264 h 472293"/>
                <a:gd name="connsiteX137" fmla="*/ 109698 w 473765"/>
                <a:gd name="connsiteY137" fmla="*/ 111539 h 472293"/>
                <a:gd name="connsiteX138" fmla="*/ 109698 w 473765"/>
                <a:gd name="connsiteY138" fmla="*/ 78777 h 472293"/>
                <a:gd name="connsiteX139" fmla="*/ 48223 w 473765"/>
                <a:gd name="connsiteY139" fmla="*/ 78777 h 472293"/>
                <a:gd name="connsiteX140" fmla="*/ 29449 w 473765"/>
                <a:gd name="connsiteY140" fmla="*/ 97551 h 472293"/>
                <a:gd name="connsiteX141" fmla="*/ 29449 w 473765"/>
                <a:gd name="connsiteY141" fmla="*/ 153505 h 472293"/>
                <a:gd name="connsiteX142" fmla="*/ 425910 w 473765"/>
                <a:gd name="connsiteY142" fmla="*/ 153505 h 472293"/>
                <a:gd name="connsiteX143" fmla="*/ 425910 w 473765"/>
                <a:gd name="connsiteY143" fmla="*/ 97551 h 472293"/>
                <a:gd name="connsiteX144" fmla="*/ 407136 w 473765"/>
                <a:gd name="connsiteY144" fmla="*/ 78777 h 472293"/>
                <a:gd name="connsiteX145" fmla="*/ 370325 w 473765"/>
                <a:gd name="connsiteY145" fmla="*/ 78777 h 472293"/>
                <a:gd name="connsiteX146" fmla="*/ 355600 w 473765"/>
                <a:gd name="connsiteY146" fmla="*/ 64053 h 472293"/>
                <a:gd name="connsiteX147" fmla="*/ 370325 w 473765"/>
                <a:gd name="connsiteY147" fmla="*/ 49328 h 472293"/>
                <a:gd name="connsiteX148" fmla="*/ 407136 w 473765"/>
                <a:gd name="connsiteY148" fmla="*/ 49328 h 472293"/>
                <a:gd name="connsiteX149" fmla="*/ 455359 w 473765"/>
                <a:gd name="connsiteY149" fmla="*/ 97551 h 472293"/>
                <a:gd name="connsiteX150" fmla="*/ 455359 w 473765"/>
                <a:gd name="connsiteY150" fmla="*/ 167345 h 472293"/>
                <a:gd name="connsiteX151" fmla="*/ 455727 w 473765"/>
                <a:gd name="connsiteY151" fmla="*/ 168230 h 472293"/>
                <a:gd name="connsiteX152" fmla="*/ 455359 w 473765"/>
                <a:gd name="connsiteY152" fmla="*/ 169106 h 472293"/>
                <a:gd name="connsiteX153" fmla="*/ 455359 w 473765"/>
                <a:gd name="connsiteY153" fmla="*/ 226392 h 472293"/>
                <a:gd name="connsiteX154" fmla="*/ 440635 w 473765"/>
                <a:gd name="connsiteY154" fmla="*/ 241116 h 472293"/>
                <a:gd name="connsiteX155" fmla="*/ 425910 w 473765"/>
                <a:gd name="connsiteY155" fmla="*/ 226392 h 472293"/>
                <a:gd name="connsiteX156" fmla="*/ 425910 w 473765"/>
                <a:gd name="connsiteY156" fmla="*/ 182954 h 472293"/>
                <a:gd name="connsiteX157" fmla="*/ 29449 w 473765"/>
                <a:gd name="connsiteY157" fmla="*/ 182954 h 472293"/>
                <a:gd name="connsiteX158" fmla="*/ 29449 w 473765"/>
                <a:gd name="connsiteY158" fmla="*/ 391308 h 472293"/>
                <a:gd name="connsiteX159" fmla="*/ 48223 w 473765"/>
                <a:gd name="connsiteY159" fmla="*/ 410082 h 472293"/>
                <a:gd name="connsiteX160" fmla="*/ 218661 w 473765"/>
                <a:gd name="connsiteY160" fmla="*/ 410082 h 472293"/>
                <a:gd name="connsiteX161" fmla="*/ 233385 w 473765"/>
                <a:gd name="connsiteY161" fmla="*/ 424806 h 472293"/>
                <a:gd name="connsiteX162" fmla="*/ 218661 w 473765"/>
                <a:gd name="connsiteY162" fmla="*/ 439531 h 472293"/>
                <a:gd name="connsiteX163" fmla="*/ 48223 w 473765"/>
                <a:gd name="connsiteY163" fmla="*/ 439531 h 472293"/>
                <a:gd name="connsiteX164" fmla="*/ 0 w 473765"/>
                <a:gd name="connsiteY164" fmla="*/ 391308 h 472293"/>
                <a:gd name="connsiteX165" fmla="*/ 0 w 473765"/>
                <a:gd name="connsiteY165" fmla="*/ 97551 h 472293"/>
                <a:gd name="connsiteX166" fmla="*/ 48223 w 473765"/>
                <a:gd name="connsiteY166" fmla="*/ 49328 h 472293"/>
                <a:gd name="connsiteX167" fmla="*/ 109698 w 473765"/>
                <a:gd name="connsiteY167" fmla="*/ 49328 h 472293"/>
                <a:gd name="connsiteX168" fmla="*/ 109698 w 473765"/>
                <a:gd name="connsiteY168" fmla="*/ 14725 h 472293"/>
                <a:gd name="connsiteX169" fmla="*/ 124423 w 473765"/>
                <a:gd name="connsiteY169" fmla="*/ 0 h 47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473765" h="472293">
                  <a:moveTo>
                    <a:pt x="351918" y="415971"/>
                  </a:moveTo>
                  <a:cubicBezTo>
                    <a:pt x="354127" y="415971"/>
                    <a:pt x="355599" y="417444"/>
                    <a:pt x="355599" y="419652"/>
                  </a:cubicBezTo>
                  <a:lnTo>
                    <a:pt x="355599" y="431800"/>
                  </a:lnTo>
                  <a:cubicBezTo>
                    <a:pt x="355599" y="434009"/>
                    <a:pt x="353759" y="435481"/>
                    <a:pt x="351918" y="435481"/>
                  </a:cubicBezTo>
                  <a:cubicBezTo>
                    <a:pt x="349710" y="435481"/>
                    <a:pt x="348237" y="434009"/>
                    <a:pt x="348237" y="431800"/>
                  </a:cubicBezTo>
                  <a:lnTo>
                    <a:pt x="348237" y="419652"/>
                  </a:lnTo>
                  <a:cubicBezTo>
                    <a:pt x="348237" y="417444"/>
                    <a:pt x="349710" y="415971"/>
                    <a:pt x="351918" y="415971"/>
                  </a:cubicBezTo>
                  <a:close/>
                  <a:moveTo>
                    <a:pt x="388730" y="413394"/>
                  </a:moveTo>
                  <a:cubicBezTo>
                    <a:pt x="389467" y="413026"/>
                    <a:pt x="390571" y="413026"/>
                    <a:pt x="391307" y="414130"/>
                  </a:cubicBezTo>
                  <a:lnTo>
                    <a:pt x="394620" y="419652"/>
                  </a:lnTo>
                  <a:cubicBezTo>
                    <a:pt x="394988" y="420388"/>
                    <a:pt x="394988" y="421493"/>
                    <a:pt x="393884" y="422229"/>
                  </a:cubicBezTo>
                  <a:cubicBezTo>
                    <a:pt x="393516" y="422597"/>
                    <a:pt x="393148" y="422597"/>
                    <a:pt x="392780" y="422597"/>
                  </a:cubicBezTo>
                  <a:cubicBezTo>
                    <a:pt x="392043" y="422597"/>
                    <a:pt x="391675" y="422229"/>
                    <a:pt x="391307" y="421493"/>
                  </a:cubicBezTo>
                  <a:lnTo>
                    <a:pt x="387994" y="415971"/>
                  </a:lnTo>
                  <a:cubicBezTo>
                    <a:pt x="387626" y="415235"/>
                    <a:pt x="387626" y="414130"/>
                    <a:pt x="388730" y="413394"/>
                  </a:cubicBezTo>
                  <a:close/>
                  <a:moveTo>
                    <a:pt x="315475" y="413394"/>
                  </a:moveTo>
                  <a:cubicBezTo>
                    <a:pt x="316212" y="413763"/>
                    <a:pt x="316580" y="414867"/>
                    <a:pt x="316212" y="415971"/>
                  </a:cubicBezTo>
                  <a:lnTo>
                    <a:pt x="312899" y="421493"/>
                  </a:lnTo>
                  <a:cubicBezTo>
                    <a:pt x="312162" y="422229"/>
                    <a:pt x="311794" y="422597"/>
                    <a:pt x="311058" y="422597"/>
                  </a:cubicBezTo>
                  <a:cubicBezTo>
                    <a:pt x="310690" y="422597"/>
                    <a:pt x="310322" y="422597"/>
                    <a:pt x="310322" y="422229"/>
                  </a:cubicBezTo>
                  <a:cubicBezTo>
                    <a:pt x="309585" y="421861"/>
                    <a:pt x="309217" y="420757"/>
                    <a:pt x="309585" y="419652"/>
                  </a:cubicBezTo>
                  <a:lnTo>
                    <a:pt x="312899" y="414131"/>
                  </a:lnTo>
                  <a:cubicBezTo>
                    <a:pt x="313267" y="413394"/>
                    <a:pt x="314371" y="413026"/>
                    <a:pt x="315475" y="413394"/>
                  </a:cubicBezTo>
                  <a:close/>
                  <a:moveTo>
                    <a:pt x="286026" y="385786"/>
                  </a:moveTo>
                  <a:cubicBezTo>
                    <a:pt x="286762" y="385418"/>
                    <a:pt x="287867" y="385418"/>
                    <a:pt x="288603" y="386522"/>
                  </a:cubicBezTo>
                  <a:cubicBezTo>
                    <a:pt x="288971" y="387259"/>
                    <a:pt x="288971" y="388363"/>
                    <a:pt x="287867" y="389099"/>
                  </a:cubicBezTo>
                  <a:lnTo>
                    <a:pt x="282345" y="392412"/>
                  </a:lnTo>
                  <a:cubicBezTo>
                    <a:pt x="281609" y="392780"/>
                    <a:pt x="281609" y="392780"/>
                    <a:pt x="281241" y="392780"/>
                  </a:cubicBezTo>
                  <a:cubicBezTo>
                    <a:pt x="280504" y="392780"/>
                    <a:pt x="280136" y="392412"/>
                    <a:pt x="279768" y="391676"/>
                  </a:cubicBezTo>
                  <a:cubicBezTo>
                    <a:pt x="279400" y="390940"/>
                    <a:pt x="279400" y="389836"/>
                    <a:pt x="280504" y="389099"/>
                  </a:cubicBezTo>
                  <a:close/>
                  <a:moveTo>
                    <a:pt x="418179" y="385785"/>
                  </a:moveTo>
                  <a:lnTo>
                    <a:pt x="423701" y="389099"/>
                  </a:lnTo>
                  <a:cubicBezTo>
                    <a:pt x="424437" y="389467"/>
                    <a:pt x="424805" y="390571"/>
                    <a:pt x="424437" y="391675"/>
                  </a:cubicBezTo>
                  <a:cubicBezTo>
                    <a:pt x="424069" y="392412"/>
                    <a:pt x="423333" y="392780"/>
                    <a:pt x="422597" y="392780"/>
                  </a:cubicBezTo>
                  <a:cubicBezTo>
                    <a:pt x="422228" y="392780"/>
                    <a:pt x="421860" y="392780"/>
                    <a:pt x="421860" y="392412"/>
                  </a:cubicBezTo>
                  <a:lnTo>
                    <a:pt x="416339" y="389099"/>
                  </a:lnTo>
                  <a:cubicBezTo>
                    <a:pt x="415602" y="388730"/>
                    <a:pt x="415234" y="387626"/>
                    <a:pt x="415602" y="386522"/>
                  </a:cubicBezTo>
                  <a:cubicBezTo>
                    <a:pt x="415971" y="385785"/>
                    <a:pt x="417075" y="385417"/>
                    <a:pt x="418179" y="385785"/>
                  </a:cubicBezTo>
                  <a:close/>
                  <a:moveTo>
                    <a:pt x="421492" y="346397"/>
                  </a:moveTo>
                  <a:lnTo>
                    <a:pt x="433640" y="346397"/>
                  </a:lnTo>
                  <a:cubicBezTo>
                    <a:pt x="435849" y="346397"/>
                    <a:pt x="437321" y="347869"/>
                    <a:pt x="437321" y="350078"/>
                  </a:cubicBezTo>
                  <a:cubicBezTo>
                    <a:pt x="437321" y="352287"/>
                    <a:pt x="435481" y="353759"/>
                    <a:pt x="433640" y="353759"/>
                  </a:cubicBezTo>
                  <a:lnTo>
                    <a:pt x="421492" y="353759"/>
                  </a:lnTo>
                  <a:cubicBezTo>
                    <a:pt x="419283" y="353759"/>
                    <a:pt x="417811" y="352287"/>
                    <a:pt x="417811" y="350078"/>
                  </a:cubicBezTo>
                  <a:cubicBezTo>
                    <a:pt x="417811" y="347869"/>
                    <a:pt x="419283" y="346397"/>
                    <a:pt x="421492" y="346397"/>
                  </a:cubicBezTo>
                  <a:close/>
                  <a:moveTo>
                    <a:pt x="270197" y="346397"/>
                  </a:moveTo>
                  <a:lnTo>
                    <a:pt x="282345" y="346397"/>
                  </a:lnTo>
                  <a:cubicBezTo>
                    <a:pt x="284554" y="346397"/>
                    <a:pt x="286026" y="347869"/>
                    <a:pt x="286026" y="350078"/>
                  </a:cubicBezTo>
                  <a:cubicBezTo>
                    <a:pt x="286026" y="352287"/>
                    <a:pt x="284186" y="353759"/>
                    <a:pt x="282345" y="353759"/>
                  </a:cubicBezTo>
                  <a:lnTo>
                    <a:pt x="270197" y="353759"/>
                  </a:lnTo>
                  <a:cubicBezTo>
                    <a:pt x="267988" y="353759"/>
                    <a:pt x="266516" y="352287"/>
                    <a:pt x="266516" y="350078"/>
                  </a:cubicBezTo>
                  <a:cubicBezTo>
                    <a:pt x="266516" y="347869"/>
                    <a:pt x="267988" y="346397"/>
                    <a:pt x="270197" y="346397"/>
                  </a:cubicBezTo>
                  <a:close/>
                  <a:moveTo>
                    <a:pt x="421861" y="307377"/>
                  </a:moveTo>
                  <a:cubicBezTo>
                    <a:pt x="422597" y="307009"/>
                    <a:pt x="423702" y="307009"/>
                    <a:pt x="424438" y="308113"/>
                  </a:cubicBezTo>
                  <a:cubicBezTo>
                    <a:pt x="424806" y="308850"/>
                    <a:pt x="424806" y="309954"/>
                    <a:pt x="423702" y="310690"/>
                  </a:cubicBezTo>
                  <a:lnTo>
                    <a:pt x="418548" y="313635"/>
                  </a:lnTo>
                  <a:cubicBezTo>
                    <a:pt x="418180" y="314003"/>
                    <a:pt x="417812" y="314003"/>
                    <a:pt x="417444" y="314003"/>
                  </a:cubicBezTo>
                  <a:cubicBezTo>
                    <a:pt x="416707" y="314003"/>
                    <a:pt x="416339" y="313635"/>
                    <a:pt x="415971" y="312899"/>
                  </a:cubicBezTo>
                  <a:cubicBezTo>
                    <a:pt x="415603" y="312163"/>
                    <a:pt x="415603" y="311058"/>
                    <a:pt x="416707" y="310322"/>
                  </a:cubicBezTo>
                  <a:close/>
                  <a:moveTo>
                    <a:pt x="282345" y="307377"/>
                  </a:moveTo>
                  <a:lnTo>
                    <a:pt x="287499" y="310322"/>
                  </a:lnTo>
                  <a:cubicBezTo>
                    <a:pt x="288235" y="310690"/>
                    <a:pt x="288603" y="311795"/>
                    <a:pt x="288235" y="312899"/>
                  </a:cubicBezTo>
                  <a:cubicBezTo>
                    <a:pt x="287499" y="313635"/>
                    <a:pt x="287131" y="314003"/>
                    <a:pt x="286394" y="314003"/>
                  </a:cubicBezTo>
                  <a:cubicBezTo>
                    <a:pt x="286026" y="314003"/>
                    <a:pt x="285658" y="314003"/>
                    <a:pt x="285658" y="313635"/>
                  </a:cubicBezTo>
                  <a:lnTo>
                    <a:pt x="280505" y="310690"/>
                  </a:lnTo>
                  <a:cubicBezTo>
                    <a:pt x="279768" y="310322"/>
                    <a:pt x="279400" y="309218"/>
                    <a:pt x="279768" y="308113"/>
                  </a:cubicBezTo>
                  <a:cubicBezTo>
                    <a:pt x="280136" y="307009"/>
                    <a:pt x="281241" y="307009"/>
                    <a:pt x="282345" y="307377"/>
                  </a:cubicBezTo>
                  <a:close/>
                  <a:moveTo>
                    <a:pt x="351919" y="291548"/>
                  </a:moveTo>
                  <a:cubicBezTo>
                    <a:pt x="353391" y="291548"/>
                    <a:pt x="354864" y="293021"/>
                    <a:pt x="354864" y="294493"/>
                  </a:cubicBezTo>
                  <a:lnTo>
                    <a:pt x="354864" y="344189"/>
                  </a:lnTo>
                  <a:lnTo>
                    <a:pt x="356704" y="346029"/>
                  </a:lnTo>
                  <a:lnTo>
                    <a:pt x="387258" y="346029"/>
                  </a:lnTo>
                  <a:cubicBezTo>
                    <a:pt x="389466" y="346029"/>
                    <a:pt x="391307" y="347870"/>
                    <a:pt x="391307" y="350078"/>
                  </a:cubicBezTo>
                  <a:cubicBezTo>
                    <a:pt x="391307" y="352287"/>
                    <a:pt x="389466" y="354128"/>
                    <a:pt x="387258" y="354128"/>
                  </a:cubicBezTo>
                  <a:lnTo>
                    <a:pt x="356705" y="354128"/>
                  </a:lnTo>
                  <a:lnTo>
                    <a:pt x="354864" y="355969"/>
                  </a:lnTo>
                  <a:lnTo>
                    <a:pt x="354864" y="364067"/>
                  </a:lnTo>
                  <a:cubicBezTo>
                    <a:pt x="354864" y="365539"/>
                    <a:pt x="353759" y="367012"/>
                    <a:pt x="351919" y="367012"/>
                  </a:cubicBezTo>
                  <a:cubicBezTo>
                    <a:pt x="350446" y="367012"/>
                    <a:pt x="348974" y="365539"/>
                    <a:pt x="348974" y="364067"/>
                  </a:cubicBezTo>
                  <a:lnTo>
                    <a:pt x="348974" y="355969"/>
                  </a:lnTo>
                  <a:lnTo>
                    <a:pt x="347133" y="354128"/>
                  </a:lnTo>
                  <a:lnTo>
                    <a:pt x="338666" y="354128"/>
                  </a:lnTo>
                  <a:cubicBezTo>
                    <a:pt x="336458" y="354128"/>
                    <a:pt x="334617" y="352287"/>
                    <a:pt x="334617" y="350078"/>
                  </a:cubicBezTo>
                  <a:cubicBezTo>
                    <a:pt x="334617" y="347870"/>
                    <a:pt x="336458" y="346029"/>
                    <a:pt x="338666" y="346029"/>
                  </a:cubicBezTo>
                  <a:lnTo>
                    <a:pt x="347134" y="346029"/>
                  </a:lnTo>
                  <a:lnTo>
                    <a:pt x="348974" y="344189"/>
                  </a:lnTo>
                  <a:lnTo>
                    <a:pt x="348974" y="294493"/>
                  </a:lnTo>
                  <a:cubicBezTo>
                    <a:pt x="348974" y="293021"/>
                    <a:pt x="350446" y="291548"/>
                    <a:pt x="351919" y="291548"/>
                  </a:cubicBezTo>
                  <a:close/>
                  <a:moveTo>
                    <a:pt x="393884" y="277559"/>
                  </a:moveTo>
                  <a:cubicBezTo>
                    <a:pt x="394620" y="277927"/>
                    <a:pt x="394988" y="279032"/>
                    <a:pt x="394620" y="280136"/>
                  </a:cubicBezTo>
                  <a:lnTo>
                    <a:pt x="391675" y="285290"/>
                  </a:lnTo>
                  <a:cubicBezTo>
                    <a:pt x="390939" y="286026"/>
                    <a:pt x="390203" y="286394"/>
                    <a:pt x="389835" y="286394"/>
                  </a:cubicBezTo>
                  <a:cubicBezTo>
                    <a:pt x="389467" y="286394"/>
                    <a:pt x="389099" y="286394"/>
                    <a:pt x="389099" y="286026"/>
                  </a:cubicBezTo>
                  <a:cubicBezTo>
                    <a:pt x="388362" y="285658"/>
                    <a:pt x="387994" y="284554"/>
                    <a:pt x="388362" y="283449"/>
                  </a:cubicBezTo>
                  <a:lnTo>
                    <a:pt x="391307" y="278296"/>
                  </a:lnTo>
                  <a:cubicBezTo>
                    <a:pt x="391675" y="277559"/>
                    <a:pt x="392780" y="277191"/>
                    <a:pt x="393884" y="277559"/>
                  </a:cubicBezTo>
                  <a:close/>
                  <a:moveTo>
                    <a:pt x="310321" y="277559"/>
                  </a:moveTo>
                  <a:cubicBezTo>
                    <a:pt x="311058" y="277191"/>
                    <a:pt x="312162" y="277191"/>
                    <a:pt x="312898" y="278296"/>
                  </a:cubicBezTo>
                  <a:lnTo>
                    <a:pt x="315843" y="283449"/>
                  </a:lnTo>
                  <a:cubicBezTo>
                    <a:pt x="316211" y="284185"/>
                    <a:pt x="316211" y="285290"/>
                    <a:pt x="315107" y="286026"/>
                  </a:cubicBezTo>
                  <a:cubicBezTo>
                    <a:pt x="314739" y="286394"/>
                    <a:pt x="314371" y="286394"/>
                    <a:pt x="314003" y="286394"/>
                  </a:cubicBezTo>
                  <a:cubicBezTo>
                    <a:pt x="313266" y="286394"/>
                    <a:pt x="312898" y="286026"/>
                    <a:pt x="312530" y="285290"/>
                  </a:cubicBezTo>
                  <a:lnTo>
                    <a:pt x="309585" y="280136"/>
                  </a:lnTo>
                  <a:cubicBezTo>
                    <a:pt x="309217" y="279400"/>
                    <a:pt x="309217" y="278296"/>
                    <a:pt x="310321" y="277559"/>
                  </a:cubicBezTo>
                  <a:close/>
                  <a:moveTo>
                    <a:pt x="351918" y="264676"/>
                  </a:moveTo>
                  <a:cubicBezTo>
                    <a:pt x="354127" y="264676"/>
                    <a:pt x="355599" y="266148"/>
                    <a:pt x="355599" y="268357"/>
                  </a:cubicBezTo>
                  <a:lnTo>
                    <a:pt x="355599" y="280505"/>
                  </a:lnTo>
                  <a:cubicBezTo>
                    <a:pt x="355599" y="282346"/>
                    <a:pt x="353759" y="284186"/>
                    <a:pt x="351918" y="284186"/>
                  </a:cubicBezTo>
                  <a:cubicBezTo>
                    <a:pt x="349710" y="284186"/>
                    <a:pt x="348237" y="282714"/>
                    <a:pt x="348237" y="280505"/>
                  </a:cubicBezTo>
                  <a:lnTo>
                    <a:pt x="348237" y="268357"/>
                  </a:lnTo>
                  <a:cubicBezTo>
                    <a:pt x="348237" y="266148"/>
                    <a:pt x="349710" y="264676"/>
                    <a:pt x="351918" y="264676"/>
                  </a:cubicBezTo>
                  <a:close/>
                  <a:moveTo>
                    <a:pt x="351918" y="257681"/>
                  </a:moveTo>
                  <a:cubicBezTo>
                    <a:pt x="301118" y="257681"/>
                    <a:pt x="259521" y="299278"/>
                    <a:pt x="259521" y="350078"/>
                  </a:cubicBezTo>
                  <a:cubicBezTo>
                    <a:pt x="259521" y="400878"/>
                    <a:pt x="301118" y="442475"/>
                    <a:pt x="351918" y="442475"/>
                  </a:cubicBezTo>
                  <a:cubicBezTo>
                    <a:pt x="402718" y="442475"/>
                    <a:pt x="444315" y="400878"/>
                    <a:pt x="444315" y="350078"/>
                  </a:cubicBezTo>
                  <a:cubicBezTo>
                    <a:pt x="444315" y="299278"/>
                    <a:pt x="402718" y="257681"/>
                    <a:pt x="351918" y="257681"/>
                  </a:cubicBezTo>
                  <a:close/>
                  <a:moveTo>
                    <a:pt x="351918" y="228600"/>
                  </a:moveTo>
                  <a:cubicBezTo>
                    <a:pt x="418915" y="228600"/>
                    <a:pt x="473765" y="283449"/>
                    <a:pt x="473765" y="350446"/>
                  </a:cubicBezTo>
                  <a:cubicBezTo>
                    <a:pt x="473765" y="417443"/>
                    <a:pt x="418915" y="472293"/>
                    <a:pt x="351918" y="472293"/>
                  </a:cubicBezTo>
                  <a:cubicBezTo>
                    <a:pt x="284553" y="472293"/>
                    <a:pt x="230072" y="417443"/>
                    <a:pt x="230072" y="350446"/>
                  </a:cubicBezTo>
                  <a:cubicBezTo>
                    <a:pt x="230072" y="283449"/>
                    <a:pt x="284921" y="228600"/>
                    <a:pt x="351918" y="228600"/>
                  </a:cubicBezTo>
                  <a:close/>
                  <a:moveTo>
                    <a:pt x="331673" y="0"/>
                  </a:moveTo>
                  <a:cubicBezTo>
                    <a:pt x="339771" y="0"/>
                    <a:pt x="346397" y="6626"/>
                    <a:pt x="346397" y="14725"/>
                  </a:cubicBezTo>
                  <a:lnTo>
                    <a:pt x="346397" y="111539"/>
                  </a:lnTo>
                  <a:cubicBezTo>
                    <a:pt x="346397" y="119638"/>
                    <a:pt x="339771" y="126264"/>
                    <a:pt x="331673" y="126264"/>
                  </a:cubicBezTo>
                  <a:cubicBezTo>
                    <a:pt x="323574" y="126264"/>
                    <a:pt x="316948" y="119638"/>
                    <a:pt x="316948" y="111539"/>
                  </a:cubicBezTo>
                  <a:lnTo>
                    <a:pt x="316948" y="78777"/>
                  </a:lnTo>
                  <a:lnTo>
                    <a:pt x="163444" y="78777"/>
                  </a:lnTo>
                  <a:cubicBezTo>
                    <a:pt x="155345" y="78777"/>
                    <a:pt x="148719" y="72151"/>
                    <a:pt x="148719" y="64053"/>
                  </a:cubicBezTo>
                  <a:cubicBezTo>
                    <a:pt x="148719" y="55954"/>
                    <a:pt x="155345" y="49328"/>
                    <a:pt x="163444" y="49328"/>
                  </a:cubicBezTo>
                  <a:lnTo>
                    <a:pt x="316948" y="49328"/>
                  </a:lnTo>
                  <a:lnTo>
                    <a:pt x="316948" y="14725"/>
                  </a:lnTo>
                  <a:cubicBezTo>
                    <a:pt x="316948" y="6626"/>
                    <a:pt x="323574" y="0"/>
                    <a:pt x="331673" y="0"/>
                  </a:cubicBezTo>
                  <a:close/>
                  <a:moveTo>
                    <a:pt x="124423" y="0"/>
                  </a:moveTo>
                  <a:cubicBezTo>
                    <a:pt x="132521" y="0"/>
                    <a:pt x="139147" y="6626"/>
                    <a:pt x="139147" y="14725"/>
                  </a:cubicBezTo>
                  <a:lnTo>
                    <a:pt x="139147" y="111539"/>
                  </a:lnTo>
                  <a:cubicBezTo>
                    <a:pt x="139147" y="119638"/>
                    <a:pt x="132521" y="126264"/>
                    <a:pt x="124423" y="126264"/>
                  </a:cubicBezTo>
                  <a:cubicBezTo>
                    <a:pt x="116324" y="126264"/>
                    <a:pt x="109698" y="119638"/>
                    <a:pt x="109698" y="111539"/>
                  </a:cubicBezTo>
                  <a:lnTo>
                    <a:pt x="109698" y="78777"/>
                  </a:lnTo>
                  <a:lnTo>
                    <a:pt x="48223" y="78777"/>
                  </a:lnTo>
                  <a:cubicBezTo>
                    <a:pt x="37916" y="78777"/>
                    <a:pt x="29449" y="87244"/>
                    <a:pt x="29449" y="97551"/>
                  </a:cubicBezTo>
                  <a:lnTo>
                    <a:pt x="29449" y="153505"/>
                  </a:lnTo>
                  <a:lnTo>
                    <a:pt x="425910" y="153505"/>
                  </a:lnTo>
                  <a:lnTo>
                    <a:pt x="425910" y="97551"/>
                  </a:lnTo>
                  <a:cubicBezTo>
                    <a:pt x="425910" y="87244"/>
                    <a:pt x="417444" y="78777"/>
                    <a:pt x="407136" y="78777"/>
                  </a:cubicBezTo>
                  <a:lnTo>
                    <a:pt x="370325" y="78777"/>
                  </a:lnTo>
                  <a:cubicBezTo>
                    <a:pt x="362226" y="78777"/>
                    <a:pt x="355600" y="72151"/>
                    <a:pt x="355600" y="64053"/>
                  </a:cubicBezTo>
                  <a:cubicBezTo>
                    <a:pt x="355600" y="55954"/>
                    <a:pt x="362226" y="49328"/>
                    <a:pt x="370325" y="49328"/>
                  </a:cubicBezTo>
                  <a:lnTo>
                    <a:pt x="407136" y="49328"/>
                  </a:lnTo>
                  <a:cubicBezTo>
                    <a:pt x="433641" y="49328"/>
                    <a:pt x="455359" y="71047"/>
                    <a:pt x="455359" y="97551"/>
                  </a:cubicBezTo>
                  <a:lnTo>
                    <a:pt x="455359" y="167345"/>
                  </a:lnTo>
                  <a:lnTo>
                    <a:pt x="455727" y="168230"/>
                  </a:lnTo>
                  <a:lnTo>
                    <a:pt x="455359" y="169106"/>
                  </a:lnTo>
                  <a:lnTo>
                    <a:pt x="455359" y="226392"/>
                  </a:lnTo>
                  <a:cubicBezTo>
                    <a:pt x="455359" y="234490"/>
                    <a:pt x="449102" y="241116"/>
                    <a:pt x="440635" y="241116"/>
                  </a:cubicBezTo>
                  <a:cubicBezTo>
                    <a:pt x="432536" y="241116"/>
                    <a:pt x="425910" y="234490"/>
                    <a:pt x="425910" y="226392"/>
                  </a:cubicBezTo>
                  <a:lnTo>
                    <a:pt x="425910" y="182954"/>
                  </a:lnTo>
                  <a:lnTo>
                    <a:pt x="29449" y="182954"/>
                  </a:lnTo>
                  <a:lnTo>
                    <a:pt x="29449" y="391308"/>
                  </a:lnTo>
                  <a:cubicBezTo>
                    <a:pt x="29449" y="401615"/>
                    <a:pt x="37916" y="410082"/>
                    <a:pt x="48223" y="410082"/>
                  </a:cubicBezTo>
                  <a:lnTo>
                    <a:pt x="218661" y="410082"/>
                  </a:lnTo>
                  <a:cubicBezTo>
                    <a:pt x="226759" y="410082"/>
                    <a:pt x="233385" y="416708"/>
                    <a:pt x="233385" y="424806"/>
                  </a:cubicBezTo>
                  <a:cubicBezTo>
                    <a:pt x="233385" y="432905"/>
                    <a:pt x="226759" y="439531"/>
                    <a:pt x="218661" y="439531"/>
                  </a:cubicBezTo>
                  <a:lnTo>
                    <a:pt x="48223" y="439531"/>
                  </a:lnTo>
                  <a:cubicBezTo>
                    <a:pt x="21719" y="439531"/>
                    <a:pt x="0" y="417812"/>
                    <a:pt x="0" y="391308"/>
                  </a:cubicBezTo>
                  <a:lnTo>
                    <a:pt x="0" y="97551"/>
                  </a:lnTo>
                  <a:cubicBezTo>
                    <a:pt x="0" y="71047"/>
                    <a:pt x="21719" y="49328"/>
                    <a:pt x="48223" y="49328"/>
                  </a:cubicBezTo>
                  <a:lnTo>
                    <a:pt x="109698" y="49328"/>
                  </a:lnTo>
                  <a:lnTo>
                    <a:pt x="109698" y="14725"/>
                  </a:lnTo>
                  <a:cubicBezTo>
                    <a:pt x="109698" y="6626"/>
                    <a:pt x="116324" y="0"/>
                    <a:pt x="124423" y="0"/>
                  </a:cubicBezTo>
                  <a:close/>
                </a:path>
              </a:pathLst>
            </a:custGeom>
            <a:solidFill>
              <a:srgbClr val="006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solidFill>
                  <a:schemeClr val="lt1"/>
                </a:solidFill>
              </a:endParaRPr>
            </a:p>
          </p:txBody>
        </p:sp>
        <p:sp>
          <p:nvSpPr>
            <p:cNvPr id="22" name="椭圆 21"/>
            <p:cNvSpPr/>
            <p:nvPr userDrawn="1"/>
          </p:nvSpPr>
          <p:spPr>
            <a:xfrm>
              <a:off x="4597074" y="5862487"/>
              <a:ext cx="416560" cy="394015"/>
            </a:xfrm>
            <a:prstGeom prst="ellipse">
              <a:avLst/>
            </a:prstGeom>
            <a:noFill/>
            <a:ln>
              <a:solidFill>
                <a:srgbClr val="0064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32" name="组合 31"/>
          <p:cNvGrpSpPr/>
          <p:nvPr userDrawn="1"/>
        </p:nvGrpSpPr>
        <p:grpSpPr>
          <a:xfrm>
            <a:off x="423616" y="162129"/>
            <a:ext cx="5352151" cy="1229132"/>
            <a:chOff x="6927" y="136525"/>
            <a:chExt cx="5764416" cy="1323810"/>
          </a:xfrm>
        </p:grpSpPr>
        <p:pic>
          <p:nvPicPr>
            <p:cNvPr id="28" name="图片 27">
              <a:extLst>
                <a:ext uri="{FF2B5EF4-FFF2-40B4-BE49-F238E27FC236}">
                  <a16:creationId xmlns:a16="http://schemas.microsoft.com/office/drawing/2014/main" id="{F6403022-81B5-A422-6D04-36DDA3E931A1}"/>
                </a:ext>
              </a:extLst>
            </p:cNvPr>
            <p:cNvPicPr>
              <a:picLocks noChangeAspect="1"/>
            </p:cNvPicPr>
            <p:nvPr userDrawn="1"/>
          </p:nvPicPr>
          <p:blipFill>
            <a:blip r:embed="rId3">
              <a:clrChange>
                <a:clrFrom>
                  <a:srgbClr val="E8E8EA"/>
                </a:clrFrom>
                <a:clrTo>
                  <a:srgbClr val="E8E8EA">
                    <a:alpha val="0"/>
                  </a:srgbClr>
                </a:clrTo>
              </a:clrChange>
            </a:blip>
            <a:stretch>
              <a:fillRect/>
            </a:stretch>
          </p:blipFill>
          <p:spPr>
            <a:xfrm>
              <a:off x="1180867" y="260930"/>
              <a:ext cx="4590476" cy="561905"/>
            </a:xfrm>
            <a:prstGeom prst="rect">
              <a:avLst/>
            </a:prstGeom>
            <a:solidFill>
              <a:srgbClr val="E8E8EA"/>
            </a:solidFill>
          </p:spPr>
        </p:pic>
        <p:pic>
          <p:nvPicPr>
            <p:cNvPr id="29" name="图片 28">
              <a:extLst>
                <a:ext uri="{FF2B5EF4-FFF2-40B4-BE49-F238E27FC236}">
                  <a16:creationId xmlns:a16="http://schemas.microsoft.com/office/drawing/2014/main" id="{3680FB55-DFB8-67B3-4F58-12433FDC65E5}"/>
                </a:ext>
              </a:extLst>
            </p:cNvPr>
            <p:cNvPicPr>
              <a:picLocks noChangeAspect="1"/>
            </p:cNvPicPr>
            <p:nvPr userDrawn="1"/>
          </p:nvPicPr>
          <p:blipFill>
            <a:blip r:embed="rId4">
              <a:clrChange>
                <a:clrFrom>
                  <a:srgbClr val="E8E8EA"/>
                </a:clrFrom>
                <a:clrTo>
                  <a:srgbClr val="E8E8EA">
                    <a:alpha val="0"/>
                  </a:srgbClr>
                </a:clrTo>
              </a:clrChange>
            </a:blip>
            <a:stretch>
              <a:fillRect/>
            </a:stretch>
          </p:blipFill>
          <p:spPr>
            <a:xfrm>
              <a:off x="6927" y="136525"/>
              <a:ext cx="1276190" cy="1323810"/>
            </a:xfrm>
            <a:prstGeom prst="rect">
              <a:avLst/>
            </a:prstGeom>
            <a:solidFill>
              <a:srgbClr val="E8E8EA"/>
            </a:solidFill>
          </p:spPr>
        </p:pic>
        <p:pic>
          <p:nvPicPr>
            <p:cNvPr id="30" name="图片 29">
              <a:extLst>
                <a:ext uri="{FF2B5EF4-FFF2-40B4-BE49-F238E27FC236}">
                  <a16:creationId xmlns:a16="http://schemas.microsoft.com/office/drawing/2014/main" id="{7289E49C-7D60-09BB-BDB1-42F9C0B16391}"/>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1257057" y="822835"/>
              <a:ext cx="4514286" cy="580952"/>
            </a:xfrm>
            <a:prstGeom prst="rect">
              <a:avLst/>
            </a:prstGeom>
            <a:solidFill>
              <a:srgbClr val="E8E8EA"/>
            </a:solidFill>
          </p:spPr>
        </p:pic>
      </p:grpSp>
      <p:sp>
        <p:nvSpPr>
          <p:cNvPr id="34" name="标题 1"/>
          <p:cNvSpPr>
            <a:spLocks noGrp="1"/>
          </p:cNvSpPr>
          <p:nvPr>
            <p:ph type="title" hasCustomPrompt="1"/>
          </p:nvPr>
        </p:nvSpPr>
        <p:spPr>
          <a:xfrm>
            <a:off x="838200" y="2810844"/>
            <a:ext cx="10515600" cy="923330"/>
          </a:xfrm>
          <a:prstGeom prst="rect">
            <a:avLst/>
          </a:prstGeom>
          <a:noFill/>
        </p:spPr>
        <p:txBody>
          <a:bodyPr wrap="square" rtlCol="0" anchor="ctr">
            <a:spAutoFit/>
          </a:bodyPr>
          <a:lstStyle>
            <a:lvl1pPr algn="ctr">
              <a:defRPr lang="zh-CN" altLang="en-US" sz="6000" b="1">
                <a:solidFill>
                  <a:schemeClr val="bg1"/>
                </a:solidFill>
                <a:latin typeface="Arial" panose="020B0604020202020204" pitchFamily="34" charset="0"/>
                <a:ea typeface="+mn-ea"/>
                <a:cs typeface="Arial" panose="020B0604020202020204" pitchFamily="34" charset="0"/>
              </a:defRPr>
            </a:lvl1pPr>
          </a:lstStyle>
          <a:p>
            <a:pPr marL="0" lvl="0" algn="ctr"/>
            <a:r>
              <a:rPr lang="zh-CN" altLang="en-US" dirty="0"/>
              <a:t>单击此处编辑标题</a:t>
            </a:r>
          </a:p>
        </p:txBody>
      </p:sp>
      <p:sp>
        <p:nvSpPr>
          <p:cNvPr id="27" name="Text Placeholder 3"/>
          <p:cNvSpPr>
            <a:spLocks noGrp="1"/>
          </p:cNvSpPr>
          <p:nvPr>
            <p:ph type="body" sz="half" idx="2"/>
          </p:nvPr>
        </p:nvSpPr>
        <p:spPr>
          <a:xfrm>
            <a:off x="5876544" y="5390962"/>
            <a:ext cx="3932237" cy="363435"/>
          </a:xfrm>
          <a:prstGeom prst="rect">
            <a:avLst/>
          </a:prstGeom>
        </p:spPr>
        <p:txBody>
          <a:bodyPr anchor="ctr"/>
          <a:lstStyle>
            <a:lvl1pPr marL="0" indent="0">
              <a:buFontTx/>
              <a:buNone/>
              <a:defRPr lang="zh-CN" altLang="en-US" sz="1600" b="0" smtClean="0">
                <a:latin typeface="微软雅黑" panose="020B0503020204020204" pitchFamily="34" charset="-122"/>
                <a:ea typeface="微软雅黑" panose="020B0503020204020204" pitchFamily="34" charset="-122"/>
                <a:cs typeface="+mj-cs"/>
              </a:defRPr>
            </a:lvl1pPr>
          </a:lstStyle>
          <a:p>
            <a:pPr marL="57150" lvl="0" indent="-285750">
              <a:spcBef>
                <a:spcPct val="0"/>
              </a:spcBef>
            </a:pPr>
            <a:r>
              <a:rPr lang="zh-CN" altLang="en-US" dirty="0"/>
              <a:t>编辑母版文本样式</a:t>
            </a:r>
          </a:p>
        </p:txBody>
      </p:sp>
      <p:sp>
        <p:nvSpPr>
          <p:cNvPr id="43" name="Text Placeholder 3"/>
          <p:cNvSpPr>
            <a:spLocks noGrp="1"/>
          </p:cNvSpPr>
          <p:nvPr>
            <p:ph type="body" sz="half" idx="10"/>
          </p:nvPr>
        </p:nvSpPr>
        <p:spPr>
          <a:xfrm>
            <a:off x="5876544" y="5975775"/>
            <a:ext cx="3932237" cy="363435"/>
          </a:xfrm>
          <a:prstGeom prst="rect">
            <a:avLst/>
          </a:prstGeom>
        </p:spPr>
        <p:txBody>
          <a:bodyPr anchor="ctr"/>
          <a:lstStyle>
            <a:lvl1pPr marL="0" indent="0">
              <a:buNone/>
              <a:defRPr lang="zh-CN" altLang="en-US" sz="1600" b="0" smtClean="0">
                <a:latin typeface="微软雅黑" panose="020B0503020204020204" pitchFamily="34" charset="-122"/>
                <a:ea typeface="微软雅黑" panose="020B0503020204020204" pitchFamily="34" charset="-122"/>
                <a:cs typeface="+mj-cs"/>
              </a:defRPr>
            </a:lvl1pPr>
          </a:lstStyle>
          <a:p>
            <a:pPr marL="57150" lvl="0" indent="-285750">
              <a:spcBef>
                <a:spcPct val="0"/>
              </a:spcBef>
            </a:pPr>
            <a:r>
              <a:rPr lang="zh-CN" altLang="en-US" dirty="0"/>
              <a:t>编辑母版文本样式</a:t>
            </a:r>
          </a:p>
        </p:txBody>
      </p:sp>
    </p:spTree>
    <p:extLst>
      <p:ext uri="{BB962C8B-B14F-4D97-AF65-F5344CB8AC3E}">
        <p14:creationId xmlns:p14="http://schemas.microsoft.com/office/powerpoint/2010/main" val="1684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2" name="文本框 1"/>
          <p:cNvSpPr txBox="1"/>
          <p:nvPr userDrawn="1"/>
        </p:nvSpPr>
        <p:spPr>
          <a:xfrm>
            <a:off x="1066800" y="3133725"/>
            <a:ext cx="2326278" cy="584775"/>
          </a:xfrm>
          <a:prstGeom prst="rect">
            <a:avLst/>
          </a:prstGeom>
          <a:noFill/>
        </p:spPr>
        <p:txBody>
          <a:bodyPr wrap="none" rtlCol="0">
            <a:spAutoFit/>
          </a:bodyPr>
          <a:lstStyle/>
          <a:p>
            <a:r>
              <a:rPr lang="en-US" altLang="zh-CN" sz="3200" dirty="0"/>
              <a:t>CONTENTS</a:t>
            </a:r>
            <a:endParaRPr lang="zh-CN" altLang="en-US" sz="3200" dirty="0"/>
          </a:p>
        </p:txBody>
      </p:sp>
      <p:sp>
        <p:nvSpPr>
          <p:cNvPr id="4" name="文本占位符 13"/>
          <p:cNvSpPr>
            <a:spLocks noGrp="1"/>
          </p:cNvSpPr>
          <p:nvPr>
            <p:ph type="body" sz="quarter" idx="12" hasCustomPrompt="1"/>
          </p:nvPr>
        </p:nvSpPr>
        <p:spPr>
          <a:xfrm>
            <a:off x="6107785" y="461703"/>
            <a:ext cx="5576224" cy="5760720"/>
          </a:xfrm>
          <a:prstGeom prst="rect">
            <a:avLst/>
          </a:prstGeom>
        </p:spPr>
        <p:txBody>
          <a:bodyPr anchor="ctr">
            <a:noAutofit/>
          </a:bodyPr>
          <a:lstStyle>
            <a:lvl1pPr marL="230505" indent="-288290" algn="just">
              <a:lnSpc>
                <a:spcPct val="200000"/>
              </a:lnSpc>
              <a:spcBef>
                <a:spcPts val="0"/>
              </a:spcBef>
              <a:spcAft>
                <a:spcPts val="0"/>
              </a:spcAft>
              <a:buSzPct val="100000"/>
              <a:buFont typeface="+mj-lt"/>
              <a:buAutoNum type="arabicPeriod"/>
              <a:defRPr sz="2400"/>
            </a:lvl1pPr>
            <a:lvl2pPr marL="685800" indent="-228600" algn="just">
              <a:lnSpc>
                <a:spcPct val="100000"/>
              </a:lnSpc>
              <a:spcBef>
                <a:spcPts val="500"/>
              </a:spcBef>
              <a:spcAft>
                <a:spcPts val="0"/>
              </a:spcAft>
              <a:buSzPct val="80000"/>
              <a:buFont typeface="Wingdings" panose="05000000000000000000" pitchFamily="2" charset="2"/>
              <a:buChar char="l"/>
              <a:defRPr sz="2000"/>
            </a:lvl2pPr>
            <a:lvl3pPr marL="1143000" indent="-228600" algn="just">
              <a:lnSpc>
                <a:spcPct val="100000"/>
              </a:lnSpc>
              <a:spcBef>
                <a:spcPts val="300"/>
              </a:spcBef>
              <a:spcAft>
                <a:spcPts val="0"/>
              </a:spcAft>
              <a:buFont typeface="Times New Roman" panose="02020603050405020304" pitchFamily="18" charset="0"/>
              <a:buChar char="○"/>
              <a:defRPr sz="1800"/>
            </a:lvl3pPr>
            <a:lvl4pPr marL="1600200" indent="-228600">
              <a:lnSpc>
                <a:spcPct val="100000"/>
              </a:lnSpc>
              <a:spcBef>
                <a:spcPts val="300"/>
              </a:spcBef>
              <a:spcAft>
                <a:spcPts val="0"/>
              </a:spcAft>
              <a:buFont typeface="Times New Roman" panose="02020603050405020304" pitchFamily="18" charset="0"/>
              <a:buChar char="○"/>
              <a:defRPr sz="1800"/>
            </a:lvl4pPr>
          </a:lstStyle>
          <a:p>
            <a:pPr lvl="0"/>
            <a:r>
              <a:rPr lang="zh-CN" altLang="en-US" dirty="0"/>
              <a:t>第一级</a:t>
            </a:r>
            <a:r>
              <a:rPr lang="en-US" altLang="zh-CN" dirty="0"/>
              <a:t>-24pt</a:t>
            </a:r>
            <a:endParaRPr lang="zh-CN" altLang="en-US" dirty="0"/>
          </a:p>
          <a:p>
            <a:pPr lvl="1"/>
            <a:r>
              <a:rPr lang="zh-CN" altLang="en-US" dirty="0"/>
              <a:t>第二级</a:t>
            </a:r>
            <a:r>
              <a:rPr lang="en-US" altLang="zh-CN" dirty="0"/>
              <a:t>-20pt</a:t>
            </a:r>
            <a:endParaRPr lang="zh-CN" altLang="en-US" dirty="0"/>
          </a:p>
          <a:p>
            <a:pPr lvl="2"/>
            <a:r>
              <a:rPr lang="zh-CN" altLang="en-US" dirty="0"/>
              <a:t>第三级</a:t>
            </a:r>
            <a:r>
              <a:rPr lang="en-US" altLang="zh-CN" dirty="0"/>
              <a:t>-18pt</a:t>
            </a:r>
          </a:p>
          <a:p>
            <a:pPr lvl="3"/>
            <a:r>
              <a:rPr lang="zh-CN" altLang="en-US" dirty="0"/>
              <a:t>第四级</a:t>
            </a:r>
            <a:r>
              <a:rPr lang="en-US" altLang="zh-CN" dirty="0"/>
              <a:t>-18pt</a:t>
            </a:r>
            <a:endParaRPr lang="zh-CN" altLang="en-US" dirty="0"/>
          </a:p>
        </p:txBody>
      </p:sp>
    </p:spTree>
    <p:extLst>
      <p:ext uri="{BB962C8B-B14F-4D97-AF65-F5344CB8AC3E}">
        <p14:creationId xmlns:p14="http://schemas.microsoft.com/office/powerpoint/2010/main" val="2324642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单子标题单栏页">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088A4487-1185-F52F-5F8D-B841A2BE4F26}"/>
              </a:ext>
            </a:extLst>
          </p:cNvPr>
          <p:cNvCxnSpPr/>
          <p:nvPr userDrawn="1"/>
        </p:nvCxnSpPr>
        <p:spPr>
          <a:xfrm>
            <a:off x="-6096" y="6499259"/>
            <a:ext cx="12192000" cy="0"/>
          </a:xfrm>
          <a:prstGeom prst="line">
            <a:avLst/>
          </a:prstGeom>
          <a:ln w="19050">
            <a:solidFill>
              <a:srgbClr val="014FA6"/>
            </a:solidFill>
          </a:ln>
        </p:spPr>
        <p:style>
          <a:lnRef idx="1">
            <a:schemeClr val="accent1"/>
          </a:lnRef>
          <a:fillRef idx="0">
            <a:schemeClr val="accent1"/>
          </a:fillRef>
          <a:effectRef idx="0">
            <a:schemeClr val="accent1"/>
          </a:effectRef>
          <a:fontRef idx="minor">
            <a:schemeClr val="tx1"/>
          </a:fontRef>
        </p:style>
      </p:cxnSp>
      <p:sp>
        <p:nvSpPr>
          <p:cNvPr id="4" name="文本占位符 13">
            <a:extLst>
              <a:ext uri="{FF2B5EF4-FFF2-40B4-BE49-F238E27FC236}">
                <a16:creationId xmlns:a16="http://schemas.microsoft.com/office/drawing/2014/main" id="{7AB54DC4-299C-6348-B632-43BA7443DA4A}"/>
              </a:ext>
            </a:extLst>
          </p:cNvPr>
          <p:cNvSpPr>
            <a:spLocks noGrp="1"/>
          </p:cNvSpPr>
          <p:nvPr>
            <p:ph type="body" sz="quarter" idx="12" hasCustomPrompt="1"/>
          </p:nvPr>
        </p:nvSpPr>
        <p:spPr>
          <a:xfrm>
            <a:off x="222884" y="1366982"/>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5" name="页脚占位符 2">
            <a:extLst>
              <a:ext uri="{FF2B5EF4-FFF2-40B4-BE49-F238E27FC236}">
                <a16:creationId xmlns:a16="http://schemas.microsoft.com/office/drawing/2014/main" id="{D6713730-3665-69D7-8F57-9954179A89DF}"/>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9" name="页脚占位符 2">
            <a:extLst>
              <a:ext uri="{FF2B5EF4-FFF2-40B4-BE49-F238E27FC236}">
                <a16:creationId xmlns:a16="http://schemas.microsoft.com/office/drawing/2014/main" id="{D30B7495-52BE-681A-CCF3-3BE5F426824C}"/>
              </a:ext>
            </a:extLst>
          </p:cNvPr>
          <p:cNvSpPr txBox="1"/>
          <p:nvPr userDrawn="1"/>
        </p:nvSpPr>
        <p:spPr>
          <a:xfrm>
            <a:off x="240827" y="6491810"/>
            <a:ext cx="363949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dirty="0">
                <a:solidFill>
                  <a:schemeClr val="tx1"/>
                </a:solidFill>
              </a:rPr>
              <a:t>标题</a:t>
            </a:r>
          </a:p>
        </p:txBody>
      </p:sp>
      <p:sp>
        <p:nvSpPr>
          <p:cNvPr id="11" name="页脚占位符 2">
            <a:extLst>
              <a:ext uri="{FF2B5EF4-FFF2-40B4-BE49-F238E27FC236}">
                <a16:creationId xmlns:a16="http://schemas.microsoft.com/office/drawing/2014/main" id="{60CB7CF4-718D-4B9C-11DE-6713C9864996}"/>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13" name="文本占位符 13">
            <a:extLst>
              <a:ext uri="{FF2B5EF4-FFF2-40B4-BE49-F238E27FC236}">
                <a16:creationId xmlns:a16="http://schemas.microsoft.com/office/drawing/2014/main" id="{786EC3CD-8F50-51F3-F69D-0BC2696A3FC3}"/>
              </a:ext>
            </a:extLst>
          </p:cNvPr>
          <p:cNvSpPr>
            <a:spLocks noGrp="1"/>
          </p:cNvSpPr>
          <p:nvPr>
            <p:ph type="body" sz="quarter" idx="17" hasCustomPrompt="1"/>
          </p:nvPr>
        </p:nvSpPr>
        <p:spPr>
          <a:xfrm>
            <a:off x="6103169" y="1376218"/>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15" name="页脚占位符 2">
            <a:extLst>
              <a:ext uri="{FF2B5EF4-FFF2-40B4-BE49-F238E27FC236}">
                <a16:creationId xmlns:a16="http://schemas.microsoft.com/office/drawing/2014/main" id="{5A0443CD-DBF0-FD87-6B0C-02BF6CF5EA3A}"/>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
        <p:nvSpPr>
          <p:cNvPr id="19" name="矩形 18">
            <a:extLst>
              <a:ext uri="{FF2B5EF4-FFF2-40B4-BE49-F238E27FC236}">
                <a16:creationId xmlns:a16="http://schemas.microsoft.com/office/drawing/2014/main" id="{48FC7E6E-416F-CF37-39D1-884F20B16730}"/>
              </a:ext>
            </a:extLst>
          </p:cNvPr>
          <p:cNvSpPr/>
          <p:nvPr userDrawn="1"/>
        </p:nvSpPr>
        <p:spPr>
          <a:xfrm>
            <a:off x="0" y="0"/>
            <a:ext cx="12192000" cy="8091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443C44AC-EFE0-E4F0-7A07-73336A685BD7}"/>
              </a:ext>
            </a:extLst>
          </p:cNvPr>
          <p:cNvCxnSpPr/>
          <p:nvPr userDrawn="1"/>
        </p:nvCxnSpPr>
        <p:spPr>
          <a:xfrm>
            <a:off x="0" y="683277"/>
            <a:ext cx="12192000" cy="0"/>
          </a:xfrm>
          <a:prstGeom prst="line">
            <a:avLst/>
          </a:prstGeom>
          <a:ln w="38100">
            <a:solidFill>
              <a:srgbClr val="005CA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450C1D6-710A-8246-AB5A-334E432D26BF}"/>
              </a:ext>
            </a:extLst>
          </p:cNvPr>
          <p:cNvSpPr txBox="1"/>
          <p:nvPr userDrawn="1"/>
        </p:nvSpPr>
        <p:spPr>
          <a:xfrm>
            <a:off x="700748" y="147536"/>
            <a:ext cx="1210588" cy="400110"/>
          </a:xfrm>
          <a:prstGeom prst="rect">
            <a:avLst/>
          </a:prstGeom>
          <a:noFill/>
        </p:spPr>
        <p:txBody>
          <a:bodyPr wrap="none" rtlCol="0">
            <a:spAutoFit/>
          </a:bodyPr>
          <a:lstStyle/>
          <a:p>
            <a:pPr marL="0" algn="l" defTabSz="914400" rtl="0" eaLnBrk="1" latinLnBrk="0" hangingPunct="1"/>
            <a:r>
              <a:rPr lang="zh-CN" altLang="en-US" sz="2000" b="1" kern="1200" dirty="0">
                <a:solidFill>
                  <a:srgbClr val="1A48A0"/>
                </a:solidFill>
                <a:latin typeface="微软雅黑" panose="020B0503020204020204" pitchFamily="34" charset="-122"/>
                <a:ea typeface="微软雅黑" panose="020B0503020204020204" pitchFamily="34" charset="-122"/>
                <a:cs typeface="+mn-cs"/>
              </a:rPr>
              <a:t>选题背景</a:t>
            </a:r>
          </a:p>
        </p:txBody>
      </p:sp>
      <p:sp>
        <p:nvSpPr>
          <p:cNvPr id="29" name="文本框 28">
            <a:extLst>
              <a:ext uri="{FF2B5EF4-FFF2-40B4-BE49-F238E27FC236}">
                <a16:creationId xmlns:a16="http://schemas.microsoft.com/office/drawing/2014/main" id="{A733A82D-D083-E2CD-865B-81BC48A87507}"/>
              </a:ext>
            </a:extLst>
          </p:cNvPr>
          <p:cNvSpPr txBox="1"/>
          <p:nvPr userDrawn="1"/>
        </p:nvSpPr>
        <p:spPr>
          <a:xfrm>
            <a:off x="2312211"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文献回顾</a:t>
            </a:r>
          </a:p>
        </p:txBody>
      </p:sp>
      <p:sp>
        <p:nvSpPr>
          <p:cNvPr id="30" name="文本框 29">
            <a:extLst>
              <a:ext uri="{FF2B5EF4-FFF2-40B4-BE49-F238E27FC236}">
                <a16:creationId xmlns:a16="http://schemas.microsoft.com/office/drawing/2014/main" id="{AC43C505-155B-4DFB-665D-4ECEB04DB491}"/>
              </a:ext>
            </a:extLst>
          </p:cNvPr>
          <p:cNvSpPr txBox="1"/>
          <p:nvPr userDrawn="1"/>
        </p:nvSpPr>
        <p:spPr>
          <a:xfrm>
            <a:off x="3909929" y="156973"/>
            <a:ext cx="1107996" cy="369332"/>
          </a:xfrm>
          <a:prstGeom prst="rect">
            <a:avLst/>
          </a:prstGeom>
          <a:noFill/>
        </p:spPr>
        <p:txBody>
          <a:bodyPr wrap="none" rtlCol="0">
            <a:spAutoFit/>
          </a:bodyPr>
          <a:lstStyle/>
          <a:p>
            <a:r>
              <a:rPr lang="zh-CN" altLang="en-US" sz="1800" kern="1200" dirty="0">
                <a:solidFill>
                  <a:schemeClr val="bg1">
                    <a:lumMod val="50000"/>
                  </a:schemeClr>
                </a:solidFill>
                <a:latin typeface="微软雅黑" panose="020B0503020204020204" pitchFamily="34" charset="-122"/>
                <a:ea typeface="微软雅黑" panose="020B0503020204020204" pitchFamily="34" charset="-122"/>
                <a:cs typeface="+mn-cs"/>
              </a:rPr>
              <a:t>研究问题</a:t>
            </a:r>
          </a:p>
        </p:txBody>
      </p:sp>
      <p:sp>
        <p:nvSpPr>
          <p:cNvPr id="31" name="文本框 30">
            <a:extLst>
              <a:ext uri="{FF2B5EF4-FFF2-40B4-BE49-F238E27FC236}">
                <a16:creationId xmlns:a16="http://schemas.microsoft.com/office/drawing/2014/main" id="{8841FE6A-E44E-3C44-034C-08C94565A0C3}"/>
              </a:ext>
            </a:extLst>
          </p:cNvPr>
          <p:cNvSpPr txBox="1"/>
          <p:nvPr userDrawn="1"/>
        </p:nvSpPr>
        <p:spPr>
          <a:xfrm>
            <a:off x="5535137"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算法设计</a:t>
            </a:r>
          </a:p>
        </p:txBody>
      </p:sp>
      <p:sp>
        <p:nvSpPr>
          <p:cNvPr id="32" name="文本框 31">
            <a:extLst>
              <a:ext uri="{FF2B5EF4-FFF2-40B4-BE49-F238E27FC236}">
                <a16:creationId xmlns:a16="http://schemas.microsoft.com/office/drawing/2014/main" id="{A6858080-9CD3-48B7-0C2F-5FFBAF0E4647}"/>
              </a:ext>
            </a:extLst>
          </p:cNvPr>
          <p:cNvSpPr txBox="1"/>
          <p:nvPr userDrawn="1"/>
        </p:nvSpPr>
        <p:spPr>
          <a:xfrm>
            <a:off x="7146600"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数值结果</a:t>
            </a:r>
          </a:p>
        </p:txBody>
      </p:sp>
      <p:cxnSp>
        <p:nvCxnSpPr>
          <p:cNvPr id="33" name="直接连接符 32">
            <a:extLst>
              <a:ext uri="{FF2B5EF4-FFF2-40B4-BE49-F238E27FC236}">
                <a16:creationId xmlns:a16="http://schemas.microsoft.com/office/drawing/2014/main" id="{9033C5E9-6E14-3DDF-B55B-C1074DDBAA50}"/>
              </a:ext>
            </a:extLst>
          </p:cNvPr>
          <p:cNvCxnSpPr>
            <a:cxnSpLocks/>
          </p:cNvCxnSpPr>
          <p:nvPr userDrawn="1"/>
        </p:nvCxnSpPr>
        <p:spPr>
          <a:xfrm>
            <a:off x="1059531" y="536202"/>
            <a:ext cx="457835" cy="0"/>
          </a:xfrm>
          <a:prstGeom prst="line">
            <a:avLst/>
          </a:prstGeom>
          <a:ln w="38100">
            <a:solidFill>
              <a:srgbClr val="1A48A0"/>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43B9B1E-89D1-B297-7AE0-10D075536C6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235937" y="89639"/>
            <a:ext cx="2627232" cy="504000"/>
          </a:xfrm>
          <a:prstGeom prst="rect">
            <a:avLst/>
          </a:prstGeom>
        </p:spPr>
      </p:pic>
      <p:sp>
        <p:nvSpPr>
          <p:cNvPr id="18" name="圆角矩形 1">
            <a:extLst>
              <a:ext uri="{FF2B5EF4-FFF2-40B4-BE49-F238E27FC236}">
                <a16:creationId xmlns:a16="http://schemas.microsoft.com/office/drawing/2014/main" id="{A03BA7EC-D751-464A-8090-4CDDA772F657}"/>
              </a:ext>
            </a:extLst>
          </p:cNvPr>
          <p:cNvSpPr/>
          <p:nvPr userDrawn="1"/>
        </p:nvSpPr>
        <p:spPr>
          <a:xfrm>
            <a:off x="335409"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21" name="文本占位符 13">
            <a:extLst>
              <a:ext uri="{FF2B5EF4-FFF2-40B4-BE49-F238E27FC236}">
                <a16:creationId xmlns:a16="http://schemas.microsoft.com/office/drawing/2014/main" id="{F5190E30-F285-4D7A-9541-9B539E36531F}"/>
              </a:ext>
            </a:extLst>
          </p:cNvPr>
          <p:cNvSpPr>
            <a:spLocks noGrp="1"/>
          </p:cNvSpPr>
          <p:nvPr>
            <p:ph type="body" sz="quarter" idx="13" hasCustomPrompt="1"/>
          </p:nvPr>
        </p:nvSpPr>
        <p:spPr>
          <a:xfrm>
            <a:off x="521839"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spTree>
    <p:extLst>
      <p:ext uri="{BB962C8B-B14F-4D97-AF65-F5344CB8AC3E}">
        <p14:creationId xmlns:p14="http://schemas.microsoft.com/office/powerpoint/2010/main" val="42718763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单子标题双栏页">
    <p:spTree>
      <p:nvGrpSpPr>
        <p:cNvPr id="1" name=""/>
        <p:cNvGrpSpPr/>
        <p:nvPr/>
      </p:nvGrpSpPr>
      <p:grpSpPr>
        <a:xfrm>
          <a:off x="0" y="0"/>
          <a:ext cx="0" cy="0"/>
          <a:chOff x="0" y="0"/>
          <a:chExt cx="0" cy="0"/>
        </a:xfrm>
      </p:grpSpPr>
      <p:sp>
        <p:nvSpPr>
          <p:cNvPr id="14" name="文本占位符 13"/>
          <p:cNvSpPr>
            <a:spLocks noGrp="1"/>
          </p:cNvSpPr>
          <p:nvPr>
            <p:ph type="body" sz="quarter" idx="12" hasCustomPrompt="1"/>
          </p:nvPr>
        </p:nvSpPr>
        <p:spPr>
          <a:xfrm>
            <a:off x="222884" y="1366982"/>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25" name="文本占位符 13"/>
          <p:cNvSpPr>
            <a:spLocks noGrp="1"/>
          </p:cNvSpPr>
          <p:nvPr>
            <p:ph type="body" sz="quarter" idx="17" hasCustomPrompt="1"/>
          </p:nvPr>
        </p:nvSpPr>
        <p:spPr>
          <a:xfrm>
            <a:off x="6103169" y="1376218"/>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3" name="矩形 2">
            <a:extLst>
              <a:ext uri="{FF2B5EF4-FFF2-40B4-BE49-F238E27FC236}">
                <a16:creationId xmlns:a16="http://schemas.microsoft.com/office/drawing/2014/main" id="{F38F890C-A6C3-C7DE-48D0-49AF0D66400A}"/>
              </a:ext>
            </a:extLst>
          </p:cNvPr>
          <p:cNvSpPr/>
          <p:nvPr userDrawn="1"/>
        </p:nvSpPr>
        <p:spPr>
          <a:xfrm>
            <a:off x="0" y="0"/>
            <a:ext cx="12192000" cy="8091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6343F1DC-FC45-5CCC-04B5-EBC1BEA5CE3A}"/>
              </a:ext>
            </a:extLst>
          </p:cNvPr>
          <p:cNvCxnSpPr/>
          <p:nvPr userDrawn="1"/>
        </p:nvCxnSpPr>
        <p:spPr>
          <a:xfrm>
            <a:off x="0" y="683277"/>
            <a:ext cx="12192000" cy="0"/>
          </a:xfrm>
          <a:prstGeom prst="line">
            <a:avLst/>
          </a:prstGeom>
          <a:ln w="38100">
            <a:solidFill>
              <a:srgbClr val="005CA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4970BA48-0C6D-86D8-1714-170121C7363F}"/>
              </a:ext>
            </a:extLst>
          </p:cNvPr>
          <p:cNvSpPr txBox="1"/>
          <p:nvPr userDrawn="1"/>
        </p:nvSpPr>
        <p:spPr>
          <a:xfrm>
            <a:off x="2289450" y="141584"/>
            <a:ext cx="1210588" cy="400110"/>
          </a:xfrm>
          <a:prstGeom prst="rect">
            <a:avLst/>
          </a:prstGeom>
          <a:noFill/>
        </p:spPr>
        <p:txBody>
          <a:bodyPr wrap="none" rtlCol="0">
            <a:spAutoFit/>
          </a:bodyPr>
          <a:lstStyle/>
          <a:p>
            <a:r>
              <a:rPr lang="zh-CN" altLang="en-US" sz="2000" b="1" kern="1200" dirty="0">
                <a:solidFill>
                  <a:srgbClr val="1A48A0"/>
                </a:solidFill>
                <a:latin typeface="微软雅黑" panose="020B0503020204020204" pitchFamily="34" charset="-122"/>
                <a:ea typeface="微软雅黑" panose="020B0503020204020204" pitchFamily="34" charset="-122"/>
                <a:cs typeface="+mn-cs"/>
              </a:rPr>
              <a:t>文献回顾</a:t>
            </a:r>
          </a:p>
        </p:txBody>
      </p:sp>
      <p:sp>
        <p:nvSpPr>
          <p:cNvPr id="20" name="文本框 19">
            <a:extLst>
              <a:ext uri="{FF2B5EF4-FFF2-40B4-BE49-F238E27FC236}">
                <a16:creationId xmlns:a16="http://schemas.microsoft.com/office/drawing/2014/main" id="{26B87D90-C463-E2DE-DAC8-DAE0E6829E97}"/>
              </a:ext>
            </a:extLst>
          </p:cNvPr>
          <p:cNvSpPr txBox="1"/>
          <p:nvPr userDrawn="1"/>
        </p:nvSpPr>
        <p:spPr>
          <a:xfrm>
            <a:off x="3909937" y="156973"/>
            <a:ext cx="1107996" cy="369332"/>
          </a:xfrm>
          <a:prstGeom prst="rect">
            <a:avLst/>
          </a:prstGeom>
          <a:noFill/>
        </p:spPr>
        <p:txBody>
          <a:bodyPr wrap="none" rtlCol="0">
            <a:spAutoFit/>
          </a:bodyPr>
          <a:lstStyle/>
          <a:p>
            <a:r>
              <a:rPr lang="zh-CN" altLang="en-US" sz="1800" kern="1200" dirty="0">
                <a:solidFill>
                  <a:schemeClr val="bg1">
                    <a:lumMod val="50000"/>
                  </a:schemeClr>
                </a:solidFill>
                <a:latin typeface="微软雅黑" panose="020B0503020204020204" pitchFamily="34" charset="-122"/>
                <a:ea typeface="微软雅黑" panose="020B0503020204020204" pitchFamily="34" charset="-122"/>
                <a:cs typeface="+mn-cs"/>
              </a:rPr>
              <a:t>研究问题</a:t>
            </a:r>
          </a:p>
        </p:txBody>
      </p:sp>
      <p:sp>
        <p:nvSpPr>
          <p:cNvPr id="21" name="文本框 20">
            <a:extLst>
              <a:ext uri="{FF2B5EF4-FFF2-40B4-BE49-F238E27FC236}">
                <a16:creationId xmlns:a16="http://schemas.microsoft.com/office/drawing/2014/main" id="{1CCF966C-FED3-B8AA-C757-716362F447BD}"/>
              </a:ext>
            </a:extLst>
          </p:cNvPr>
          <p:cNvSpPr txBox="1"/>
          <p:nvPr userDrawn="1"/>
        </p:nvSpPr>
        <p:spPr>
          <a:xfrm>
            <a:off x="5535145"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算法设计</a:t>
            </a:r>
          </a:p>
        </p:txBody>
      </p:sp>
      <p:sp>
        <p:nvSpPr>
          <p:cNvPr id="23" name="文本框 22">
            <a:extLst>
              <a:ext uri="{FF2B5EF4-FFF2-40B4-BE49-F238E27FC236}">
                <a16:creationId xmlns:a16="http://schemas.microsoft.com/office/drawing/2014/main" id="{5DA5D87F-A5CF-4C68-8AFE-074A1800FFD5}"/>
              </a:ext>
            </a:extLst>
          </p:cNvPr>
          <p:cNvSpPr txBox="1"/>
          <p:nvPr userDrawn="1"/>
        </p:nvSpPr>
        <p:spPr>
          <a:xfrm>
            <a:off x="7146608"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数值结果</a:t>
            </a:r>
          </a:p>
        </p:txBody>
      </p:sp>
      <p:sp>
        <p:nvSpPr>
          <p:cNvPr id="2" name="文本框 1">
            <a:extLst>
              <a:ext uri="{FF2B5EF4-FFF2-40B4-BE49-F238E27FC236}">
                <a16:creationId xmlns:a16="http://schemas.microsoft.com/office/drawing/2014/main" id="{56130DB9-D4A4-72E6-15D9-063FB04A67B4}"/>
              </a:ext>
            </a:extLst>
          </p:cNvPr>
          <p:cNvSpPr txBox="1"/>
          <p:nvPr userDrawn="1"/>
        </p:nvSpPr>
        <p:spPr>
          <a:xfrm>
            <a:off x="715642" y="156973"/>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选题背景</a:t>
            </a:r>
          </a:p>
        </p:txBody>
      </p:sp>
      <p:cxnSp>
        <p:nvCxnSpPr>
          <p:cNvPr id="6" name="直接连接符 5">
            <a:extLst>
              <a:ext uri="{FF2B5EF4-FFF2-40B4-BE49-F238E27FC236}">
                <a16:creationId xmlns:a16="http://schemas.microsoft.com/office/drawing/2014/main" id="{DF276D82-DAD9-D396-B726-D6BE31401B30}"/>
              </a:ext>
            </a:extLst>
          </p:cNvPr>
          <p:cNvCxnSpPr>
            <a:cxnSpLocks/>
          </p:cNvCxnSpPr>
          <p:nvPr userDrawn="1"/>
        </p:nvCxnSpPr>
        <p:spPr>
          <a:xfrm>
            <a:off x="2657061" y="538451"/>
            <a:ext cx="430696" cy="0"/>
          </a:xfrm>
          <a:prstGeom prst="line">
            <a:avLst/>
          </a:prstGeom>
          <a:ln w="38100">
            <a:solidFill>
              <a:srgbClr val="1A48A0"/>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AFB10DDE-8497-C655-7C06-5585B404B55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235937" y="89639"/>
            <a:ext cx="2627232" cy="504000"/>
          </a:xfrm>
          <a:prstGeom prst="rect">
            <a:avLst/>
          </a:prstGeom>
        </p:spPr>
      </p:pic>
      <p:sp>
        <p:nvSpPr>
          <p:cNvPr id="24" name="圆角矩形 1">
            <a:extLst>
              <a:ext uri="{FF2B5EF4-FFF2-40B4-BE49-F238E27FC236}">
                <a16:creationId xmlns:a16="http://schemas.microsoft.com/office/drawing/2014/main" id="{2AC3A3E4-7E0A-479A-A4C0-7CDC9E28D79C}"/>
              </a:ext>
            </a:extLst>
          </p:cNvPr>
          <p:cNvSpPr/>
          <p:nvPr userDrawn="1"/>
        </p:nvSpPr>
        <p:spPr>
          <a:xfrm>
            <a:off x="335409"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27" name="文本占位符 13">
            <a:extLst>
              <a:ext uri="{FF2B5EF4-FFF2-40B4-BE49-F238E27FC236}">
                <a16:creationId xmlns:a16="http://schemas.microsoft.com/office/drawing/2014/main" id="{CC8C851D-BD3F-490C-AF9E-E355FB725D35}"/>
              </a:ext>
            </a:extLst>
          </p:cNvPr>
          <p:cNvSpPr>
            <a:spLocks noGrp="1"/>
          </p:cNvSpPr>
          <p:nvPr>
            <p:ph type="body" sz="quarter" idx="13" hasCustomPrompt="1"/>
          </p:nvPr>
        </p:nvSpPr>
        <p:spPr>
          <a:xfrm>
            <a:off x="521839"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cxnSp>
        <p:nvCxnSpPr>
          <p:cNvPr id="28" name="直接连接符 27">
            <a:extLst>
              <a:ext uri="{FF2B5EF4-FFF2-40B4-BE49-F238E27FC236}">
                <a16:creationId xmlns:a16="http://schemas.microsoft.com/office/drawing/2014/main" id="{E1406054-11D2-474E-A45A-70E54F4A5741}"/>
              </a:ext>
            </a:extLst>
          </p:cNvPr>
          <p:cNvCxnSpPr/>
          <p:nvPr userDrawn="1"/>
        </p:nvCxnSpPr>
        <p:spPr>
          <a:xfrm>
            <a:off x="-6096" y="6499259"/>
            <a:ext cx="12192000" cy="0"/>
          </a:xfrm>
          <a:prstGeom prst="line">
            <a:avLst/>
          </a:prstGeom>
          <a:ln w="19050">
            <a:solidFill>
              <a:srgbClr val="014FA6"/>
            </a:solidFill>
          </a:ln>
        </p:spPr>
        <p:style>
          <a:lnRef idx="1">
            <a:schemeClr val="accent1"/>
          </a:lnRef>
          <a:fillRef idx="0">
            <a:schemeClr val="accent1"/>
          </a:fillRef>
          <a:effectRef idx="0">
            <a:schemeClr val="accent1"/>
          </a:effectRef>
          <a:fontRef idx="minor">
            <a:schemeClr val="tx1"/>
          </a:fontRef>
        </p:style>
      </p:cxnSp>
      <p:sp>
        <p:nvSpPr>
          <p:cNvPr id="29" name="页脚占位符 2">
            <a:extLst>
              <a:ext uri="{FF2B5EF4-FFF2-40B4-BE49-F238E27FC236}">
                <a16:creationId xmlns:a16="http://schemas.microsoft.com/office/drawing/2014/main" id="{53651523-2818-45AB-A3EA-12022D47CBCC}"/>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30" name="页脚占位符 2">
            <a:extLst>
              <a:ext uri="{FF2B5EF4-FFF2-40B4-BE49-F238E27FC236}">
                <a16:creationId xmlns:a16="http://schemas.microsoft.com/office/drawing/2014/main" id="{89BA5F58-ADD5-47FF-AF1C-2D037F6301F6}"/>
              </a:ext>
            </a:extLst>
          </p:cNvPr>
          <p:cNvSpPr txBox="1"/>
          <p:nvPr userDrawn="1"/>
        </p:nvSpPr>
        <p:spPr>
          <a:xfrm>
            <a:off x="240827" y="6491810"/>
            <a:ext cx="363949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dirty="0">
                <a:solidFill>
                  <a:schemeClr val="tx1"/>
                </a:solidFill>
              </a:rPr>
              <a:t>标题</a:t>
            </a:r>
          </a:p>
        </p:txBody>
      </p:sp>
      <p:sp>
        <p:nvSpPr>
          <p:cNvPr id="31" name="页脚占位符 2">
            <a:extLst>
              <a:ext uri="{FF2B5EF4-FFF2-40B4-BE49-F238E27FC236}">
                <a16:creationId xmlns:a16="http://schemas.microsoft.com/office/drawing/2014/main" id="{888BA933-5E05-4C20-AA52-F9FDCC61FA11}"/>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32" name="页脚占位符 2">
            <a:extLst>
              <a:ext uri="{FF2B5EF4-FFF2-40B4-BE49-F238E27FC236}">
                <a16:creationId xmlns:a16="http://schemas.microsoft.com/office/drawing/2014/main" id="{45F109EC-FADE-48D0-894E-EBA33DAC1D2E}"/>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Tree>
    <p:extLst>
      <p:ext uri="{BB962C8B-B14F-4D97-AF65-F5344CB8AC3E}">
        <p14:creationId xmlns:p14="http://schemas.microsoft.com/office/powerpoint/2010/main" val="19104727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单子标题双栏页">
    <p:spTree>
      <p:nvGrpSpPr>
        <p:cNvPr id="1" name=""/>
        <p:cNvGrpSpPr/>
        <p:nvPr/>
      </p:nvGrpSpPr>
      <p:grpSpPr>
        <a:xfrm>
          <a:off x="0" y="0"/>
          <a:ext cx="0" cy="0"/>
          <a:chOff x="0" y="0"/>
          <a:chExt cx="0" cy="0"/>
        </a:xfrm>
      </p:grpSpPr>
      <p:sp>
        <p:nvSpPr>
          <p:cNvPr id="14" name="文本占位符 13"/>
          <p:cNvSpPr>
            <a:spLocks noGrp="1"/>
          </p:cNvSpPr>
          <p:nvPr>
            <p:ph type="body" sz="quarter" idx="12" hasCustomPrompt="1"/>
          </p:nvPr>
        </p:nvSpPr>
        <p:spPr>
          <a:xfrm>
            <a:off x="222884" y="1366982"/>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25" name="文本占位符 13"/>
          <p:cNvSpPr>
            <a:spLocks noGrp="1"/>
          </p:cNvSpPr>
          <p:nvPr>
            <p:ph type="body" sz="quarter" idx="17" hasCustomPrompt="1"/>
          </p:nvPr>
        </p:nvSpPr>
        <p:spPr>
          <a:xfrm>
            <a:off x="6103169" y="1376218"/>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3" name="矩形 2">
            <a:extLst>
              <a:ext uri="{FF2B5EF4-FFF2-40B4-BE49-F238E27FC236}">
                <a16:creationId xmlns:a16="http://schemas.microsoft.com/office/drawing/2014/main" id="{F38F890C-A6C3-C7DE-48D0-49AF0D66400A}"/>
              </a:ext>
            </a:extLst>
          </p:cNvPr>
          <p:cNvSpPr/>
          <p:nvPr userDrawn="1"/>
        </p:nvSpPr>
        <p:spPr>
          <a:xfrm>
            <a:off x="0" y="0"/>
            <a:ext cx="12192000" cy="8091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6343F1DC-FC45-5CCC-04B5-EBC1BEA5CE3A}"/>
              </a:ext>
            </a:extLst>
          </p:cNvPr>
          <p:cNvCxnSpPr/>
          <p:nvPr userDrawn="1"/>
        </p:nvCxnSpPr>
        <p:spPr>
          <a:xfrm>
            <a:off x="0" y="683277"/>
            <a:ext cx="12192000" cy="0"/>
          </a:xfrm>
          <a:prstGeom prst="line">
            <a:avLst/>
          </a:prstGeom>
          <a:ln w="38100">
            <a:solidFill>
              <a:srgbClr val="005CA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C8CC611-68D0-AD4F-B615-AF4620023CD7}"/>
              </a:ext>
            </a:extLst>
          </p:cNvPr>
          <p:cNvSpPr txBox="1"/>
          <p:nvPr userDrawn="1"/>
        </p:nvSpPr>
        <p:spPr>
          <a:xfrm>
            <a:off x="700757"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选题背景</a:t>
            </a:r>
          </a:p>
        </p:txBody>
      </p:sp>
      <p:sp>
        <p:nvSpPr>
          <p:cNvPr id="19" name="文本框 18">
            <a:extLst>
              <a:ext uri="{FF2B5EF4-FFF2-40B4-BE49-F238E27FC236}">
                <a16:creationId xmlns:a16="http://schemas.microsoft.com/office/drawing/2014/main" id="{4970BA48-0C6D-86D8-1714-170121C7363F}"/>
              </a:ext>
            </a:extLst>
          </p:cNvPr>
          <p:cNvSpPr txBox="1"/>
          <p:nvPr userDrawn="1"/>
        </p:nvSpPr>
        <p:spPr>
          <a:xfrm>
            <a:off x="2312220"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文献回顾</a:t>
            </a:r>
          </a:p>
        </p:txBody>
      </p:sp>
      <p:sp>
        <p:nvSpPr>
          <p:cNvPr id="20" name="文本框 19">
            <a:extLst>
              <a:ext uri="{FF2B5EF4-FFF2-40B4-BE49-F238E27FC236}">
                <a16:creationId xmlns:a16="http://schemas.microsoft.com/office/drawing/2014/main" id="{26B87D90-C463-E2DE-DAC8-DAE0E6829E97}"/>
              </a:ext>
            </a:extLst>
          </p:cNvPr>
          <p:cNvSpPr txBox="1"/>
          <p:nvPr userDrawn="1"/>
        </p:nvSpPr>
        <p:spPr>
          <a:xfrm>
            <a:off x="3923683" y="145399"/>
            <a:ext cx="1210588" cy="400110"/>
          </a:xfrm>
          <a:prstGeom prst="rect">
            <a:avLst/>
          </a:prstGeom>
          <a:noFill/>
        </p:spPr>
        <p:txBody>
          <a:bodyPr wrap="none" rtlCol="0">
            <a:spAutoFit/>
          </a:bodyPr>
          <a:lstStyle/>
          <a:p>
            <a:r>
              <a:rPr lang="zh-CN" altLang="en-US" sz="2000" b="1" dirty="0">
                <a:solidFill>
                  <a:srgbClr val="1A48A0"/>
                </a:solidFill>
                <a:latin typeface="微软雅黑" panose="020B0503020204020204" pitchFamily="34" charset="-122"/>
                <a:ea typeface="微软雅黑" panose="020B0503020204020204" pitchFamily="34" charset="-122"/>
              </a:rPr>
              <a:t>研究问题</a:t>
            </a:r>
          </a:p>
        </p:txBody>
      </p:sp>
      <p:sp>
        <p:nvSpPr>
          <p:cNvPr id="21" name="文本框 20">
            <a:extLst>
              <a:ext uri="{FF2B5EF4-FFF2-40B4-BE49-F238E27FC236}">
                <a16:creationId xmlns:a16="http://schemas.microsoft.com/office/drawing/2014/main" id="{1CCF966C-FED3-B8AA-C757-716362F447BD}"/>
              </a:ext>
            </a:extLst>
          </p:cNvPr>
          <p:cNvSpPr txBox="1"/>
          <p:nvPr userDrawn="1"/>
        </p:nvSpPr>
        <p:spPr>
          <a:xfrm>
            <a:off x="5535146"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算法设计</a:t>
            </a:r>
          </a:p>
        </p:txBody>
      </p:sp>
      <p:sp>
        <p:nvSpPr>
          <p:cNvPr id="23" name="文本框 22">
            <a:extLst>
              <a:ext uri="{FF2B5EF4-FFF2-40B4-BE49-F238E27FC236}">
                <a16:creationId xmlns:a16="http://schemas.microsoft.com/office/drawing/2014/main" id="{5DA5D87F-A5CF-4C68-8AFE-074A1800FFD5}"/>
              </a:ext>
            </a:extLst>
          </p:cNvPr>
          <p:cNvSpPr txBox="1"/>
          <p:nvPr userDrawn="1"/>
        </p:nvSpPr>
        <p:spPr>
          <a:xfrm>
            <a:off x="7146609"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数值结果</a:t>
            </a:r>
          </a:p>
        </p:txBody>
      </p:sp>
      <p:cxnSp>
        <p:nvCxnSpPr>
          <p:cNvPr id="24" name="直接连接符 23">
            <a:extLst>
              <a:ext uri="{FF2B5EF4-FFF2-40B4-BE49-F238E27FC236}">
                <a16:creationId xmlns:a16="http://schemas.microsoft.com/office/drawing/2014/main" id="{E356A8EF-8489-7A63-BAA9-E62C0A577CFB}"/>
              </a:ext>
            </a:extLst>
          </p:cNvPr>
          <p:cNvCxnSpPr>
            <a:cxnSpLocks/>
          </p:cNvCxnSpPr>
          <p:nvPr userDrawn="1"/>
        </p:nvCxnSpPr>
        <p:spPr>
          <a:xfrm flipV="1">
            <a:off x="4308892" y="545509"/>
            <a:ext cx="428762" cy="2207"/>
          </a:xfrm>
          <a:prstGeom prst="line">
            <a:avLst/>
          </a:prstGeom>
          <a:ln w="38100">
            <a:solidFill>
              <a:srgbClr val="1A48A0"/>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BBB21406-7E02-302D-1563-016EF6F62D6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235937" y="89639"/>
            <a:ext cx="2627232" cy="504000"/>
          </a:xfrm>
          <a:prstGeom prst="rect">
            <a:avLst/>
          </a:prstGeom>
        </p:spPr>
      </p:pic>
      <p:sp>
        <p:nvSpPr>
          <p:cNvPr id="27" name="圆角矩形 1">
            <a:extLst>
              <a:ext uri="{FF2B5EF4-FFF2-40B4-BE49-F238E27FC236}">
                <a16:creationId xmlns:a16="http://schemas.microsoft.com/office/drawing/2014/main" id="{A8DC24A8-566B-431F-82C9-5A0BC5639D79}"/>
              </a:ext>
            </a:extLst>
          </p:cNvPr>
          <p:cNvSpPr/>
          <p:nvPr userDrawn="1"/>
        </p:nvSpPr>
        <p:spPr>
          <a:xfrm>
            <a:off x="335409"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28" name="文本占位符 13">
            <a:extLst>
              <a:ext uri="{FF2B5EF4-FFF2-40B4-BE49-F238E27FC236}">
                <a16:creationId xmlns:a16="http://schemas.microsoft.com/office/drawing/2014/main" id="{0CF1582C-168C-4F6A-BAC4-74AA525DCE54}"/>
              </a:ext>
            </a:extLst>
          </p:cNvPr>
          <p:cNvSpPr>
            <a:spLocks noGrp="1"/>
          </p:cNvSpPr>
          <p:nvPr>
            <p:ph type="body" sz="quarter" idx="13" hasCustomPrompt="1"/>
          </p:nvPr>
        </p:nvSpPr>
        <p:spPr>
          <a:xfrm>
            <a:off x="521839"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cxnSp>
        <p:nvCxnSpPr>
          <p:cNvPr id="29" name="直接连接符 28">
            <a:extLst>
              <a:ext uri="{FF2B5EF4-FFF2-40B4-BE49-F238E27FC236}">
                <a16:creationId xmlns:a16="http://schemas.microsoft.com/office/drawing/2014/main" id="{E7271DDE-5207-4DAA-A79E-5511705ADCBA}"/>
              </a:ext>
            </a:extLst>
          </p:cNvPr>
          <p:cNvCxnSpPr/>
          <p:nvPr userDrawn="1"/>
        </p:nvCxnSpPr>
        <p:spPr>
          <a:xfrm>
            <a:off x="-6096" y="6499259"/>
            <a:ext cx="12192000" cy="0"/>
          </a:xfrm>
          <a:prstGeom prst="line">
            <a:avLst/>
          </a:prstGeom>
          <a:ln w="19050">
            <a:solidFill>
              <a:srgbClr val="014FA6"/>
            </a:solidFill>
          </a:ln>
        </p:spPr>
        <p:style>
          <a:lnRef idx="1">
            <a:schemeClr val="accent1"/>
          </a:lnRef>
          <a:fillRef idx="0">
            <a:schemeClr val="accent1"/>
          </a:fillRef>
          <a:effectRef idx="0">
            <a:schemeClr val="accent1"/>
          </a:effectRef>
          <a:fontRef idx="minor">
            <a:schemeClr val="tx1"/>
          </a:fontRef>
        </p:style>
      </p:cxnSp>
      <p:sp>
        <p:nvSpPr>
          <p:cNvPr id="30" name="页脚占位符 2">
            <a:extLst>
              <a:ext uri="{FF2B5EF4-FFF2-40B4-BE49-F238E27FC236}">
                <a16:creationId xmlns:a16="http://schemas.microsoft.com/office/drawing/2014/main" id="{CA4D2F00-B04D-4B39-921B-6B0C011AC8A7}"/>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31" name="页脚占位符 2">
            <a:extLst>
              <a:ext uri="{FF2B5EF4-FFF2-40B4-BE49-F238E27FC236}">
                <a16:creationId xmlns:a16="http://schemas.microsoft.com/office/drawing/2014/main" id="{CB53AC59-F462-4A7C-BF58-1C1AB7BC213E}"/>
              </a:ext>
            </a:extLst>
          </p:cNvPr>
          <p:cNvSpPr txBox="1"/>
          <p:nvPr userDrawn="1"/>
        </p:nvSpPr>
        <p:spPr>
          <a:xfrm>
            <a:off x="240827" y="6491810"/>
            <a:ext cx="363949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dirty="0">
                <a:solidFill>
                  <a:schemeClr val="tx1"/>
                </a:solidFill>
              </a:rPr>
              <a:t>标题</a:t>
            </a:r>
          </a:p>
        </p:txBody>
      </p:sp>
      <p:sp>
        <p:nvSpPr>
          <p:cNvPr id="32" name="页脚占位符 2">
            <a:extLst>
              <a:ext uri="{FF2B5EF4-FFF2-40B4-BE49-F238E27FC236}">
                <a16:creationId xmlns:a16="http://schemas.microsoft.com/office/drawing/2014/main" id="{017D5CC3-A89D-439A-8E7D-8C8D78C9BA4A}"/>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33" name="页脚占位符 2">
            <a:extLst>
              <a:ext uri="{FF2B5EF4-FFF2-40B4-BE49-F238E27FC236}">
                <a16:creationId xmlns:a16="http://schemas.microsoft.com/office/drawing/2014/main" id="{1CEFAF5B-9679-4D05-B812-904555A62880}"/>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Tree>
    <p:extLst>
      <p:ext uri="{BB962C8B-B14F-4D97-AF65-F5344CB8AC3E}">
        <p14:creationId xmlns:p14="http://schemas.microsoft.com/office/powerpoint/2010/main" val="35875524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单子标题双栏页">
    <p:spTree>
      <p:nvGrpSpPr>
        <p:cNvPr id="1" name=""/>
        <p:cNvGrpSpPr/>
        <p:nvPr/>
      </p:nvGrpSpPr>
      <p:grpSpPr>
        <a:xfrm>
          <a:off x="0" y="0"/>
          <a:ext cx="0" cy="0"/>
          <a:chOff x="0" y="0"/>
          <a:chExt cx="0" cy="0"/>
        </a:xfrm>
      </p:grpSpPr>
      <p:sp>
        <p:nvSpPr>
          <p:cNvPr id="14" name="文本占位符 13"/>
          <p:cNvSpPr>
            <a:spLocks noGrp="1"/>
          </p:cNvSpPr>
          <p:nvPr>
            <p:ph type="body" sz="quarter" idx="12" hasCustomPrompt="1"/>
          </p:nvPr>
        </p:nvSpPr>
        <p:spPr>
          <a:xfrm>
            <a:off x="222884" y="1366982"/>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25" name="文本占位符 13"/>
          <p:cNvSpPr>
            <a:spLocks noGrp="1"/>
          </p:cNvSpPr>
          <p:nvPr>
            <p:ph type="body" sz="quarter" idx="17" hasCustomPrompt="1"/>
          </p:nvPr>
        </p:nvSpPr>
        <p:spPr>
          <a:xfrm>
            <a:off x="6103169" y="1376218"/>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3" name="矩形 2">
            <a:extLst>
              <a:ext uri="{FF2B5EF4-FFF2-40B4-BE49-F238E27FC236}">
                <a16:creationId xmlns:a16="http://schemas.microsoft.com/office/drawing/2014/main" id="{F38F890C-A6C3-C7DE-48D0-49AF0D66400A}"/>
              </a:ext>
            </a:extLst>
          </p:cNvPr>
          <p:cNvSpPr/>
          <p:nvPr userDrawn="1"/>
        </p:nvSpPr>
        <p:spPr>
          <a:xfrm>
            <a:off x="0" y="0"/>
            <a:ext cx="12192000" cy="8091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6343F1DC-FC45-5CCC-04B5-EBC1BEA5CE3A}"/>
              </a:ext>
            </a:extLst>
          </p:cNvPr>
          <p:cNvCxnSpPr/>
          <p:nvPr userDrawn="1"/>
        </p:nvCxnSpPr>
        <p:spPr>
          <a:xfrm>
            <a:off x="0" y="683277"/>
            <a:ext cx="12192000" cy="0"/>
          </a:xfrm>
          <a:prstGeom prst="line">
            <a:avLst/>
          </a:prstGeom>
          <a:ln w="38100">
            <a:solidFill>
              <a:srgbClr val="005CA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C8CC611-68D0-AD4F-B615-AF4620023CD7}"/>
              </a:ext>
            </a:extLst>
          </p:cNvPr>
          <p:cNvSpPr txBox="1"/>
          <p:nvPr userDrawn="1"/>
        </p:nvSpPr>
        <p:spPr>
          <a:xfrm>
            <a:off x="700761"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选题背景</a:t>
            </a:r>
          </a:p>
        </p:txBody>
      </p:sp>
      <p:sp>
        <p:nvSpPr>
          <p:cNvPr id="19" name="文本框 18">
            <a:extLst>
              <a:ext uri="{FF2B5EF4-FFF2-40B4-BE49-F238E27FC236}">
                <a16:creationId xmlns:a16="http://schemas.microsoft.com/office/drawing/2014/main" id="{4970BA48-0C6D-86D8-1714-170121C7363F}"/>
              </a:ext>
            </a:extLst>
          </p:cNvPr>
          <p:cNvSpPr txBox="1"/>
          <p:nvPr userDrawn="1"/>
        </p:nvSpPr>
        <p:spPr>
          <a:xfrm>
            <a:off x="2312224"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文献回顾</a:t>
            </a:r>
          </a:p>
        </p:txBody>
      </p:sp>
      <p:sp>
        <p:nvSpPr>
          <p:cNvPr id="20" name="文本框 19">
            <a:extLst>
              <a:ext uri="{FF2B5EF4-FFF2-40B4-BE49-F238E27FC236}">
                <a16:creationId xmlns:a16="http://schemas.microsoft.com/office/drawing/2014/main" id="{26B87D90-C463-E2DE-DAC8-DAE0E6829E97}"/>
              </a:ext>
            </a:extLst>
          </p:cNvPr>
          <p:cNvSpPr txBox="1"/>
          <p:nvPr userDrawn="1"/>
        </p:nvSpPr>
        <p:spPr>
          <a:xfrm>
            <a:off x="3969279" y="158061"/>
            <a:ext cx="1107996" cy="369332"/>
          </a:xfrm>
          <a:prstGeom prst="rect">
            <a:avLst/>
          </a:prstGeom>
          <a:noFill/>
        </p:spPr>
        <p:txBody>
          <a:bodyPr wrap="none" rtlCol="0">
            <a:spAutoFit/>
          </a:bodyPr>
          <a:lstStyle/>
          <a:p>
            <a:r>
              <a:rPr lang="zh-CN" altLang="en-US" sz="1800" kern="1200" dirty="0">
                <a:solidFill>
                  <a:schemeClr val="bg1">
                    <a:lumMod val="50000"/>
                  </a:schemeClr>
                </a:solidFill>
                <a:latin typeface="微软雅黑" panose="020B0503020204020204" pitchFamily="34" charset="-122"/>
                <a:ea typeface="微软雅黑" panose="020B0503020204020204" pitchFamily="34" charset="-122"/>
                <a:cs typeface="+mn-cs"/>
              </a:rPr>
              <a:t>研究问题</a:t>
            </a:r>
          </a:p>
        </p:txBody>
      </p:sp>
      <p:sp>
        <p:nvSpPr>
          <p:cNvPr id="21" name="文本框 20">
            <a:extLst>
              <a:ext uri="{FF2B5EF4-FFF2-40B4-BE49-F238E27FC236}">
                <a16:creationId xmlns:a16="http://schemas.microsoft.com/office/drawing/2014/main" id="{1CCF966C-FED3-B8AA-C757-716362F447BD}"/>
              </a:ext>
            </a:extLst>
          </p:cNvPr>
          <p:cNvSpPr txBox="1"/>
          <p:nvPr userDrawn="1"/>
        </p:nvSpPr>
        <p:spPr>
          <a:xfrm>
            <a:off x="5535150" y="140910"/>
            <a:ext cx="1210588" cy="400110"/>
          </a:xfrm>
          <a:prstGeom prst="rect">
            <a:avLst/>
          </a:prstGeom>
          <a:noFill/>
        </p:spPr>
        <p:txBody>
          <a:bodyPr wrap="none" rtlCol="0">
            <a:spAutoFit/>
          </a:bodyPr>
          <a:lstStyle/>
          <a:p>
            <a:r>
              <a:rPr lang="zh-CN" altLang="en-US" sz="2000" b="1" kern="1200" dirty="0">
                <a:solidFill>
                  <a:srgbClr val="1A48A0"/>
                </a:solidFill>
                <a:latin typeface="微软雅黑" panose="020B0503020204020204" pitchFamily="34" charset="-122"/>
                <a:ea typeface="微软雅黑" panose="020B0503020204020204" pitchFamily="34" charset="-122"/>
                <a:cs typeface="+mn-cs"/>
              </a:rPr>
              <a:t>算法设计</a:t>
            </a:r>
          </a:p>
        </p:txBody>
      </p:sp>
      <p:sp>
        <p:nvSpPr>
          <p:cNvPr id="23" name="文本框 22">
            <a:extLst>
              <a:ext uri="{FF2B5EF4-FFF2-40B4-BE49-F238E27FC236}">
                <a16:creationId xmlns:a16="http://schemas.microsoft.com/office/drawing/2014/main" id="{5DA5D87F-A5CF-4C68-8AFE-074A1800FFD5}"/>
              </a:ext>
            </a:extLst>
          </p:cNvPr>
          <p:cNvSpPr txBox="1"/>
          <p:nvPr userDrawn="1"/>
        </p:nvSpPr>
        <p:spPr>
          <a:xfrm>
            <a:off x="7146613"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数值结果</a:t>
            </a:r>
          </a:p>
        </p:txBody>
      </p:sp>
      <p:cxnSp>
        <p:nvCxnSpPr>
          <p:cNvPr id="24" name="直接连接符 23">
            <a:extLst>
              <a:ext uri="{FF2B5EF4-FFF2-40B4-BE49-F238E27FC236}">
                <a16:creationId xmlns:a16="http://schemas.microsoft.com/office/drawing/2014/main" id="{E356A8EF-8489-7A63-BAA9-E62C0A577CFB}"/>
              </a:ext>
            </a:extLst>
          </p:cNvPr>
          <p:cNvCxnSpPr>
            <a:cxnSpLocks/>
          </p:cNvCxnSpPr>
          <p:nvPr userDrawn="1"/>
        </p:nvCxnSpPr>
        <p:spPr>
          <a:xfrm flipV="1">
            <a:off x="5874767" y="555177"/>
            <a:ext cx="428762" cy="2207"/>
          </a:xfrm>
          <a:prstGeom prst="line">
            <a:avLst/>
          </a:prstGeom>
          <a:ln w="38100">
            <a:solidFill>
              <a:srgbClr val="1A48A0"/>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767371C-8A3A-FDB7-C0F8-3FE33DC5D81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235937" y="89639"/>
            <a:ext cx="2627232" cy="504000"/>
          </a:xfrm>
          <a:prstGeom prst="rect">
            <a:avLst/>
          </a:prstGeom>
        </p:spPr>
      </p:pic>
      <p:sp>
        <p:nvSpPr>
          <p:cNvPr id="27" name="圆角矩形 1">
            <a:extLst>
              <a:ext uri="{FF2B5EF4-FFF2-40B4-BE49-F238E27FC236}">
                <a16:creationId xmlns:a16="http://schemas.microsoft.com/office/drawing/2014/main" id="{C7117BCD-CF74-40BC-B940-A16A28389D3E}"/>
              </a:ext>
            </a:extLst>
          </p:cNvPr>
          <p:cNvSpPr/>
          <p:nvPr userDrawn="1"/>
        </p:nvSpPr>
        <p:spPr>
          <a:xfrm>
            <a:off x="335409"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28" name="文本占位符 13">
            <a:extLst>
              <a:ext uri="{FF2B5EF4-FFF2-40B4-BE49-F238E27FC236}">
                <a16:creationId xmlns:a16="http://schemas.microsoft.com/office/drawing/2014/main" id="{F61E33E9-37A4-4847-A0C7-69AB8D1C58A2}"/>
              </a:ext>
            </a:extLst>
          </p:cNvPr>
          <p:cNvSpPr>
            <a:spLocks noGrp="1"/>
          </p:cNvSpPr>
          <p:nvPr>
            <p:ph type="body" sz="quarter" idx="13" hasCustomPrompt="1"/>
          </p:nvPr>
        </p:nvSpPr>
        <p:spPr>
          <a:xfrm>
            <a:off x="521839"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cxnSp>
        <p:nvCxnSpPr>
          <p:cNvPr id="29" name="直接连接符 28">
            <a:extLst>
              <a:ext uri="{FF2B5EF4-FFF2-40B4-BE49-F238E27FC236}">
                <a16:creationId xmlns:a16="http://schemas.microsoft.com/office/drawing/2014/main" id="{1DF0D056-95DF-4528-ADE7-077E4010D4B5}"/>
              </a:ext>
            </a:extLst>
          </p:cNvPr>
          <p:cNvCxnSpPr/>
          <p:nvPr userDrawn="1"/>
        </p:nvCxnSpPr>
        <p:spPr>
          <a:xfrm>
            <a:off x="-6096" y="6499259"/>
            <a:ext cx="12192000" cy="0"/>
          </a:xfrm>
          <a:prstGeom prst="line">
            <a:avLst/>
          </a:prstGeom>
          <a:ln w="19050">
            <a:solidFill>
              <a:srgbClr val="014FA6"/>
            </a:solidFill>
          </a:ln>
        </p:spPr>
        <p:style>
          <a:lnRef idx="1">
            <a:schemeClr val="accent1"/>
          </a:lnRef>
          <a:fillRef idx="0">
            <a:schemeClr val="accent1"/>
          </a:fillRef>
          <a:effectRef idx="0">
            <a:schemeClr val="accent1"/>
          </a:effectRef>
          <a:fontRef idx="minor">
            <a:schemeClr val="tx1"/>
          </a:fontRef>
        </p:style>
      </p:cxnSp>
      <p:sp>
        <p:nvSpPr>
          <p:cNvPr id="30" name="页脚占位符 2">
            <a:extLst>
              <a:ext uri="{FF2B5EF4-FFF2-40B4-BE49-F238E27FC236}">
                <a16:creationId xmlns:a16="http://schemas.microsoft.com/office/drawing/2014/main" id="{B66B2024-0E4D-4E37-B5E8-F52CEAD0C722}"/>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31" name="页脚占位符 2">
            <a:extLst>
              <a:ext uri="{FF2B5EF4-FFF2-40B4-BE49-F238E27FC236}">
                <a16:creationId xmlns:a16="http://schemas.microsoft.com/office/drawing/2014/main" id="{F71EEB6E-C87A-4EB4-8836-C8BECAF8EA64}"/>
              </a:ext>
            </a:extLst>
          </p:cNvPr>
          <p:cNvSpPr txBox="1"/>
          <p:nvPr userDrawn="1"/>
        </p:nvSpPr>
        <p:spPr>
          <a:xfrm>
            <a:off x="240827" y="6491810"/>
            <a:ext cx="363949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dirty="0">
                <a:solidFill>
                  <a:schemeClr val="tx1"/>
                </a:solidFill>
              </a:rPr>
              <a:t>标题</a:t>
            </a:r>
          </a:p>
        </p:txBody>
      </p:sp>
      <p:sp>
        <p:nvSpPr>
          <p:cNvPr id="32" name="页脚占位符 2">
            <a:extLst>
              <a:ext uri="{FF2B5EF4-FFF2-40B4-BE49-F238E27FC236}">
                <a16:creationId xmlns:a16="http://schemas.microsoft.com/office/drawing/2014/main" id="{C7E97A90-C526-411A-8F3A-ECDFFCB81E05}"/>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33" name="页脚占位符 2">
            <a:extLst>
              <a:ext uri="{FF2B5EF4-FFF2-40B4-BE49-F238E27FC236}">
                <a16:creationId xmlns:a16="http://schemas.microsoft.com/office/drawing/2014/main" id="{419429FA-DA32-474C-BC3E-43E944019C60}"/>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Tree>
    <p:extLst>
      <p:ext uri="{BB962C8B-B14F-4D97-AF65-F5344CB8AC3E}">
        <p14:creationId xmlns:p14="http://schemas.microsoft.com/office/powerpoint/2010/main" val="27296415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单子标题双栏页">
    <p:spTree>
      <p:nvGrpSpPr>
        <p:cNvPr id="1" name=""/>
        <p:cNvGrpSpPr/>
        <p:nvPr/>
      </p:nvGrpSpPr>
      <p:grpSpPr>
        <a:xfrm>
          <a:off x="0" y="0"/>
          <a:ext cx="0" cy="0"/>
          <a:chOff x="0" y="0"/>
          <a:chExt cx="0" cy="0"/>
        </a:xfrm>
      </p:grpSpPr>
      <p:sp>
        <p:nvSpPr>
          <p:cNvPr id="14" name="文本占位符 13"/>
          <p:cNvSpPr>
            <a:spLocks noGrp="1"/>
          </p:cNvSpPr>
          <p:nvPr>
            <p:ph type="body" sz="quarter" idx="12" hasCustomPrompt="1"/>
          </p:nvPr>
        </p:nvSpPr>
        <p:spPr>
          <a:xfrm>
            <a:off x="222884" y="1366982"/>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25" name="文本占位符 13"/>
          <p:cNvSpPr>
            <a:spLocks noGrp="1"/>
          </p:cNvSpPr>
          <p:nvPr>
            <p:ph type="body" sz="quarter" idx="17" hasCustomPrompt="1"/>
          </p:nvPr>
        </p:nvSpPr>
        <p:spPr>
          <a:xfrm>
            <a:off x="6103169" y="1376218"/>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3" name="矩形 2">
            <a:extLst>
              <a:ext uri="{FF2B5EF4-FFF2-40B4-BE49-F238E27FC236}">
                <a16:creationId xmlns:a16="http://schemas.microsoft.com/office/drawing/2014/main" id="{F38F890C-A6C3-C7DE-48D0-49AF0D66400A}"/>
              </a:ext>
            </a:extLst>
          </p:cNvPr>
          <p:cNvSpPr/>
          <p:nvPr userDrawn="1"/>
        </p:nvSpPr>
        <p:spPr>
          <a:xfrm>
            <a:off x="0" y="0"/>
            <a:ext cx="12192000" cy="8091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6343F1DC-FC45-5CCC-04B5-EBC1BEA5CE3A}"/>
              </a:ext>
            </a:extLst>
          </p:cNvPr>
          <p:cNvCxnSpPr/>
          <p:nvPr userDrawn="1"/>
        </p:nvCxnSpPr>
        <p:spPr>
          <a:xfrm>
            <a:off x="0" y="683277"/>
            <a:ext cx="12192000" cy="0"/>
          </a:xfrm>
          <a:prstGeom prst="line">
            <a:avLst/>
          </a:prstGeom>
          <a:ln w="38100">
            <a:solidFill>
              <a:srgbClr val="005CA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C8CC611-68D0-AD4F-B615-AF4620023CD7}"/>
              </a:ext>
            </a:extLst>
          </p:cNvPr>
          <p:cNvSpPr txBox="1"/>
          <p:nvPr userDrawn="1"/>
        </p:nvSpPr>
        <p:spPr>
          <a:xfrm>
            <a:off x="707390"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选题背景</a:t>
            </a:r>
          </a:p>
        </p:txBody>
      </p:sp>
      <p:sp>
        <p:nvSpPr>
          <p:cNvPr id="19" name="文本框 18">
            <a:extLst>
              <a:ext uri="{FF2B5EF4-FFF2-40B4-BE49-F238E27FC236}">
                <a16:creationId xmlns:a16="http://schemas.microsoft.com/office/drawing/2014/main" id="{4970BA48-0C6D-86D8-1714-170121C7363F}"/>
              </a:ext>
            </a:extLst>
          </p:cNvPr>
          <p:cNvSpPr txBox="1"/>
          <p:nvPr userDrawn="1"/>
        </p:nvSpPr>
        <p:spPr>
          <a:xfrm>
            <a:off x="2318853"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文献回顾</a:t>
            </a:r>
          </a:p>
        </p:txBody>
      </p:sp>
      <p:sp>
        <p:nvSpPr>
          <p:cNvPr id="20" name="文本框 19">
            <a:extLst>
              <a:ext uri="{FF2B5EF4-FFF2-40B4-BE49-F238E27FC236}">
                <a16:creationId xmlns:a16="http://schemas.microsoft.com/office/drawing/2014/main" id="{26B87D90-C463-E2DE-DAC8-DAE0E6829E97}"/>
              </a:ext>
            </a:extLst>
          </p:cNvPr>
          <p:cNvSpPr txBox="1"/>
          <p:nvPr userDrawn="1"/>
        </p:nvSpPr>
        <p:spPr>
          <a:xfrm>
            <a:off x="3930316" y="156973"/>
            <a:ext cx="1107996" cy="369332"/>
          </a:xfrm>
          <a:prstGeom prst="rect">
            <a:avLst/>
          </a:prstGeom>
          <a:noFill/>
        </p:spPr>
        <p:txBody>
          <a:bodyPr wrap="none" rtlCol="0">
            <a:spAutoFit/>
          </a:bodyPr>
          <a:lstStyle/>
          <a:p>
            <a:r>
              <a:rPr lang="zh-CN" altLang="en-US" sz="1800" kern="1200" dirty="0">
                <a:solidFill>
                  <a:schemeClr val="bg1">
                    <a:lumMod val="50000"/>
                  </a:schemeClr>
                </a:solidFill>
                <a:latin typeface="微软雅黑" panose="020B0503020204020204" pitchFamily="34" charset="-122"/>
                <a:ea typeface="微软雅黑" panose="020B0503020204020204" pitchFamily="34" charset="-122"/>
                <a:cs typeface="+mn-cs"/>
              </a:rPr>
              <a:t>研究问题</a:t>
            </a:r>
          </a:p>
        </p:txBody>
      </p:sp>
      <p:sp>
        <p:nvSpPr>
          <p:cNvPr id="21" name="文本框 20">
            <a:extLst>
              <a:ext uri="{FF2B5EF4-FFF2-40B4-BE49-F238E27FC236}">
                <a16:creationId xmlns:a16="http://schemas.microsoft.com/office/drawing/2014/main" id="{1CCF966C-FED3-B8AA-C757-716362F447BD}"/>
              </a:ext>
            </a:extLst>
          </p:cNvPr>
          <p:cNvSpPr txBox="1"/>
          <p:nvPr userDrawn="1"/>
        </p:nvSpPr>
        <p:spPr>
          <a:xfrm>
            <a:off x="5541779"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算法设计</a:t>
            </a:r>
          </a:p>
        </p:txBody>
      </p:sp>
      <p:sp>
        <p:nvSpPr>
          <p:cNvPr id="23" name="文本框 22">
            <a:extLst>
              <a:ext uri="{FF2B5EF4-FFF2-40B4-BE49-F238E27FC236}">
                <a16:creationId xmlns:a16="http://schemas.microsoft.com/office/drawing/2014/main" id="{5DA5D87F-A5CF-4C68-8AFE-074A1800FFD5}"/>
              </a:ext>
            </a:extLst>
          </p:cNvPr>
          <p:cNvSpPr txBox="1"/>
          <p:nvPr userDrawn="1"/>
        </p:nvSpPr>
        <p:spPr>
          <a:xfrm>
            <a:off x="7153242" y="146060"/>
            <a:ext cx="1210588" cy="400110"/>
          </a:xfrm>
          <a:prstGeom prst="rect">
            <a:avLst/>
          </a:prstGeom>
          <a:noFill/>
        </p:spPr>
        <p:txBody>
          <a:bodyPr wrap="none" rtlCol="0">
            <a:spAutoFit/>
          </a:bodyPr>
          <a:lstStyle/>
          <a:p>
            <a:r>
              <a:rPr lang="zh-CN" altLang="en-US" sz="2000" b="1" kern="1200" dirty="0">
                <a:solidFill>
                  <a:srgbClr val="1A48A0"/>
                </a:solidFill>
                <a:latin typeface="微软雅黑" panose="020B0503020204020204" pitchFamily="34" charset="-122"/>
                <a:ea typeface="微软雅黑" panose="020B0503020204020204" pitchFamily="34" charset="-122"/>
                <a:cs typeface="+mn-cs"/>
              </a:rPr>
              <a:t>数值结果</a:t>
            </a:r>
          </a:p>
        </p:txBody>
      </p:sp>
      <p:cxnSp>
        <p:nvCxnSpPr>
          <p:cNvPr id="24" name="直接连接符 23">
            <a:extLst>
              <a:ext uri="{FF2B5EF4-FFF2-40B4-BE49-F238E27FC236}">
                <a16:creationId xmlns:a16="http://schemas.microsoft.com/office/drawing/2014/main" id="{E356A8EF-8489-7A63-BAA9-E62C0A577CFB}"/>
              </a:ext>
            </a:extLst>
          </p:cNvPr>
          <p:cNvCxnSpPr>
            <a:cxnSpLocks/>
          </p:cNvCxnSpPr>
          <p:nvPr userDrawn="1"/>
        </p:nvCxnSpPr>
        <p:spPr>
          <a:xfrm flipV="1">
            <a:off x="7544155" y="532462"/>
            <a:ext cx="428762" cy="2207"/>
          </a:xfrm>
          <a:prstGeom prst="line">
            <a:avLst/>
          </a:prstGeom>
          <a:ln w="38100">
            <a:solidFill>
              <a:srgbClr val="1A48A0"/>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A5DB6DEA-A6E1-287A-D315-7DCF9E23C5B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235937" y="89639"/>
            <a:ext cx="2627232" cy="504000"/>
          </a:xfrm>
          <a:prstGeom prst="rect">
            <a:avLst/>
          </a:prstGeom>
        </p:spPr>
      </p:pic>
      <p:sp>
        <p:nvSpPr>
          <p:cNvPr id="27" name="圆角矩形 1">
            <a:extLst>
              <a:ext uri="{FF2B5EF4-FFF2-40B4-BE49-F238E27FC236}">
                <a16:creationId xmlns:a16="http://schemas.microsoft.com/office/drawing/2014/main" id="{2B0FC1B2-C4ED-480D-BE25-E6A0C4E3855F}"/>
              </a:ext>
            </a:extLst>
          </p:cNvPr>
          <p:cNvSpPr/>
          <p:nvPr userDrawn="1"/>
        </p:nvSpPr>
        <p:spPr>
          <a:xfrm>
            <a:off x="335409"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28" name="文本占位符 13">
            <a:extLst>
              <a:ext uri="{FF2B5EF4-FFF2-40B4-BE49-F238E27FC236}">
                <a16:creationId xmlns:a16="http://schemas.microsoft.com/office/drawing/2014/main" id="{AB5E9792-4D66-4958-9819-621F222DF376}"/>
              </a:ext>
            </a:extLst>
          </p:cNvPr>
          <p:cNvSpPr>
            <a:spLocks noGrp="1"/>
          </p:cNvSpPr>
          <p:nvPr>
            <p:ph type="body" sz="quarter" idx="13" hasCustomPrompt="1"/>
          </p:nvPr>
        </p:nvSpPr>
        <p:spPr>
          <a:xfrm>
            <a:off x="521839"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cxnSp>
        <p:nvCxnSpPr>
          <p:cNvPr id="29" name="直接连接符 28">
            <a:extLst>
              <a:ext uri="{FF2B5EF4-FFF2-40B4-BE49-F238E27FC236}">
                <a16:creationId xmlns:a16="http://schemas.microsoft.com/office/drawing/2014/main" id="{059F4B04-3BBF-4660-9A0B-F76491A355B8}"/>
              </a:ext>
            </a:extLst>
          </p:cNvPr>
          <p:cNvCxnSpPr/>
          <p:nvPr userDrawn="1"/>
        </p:nvCxnSpPr>
        <p:spPr>
          <a:xfrm>
            <a:off x="-6096" y="6499259"/>
            <a:ext cx="12192000" cy="0"/>
          </a:xfrm>
          <a:prstGeom prst="line">
            <a:avLst/>
          </a:prstGeom>
          <a:ln w="19050">
            <a:solidFill>
              <a:srgbClr val="014FA6"/>
            </a:solidFill>
          </a:ln>
        </p:spPr>
        <p:style>
          <a:lnRef idx="1">
            <a:schemeClr val="accent1"/>
          </a:lnRef>
          <a:fillRef idx="0">
            <a:schemeClr val="accent1"/>
          </a:fillRef>
          <a:effectRef idx="0">
            <a:schemeClr val="accent1"/>
          </a:effectRef>
          <a:fontRef idx="minor">
            <a:schemeClr val="tx1"/>
          </a:fontRef>
        </p:style>
      </p:cxnSp>
      <p:sp>
        <p:nvSpPr>
          <p:cNvPr id="30" name="页脚占位符 2">
            <a:extLst>
              <a:ext uri="{FF2B5EF4-FFF2-40B4-BE49-F238E27FC236}">
                <a16:creationId xmlns:a16="http://schemas.microsoft.com/office/drawing/2014/main" id="{D1838770-49BD-4CD2-B42E-451BE3F1F307}"/>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31" name="页脚占位符 2">
            <a:extLst>
              <a:ext uri="{FF2B5EF4-FFF2-40B4-BE49-F238E27FC236}">
                <a16:creationId xmlns:a16="http://schemas.microsoft.com/office/drawing/2014/main" id="{DDA834A5-B550-4933-B9A5-FBE067928DEB}"/>
              </a:ext>
            </a:extLst>
          </p:cNvPr>
          <p:cNvSpPr txBox="1"/>
          <p:nvPr userDrawn="1"/>
        </p:nvSpPr>
        <p:spPr>
          <a:xfrm>
            <a:off x="240827" y="6491810"/>
            <a:ext cx="363949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dirty="0">
                <a:solidFill>
                  <a:schemeClr val="tx1"/>
                </a:solidFill>
              </a:rPr>
              <a:t>标题</a:t>
            </a:r>
          </a:p>
        </p:txBody>
      </p:sp>
      <p:sp>
        <p:nvSpPr>
          <p:cNvPr id="32" name="页脚占位符 2">
            <a:extLst>
              <a:ext uri="{FF2B5EF4-FFF2-40B4-BE49-F238E27FC236}">
                <a16:creationId xmlns:a16="http://schemas.microsoft.com/office/drawing/2014/main" id="{836D541F-44C6-4F57-8015-DB812E8A8B63}"/>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33" name="页脚占位符 2">
            <a:extLst>
              <a:ext uri="{FF2B5EF4-FFF2-40B4-BE49-F238E27FC236}">
                <a16:creationId xmlns:a16="http://schemas.microsoft.com/office/drawing/2014/main" id="{8C192D27-A47B-4B3A-AFE8-F03DFC59DEDF}"/>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Tree>
    <p:extLst>
      <p:ext uri="{BB962C8B-B14F-4D97-AF65-F5344CB8AC3E}">
        <p14:creationId xmlns:p14="http://schemas.microsoft.com/office/powerpoint/2010/main" val="34074677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双子标题页">
    <p:spTree>
      <p:nvGrpSpPr>
        <p:cNvPr id="1" name=""/>
        <p:cNvGrpSpPr/>
        <p:nvPr/>
      </p:nvGrpSpPr>
      <p:grpSpPr>
        <a:xfrm>
          <a:off x="0" y="0"/>
          <a:ext cx="0" cy="0"/>
          <a:chOff x="0" y="0"/>
          <a:chExt cx="0" cy="0"/>
        </a:xfrm>
      </p:grpSpPr>
      <p:sp>
        <p:nvSpPr>
          <p:cNvPr id="14" name="文本占位符 13"/>
          <p:cNvSpPr>
            <a:spLocks noGrp="1"/>
          </p:cNvSpPr>
          <p:nvPr>
            <p:ph type="body" sz="quarter" idx="12" hasCustomPrompt="1"/>
          </p:nvPr>
        </p:nvSpPr>
        <p:spPr>
          <a:xfrm>
            <a:off x="222884" y="1366982"/>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2" name="圆角矩形 1"/>
          <p:cNvSpPr/>
          <p:nvPr userDrawn="1"/>
        </p:nvSpPr>
        <p:spPr>
          <a:xfrm>
            <a:off x="335409"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13" name="文本占位符 13"/>
          <p:cNvSpPr>
            <a:spLocks noGrp="1"/>
          </p:cNvSpPr>
          <p:nvPr>
            <p:ph type="body" sz="quarter" idx="13" hasCustomPrompt="1"/>
          </p:nvPr>
        </p:nvSpPr>
        <p:spPr>
          <a:xfrm>
            <a:off x="521839"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sp>
        <p:nvSpPr>
          <p:cNvPr id="23" name="圆角矩形 22"/>
          <p:cNvSpPr/>
          <p:nvPr userDrawn="1"/>
        </p:nvSpPr>
        <p:spPr>
          <a:xfrm>
            <a:off x="6208581"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24" name="文本占位符 13"/>
          <p:cNvSpPr>
            <a:spLocks noGrp="1"/>
          </p:cNvSpPr>
          <p:nvPr>
            <p:ph type="body" sz="quarter" idx="16" hasCustomPrompt="1"/>
          </p:nvPr>
        </p:nvSpPr>
        <p:spPr>
          <a:xfrm>
            <a:off x="6395012"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sp>
        <p:nvSpPr>
          <p:cNvPr id="25" name="文本占位符 13"/>
          <p:cNvSpPr>
            <a:spLocks noGrp="1"/>
          </p:cNvSpPr>
          <p:nvPr>
            <p:ph type="body" sz="quarter" idx="17" hasCustomPrompt="1"/>
          </p:nvPr>
        </p:nvSpPr>
        <p:spPr>
          <a:xfrm>
            <a:off x="6103169" y="1376218"/>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16" name="文本占位符 13"/>
          <p:cNvSpPr>
            <a:spLocks noGrp="1"/>
          </p:cNvSpPr>
          <p:nvPr>
            <p:ph type="body" sz="quarter" idx="14" hasCustomPrompt="1"/>
          </p:nvPr>
        </p:nvSpPr>
        <p:spPr>
          <a:xfrm>
            <a:off x="328831" y="219038"/>
            <a:ext cx="3150741" cy="328204"/>
          </a:xfrm>
          <a:prstGeom prst="rect">
            <a:avLst/>
          </a:prstGeom>
        </p:spPr>
        <p:txBody>
          <a:bodyPr>
            <a:noAutofit/>
          </a:bodyPr>
          <a:lstStyle>
            <a:lvl1pPr marL="0" indent="0">
              <a:buNone/>
              <a:defRPr sz="2200" baseline="0"/>
            </a:lvl1pPr>
            <a:lvl2pPr>
              <a:lnSpc>
                <a:spcPct val="100000"/>
              </a:lnSpc>
              <a:spcBef>
                <a:spcPts val="0"/>
              </a:spcBef>
              <a:defRPr sz="1800"/>
            </a:lvl2pPr>
            <a:lvl3pPr>
              <a:defRPr sz="1600"/>
            </a:lvl3pPr>
          </a:lstStyle>
          <a:p>
            <a:pPr lvl="0"/>
            <a:r>
              <a:rPr lang="en-US" altLang="zh-CN" dirty="0"/>
              <a:t>1. Title-22pt</a:t>
            </a:r>
            <a:endParaRPr lang="zh-CN" altLang="en-US" dirty="0"/>
          </a:p>
        </p:txBody>
      </p:sp>
      <p:cxnSp>
        <p:nvCxnSpPr>
          <p:cNvPr id="4" name="直接连接符 3">
            <a:extLst>
              <a:ext uri="{FF2B5EF4-FFF2-40B4-BE49-F238E27FC236}">
                <a16:creationId xmlns:a16="http://schemas.microsoft.com/office/drawing/2014/main" id="{2E333D07-6FD3-970F-55A5-F1D8FAB278A2}"/>
              </a:ext>
            </a:extLst>
          </p:cNvPr>
          <p:cNvCxnSpPr/>
          <p:nvPr userDrawn="1"/>
        </p:nvCxnSpPr>
        <p:spPr>
          <a:xfrm>
            <a:off x="0" y="683277"/>
            <a:ext cx="12192000" cy="0"/>
          </a:xfrm>
          <a:prstGeom prst="line">
            <a:avLst/>
          </a:prstGeom>
          <a:ln w="38100">
            <a:solidFill>
              <a:srgbClr val="005CA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A6E8DDDA-00C9-41ED-37B4-BE35E21390D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235937" y="89639"/>
            <a:ext cx="2627232" cy="504000"/>
          </a:xfrm>
          <a:prstGeom prst="rect">
            <a:avLst/>
          </a:prstGeom>
        </p:spPr>
      </p:pic>
      <p:cxnSp>
        <p:nvCxnSpPr>
          <p:cNvPr id="20" name="直接连接符 19">
            <a:extLst>
              <a:ext uri="{FF2B5EF4-FFF2-40B4-BE49-F238E27FC236}">
                <a16:creationId xmlns:a16="http://schemas.microsoft.com/office/drawing/2014/main" id="{7B8AD16E-00F5-484C-9FD1-CABEEC4E7E72}"/>
              </a:ext>
            </a:extLst>
          </p:cNvPr>
          <p:cNvCxnSpPr/>
          <p:nvPr userDrawn="1"/>
        </p:nvCxnSpPr>
        <p:spPr>
          <a:xfrm>
            <a:off x="-6096" y="6499259"/>
            <a:ext cx="12192000" cy="0"/>
          </a:xfrm>
          <a:prstGeom prst="line">
            <a:avLst/>
          </a:prstGeom>
          <a:ln w="19050">
            <a:solidFill>
              <a:srgbClr val="014FA6"/>
            </a:solidFill>
          </a:ln>
        </p:spPr>
        <p:style>
          <a:lnRef idx="1">
            <a:schemeClr val="accent1"/>
          </a:lnRef>
          <a:fillRef idx="0">
            <a:schemeClr val="accent1"/>
          </a:fillRef>
          <a:effectRef idx="0">
            <a:schemeClr val="accent1"/>
          </a:effectRef>
          <a:fontRef idx="minor">
            <a:schemeClr val="tx1"/>
          </a:fontRef>
        </p:style>
      </p:cxnSp>
      <p:sp>
        <p:nvSpPr>
          <p:cNvPr id="21" name="页脚占位符 2">
            <a:extLst>
              <a:ext uri="{FF2B5EF4-FFF2-40B4-BE49-F238E27FC236}">
                <a16:creationId xmlns:a16="http://schemas.microsoft.com/office/drawing/2014/main" id="{932E3573-13E1-4C60-8908-432B32FBD2AB}"/>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27" name="页脚占位符 2">
            <a:extLst>
              <a:ext uri="{FF2B5EF4-FFF2-40B4-BE49-F238E27FC236}">
                <a16:creationId xmlns:a16="http://schemas.microsoft.com/office/drawing/2014/main" id="{87F8F6C8-D646-4491-98E6-35FE673CC581}"/>
              </a:ext>
            </a:extLst>
          </p:cNvPr>
          <p:cNvSpPr txBox="1"/>
          <p:nvPr userDrawn="1"/>
        </p:nvSpPr>
        <p:spPr>
          <a:xfrm>
            <a:off x="240827" y="6491810"/>
            <a:ext cx="363949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dirty="0">
                <a:solidFill>
                  <a:schemeClr val="tx1"/>
                </a:solidFill>
              </a:rPr>
              <a:t>标题</a:t>
            </a:r>
          </a:p>
        </p:txBody>
      </p:sp>
      <p:sp>
        <p:nvSpPr>
          <p:cNvPr id="28" name="页脚占位符 2">
            <a:extLst>
              <a:ext uri="{FF2B5EF4-FFF2-40B4-BE49-F238E27FC236}">
                <a16:creationId xmlns:a16="http://schemas.microsoft.com/office/drawing/2014/main" id="{81B86B68-DF47-4F1C-B9BB-6E757D11F281}"/>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29" name="页脚占位符 2">
            <a:extLst>
              <a:ext uri="{FF2B5EF4-FFF2-40B4-BE49-F238E27FC236}">
                <a16:creationId xmlns:a16="http://schemas.microsoft.com/office/drawing/2014/main" id="{72DB083B-12AF-40E0-8F56-58489E96254E}"/>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Tree>
    <p:extLst>
      <p:ext uri="{BB962C8B-B14F-4D97-AF65-F5344CB8AC3E}">
        <p14:creationId xmlns:p14="http://schemas.microsoft.com/office/powerpoint/2010/main" val="18689897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左大括号 5"/>
          <p:cNvSpPr/>
          <p:nvPr userDrawn="1"/>
        </p:nvSpPr>
        <p:spPr>
          <a:xfrm>
            <a:off x="660400" y="264160"/>
            <a:ext cx="4246880" cy="11074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 name="组合 7"/>
          <p:cNvGrpSpPr/>
          <p:nvPr userDrawn="1"/>
        </p:nvGrpSpPr>
        <p:grpSpPr>
          <a:xfrm>
            <a:off x="0" y="0"/>
            <a:ext cx="12194404" cy="6858000"/>
            <a:chOff x="0" y="0"/>
            <a:chExt cx="12194404" cy="6858000"/>
          </a:xfrm>
        </p:grpSpPr>
        <p:pic>
          <p:nvPicPr>
            <p:cNvPr id="5" name="Picture 10" descr="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4404" cy="6858000"/>
            </a:xfrm>
            <a:prstGeom prst="rect">
              <a:avLst/>
            </a:prstGeom>
            <a:solidFill>
              <a:srgbClr val="0064B2"/>
            </a:solidFill>
            <a:ln>
              <a:noFill/>
            </a:ln>
          </p:spPr>
        </p:pic>
        <p:sp>
          <p:nvSpPr>
            <p:cNvPr id="7" name="矩形 6"/>
            <p:cNvSpPr/>
            <p:nvPr userDrawn="1"/>
          </p:nvSpPr>
          <p:spPr>
            <a:xfrm>
              <a:off x="345440" y="152400"/>
              <a:ext cx="5374640" cy="1391920"/>
            </a:xfrm>
            <a:prstGeom prst="rect">
              <a:avLst/>
            </a:prstGeom>
            <a:solidFill>
              <a:srgbClr val="E7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userDrawn="1"/>
        </p:nvSpPr>
        <p:spPr>
          <a:xfrm>
            <a:off x="2542382" y="2799585"/>
            <a:ext cx="7109639" cy="1015663"/>
          </a:xfrm>
          <a:prstGeom prst="rect">
            <a:avLst/>
          </a:prstGeom>
          <a:noFill/>
        </p:spPr>
        <p:txBody>
          <a:bodyPr wrap="none" rtlCol="0">
            <a:spAutoFit/>
          </a:bodyPr>
          <a:lstStyle/>
          <a:p>
            <a:r>
              <a:rPr lang="zh-CN" altLang="en-US" sz="6000" b="1" dirty="0">
                <a:solidFill>
                  <a:schemeClr val="bg1"/>
                </a:solidFill>
                <a:latin typeface="微软雅黑" panose="020B0503020204020204" pitchFamily="34" charset="-122"/>
                <a:ea typeface="微软雅黑" panose="020B0503020204020204" pitchFamily="34" charset="-122"/>
              </a:rPr>
              <a:t>恳请大家批评指正！</a:t>
            </a:r>
          </a:p>
        </p:txBody>
      </p:sp>
    </p:spTree>
    <p:extLst>
      <p:ext uri="{BB962C8B-B14F-4D97-AF65-F5344CB8AC3E}">
        <p14:creationId xmlns:p14="http://schemas.microsoft.com/office/powerpoint/2010/main" val="35040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文本框 1"/>
          <p:cNvSpPr txBox="1"/>
          <p:nvPr userDrawn="1"/>
        </p:nvSpPr>
        <p:spPr>
          <a:xfrm>
            <a:off x="1066800" y="3133725"/>
            <a:ext cx="2326278" cy="584775"/>
          </a:xfrm>
          <a:prstGeom prst="rect">
            <a:avLst/>
          </a:prstGeom>
          <a:noFill/>
        </p:spPr>
        <p:txBody>
          <a:bodyPr wrap="none" rtlCol="0">
            <a:spAutoFit/>
          </a:bodyPr>
          <a:lstStyle/>
          <a:p>
            <a:r>
              <a:rPr lang="en-US" altLang="zh-CN" sz="3200" dirty="0"/>
              <a:t>CONTENTS</a:t>
            </a:r>
            <a:endParaRPr lang="zh-CN" altLang="en-US" sz="3200" dirty="0"/>
          </a:p>
        </p:txBody>
      </p:sp>
      <p:sp>
        <p:nvSpPr>
          <p:cNvPr id="4" name="文本占位符 13"/>
          <p:cNvSpPr>
            <a:spLocks noGrp="1"/>
          </p:cNvSpPr>
          <p:nvPr>
            <p:ph type="body" sz="quarter" idx="12" hasCustomPrompt="1"/>
          </p:nvPr>
        </p:nvSpPr>
        <p:spPr>
          <a:xfrm>
            <a:off x="6107785" y="461703"/>
            <a:ext cx="5576224" cy="5760720"/>
          </a:xfrm>
          <a:prstGeom prst="rect">
            <a:avLst/>
          </a:prstGeom>
        </p:spPr>
        <p:txBody>
          <a:bodyPr anchor="ctr">
            <a:noAutofit/>
          </a:bodyPr>
          <a:lstStyle>
            <a:lvl1pPr marL="230505" indent="-288290" algn="just">
              <a:lnSpc>
                <a:spcPct val="200000"/>
              </a:lnSpc>
              <a:spcBef>
                <a:spcPts val="0"/>
              </a:spcBef>
              <a:spcAft>
                <a:spcPts val="0"/>
              </a:spcAft>
              <a:buSzPct val="100000"/>
              <a:buFont typeface="+mj-lt"/>
              <a:buAutoNum type="arabicPeriod"/>
              <a:defRPr sz="2400"/>
            </a:lvl1pPr>
            <a:lvl2pPr marL="685800" indent="-228600" algn="just">
              <a:lnSpc>
                <a:spcPct val="100000"/>
              </a:lnSpc>
              <a:spcBef>
                <a:spcPts val="500"/>
              </a:spcBef>
              <a:spcAft>
                <a:spcPts val="0"/>
              </a:spcAft>
              <a:buSzPct val="80000"/>
              <a:buFont typeface="Wingdings" panose="05000000000000000000" pitchFamily="2" charset="2"/>
              <a:buChar char="l"/>
              <a:defRPr sz="2000"/>
            </a:lvl2pPr>
            <a:lvl3pPr marL="1143000" indent="-228600" algn="just">
              <a:lnSpc>
                <a:spcPct val="100000"/>
              </a:lnSpc>
              <a:spcBef>
                <a:spcPts val="300"/>
              </a:spcBef>
              <a:spcAft>
                <a:spcPts val="0"/>
              </a:spcAft>
              <a:buFont typeface="Times New Roman" panose="02020603050405020304" pitchFamily="18" charset="0"/>
              <a:buChar char="○"/>
              <a:defRPr sz="1800"/>
            </a:lvl3pPr>
            <a:lvl4pPr marL="1600200" indent="-228600">
              <a:lnSpc>
                <a:spcPct val="100000"/>
              </a:lnSpc>
              <a:spcBef>
                <a:spcPts val="300"/>
              </a:spcBef>
              <a:spcAft>
                <a:spcPts val="0"/>
              </a:spcAft>
              <a:buFont typeface="Times New Roman" panose="02020603050405020304" pitchFamily="18" charset="0"/>
              <a:buChar char="○"/>
              <a:defRPr sz="1800"/>
            </a:lvl4pPr>
          </a:lstStyle>
          <a:p>
            <a:pPr lvl="0"/>
            <a:r>
              <a:rPr lang="zh-CN" altLang="en-US" dirty="0"/>
              <a:t>第一级</a:t>
            </a:r>
            <a:r>
              <a:rPr lang="en-US" altLang="zh-CN" dirty="0"/>
              <a:t>-24pt</a:t>
            </a:r>
            <a:endParaRPr lang="zh-CN" altLang="en-US" dirty="0"/>
          </a:p>
          <a:p>
            <a:pPr lvl="1"/>
            <a:r>
              <a:rPr lang="zh-CN" altLang="en-US" dirty="0"/>
              <a:t>第二级</a:t>
            </a:r>
            <a:r>
              <a:rPr lang="en-US" altLang="zh-CN" dirty="0"/>
              <a:t>-20pt</a:t>
            </a:r>
            <a:endParaRPr lang="zh-CN" altLang="en-US" dirty="0"/>
          </a:p>
          <a:p>
            <a:pPr lvl="2"/>
            <a:r>
              <a:rPr lang="zh-CN" altLang="en-US" dirty="0"/>
              <a:t>第三级</a:t>
            </a:r>
            <a:r>
              <a:rPr lang="en-US" altLang="zh-CN" dirty="0"/>
              <a:t>-18pt</a:t>
            </a:r>
          </a:p>
          <a:p>
            <a:pPr lvl="3"/>
            <a:r>
              <a:rPr lang="zh-CN" altLang="en-US" dirty="0"/>
              <a:t>第四级</a:t>
            </a:r>
            <a:r>
              <a:rPr lang="en-US" altLang="zh-CN" dirty="0"/>
              <a:t>-18pt</a:t>
            </a:r>
            <a:endParaRPr lang="zh-CN" altLang="en-US" dirty="0"/>
          </a:p>
        </p:txBody>
      </p:sp>
    </p:spTree>
    <p:extLst>
      <p:ext uri="{BB962C8B-B14F-4D97-AF65-F5344CB8AC3E}">
        <p14:creationId xmlns:p14="http://schemas.microsoft.com/office/powerpoint/2010/main" val="17064545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78604" y="909567"/>
            <a:ext cx="3706773" cy="380754"/>
          </a:xfrm>
          <a:prstGeom prst="rect">
            <a:avLst/>
          </a:prstGeom>
        </p:spPr>
        <p:txBody>
          <a:bodyPr anchor="ctr"/>
          <a:lstStyle>
            <a:lvl1pPr>
              <a:defRPr sz="2000" b="1">
                <a:solidFill>
                  <a:srgbClr val="01409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7" name="矩形 6"/>
          <p:cNvSpPr/>
          <p:nvPr userDrawn="1"/>
        </p:nvSpPr>
        <p:spPr>
          <a:xfrm>
            <a:off x="0" y="0"/>
            <a:ext cx="12192000" cy="627888"/>
          </a:xfrm>
          <a:prstGeom prst="rect">
            <a:avLst/>
          </a:prstGeom>
          <a:solidFill>
            <a:srgbClr val="014099"/>
          </a:solidFill>
          <a:ln>
            <a:solidFill>
              <a:srgbClr val="0140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3" name="文本框 32"/>
          <p:cNvSpPr txBox="1"/>
          <p:nvPr userDrawn="1"/>
        </p:nvSpPr>
        <p:spPr>
          <a:xfrm>
            <a:off x="575330" y="55022"/>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研究背景</a:t>
            </a:r>
          </a:p>
        </p:txBody>
      </p:sp>
      <p:sp>
        <p:nvSpPr>
          <p:cNvPr id="34" name="文本框 33"/>
          <p:cNvSpPr txBox="1"/>
          <p:nvPr userDrawn="1"/>
        </p:nvSpPr>
        <p:spPr>
          <a:xfrm>
            <a:off x="2274027"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文献回顾</a:t>
            </a:r>
          </a:p>
        </p:txBody>
      </p:sp>
      <p:sp>
        <p:nvSpPr>
          <p:cNvPr id="35" name="文本框 34"/>
          <p:cNvSpPr txBox="1"/>
          <p:nvPr userDrawn="1"/>
        </p:nvSpPr>
        <p:spPr>
          <a:xfrm>
            <a:off x="3931500"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问题模型</a:t>
            </a:r>
          </a:p>
        </p:txBody>
      </p:sp>
      <p:sp>
        <p:nvSpPr>
          <p:cNvPr id="36" name="文本框 35"/>
          <p:cNvSpPr txBox="1"/>
          <p:nvPr userDrawn="1"/>
        </p:nvSpPr>
        <p:spPr>
          <a:xfrm>
            <a:off x="5588973"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算法设计</a:t>
            </a:r>
          </a:p>
        </p:txBody>
      </p:sp>
      <p:sp>
        <p:nvSpPr>
          <p:cNvPr id="37" name="文本框 36"/>
          <p:cNvSpPr txBox="1"/>
          <p:nvPr userDrawn="1"/>
        </p:nvSpPr>
        <p:spPr>
          <a:xfrm>
            <a:off x="7246445"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数值结果</a:t>
            </a:r>
          </a:p>
        </p:txBody>
      </p:sp>
      <p:cxnSp>
        <p:nvCxnSpPr>
          <p:cNvPr id="39" name="直接连接符 38"/>
          <p:cNvCxnSpPr/>
          <p:nvPr userDrawn="1"/>
        </p:nvCxnSpPr>
        <p:spPr>
          <a:xfrm>
            <a:off x="0" y="6492875"/>
            <a:ext cx="12192000" cy="0"/>
          </a:xfrm>
          <a:prstGeom prst="line">
            <a:avLst/>
          </a:prstGeom>
          <a:ln w="12700">
            <a:solidFill>
              <a:srgbClr val="0140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961370" y="483221"/>
            <a:ext cx="4080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页脚占位符 2">
            <a:extLst>
              <a:ext uri="{FF2B5EF4-FFF2-40B4-BE49-F238E27FC236}">
                <a16:creationId xmlns:a16="http://schemas.microsoft.com/office/drawing/2014/main" id="{77EE2F1E-468F-4075-A171-638ED8A66143}"/>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22" name="页脚占位符 2">
            <a:extLst>
              <a:ext uri="{FF2B5EF4-FFF2-40B4-BE49-F238E27FC236}">
                <a16:creationId xmlns:a16="http://schemas.microsoft.com/office/drawing/2014/main" id="{EE2AF90B-884F-472E-ABD2-56613AB8A4A9}"/>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23" name="页脚占位符 2">
            <a:extLst>
              <a:ext uri="{FF2B5EF4-FFF2-40B4-BE49-F238E27FC236}">
                <a16:creationId xmlns:a16="http://schemas.microsoft.com/office/drawing/2014/main" id="{DA027FFD-3FF4-4739-A9B0-52585C0206F7}"/>
              </a:ext>
            </a:extLst>
          </p:cNvPr>
          <p:cNvSpPr>
            <a:spLocks noGrp="1"/>
          </p:cNvSpPr>
          <p:nvPr>
            <p:ph type="ftr" sz="quarter" idx="11"/>
          </p:nvPr>
        </p:nvSpPr>
        <p:spPr>
          <a:xfrm>
            <a:off x="5372101" y="6493791"/>
            <a:ext cx="721129" cy="364209"/>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
        <p:nvSpPr>
          <p:cNvPr id="24" name="Footer Placeholder 4">
            <a:extLst>
              <a:ext uri="{FF2B5EF4-FFF2-40B4-BE49-F238E27FC236}">
                <a16:creationId xmlns:a16="http://schemas.microsoft.com/office/drawing/2014/main" id="{B1A6BBBC-AD18-4A22-A7F1-7FD81FAE6D04}"/>
              </a:ext>
            </a:extLst>
          </p:cNvPr>
          <p:cNvSpPr txBox="1">
            <a:spLocks/>
          </p:cNvSpPr>
          <p:nvPr userDrawn="1"/>
        </p:nvSpPr>
        <p:spPr>
          <a:xfrm>
            <a:off x="136669" y="6492876"/>
            <a:ext cx="4998287" cy="365124"/>
          </a:xfrm>
          <a:prstGeom prst="rect">
            <a:avLst/>
          </a:prstGeom>
        </p:spPr>
        <p:txBody>
          <a:bodyPr/>
          <a:lstStyle>
            <a:defPPr>
              <a:defRPr lang="zh-CN"/>
            </a:defPPr>
            <a:lvl1pPr marL="0" algn="l" defTabSz="914400" rtl="0" eaLnBrk="1" latinLnBrk="0" hangingPunct="1">
              <a:defRPr sz="1400" kern="1200">
                <a:solidFill>
                  <a:schemeClr val="bg1">
                    <a:lumMod val="50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Title</a:t>
            </a:r>
            <a:endParaRPr lang="zh-CN" altLang="en-US" dirty="0"/>
          </a:p>
        </p:txBody>
      </p:sp>
      <p:pic>
        <p:nvPicPr>
          <p:cNvPr id="25" name="图片 24">
            <a:extLst>
              <a:ext uri="{FF2B5EF4-FFF2-40B4-BE49-F238E27FC236}">
                <a16:creationId xmlns:a16="http://schemas.microsoft.com/office/drawing/2014/main" id="{6B01C3FC-0B20-47A0-B2BA-7D95AC41FA03}"/>
              </a:ext>
            </a:extLst>
          </p:cNvPr>
          <p:cNvPicPr>
            <a:picLocks noChangeAspect="1"/>
          </p:cNvPicPr>
          <p:nvPr userDrawn="1"/>
        </p:nvPicPr>
        <p:blipFill>
          <a:blip r:embed="rId2"/>
          <a:stretch>
            <a:fillRect/>
          </a:stretch>
        </p:blipFill>
        <p:spPr>
          <a:xfrm>
            <a:off x="9492124" y="68749"/>
            <a:ext cx="2364596" cy="478199"/>
          </a:xfrm>
          <a:prstGeom prst="rect">
            <a:avLst/>
          </a:prstGeom>
        </p:spPr>
      </p:pic>
    </p:spTree>
    <p:extLst>
      <p:ext uri="{BB962C8B-B14F-4D97-AF65-F5344CB8AC3E}">
        <p14:creationId xmlns:p14="http://schemas.microsoft.com/office/powerpoint/2010/main" val="35084282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0"/>
            <a:ext cx="12192000" cy="627888"/>
          </a:xfrm>
          <a:prstGeom prst="rect">
            <a:avLst/>
          </a:prstGeom>
          <a:solidFill>
            <a:srgbClr val="014099"/>
          </a:solidFill>
          <a:ln>
            <a:solidFill>
              <a:srgbClr val="0140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3" name="文本框 32"/>
          <p:cNvSpPr txBox="1"/>
          <p:nvPr userDrawn="1"/>
        </p:nvSpPr>
        <p:spPr>
          <a:xfrm>
            <a:off x="575330" y="144667"/>
            <a:ext cx="1005403" cy="338554"/>
          </a:xfrm>
          <a:prstGeom prst="rect">
            <a:avLst/>
          </a:prstGeom>
          <a:noFill/>
        </p:spPr>
        <p:txBody>
          <a:bodyPr wrap="none" rtlCol="0">
            <a:spAutoFit/>
          </a:bodyPr>
          <a:lstStyle>
            <a:defPPr>
              <a:defRPr lang="zh-CN"/>
            </a:defPPr>
            <a:lvl1pPr>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研究背景</a:t>
            </a:r>
          </a:p>
        </p:txBody>
      </p:sp>
      <p:sp>
        <p:nvSpPr>
          <p:cNvPr id="35" name="文本框 34"/>
          <p:cNvSpPr txBox="1"/>
          <p:nvPr userDrawn="1"/>
        </p:nvSpPr>
        <p:spPr>
          <a:xfrm>
            <a:off x="4013480"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问题模型</a:t>
            </a:r>
          </a:p>
        </p:txBody>
      </p:sp>
      <p:sp>
        <p:nvSpPr>
          <p:cNvPr id="36" name="文本框 35"/>
          <p:cNvSpPr txBox="1"/>
          <p:nvPr userDrawn="1"/>
        </p:nvSpPr>
        <p:spPr>
          <a:xfrm>
            <a:off x="5629963"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算法设计</a:t>
            </a:r>
          </a:p>
        </p:txBody>
      </p:sp>
      <p:sp>
        <p:nvSpPr>
          <p:cNvPr id="37" name="文本框 36"/>
          <p:cNvSpPr txBox="1"/>
          <p:nvPr userDrawn="1"/>
        </p:nvSpPr>
        <p:spPr>
          <a:xfrm>
            <a:off x="7246445"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数值结果</a:t>
            </a:r>
          </a:p>
        </p:txBody>
      </p:sp>
      <p:cxnSp>
        <p:nvCxnSpPr>
          <p:cNvPr id="39" name="直接连接符 38"/>
          <p:cNvCxnSpPr/>
          <p:nvPr userDrawn="1"/>
        </p:nvCxnSpPr>
        <p:spPr>
          <a:xfrm>
            <a:off x="0" y="6492875"/>
            <a:ext cx="12192000" cy="0"/>
          </a:xfrm>
          <a:prstGeom prst="line">
            <a:avLst/>
          </a:prstGeom>
          <a:ln w="12700">
            <a:solidFill>
              <a:srgbClr val="014099"/>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userDrawn="1"/>
        </p:nvGrpSpPr>
        <p:grpSpPr>
          <a:xfrm>
            <a:off x="2191812" y="78198"/>
            <a:ext cx="1210588" cy="430852"/>
            <a:chOff x="5315931" y="52369"/>
            <a:chExt cx="1210588" cy="430852"/>
          </a:xfrm>
        </p:grpSpPr>
        <p:sp>
          <p:nvSpPr>
            <p:cNvPr id="34" name="文本框 33"/>
            <p:cNvSpPr txBox="1"/>
            <p:nvPr userDrawn="1"/>
          </p:nvSpPr>
          <p:spPr>
            <a:xfrm>
              <a:off x="5315931" y="52369"/>
              <a:ext cx="1210588" cy="400110"/>
            </a:xfrm>
            <a:prstGeom prst="rect">
              <a:avLst/>
            </a:prstGeom>
            <a:noFill/>
          </p:spPr>
          <p:txBody>
            <a:bodyPr wrap="non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文献回顾</a:t>
              </a:r>
            </a:p>
          </p:txBody>
        </p:sp>
        <p:cxnSp>
          <p:nvCxnSpPr>
            <p:cNvPr id="44" name="直接连接符 43"/>
            <p:cNvCxnSpPr/>
            <p:nvPr userDrawn="1"/>
          </p:nvCxnSpPr>
          <p:spPr>
            <a:xfrm>
              <a:off x="5745714" y="483221"/>
              <a:ext cx="4080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 name="Title 1"/>
          <p:cNvSpPr>
            <a:spLocks noGrp="1"/>
          </p:cNvSpPr>
          <p:nvPr>
            <p:ph type="title"/>
          </p:nvPr>
        </p:nvSpPr>
        <p:spPr>
          <a:xfrm>
            <a:off x="378604" y="909567"/>
            <a:ext cx="3706773" cy="380754"/>
          </a:xfrm>
          <a:prstGeom prst="rect">
            <a:avLst/>
          </a:prstGeom>
        </p:spPr>
        <p:txBody>
          <a:bodyPr anchor="ctr"/>
          <a:lstStyle>
            <a:lvl1pPr>
              <a:defRPr sz="2000" b="1">
                <a:solidFill>
                  <a:srgbClr val="01409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5" name="页脚占位符 2">
            <a:extLst>
              <a:ext uri="{FF2B5EF4-FFF2-40B4-BE49-F238E27FC236}">
                <a16:creationId xmlns:a16="http://schemas.microsoft.com/office/drawing/2014/main" id="{CFB6C70A-31B6-4A62-8BD6-395880F83586}"/>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16" name="页脚占位符 2">
            <a:extLst>
              <a:ext uri="{FF2B5EF4-FFF2-40B4-BE49-F238E27FC236}">
                <a16:creationId xmlns:a16="http://schemas.microsoft.com/office/drawing/2014/main" id="{920C4F0B-555C-4FDF-A1E2-169CEE7DDB6E}"/>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19" name="页脚占位符 2">
            <a:extLst>
              <a:ext uri="{FF2B5EF4-FFF2-40B4-BE49-F238E27FC236}">
                <a16:creationId xmlns:a16="http://schemas.microsoft.com/office/drawing/2014/main" id="{78C3C888-F1A7-4376-AEAE-5AD8C67ECD95}"/>
              </a:ext>
            </a:extLst>
          </p:cNvPr>
          <p:cNvSpPr>
            <a:spLocks noGrp="1"/>
          </p:cNvSpPr>
          <p:nvPr>
            <p:ph type="ftr" sz="quarter" idx="11"/>
          </p:nvPr>
        </p:nvSpPr>
        <p:spPr>
          <a:xfrm>
            <a:off x="5372101" y="6493791"/>
            <a:ext cx="721129" cy="364209"/>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
        <p:nvSpPr>
          <p:cNvPr id="21" name="Footer Placeholder 4">
            <a:extLst>
              <a:ext uri="{FF2B5EF4-FFF2-40B4-BE49-F238E27FC236}">
                <a16:creationId xmlns:a16="http://schemas.microsoft.com/office/drawing/2014/main" id="{155B36B5-733E-49D8-8179-63D002D03672}"/>
              </a:ext>
            </a:extLst>
          </p:cNvPr>
          <p:cNvSpPr txBox="1">
            <a:spLocks/>
          </p:cNvSpPr>
          <p:nvPr userDrawn="1"/>
        </p:nvSpPr>
        <p:spPr>
          <a:xfrm>
            <a:off x="136669" y="6492876"/>
            <a:ext cx="4998287" cy="365124"/>
          </a:xfrm>
          <a:prstGeom prst="rect">
            <a:avLst/>
          </a:prstGeom>
        </p:spPr>
        <p:txBody>
          <a:bodyPr/>
          <a:lstStyle>
            <a:defPPr>
              <a:defRPr lang="zh-CN"/>
            </a:defPPr>
            <a:lvl1pPr marL="0" algn="l" defTabSz="914400" rtl="0" eaLnBrk="1" latinLnBrk="0" hangingPunct="1">
              <a:defRPr sz="1400" kern="1200">
                <a:solidFill>
                  <a:schemeClr val="bg1">
                    <a:lumMod val="50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Title</a:t>
            </a:r>
            <a:endParaRPr lang="zh-CN" altLang="en-US" dirty="0"/>
          </a:p>
        </p:txBody>
      </p:sp>
      <p:pic>
        <p:nvPicPr>
          <p:cNvPr id="22" name="图片 21">
            <a:extLst>
              <a:ext uri="{FF2B5EF4-FFF2-40B4-BE49-F238E27FC236}">
                <a16:creationId xmlns:a16="http://schemas.microsoft.com/office/drawing/2014/main" id="{26E65FEC-D227-4706-8380-9E3595F9C5D9}"/>
              </a:ext>
            </a:extLst>
          </p:cNvPr>
          <p:cNvPicPr>
            <a:picLocks noChangeAspect="1"/>
          </p:cNvPicPr>
          <p:nvPr userDrawn="1"/>
        </p:nvPicPr>
        <p:blipFill>
          <a:blip r:embed="rId2"/>
          <a:stretch>
            <a:fillRect/>
          </a:stretch>
        </p:blipFill>
        <p:spPr>
          <a:xfrm>
            <a:off x="9492124" y="68749"/>
            <a:ext cx="2364596" cy="478199"/>
          </a:xfrm>
          <a:prstGeom prst="rect">
            <a:avLst/>
          </a:prstGeom>
        </p:spPr>
      </p:pic>
    </p:spTree>
    <p:extLst>
      <p:ext uri="{BB962C8B-B14F-4D97-AF65-F5344CB8AC3E}">
        <p14:creationId xmlns:p14="http://schemas.microsoft.com/office/powerpoint/2010/main" val="299635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0" y="0"/>
            <a:ext cx="12192000" cy="627888"/>
          </a:xfrm>
          <a:prstGeom prst="rect">
            <a:avLst/>
          </a:prstGeom>
          <a:solidFill>
            <a:srgbClr val="014099"/>
          </a:solidFill>
          <a:ln>
            <a:solidFill>
              <a:srgbClr val="0140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3" name="文本框 32"/>
          <p:cNvSpPr txBox="1"/>
          <p:nvPr userDrawn="1"/>
        </p:nvSpPr>
        <p:spPr>
          <a:xfrm>
            <a:off x="575330" y="144667"/>
            <a:ext cx="1005403" cy="338554"/>
          </a:xfrm>
          <a:prstGeom prst="rect">
            <a:avLst/>
          </a:prstGeom>
          <a:noFill/>
        </p:spPr>
        <p:txBody>
          <a:bodyPr wrap="none" rtlCol="0">
            <a:spAutoFit/>
          </a:bodyPr>
          <a:lstStyle>
            <a:defPPr>
              <a:defRPr lang="zh-CN"/>
            </a:defPPr>
            <a:lvl1pPr>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研究背景</a:t>
            </a:r>
          </a:p>
        </p:txBody>
      </p:sp>
      <p:sp>
        <p:nvSpPr>
          <p:cNvPr id="36" name="文本框 35"/>
          <p:cNvSpPr txBox="1"/>
          <p:nvPr userDrawn="1"/>
        </p:nvSpPr>
        <p:spPr>
          <a:xfrm>
            <a:off x="5629962"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算法设计</a:t>
            </a:r>
          </a:p>
        </p:txBody>
      </p:sp>
      <p:sp>
        <p:nvSpPr>
          <p:cNvPr id="37" name="文本框 36"/>
          <p:cNvSpPr txBox="1"/>
          <p:nvPr userDrawn="1"/>
        </p:nvSpPr>
        <p:spPr>
          <a:xfrm>
            <a:off x="7246445"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数值结果</a:t>
            </a:r>
          </a:p>
        </p:txBody>
      </p:sp>
      <p:cxnSp>
        <p:nvCxnSpPr>
          <p:cNvPr id="39" name="直接连接符 38"/>
          <p:cNvCxnSpPr/>
          <p:nvPr userDrawn="1"/>
        </p:nvCxnSpPr>
        <p:spPr>
          <a:xfrm>
            <a:off x="0" y="6492875"/>
            <a:ext cx="12192000" cy="0"/>
          </a:xfrm>
          <a:prstGeom prst="line">
            <a:avLst/>
          </a:prstGeom>
          <a:ln w="12700">
            <a:solidFill>
              <a:srgbClr val="014099"/>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userDrawn="1"/>
        </p:nvSpPr>
        <p:spPr>
          <a:xfrm>
            <a:off x="2191813" y="144667"/>
            <a:ext cx="1005403" cy="338554"/>
          </a:xfrm>
          <a:prstGeom prst="rect">
            <a:avLst/>
          </a:prstGeom>
          <a:noFill/>
        </p:spPr>
        <p:txBody>
          <a:bodyPr wrap="none" rtlCol="0">
            <a:spAutoFit/>
          </a:bodyPr>
          <a:lstStyle>
            <a:defPPr>
              <a:defRPr lang="zh-CN"/>
            </a:defPPr>
            <a:lvl1pPr>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文献回顾</a:t>
            </a:r>
          </a:p>
        </p:txBody>
      </p:sp>
      <p:grpSp>
        <p:nvGrpSpPr>
          <p:cNvPr id="8" name="组合 7"/>
          <p:cNvGrpSpPr/>
          <p:nvPr userDrawn="1"/>
        </p:nvGrpSpPr>
        <p:grpSpPr>
          <a:xfrm>
            <a:off x="3808295" y="65582"/>
            <a:ext cx="1210588" cy="437732"/>
            <a:chOff x="7055384" y="71318"/>
            <a:chExt cx="1210588" cy="437732"/>
          </a:xfrm>
        </p:grpSpPr>
        <p:sp>
          <p:nvSpPr>
            <p:cNvPr id="35" name="文本框 34"/>
            <p:cNvSpPr txBox="1"/>
            <p:nvPr userDrawn="1"/>
          </p:nvSpPr>
          <p:spPr>
            <a:xfrm>
              <a:off x="7055384" y="71318"/>
              <a:ext cx="1210588" cy="400110"/>
            </a:xfrm>
            <a:prstGeom prst="rect">
              <a:avLst/>
            </a:prstGeom>
            <a:noFill/>
          </p:spPr>
          <p:txBody>
            <a:bodyPr wrap="none" rtlCol="0">
              <a:spAutoFit/>
            </a:bodyPr>
            <a:lstStyle>
              <a:defPPr>
                <a:defRPr lang="zh-CN"/>
              </a:defPPr>
              <a:lvl1pPr lvl="0">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问题模型</a:t>
              </a:r>
            </a:p>
          </p:txBody>
        </p:sp>
        <p:cxnSp>
          <p:nvCxnSpPr>
            <p:cNvPr id="44" name="直接连接符 43"/>
            <p:cNvCxnSpPr/>
            <p:nvPr userDrawn="1"/>
          </p:nvCxnSpPr>
          <p:spPr>
            <a:xfrm>
              <a:off x="7482466" y="509050"/>
              <a:ext cx="4080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378604" y="909567"/>
            <a:ext cx="3706773" cy="380754"/>
          </a:xfrm>
          <a:prstGeom prst="rect">
            <a:avLst/>
          </a:prstGeom>
        </p:spPr>
        <p:txBody>
          <a:bodyPr anchor="ctr"/>
          <a:lstStyle>
            <a:lvl1pPr>
              <a:defRPr sz="2000" b="1">
                <a:solidFill>
                  <a:srgbClr val="01409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6" name="页脚占位符 2">
            <a:extLst>
              <a:ext uri="{FF2B5EF4-FFF2-40B4-BE49-F238E27FC236}">
                <a16:creationId xmlns:a16="http://schemas.microsoft.com/office/drawing/2014/main" id="{27648E9A-31F7-4E3B-8459-40F2A8B63A20}"/>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19" name="页脚占位符 2">
            <a:extLst>
              <a:ext uri="{FF2B5EF4-FFF2-40B4-BE49-F238E27FC236}">
                <a16:creationId xmlns:a16="http://schemas.microsoft.com/office/drawing/2014/main" id="{FB4C06D7-48D1-446F-8DC8-F3419DE98EFF}"/>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20" name="页脚占位符 2">
            <a:extLst>
              <a:ext uri="{FF2B5EF4-FFF2-40B4-BE49-F238E27FC236}">
                <a16:creationId xmlns:a16="http://schemas.microsoft.com/office/drawing/2014/main" id="{B63A46C4-4213-4F17-A565-77F009D4FF47}"/>
              </a:ext>
            </a:extLst>
          </p:cNvPr>
          <p:cNvSpPr>
            <a:spLocks noGrp="1"/>
          </p:cNvSpPr>
          <p:nvPr>
            <p:ph type="ftr" sz="quarter" idx="11"/>
          </p:nvPr>
        </p:nvSpPr>
        <p:spPr>
          <a:xfrm>
            <a:off x="5372101" y="6493791"/>
            <a:ext cx="721129" cy="364209"/>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
        <p:nvSpPr>
          <p:cNvPr id="21" name="Footer Placeholder 4">
            <a:extLst>
              <a:ext uri="{FF2B5EF4-FFF2-40B4-BE49-F238E27FC236}">
                <a16:creationId xmlns:a16="http://schemas.microsoft.com/office/drawing/2014/main" id="{2B90186E-2CCC-42B0-93EA-57695CB26F14}"/>
              </a:ext>
            </a:extLst>
          </p:cNvPr>
          <p:cNvSpPr txBox="1">
            <a:spLocks/>
          </p:cNvSpPr>
          <p:nvPr userDrawn="1"/>
        </p:nvSpPr>
        <p:spPr>
          <a:xfrm>
            <a:off x="136669" y="6492876"/>
            <a:ext cx="4998287" cy="365124"/>
          </a:xfrm>
          <a:prstGeom prst="rect">
            <a:avLst/>
          </a:prstGeom>
        </p:spPr>
        <p:txBody>
          <a:bodyPr/>
          <a:lstStyle>
            <a:defPPr>
              <a:defRPr lang="zh-CN"/>
            </a:defPPr>
            <a:lvl1pPr marL="0" algn="l" defTabSz="914400" rtl="0" eaLnBrk="1" latinLnBrk="0" hangingPunct="1">
              <a:defRPr sz="1400" kern="1200">
                <a:solidFill>
                  <a:schemeClr val="bg1">
                    <a:lumMod val="50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Title</a:t>
            </a:r>
            <a:endParaRPr lang="zh-CN" altLang="en-US" dirty="0"/>
          </a:p>
        </p:txBody>
      </p:sp>
      <p:pic>
        <p:nvPicPr>
          <p:cNvPr id="22" name="图片 21">
            <a:extLst>
              <a:ext uri="{FF2B5EF4-FFF2-40B4-BE49-F238E27FC236}">
                <a16:creationId xmlns:a16="http://schemas.microsoft.com/office/drawing/2014/main" id="{2451E949-8166-4928-BE1D-F63B7600C4D7}"/>
              </a:ext>
            </a:extLst>
          </p:cNvPr>
          <p:cNvPicPr>
            <a:picLocks noChangeAspect="1"/>
          </p:cNvPicPr>
          <p:nvPr userDrawn="1"/>
        </p:nvPicPr>
        <p:blipFill>
          <a:blip r:embed="rId2"/>
          <a:stretch>
            <a:fillRect/>
          </a:stretch>
        </p:blipFill>
        <p:spPr>
          <a:xfrm>
            <a:off x="9492124" y="68749"/>
            <a:ext cx="2364596" cy="478199"/>
          </a:xfrm>
          <a:prstGeom prst="rect">
            <a:avLst/>
          </a:prstGeom>
        </p:spPr>
      </p:pic>
    </p:spTree>
    <p:extLst>
      <p:ext uri="{BB962C8B-B14F-4D97-AF65-F5344CB8AC3E}">
        <p14:creationId xmlns:p14="http://schemas.microsoft.com/office/powerpoint/2010/main" val="812277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矩形 6"/>
          <p:cNvSpPr/>
          <p:nvPr userDrawn="1"/>
        </p:nvSpPr>
        <p:spPr>
          <a:xfrm>
            <a:off x="0" y="0"/>
            <a:ext cx="12192000" cy="627888"/>
          </a:xfrm>
          <a:prstGeom prst="rect">
            <a:avLst/>
          </a:prstGeom>
          <a:solidFill>
            <a:srgbClr val="014099"/>
          </a:solidFill>
          <a:ln>
            <a:solidFill>
              <a:srgbClr val="0140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3" name="文本框 32"/>
          <p:cNvSpPr txBox="1"/>
          <p:nvPr userDrawn="1"/>
        </p:nvSpPr>
        <p:spPr>
          <a:xfrm>
            <a:off x="575330" y="144667"/>
            <a:ext cx="1005403" cy="338554"/>
          </a:xfrm>
          <a:prstGeom prst="rect">
            <a:avLst/>
          </a:prstGeom>
          <a:noFill/>
        </p:spPr>
        <p:txBody>
          <a:bodyPr wrap="none" rtlCol="0">
            <a:spAutoFit/>
          </a:bodyPr>
          <a:lstStyle>
            <a:defPPr>
              <a:defRPr lang="zh-CN"/>
            </a:defPPr>
            <a:lvl1pPr>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研究背景</a:t>
            </a:r>
          </a:p>
        </p:txBody>
      </p:sp>
      <p:sp>
        <p:nvSpPr>
          <p:cNvPr id="37" name="文本框 36"/>
          <p:cNvSpPr txBox="1"/>
          <p:nvPr userDrawn="1"/>
        </p:nvSpPr>
        <p:spPr>
          <a:xfrm>
            <a:off x="7246445"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数值结果</a:t>
            </a:r>
          </a:p>
        </p:txBody>
      </p:sp>
      <p:cxnSp>
        <p:nvCxnSpPr>
          <p:cNvPr id="39" name="直接连接符 38"/>
          <p:cNvCxnSpPr/>
          <p:nvPr userDrawn="1"/>
        </p:nvCxnSpPr>
        <p:spPr>
          <a:xfrm>
            <a:off x="0" y="6492875"/>
            <a:ext cx="12192000" cy="0"/>
          </a:xfrm>
          <a:prstGeom prst="line">
            <a:avLst/>
          </a:prstGeom>
          <a:ln w="12700">
            <a:solidFill>
              <a:srgbClr val="014099"/>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userDrawn="1"/>
        </p:nvSpPr>
        <p:spPr>
          <a:xfrm>
            <a:off x="2191812" y="144667"/>
            <a:ext cx="1005403" cy="338554"/>
          </a:xfrm>
          <a:prstGeom prst="rect">
            <a:avLst/>
          </a:prstGeom>
          <a:noFill/>
        </p:spPr>
        <p:txBody>
          <a:bodyPr wrap="none" rtlCol="0">
            <a:spAutoFit/>
          </a:bodyPr>
          <a:lstStyle>
            <a:defPPr>
              <a:defRPr lang="zh-CN"/>
            </a:defPPr>
            <a:lvl1pPr>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文献回顾</a:t>
            </a:r>
          </a:p>
        </p:txBody>
      </p:sp>
      <p:sp>
        <p:nvSpPr>
          <p:cNvPr id="35" name="文本框 34"/>
          <p:cNvSpPr txBox="1"/>
          <p:nvPr userDrawn="1"/>
        </p:nvSpPr>
        <p:spPr>
          <a:xfrm>
            <a:off x="3808294" y="144667"/>
            <a:ext cx="1005403" cy="338554"/>
          </a:xfrm>
          <a:prstGeom prst="rect">
            <a:avLst/>
          </a:prstGeom>
          <a:noFill/>
        </p:spPr>
        <p:txBody>
          <a:bodyPr wrap="none" rtlCol="0">
            <a:spAutoFit/>
          </a:bodyPr>
          <a:lstStyle>
            <a:defPPr>
              <a:defRPr lang="zh-CN"/>
            </a:defPPr>
            <a:lvl1pPr lvl="0">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问题模型</a:t>
            </a:r>
          </a:p>
        </p:txBody>
      </p:sp>
      <p:grpSp>
        <p:nvGrpSpPr>
          <p:cNvPr id="3" name="组合 2"/>
          <p:cNvGrpSpPr/>
          <p:nvPr userDrawn="1"/>
        </p:nvGrpSpPr>
        <p:grpSpPr>
          <a:xfrm>
            <a:off x="5424776" y="80046"/>
            <a:ext cx="1210588" cy="428469"/>
            <a:chOff x="8671866" y="74845"/>
            <a:chExt cx="1210588" cy="428469"/>
          </a:xfrm>
        </p:grpSpPr>
        <p:sp>
          <p:nvSpPr>
            <p:cNvPr id="36" name="文本框 35"/>
            <p:cNvSpPr txBox="1"/>
            <p:nvPr userDrawn="1"/>
          </p:nvSpPr>
          <p:spPr>
            <a:xfrm>
              <a:off x="8671866" y="74845"/>
              <a:ext cx="1210588" cy="400110"/>
            </a:xfrm>
            <a:prstGeom prst="rect">
              <a:avLst/>
            </a:prstGeom>
            <a:noFill/>
          </p:spPr>
          <p:txBody>
            <a:bodyPr wrap="none" rtlCol="0">
              <a:spAutoFit/>
            </a:bodyPr>
            <a:lstStyle>
              <a:defPPr>
                <a:defRPr lang="zh-CN"/>
              </a:defPPr>
              <a:lvl1pPr lvl="0">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算法设计</a:t>
              </a:r>
            </a:p>
          </p:txBody>
        </p:sp>
        <p:cxnSp>
          <p:nvCxnSpPr>
            <p:cNvPr id="44" name="直接连接符 43"/>
            <p:cNvCxnSpPr/>
            <p:nvPr userDrawn="1"/>
          </p:nvCxnSpPr>
          <p:spPr>
            <a:xfrm>
              <a:off x="9076585" y="503314"/>
              <a:ext cx="4080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378604" y="909567"/>
            <a:ext cx="3706773" cy="380754"/>
          </a:xfrm>
          <a:prstGeom prst="rect">
            <a:avLst/>
          </a:prstGeom>
        </p:spPr>
        <p:txBody>
          <a:bodyPr anchor="ctr"/>
          <a:lstStyle>
            <a:lvl1pPr>
              <a:defRPr sz="2000" b="1">
                <a:solidFill>
                  <a:srgbClr val="01409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7" name="页脚占位符 2">
            <a:extLst>
              <a:ext uri="{FF2B5EF4-FFF2-40B4-BE49-F238E27FC236}">
                <a16:creationId xmlns:a16="http://schemas.microsoft.com/office/drawing/2014/main" id="{0F911AA9-7041-434D-8CF0-CC9E2DFDFCC4}"/>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21" name="Footer Placeholder 4">
            <a:extLst>
              <a:ext uri="{FF2B5EF4-FFF2-40B4-BE49-F238E27FC236}">
                <a16:creationId xmlns:a16="http://schemas.microsoft.com/office/drawing/2014/main" id="{DC2335B9-8BF3-4EB8-A30B-2A4E36B55AF3}"/>
              </a:ext>
            </a:extLst>
          </p:cNvPr>
          <p:cNvSpPr txBox="1">
            <a:spLocks/>
          </p:cNvSpPr>
          <p:nvPr userDrawn="1"/>
        </p:nvSpPr>
        <p:spPr>
          <a:xfrm>
            <a:off x="136669" y="6492876"/>
            <a:ext cx="4998287" cy="365124"/>
          </a:xfrm>
          <a:prstGeom prst="rect">
            <a:avLst/>
          </a:prstGeom>
        </p:spPr>
        <p:txBody>
          <a:bodyPr/>
          <a:lstStyle>
            <a:defPPr>
              <a:defRPr lang="zh-CN"/>
            </a:defPPr>
            <a:lvl1pPr marL="0" algn="l" defTabSz="914400" rtl="0" eaLnBrk="1" latinLnBrk="0" hangingPunct="1">
              <a:defRPr sz="1400" kern="1200">
                <a:solidFill>
                  <a:schemeClr val="bg1">
                    <a:lumMod val="50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Title</a:t>
            </a:r>
            <a:endParaRPr lang="zh-CN" altLang="en-US" dirty="0"/>
          </a:p>
        </p:txBody>
      </p:sp>
      <p:pic>
        <p:nvPicPr>
          <p:cNvPr id="22" name="图片 21">
            <a:extLst>
              <a:ext uri="{FF2B5EF4-FFF2-40B4-BE49-F238E27FC236}">
                <a16:creationId xmlns:a16="http://schemas.microsoft.com/office/drawing/2014/main" id="{A7B0C60F-EB1F-444D-B20A-5F7118CCCD5E}"/>
              </a:ext>
            </a:extLst>
          </p:cNvPr>
          <p:cNvPicPr>
            <a:picLocks noChangeAspect="1"/>
          </p:cNvPicPr>
          <p:nvPr userDrawn="1"/>
        </p:nvPicPr>
        <p:blipFill>
          <a:blip r:embed="rId2"/>
          <a:stretch>
            <a:fillRect/>
          </a:stretch>
        </p:blipFill>
        <p:spPr>
          <a:xfrm>
            <a:off x="9492124" y="68749"/>
            <a:ext cx="2364596" cy="478199"/>
          </a:xfrm>
          <a:prstGeom prst="rect">
            <a:avLst/>
          </a:prstGeom>
        </p:spPr>
      </p:pic>
      <p:sp>
        <p:nvSpPr>
          <p:cNvPr id="25" name="页脚占位符 2">
            <a:extLst>
              <a:ext uri="{FF2B5EF4-FFF2-40B4-BE49-F238E27FC236}">
                <a16:creationId xmlns:a16="http://schemas.microsoft.com/office/drawing/2014/main" id="{D4F715B1-9011-4135-9984-C8C319006FF6}"/>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26" name="页脚占位符 2">
            <a:extLst>
              <a:ext uri="{FF2B5EF4-FFF2-40B4-BE49-F238E27FC236}">
                <a16:creationId xmlns:a16="http://schemas.microsoft.com/office/drawing/2014/main" id="{6ECC176F-25B0-4987-BD43-8CAEE50B8A8E}"/>
              </a:ext>
            </a:extLst>
          </p:cNvPr>
          <p:cNvSpPr>
            <a:spLocks noGrp="1"/>
          </p:cNvSpPr>
          <p:nvPr>
            <p:ph type="ftr" sz="quarter" idx="11"/>
          </p:nvPr>
        </p:nvSpPr>
        <p:spPr>
          <a:xfrm>
            <a:off x="5372101" y="6493791"/>
            <a:ext cx="721129" cy="364209"/>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Tree>
    <p:extLst>
      <p:ext uri="{BB962C8B-B14F-4D97-AF65-F5344CB8AC3E}">
        <p14:creationId xmlns:p14="http://schemas.microsoft.com/office/powerpoint/2010/main" val="177486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7" name="矩形 6"/>
          <p:cNvSpPr/>
          <p:nvPr userDrawn="1"/>
        </p:nvSpPr>
        <p:spPr>
          <a:xfrm>
            <a:off x="0" y="0"/>
            <a:ext cx="12192000" cy="627888"/>
          </a:xfrm>
          <a:prstGeom prst="rect">
            <a:avLst/>
          </a:prstGeom>
          <a:solidFill>
            <a:srgbClr val="014099"/>
          </a:solidFill>
          <a:ln>
            <a:solidFill>
              <a:srgbClr val="0140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3" name="文本框 32"/>
          <p:cNvSpPr txBox="1"/>
          <p:nvPr userDrawn="1"/>
        </p:nvSpPr>
        <p:spPr>
          <a:xfrm>
            <a:off x="526562" y="144667"/>
            <a:ext cx="1005403" cy="338554"/>
          </a:xfrm>
          <a:prstGeom prst="rect">
            <a:avLst/>
          </a:prstGeom>
          <a:noFill/>
        </p:spPr>
        <p:txBody>
          <a:bodyPr wrap="none" rtlCol="0">
            <a:spAutoFit/>
          </a:bodyPr>
          <a:lstStyle>
            <a:defPPr>
              <a:defRPr lang="zh-CN"/>
            </a:defPPr>
            <a:lvl1pPr>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研究背景</a:t>
            </a:r>
          </a:p>
        </p:txBody>
      </p:sp>
      <p:cxnSp>
        <p:nvCxnSpPr>
          <p:cNvPr id="39" name="直接连接符 38"/>
          <p:cNvCxnSpPr/>
          <p:nvPr userDrawn="1"/>
        </p:nvCxnSpPr>
        <p:spPr>
          <a:xfrm>
            <a:off x="0" y="6492875"/>
            <a:ext cx="12192000" cy="0"/>
          </a:xfrm>
          <a:prstGeom prst="line">
            <a:avLst/>
          </a:prstGeom>
          <a:ln w="12700">
            <a:solidFill>
              <a:srgbClr val="014099"/>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userDrawn="1"/>
        </p:nvSpPr>
        <p:spPr>
          <a:xfrm>
            <a:off x="2143044" y="144667"/>
            <a:ext cx="1005403" cy="338554"/>
          </a:xfrm>
          <a:prstGeom prst="rect">
            <a:avLst/>
          </a:prstGeom>
          <a:noFill/>
        </p:spPr>
        <p:txBody>
          <a:bodyPr wrap="none" rtlCol="0">
            <a:spAutoFit/>
          </a:bodyPr>
          <a:lstStyle>
            <a:defPPr>
              <a:defRPr lang="zh-CN"/>
            </a:defPPr>
            <a:lvl1pPr>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文献回顾</a:t>
            </a:r>
          </a:p>
        </p:txBody>
      </p:sp>
      <p:sp>
        <p:nvSpPr>
          <p:cNvPr id="35" name="文本框 34"/>
          <p:cNvSpPr txBox="1"/>
          <p:nvPr userDrawn="1"/>
        </p:nvSpPr>
        <p:spPr>
          <a:xfrm>
            <a:off x="3759526" y="144667"/>
            <a:ext cx="1005403" cy="338554"/>
          </a:xfrm>
          <a:prstGeom prst="rect">
            <a:avLst/>
          </a:prstGeom>
          <a:noFill/>
        </p:spPr>
        <p:txBody>
          <a:bodyPr wrap="none" rtlCol="0">
            <a:spAutoFit/>
          </a:bodyPr>
          <a:lstStyle>
            <a:defPPr>
              <a:defRPr lang="zh-CN"/>
            </a:defPPr>
            <a:lvl1pPr lvl="0">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问题模型</a:t>
            </a:r>
          </a:p>
        </p:txBody>
      </p:sp>
      <p:sp>
        <p:nvSpPr>
          <p:cNvPr id="36" name="文本框 35"/>
          <p:cNvSpPr txBox="1"/>
          <p:nvPr userDrawn="1"/>
        </p:nvSpPr>
        <p:spPr>
          <a:xfrm>
            <a:off x="5376008" y="144667"/>
            <a:ext cx="1005403" cy="338554"/>
          </a:xfrm>
          <a:prstGeom prst="rect">
            <a:avLst/>
          </a:prstGeom>
          <a:noFill/>
        </p:spPr>
        <p:txBody>
          <a:bodyPr wrap="none" rtlCol="0">
            <a:spAutoFit/>
          </a:bodyPr>
          <a:lstStyle>
            <a:defPPr>
              <a:defRPr lang="zh-CN"/>
            </a:defPPr>
            <a:lvl1pPr lvl="0">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算法设计</a:t>
            </a:r>
          </a:p>
        </p:txBody>
      </p:sp>
      <p:grpSp>
        <p:nvGrpSpPr>
          <p:cNvPr id="8" name="组合 7"/>
          <p:cNvGrpSpPr/>
          <p:nvPr userDrawn="1"/>
        </p:nvGrpSpPr>
        <p:grpSpPr>
          <a:xfrm>
            <a:off x="6992490" y="71746"/>
            <a:ext cx="1210588" cy="425404"/>
            <a:chOff x="10288349" y="83111"/>
            <a:chExt cx="1210588" cy="425404"/>
          </a:xfrm>
        </p:grpSpPr>
        <p:sp>
          <p:nvSpPr>
            <p:cNvPr id="37" name="文本框 36"/>
            <p:cNvSpPr txBox="1"/>
            <p:nvPr userDrawn="1"/>
          </p:nvSpPr>
          <p:spPr>
            <a:xfrm>
              <a:off x="10288349" y="83111"/>
              <a:ext cx="1210588" cy="400110"/>
            </a:xfrm>
            <a:prstGeom prst="rect">
              <a:avLst/>
            </a:prstGeom>
            <a:noFill/>
          </p:spPr>
          <p:txBody>
            <a:bodyPr wrap="none" rtlCol="0">
              <a:spAutoFit/>
            </a:bodyPr>
            <a:lstStyle>
              <a:defPPr>
                <a:defRPr lang="zh-CN"/>
              </a:defPPr>
              <a:lvl1pPr lvl="0">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数值结果</a:t>
              </a:r>
            </a:p>
          </p:txBody>
        </p:sp>
        <p:cxnSp>
          <p:nvCxnSpPr>
            <p:cNvPr id="44" name="直接连接符 43"/>
            <p:cNvCxnSpPr/>
            <p:nvPr userDrawn="1"/>
          </p:nvCxnSpPr>
          <p:spPr>
            <a:xfrm>
              <a:off x="10689629" y="508515"/>
              <a:ext cx="4080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378604" y="909567"/>
            <a:ext cx="3706773" cy="380754"/>
          </a:xfrm>
          <a:prstGeom prst="rect">
            <a:avLst/>
          </a:prstGeom>
        </p:spPr>
        <p:txBody>
          <a:bodyPr anchor="ctr"/>
          <a:lstStyle>
            <a:lvl1pPr>
              <a:defRPr sz="2000" b="1">
                <a:solidFill>
                  <a:srgbClr val="01409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9" name="页脚占位符 2">
            <a:extLst>
              <a:ext uri="{FF2B5EF4-FFF2-40B4-BE49-F238E27FC236}">
                <a16:creationId xmlns:a16="http://schemas.microsoft.com/office/drawing/2014/main" id="{6E7DBC13-397A-441F-8326-F523FF99BBE4}"/>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21" name="Footer Placeholder 4">
            <a:extLst>
              <a:ext uri="{FF2B5EF4-FFF2-40B4-BE49-F238E27FC236}">
                <a16:creationId xmlns:a16="http://schemas.microsoft.com/office/drawing/2014/main" id="{644DC382-DD8A-4C45-87DA-FC3E3C813C90}"/>
              </a:ext>
            </a:extLst>
          </p:cNvPr>
          <p:cNvSpPr txBox="1">
            <a:spLocks/>
          </p:cNvSpPr>
          <p:nvPr userDrawn="1"/>
        </p:nvSpPr>
        <p:spPr>
          <a:xfrm>
            <a:off x="136669" y="6492876"/>
            <a:ext cx="4998287" cy="365124"/>
          </a:xfrm>
          <a:prstGeom prst="rect">
            <a:avLst/>
          </a:prstGeom>
        </p:spPr>
        <p:txBody>
          <a:bodyPr/>
          <a:lstStyle>
            <a:defPPr>
              <a:defRPr lang="zh-CN"/>
            </a:defPPr>
            <a:lvl1pPr marL="0" algn="l" defTabSz="914400" rtl="0" eaLnBrk="1" latinLnBrk="0" hangingPunct="1">
              <a:defRPr sz="1400" kern="1200">
                <a:solidFill>
                  <a:schemeClr val="bg1">
                    <a:lumMod val="50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Title</a:t>
            </a:r>
            <a:endParaRPr lang="zh-CN" altLang="en-US" dirty="0"/>
          </a:p>
        </p:txBody>
      </p:sp>
      <p:pic>
        <p:nvPicPr>
          <p:cNvPr id="22" name="图片 21">
            <a:extLst>
              <a:ext uri="{FF2B5EF4-FFF2-40B4-BE49-F238E27FC236}">
                <a16:creationId xmlns:a16="http://schemas.microsoft.com/office/drawing/2014/main" id="{42A73F64-6859-4F99-8EC2-285B2CF77EB5}"/>
              </a:ext>
            </a:extLst>
          </p:cNvPr>
          <p:cNvPicPr>
            <a:picLocks noChangeAspect="1"/>
          </p:cNvPicPr>
          <p:nvPr userDrawn="1"/>
        </p:nvPicPr>
        <p:blipFill>
          <a:blip r:embed="rId2"/>
          <a:stretch>
            <a:fillRect/>
          </a:stretch>
        </p:blipFill>
        <p:spPr>
          <a:xfrm>
            <a:off x="9492124" y="68749"/>
            <a:ext cx="2364596" cy="478199"/>
          </a:xfrm>
          <a:prstGeom prst="rect">
            <a:avLst/>
          </a:prstGeom>
        </p:spPr>
      </p:pic>
      <p:sp>
        <p:nvSpPr>
          <p:cNvPr id="23" name="页脚占位符 2">
            <a:extLst>
              <a:ext uri="{FF2B5EF4-FFF2-40B4-BE49-F238E27FC236}">
                <a16:creationId xmlns:a16="http://schemas.microsoft.com/office/drawing/2014/main" id="{52304AD8-68AA-4927-B741-FD304BED5DC9}"/>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24" name="页脚占位符 2">
            <a:extLst>
              <a:ext uri="{FF2B5EF4-FFF2-40B4-BE49-F238E27FC236}">
                <a16:creationId xmlns:a16="http://schemas.microsoft.com/office/drawing/2014/main" id="{1D5B4D0D-E45E-49E7-849F-7774239FAE11}"/>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Tree>
    <p:extLst>
      <p:ext uri="{BB962C8B-B14F-4D97-AF65-F5344CB8AC3E}">
        <p14:creationId xmlns:p14="http://schemas.microsoft.com/office/powerpoint/2010/main" val="44658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7" name="矩形 6"/>
          <p:cNvSpPr/>
          <p:nvPr userDrawn="1"/>
        </p:nvSpPr>
        <p:spPr>
          <a:xfrm>
            <a:off x="0" y="0"/>
            <a:ext cx="12192000" cy="627888"/>
          </a:xfrm>
          <a:prstGeom prst="rect">
            <a:avLst/>
          </a:prstGeom>
          <a:solidFill>
            <a:srgbClr val="014099"/>
          </a:solidFill>
          <a:ln>
            <a:solidFill>
              <a:srgbClr val="0140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39" name="直接连接符 38"/>
          <p:cNvCxnSpPr/>
          <p:nvPr userDrawn="1"/>
        </p:nvCxnSpPr>
        <p:spPr>
          <a:xfrm>
            <a:off x="0" y="6492875"/>
            <a:ext cx="12192000" cy="0"/>
          </a:xfrm>
          <a:prstGeom prst="line">
            <a:avLst/>
          </a:prstGeom>
          <a:ln w="12700">
            <a:solidFill>
              <a:srgbClr val="014099"/>
            </a:solidFill>
          </a:ln>
        </p:spPr>
        <p:style>
          <a:lnRef idx="1">
            <a:schemeClr val="accent1"/>
          </a:lnRef>
          <a:fillRef idx="0">
            <a:schemeClr val="accent1"/>
          </a:fillRef>
          <a:effectRef idx="0">
            <a:schemeClr val="accent1"/>
          </a:effectRef>
          <a:fontRef idx="minor">
            <a:schemeClr val="tx1"/>
          </a:fontRef>
        </p:style>
      </p:cxnSp>
      <p:sp>
        <p:nvSpPr>
          <p:cNvPr id="22" name="页脚占位符 2">
            <a:extLst>
              <a:ext uri="{FF2B5EF4-FFF2-40B4-BE49-F238E27FC236}">
                <a16:creationId xmlns:a16="http://schemas.microsoft.com/office/drawing/2014/main" id="{EE2AF90B-884F-472E-ABD2-56613AB8A4A9}"/>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24" name="Footer Placeholder 4">
            <a:extLst>
              <a:ext uri="{FF2B5EF4-FFF2-40B4-BE49-F238E27FC236}">
                <a16:creationId xmlns:a16="http://schemas.microsoft.com/office/drawing/2014/main" id="{B1A6BBBC-AD18-4A22-A7F1-7FD81FAE6D04}"/>
              </a:ext>
            </a:extLst>
          </p:cNvPr>
          <p:cNvSpPr txBox="1">
            <a:spLocks/>
          </p:cNvSpPr>
          <p:nvPr userDrawn="1"/>
        </p:nvSpPr>
        <p:spPr>
          <a:xfrm>
            <a:off x="136669" y="6492876"/>
            <a:ext cx="4998287" cy="365124"/>
          </a:xfrm>
          <a:prstGeom prst="rect">
            <a:avLst/>
          </a:prstGeom>
        </p:spPr>
        <p:txBody>
          <a:bodyPr/>
          <a:lstStyle>
            <a:defPPr>
              <a:defRPr lang="zh-CN"/>
            </a:defPPr>
            <a:lvl1pPr marL="0" algn="l" defTabSz="914400" rtl="0" eaLnBrk="1" latinLnBrk="0" hangingPunct="1">
              <a:defRPr sz="1400" kern="1200">
                <a:solidFill>
                  <a:schemeClr val="bg1">
                    <a:lumMod val="50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Title</a:t>
            </a:r>
            <a:endParaRPr lang="zh-CN" altLang="en-US" dirty="0"/>
          </a:p>
        </p:txBody>
      </p:sp>
      <p:pic>
        <p:nvPicPr>
          <p:cNvPr id="25" name="图片 24">
            <a:extLst>
              <a:ext uri="{FF2B5EF4-FFF2-40B4-BE49-F238E27FC236}">
                <a16:creationId xmlns:a16="http://schemas.microsoft.com/office/drawing/2014/main" id="{6B01C3FC-0B20-47A0-B2BA-7D95AC41FA03}"/>
              </a:ext>
            </a:extLst>
          </p:cNvPr>
          <p:cNvPicPr>
            <a:picLocks noChangeAspect="1"/>
          </p:cNvPicPr>
          <p:nvPr userDrawn="1"/>
        </p:nvPicPr>
        <p:blipFill>
          <a:blip r:embed="rId2"/>
          <a:stretch>
            <a:fillRect/>
          </a:stretch>
        </p:blipFill>
        <p:spPr>
          <a:xfrm>
            <a:off x="9492124" y="68749"/>
            <a:ext cx="2364596" cy="478199"/>
          </a:xfrm>
          <a:prstGeom prst="rect">
            <a:avLst/>
          </a:prstGeom>
        </p:spPr>
      </p:pic>
      <p:sp>
        <p:nvSpPr>
          <p:cNvPr id="16" name="圆角矩形 1">
            <a:extLst>
              <a:ext uri="{FF2B5EF4-FFF2-40B4-BE49-F238E27FC236}">
                <a16:creationId xmlns:a16="http://schemas.microsoft.com/office/drawing/2014/main" id="{B925BE04-EA37-487C-A471-B3DF0B708198}"/>
              </a:ext>
            </a:extLst>
          </p:cNvPr>
          <p:cNvSpPr/>
          <p:nvPr userDrawn="1"/>
        </p:nvSpPr>
        <p:spPr>
          <a:xfrm>
            <a:off x="335409"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17" name="文本占位符 13">
            <a:extLst>
              <a:ext uri="{FF2B5EF4-FFF2-40B4-BE49-F238E27FC236}">
                <a16:creationId xmlns:a16="http://schemas.microsoft.com/office/drawing/2014/main" id="{6A602D3A-2314-49F4-A7AC-28A5768A76DC}"/>
              </a:ext>
            </a:extLst>
          </p:cNvPr>
          <p:cNvSpPr>
            <a:spLocks noGrp="1"/>
          </p:cNvSpPr>
          <p:nvPr>
            <p:ph type="body" sz="quarter" idx="13" hasCustomPrompt="1"/>
          </p:nvPr>
        </p:nvSpPr>
        <p:spPr>
          <a:xfrm>
            <a:off x="521839"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sp>
        <p:nvSpPr>
          <p:cNvPr id="18" name="文本占位符 13">
            <a:extLst>
              <a:ext uri="{FF2B5EF4-FFF2-40B4-BE49-F238E27FC236}">
                <a16:creationId xmlns:a16="http://schemas.microsoft.com/office/drawing/2014/main" id="{E7272BD4-E846-40B7-8BFD-90A63762DFBE}"/>
              </a:ext>
            </a:extLst>
          </p:cNvPr>
          <p:cNvSpPr>
            <a:spLocks noGrp="1"/>
          </p:cNvSpPr>
          <p:nvPr>
            <p:ph type="body" sz="quarter" idx="14" hasCustomPrompt="1"/>
          </p:nvPr>
        </p:nvSpPr>
        <p:spPr>
          <a:xfrm>
            <a:off x="328831" y="219038"/>
            <a:ext cx="3150741" cy="328204"/>
          </a:xfrm>
          <a:prstGeom prst="rect">
            <a:avLst/>
          </a:prstGeom>
        </p:spPr>
        <p:txBody>
          <a:bodyPr>
            <a:noAutofit/>
          </a:bodyPr>
          <a:lstStyle>
            <a:lvl1pPr marL="0" indent="0">
              <a:buNone/>
              <a:defRPr sz="2200" baseline="0"/>
            </a:lvl1pPr>
            <a:lvl2pPr>
              <a:lnSpc>
                <a:spcPct val="100000"/>
              </a:lnSpc>
              <a:spcBef>
                <a:spcPts val="0"/>
              </a:spcBef>
              <a:defRPr sz="1800"/>
            </a:lvl2pPr>
            <a:lvl3pPr>
              <a:defRPr sz="1600"/>
            </a:lvl3pPr>
          </a:lstStyle>
          <a:p>
            <a:pPr lvl="0"/>
            <a:r>
              <a:rPr lang="en-US" altLang="zh-CN" dirty="0"/>
              <a:t>1. Title-22pt</a:t>
            </a:r>
            <a:endParaRPr lang="zh-CN" altLang="en-US" dirty="0"/>
          </a:p>
        </p:txBody>
      </p:sp>
      <p:sp>
        <p:nvSpPr>
          <p:cNvPr id="19" name="页脚占位符 2">
            <a:extLst>
              <a:ext uri="{FF2B5EF4-FFF2-40B4-BE49-F238E27FC236}">
                <a16:creationId xmlns:a16="http://schemas.microsoft.com/office/drawing/2014/main" id="{E58E8485-638C-4346-8362-6C8BE7053A51}"/>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21" name="页脚占位符 2">
            <a:extLst>
              <a:ext uri="{FF2B5EF4-FFF2-40B4-BE49-F238E27FC236}">
                <a16:creationId xmlns:a16="http://schemas.microsoft.com/office/drawing/2014/main" id="{76F1B1DA-661D-46E0-9F8C-43E520D9C9F5}"/>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Tree>
    <p:extLst>
      <p:ext uri="{BB962C8B-B14F-4D97-AF65-F5344CB8AC3E}">
        <p14:creationId xmlns:p14="http://schemas.microsoft.com/office/powerpoint/2010/main" val="9169607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5143BF0B-137F-6D69-48CD-F668AC297250}"/>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任意多边形 47">
            <a:extLst>
              <a:ext uri="{FF2B5EF4-FFF2-40B4-BE49-F238E27FC236}">
                <a16:creationId xmlns:a16="http://schemas.microsoft.com/office/drawing/2014/main" id="{50A07232-28B4-4385-65E3-684342157A0D}"/>
              </a:ext>
            </a:extLst>
          </p:cNvPr>
          <p:cNvSpPr/>
          <p:nvPr userDrawn="1"/>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1A48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solidFill>
                <a:srgbClr val="1A48A0"/>
              </a:solidFill>
            </a:endParaRPr>
          </a:p>
        </p:txBody>
      </p:sp>
      <p:grpSp>
        <p:nvGrpSpPr>
          <p:cNvPr id="4" name="组合 3">
            <a:extLst>
              <a:ext uri="{FF2B5EF4-FFF2-40B4-BE49-F238E27FC236}">
                <a16:creationId xmlns:a16="http://schemas.microsoft.com/office/drawing/2014/main" id="{E975759D-A925-513A-CBF5-A4A73397CD64}"/>
              </a:ext>
            </a:extLst>
          </p:cNvPr>
          <p:cNvGrpSpPr/>
          <p:nvPr userDrawn="1"/>
        </p:nvGrpSpPr>
        <p:grpSpPr>
          <a:xfrm>
            <a:off x="162427" y="549796"/>
            <a:ext cx="1029952" cy="685949"/>
            <a:chOff x="5302250" y="2903538"/>
            <a:chExt cx="1587500" cy="1057276"/>
          </a:xfrm>
          <a:solidFill>
            <a:srgbClr val="4B649F"/>
          </a:solidFill>
        </p:grpSpPr>
        <p:sp>
          <p:nvSpPr>
            <p:cNvPr id="5" name="Freeform 84">
              <a:extLst>
                <a:ext uri="{FF2B5EF4-FFF2-40B4-BE49-F238E27FC236}">
                  <a16:creationId xmlns:a16="http://schemas.microsoft.com/office/drawing/2014/main" id="{978E2D2A-F192-A859-7097-DA9E2A788F1E}"/>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5">
              <a:extLst>
                <a:ext uri="{FF2B5EF4-FFF2-40B4-BE49-F238E27FC236}">
                  <a16:creationId xmlns:a16="http://schemas.microsoft.com/office/drawing/2014/main" id="{EA7D67FF-7B16-5D23-B09F-FF7742219B05}"/>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6">
              <a:extLst>
                <a:ext uri="{FF2B5EF4-FFF2-40B4-BE49-F238E27FC236}">
                  <a16:creationId xmlns:a16="http://schemas.microsoft.com/office/drawing/2014/main" id="{B72B1209-979E-EE26-1C88-AD019E8AE7A7}"/>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7">
              <a:extLst>
                <a:ext uri="{FF2B5EF4-FFF2-40B4-BE49-F238E27FC236}">
                  <a16:creationId xmlns:a16="http://schemas.microsoft.com/office/drawing/2014/main" id="{8490F984-0244-F4A2-C07C-2121D881007A}"/>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8">
              <a:extLst>
                <a:ext uri="{FF2B5EF4-FFF2-40B4-BE49-F238E27FC236}">
                  <a16:creationId xmlns:a16="http://schemas.microsoft.com/office/drawing/2014/main" id="{278C1380-1FB6-9626-886C-52A5B790391D}"/>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89">
              <a:extLst>
                <a:ext uri="{FF2B5EF4-FFF2-40B4-BE49-F238E27FC236}">
                  <a16:creationId xmlns:a16="http://schemas.microsoft.com/office/drawing/2014/main" id="{CF32BCED-6D77-8A76-0572-C1E825E8ADAE}"/>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1" name="Freeform 90">
              <a:extLst>
                <a:ext uri="{FF2B5EF4-FFF2-40B4-BE49-F238E27FC236}">
                  <a16:creationId xmlns:a16="http://schemas.microsoft.com/office/drawing/2014/main" id="{958A1E86-382E-48A0-4A8B-F6907C6C8420}"/>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grpSp>
        <p:nvGrpSpPr>
          <p:cNvPr id="13" name="组合 1026">
            <a:extLst>
              <a:ext uri="{FF2B5EF4-FFF2-40B4-BE49-F238E27FC236}">
                <a16:creationId xmlns:a16="http://schemas.microsoft.com/office/drawing/2014/main" id="{971A4BA9-C46F-F246-2A51-0CB837D349CF}"/>
              </a:ext>
            </a:extLst>
          </p:cNvPr>
          <p:cNvGrpSpPr>
            <a:grpSpLocks/>
          </p:cNvGrpSpPr>
          <p:nvPr userDrawn="1"/>
        </p:nvGrpSpPr>
        <p:grpSpPr bwMode="auto">
          <a:xfrm>
            <a:off x="2919538" y="4252627"/>
            <a:ext cx="315913" cy="317500"/>
            <a:chOff x="2724480" y="3856218"/>
            <a:chExt cx="317004" cy="317004"/>
          </a:xfrm>
        </p:grpSpPr>
        <p:sp>
          <p:nvSpPr>
            <p:cNvPr id="14" name="椭圆 13">
              <a:extLst>
                <a:ext uri="{FF2B5EF4-FFF2-40B4-BE49-F238E27FC236}">
                  <a16:creationId xmlns:a16="http://schemas.microsoft.com/office/drawing/2014/main" id="{AB39C829-FA07-F96D-02FE-497E4D72079F}"/>
                </a:ext>
              </a:extLst>
            </p:cNvPr>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 name="KSO_Shape">
              <a:extLst>
                <a:ext uri="{FF2B5EF4-FFF2-40B4-BE49-F238E27FC236}">
                  <a16:creationId xmlns:a16="http://schemas.microsoft.com/office/drawing/2014/main" id="{CE48D562-0215-4A5E-CF23-524B6DC34CEC}"/>
                </a:ext>
              </a:extLst>
            </p:cNvPr>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16" name="文本框 1027">
            <a:extLst>
              <a:ext uri="{FF2B5EF4-FFF2-40B4-BE49-F238E27FC236}">
                <a16:creationId xmlns:a16="http://schemas.microsoft.com/office/drawing/2014/main" id="{58715CE2-C37C-1354-E206-77AF1EF69661}"/>
              </a:ext>
            </a:extLst>
          </p:cNvPr>
          <p:cNvSpPr txBox="1">
            <a:spLocks noChangeArrowheads="1"/>
          </p:cNvSpPr>
          <p:nvPr userDrawn="1"/>
        </p:nvSpPr>
        <p:spPr bwMode="auto">
          <a:xfrm>
            <a:off x="3387604" y="4138472"/>
            <a:ext cx="6882057"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50000"/>
              </a:lnSpc>
              <a:spcBef>
                <a:spcPct val="0"/>
              </a:spcBef>
              <a:buNone/>
            </a:pPr>
            <a:r>
              <a:rPr lang="en-US" altLang="zh-CN" sz="1800" dirty="0"/>
              <a:t> </a:t>
            </a:r>
            <a:endParaRPr lang="zh-CN" altLang="en-US" sz="1600" dirty="0"/>
          </a:p>
        </p:txBody>
      </p:sp>
      <p:sp>
        <p:nvSpPr>
          <p:cNvPr id="17" name="文本框 112">
            <a:extLst>
              <a:ext uri="{FF2B5EF4-FFF2-40B4-BE49-F238E27FC236}">
                <a16:creationId xmlns:a16="http://schemas.microsoft.com/office/drawing/2014/main" id="{1A10D58D-A688-E4AF-5E4E-969C4C86362B}"/>
              </a:ext>
            </a:extLst>
          </p:cNvPr>
          <p:cNvSpPr txBox="1">
            <a:spLocks noChangeArrowheads="1"/>
          </p:cNvSpPr>
          <p:nvPr userDrawn="1"/>
        </p:nvSpPr>
        <p:spPr bwMode="auto">
          <a:xfrm>
            <a:off x="3327360" y="5083107"/>
            <a:ext cx="12698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fld id="{C1BB6C39-6F45-42F1-9353-78A38D32D8F0}" type="datetime1">
              <a:rPr lang="zh-CN" altLang="en-US" sz="1800" b="1" i="1" smtClean="0">
                <a:latin typeface="方正舒体" panose="02010601030101010101" pitchFamily="2" charset="-122"/>
                <a:ea typeface="方正舒体" panose="02010601030101010101" pitchFamily="2" charset="-122"/>
              </a:rPr>
              <a:t>2024/3/17</a:t>
            </a:fld>
            <a:endParaRPr lang="zh-CN" altLang="en-US" sz="1800" b="1" i="1" dirty="0">
              <a:latin typeface="方正舒体" panose="02010601030101010101" pitchFamily="2" charset="-122"/>
              <a:ea typeface="方正舒体" panose="02010601030101010101" pitchFamily="2" charset="-122"/>
            </a:endParaRPr>
          </a:p>
        </p:txBody>
      </p:sp>
      <p:sp>
        <p:nvSpPr>
          <p:cNvPr id="18" name="矩形 17">
            <a:extLst>
              <a:ext uri="{FF2B5EF4-FFF2-40B4-BE49-F238E27FC236}">
                <a16:creationId xmlns:a16="http://schemas.microsoft.com/office/drawing/2014/main" id="{D5BEDFBB-EE0E-384E-88E5-A791ED5BDECE}"/>
              </a:ext>
            </a:extLst>
          </p:cNvPr>
          <p:cNvSpPr/>
          <p:nvPr userDrawn="1"/>
        </p:nvSpPr>
        <p:spPr>
          <a:xfrm>
            <a:off x="1466850" y="2439988"/>
            <a:ext cx="9677400" cy="1476476"/>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矩形 18">
            <a:extLst>
              <a:ext uri="{FF2B5EF4-FFF2-40B4-BE49-F238E27FC236}">
                <a16:creationId xmlns:a16="http://schemas.microsoft.com/office/drawing/2014/main" id="{B94D7A58-7E95-04FA-5FD1-E4F11D658C3C}"/>
              </a:ext>
            </a:extLst>
          </p:cNvPr>
          <p:cNvSpPr/>
          <p:nvPr userDrawn="1"/>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矩形 19">
            <a:extLst>
              <a:ext uri="{FF2B5EF4-FFF2-40B4-BE49-F238E27FC236}">
                <a16:creationId xmlns:a16="http://schemas.microsoft.com/office/drawing/2014/main" id="{FFE05A04-10C6-F5FD-0AD6-619957164700}"/>
              </a:ext>
            </a:extLst>
          </p:cNvPr>
          <p:cNvSpPr/>
          <p:nvPr userDrawn="1"/>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矩形 20">
            <a:extLst>
              <a:ext uri="{FF2B5EF4-FFF2-40B4-BE49-F238E27FC236}">
                <a16:creationId xmlns:a16="http://schemas.microsoft.com/office/drawing/2014/main" id="{82FAC1B9-CB2A-5099-A5A9-4E15B41B904F}"/>
              </a:ext>
            </a:extLst>
          </p:cNvPr>
          <p:cNvSpPr/>
          <p:nvPr userDrawn="1"/>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2" name="图片 21">
            <a:extLst>
              <a:ext uri="{FF2B5EF4-FFF2-40B4-BE49-F238E27FC236}">
                <a16:creationId xmlns:a16="http://schemas.microsoft.com/office/drawing/2014/main" id="{F96F536B-BD8E-39DE-88A4-EC9D3010BAE3}"/>
              </a:ext>
            </a:extLst>
          </p:cNvPr>
          <p:cNvPicPr>
            <a:picLocks noChangeAspect="1"/>
          </p:cNvPicPr>
          <p:nvPr userDrawn="1"/>
        </p:nvPicPr>
        <p:blipFill>
          <a:blip r:embed="rId3">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677015" y="619419"/>
            <a:ext cx="3152775" cy="657225"/>
          </a:xfrm>
          <a:prstGeom prst="rect">
            <a:avLst/>
          </a:prstGeom>
        </p:spPr>
      </p:pic>
      <p:sp>
        <p:nvSpPr>
          <p:cNvPr id="23" name="矩形 22">
            <a:extLst>
              <a:ext uri="{FF2B5EF4-FFF2-40B4-BE49-F238E27FC236}">
                <a16:creationId xmlns:a16="http://schemas.microsoft.com/office/drawing/2014/main" id="{5C10474D-30E7-2423-B721-8583F1300DD8}"/>
              </a:ext>
            </a:extLst>
          </p:cNvPr>
          <p:cNvSpPr/>
          <p:nvPr userDrawn="1"/>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椭圆 23">
            <a:extLst>
              <a:ext uri="{FF2B5EF4-FFF2-40B4-BE49-F238E27FC236}">
                <a16:creationId xmlns:a16="http://schemas.microsoft.com/office/drawing/2014/main" id="{23D188CA-E4BB-FD26-8A08-C64847C937BC}"/>
              </a:ext>
            </a:extLst>
          </p:cNvPr>
          <p:cNvSpPr/>
          <p:nvPr userDrawn="1"/>
        </p:nvSpPr>
        <p:spPr>
          <a:xfrm>
            <a:off x="19057"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5" name="图片 24">
            <a:extLst>
              <a:ext uri="{FF2B5EF4-FFF2-40B4-BE49-F238E27FC236}">
                <a16:creationId xmlns:a16="http://schemas.microsoft.com/office/drawing/2014/main" id="{0D44B3F9-1BE5-D1EF-FF69-9E869A7A53C8}"/>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57215" y="274401"/>
            <a:ext cx="1265093" cy="1270386"/>
          </a:xfrm>
          <a:prstGeom prst="rect">
            <a:avLst/>
          </a:prstGeom>
        </p:spPr>
      </p:pic>
      <p:sp>
        <p:nvSpPr>
          <p:cNvPr id="26" name="标题 1">
            <a:extLst>
              <a:ext uri="{FF2B5EF4-FFF2-40B4-BE49-F238E27FC236}">
                <a16:creationId xmlns:a16="http://schemas.microsoft.com/office/drawing/2014/main" id="{44898855-4293-43F3-BF2E-8C969C817C02}"/>
              </a:ext>
            </a:extLst>
          </p:cNvPr>
          <p:cNvSpPr>
            <a:spLocks noGrp="1"/>
          </p:cNvSpPr>
          <p:nvPr>
            <p:ph type="title" hasCustomPrompt="1"/>
          </p:nvPr>
        </p:nvSpPr>
        <p:spPr>
          <a:xfrm>
            <a:off x="1782763" y="2722189"/>
            <a:ext cx="9123363" cy="923330"/>
          </a:xfrm>
          <a:prstGeom prst="rect">
            <a:avLst/>
          </a:prstGeom>
          <a:noFill/>
        </p:spPr>
        <p:txBody>
          <a:bodyPr wrap="square" rtlCol="0" anchor="ctr">
            <a:spAutoFit/>
          </a:bodyPr>
          <a:lstStyle>
            <a:lvl1pPr algn="ctr">
              <a:defRPr lang="zh-CN" altLang="en-US" sz="6000" b="1">
                <a:solidFill>
                  <a:schemeClr val="bg1"/>
                </a:solidFill>
                <a:latin typeface="Arial" panose="020B0604020202020204" pitchFamily="34" charset="0"/>
                <a:ea typeface="+mn-ea"/>
                <a:cs typeface="Arial" panose="020B0604020202020204" pitchFamily="34" charset="0"/>
              </a:defRPr>
            </a:lvl1pPr>
          </a:lstStyle>
          <a:p>
            <a:pPr marL="0" lvl="0" algn="ctr"/>
            <a:r>
              <a:rPr lang="zh-CN" altLang="en-US" dirty="0"/>
              <a:t>单击此处编辑标题</a:t>
            </a:r>
          </a:p>
        </p:txBody>
      </p:sp>
    </p:spTree>
    <p:extLst>
      <p:ext uri="{BB962C8B-B14F-4D97-AF65-F5344CB8AC3E}">
        <p14:creationId xmlns:p14="http://schemas.microsoft.com/office/powerpoint/2010/main" val="18853683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998389"/>
      </p:ext>
    </p:extLst>
  </p:cSld>
  <p:clrMap bg1="lt1" tx1="dk1" bg2="lt2" tx2="dk2" accent1="accent1" accent2="accent2" accent3="accent3" accent4="accent4" accent5="accent5" accent6="accent6" hlink="hlink" folHlink="folHlink"/>
  <p:sldLayoutIdLst>
    <p:sldLayoutId id="2147483677" r:id="rId1"/>
    <p:sldLayoutId id="2147483694" r:id="rId2"/>
    <p:sldLayoutId id="2147483678" r:id="rId3"/>
    <p:sldLayoutId id="2147483688" r:id="rId4"/>
    <p:sldLayoutId id="2147483689" r:id="rId5"/>
    <p:sldLayoutId id="2147483691" r:id="rId6"/>
    <p:sldLayoutId id="2147483692" r:id="rId7"/>
    <p:sldLayoutId id="2147483695" r:id="rId8"/>
    <p:sldLayoutId id="2147483702" r:id="rId9"/>
    <p:sldLayoutId id="2147483703" r:id="rId10"/>
    <p:sldLayoutId id="2147483696" r:id="rId11"/>
    <p:sldLayoutId id="2147483697" r:id="rId12"/>
    <p:sldLayoutId id="2147483698" r:id="rId13"/>
    <p:sldLayoutId id="2147483699" r:id="rId14"/>
    <p:sldLayoutId id="2147483700" r:id="rId15"/>
    <p:sldLayoutId id="2147483701" r:id="rId16"/>
    <p:sldLayoutId id="2147483683"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3109" y="2662637"/>
            <a:ext cx="10108474" cy="1532727"/>
          </a:xfrm>
        </p:spPr>
        <p:txBody>
          <a:bodyPr/>
          <a:lstStyle/>
          <a:p>
            <a:r>
              <a:rPr lang="zh-CN" altLang="en-US" sz="3600" dirty="0"/>
              <a:t>考虑时间窗的团队定向问题</a:t>
            </a:r>
            <a:br>
              <a:rPr lang="en-US" altLang="zh-CN" sz="3600" dirty="0"/>
            </a:br>
            <a:r>
              <a:rPr lang="en-US" altLang="zh-CN" sz="3600" dirty="0"/>
              <a:t>Team Orienteering with Time-Varying Profit</a:t>
            </a:r>
            <a:br>
              <a:rPr lang="en-US" altLang="zh-CN" sz="3600" dirty="0"/>
            </a:br>
            <a:r>
              <a:rPr lang="en-US" altLang="zh-CN" sz="1600" dirty="0" err="1"/>
              <a:t>Qinxiao</a:t>
            </a:r>
            <a:r>
              <a:rPr lang="en-US" altLang="zh-CN" sz="1600" dirty="0"/>
              <a:t> Yu, </a:t>
            </a:r>
            <a:r>
              <a:rPr lang="en-US" altLang="zh-CN" sz="1600" dirty="0" err="1"/>
              <a:t>Yossiri</a:t>
            </a:r>
            <a:r>
              <a:rPr lang="en-US" altLang="zh-CN" sz="1600" dirty="0"/>
              <a:t> </a:t>
            </a:r>
            <a:r>
              <a:rPr lang="en-US" altLang="zh-CN" sz="1600" dirty="0" err="1"/>
              <a:t>Adulyasak</a:t>
            </a:r>
            <a:r>
              <a:rPr lang="en-US" altLang="zh-CN" sz="1600" dirty="0"/>
              <a:t>, Louis-Martin Rousseau, Ning Zhu, </a:t>
            </a:r>
            <a:r>
              <a:rPr lang="en-US" altLang="zh-CN" sz="1600" dirty="0" err="1"/>
              <a:t>Shoufeng</a:t>
            </a:r>
            <a:r>
              <a:rPr lang="en-US" altLang="zh-CN" sz="1600" dirty="0"/>
              <a:t> Ma </a:t>
            </a:r>
            <a:br>
              <a:rPr lang="en-US" altLang="zh-CN" sz="1600" dirty="0"/>
            </a:br>
            <a:endParaRPr lang="zh-CN" altLang="en-US" sz="1600" dirty="0"/>
          </a:p>
        </p:txBody>
      </p:sp>
      <p:sp>
        <p:nvSpPr>
          <p:cNvPr id="3" name="文本占位符 2"/>
          <p:cNvSpPr>
            <a:spLocks noGrp="1"/>
          </p:cNvSpPr>
          <p:nvPr>
            <p:ph type="body" sz="half" idx="2"/>
          </p:nvPr>
        </p:nvSpPr>
        <p:spPr/>
        <p:txBody>
          <a:bodyPr/>
          <a:lstStyle/>
          <a:p>
            <a:r>
              <a:rPr lang="zh-CN" altLang="en-US" dirty="0"/>
              <a:t>朱佳丽</a:t>
            </a:r>
          </a:p>
        </p:txBody>
      </p:sp>
      <p:sp>
        <p:nvSpPr>
          <p:cNvPr id="4" name="文本占位符 3"/>
          <p:cNvSpPr>
            <a:spLocks noGrp="1"/>
          </p:cNvSpPr>
          <p:nvPr>
            <p:ph type="body" sz="half" idx="10"/>
          </p:nvPr>
        </p:nvSpPr>
        <p:spPr/>
        <p:txBody>
          <a:bodyPr/>
          <a:lstStyle/>
          <a:p>
            <a:r>
              <a:rPr lang="en-US" altLang="zh-CN" dirty="0"/>
              <a:t>2024.03.17</a:t>
            </a:r>
            <a:endParaRPr lang="zh-CN" altLang="en-US" dirty="0"/>
          </a:p>
        </p:txBody>
      </p:sp>
    </p:spTree>
    <p:extLst>
      <p:ext uri="{BB962C8B-B14F-4D97-AF65-F5344CB8AC3E}">
        <p14:creationId xmlns:p14="http://schemas.microsoft.com/office/powerpoint/2010/main" val="3337389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A01C9-8112-46CC-B8F6-43A4CA115145}"/>
              </a:ext>
            </a:extLst>
          </p:cNvPr>
          <p:cNvSpPr>
            <a:spLocks noGrp="1"/>
          </p:cNvSpPr>
          <p:nvPr>
            <p:ph type="title"/>
          </p:nvPr>
        </p:nvSpPr>
        <p:spPr/>
        <p:txBody>
          <a:bodyPr/>
          <a:lstStyle/>
          <a:p>
            <a:r>
              <a:rPr lang="zh-CN" altLang="en-US" dirty="0"/>
              <a:t>目标函数</a:t>
            </a:r>
          </a:p>
        </p:txBody>
      </p:sp>
      <p:sp>
        <p:nvSpPr>
          <p:cNvPr id="3" name="页脚占位符 2">
            <a:extLst>
              <a:ext uri="{FF2B5EF4-FFF2-40B4-BE49-F238E27FC236}">
                <a16:creationId xmlns:a16="http://schemas.microsoft.com/office/drawing/2014/main" id="{31B95281-C56F-4A23-AC89-1DB36F888632}"/>
              </a:ext>
            </a:extLst>
          </p:cNvPr>
          <p:cNvSpPr>
            <a:spLocks noGrp="1"/>
          </p:cNvSpPr>
          <p:nvPr>
            <p:ph type="ftr" sz="quarter" idx="11"/>
          </p:nvPr>
        </p:nvSpPr>
        <p:spPr/>
        <p:txBody>
          <a:bodyPr/>
          <a:lstStyle/>
          <a:p>
            <a:r>
              <a:rPr lang="en-US" altLang="zh-CN"/>
              <a:t>Page </a:t>
            </a:r>
            <a:fld id="{BAAA71A4-ED37-439A-87BB-E3C15F3F0255}" type="slidenum">
              <a:rPr lang="en-US" altLang="zh-CN" smtClean="0"/>
              <a:t>10</a:t>
            </a:fld>
            <a:endParaRPr lang="zh-CN" altLang="en-US" dirty="0"/>
          </a:p>
        </p:txBody>
      </p:sp>
      <p:pic>
        <p:nvPicPr>
          <p:cNvPr id="5" name="图片 4">
            <a:extLst>
              <a:ext uri="{FF2B5EF4-FFF2-40B4-BE49-F238E27FC236}">
                <a16:creationId xmlns:a16="http://schemas.microsoft.com/office/drawing/2014/main" id="{D4DF78BD-605C-421B-9CB5-1ECCF565B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409" y="1465164"/>
            <a:ext cx="3322608" cy="1249788"/>
          </a:xfrm>
          <a:prstGeom prst="rect">
            <a:avLst/>
          </a:prstGeom>
        </p:spPr>
      </p:pic>
      <p:pic>
        <p:nvPicPr>
          <p:cNvPr id="7" name="图片 6">
            <a:extLst>
              <a:ext uri="{FF2B5EF4-FFF2-40B4-BE49-F238E27FC236}">
                <a16:creationId xmlns:a16="http://schemas.microsoft.com/office/drawing/2014/main" id="{BE6A7163-E9B9-4712-AEF5-83454165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7146" y="1290321"/>
            <a:ext cx="4610500" cy="4762913"/>
          </a:xfrm>
          <a:prstGeom prst="rect">
            <a:avLst/>
          </a:prstGeom>
        </p:spPr>
      </p:pic>
      <p:sp>
        <p:nvSpPr>
          <p:cNvPr id="9" name="矩形 8">
            <a:extLst>
              <a:ext uri="{FF2B5EF4-FFF2-40B4-BE49-F238E27FC236}">
                <a16:creationId xmlns:a16="http://schemas.microsoft.com/office/drawing/2014/main" id="{BEAD5512-08EC-4A86-8FEF-561311D1EB0E}"/>
              </a:ext>
            </a:extLst>
          </p:cNvPr>
          <p:cNvSpPr/>
          <p:nvPr/>
        </p:nvSpPr>
        <p:spPr>
          <a:xfrm>
            <a:off x="1132515" y="1465164"/>
            <a:ext cx="3834605" cy="546516"/>
          </a:xfrm>
          <a:prstGeom prst="rect">
            <a:avLst/>
          </a:prstGeom>
          <a:noFill/>
          <a:ln w="1905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E9107933-E3AA-4358-AD76-763B4EAC50B0}"/>
              </a:ext>
            </a:extLst>
          </p:cNvPr>
          <p:cNvSpPr txBox="1"/>
          <p:nvPr/>
        </p:nvSpPr>
        <p:spPr>
          <a:xfrm>
            <a:off x="2034354" y="1058820"/>
            <a:ext cx="2271045" cy="369332"/>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利润的最大化</a:t>
            </a:r>
          </a:p>
        </p:txBody>
      </p:sp>
      <p:sp>
        <p:nvSpPr>
          <p:cNvPr id="12" name="矩形 11">
            <a:extLst>
              <a:ext uri="{FF2B5EF4-FFF2-40B4-BE49-F238E27FC236}">
                <a16:creationId xmlns:a16="http://schemas.microsoft.com/office/drawing/2014/main" id="{E6B3209E-882F-4605-9F2E-6F66FC3EBD3C}"/>
              </a:ext>
            </a:extLst>
          </p:cNvPr>
          <p:cNvSpPr/>
          <p:nvPr/>
        </p:nvSpPr>
        <p:spPr>
          <a:xfrm>
            <a:off x="5667503" y="3671777"/>
            <a:ext cx="3834605" cy="286269"/>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809B8D3-9E34-4D14-AD8E-4646533B5A47}"/>
              </a:ext>
            </a:extLst>
          </p:cNvPr>
          <p:cNvSpPr txBox="1"/>
          <p:nvPr/>
        </p:nvSpPr>
        <p:spPr>
          <a:xfrm>
            <a:off x="2177857" y="3597979"/>
            <a:ext cx="6158552" cy="369332"/>
          </a:xfrm>
          <a:prstGeom prst="rect">
            <a:avLst/>
          </a:prstGeom>
          <a:noFill/>
        </p:spPr>
        <p:txBody>
          <a:bodyPr wrap="square">
            <a:spAutoFit/>
          </a:bodyPr>
          <a:lstStyle/>
          <a:p>
            <a:r>
              <a:rPr lang="zh-CN" altLang="en-US" b="0" i="0" dirty="0">
                <a:solidFill>
                  <a:srgbClr val="00B050"/>
                </a:solidFill>
                <a:effectLst/>
                <a:latin typeface="微软雅黑" panose="020B0503020204020204" pitchFamily="34" charset="-122"/>
                <a:ea typeface="微软雅黑" panose="020B0503020204020204" pitchFamily="34" charset="-122"/>
              </a:rPr>
              <a:t>路径决策与时间调度耦合在一起</a:t>
            </a:r>
            <a:endParaRPr lang="zh-CN" altLang="en-US" dirty="0">
              <a:solidFill>
                <a:srgbClr val="00B050"/>
              </a:solidFill>
            </a:endParaRPr>
          </a:p>
        </p:txBody>
      </p:sp>
      <p:sp>
        <p:nvSpPr>
          <p:cNvPr id="15" name="矩形 14">
            <a:extLst>
              <a:ext uri="{FF2B5EF4-FFF2-40B4-BE49-F238E27FC236}">
                <a16:creationId xmlns:a16="http://schemas.microsoft.com/office/drawing/2014/main" id="{2DA895B4-03D2-4A87-A50B-B4003D12154D}"/>
              </a:ext>
            </a:extLst>
          </p:cNvPr>
          <p:cNvSpPr/>
          <p:nvPr/>
        </p:nvSpPr>
        <p:spPr>
          <a:xfrm>
            <a:off x="5732665" y="1977848"/>
            <a:ext cx="3834605" cy="628874"/>
          </a:xfrm>
          <a:prstGeom prst="rect">
            <a:avLst/>
          </a:prstGeom>
          <a:noFill/>
          <a:ln w="1905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8A6033E8-95BF-41EF-A1CA-FDACB30E9805}"/>
              </a:ext>
            </a:extLst>
          </p:cNvPr>
          <p:cNvSpPr txBox="1"/>
          <p:nvPr/>
        </p:nvSpPr>
        <p:spPr>
          <a:xfrm>
            <a:off x="10075360" y="2062224"/>
            <a:ext cx="6158552" cy="369332"/>
          </a:xfrm>
          <a:prstGeom prst="rect">
            <a:avLst/>
          </a:prstGeom>
          <a:noFill/>
        </p:spPr>
        <p:txBody>
          <a:bodyPr wrap="square">
            <a:spAutoFit/>
          </a:bodyPr>
          <a:lstStyle/>
          <a:p>
            <a:r>
              <a:rPr lang="zh-CN" altLang="en-US" b="0" i="0" dirty="0">
                <a:solidFill>
                  <a:schemeClr val="accent1"/>
                </a:solidFill>
                <a:effectLst/>
                <a:latin typeface="微软雅黑" panose="020B0503020204020204" pitchFamily="34" charset="-122"/>
                <a:ea typeface="微软雅黑" panose="020B0503020204020204" pitchFamily="34" charset="-122"/>
              </a:rPr>
              <a:t>客户流守恒</a:t>
            </a:r>
            <a:endParaRPr lang="zh-CN" altLang="en-US" dirty="0">
              <a:solidFill>
                <a:schemeClr val="accent1"/>
              </a:solidFill>
            </a:endParaRPr>
          </a:p>
        </p:txBody>
      </p:sp>
    </p:spTree>
    <p:extLst>
      <p:ext uri="{BB962C8B-B14F-4D97-AF65-F5344CB8AC3E}">
        <p14:creationId xmlns:p14="http://schemas.microsoft.com/office/powerpoint/2010/main" val="2124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5E2F7-91F0-471B-9527-C17241B61081}"/>
              </a:ext>
            </a:extLst>
          </p:cNvPr>
          <p:cNvSpPr>
            <a:spLocks noGrp="1"/>
          </p:cNvSpPr>
          <p:nvPr>
            <p:ph type="title"/>
          </p:nvPr>
        </p:nvSpPr>
        <p:spPr/>
        <p:txBody>
          <a:bodyPr/>
          <a:lstStyle/>
          <a:p>
            <a:r>
              <a:rPr lang="en-US" altLang="zh-CN" dirty="0"/>
              <a:t>Benders</a:t>
            </a:r>
            <a:r>
              <a:rPr lang="zh-CN" altLang="en-US" dirty="0"/>
              <a:t>分解算法</a:t>
            </a:r>
          </a:p>
        </p:txBody>
      </p:sp>
      <p:sp>
        <p:nvSpPr>
          <p:cNvPr id="3" name="页脚占位符 2">
            <a:extLst>
              <a:ext uri="{FF2B5EF4-FFF2-40B4-BE49-F238E27FC236}">
                <a16:creationId xmlns:a16="http://schemas.microsoft.com/office/drawing/2014/main" id="{5E50F45D-77CB-4621-B78A-FA4512FC2911}"/>
              </a:ext>
            </a:extLst>
          </p:cNvPr>
          <p:cNvSpPr>
            <a:spLocks noGrp="1"/>
          </p:cNvSpPr>
          <p:nvPr>
            <p:ph type="ftr" sz="quarter" idx="11"/>
          </p:nvPr>
        </p:nvSpPr>
        <p:spPr/>
        <p:txBody>
          <a:bodyPr/>
          <a:lstStyle/>
          <a:p>
            <a:r>
              <a:rPr lang="en-US" altLang="zh-CN"/>
              <a:t>Page </a:t>
            </a:r>
            <a:fld id="{BAAA71A4-ED37-439A-87BB-E3C15F3F0255}" type="slidenum">
              <a:rPr lang="en-US" altLang="zh-CN" smtClean="0"/>
              <a:t>11</a:t>
            </a:fld>
            <a:endParaRPr lang="zh-CN" altLang="en-US" dirty="0"/>
          </a:p>
        </p:txBody>
      </p:sp>
      <p:pic>
        <p:nvPicPr>
          <p:cNvPr id="10" name="图片 9">
            <a:extLst>
              <a:ext uri="{FF2B5EF4-FFF2-40B4-BE49-F238E27FC236}">
                <a16:creationId xmlns:a16="http://schemas.microsoft.com/office/drawing/2014/main" id="{4019F300-4FBE-46E4-9F9C-18C0FAE84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017" y="2260987"/>
            <a:ext cx="7086123" cy="2842641"/>
          </a:xfrm>
          <a:prstGeom prst="rect">
            <a:avLst/>
          </a:prstGeom>
        </p:spPr>
      </p:pic>
    </p:spTree>
    <p:extLst>
      <p:ext uri="{BB962C8B-B14F-4D97-AF65-F5344CB8AC3E}">
        <p14:creationId xmlns:p14="http://schemas.microsoft.com/office/powerpoint/2010/main" val="323129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5E2F7-91F0-471B-9527-C17241B61081}"/>
              </a:ext>
            </a:extLst>
          </p:cNvPr>
          <p:cNvSpPr>
            <a:spLocks noGrp="1"/>
          </p:cNvSpPr>
          <p:nvPr>
            <p:ph type="title"/>
          </p:nvPr>
        </p:nvSpPr>
        <p:spPr/>
        <p:txBody>
          <a:bodyPr/>
          <a:lstStyle/>
          <a:p>
            <a:r>
              <a:rPr lang="en-US" altLang="zh-CN" dirty="0"/>
              <a:t>Benders</a:t>
            </a:r>
            <a:r>
              <a:rPr lang="zh-CN" altLang="en-US" dirty="0"/>
              <a:t>分解算法</a:t>
            </a:r>
          </a:p>
        </p:txBody>
      </p:sp>
      <p:sp>
        <p:nvSpPr>
          <p:cNvPr id="3" name="页脚占位符 2">
            <a:extLst>
              <a:ext uri="{FF2B5EF4-FFF2-40B4-BE49-F238E27FC236}">
                <a16:creationId xmlns:a16="http://schemas.microsoft.com/office/drawing/2014/main" id="{5E50F45D-77CB-4621-B78A-FA4512FC2911}"/>
              </a:ext>
            </a:extLst>
          </p:cNvPr>
          <p:cNvSpPr>
            <a:spLocks noGrp="1"/>
          </p:cNvSpPr>
          <p:nvPr>
            <p:ph type="ftr" sz="quarter" idx="11"/>
          </p:nvPr>
        </p:nvSpPr>
        <p:spPr/>
        <p:txBody>
          <a:bodyPr/>
          <a:lstStyle/>
          <a:p>
            <a:r>
              <a:rPr lang="en-US" altLang="zh-CN"/>
              <a:t>Page </a:t>
            </a:r>
            <a:fld id="{BAAA71A4-ED37-439A-87BB-E3C15F3F0255}" type="slidenum">
              <a:rPr lang="en-US" altLang="zh-CN" smtClean="0"/>
              <a:t>12</a:t>
            </a:fld>
            <a:endParaRPr lang="zh-CN" altLang="en-US" dirty="0"/>
          </a:p>
        </p:txBody>
      </p:sp>
      <p:pic>
        <p:nvPicPr>
          <p:cNvPr id="5" name="图片 4">
            <a:extLst>
              <a:ext uri="{FF2B5EF4-FFF2-40B4-BE49-F238E27FC236}">
                <a16:creationId xmlns:a16="http://schemas.microsoft.com/office/drawing/2014/main" id="{C84E75C9-96B4-4E4B-9695-65E9E2D9F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236" y="1632184"/>
            <a:ext cx="4534293" cy="2979678"/>
          </a:xfrm>
          <a:prstGeom prst="rect">
            <a:avLst/>
          </a:prstGeom>
        </p:spPr>
      </p:pic>
      <p:sp>
        <p:nvSpPr>
          <p:cNvPr id="11" name="文本框 10">
            <a:extLst>
              <a:ext uri="{FF2B5EF4-FFF2-40B4-BE49-F238E27FC236}">
                <a16:creationId xmlns:a16="http://schemas.microsoft.com/office/drawing/2014/main" id="{86590C70-B75F-4C15-A2C1-7E8BD43D97C3}"/>
              </a:ext>
            </a:extLst>
          </p:cNvPr>
          <p:cNvSpPr txBox="1"/>
          <p:nvPr/>
        </p:nvSpPr>
        <p:spPr>
          <a:xfrm>
            <a:off x="5546816" y="2079060"/>
            <a:ext cx="6155870" cy="1200329"/>
          </a:xfrm>
          <a:prstGeom prst="rect">
            <a:avLst/>
          </a:prstGeom>
          <a:noFill/>
        </p:spPr>
        <p:txBody>
          <a:bodyPr wrap="square">
            <a:spAutoFit/>
          </a:bodyPr>
          <a:lstStyle/>
          <a:p>
            <a:pPr marL="400050" indent="-400050">
              <a:buAutoNum type="romanLcParenBoth"/>
            </a:pPr>
            <a:r>
              <a:rPr lang="en-US" altLang="zh-CN" b="0" i="0" dirty="0">
                <a:solidFill>
                  <a:srgbClr val="000000"/>
                </a:solidFill>
                <a:effectLst/>
                <a:latin typeface="微软雅黑" panose="020B0503020204020204" pitchFamily="34" charset="-122"/>
                <a:ea typeface="微软雅黑" panose="020B0503020204020204" pitchFamily="34" charset="-122"/>
              </a:rPr>
              <a:t>Benders</a:t>
            </a:r>
            <a:r>
              <a:rPr lang="zh-CN" altLang="en-US" b="0" i="0" dirty="0">
                <a:solidFill>
                  <a:srgbClr val="000000"/>
                </a:solidFill>
                <a:effectLst/>
                <a:latin typeface="微软雅黑" panose="020B0503020204020204" pitchFamily="34" charset="-122"/>
                <a:ea typeface="微软雅黑" panose="020B0503020204020204" pitchFamily="34" charset="-122"/>
              </a:rPr>
              <a:t>主问题，该问题决定了应该访问的客户子集，哪些车辆应该分配给访问的客户，以及这些访问客户的路线</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(ii) </a:t>
            </a:r>
            <a:r>
              <a:rPr lang="zh-CN" altLang="en-US" b="0" i="0" dirty="0">
                <a:solidFill>
                  <a:srgbClr val="000000"/>
                </a:solidFill>
                <a:effectLst/>
                <a:latin typeface="微软雅黑" panose="020B0503020204020204" pitchFamily="34" charset="-122"/>
                <a:ea typeface="微软雅黑" panose="020B0503020204020204" pitchFamily="34" charset="-122"/>
              </a:rPr>
              <a:t>确定客户服务时间的</a:t>
            </a:r>
            <a:r>
              <a:rPr lang="en-US" altLang="zh-CN" b="0" i="0" dirty="0">
                <a:solidFill>
                  <a:srgbClr val="000000"/>
                </a:solidFill>
                <a:effectLst/>
                <a:latin typeface="微软雅黑" panose="020B0503020204020204" pitchFamily="34" charset="-122"/>
                <a:ea typeface="微软雅黑" panose="020B0503020204020204" pitchFamily="34" charset="-122"/>
              </a:rPr>
              <a:t>Benders</a:t>
            </a:r>
            <a:r>
              <a:rPr lang="zh-CN" altLang="en-US" b="0" i="0" dirty="0">
                <a:solidFill>
                  <a:srgbClr val="000000"/>
                </a:solidFill>
                <a:effectLst/>
                <a:latin typeface="微软雅黑" panose="020B0503020204020204" pitchFamily="34" charset="-122"/>
                <a:ea typeface="微软雅黑" panose="020B0503020204020204" pitchFamily="34" charset="-122"/>
              </a:rPr>
              <a:t>子问题。</a:t>
            </a:r>
            <a:endParaRPr lang="zh-CN" altLang="en-US" dirty="0"/>
          </a:p>
        </p:txBody>
      </p:sp>
      <p:sp>
        <p:nvSpPr>
          <p:cNvPr id="12" name="矩形 11">
            <a:extLst>
              <a:ext uri="{FF2B5EF4-FFF2-40B4-BE49-F238E27FC236}">
                <a16:creationId xmlns:a16="http://schemas.microsoft.com/office/drawing/2014/main" id="{BCF409A5-265A-4375-AE9A-26BDD0E556CB}"/>
              </a:ext>
            </a:extLst>
          </p:cNvPr>
          <p:cNvSpPr/>
          <p:nvPr/>
        </p:nvSpPr>
        <p:spPr>
          <a:xfrm>
            <a:off x="1295801" y="2209747"/>
            <a:ext cx="3834605" cy="546516"/>
          </a:xfrm>
          <a:prstGeom prst="rect">
            <a:avLst/>
          </a:prstGeom>
          <a:noFill/>
          <a:ln w="1905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42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B7B8B-4E71-4305-860D-65C3A835DB98}"/>
              </a:ext>
            </a:extLst>
          </p:cNvPr>
          <p:cNvSpPr>
            <a:spLocks noGrp="1"/>
          </p:cNvSpPr>
          <p:nvPr>
            <p:ph type="title"/>
          </p:nvPr>
        </p:nvSpPr>
        <p:spPr/>
        <p:txBody>
          <a:bodyPr/>
          <a:lstStyle/>
          <a:p>
            <a:r>
              <a:rPr lang="en-US" altLang="zh-CN" dirty="0"/>
              <a:t>The ILS-MCS Algorithm</a:t>
            </a:r>
            <a:endParaRPr lang="zh-CN" altLang="en-US" dirty="0"/>
          </a:p>
        </p:txBody>
      </p:sp>
      <p:sp>
        <p:nvSpPr>
          <p:cNvPr id="3" name="页脚占位符 2">
            <a:extLst>
              <a:ext uri="{FF2B5EF4-FFF2-40B4-BE49-F238E27FC236}">
                <a16:creationId xmlns:a16="http://schemas.microsoft.com/office/drawing/2014/main" id="{B582A6E2-1C5F-42D7-B62E-79D79960EC86}"/>
              </a:ext>
            </a:extLst>
          </p:cNvPr>
          <p:cNvSpPr>
            <a:spLocks noGrp="1"/>
          </p:cNvSpPr>
          <p:nvPr>
            <p:ph type="ftr" sz="quarter" idx="11"/>
          </p:nvPr>
        </p:nvSpPr>
        <p:spPr/>
        <p:txBody>
          <a:bodyPr/>
          <a:lstStyle/>
          <a:p>
            <a:r>
              <a:rPr lang="en-US" altLang="zh-CN"/>
              <a:t>Page </a:t>
            </a:r>
            <a:fld id="{BAAA71A4-ED37-439A-87BB-E3C15F3F0255}" type="slidenum">
              <a:rPr lang="en-US" altLang="zh-CN" smtClean="0"/>
              <a:t>13</a:t>
            </a:fld>
            <a:endParaRPr lang="zh-CN" altLang="en-US" dirty="0"/>
          </a:p>
        </p:txBody>
      </p:sp>
      <p:pic>
        <p:nvPicPr>
          <p:cNvPr id="5" name="图片 4">
            <a:extLst>
              <a:ext uri="{FF2B5EF4-FFF2-40B4-BE49-F238E27FC236}">
                <a16:creationId xmlns:a16="http://schemas.microsoft.com/office/drawing/2014/main" id="{8677C055-BD0C-4346-AD31-35A90570B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226" y="1486665"/>
            <a:ext cx="5044877" cy="4229467"/>
          </a:xfrm>
          <a:prstGeom prst="rect">
            <a:avLst/>
          </a:prstGeom>
        </p:spPr>
      </p:pic>
    </p:spTree>
    <p:extLst>
      <p:ext uri="{BB962C8B-B14F-4D97-AF65-F5344CB8AC3E}">
        <p14:creationId xmlns:p14="http://schemas.microsoft.com/office/powerpoint/2010/main" val="162903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B7B8B-4E71-4305-860D-65C3A835DB98}"/>
              </a:ext>
            </a:extLst>
          </p:cNvPr>
          <p:cNvSpPr>
            <a:spLocks noGrp="1"/>
          </p:cNvSpPr>
          <p:nvPr>
            <p:ph type="title"/>
          </p:nvPr>
        </p:nvSpPr>
        <p:spPr>
          <a:xfrm>
            <a:off x="378604" y="909567"/>
            <a:ext cx="4454653" cy="380754"/>
          </a:xfrm>
        </p:spPr>
        <p:txBody>
          <a:bodyPr/>
          <a:lstStyle/>
          <a:p>
            <a:r>
              <a:rPr lang="en-US" altLang="zh-CN" dirty="0"/>
              <a:t>The Modified Coordinate Search</a:t>
            </a:r>
            <a:endParaRPr lang="zh-CN" altLang="en-US" dirty="0"/>
          </a:p>
        </p:txBody>
      </p:sp>
      <p:sp>
        <p:nvSpPr>
          <p:cNvPr id="3" name="页脚占位符 2">
            <a:extLst>
              <a:ext uri="{FF2B5EF4-FFF2-40B4-BE49-F238E27FC236}">
                <a16:creationId xmlns:a16="http://schemas.microsoft.com/office/drawing/2014/main" id="{B582A6E2-1C5F-42D7-B62E-79D79960EC86}"/>
              </a:ext>
            </a:extLst>
          </p:cNvPr>
          <p:cNvSpPr>
            <a:spLocks noGrp="1"/>
          </p:cNvSpPr>
          <p:nvPr>
            <p:ph type="ftr" sz="quarter" idx="11"/>
          </p:nvPr>
        </p:nvSpPr>
        <p:spPr/>
        <p:txBody>
          <a:bodyPr/>
          <a:lstStyle/>
          <a:p>
            <a:r>
              <a:rPr lang="en-US" altLang="zh-CN"/>
              <a:t>Page </a:t>
            </a:r>
            <a:fld id="{BAAA71A4-ED37-439A-87BB-E3C15F3F0255}" type="slidenum">
              <a:rPr lang="en-US" altLang="zh-CN" smtClean="0"/>
              <a:t>14</a:t>
            </a:fld>
            <a:endParaRPr lang="zh-CN" altLang="en-US" dirty="0"/>
          </a:p>
        </p:txBody>
      </p:sp>
      <p:pic>
        <p:nvPicPr>
          <p:cNvPr id="6" name="图片 5">
            <a:extLst>
              <a:ext uri="{FF2B5EF4-FFF2-40B4-BE49-F238E27FC236}">
                <a16:creationId xmlns:a16="http://schemas.microsoft.com/office/drawing/2014/main" id="{33560963-18F5-4EA0-8568-185C7C432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326" y="692417"/>
            <a:ext cx="3112814" cy="5749123"/>
          </a:xfrm>
          <a:prstGeom prst="rect">
            <a:avLst/>
          </a:prstGeom>
        </p:spPr>
      </p:pic>
      <p:pic>
        <p:nvPicPr>
          <p:cNvPr id="8" name="图片 7">
            <a:extLst>
              <a:ext uri="{FF2B5EF4-FFF2-40B4-BE49-F238E27FC236}">
                <a16:creationId xmlns:a16="http://schemas.microsoft.com/office/drawing/2014/main" id="{308EBD13-62C0-4910-B32C-8D8A92029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298" y="1924557"/>
            <a:ext cx="3269263" cy="853514"/>
          </a:xfrm>
          <a:prstGeom prst="rect">
            <a:avLst/>
          </a:prstGeom>
        </p:spPr>
      </p:pic>
      <p:pic>
        <p:nvPicPr>
          <p:cNvPr id="10" name="图片 9">
            <a:extLst>
              <a:ext uri="{FF2B5EF4-FFF2-40B4-BE49-F238E27FC236}">
                <a16:creationId xmlns:a16="http://schemas.microsoft.com/office/drawing/2014/main" id="{4EE50641-0092-4FF4-A5A2-CEDA9069C1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298" y="2992428"/>
            <a:ext cx="4153260" cy="1265030"/>
          </a:xfrm>
          <a:prstGeom prst="rect">
            <a:avLst/>
          </a:prstGeom>
        </p:spPr>
      </p:pic>
      <p:pic>
        <p:nvPicPr>
          <p:cNvPr id="12" name="图片 11">
            <a:extLst>
              <a:ext uri="{FF2B5EF4-FFF2-40B4-BE49-F238E27FC236}">
                <a16:creationId xmlns:a16="http://schemas.microsoft.com/office/drawing/2014/main" id="{7CDED861-2195-42BE-BD82-C6C6F8D66BAD}"/>
              </a:ext>
            </a:extLst>
          </p:cNvPr>
          <p:cNvPicPr>
            <a:picLocks noChangeAspect="1"/>
          </p:cNvPicPr>
          <p:nvPr/>
        </p:nvPicPr>
        <p:blipFill>
          <a:blip r:embed="rId6"/>
          <a:stretch>
            <a:fillRect/>
          </a:stretch>
        </p:blipFill>
        <p:spPr>
          <a:xfrm>
            <a:off x="553291" y="4708888"/>
            <a:ext cx="4105275" cy="666750"/>
          </a:xfrm>
          <a:prstGeom prst="rect">
            <a:avLst/>
          </a:prstGeom>
        </p:spPr>
      </p:pic>
    </p:spTree>
    <p:extLst>
      <p:ext uri="{BB962C8B-B14F-4D97-AF65-F5344CB8AC3E}">
        <p14:creationId xmlns:p14="http://schemas.microsoft.com/office/powerpoint/2010/main" val="1348828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7271CEA-CD6B-48A8-81F6-3CF3E609F857}"/>
              </a:ext>
            </a:extLst>
          </p:cNvPr>
          <p:cNvSpPr>
            <a:spLocks noGrp="1"/>
          </p:cNvSpPr>
          <p:nvPr>
            <p:ph type="ftr" sz="quarter" idx="11"/>
          </p:nvPr>
        </p:nvSpPr>
        <p:spPr>
          <a:xfrm>
            <a:off x="5372101" y="6493791"/>
            <a:ext cx="721129" cy="364209"/>
          </a:xfrm>
          <a:prstGeom prst="rect">
            <a:avLst/>
          </a:prstGeom>
        </p:spPr>
        <p:txBody>
          <a:bodyPr/>
          <a:lstStyle/>
          <a:p>
            <a:r>
              <a:rPr lang="en-US" altLang="zh-CN"/>
              <a:t>Page </a:t>
            </a:r>
            <a:fld id="{BAAA71A4-ED37-439A-87BB-E3C15F3F0255}" type="slidenum">
              <a:rPr lang="en-US" altLang="zh-CN" smtClean="0"/>
              <a:t>15</a:t>
            </a:fld>
            <a:endParaRPr lang="zh-CN" altLang="en-US" dirty="0"/>
          </a:p>
        </p:txBody>
      </p:sp>
      <p:sp>
        <p:nvSpPr>
          <p:cNvPr id="3" name="文本占位符 2">
            <a:extLst>
              <a:ext uri="{FF2B5EF4-FFF2-40B4-BE49-F238E27FC236}">
                <a16:creationId xmlns:a16="http://schemas.microsoft.com/office/drawing/2014/main" id="{949F0B9D-3DEB-4033-A5CE-1F6EEDD48D0B}"/>
              </a:ext>
            </a:extLst>
          </p:cNvPr>
          <p:cNvSpPr>
            <a:spLocks noGrp="1"/>
          </p:cNvSpPr>
          <p:nvPr>
            <p:ph type="body" sz="quarter" idx="13"/>
          </p:nvPr>
        </p:nvSpPr>
        <p:spPr/>
        <p:txBody>
          <a:bodyPr/>
          <a:lstStyle/>
          <a:p>
            <a:r>
              <a:rPr lang="zh-CN" altLang="en-US" dirty="0"/>
              <a:t>总结</a:t>
            </a:r>
          </a:p>
        </p:txBody>
      </p:sp>
      <p:sp>
        <p:nvSpPr>
          <p:cNvPr id="4" name="文本占位符 3">
            <a:extLst>
              <a:ext uri="{FF2B5EF4-FFF2-40B4-BE49-F238E27FC236}">
                <a16:creationId xmlns:a16="http://schemas.microsoft.com/office/drawing/2014/main" id="{77E5635C-A1AD-4D1E-AAC0-17C72E7F24D2}"/>
              </a:ext>
            </a:extLst>
          </p:cNvPr>
          <p:cNvSpPr>
            <a:spLocks noGrp="1"/>
          </p:cNvSpPr>
          <p:nvPr>
            <p:ph type="body" sz="quarter" idx="14"/>
          </p:nvPr>
        </p:nvSpPr>
        <p:spPr/>
        <p:txBody>
          <a:bodyPr/>
          <a:lstStyle/>
          <a:p>
            <a:r>
              <a:rPr lang="en-US" altLang="zh-CN" dirty="0"/>
              <a:t>CONCLUSION</a:t>
            </a:r>
            <a:endParaRPr lang="zh-CN" altLang="en-US" dirty="0"/>
          </a:p>
        </p:txBody>
      </p:sp>
      <p:sp>
        <p:nvSpPr>
          <p:cNvPr id="5" name="文本框 4">
            <a:extLst>
              <a:ext uri="{FF2B5EF4-FFF2-40B4-BE49-F238E27FC236}">
                <a16:creationId xmlns:a16="http://schemas.microsoft.com/office/drawing/2014/main" id="{3C1FA814-40A9-4752-9C3F-EFEB47EB2325}"/>
              </a:ext>
            </a:extLst>
          </p:cNvPr>
          <p:cNvSpPr txBox="1"/>
          <p:nvPr/>
        </p:nvSpPr>
        <p:spPr>
          <a:xfrm>
            <a:off x="1049452" y="2761129"/>
            <a:ext cx="10316752" cy="1077218"/>
          </a:xfrm>
          <a:prstGeom prst="rect">
            <a:avLst/>
          </a:prstGeom>
          <a:noFill/>
        </p:spPr>
        <p:txBody>
          <a:bodyPr wrap="square" rtlCol="0">
            <a:spAutoFit/>
          </a:bodyPr>
          <a:lstStyle/>
          <a:p>
            <a:r>
              <a:rPr lang="en-US" altLang="zh-CN" sz="1600" b="0" i="0" dirty="0">
                <a:solidFill>
                  <a:srgbClr val="000000"/>
                </a:solidFill>
                <a:effectLst/>
                <a:latin typeface="微软雅黑" panose="020B0503020204020204" pitchFamily="34" charset="-122"/>
                <a:ea typeface="微软雅黑" panose="020B0503020204020204" pitchFamily="34" charset="-122"/>
              </a:rPr>
              <a:t>1</a:t>
            </a:r>
            <a:r>
              <a:rPr lang="zh-CN" altLang="en-US" sz="1600" b="0" i="0" dirty="0">
                <a:solidFill>
                  <a:srgbClr val="000000"/>
                </a:solidFill>
                <a:effectLst/>
                <a:latin typeface="微软雅黑" panose="020B0503020204020204" pitchFamily="34" charset="-122"/>
                <a:ea typeface="微软雅黑" panose="020B0503020204020204" pitchFamily="34" charset="-122"/>
              </a:rPr>
              <a:t>、</a:t>
            </a:r>
            <a:r>
              <a:rPr lang="en-US" altLang="zh-CN" sz="1600" b="0" i="0" dirty="0">
                <a:solidFill>
                  <a:srgbClr val="000000"/>
                </a:solidFill>
                <a:effectLst/>
                <a:latin typeface="微软雅黑" panose="020B0503020204020204" pitchFamily="34" charset="-122"/>
                <a:ea typeface="微软雅黑" panose="020B0503020204020204" pitchFamily="34" charset="-122"/>
              </a:rPr>
              <a:t>Benders</a:t>
            </a:r>
            <a:r>
              <a:rPr lang="zh-CN" altLang="en-US" sz="1600" b="0" i="0" dirty="0">
                <a:solidFill>
                  <a:srgbClr val="000000"/>
                </a:solidFill>
                <a:effectLst/>
                <a:latin typeface="微软雅黑" panose="020B0503020204020204" pitchFamily="34" charset="-122"/>
                <a:ea typeface="微软雅黑" panose="020B0503020204020204" pitchFamily="34" charset="-122"/>
              </a:rPr>
              <a:t>分支切断算法，该算法将非凹函数投影到</a:t>
            </a:r>
            <a:r>
              <a:rPr lang="en-US" altLang="zh-CN" sz="1600" b="0" i="0" dirty="0">
                <a:solidFill>
                  <a:srgbClr val="000000"/>
                </a:solidFill>
                <a:effectLst/>
                <a:latin typeface="微软雅黑" panose="020B0503020204020204" pitchFamily="34" charset="-122"/>
                <a:ea typeface="微软雅黑" panose="020B0503020204020204" pitchFamily="34" charset="-122"/>
              </a:rPr>
              <a:t>Benders</a:t>
            </a:r>
            <a:r>
              <a:rPr lang="zh-CN" altLang="en-US" sz="1600" b="0" i="0" dirty="0">
                <a:solidFill>
                  <a:srgbClr val="000000"/>
                </a:solidFill>
                <a:effectLst/>
                <a:latin typeface="微软雅黑" panose="020B0503020204020204" pitchFamily="34" charset="-122"/>
                <a:ea typeface="微软雅黑" panose="020B0503020204020204" pitchFamily="34" charset="-122"/>
              </a:rPr>
              <a:t>子问题上。提出了两组有效的不等式来加强上界。</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r>
              <a:rPr lang="en-US" altLang="zh-CN" sz="1600" b="0" i="0" dirty="0">
                <a:solidFill>
                  <a:srgbClr val="000000"/>
                </a:solidFill>
                <a:effectLst/>
                <a:latin typeface="微软雅黑" panose="020B0503020204020204" pitchFamily="34" charset="-122"/>
                <a:ea typeface="微软雅黑" panose="020B0503020204020204" pitchFamily="34" charset="-122"/>
              </a:rPr>
              <a:t>2</a:t>
            </a:r>
            <a:r>
              <a:rPr lang="zh-CN" altLang="en-US" sz="1600" b="0" i="0" dirty="0">
                <a:solidFill>
                  <a:srgbClr val="000000"/>
                </a:solidFill>
                <a:effectLst/>
                <a:latin typeface="微软雅黑" panose="020B0503020204020204" pitchFamily="34" charset="-122"/>
                <a:ea typeface="微软雅黑" panose="020B0503020204020204" pitchFamily="34" charset="-122"/>
              </a:rPr>
              <a:t>、该版本的</a:t>
            </a:r>
            <a:r>
              <a:rPr lang="en-US" altLang="zh-CN" sz="1600" b="0" i="0" dirty="0">
                <a:solidFill>
                  <a:srgbClr val="000000"/>
                </a:solidFill>
                <a:effectLst/>
                <a:latin typeface="微软雅黑" panose="020B0503020204020204" pitchFamily="34" charset="-122"/>
                <a:ea typeface="微软雅黑" panose="020B0503020204020204" pitchFamily="34" charset="-122"/>
              </a:rPr>
              <a:t>BBC</a:t>
            </a:r>
            <a:r>
              <a:rPr lang="zh-CN" altLang="en-US" sz="1600" b="0" i="0" dirty="0">
                <a:solidFill>
                  <a:srgbClr val="000000"/>
                </a:solidFill>
                <a:effectLst/>
                <a:latin typeface="微软雅黑" panose="020B0503020204020204" pitchFamily="34" charset="-122"/>
                <a:ea typeface="微软雅黑" panose="020B0503020204020204" pitchFamily="34" charset="-122"/>
              </a:rPr>
              <a:t>显著优于标准的</a:t>
            </a:r>
            <a:r>
              <a:rPr lang="en-US" altLang="zh-CN" sz="1600" b="0" i="0" dirty="0">
                <a:solidFill>
                  <a:srgbClr val="000000"/>
                </a:solidFill>
                <a:effectLst/>
                <a:latin typeface="微软雅黑" panose="020B0503020204020204" pitchFamily="34" charset="-122"/>
                <a:ea typeface="微软雅黑" panose="020B0503020204020204" pitchFamily="34" charset="-122"/>
              </a:rPr>
              <a:t>MINLP</a:t>
            </a:r>
            <a:r>
              <a:rPr lang="zh-CN" altLang="en-US" sz="1600" b="0" i="0" dirty="0">
                <a:solidFill>
                  <a:srgbClr val="000000"/>
                </a:solidFill>
                <a:effectLst/>
                <a:latin typeface="微软雅黑" panose="020B0503020204020204" pitchFamily="34" charset="-122"/>
                <a:ea typeface="微软雅黑" panose="020B0503020204020204" pitchFamily="34" charset="-122"/>
              </a:rPr>
              <a:t>求解器。</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r>
              <a:rPr lang="en-US" altLang="zh-CN" sz="1600" b="0" i="0" dirty="0">
                <a:solidFill>
                  <a:srgbClr val="000000"/>
                </a:solidFill>
                <a:effectLst/>
                <a:latin typeface="微软雅黑" panose="020B0503020204020204" pitchFamily="34" charset="-122"/>
                <a:ea typeface="微软雅黑" panose="020B0503020204020204" pitchFamily="34" charset="-122"/>
              </a:rPr>
              <a:t>3</a:t>
            </a:r>
            <a:r>
              <a:rPr lang="zh-CN" altLang="en-US" sz="1600" b="0" i="0" dirty="0">
                <a:solidFill>
                  <a:srgbClr val="000000"/>
                </a:solidFill>
                <a:effectLst/>
                <a:latin typeface="微软雅黑" panose="020B0503020204020204" pitchFamily="34" charset="-122"/>
                <a:ea typeface="微软雅黑" panose="020B0503020204020204" pitchFamily="34" charset="-122"/>
              </a:rPr>
              <a:t>、为了解决多达</a:t>
            </a:r>
            <a:r>
              <a:rPr lang="en-US" altLang="zh-CN" sz="1600" b="0" i="0" dirty="0">
                <a:solidFill>
                  <a:srgbClr val="000000"/>
                </a:solidFill>
                <a:effectLst/>
                <a:latin typeface="微软雅黑" panose="020B0503020204020204" pitchFamily="34" charset="-122"/>
                <a:ea typeface="微软雅黑" panose="020B0503020204020204" pitchFamily="34" charset="-122"/>
              </a:rPr>
              <a:t>100</a:t>
            </a:r>
            <a:r>
              <a:rPr lang="zh-CN" altLang="en-US" sz="1600" b="0" i="0" dirty="0">
                <a:solidFill>
                  <a:srgbClr val="000000"/>
                </a:solidFill>
                <a:effectLst/>
                <a:latin typeface="微软雅黑" panose="020B0503020204020204" pitchFamily="34" charset="-122"/>
                <a:ea typeface="微软雅黑" panose="020B0503020204020204" pitchFamily="34" charset="-122"/>
              </a:rPr>
              <a:t>个客户的大型实例，开发了一种混合启发式方法</a:t>
            </a:r>
            <a:r>
              <a:rPr lang="en-US" altLang="zh-CN" sz="1600" b="0" i="0" dirty="0">
                <a:solidFill>
                  <a:srgbClr val="000000"/>
                </a:solidFill>
                <a:effectLst/>
                <a:latin typeface="微软雅黑" panose="020B0503020204020204" pitchFamily="34" charset="-122"/>
                <a:ea typeface="微软雅黑" panose="020B0503020204020204" pitchFamily="34" charset="-122"/>
              </a:rPr>
              <a:t>ILS-MCS</a:t>
            </a:r>
            <a:r>
              <a:rPr lang="zh-CN" altLang="en-US" sz="1600" b="0" i="0" dirty="0">
                <a:solidFill>
                  <a:srgbClr val="000000"/>
                </a:solidFill>
                <a:effectLst/>
                <a:latin typeface="微软雅黑" panose="020B0503020204020204" pitchFamily="34" charset="-122"/>
                <a:ea typeface="微软雅黑" panose="020B0503020204020204" pitchFamily="34" charset="-122"/>
              </a:rPr>
              <a:t>，该方法可以在几秒钟内有效地找到高质量的解决方案。</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101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48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69B864F-58AA-4B20-8926-31A91578968B}"/>
              </a:ext>
            </a:extLst>
          </p:cNvPr>
          <p:cNvSpPr>
            <a:spLocks noGrp="1"/>
          </p:cNvSpPr>
          <p:nvPr>
            <p:ph type="body" sz="quarter" idx="12"/>
          </p:nvPr>
        </p:nvSpPr>
        <p:spPr/>
        <p:txBody>
          <a:bodyPr/>
          <a:lstStyle/>
          <a:p>
            <a:r>
              <a:rPr lang="zh-CN" altLang="en-US" dirty="0">
                <a:latin typeface="微软雅黑" panose="020B0503020204020204" pitchFamily="34" charset="-122"/>
                <a:ea typeface="微软雅黑" panose="020B0503020204020204" pitchFamily="34" charset="-122"/>
              </a:rPr>
              <a:t>研究背景</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文献回顾</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问题模型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算法设计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数值结果</a:t>
            </a:r>
          </a:p>
        </p:txBody>
      </p:sp>
    </p:spTree>
    <p:extLst>
      <p:ext uri="{BB962C8B-B14F-4D97-AF65-F5344CB8AC3E}">
        <p14:creationId xmlns:p14="http://schemas.microsoft.com/office/powerpoint/2010/main" val="58694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88FE9-2824-4889-8204-448E0AA8F0D7}"/>
              </a:ext>
            </a:extLst>
          </p:cNvPr>
          <p:cNvSpPr>
            <a:spLocks noGrp="1"/>
          </p:cNvSpPr>
          <p:nvPr>
            <p:ph type="title"/>
          </p:nvPr>
        </p:nvSpPr>
        <p:spPr>
          <a:xfrm>
            <a:off x="378604" y="909567"/>
            <a:ext cx="3853762" cy="380754"/>
          </a:xfrm>
        </p:spPr>
        <p:txBody>
          <a:bodyPr/>
          <a:lstStyle/>
          <a:p>
            <a:r>
              <a:rPr lang="en-US" altLang="zh-CN" sz="2000" dirty="0"/>
              <a:t>Team Orienteering Problem</a:t>
            </a:r>
            <a:endParaRPr lang="zh-CN" altLang="en-US" dirty="0"/>
          </a:p>
        </p:txBody>
      </p:sp>
      <p:sp>
        <p:nvSpPr>
          <p:cNvPr id="3" name="页脚占位符 2">
            <a:extLst>
              <a:ext uri="{FF2B5EF4-FFF2-40B4-BE49-F238E27FC236}">
                <a16:creationId xmlns:a16="http://schemas.microsoft.com/office/drawing/2014/main" id="{499068C0-4D57-43A0-A4F0-E068DF139AAF}"/>
              </a:ext>
            </a:extLst>
          </p:cNvPr>
          <p:cNvSpPr>
            <a:spLocks noGrp="1"/>
          </p:cNvSpPr>
          <p:nvPr>
            <p:ph type="ftr" sz="quarter" idx="11"/>
          </p:nvPr>
        </p:nvSpPr>
        <p:spPr/>
        <p:txBody>
          <a:bodyPr/>
          <a:lstStyle/>
          <a:p>
            <a:r>
              <a:rPr lang="en-US" altLang="zh-CN"/>
              <a:t>Page </a:t>
            </a:r>
            <a:fld id="{BAAA71A4-ED37-439A-87BB-E3C15F3F0255}" type="slidenum">
              <a:rPr lang="en-US" altLang="zh-CN" smtClean="0"/>
              <a:t>3</a:t>
            </a:fld>
            <a:endParaRPr lang="zh-CN" altLang="en-US" dirty="0"/>
          </a:p>
        </p:txBody>
      </p:sp>
      <p:sp>
        <p:nvSpPr>
          <p:cNvPr id="4" name="文本框 3">
            <a:extLst>
              <a:ext uri="{FF2B5EF4-FFF2-40B4-BE49-F238E27FC236}">
                <a16:creationId xmlns:a16="http://schemas.microsoft.com/office/drawing/2014/main" id="{DA766085-5FEC-4AD3-B6A5-68D34FC2E2BC}"/>
              </a:ext>
            </a:extLst>
          </p:cNvPr>
          <p:cNvSpPr txBox="1"/>
          <p:nvPr/>
        </p:nvSpPr>
        <p:spPr>
          <a:xfrm>
            <a:off x="669253" y="1345473"/>
            <a:ext cx="10384972" cy="877163"/>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       </a:t>
            </a:r>
            <a:r>
              <a:rPr lang="zh-CN" altLang="en-US" sz="1700" dirty="0">
                <a:ea typeface="微软雅黑" panose="020B0503020204020204" pitchFamily="34" charset="-122"/>
                <a:cs typeface="Times New Roman" panose="02020603050405020304" pitchFamily="18" charset="0"/>
              </a:rPr>
              <a:t>有限数量的车辆在满足一定约束条件下，为一组具有一定报酬的顾客提供服务，由于时间或旅行成本的限制</a:t>
            </a:r>
            <a:r>
              <a:rPr lang="en-US" altLang="zh-CN" sz="1700" dirty="0">
                <a:ea typeface="微软雅黑" panose="020B0503020204020204" pitchFamily="34" charset="-122"/>
                <a:cs typeface="Times New Roman" panose="02020603050405020304" pitchFamily="18" charset="0"/>
              </a:rPr>
              <a:t>(</a:t>
            </a:r>
            <a:r>
              <a:rPr lang="zh-CN" altLang="en-US" sz="1700" dirty="0">
                <a:ea typeface="微软雅黑" panose="020B0503020204020204" pitchFamily="34" charset="-122"/>
                <a:cs typeface="Times New Roman" panose="02020603050405020304" pitchFamily="18" charset="0"/>
              </a:rPr>
              <a:t>本文研究有时间限制的情况</a:t>
            </a:r>
            <a:r>
              <a:rPr lang="en-US" altLang="zh-CN" sz="1700" dirty="0">
                <a:ea typeface="微软雅黑" panose="020B0503020204020204" pitchFamily="34" charset="-122"/>
                <a:cs typeface="Times New Roman" panose="02020603050405020304" pitchFamily="18" charset="0"/>
              </a:rPr>
              <a:t>)</a:t>
            </a:r>
            <a:r>
              <a:rPr lang="zh-CN" altLang="en-US" sz="1700" dirty="0">
                <a:ea typeface="微软雅黑" panose="020B0503020204020204" pitchFamily="34" charset="-122"/>
                <a:cs typeface="Times New Roman" panose="02020603050405020304" pitchFamily="18" charset="0"/>
              </a:rPr>
              <a:t>，每个位置至多被访问一次，需要优化这些车辆的配送路径使得车队总收益最大化。</a:t>
            </a:r>
            <a:endParaRPr lang="en-US" altLang="zh-CN" sz="1700" dirty="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9BE40A7B-9405-4359-81C9-544071D81EC7}"/>
              </a:ext>
            </a:extLst>
          </p:cNvPr>
          <p:cNvSpPr txBox="1"/>
          <p:nvPr/>
        </p:nvSpPr>
        <p:spPr>
          <a:xfrm>
            <a:off x="579149" y="2222636"/>
            <a:ext cx="10465278" cy="3577646"/>
          </a:xfrm>
          <a:prstGeom prst="rect">
            <a:avLst/>
          </a:prstGeom>
          <a:noFill/>
        </p:spPr>
        <p:txBody>
          <a:bodyPr wrap="square">
            <a:spAutoFit/>
          </a:bodyPr>
          <a:lstStyle/>
          <a:p>
            <a:pPr marL="342900" indent="-342900" algn="just" defTabSz="684530">
              <a:lnSpc>
                <a:spcPct val="150000"/>
              </a:lnSpc>
              <a:buSzPct val="75000"/>
              <a:buFont typeface="Arial" panose="020B0604020202020204" pitchFamily="34" charset="0"/>
              <a:buChar char="•"/>
            </a:pPr>
            <a:r>
              <a:rPr lang="zh-CN" altLang="en-US" sz="1700" b="1" dirty="0">
                <a:solidFill>
                  <a:srgbClr val="253B83"/>
                </a:solidFill>
                <a:ea typeface="微软雅黑" panose="020B0503020204020204" pitchFamily="34" charset="-122"/>
                <a:cs typeface="Times New Roman" panose="02020603050405020304" pitchFamily="18" charset="0"/>
              </a:rPr>
              <a:t>定向问题与一般的路径优化问题对比</a:t>
            </a:r>
            <a:endParaRPr lang="en-US" altLang="zh-CN" sz="1700" b="1" dirty="0">
              <a:solidFill>
                <a:srgbClr val="253B83"/>
              </a:solidFill>
              <a:ea typeface="微软雅黑" panose="020B0503020204020204" pitchFamily="34" charset="-122"/>
              <a:cs typeface="Times New Roman" panose="02020603050405020304" pitchFamily="18" charset="0"/>
            </a:endParaRPr>
          </a:p>
          <a:p>
            <a:pPr marL="342900" indent="-342900" algn="just" defTabSz="684530">
              <a:lnSpc>
                <a:spcPct val="150000"/>
              </a:lnSpc>
              <a:buSzPct val="75000"/>
              <a:buFont typeface="Arial" panose="020B0604020202020204" pitchFamily="34" charset="0"/>
              <a:buChar char="•"/>
            </a:pPr>
            <a:r>
              <a:rPr lang="zh-CN" altLang="en-US" sz="1700" kern="100" dirty="0">
                <a:effectLst/>
                <a:latin typeface="Times New Roman" panose="02020603050405020304" pitchFamily="18" charset="0"/>
                <a:ea typeface="微软雅黑" panose="020B0503020204020204" pitchFamily="34" charset="-122"/>
                <a:cs typeface="Times New Roman" panose="02020603050405020304" pitchFamily="18" charset="0"/>
              </a:rPr>
              <a:t>最大的不同点在于目标</a:t>
            </a:r>
            <a:endParaRPr lang="en-US" altLang="zh-CN" sz="17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defTabSz="684530">
              <a:lnSpc>
                <a:spcPct val="150000"/>
              </a:lnSpc>
              <a:buSzPct val="75000"/>
              <a:buFont typeface="Arial" panose="020B0604020202020204" pitchFamily="34" charset="0"/>
              <a:buChar char="•"/>
            </a:pPr>
            <a:r>
              <a:rPr lang="zh-CN" altLang="en-US" sz="1700" kern="100" dirty="0">
                <a:effectLst/>
                <a:latin typeface="Times New Roman" panose="02020603050405020304" pitchFamily="18" charset="0"/>
                <a:ea typeface="微软雅黑" panose="020B0503020204020204" pitchFamily="34" charset="-122"/>
                <a:cs typeface="Times New Roman" panose="02020603050405020304" pitchFamily="18" charset="0"/>
              </a:rPr>
              <a:t>前者以效益最大为目标，后者则以总成本最少化或总距离最小化为目标。</a:t>
            </a:r>
            <a:endParaRPr lang="en-US" altLang="zh-CN" sz="17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defTabSz="684530">
              <a:lnSpc>
                <a:spcPct val="150000"/>
              </a:lnSpc>
              <a:buSzPct val="75000"/>
              <a:buFont typeface="Arial" panose="020B0604020202020204" pitchFamily="34" charset="0"/>
              <a:buChar char="•"/>
            </a:pPr>
            <a:r>
              <a:rPr lang="zh-CN" altLang="en-US" sz="1700" kern="100" dirty="0">
                <a:effectLst/>
                <a:latin typeface="Times New Roman" panose="02020603050405020304" pitchFamily="18" charset="0"/>
                <a:ea typeface="微软雅黑" panose="020B0503020204020204" pitchFamily="34" charset="-122"/>
                <a:cs typeface="Times New Roman" panose="02020603050405020304" pitchFamily="18" charset="0"/>
              </a:rPr>
              <a:t>由于目标不同，定向问题中的优化路径往往只包含问题网络中的部分点，而一般的路径优化问题中的优化路径则必须包含所有点。</a:t>
            </a:r>
          </a:p>
          <a:p>
            <a:pPr marL="342900" indent="-342900" algn="just" defTabSz="684530">
              <a:lnSpc>
                <a:spcPct val="150000"/>
              </a:lnSpc>
              <a:buSzPct val="75000"/>
              <a:buFont typeface="Arial" panose="020B0604020202020204" pitchFamily="34" charset="0"/>
              <a:buChar char="•"/>
            </a:pPr>
            <a:r>
              <a:rPr lang="zh-CN" altLang="en-US" sz="1700" kern="100" dirty="0">
                <a:effectLst/>
                <a:latin typeface="Times New Roman" panose="02020603050405020304" pitchFamily="18" charset="0"/>
                <a:ea typeface="微软雅黑" panose="020B0503020204020204" pitchFamily="34" charset="-122"/>
                <a:cs typeface="Times New Roman" panose="02020603050405020304" pitchFamily="18" charset="0"/>
              </a:rPr>
              <a:t>实际应用中，企业受收入与传出比、资源限制等各种因素的影响，竞争日益激烈。</a:t>
            </a:r>
            <a:endParaRPr lang="en-US" altLang="zh-CN" sz="17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defTabSz="684530">
              <a:lnSpc>
                <a:spcPct val="150000"/>
              </a:lnSpc>
              <a:buSzPct val="75000"/>
              <a:buFont typeface="Arial" panose="020B0604020202020204" pitchFamily="34" charset="0"/>
              <a:buChar char="•"/>
            </a:pPr>
            <a:r>
              <a:rPr lang="zh-CN" altLang="en-US" sz="1700" kern="100" dirty="0">
                <a:effectLst/>
                <a:latin typeface="Times New Roman" panose="02020603050405020304" pitchFamily="18" charset="0"/>
                <a:ea typeface="微软雅黑" panose="020B0503020204020204" pitchFamily="34" charset="-122"/>
                <a:cs typeface="Times New Roman" panose="02020603050405020304" pitchFamily="18" charset="0"/>
              </a:rPr>
              <a:t>不同于其它路径优化问题以总成本或总距离最短为目标，现实中的定向问题往往更多是以总销售额、总收益最大为目标。</a:t>
            </a:r>
            <a:endParaRPr lang="en-US" altLang="zh-CN" sz="17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defTabSz="684530">
              <a:lnSpc>
                <a:spcPct val="150000"/>
              </a:lnSpc>
              <a:buSzPct val="75000"/>
              <a:buFont typeface="Arial" panose="020B0604020202020204" pitchFamily="34" charset="0"/>
              <a:buChar char="•"/>
            </a:pPr>
            <a:r>
              <a:rPr lang="zh-CN" altLang="en-US" sz="1700" kern="100" dirty="0">
                <a:effectLst/>
                <a:latin typeface="Times New Roman" panose="02020603050405020304" pitchFamily="18" charset="0"/>
                <a:ea typeface="微软雅黑" panose="020B0503020204020204" pitchFamily="34" charset="-122"/>
                <a:cs typeface="Times New Roman" panose="02020603050405020304" pitchFamily="18" charset="0"/>
              </a:rPr>
              <a:t>将一个参赛选手扩展成多名选手，一条路径扩展成多条路径就成了 </a:t>
            </a:r>
            <a:r>
              <a:rPr lang="en-US" altLang="zh-CN" sz="1700" kern="100" dirty="0">
                <a:effectLst/>
                <a:latin typeface="Times New Roman" panose="02020603050405020304" pitchFamily="18" charset="0"/>
                <a:ea typeface="微软雅黑" panose="020B0503020204020204" pitchFamily="34" charset="-122"/>
                <a:cs typeface="Times New Roman" panose="02020603050405020304" pitchFamily="18" charset="0"/>
              </a:rPr>
              <a:t>TOP </a:t>
            </a:r>
            <a:r>
              <a:rPr lang="zh-CN" altLang="en-US" sz="1700" kern="100" dirty="0">
                <a:effectLst/>
                <a:latin typeface="Times New Roman" panose="02020603050405020304" pitchFamily="18" charset="0"/>
                <a:ea typeface="微软雅黑" panose="020B0503020204020204" pitchFamily="34" charset="-122"/>
                <a:cs typeface="Times New Roman" panose="02020603050405020304" pitchFamily="18" charset="0"/>
              </a:rPr>
              <a:t>问题。</a:t>
            </a:r>
            <a:endParaRPr lang="en-US" altLang="zh-CN" sz="17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8336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88FE9-2824-4889-8204-448E0AA8F0D7}"/>
              </a:ext>
            </a:extLst>
          </p:cNvPr>
          <p:cNvSpPr>
            <a:spLocks noGrp="1"/>
          </p:cNvSpPr>
          <p:nvPr>
            <p:ph type="title"/>
          </p:nvPr>
        </p:nvSpPr>
        <p:spPr>
          <a:xfrm>
            <a:off x="378603" y="909567"/>
            <a:ext cx="5192705" cy="380754"/>
          </a:xfrm>
        </p:spPr>
        <p:txBody>
          <a:bodyPr/>
          <a:lstStyle/>
          <a:p>
            <a:r>
              <a:rPr lang="en-US" altLang="zh-CN" dirty="0"/>
              <a:t>TOP- </a:t>
            </a:r>
            <a:r>
              <a:rPr lang="en-US" altLang="zh-CN" dirty="0" err="1"/>
              <a:t>ttp</a:t>
            </a:r>
            <a:r>
              <a:rPr lang="zh-CN" altLang="en-US" dirty="0"/>
              <a:t>（带有时变效应的团队定向问题）</a:t>
            </a:r>
          </a:p>
        </p:txBody>
      </p:sp>
      <p:sp>
        <p:nvSpPr>
          <p:cNvPr id="3" name="页脚占位符 2">
            <a:extLst>
              <a:ext uri="{FF2B5EF4-FFF2-40B4-BE49-F238E27FC236}">
                <a16:creationId xmlns:a16="http://schemas.microsoft.com/office/drawing/2014/main" id="{499068C0-4D57-43A0-A4F0-E068DF139AAF}"/>
              </a:ext>
            </a:extLst>
          </p:cNvPr>
          <p:cNvSpPr>
            <a:spLocks noGrp="1"/>
          </p:cNvSpPr>
          <p:nvPr>
            <p:ph type="ftr" sz="quarter" idx="11"/>
          </p:nvPr>
        </p:nvSpPr>
        <p:spPr/>
        <p:txBody>
          <a:bodyPr/>
          <a:lstStyle/>
          <a:p>
            <a:r>
              <a:rPr lang="en-US" altLang="zh-CN"/>
              <a:t>Page </a:t>
            </a:r>
            <a:fld id="{BAAA71A4-ED37-439A-87BB-E3C15F3F0255}" type="slidenum">
              <a:rPr lang="en-US" altLang="zh-CN" smtClean="0"/>
              <a:t>4</a:t>
            </a:fld>
            <a:endParaRPr lang="zh-CN" altLang="en-US" dirty="0"/>
          </a:p>
        </p:txBody>
      </p:sp>
      <p:sp>
        <p:nvSpPr>
          <p:cNvPr id="7" name="文本框 6">
            <a:extLst>
              <a:ext uri="{FF2B5EF4-FFF2-40B4-BE49-F238E27FC236}">
                <a16:creationId xmlns:a16="http://schemas.microsoft.com/office/drawing/2014/main" id="{34928869-4EE3-4DAA-8EBA-EFA43F9E116A}"/>
              </a:ext>
            </a:extLst>
          </p:cNvPr>
          <p:cNvSpPr txBox="1"/>
          <p:nvPr/>
        </p:nvSpPr>
        <p:spPr>
          <a:xfrm>
            <a:off x="622119" y="1576274"/>
            <a:ext cx="6155870" cy="1200329"/>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假设一：与每个客户相关的利润会随着时间的推移而减少，即车辆到达的时间越晚，剩余的利润越少。</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假设二：</a:t>
            </a:r>
            <a:r>
              <a:rPr lang="zh-CN" altLang="en-US" b="0" i="0" dirty="0">
                <a:solidFill>
                  <a:srgbClr val="000000"/>
                </a:solidFill>
                <a:effectLst/>
                <a:latin typeface="微软雅黑" panose="020B0503020204020204" pitchFamily="34" charset="-122"/>
                <a:ea typeface="微软雅黑" panose="020B0503020204020204" pitchFamily="34" charset="-122"/>
              </a:rPr>
              <a:t>收取的利润随着服务时间的延长而增加。</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这两个假设导致了不同客户的收益和损失之间的权衡。</a:t>
            </a:r>
            <a:endParaRPr lang="zh-CN" altLang="en-US" dirty="0"/>
          </a:p>
        </p:txBody>
      </p:sp>
      <p:pic>
        <p:nvPicPr>
          <p:cNvPr id="1028" name="Picture 4" descr="About Search and Rescue (SAR) - Canada.ca">
            <a:extLst>
              <a:ext uri="{FF2B5EF4-FFF2-40B4-BE49-F238E27FC236}">
                <a16:creationId xmlns:a16="http://schemas.microsoft.com/office/drawing/2014/main" id="{DE0D7CA1-9E0F-4791-B232-10C91F31FB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3183" y="1303385"/>
            <a:ext cx="3891098" cy="277981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8" name="矩形: 圆角 7">
            <a:extLst>
              <a:ext uri="{FF2B5EF4-FFF2-40B4-BE49-F238E27FC236}">
                <a16:creationId xmlns:a16="http://schemas.microsoft.com/office/drawing/2014/main" id="{638697BB-0929-4D4C-ABDA-D6142BAC35FF}"/>
              </a:ext>
            </a:extLst>
          </p:cNvPr>
          <p:cNvSpPr/>
          <p:nvPr/>
        </p:nvSpPr>
        <p:spPr>
          <a:xfrm>
            <a:off x="9914709" y="2514601"/>
            <a:ext cx="13716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B6B9DED-65A6-40FB-B50D-F2A93C2ABD2C}"/>
              </a:ext>
            </a:extLst>
          </p:cNvPr>
          <p:cNvSpPr txBox="1"/>
          <p:nvPr/>
        </p:nvSpPr>
        <p:spPr>
          <a:xfrm>
            <a:off x="7375617" y="4252500"/>
            <a:ext cx="4346667"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背景：</a:t>
            </a:r>
            <a:r>
              <a:rPr lang="zh-CN" altLang="en-US" sz="1600" b="0" i="0" dirty="0">
                <a:solidFill>
                  <a:srgbClr val="000000"/>
                </a:solidFill>
                <a:effectLst/>
                <a:latin typeface="微软雅黑" panose="020B0503020204020204" pitchFamily="34" charset="-122"/>
                <a:ea typeface="微软雅黑" panose="020B0503020204020204" pitchFamily="34" charset="-122"/>
              </a:rPr>
              <a:t>地震发生后</a:t>
            </a:r>
            <a:r>
              <a:rPr lang="en-US" altLang="zh-CN" sz="1600" b="0" i="0" dirty="0">
                <a:solidFill>
                  <a:srgbClr val="000000"/>
                </a:solidFill>
                <a:effectLst/>
                <a:latin typeface="微软雅黑" panose="020B0503020204020204" pitchFamily="34" charset="-122"/>
                <a:ea typeface="微软雅黑" panose="020B0503020204020204" pitchFamily="34" charset="-122"/>
              </a:rPr>
              <a:t>72</a:t>
            </a:r>
            <a:r>
              <a:rPr lang="zh-CN" altLang="en-US" sz="1600" b="0" i="0" dirty="0">
                <a:solidFill>
                  <a:srgbClr val="000000"/>
                </a:solidFill>
                <a:effectLst/>
                <a:latin typeface="微软雅黑" panose="020B0503020204020204" pitchFamily="34" charset="-122"/>
                <a:ea typeface="微软雅黑" panose="020B0503020204020204" pitchFamily="34" charset="-122"/>
              </a:rPr>
              <a:t>小时内的搜救</a:t>
            </a:r>
            <a:r>
              <a:rPr lang="en-US" altLang="zh-CN" sz="1600" b="0" i="0" dirty="0">
                <a:solidFill>
                  <a:srgbClr val="000000"/>
                </a:solidFill>
                <a:effectLst/>
                <a:latin typeface="微软雅黑" panose="020B0503020204020204" pitchFamily="34" charset="-122"/>
                <a:ea typeface="微软雅黑" panose="020B0503020204020204" pitchFamily="34" charset="-122"/>
              </a:rPr>
              <a:t>(SAR)</a:t>
            </a:r>
            <a:r>
              <a:rPr lang="zh-CN" altLang="en-US" sz="1600" b="0" i="0" dirty="0">
                <a:solidFill>
                  <a:srgbClr val="000000"/>
                </a:solidFill>
                <a:effectLst/>
                <a:latin typeface="微软雅黑" panose="020B0503020204020204" pitchFamily="34" charset="-122"/>
                <a:ea typeface="微软雅黑" panose="020B0503020204020204" pitchFamily="34" charset="-122"/>
              </a:rPr>
              <a:t>行动</a:t>
            </a:r>
            <a:endParaRPr lang="zh-CN" altLang="en-US" sz="16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00015AC9-A5BB-4039-94AB-3306C90BEF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7719" y="2926484"/>
            <a:ext cx="5591123" cy="3161032"/>
          </a:xfrm>
          <a:prstGeom prst="rect">
            <a:avLst/>
          </a:prstGeom>
        </p:spPr>
      </p:pic>
      <p:sp>
        <p:nvSpPr>
          <p:cNvPr id="15" name="矩形: 圆角 14">
            <a:extLst>
              <a:ext uri="{FF2B5EF4-FFF2-40B4-BE49-F238E27FC236}">
                <a16:creationId xmlns:a16="http://schemas.microsoft.com/office/drawing/2014/main" id="{99F98A09-AE12-4403-826D-554B41EA533B}"/>
              </a:ext>
            </a:extLst>
          </p:cNvPr>
          <p:cNvSpPr/>
          <p:nvPr/>
        </p:nvSpPr>
        <p:spPr>
          <a:xfrm>
            <a:off x="553850" y="1371280"/>
            <a:ext cx="6098860" cy="1610315"/>
          </a:xfrm>
          <a:prstGeom prst="roundRect">
            <a:avLst/>
          </a:prstGeom>
          <a:solidFill>
            <a:schemeClr val="tx2">
              <a:lumMod val="40000"/>
              <a:lumOff val="60000"/>
              <a:alpha val="3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785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88FE9-2824-4889-8204-448E0AA8F0D7}"/>
              </a:ext>
            </a:extLst>
          </p:cNvPr>
          <p:cNvSpPr>
            <a:spLocks noGrp="1"/>
          </p:cNvSpPr>
          <p:nvPr>
            <p:ph type="title"/>
          </p:nvPr>
        </p:nvSpPr>
        <p:spPr>
          <a:xfrm>
            <a:off x="378603" y="909567"/>
            <a:ext cx="5192705" cy="380754"/>
          </a:xfrm>
        </p:spPr>
        <p:txBody>
          <a:bodyPr/>
          <a:lstStyle/>
          <a:p>
            <a:r>
              <a:rPr lang="en-US" altLang="zh-CN" dirty="0"/>
              <a:t>TOP- </a:t>
            </a:r>
            <a:r>
              <a:rPr lang="en-US" altLang="zh-CN" dirty="0" err="1"/>
              <a:t>ttp</a:t>
            </a:r>
            <a:r>
              <a:rPr lang="zh-CN" altLang="en-US" dirty="0"/>
              <a:t>（带有时变效应的团队定向问题）</a:t>
            </a:r>
          </a:p>
        </p:txBody>
      </p:sp>
      <p:sp>
        <p:nvSpPr>
          <p:cNvPr id="3" name="页脚占位符 2">
            <a:extLst>
              <a:ext uri="{FF2B5EF4-FFF2-40B4-BE49-F238E27FC236}">
                <a16:creationId xmlns:a16="http://schemas.microsoft.com/office/drawing/2014/main" id="{499068C0-4D57-43A0-A4F0-E068DF139AAF}"/>
              </a:ext>
            </a:extLst>
          </p:cNvPr>
          <p:cNvSpPr>
            <a:spLocks noGrp="1"/>
          </p:cNvSpPr>
          <p:nvPr>
            <p:ph type="ftr" sz="quarter" idx="11"/>
          </p:nvPr>
        </p:nvSpPr>
        <p:spPr/>
        <p:txBody>
          <a:bodyPr/>
          <a:lstStyle/>
          <a:p>
            <a:r>
              <a:rPr lang="en-US" altLang="zh-CN"/>
              <a:t>Page </a:t>
            </a:r>
            <a:fld id="{BAAA71A4-ED37-439A-87BB-E3C15F3F0255}" type="slidenum">
              <a:rPr lang="en-US" altLang="zh-CN" smtClean="0"/>
              <a:t>5</a:t>
            </a:fld>
            <a:endParaRPr lang="zh-CN" altLang="en-US" dirty="0"/>
          </a:p>
        </p:txBody>
      </p:sp>
      <p:sp>
        <p:nvSpPr>
          <p:cNvPr id="7" name="文本框 6">
            <a:extLst>
              <a:ext uri="{FF2B5EF4-FFF2-40B4-BE49-F238E27FC236}">
                <a16:creationId xmlns:a16="http://schemas.microsoft.com/office/drawing/2014/main" id="{34928869-4EE3-4DAA-8EBA-EFA43F9E116A}"/>
              </a:ext>
            </a:extLst>
          </p:cNvPr>
          <p:cNvSpPr txBox="1"/>
          <p:nvPr/>
        </p:nvSpPr>
        <p:spPr>
          <a:xfrm>
            <a:off x="622119" y="1576274"/>
            <a:ext cx="6155870" cy="923330"/>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本文的难点：</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t>1</a:t>
            </a:r>
            <a:r>
              <a:rPr lang="zh-CN" altLang="en-US" dirty="0"/>
              <a:t>、</a:t>
            </a:r>
            <a:r>
              <a:rPr lang="zh-CN" altLang="en-US" dirty="0">
                <a:solidFill>
                  <a:srgbClr val="000000"/>
                </a:solidFill>
                <a:latin typeface="微软雅黑" panose="020B0503020204020204" pitchFamily="34" charset="-122"/>
                <a:ea typeface="微软雅黑" panose="020B0503020204020204" pitchFamily="34" charset="-122"/>
              </a:rPr>
              <a:t>路径时间与服务时间之间有相互作用</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t>2</a:t>
            </a:r>
            <a:r>
              <a:rPr lang="zh-CN" altLang="en-US" dirty="0"/>
              <a:t>、</a:t>
            </a:r>
            <a:r>
              <a:rPr lang="zh-CN" altLang="en-US" b="0" i="0" dirty="0">
                <a:solidFill>
                  <a:srgbClr val="000000"/>
                </a:solidFill>
                <a:effectLst/>
                <a:latin typeface="微软雅黑" panose="020B0503020204020204" pitchFamily="34" charset="-122"/>
                <a:ea typeface="微软雅黑" panose="020B0503020204020204" pitchFamily="34" charset="-122"/>
              </a:rPr>
              <a:t>利润一般受服务时间或到达时间的非线性影响。</a:t>
            </a:r>
            <a:endParaRPr lang="zh-CN" altLang="en-US" dirty="0"/>
          </a:p>
        </p:txBody>
      </p:sp>
      <p:pic>
        <p:nvPicPr>
          <p:cNvPr id="1028" name="Picture 4" descr="About Search and Rescue (SAR) - Canada.ca">
            <a:extLst>
              <a:ext uri="{FF2B5EF4-FFF2-40B4-BE49-F238E27FC236}">
                <a16:creationId xmlns:a16="http://schemas.microsoft.com/office/drawing/2014/main" id="{DE0D7CA1-9E0F-4791-B232-10C91F31FB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3183" y="1303385"/>
            <a:ext cx="3891098" cy="277981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8" name="矩形: 圆角 7">
            <a:extLst>
              <a:ext uri="{FF2B5EF4-FFF2-40B4-BE49-F238E27FC236}">
                <a16:creationId xmlns:a16="http://schemas.microsoft.com/office/drawing/2014/main" id="{638697BB-0929-4D4C-ABDA-D6142BAC35FF}"/>
              </a:ext>
            </a:extLst>
          </p:cNvPr>
          <p:cNvSpPr/>
          <p:nvPr/>
        </p:nvSpPr>
        <p:spPr>
          <a:xfrm>
            <a:off x="9914709" y="2514601"/>
            <a:ext cx="13716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B6B9DED-65A6-40FB-B50D-F2A93C2ABD2C}"/>
              </a:ext>
            </a:extLst>
          </p:cNvPr>
          <p:cNvSpPr txBox="1"/>
          <p:nvPr/>
        </p:nvSpPr>
        <p:spPr>
          <a:xfrm>
            <a:off x="7375617" y="4252500"/>
            <a:ext cx="4346667"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背景：</a:t>
            </a:r>
            <a:r>
              <a:rPr lang="zh-CN" altLang="en-US" sz="1600" b="0" i="0" dirty="0">
                <a:solidFill>
                  <a:srgbClr val="000000"/>
                </a:solidFill>
                <a:effectLst/>
                <a:latin typeface="微软雅黑" panose="020B0503020204020204" pitchFamily="34" charset="-122"/>
                <a:ea typeface="微软雅黑" panose="020B0503020204020204" pitchFamily="34" charset="-122"/>
              </a:rPr>
              <a:t>地震发生后</a:t>
            </a:r>
            <a:r>
              <a:rPr lang="en-US" altLang="zh-CN" sz="1600" b="0" i="0" dirty="0">
                <a:solidFill>
                  <a:srgbClr val="000000"/>
                </a:solidFill>
                <a:effectLst/>
                <a:latin typeface="微软雅黑" panose="020B0503020204020204" pitchFamily="34" charset="-122"/>
                <a:ea typeface="微软雅黑" panose="020B0503020204020204" pitchFamily="34" charset="-122"/>
              </a:rPr>
              <a:t>72</a:t>
            </a:r>
            <a:r>
              <a:rPr lang="zh-CN" altLang="en-US" sz="1600" b="0" i="0" dirty="0">
                <a:solidFill>
                  <a:srgbClr val="000000"/>
                </a:solidFill>
                <a:effectLst/>
                <a:latin typeface="微软雅黑" panose="020B0503020204020204" pitchFamily="34" charset="-122"/>
                <a:ea typeface="微软雅黑" panose="020B0503020204020204" pitchFamily="34" charset="-122"/>
              </a:rPr>
              <a:t>小时内的搜救</a:t>
            </a:r>
            <a:r>
              <a:rPr lang="en-US" altLang="zh-CN" sz="1600" b="0" i="0" dirty="0">
                <a:solidFill>
                  <a:srgbClr val="000000"/>
                </a:solidFill>
                <a:effectLst/>
                <a:latin typeface="微软雅黑" panose="020B0503020204020204" pitchFamily="34" charset="-122"/>
                <a:ea typeface="微软雅黑" panose="020B0503020204020204" pitchFamily="34" charset="-122"/>
              </a:rPr>
              <a:t>(SAR)</a:t>
            </a:r>
            <a:r>
              <a:rPr lang="zh-CN" altLang="en-US" sz="1600" b="0" i="0" dirty="0">
                <a:solidFill>
                  <a:srgbClr val="000000"/>
                </a:solidFill>
                <a:effectLst/>
                <a:latin typeface="微软雅黑" panose="020B0503020204020204" pitchFamily="34" charset="-122"/>
                <a:ea typeface="微软雅黑" panose="020B0503020204020204" pitchFamily="34" charset="-122"/>
              </a:rPr>
              <a:t>行动</a:t>
            </a:r>
            <a:endParaRPr lang="zh-CN" altLang="en-US" sz="1600" dirty="0">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99F98A09-AE12-4403-826D-554B41EA533B}"/>
              </a:ext>
            </a:extLst>
          </p:cNvPr>
          <p:cNvSpPr/>
          <p:nvPr/>
        </p:nvSpPr>
        <p:spPr>
          <a:xfrm>
            <a:off x="378603" y="1447578"/>
            <a:ext cx="6098860" cy="1136469"/>
          </a:xfrm>
          <a:prstGeom prst="roundRect">
            <a:avLst/>
          </a:prstGeom>
          <a:solidFill>
            <a:schemeClr val="tx2">
              <a:lumMod val="40000"/>
              <a:lumOff val="60000"/>
              <a:alpha val="3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F2F8892E-E139-4414-96C4-2F9287F7901D}"/>
              </a:ext>
            </a:extLst>
          </p:cNvPr>
          <p:cNvSpPr txBox="1"/>
          <p:nvPr/>
        </p:nvSpPr>
        <p:spPr>
          <a:xfrm>
            <a:off x="439239" y="3060527"/>
            <a:ext cx="6155870" cy="1200329"/>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递减的存活率来确定幸存的被困受害者的数量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递增函数来表示随着搜救时间的长短而变化的比例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随着搜救时间的延长，累计从废墟中救出的幸存者数量增加，但单位时间内边际救出的幸存者数量减小。</a:t>
            </a:r>
            <a:endParaRPr lang="zh-CN" altLang="en-US" dirty="0"/>
          </a:p>
        </p:txBody>
      </p:sp>
    </p:spTree>
    <p:extLst>
      <p:ext uri="{BB962C8B-B14F-4D97-AF65-F5344CB8AC3E}">
        <p14:creationId xmlns:p14="http://schemas.microsoft.com/office/powerpoint/2010/main" val="179864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88FE9-2824-4889-8204-448E0AA8F0D7}"/>
              </a:ext>
            </a:extLst>
          </p:cNvPr>
          <p:cNvSpPr>
            <a:spLocks noGrp="1"/>
          </p:cNvSpPr>
          <p:nvPr>
            <p:ph type="title"/>
          </p:nvPr>
        </p:nvSpPr>
        <p:spPr>
          <a:xfrm>
            <a:off x="378603" y="909567"/>
            <a:ext cx="5192705" cy="380754"/>
          </a:xfrm>
        </p:spPr>
        <p:txBody>
          <a:bodyPr/>
          <a:lstStyle/>
          <a:p>
            <a:r>
              <a:rPr lang="en-US" altLang="zh-CN" dirty="0"/>
              <a:t>TOP- </a:t>
            </a:r>
            <a:r>
              <a:rPr lang="en-US" altLang="zh-CN" dirty="0" err="1"/>
              <a:t>ttp</a:t>
            </a:r>
            <a:r>
              <a:rPr lang="zh-CN" altLang="en-US" dirty="0"/>
              <a:t>（带有时间窗的团队定向问题）</a:t>
            </a:r>
          </a:p>
        </p:txBody>
      </p:sp>
      <p:sp>
        <p:nvSpPr>
          <p:cNvPr id="3" name="页脚占位符 2">
            <a:extLst>
              <a:ext uri="{FF2B5EF4-FFF2-40B4-BE49-F238E27FC236}">
                <a16:creationId xmlns:a16="http://schemas.microsoft.com/office/drawing/2014/main" id="{499068C0-4D57-43A0-A4F0-E068DF139AAF}"/>
              </a:ext>
            </a:extLst>
          </p:cNvPr>
          <p:cNvSpPr>
            <a:spLocks noGrp="1"/>
          </p:cNvSpPr>
          <p:nvPr>
            <p:ph type="ftr" sz="quarter" idx="11"/>
          </p:nvPr>
        </p:nvSpPr>
        <p:spPr/>
        <p:txBody>
          <a:bodyPr/>
          <a:lstStyle/>
          <a:p>
            <a:r>
              <a:rPr lang="en-US" altLang="zh-CN"/>
              <a:t>Page </a:t>
            </a:r>
            <a:fld id="{BAAA71A4-ED37-439A-87BB-E3C15F3F0255}" type="slidenum">
              <a:rPr lang="en-US" altLang="zh-CN" smtClean="0"/>
              <a:t>6</a:t>
            </a:fld>
            <a:endParaRPr lang="zh-CN" altLang="en-US" dirty="0"/>
          </a:p>
        </p:txBody>
      </p:sp>
      <p:sp>
        <p:nvSpPr>
          <p:cNvPr id="7" name="文本框 6">
            <a:extLst>
              <a:ext uri="{FF2B5EF4-FFF2-40B4-BE49-F238E27FC236}">
                <a16:creationId xmlns:a16="http://schemas.microsoft.com/office/drawing/2014/main" id="{34928869-4EE3-4DAA-8EBA-EFA43F9E116A}"/>
              </a:ext>
            </a:extLst>
          </p:cNvPr>
          <p:cNvSpPr txBox="1"/>
          <p:nvPr/>
        </p:nvSpPr>
        <p:spPr>
          <a:xfrm>
            <a:off x="622119" y="1576274"/>
            <a:ext cx="6155870" cy="3139321"/>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本文的贡献：</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t>1</a:t>
            </a:r>
            <a:r>
              <a:rPr lang="zh-CN" altLang="en-US" dirty="0"/>
              <a:t>、</a:t>
            </a:r>
            <a:r>
              <a:rPr lang="zh-CN" altLang="en-US" b="0" i="0" dirty="0">
                <a:solidFill>
                  <a:srgbClr val="000000"/>
                </a:solidFill>
                <a:effectLst/>
                <a:latin typeface="微软雅黑" panose="020B0503020204020204" pitchFamily="34" charset="-122"/>
                <a:ea typeface="微软雅黑" panose="020B0503020204020204" pitchFamily="34" charset="-122"/>
              </a:rPr>
              <a:t>建立了</a:t>
            </a:r>
            <a:r>
              <a:rPr lang="en-US" altLang="zh-CN" b="0" i="0" dirty="0">
                <a:solidFill>
                  <a:srgbClr val="000000"/>
                </a:solidFill>
                <a:effectLst/>
                <a:latin typeface="微软雅黑" panose="020B0503020204020204" pitchFamily="34" charset="-122"/>
                <a:ea typeface="微软雅黑" panose="020B0503020204020204" pitchFamily="34" charset="-122"/>
              </a:rPr>
              <a:t>TOP-TTP</a:t>
            </a:r>
            <a:r>
              <a:rPr lang="zh-CN" altLang="en-US" b="0" i="0" dirty="0">
                <a:solidFill>
                  <a:srgbClr val="000000"/>
                </a:solidFill>
                <a:effectLst/>
                <a:latin typeface="微软雅黑" panose="020B0503020204020204" pitchFamily="34" charset="-122"/>
                <a:ea typeface="微软雅黑" panose="020B0503020204020204" pitchFamily="34" charset="-122"/>
              </a:rPr>
              <a:t>的非凹混合整数非线性规划</a:t>
            </a:r>
            <a:r>
              <a:rPr lang="en-US" altLang="zh-CN" b="0" i="0" dirty="0">
                <a:solidFill>
                  <a:srgbClr val="000000"/>
                </a:solidFill>
                <a:effectLst/>
                <a:latin typeface="微软雅黑" panose="020B0503020204020204" pitchFamily="34" charset="-122"/>
                <a:ea typeface="微软雅黑" panose="020B0503020204020204" pitchFamily="34" charset="-122"/>
              </a:rPr>
              <a:t>(MINLP)</a:t>
            </a:r>
            <a:r>
              <a:rPr lang="zh-CN" altLang="en-US" b="0" i="0" dirty="0">
                <a:solidFill>
                  <a:srgbClr val="000000"/>
                </a:solidFill>
                <a:effectLst/>
                <a:latin typeface="微软雅黑" panose="020B0503020204020204" pitchFamily="34" charset="-122"/>
                <a:ea typeface="微软雅黑" panose="020B0503020204020204" pitchFamily="34" charset="-122"/>
              </a:rPr>
              <a:t>模型</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t>2</a:t>
            </a:r>
            <a:r>
              <a:rPr lang="zh-CN" altLang="en-US" dirty="0"/>
              <a:t>、</a:t>
            </a:r>
            <a:r>
              <a:rPr lang="en-US" altLang="zh-CN" b="0" i="0" dirty="0">
                <a:solidFill>
                  <a:srgbClr val="000000"/>
                </a:solidFill>
                <a:effectLst/>
                <a:latin typeface="微软雅黑" panose="020B0503020204020204" pitchFamily="34" charset="-122"/>
                <a:ea typeface="微软雅黑" panose="020B0503020204020204" pitchFamily="34" charset="-122"/>
              </a:rPr>
              <a:t>Benders</a:t>
            </a:r>
            <a:r>
              <a:rPr lang="zh-CN" altLang="en-US" b="0" i="0" dirty="0">
                <a:solidFill>
                  <a:srgbClr val="000000"/>
                </a:solidFill>
                <a:effectLst/>
                <a:latin typeface="微软雅黑" panose="020B0503020204020204" pitchFamily="34" charset="-122"/>
                <a:ea typeface="微软雅黑" panose="020B0503020204020204" pitchFamily="34" charset="-122"/>
              </a:rPr>
              <a:t>的分支和切割方法来解决这个问题，并使用两组有效不等式来收紧该方法的边界</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、设计了一种能有效求解服务时间分配问题的改进坐标搜索方法，并将其嵌入到迭代局部搜索中</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4</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该算法显著优于标准的</a:t>
            </a:r>
            <a:r>
              <a:rPr lang="en-US" altLang="zh-CN" b="0" i="0" dirty="0">
                <a:solidFill>
                  <a:srgbClr val="000000"/>
                </a:solidFill>
                <a:effectLst/>
                <a:latin typeface="微软雅黑" panose="020B0503020204020204" pitchFamily="34" charset="-122"/>
                <a:ea typeface="微软雅黑" panose="020B0503020204020204" pitchFamily="34" charset="-122"/>
              </a:rPr>
              <a:t>MINLP</a:t>
            </a:r>
            <a:r>
              <a:rPr lang="zh-CN" altLang="en-US" b="0" i="0" dirty="0">
                <a:solidFill>
                  <a:srgbClr val="000000"/>
                </a:solidFill>
                <a:effectLst/>
                <a:latin typeface="微软雅黑" panose="020B0503020204020204" pitchFamily="34" charset="-122"/>
                <a:ea typeface="微软雅黑" panose="020B0503020204020204" pitchFamily="34" charset="-122"/>
              </a:rPr>
              <a:t>求解器，并为多达</a:t>
            </a:r>
            <a:r>
              <a:rPr lang="en-US" altLang="zh-CN" b="0" i="0" dirty="0">
                <a:solidFill>
                  <a:srgbClr val="000000"/>
                </a:solidFill>
                <a:effectLst/>
                <a:latin typeface="微软雅黑" panose="020B0503020204020204" pitchFamily="34" charset="-122"/>
                <a:ea typeface="微软雅黑" panose="020B0503020204020204" pitchFamily="34" charset="-122"/>
              </a:rPr>
              <a:t>25</a:t>
            </a:r>
            <a:r>
              <a:rPr lang="zh-CN" altLang="en-US" b="0" i="0" dirty="0">
                <a:solidFill>
                  <a:srgbClr val="000000"/>
                </a:solidFill>
                <a:effectLst/>
                <a:latin typeface="微软雅黑" panose="020B0503020204020204" pitchFamily="34" charset="-122"/>
                <a:ea typeface="微软雅黑" panose="020B0503020204020204" pitchFamily="34" charset="-122"/>
              </a:rPr>
              <a:t>个客户的实例生成严格的边界。</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与精确算法相比，启发式算法能够以更短的计算时间为多达</a:t>
            </a:r>
            <a:r>
              <a:rPr lang="en-US" altLang="zh-CN" b="0" i="0" dirty="0">
                <a:solidFill>
                  <a:srgbClr val="000000"/>
                </a:solidFill>
                <a:effectLst/>
                <a:latin typeface="微软雅黑" panose="020B0503020204020204" pitchFamily="34" charset="-122"/>
                <a:ea typeface="微软雅黑" panose="020B0503020204020204" pitchFamily="34" charset="-122"/>
              </a:rPr>
              <a:t>100</a:t>
            </a:r>
            <a:r>
              <a:rPr lang="zh-CN" altLang="en-US" b="0" i="0" dirty="0">
                <a:solidFill>
                  <a:srgbClr val="000000"/>
                </a:solidFill>
                <a:effectLst/>
                <a:latin typeface="微软雅黑" panose="020B0503020204020204" pitchFamily="34" charset="-122"/>
                <a:ea typeface="微软雅黑" panose="020B0503020204020204" pitchFamily="34" charset="-122"/>
              </a:rPr>
              <a:t>个客户的实例提供有竞争力的解决方案</a:t>
            </a:r>
            <a:endParaRPr lang="zh-CN" altLang="en-US" dirty="0"/>
          </a:p>
        </p:txBody>
      </p:sp>
      <p:pic>
        <p:nvPicPr>
          <p:cNvPr id="1028" name="Picture 4" descr="About Search and Rescue (SAR) - Canada.ca">
            <a:extLst>
              <a:ext uri="{FF2B5EF4-FFF2-40B4-BE49-F238E27FC236}">
                <a16:creationId xmlns:a16="http://schemas.microsoft.com/office/drawing/2014/main" id="{DE0D7CA1-9E0F-4791-B232-10C91F31FB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5840" y="1503814"/>
            <a:ext cx="3891098" cy="277981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8" name="矩形: 圆角 7">
            <a:extLst>
              <a:ext uri="{FF2B5EF4-FFF2-40B4-BE49-F238E27FC236}">
                <a16:creationId xmlns:a16="http://schemas.microsoft.com/office/drawing/2014/main" id="{638697BB-0929-4D4C-ABDA-D6142BAC35FF}"/>
              </a:ext>
            </a:extLst>
          </p:cNvPr>
          <p:cNvSpPr/>
          <p:nvPr/>
        </p:nvSpPr>
        <p:spPr>
          <a:xfrm>
            <a:off x="9914709" y="2514601"/>
            <a:ext cx="13716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B6B9DED-65A6-40FB-B50D-F2A93C2ABD2C}"/>
              </a:ext>
            </a:extLst>
          </p:cNvPr>
          <p:cNvSpPr txBox="1"/>
          <p:nvPr/>
        </p:nvSpPr>
        <p:spPr>
          <a:xfrm>
            <a:off x="7375617" y="4546318"/>
            <a:ext cx="4346667"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背景：</a:t>
            </a:r>
            <a:r>
              <a:rPr lang="zh-CN" altLang="en-US" sz="1600" b="0" i="0" dirty="0">
                <a:solidFill>
                  <a:srgbClr val="000000"/>
                </a:solidFill>
                <a:effectLst/>
                <a:latin typeface="微软雅黑" panose="020B0503020204020204" pitchFamily="34" charset="-122"/>
                <a:ea typeface="微软雅黑" panose="020B0503020204020204" pitchFamily="34" charset="-122"/>
              </a:rPr>
              <a:t>地震发生后</a:t>
            </a:r>
            <a:r>
              <a:rPr lang="en-US" altLang="zh-CN" sz="1600" b="0" i="0" dirty="0">
                <a:solidFill>
                  <a:srgbClr val="000000"/>
                </a:solidFill>
                <a:effectLst/>
                <a:latin typeface="微软雅黑" panose="020B0503020204020204" pitchFamily="34" charset="-122"/>
                <a:ea typeface="微软雅黑" panose="020B0503020204020204" pitchFamily="34" charset="-122"/>
              </a:rPr>
              <a:t>72</a:t>
            </a:r>
            <a:r>
              <a:rPr lang="zh-CN" altLang="en-US" sz="1600" b="0" i="0" dirty="0">
                <a:solidFill>
                  <a:srgbClr val="000000"/>
                </a:solidFill>
                <a:effectLst/>
                <a:latin typeface="微软雅黑" panose="020B0503020204020204" pitchFamily="34" charset="-122"/>
                <a:ea typeface="微软雅黑" panose="020B0503020204020204" pitchFamily="34" charset="-122"/>
              </a:rPr>
              <a:t>小时内的搜救</a:t>
            </a:r>
            <a:r>
              <a:rPr lang="en-US" altLang="zh-CN" sz="1600" b="0" i="0" dirty="0">
                <a:solidFill>
                  <a:srgbClr val="000000"/>
                </a:solidFill>
                <a:effectLst/>
                <a:latin typeface="微软雅黑" panose="020B0503020204020204" pitchFamily="34" charset="-122"/>
                <a:ea typeface="微软雅黑" panose="020B0503020204020204" pitchFamily="34" charset="-122"/>
              </a:rPr>
              <a:t>(SAR)</a:t>
            </a:r>
            <a:r>
              <a:rPr lang="zh-CN" altLang="en-US" sz="1600" b="0" i="0" dirty="0">
                <a:solidFill>
                  <a:srgbClr val="000000"/>
                </a:solidFill>
                <a:effectLst/>
                <a:latin typeface="微软雅黑" panose="020B0503020204020204" pitchFamily="34" charset="-122"/>
                <a:ea typeface="微软雅黑" panose="020B0503020204020204" pitchFamily="34" charset="-122"/>
              </a:rPr>
              <a:t>行动</a:t>
            </a:r>
            <a:endParaRPr lang="zh-CN" altLang="en-US" sz="1600" dirty="0">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99F98A09-AE12-4403-826D-554B41EA533B}"/>
              </a:ext>
            </a:extLst>
          </p:cNvPr>
          <p:cNvSpPr/>
          <p:nvPr/>
        </p:nvSpPr>
        <p:spPr>
          <a:xfrm>
            <a:off x="469716" y="1490223"/>
            <a:ext cx="6309579" cy="3473663"/>
          </a:xfrm>
          <a:prstGeom prst="roundRect">
            <a:avLst/>
          </a:prstGeom>
          <a:solidFill>
            <a:schemeClr val="tx2">
              <a:lumMod val="40000"/>
              <a:lumOff val="60000"/>
              <a:alpha val="3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56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AF194B0D-3A3A-4D86-8CF4-0A11C34A93C4}"/>
              </a:ext>
            </a:extLst>
          </p:cNvPr>
          <p:cNvSpPr>
            <a:spLocks noGrp="1"/>
          </p:cNvSpPr>
          <p:nvPr>
            <p:ph type="ftr" sz="quarter" idx="11"/>
          </p:nvPr>
        </p:nvSpPr>
        <p:spPr/>
        <p:txBody>
          <a:bodyPr/>
          <a:lstStyle/>
          <a:p>
            <a:r>
              <a:rPr lang="en-US" altLang="zh-CN"/>
              <a:t>Page </a:t>
            </a:r>
            <a:fld id="{BAAA71A4-ED37-439A-87BB-E3C15F3F0255}" type="slidenum">
              <a:rPr lang="en-US" altLang="zh-CN" smtClean="0"/>
              <a:t>7</a:t>
            </a:fld>
            <a:endParaRPr lang="zh-CN" altLang="en-US" dirty="0"/>
          </a:p>
        </p:txBody>
      </p:sp>
      <p:sp>
        <p:nvSpPr>
          <p:cNvPr id="6" name="矩形: 圆角 5">
            <a:extLst>
              <a:ext uri="{FF2B5EF4-FFF2-40B4-BE49-F238E27FC236}">
                <a16:creationId xmlns:a16="http://schemas.microsoft.com/office/drawing/2014/main" id="{706FC060-2457-4E88-877A-29EE235BC08A}"/>
              </a:ext>
            </a:extLst>
          </p:cNvPr>
          <p:cNvSpPr/>
          <p:nvPr/>
        </p:nvSpPr>
        <p:spPr>
          <a:xfrm>
            <a:off x="378604" y="1172075"/>
            <a:ext cx="10339471" cy="957172"/>
          </a:xfrm>
          <a:prstGeom prst="roundRect">
            <a:avLst/>
          </a:prstGeom>
          <a:solidFill>
            <a:schemeClr val="tx2">
              <a:lumMod val="40000"/>
              <a:lumOff val="60000"/>
              <a:alpha val="3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38ACD-61A1-435D-B624-A2A5998F78E1}"/>
              </a:ext>
            </a:extLst>
          </p:cNvPr>
          <p:cNvSpPr txBox="1"/>
          <p:nvPr/>
        </p:nvSpPr>
        <p:spPr>
          <a:xfrm>
            <a:off x="476575" y="1229662"/>
            <a:ext cx="10339471" cy="369332"/>
          </a:xfrm>
          <a:prstGeom prst="rect">
            <a:avLst/>
          </a:prstGeom>
          <a:noFill/>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 OPATP </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the arrival-time-varying profit, in which profit depends on the arrival time</a:t>
            </a:r>
            <a:endParaRPr lang="zh-CN" altLang="en-US" dirty="0"/>
          </a:p>
        </p:txBody>
      </p:sp>
      <p:sp>
        <p:nvSpPr>
          <p:cNvPr id="12" name="标题 11">
            <a:extLst>
              <a:ext uri="{FF2B5EF4-FFF2-40B4-BE49-F238E27FC236}">
                <a16:creationId xmlns:a16="http://schemas.microsoft.com/office/drawing/2014/main" id="{22715E04-F4E4-453A-9106-79CD2D5AE520}"/>
              </a:ext>
            </a:extLst>
          </p:cNvPr>
          <p:cNvSpPr>
            <a:spLocks noGrp="1"/>
          </p:cNvSpPr>
          <p:nvPr>
            <p:ph type="title"/>
          </p:nvPr>
        </p:nvSpPr>
        <p:spPr/>
        <p:txBody>
          <a:bodyPr/>
          <a:lstStyle/>
          <a:p>
            <a:r>
              <a:rPr lang="en-US" altLang="zh-CN" dirty="0"/>
              <a:t>TOP</a:t>
            </a:r>
            <a:r>
              <a:rPr lang="zh-CN" altLang="en-US" dirty="0"/>
              <a:t>问题的分类</a:t>
            </a:r>
            <a:br>
              <a:rPr lang="en-US" altLang="zh-CN" dirty="0"/>
            </a:br>
            <a:endParaRPr lang="zh-CN" altLang="en-US" dirty="0"/>
          </a:p>
        </p:txBody>
      </p:sp>
      <p:sp>
        <p:nvSpPr>
          <p:cNvPr id="13" name="文本框 12">
            <a:extLst>
              <a:ext uri="{FF2B5EF4-FFF2-40B4-BE49-F238E27FC236}">
                <a16:creationId xmlns:a16="http://schemas.microsoft.com/office/drawing/2014/main" id="{6D075004-5624-4039-B0FC-B7F4A8116D57}"/>
              </a:ext>
            </a:extLst>
          </p:cNvPr>
          <p:cNvSpPr txBox="1"/>
          <p:nvPr/>
        </p:nvSpPr>
        <p:spPr>
          <a:xfrm>
            <a:off x="476574" y="1552828"/>
            <a:ext cx="10339471" cy="369332"/>
          </a:xfrm>
          <a:prstGeom prst="rect">
            <a:avLst/>
          </a:prstGeom>
          <a:noFill/>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 OPSTP </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 the service-time-varying profit</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in which profit depends on the service time</a:t>
            </a:r>
            <a:endParaRPr lang="zh-CN" altLang="en-US" dirty="0"/>
          </a:p>
        </p:txBody>
      </p:sp>
      <p:sp>
        <p:nvSpPr>
          <p:cNvPr id="14" name="文本框 13">
            <a:extLst>
              <a:ext uri="{FF2B5EF4-FFF2-40B4-BE49-F238E27FC236}">
                <a16:creationId xmlns:a16="http://schemas.microsoft.com/office/drawing/2014/main" id="{3EDF0AEF-228E-4609-B160-038623B59221}"/>
              </a:ext>
            </a:extLst>
          </p:cNvPr>
          <p:cNvSpPr txBox="1"/>
          <p:nvPr/>
        </p:nvSpPr>
        <p:spPr>
          <a:xfrm>
            <a:off x="430853" y="2040933"/>
            <a:ext cx="10463569" cy="4401205"/>
          </a:xfrm>
          <a:prstGeom prst="rect">
            <a:avLst/>
          </a:prstGeom>
          <a:noFill/>
        </p:spPr>
        <p:txBody>
          <a:bodyPr wrap="square" rtlCol="0">
            <a:spAutoFit/>
          </a:bodyPr>
          <a:lstStyle/>
          <a:p>
            <a:pPr>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分支定界算法和贪婪启发式算法：</a:t>
            </a:r>
            <a:r>
              <a:rPr lang="en-US" altLang="zh-CN" sz="1600" b="0" i="0" dirty="0" err="1">
                <a:solidFill>
                  <a:srgbClr val="000000"/>
                </a:solidFill>
                <a:effectLst/>
                <a:latin typeface="微软雅黑" panose="020B0503020204020204" pitchFamily="34" charset="-122"/>
                <a:ea typeface="微软雅黑" panose="020B0503020204020204" pitchFamily="34" charset="-122"/>
              </a:rPr>
              <a:t>Erkut</a:t>
            </a:r>
            <a:r>
              <a:rPr lang="en-US" altLang="zh-CN" sz="1600" b="0" i="0" dirty="0">
                <a:solidFill>
                  <a:srgbClr val="000000"/>
                </a:solidFill>
                <a:effectLst/>
                <a:latin typeface="微软雅黑" panose="020B0503020204020204" pitchFamily="34" charset="-122"/>
                <a:ea typeface="微软雅黑" panose="020B0503020204020204" pitchFamily="34" charset="-122"/>
              </a:rPr>
              <a:t> and Zhang (1996) were the first to introduce the OPATP in which a single vehicle has to visit a set of customers with linearly decreasing profits over arrival time. They proposed a branch-and-bound algorithm and a greedy heuristic algorithm for solving the OPATP.</a:t>
            </a:r>
          </a:p>
          <a:p>
            <a:pPr>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rPr>
              <a:t>禁忌搜索算法：</a:t>
            </a:r>
            <a:r>
              <a:rPr lang="en-US" altLang="zh-CN" sz="1600" dirty="0">
                <a:solidFill>
                  <a:srgbClr val="000000"/>
                </a:solidFill>
                <a:latin typeface="微软雅黑" panose="020B0503020204020204" pitchFamily="34" charset="-122"/>
                <a:ea typeface="微软雅黑" panose="020B0503020204020204" pitchFamily="34" charset="-122"/>
              </a:rPr>
              <a:t>Tang et al. (2007) considered a multivehicle and </a:t>
            </a:r>
            <a:r>
              <a:rPr lang="en-US" altLang="zh-CN" sz="1600" dirty="0" err="1">
                <a:solidFill>
                  <a:srgbClr val="000000"/>
                </a:solidFill>
                <a:latin typeface="微软雅黑" panose="020B0503020204020204" pitchFamily="34" charset="-122"/>
                <a:ea typeface="微软雅黑" panose="020B0503020204020204" pitchFamily="34" charset="-122"/>
              </a:rPr>
              <a:t>multitour</a:t>
            </a:r>
            <a:r>
              <a:rPr lang="en-US" altLang="zh-CN" sz="1600" dirty="0">
                <a:solidFill>
                  <a:srgbClr val="000000"/>
                </a:solidFill>
                <a:latin typeface="微软雅黑" panose="020B0503020204020204" pitchFamily="34" charset="-122"/>
                <a:ea typeface="微软雅黑" panose="020B0503020204020204" pitchFamily="34" charset="-122"/>
              </a:rPr>
              <a:t> version of the OPATP and set a piecewise-linear function to represent the relationship between profit and arrival time, while proposing an adaptive memory tabu search to solve it. </a:t>
            </a:r>
          </a:p>
          <a:p>
            <a:pPr>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两阶段启发式算法：</a:t>
            </a:r>
            <a:r>
              <a:rPr lang="en-US" altLang="zh-CN" sz="1600" b="0" i="0" dirty="0" err="1">
                <a:solidFill>
                  <a:srgbClr val="000000"/>
                </a:solidFill>
                <a:effectLst/>
                <a:latin typeface="微软雅黑" panose="020B0503020204020204" pitchFamily="34" charset="-122"/>
                <a:ea typeface="微软雅黑" panose="020B0503020204020204" pitchFamily="34" charset="-122"/>
              </a:rPr>
              <a:t>Ekici</a:t>
            </a:r>
            <a:r>
              <a:rPr lang="en-US" altLang="zh-CN" sz="1600" b="0" i="0" dirty="0">
                <a:solidFill>
                  <a:srgbClr val="000000"/>
                </a:solidFill>
                <a:effectLst/>
                <a:latin typeface="微软雅黑" panose="020B0503020204020204" pitchFamily="34" charset="-122"/>
                <a:ea typeface="微软雅黑" panose="020B0503020204020204" pitchFamily="34" charset="-122"/>
              </a:rPr>
              <a:t> and </a:t>
            </a:r>
            <a:r>
              <a:rPr lang="en-US" altLang="zh-CN" sz="1600" b="0" i="0" dirty="0" err="1">
                <a:solidFill>
                  <a:srgbClr val="000000"/>
                </a:solidFill>
                <a:effectLst/>
                <a:latin typeface="微软雅黑" panose="020B0503020204020204" pitchFamily="34" charset="-122"/>
                <a:ea typeface="微软雅黑" panose="020B0503020204020204" pitchFamily="34" charset="-122"/>
              </a:rPr>
              <a:t>Retharekar</a:t>
            </a:r>
            <a:r>
              <a:rPr lang="en-US" altLang="zh-CN" sz="1600" b="0" i="0" dirty="0">
                <a:solidFill>
                  <a:srgbClr val="000000"/>
                </a:solidFill>
                <a:effectLst/>
                <a:latin typeface="微软雅黑" panose="020B0503020204020204" pitchFamily="34" charset="-122"/>
                <a:ea typeface="微软雅黑" panose="020B0503020204020204" pitchFamily="34" charset="-122"/>
              </a:rPr>
              <a:t> (2013) extended the OPATP to a multivehicle version with a linearly decreasing profit function and designed a two-phase heuristic algorithm.</a:t>
            </a:r>
          </a:p>
          <a:p>
            <a:pPr>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列生成和局部搜索方法</a:t>
            </a:r>
            <a:r>
              <a:rPr lang="zh-CN" altLang="en-US" sz="1600" dirty="0">
                <a:solidFill>
                  <a:srgbClr val="000000"/>
                </a:solidFill>
                <a:latin typeface="微软雅黑" panose="020B0503020204020204" pitchFamily="34" charset="-122"/>
                <a:ea typeface="微软雅黑" panose="020B0503020204020204" pitchFamily="34" charset="-122"/>
              </a:rPr>
              <a:t>：</a:t>
            </a:r>
            <a:r>
              <a:rPr lang="en-US" altLang="zh-CN" sz="1600" dirty="0" err="1">
                <a:solidFill>
                  <a:srgbClr val="000000"/>
                </a:solidFill>
                <a:latin typeface="微软雅黑" panose="020B0503020204020204" pitchFamily="34" charset="-122"/>
                <a:ea typeface="微软雅黑" panose="020B0503020204020204" pitchFamily="34" charset="-122"/>
              </a:rPr>
              <a:t>Afsar</a:t>
            </a:r>
            <a:r>
              <a:rPr lang="en-US" altLang="zh-CN" sz="1600" dirty="0">
                <a:solidFill>
                  <a:srgbClr val="000000"/>
                </a:solidFill>
                <a:latin typeface="微软雅黑" panose="020B0503020204020204" pitchFamily="34" charset="-122"/>
                <a:ea typeface="微软雅黑" panose="020B0503020204020204" pitchFamily="34" charset="-122"/>
              </a:rPr>
              <a:t> and Labadie (2013) also studied the same problem as </a:t>
            </a:r>
            <a:r>
              <a:rPr lang="en-US" altLang="zh-CN" sz="1600" dirty="0" err="1">
                <a:solidFill>
                  <a:srgbClr val="000000"/>
                </a:solidFill>
                <a:latin typeface="微软雅黑" panose="020B0503020204020204" pitchFamily="34" charset="-122"/>
                <a:ea typeface="微软雅黑" panose="020B0503020204020204" pitchFamily="34" charset="-122"/>
              </a:rPr>
              <a:t>Ekici</a:t>
            </a:r>
            <a:r>
              <a:rPr lang="en-US" altLang="zh-CN" sz="1600" dirty="0">
                <a:solidFill>
                  <a:srgbClr val="000000"/>
                </a:solidFill>
                <a:latin typeface="微软雅黑" panose="020B0503020204020204" pitchFamily="34" charset="-122"/>
                <a:ea typeface="微软雅黑" panose="020B0503020204020204" pitchFamily="34" charset="-122"/>
              </a:rPr>
              <a:t> and </a:t>
            </a:r>
            <a:r>
              <a:rPr lang="en-US" altLang="zh-CN" sz="1600" dirty="0" err="1">
                <a:solidFill>
                  <a:srgbClr val="000000"/>
                </a:solidFill>
                <a:latin typeface="微软雅黑" panose="020B0503020204020204" pitchFamily="34" charset="-122"/>
                <a:ea typeface="微软雅黑" panose="020B0503020204020204" pitchFamily="34" charset="-122"/>
              </a:rPr>
              <a:t>Retharekar</a:t>
            </a:r>
            <a:r>
              <a:rPr lang="en-US" altLang="zh-CN" sz="1600" dirty="0">
                <a:solidFill>
                  <a:srgbClr val="000000"/>
                </a:solidFill>
                <a:latin typeface="微软雅黑" panose="020B0503020204020204" pitchFamily="34" charset="-122"/>
                <a:ea typeface="微软雅黑" panose="020B0503020204020204" pitchFamily="34" charset="-122"/>
              </a:rPr>
              <a:t> (2013), using column generation and evolutionary local search methods to calculate the lower and upper bounds of the OPATP.</a:t>
            </a:r>
          </a:p>
          <a:p>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87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AF194B0D-3A3A-4D86-8CF4-0A11C34A93C4}"/>
              </a:ext>
            </a:extLst>
          </p:cNvPr>
          <p:cNvSpPr>
            <a:spLocks noGrp="1"/>
          </p:cNvSpPr>
          <p:nvPr>
            <p:ph type="ftr" sz="quarter" idx="11"/>
          </p:nvPr>
        </p:nvSpPr>
        <p:spPr/>
        <p:txBody>
          <a:bodyPr/>
          <a:lstStyle/>
          <a:p>
            <a:r>
              <a:rPr lang="en-US" altLang="zh-CN"/>
              <a:t>Page </a:t>
            </a:r>
            <a:fld id="{BAAA71A4-ED37-439A-87BB-E3C15F3F0255}" type="slidenum">
              <a:rPr lang="en-US" altLang="zh-CN" smtClean="0"/>
              <a:t>8</a:t>
            </a:fld>
            <a:endParaRPr lang="zh-CN" altLang="en-US" dirty="0"/>
          </a:p>
        </p:txBody>
      </p:sp>
      <p:sp>
        <p:nvSpPr>
          <p:cNvPr id="6" name="矩形: 圆角 5">
            <a:extLst>
              <a:ext uri="{FF2B5EF4-FFF2-40B4-BE49-F238E27FC236}">
                <a16:creationId xmlns:a16="http://schemas.microsoft.com/office/drawing/2014/main" id="{706FC060-2457-4E88-877A-29EE235BC08A}"/>
              </a:ext>
            </a:extLst>
          </p:cNvPr>
          <p:cNvSpPr/>
          <p:nvPr/>
        </p:nvSpPr>
        <p:spPr>
          <a:xfrm>
            <a:off x="378604" y="1172074"/>
            <a:ext cx="10339471" cy="5236941"/>
          </a:xfrm>
          <a:prstGeom prst="roundRect">
            <a:avLst/>
          </a:prstGeom>
          <a:solidFill>
            <a:schemeClr val="tx2">
              <a:lumMod val="40000"/>
              <a:lumOff val="60000"/>
              <a:alpha val="3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solidFill>
              <a:latin typeface="微软雅黑" panose="020B0503020204020204" pitchFamily="34" charset="-122"/>
              <a:ea typeface="微软雅黑" panose="020B0503020204020204" pitchFamily="34" charset="-122"/>
            </a:endParaRPr>
          </a:p>
        </p:txBody>
      </p:sp>
      <p:sp>
        <p:nvSpPr>
          <p:cNvPr id="12" name="标题 11">
            <a:extLst>
              <a:ext uri="{FF2B5EF4-FFF2-40B4-BE49-F238E27FC236}">
                <a16:creationId xmlns:a16="http://schemas.microsoft.com/office/drawing/2014/main" id="{22715E04-F4E4-453A-9106-79CD2D5AE520}"/>
              </a:ext>
            </a:extLst>
          </p:cNvPr>
          <p:cNvSpPr>
            <a:spLocks noGrp="1"/>
          </p:cNvSpPr>
          <p:nvPr>
            <p:ph type="title"/>
          </p:nvPr>
        </p:nvSpPr>
        <p:spPr>
          <a:xfrm>
            <a:off x="378604" y="818316"/>
            <a:ext cx="3706773" cy="380754"/>
          </a:xfrm>
        </p:spPr>
        <p:txBody>
          <a:bodyPr/>
          <a:lstStyle/>
          <a:p>
            <a:r>
              <a:rPr lang="en-US" altLang="zh-CN" dirty="0"/>
              <a:t>OPSTP</a:t>
            </a:r>
            <a:endParaRPr lang="zh-CN" altLang="en-US" dirty="0"/>
          </a:p>
        </p:txBody>
      </p:sp>
      <p:sp>
        <p:nvSpPr>
          <p:cNvPr id="14" name="文本框 13">
            <a:extLst>
              <a:ext uri="{FF2B5EF4-FFF2-40B4-BE49-F238E27FC236}">
                <a16:creationId xmlns:a16="http://schemas.microsoft.com/office/drawing/2014/main" id="{3EDF0AEF-228E-4609-B160-038623B59221}"/>
              </a:ext>
            </a:extLst>
          </p:cNvPr>
          <p:cNvSpPr txBox="1"/>
          <p:nvPr/>
        </p:nvSpPr>
        <p:spPr>
          <a:xfrm>
            <a:off x="659455" y="1774607"/>
            <a:ext cx="9993306" cy="4031873"/>
          </a:xfrm>
          <a:prstGeom prst="rect">
            <a:avLst/>
          </a:prstGeom>
          <a:noFill/>
        </p:spPr>
        <p:txBody>
          <a:bodyPr wrap="square" rtlCol="0">
            <a:spAutoFit/>
          </a:bodyPr>
          <a:lstStyle/>
          <a:p>
            <a:pPr>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分支切断算法：</a:t>
            </a:r>
            <a:r>
              <a:rPr lang="en-US" altLang="zh-CN" sz="1600" b="0" i="0" dirty="0">
                <a:solidFill>
                  <a:srgbClr val="000000"/>
                </a:solidFill>
                <a:effectLst/>
                <a:latin typeface="微软雅黑" panose="020B0503020204020204" pitchFamily="34" charset="-122"/>
                <a:ea typeface="微软雅黑" panose="020B0503020204020204" pitchFamily="34" charset="-122"/>
              </a:rPr>
              <a:t> The OPSTP was first introduced by Erdogan and Laporte ( ˘ 2013), who discussed the collected profit that increased over service time in a convex and a concave way and presented the linearization cuts for these two cases separately.</a:t>
            </a:r>
          </a:p>
          <a:p>
            <a:pPr>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局部路径松弛方法</a:t>
            </a:r>
            <a:r>
              <a:rPr lang="zh-CN" altLang="en-US" sz="1600" dirty="0">
                <a:solidFill>
                  <a:srgbClr val="000000"/>
                </a:solidFill>
                <a:latin typeface="微软雅黑" panose="020B0503020204020204" pitchFamily="34" charset="-122"/>
                <a:ea typeface="微软雅黑" panose="020B0503020204020204" pitchFamily="34" charset="-122"/>
              </a:rPr>
              <a:t>：</a:t>
            </a:r>
            <a:r>
              <a:rPr lang="en-US" altLang="zh-CN" sz="1600" dirty="0">
                <a:solidFill>
                  <a:srgbClr val="000000"/>
                </a:solidFill>
                <a:latin typeface="微软雅黑" panose="020B0503020204020204" pitchFamily="34" charset="-122"/>
                <a:ea typeface="微软雅黑" panose="020B0503020204020204" pitchFamily="34" charset="-122"/>
              </a:rPr>
              <a:t> They also proposed a branch-and-cut algorithm for solving the linear models. </a:t>
            </a:r>
            <a:r>
              <a:rPr lang="en-US" altLang="zh-CN" sz="1600" dirty="0" err="1">
                <a:solidFill>
                  <a:srgbClr val="000000"/>
                </a:solidFill>
                <a:latin typeface="微软雅黑" panose="020B0503020204020204" pitchFamily="34" charset="-122"/>
                <a:ea typeface="微软雅黑" panose="020B0503020204020204" pitchFamily="34" charset="-122"/>
              </a:rPr>
              <a:t>Pietz</a:t>
            </a:r>
            <a:r>
              <a:rPr lang="en-US" altLang="zh-CN" sz="1600" dirty="0">
                <a:solidFill>
                  <a:srgbClr val="000000"/>
                </a:solidFill>
                <a:latin typeface="微软雅黑" panose="020B0503020204020204" pitchFamily="34" charset="-122"/>
                <a:ea typeface="微软雅黑" panose="020B0503020204020204" pitchFamily="34" charset="-122"/>
              </a:rPr>
              <a:t> and </a:t>
            </a:r>
            <a:r>
              <a:rPr lang="en-US" altLang="zh-CN" sz="1600" dirty="0" err="1">
                <a:solidFill>
                  <a:srgbClr val="000000"/>
                </a:solidFill>
                <a:latin typeface="微软雅黑" panose="020B0503020204020204" pitchFamily="34" charset="-122"/>
                <a:ea typeface="微软雅黑" panose="020B0503020204020204" pitchFamily="34" charset="-122"/>
              </a:rPr>
              <a:t>Royset</a:t>
            </a:r>
            <a:r>
              <a:rPr lang="en-US" altLang="zh-CN" sz="1600" dirty="0">
                <a:solidFill>
                  <a:srgbClr val="000000"/>
                </a:solidFill>
                <a:latin typeface="微软雅黑" panose="020B0503020204020204" pitchFamily="34" charset="-122"/>
                <a:ea typeface="微软雅黑" panose="020B0503020204020204" pitchFamily="34" charset="-122"/>
              </a:rPr>
              <a:t> (2013) studied the OPSTP with concave increasing profit function over service time and proposed a partial path relaxation approach to give tight bounds; then they presented a branch-and-bound algorithm.</a:t>
            </a:r>
          </a:p>
          <a:p>
            <a:pPr>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禁忌搜索方法和非线性规划：</a:t>
            </a:r>
            <a:r>
              <a:rPr lang="en-US" altLang="zh-CN" sz="1600" b="0" i="0" dirty="0">
                <a:solidFill>
                  <a:srgbClr val="000000"/>
                </a:solidFill>
                <a:effectLst/>
                <a:latin typeface="微软雅黑" panose="020B0503020204020204" pitchFamily="34" charset="-122"/>
                <a:ea typeface="微软雅黑" panose="020B0503020204020204" pitchFamily="34" charset="-122"/>
              </a:rPr>
              <a:t> Yu et al. (2019) proposed a two-phase </a:t>
            </a:r>
            <a:r>
              <a:rPr lang="en-US" altLang="zh-CN" sz="1600" b="0" i="0" dirty="0" err="1">
                <a:solidFill>
                  <a:srgbClr val="000000"/>
                </a:solidFill>
                <a:effectLst/>
                <a:latin typeface="微软雅黑" panose="020B0503020204020204" pitchFamily="34" charset="-122"/>
                <a:ea typeface="微软雅黑" panose="020B0503020204020204" pitchFamily="34" charset="-122"/>
              </a:rPr>
              <a:t>matheuristic</a:t>
            </a:r>
            <a:r>
              <a:rPr lang="en-US" altLang="zh-CN" sz="1600" b="0" i="0" dirty="0">
                <a:solidFill>
                  <a:srgbClr val="000000"/>
                </a:solidFill>
                <a:effectLst/>
                <a:latin typeface="微软雅黑" panose="020B0503020204020204" pitchFamily="34" charset="-122"/>
                <a:ea typeface="微软雅黑" panose="020B0503020204020204" pitchFamily="34" charset="-122"/>
              </a:rPr>
              <a:t> algorithm that consists of a tabu search method and a nonlinear programming technique to effectively solve the OPSTP with concave increasing profit.</a:t>
            </a:r>
          </a:p>
          <a:p>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560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AF194B0D-3A3A-4D86-8CF4-0A11C34A93C4}"/>
              </a:ext>
            </a:extLst>
          </p:cNvPr>
          <p:cNvSpPr>
            <a:spLocks noGrp="1"/>
          </p:cNvSpPr>
          <p:nvPr>
            <p:ph type="ftr" sz="quarter" idx="11"/>
          </p:nvPr>
        </p:nvSpPr>
        <p:spPr/>
        <p:txBody>
          <a:bodyPr/>
          <a:lstStyle/>
          <a:p>
            <a:r>
              <a:rPr lang="en-US" altLang="zh-CN"/>
              <a:t>Page </a:t>
            </a:r>
            <a:fld id="{BAAA71A4-ED37-439A-87BB-E3C15F3F0255}" type="slidenum">
              <a:rPr lang="en-US" altLang="zh-CN" smtClean="0"/>
              <a:t>9</a:t>
            </a:fld>
            <a:endParaRPr lang="zh-CN" altLang="en-US" dirty="0"/>
          </a:p>
        </p:txBody>
      </p:sp>
      <p:sp>
        <p:nvSpPr>
          <p:cNvPr id="4" name="标题 3">
            <a:extLst>
              <a:ext uri="{FF2B5EF4-FFF2-40B4-BE49-F238E27FC236}">
                <a16:creationId xmlns:a16="http://schemas.microsoft.com/office/drawing/2014/main" id="{B20FBF95-387A-4563-B452-2AE8BF97CBE7}"/>
              </a:ext>
            </a:extLst>
          </p:cNvPr>
          <p:cNvSpPr>
            <a:spLocks noGrp="1"/>
          </p:cNvSpPr>
          <p:nvPr>
            <p:ph type="title"/>
          </p:nvPr>
        </p:nvSpPr>
        <p:spPr/>
        <p:txBody>
          <a:bodyPr/>
          <a:lstStyle/>
          <a:p>
            <a:r>
              <a:rPr lang="zh-CN" altLang="en-US" dirty="0"/>
              <a:t>考虑时间窗的</a:t>
            </a:r>
            <a:r>
              <a:rPr lang="en-US" altLang="zh-CN" dirty="0"/>
              <a:t>TOP</a:t>
            </a:r>
            <a:r>
              <a:rPr lang="zh-CN" altLang="en-US" dirty="0"/>
              <a:t>问题</a:t>
            </a:r>
          </a:p>
        </p:txBody>
      </p:sp>
      <p:pic>
        <p:nvPicPr>
          <p:cNvPr id="7" name="图片 6">
            <a:extLst>
              <a:ext uri="{FF2B5EF4-FFF2-40B4-BE49-F238E27FC236}">
                <a16:creationId xmlns:a16="http://schemas.microsoft.com/office/drawing/2014/main" id="{96A18D20-21BB-4021-B2B2-A0C96A3A7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747" y="1822653"/>
            <a:ext cx="10104996" cy="3696020"/>
          </a:xfrm>
          <a:prstGeom prst="rect">
            <a:avLst/>
          </a:prstGeom>
        </p:spPr>
      </p:pic>
    </p:spTree>
    <p:extLst>
      <p:ext uri="{BB962C8B-B14F-4D97-AF65-F5344CB8AC3E}">
        <p14:creationId xmlns:p14="http://schemas.microsoft.com/office/powerpoint/2010/main" val="421160978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1600" dirty="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2338</TotalTime>
  <Words>2190</Words>
  <Application>Microsoft Office PowerPoint</Application>
  <PresentationFormat>宽屏</PresentationFormat>
  <Paragraphs>113</Paragraphs>
  <Slides>16</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方正舒体</vt:lpstr>
      <vt:lpstr>微软雅黑</vt:lpstr>
      <vt:lpstr>Arial</vt:lpstr>
      <vt:lpstr>Times New Roman</vt:lpstr>
      <vt:lpstr>Wingdings</vt:lpstr>
      <vt:lpstr>Office 主题​​</vt:lpstr>
      <vt:lpstr>考虑时间窗的团队定向问题 Team Orienteering with Time-Varying Profit Qinxiao Yu, Yossiri Adulyasak, Louis-Martin Rousseau, Ning Zhu, Shoufeng Ma  </vt:lpstr>
      <vt:lpstr>PowerPoint 演示文稿</vt:lpstr>
      <vt:lpstr>Team Orienteering Problem</vt:lpstr>
      <vt:lpstr>TOP- ttp（带有时变效应的团队定向问题）</vt:lpstr>
      <vt:lpstr>TOP- ttp（带有时变效应的团队定向问题）</vt:lpstr>
      <vt:lpstr>TOP- ttp（带有时间窗的团队定向问题）</vt:lpstr>
      <vt:lpstr>TOP问题的分类 </vt:lpstr>
      <vt:lpstr>OPSTP</vt:lpstr>
      <vt:lpstr>考虑时间窗的TOP问题</vt:lpstr>
      <vt:lpstr>目标函数</vt:lpstr>
      <vt:lpstr>Benders分解算法</vt:lpstr>
      <vt:lpstr>Benders分解算法</vt:lpstr>
      <vt:lpstr>The ILS-MCS Algorithm</vt:lpstr>
      <vt:lpstr>The Modified Coordinate Search</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佳丽 朱</cp:lastModifiedBy>
  <cp:revision>90</cp:revision>
  <dcterms:created xsi:type="dcterms:W3CDTF">2023-11-21T06:55:39Z</dcterms:created>
  <dcterms:modified xsi:type="dcterms:W3CDTF">2024-03-17T12:35:17Z</dcterms:modified>
</cp:coreProperties>
</file>