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4"/>
  </p:notesMasterIdLst>
  <p:handoutMasterIdLst>
    <p:handoutMasterId r:id="rId35"/>
  </p:handoutMasterIdLst>
  <p:sldIdLst>
    <p:sldId id="1440" r:id="rId6"/>
    <p:sldId id="1485" r:id="rId7"/>
    <p:sldId id="1444" r:id="rId8"/>
    <p:sldId id="1487" r:id="rId9"/>
    <p:sldId id="1488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6" r:id="rId18"/>
    <p:sldId id="1507" r:id="rId19"/>
    <p:sldId id="1497" r:id="rId20"/>
    <p:sldId id="1499" r:id="rId21"/>
    <p:sldId id="1501" r:id="rId22"/>
    <p:sldId id="1508" r:id="rId23"/>
    <p:sldId id="1509" r:id="rId24"/>
    <p:sldId id="1502" r:id="rId25"/>
    <p:sldId id="1512" r:id="rId26"/>
    <p:sldId id="1503" r:id="rId27"/>
    <p:sldId id="1504" r:id="rId28"/>
    <p:sldId id="1505" r:id="rId29"/>
    <p:sldId id="1506" r:id="rId30"/>
    <p:sldId id="1438" r:id="rId31"/>
    <p:sldId id="1511" r:id="rId32"/>
    <p:sldId id="1428" r:id="rId33"/>
  </p:sldIdLst>
  <p:sldSz cx="12192000" cy="6858000"/>
  <p:notesSz cx="6797675" cy="9926638"/>
  <p:custDataLst>
    <p:tags r:id="rId3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Sq" initials="Z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F90B3E"/>
    <a:srgbClr val="004D94"/>
    <a:srgbClr val="338DCD"/>
    <a:srgbClr val="5B9BD5"/>
    <a:srgbClr val="346FE4"/>
    <a:srgbClr val="CCECFF"/>
    <a:srgbClr val="FD7C91"/>
    <a:srgbClr val="C00000"/>
    <a:srgbClr val="F04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854" autoAdjust="0"/>
  </p:normalViewPr>
  <p:slideViewPr>
    <p:cSldViewPr snapToGrid="0">
      <p:cViewPr>
        <p:scale>
          <a:sx n="66" d="100"/>
          <a:sy n="66" d="100"/>
        </p:scale>
        <p:origin x="1205" y="38"/>
      </p:cViewPr>
      <p:guideLst>
        <p:guide orient="horz" pos="2160"/>
        <p:guide pos="3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74" y="58"/>
      </p:cViewPr>
      <p:guideLst>
        <p:guide orient="horz" pos="3126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351" cy="4976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728" y="1"/>
            <a:ext cx="2946351" cy="4976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602188-8129-487F-9715-59B6D7ABC560}" type="datetimeFigureOut">
              <a:rPr lang="zh-CN" altLang="en-US"/>
              <a:t>2023-10-11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959"/>
            <a:ext cx="2946351" cy="4976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728" y="9428959"/>
            <a:ext cx="2946351" cy="497679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5D3F759-2B11-456D-A4DB-5514280737B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51" cy="496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728" y="0"/>
            <a:ext cx="2946351" cy="496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E00419-0999-40B3-9C63-FC6C45193E3A}" type="datetimeFigureOut">
              <a:rPr lang="zh-CN" altLang="en-US"/>
              <a:t>2023-10-11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8" y="4715273"/>
            <a:ext cx="5437821" cy="4466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959"/>
            <a:ext cx="2946351" cy="496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728" y="9428959"/>
            <a:ext cx="2946351" cy="4960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CD21962-AE6C-45D8-9B98-2AC1C5885CD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21962-AE6C-45D8-9B98-2AC1C5885C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8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91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7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31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ern="1200" dirty="0">
              <a:solidFill>
                <a:srgbClr val="4472C4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244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kern="1200" dirty="0">
              <a:solidFill>
                <a:srgbClr val="4472C4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02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693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421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7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55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76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365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960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617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040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781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344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087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84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2005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4263AC-FE4F-43C6-8118-0DCAF51808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29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91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2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0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11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indent="0" algn="just" fontAlgn="auto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354CF18-4653-4B2A-BBC5-A666169EBA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12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75" y="185738"/>
            <a:ext cx="2795588" cy="614203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5738"/>
            <a:ext cx="8239125" cy="614203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96963"/>
            <a:ext cx="5516563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1096963"/>
            <a:ext cx="5518150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75" y="185738"/>
            <a:ext cx="2795588" cy="614203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5738"/>
            <a:ext cx="8239125" cy="614203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96963"/>
            <a:ext cx="5516563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1096963"/>
            <a:ext cx="5518150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75" y="185738"/>
            <a:ext cx="2795588" cy="614203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5738"/>
            <a:ext cx="8239125" cy="614203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96963"/>
            <a:ext cx="5516563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1096963"/>
            <a:ext cx="5518150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96963"/>
            <a:ext cx="5516563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3" y="1096963"/>
            <a:ext cx="5518150" cy="523081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1275" y="185738"/>
            <a:ext cx="2795588" cy="614203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85738"/>
            <a:ext cx="8239125" cy="614203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18" Type="http://schemas.openxmlformats.org/officeDocument/2006/relationships/image" Target="../media/image10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3.jpe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jpeg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科大校徽_水印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9031" b="29477"/>
          <a:stretch>
            <a:fillRect/>
          </a:stretch>
        </p:blipFill>
        <p:spPr bwMode="auto">
          <a:xfrm>
            <a:off x="6469063" y="1881188"/>
            <a:ext cx="57229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7863" y="571500"/>
            <a:ext cx="10861675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zh-CN" altLang="en-US" sz="1000">
              <a:latin typeface="Book Antiqua" panose="02040602050305030304" pitchFamily="18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0815638" y="6565900"/>
            <a:ext cx="1154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C86F8433-B5DA-4F6D-820E-152AD2A45B1E}" type="slidenum">
              <a:rPr lang="zh-CN" altLang="en-US" sz="1200" smtClean="0">
                <a:latin typeface="Book Antiqua" panose="02040602050305030304" pitchFamily="18" charset="0"/>
              </a:rPr>
              <a:t>‹#›</a:t>
            </a:fld>
            <a:endParaRPr lang="en-US" altLang="zh-CN" sz="1200">
              <a:latin typeface="Book Antiqua" panose="02040602050305030304" pitchFamily="18" charset="0"/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539750" y="6565900"/>
            <a:ext cx="1118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1754188" y="744538"/>
            <a:ext cx="9178925" cy="0"/>
          </a:xfrm>
          <a:prstGeom prst="line">
            <a:avLst/>
          </a:prstGeom>
          <a:noFill/>
          <a:ln w="19050">
            <a:solidFill>
              <a:srgbClr val="26376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185738"/>
            <a:ext cx="907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96963"/>
            <a:ext cx="11187113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474663" y="166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457200" progId="">
                  <p:embed/>
                </p:oleObj>
              </mc:Choice>
              <mc:Fallback>
                <p:oleObj r:id="rId14" imgW="4572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6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0D1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" name="组合 12"/>
          <p:cNvGrpSpPr/>
          <p:nvPr userDrawn="1"/>
        </p:nvGrpSpPr>
        <p:grpSpPr bwMode="auto">
          <a:xfrm>
            <a:off x="10436225" y="220663"/>
            <a:ext cx="1755775" cy="554037"/>
            <a:chOff x="10436773" y="0"/>
            <a:chExt cx="1755227" cy="554679"/>
          </a:xfrm>
        </p:grpSpPr>
        <p:pic>
          <p:nvPicPr>
            <p:cNvPr id="1035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73" y="0"/>
              <a:ext cx="559676" cy="55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0" y="0"/>
              <a:ext cx="12192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Ü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j-ea"/>
          <a:cs typeface="+mn-cs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□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1137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77863" y="571500"/>
            <a:ext cx="10861675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zh-CN" altLang="en-US" sz="1000">
              <a:latin typeface="Book Antiqua" panose="02040602050305030304" pitchFamily="18" charset="0"/>
            </a:endParaRPr>
          </a:p>
        </p:txBody>
      </p:sp>
      <p:pic>
        <p:nvPicPr>
          <p:cNvPr id="2051" name="Picture 3" descr="Som_USTC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5326063"/>
            <a:ext cx="3114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USTC_校徽中间部分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113783"/>
              </a:clrFrom>
              <a:clrTo>
                <a:srgbClr val="11378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105150"/>
            <a:ext cx="47625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7" descr="UST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33375"/>
            <a:ext cx="2971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333375"/>
            <a:ext cx="908050" cy="51117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图片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333375"/>
            <a:ext cx="908050" cy="51117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图片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33375"/>
            <a:ext cx="906463" cy="51117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图片 18"/>
          <p:cNvPicPr/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33375"/>
            <a:ext cx="908050" cy="512763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图片 1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333375"/>
            <a:ext cx="909638" cy="51117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图片 2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33375"/>
            <a:ext cx="908050" cy="511175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185738"/>
            <a:ext cx="907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6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96963"/>
            <a:ext cx="11187113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Ü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j-ea"/>
          <a:cs typeface="+mn-cs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□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科大校徽_水印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9031" b="29477"/>
          <a:stretch>
            <a:fillRect/>
          </a:stretch>
        </p:blipFill>
        <p:spPr bwMode="auto">
          <a:xfrm>
            <a:off x="6469063" y="1881188"/>
            <a:ext cx="57229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7863" y="571500"/>
            <a:ext cx="10861675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zh-CN" altLang="en-US" sz="100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0815638" y="6565900"/>
            <a:ext cx="1154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469899F4-B7FB-4D28-A3CC-4D9E75482C13}" type="slidenum">
              <a:rPr lang="zh-CN" altLang="en-US" sz="1200" smtClean="0">
                <a:solidFill>
                  <a:srgbClr val="000000"/>
                </a:solidFill>
                <a:latin typeface="Book Antiqua" panose="02040602050305030304" pitchFamily="18" charset="0"/>
              </a:rPr>
              <a:t>‹#›</a:t>
            </a:fld>
            <a:endParaRPr lang="en-US" altLang="zh-CN" sz="120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101" name="Line 9"/>
          <p:cNvSpPr>
            <a:spLocks noChangeShapeType="1"/>
          </p:cNvSpPr>
          <p:nvPr/>
        </p:nvSpPr>
        <p:spPr bwMode="auto">
          <a:xfrm>
            <a:off x="539750" y="6565900"/>
            <a:ext cx="1118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2" name="Line 9"/>
          <p:cNvSpPr>
            <a:spLocks noChangeShapeType="1"/>
          </p:cNvSpPr>
          <p:nvPr userDrawn="1"/>
        </p:nvSpPr>
        <p:spPr bwMode="auto">
          <a:xfrm>
            <a:off x="1754188" y="744538"/>
            <a:ext cx="9178925" cy="0"/>
          </a:xfrm>
          <a:prstGeom prst="line">
            <a:avLst/>
          </a:prstGeom>
          <a:noFill/>
          <a:ln w="19050">
            <a:solidFill>
              <a:srgbClr val="26376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185738"/>
            <a:ext cx="907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96963"/>
            <a:ext cx="11187113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 userDrawn="1"/>
        </p:nvGraphicFramePr>
        <p:xfrm>
          <a:off x="474663" y="166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457200" progId="">
                  <p:embed/>
                </p:oleObj>
              </mc:Choice>
              <mc:Fallback>
                <p:oleObj r:id="rId14" imgW="4572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6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0D1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组合 12"/>
          <p:cNvGrpSpPr/>
          <p:nvPr userDrawn="1"/>
        </p:nvGrpSpPr>
        <p:grpSpPr bwMode="auto">
          <a:xfrm>
            <a:off x="10436225" y="220663"/>
            <a:ext cx="1755775" cy="554037"/>
            <a:chOff x="10436773" y="0"/>
            <a:chExt cx="1755227" cy="554679"/>
          </a:xfrm>
        </p:grpSpPr>
        <p:pic>
          <p:nvPicPr>
            <p:cNvPr id="4107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73" y="0"/>
              <a:ext cx="559676" cy="55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3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0" y="0"/>
              <a:ext cx="12192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Ü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j-ea"/>
          <a:cs typeface="+mn-cs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□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科大校徽_水印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9031" b="29477"/>
          <a:stretch>
            <a:fillRect/>
          </a:stretch>
        </p:blipFill>
        <p:spPr bwMode="auto">
          <a:xfrm>
            <a:off x="6469063" y="1881188"/>
            <a:ext cx="57229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677863" y="571500"/>
            <a:ext cx="10861675" cy="635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zh-CN" altLang="en-US" sz="1000">
              <a:latin typeface="Book Antiqua" panose="02040602050305030304" pitchFamily="18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0815638" y="6565900"/>
            <a:ext cx="1154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fld id="{D0C9A489-67A4-4674-8E95-57A944F6884B}" type="slidenum">
              <a:rPr lang="zh-CN" altLang="en-US" sz="1200" smtClean="0">
                <a:latin typeface="Book Antiqua" panose="02040602050305030304" pitchFamily="18" charset="0"/>
              </a:rPr>
              <a:t>‹#›</a:t>
            </a:fld>
            <a:endParaRPr lang="en-US" altLang="zh-CN" sz="1200">
              <a:latin typeface="Book Antiqua" panose="02040602050305030304" pitchFamily="18" charset="0"/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539750" y="6565900"/>
            <a:ext cx="111871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1754188" y="744538"/>
            <a:ext cx="9178925" cy="0"/>
          </a:xfrm>
          <a:prstGeom prst="line">
            <a:avLst/>
          </a:prstGeom>
          <a:noFill/>
          <a:ln w="19050">
            <a:solidFill>
              <a:srgbClr val="26376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185738"/>
            <a:ext cx="9078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96963"/>
            <a:ext cx="11187113" cy="5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 userDrawn="1"/>
        </p:nvGraphicFramePr>
        <p:xfrm>
          <a:off x="474663" y="166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457200" progId="">
                  <p:embed/>
                </p:oleObj>
              </mc:Choice>
              <mc:Fallback>
                <p:oleObj r:id="rId14" imgW="4572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6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0D1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" name="组合 12"/>
          <p:cNvGrpSpPr/>
          <p:nvPr userDrawn="1"/>
        </p:nvGrpSpPr>
        <p:grpSpPr bwMode="auto">
          <a:xfrm>
            <a:off x="10436225" y="220663"/>
            <a:ext cx="1755775" cy="554037"/>
            <a:chOff x="10436773" y="0"/>
            <a:chExt cx="1755227" cy="554679"/>
          </a:xfrm>
        </p:grpSpPr>
        <p:pic>
          <p:nvPicPr>
            <p:cNvPr id="1035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73" y="0"/>
              <a:ext cx="559676" cy="55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0" y="0"/>
              <a:ext cx="12192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17970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Ü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77800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F"/>
        <a:defRPr sz="2400" b="1" kern="1200">
          <a:solidFill>
            <a:schemeClr val="tx1"/>
          </a:solidFill>
          <a:latin typeface="+mn-lt"/>
          <a:ea typeface="+mj-ea"/>
          <a:cs typeface="+mn-cs"/>
        </a:defRPr>
      </a:lvl2pPr>
      <a:lvl3pPr marL="984250" indent="-2686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179705" algn="l" rtl="0" eaLnBrk="0" fontAlgn="base" hangingPunct="0">
        <a:lnSpc>
          <a:spcPct val="130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□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FA9D-E535-44BF-A96A-D680277CAB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科大校徽_水印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19031" b="29477"/>
          <a:stretch>
            <a:fillRect/>
          </a:stretch>
        </p:blipFill>
        <p:spPr bwMode="auto">
          <a:xfrm>
            <a:off x="6469063" y="1881188"/>
            <a:ext cx="57229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1754188" y="744538"/>
            <a:ext cx="9178925" cy="0"/>
          </a:xfrm>
          <a:prstGeom prst="line">
            <a:avLst/>
          </a:prstGeom>
          <a:noFill/>
          <a:ln w="19050">
            <a:solidFill>
              <a:srgbClr val="26376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 userDrawn="1"/>
        </p:nvGraphicFramePr>
        <p:xfrm>
          <a:off x="474663" y="166688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57200" imgH="457200" progId="">
                  <p:embed/>
                </p:oleObj>
              </mc:Choice>
              <mc:Fallback>
                <p:oleObj r:id="rId14" imgW="45720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6688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0D1">
                                <a:alpha val="8117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2"/>
          <p:cNvGrpSpPr/>
          <p:nvPr userDrawn="1"/>
        </p:nvGrpSpPr>
        <p:grpSpPr bwMode="auto">
          <a:xfrm>
            <a:off x="10436225" y="220663"/>
            <a:ext cx="1755775" cy="554037"/>
            <a:chOff x="10436773" y="0"/>
            <a:chExt cx="1755227" cy="554679"/>
          </a:xfrm>
        </p:grpSpPr>
        <p:pic>
          <p:nvPicPr>
            <p:cNvPr id="12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773" y="0"/>
              <a:ext cx="559676" cy="554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2800" y="0"/>
              <a:ext cx="1219200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3B08265-2662-D3BF-6D0D-83D42C8D49E6}"/>
              </a:ext>
            </a:extLst>
          </p:cNvPr>
          <p:cNvSpPr/>
          <p:nvPr/>
        </p:nvSpPr>
        <p:spPr bwMode="auto">
          <a:xfrm>
            <a:off x="1938943" y="1228482"/>
            <a:ext cx="10253058" cy="693556"/>
          </a:xfrm>
          <a:prstGeom prst="rect">
            <a:avLst/>
          </a:prstGeom>
          <a:solidFill>
            <a:srgbClr val="CCECFF">
              <a:alpha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0A55D8-C05E-F1FD-4FCA-7C4DDD55DCE0}"/>
              </a:ext>
            </a:extLst>
          </p:cNvPr>
          <p:cNvSpPr/>
          <p:nvPr/>
        </p:nvSpPr>
        <p:spPr bwMode="auto">
          <a:xfrm>
            <a:off x="-1" y="1618950"/>
            <a:ext cx="12182867" cy="265086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498726-D97C-5720-4BE5-F07E9B89DA1C}"/>
              </a:ext>
            </a:extLst>
          </p:cNvPr>
          <p:cNvSpPr txBox="1">
            <a:spLocks noChangeArrowheads="1"/>
          </p:cNvSpPr>
          <p:nvPr/>
        </p:nvSpPr>
        <p:spPr>
          <a:xfrm>
            <a:off x="-49773" y="2079328"/>
            <a:ext cx="12232639" cy="213723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Stabilizing </a:t>
            </a:r>
            <a:r>
              <a:rPr lang="en-US" altLang="zh-CN" sz="4000" b="1" dirty="0">
                <a:solidFill>
                  <a:srgbClr val="FFFF00"/>
                </a:solidFill>
                <a:latin typeface="Times New Roman" panose="02020603050405020304"/>
                <a:ea typeface="宋体" panose="02010600030101010101" pitchFamily="2" charset="-122"/>
              </a:rPr>
              <a:t>Grand Cooperation 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via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Cost Adjustment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: 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An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/>
                <a:ea typeface="宋体" panose="02010600030101010101" pitchFamily="2" charset="-122"/>
              </a:rPr>
              <a:t>Inverse Optimization 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Approach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CFF987CE-03B2-0102-165B-0744BE2773C6}"/>
              </a:ext>
            </a:extLst>
          </p:cNvPr>
          <p:cNvSpPr txBox="1">
            <a:spLocks/>
          </p:cNvSpPr>
          <p:nvPr/>
        </p:nvSpPr>
        <p:spPr bwMode="auto">
          <a:xfrm>
            <a:off x="39602" y="4930252"/>
            <a:ext cx="12053887" cy="145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36512" rIns="71438" bIns="36512" numCol="1" anchor="ctr" anchorCtr="1" compatLnSpc="1"/>
          <a:lstStyle>
            <a:lvl1pPr marL="179705" indent="-179705" algn="l" rtl="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Ü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177800" algn="l" rtl="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F"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2pPr>
            <a:lvl3pPr marL="984250" indent="-268605" algn="l" rtl="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3025" indent="-179705" algn="l" rtl="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□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46605" indent="-1714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By: Liu </a:t>
            </a:r>
            <a:r>
              <a:rPr lang="en-US" altLang="zh-CN" sz="2000" b="0" dirty="0" err="1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Lindong</a:t>
            </a:r>
            <a:r>
              <a:rPr lang="en-US" altLang="zh-CN" sz="20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, Qi </a:t>
            </a:r>
            <a:r>
              <a:rPr lang="en-US" altLang="zh-CN" sz="2000" b="0" dirty="0" err="1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Xiangtong</a:t>
            </a:r>
            <a:r>
              <a:rPr lang="en-US" altLang="zh-CN" sz="20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, Xu Zhou</a:t>
            </a:r>
            <a:endParaRPr lang="en-US" altLang="zh-CN" sz="2000" b="0" dirty="0">
              <a:ln w="0"/>
              <a:solidFill>
                <a:srgbClr val="004D9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Reporter:</a:t>
            </a:r>
            <a:r>
              <a:rPr lang="zh-CN" altLang="en-US" sz="24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Zhao</a:t>
            </a:r>
            <a:r>
              <a:rPr lang="zh-CN" altLang="en-US" sz="2400" b="0" dirty="0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ln w="0"/>
                <a:solidFill>
                  <a:srgbClr val="004D9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Junzhe</a:t>
            </a:r>
            <a:endParaRPr lang="en-US" altLang="zh-CN" sz="2400" b="0" dirty="0">
              <a:ln w="0"/>
              <a:solidFill>
                <a:srgbClr val="004D9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A5DEBD-80A5-BF7D-BBF8-61E7E77374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25130"/>
            <a:ext cx="1465104" cy="15064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5A84F47-14E9-20C7-3D28-C45F54A9B3BE}"/>
              </a:ext>
            </a:extLst>
          </p:cNvPr>
          <p:cNvSpPr txBox="1"/>
          <p:nvPr/>
        </p:nvSpPr>
        <p:spPr>
          <a:xfrm>
            <a:off x="3213646" y="4468587"/>
            <a:ext cx="5764707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04D94"/>
                </a:solidFill>
              </a:rPr>
              <a:t>INFORMS Journal on Computing</a:t>
            </a:r>
            <a:endParaRPr lang="zh-CN" altLang="en-US" sz="2800" i="1" dirty="0">
              <a:solidFill>
                <a:srgbClr val="004D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5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06587" y="423499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Cooperative Game and Integer Minimization (IM) Game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F6917-3282-5173-59C2-85E840B98E3E}"/>
              </a:ext>
            </a:extLst>
          </p:cNvPr>
          <p:cNvSpPr txBox="1"/>
          <p:nvPr/>
        </p:nvSpPr>
        <p:spPr>
          <a:xfrm>
            <a:off x="406586" y="1417804"/>
            <a:ext cx="624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Definition 1.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Integer Linear Program (ILP):</a:t>
            </a:r>
            <a:endParaRPr lang="zh-CN" altLang="en-US" sz="24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2C540C2-536B-7FE4-82D5-D12A21DACF66}"/>
              </a:ext>
            </a:extLst>
          </p:cNvPr>
          <p:cNvGrpSpPr/>
          <p:nvPr/>
        </p:nvGrpSpPr>
        <p:grpSpPr>
          <a:xfrm>
            <a:off x="179751" y="1933423"/>
            <a:ext cx="10138695" cy="1300683"/>
            <a:chOff x="179751" y="1933423"/>
            <a:chExt cx="10138695" cy="130068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9BEDCC-451B-A705-181D-2F222D32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779" y="1933423"/>
              <a:ext cx="7743667" cy="52322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92A816-EE68-B21C-03AF-D70415442EB8}"/>
                </a:ext>
              </a:extLst>
            </p:cNvPr>
            <p:cNvSpPr/>
            <p:nvPr/>
          </p:nvSpPr>
          <p:spPr>
            <a:xfrm>
              <a:off x="2682240" y="2001519"/>
              <a:ext cx="734060" cy="41927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AC8B832-B41B-EAB1-D32D-B18EF2C0661A}"/>
                </a:ext>
              </a:extLst>
            </p:cNvPr>
            <p:cNvCxnSpPr>
              <a:cxnSpLocks/>
              <a:stCxn id="13" idx="2"/>
              <a:endCxn id="21" idx="0"/>
            </p:cNvCxnSpPr>
            <p:nvPr/>
          </p:nvCxnSpPr>
          <p:spPr>
            <a:xfrm flipH="1">
              <a:off x="2206625" y="2420798"/>
              <a:ext cx="842645" cy="166977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C28820-CFC7-90A6-B819-8D9A4A2DC8D2}"/>
                </a:ext>
              </a:extLst>
            </p:cNvPr>
            <p:cNvSpPr txBox="1"/>
            <p:nvPr/>
          </p:nvSpPr>
          <p:spPr>
            <a:xfrm>
              <a:off x="179751" y="2587775"/>
              <a:ext cx="40537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4472C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the value of the characteristic function</a:t>
              </a:r>
            </a:p>
            <a:p>
              <a:r>
                <a:rPr lang="en-US" altLang="zh-CN" sz="1800" b="1" dirty="0">
                  <a:solidFill>
                    <a:srgbClr val="4472C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 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727378-C4C2-A3F9-84C3-62414AB91F5F}"/>
                    </a:ext>
                  </a:extLst>
                </p:cNvPr>
                <p:cNvSpPr txBox="1"/>
                <p:nvPr/>
              </p:nvSpPr>
              <p:spPr>
                <a:xfrm>
                  <a:off x="6156720" y="2584544"/>
                  <a:ext cx="2189294" cy="395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微软雅黑" panose="020B0503020204020204" charset="-122"/>
                              <a:cs typeface="Times New Roman" panose="02020603050405020304" pitchFamily="18" charset="0"/>
                              <a:sym typeface="+mn-ea"/>
                            </a:rPr>
                            <m:t>𝑆</m:t>
                          </m:r>
                        </m:e>
                      </m:d>
                    </m:oMath>
                  </a14:m>
                  <a:r>
                    <a:rPr lang="en-US" altLang="zh-CN" sz="1800" dirty="0">
                      <a:solidFill>
                        <a:srgbClr val="4472C4"/>
                      </a:solidFill>
                      <a:ea typeface="微软雅黑" panose="020B0503020204020204" charset="-122"/>
                      <a:cs typeface="Times New Roman" panose="02020603050405020304" pitchFamily="18" charset="0"/>
                      <a:sym typeface="+mn-ea"/>
                    </a:rPr>
                    <a:t> = 1 if</a:t>
                  </a:r>
                  <a14:m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𝑗</m:t>
                      </m:r>
                      <m:r>
                        <a:rPr lang="en-US" altLang="zh-CN" sz="1800" b="0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 ∈ </m:t>
                      </m:r>
                      <m:r>
                        <a:rPr lang="en-US" altLang="zh-CN" sz="1800" b="0" i="1" dirty="0" smtClean="0">
                          <a:solidFill>
                            <a:srgbClr val="4472C4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m:t>𝑆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727378-C4C2-A3F9-84C3-62414AB91F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720" y="2584544"/>
                  <a:ext cx="2189294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9231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5ABB0C-4A5B-1BD4-C270-A9E1586BBEE5}"/>
                </a:ext>
              </a:extLst>
            </p:cNvPr>
            <p:cNvSpPr/>
            <p:nvPr/>
          </p:nvSpPr>
          <p:spPr>
            <a:xfrm>
              <a:off x="4246199" y="2020017"/>
              <a:ext cx="300401" cy="359963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DC01F19-C892-9C5F-431A-AE05464B5C2E}"/>
                </a:ext>
              </a:extLst>
            </p:cNvPr>
            <p:cNvCxnSpPr>
              <a:cxnSpLocks/>
            </p:cNvCxnSpPr>
            <p:nvPr/>
          </p:nvCxnSpPr>
          <p:spPr>
            <a:xfrm>
              <a:off x="4396399" y="2387324"/>
              <a:ext cx="218273" cy="214367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F704E42-8FCC-6FF6-7CEF-180D14E0F92A}"/>
                </a:ext>
              </a:extLst>
            </p:cNvPr>
            <p:cNvSpPr txBox="1"/>
            <p:nvPr/>
          </p:nvSpPr>
          <p:spPr>
            <a:xfrm>
              <a:off x="3977686" y="2584544"/>
              <a:ext cx="184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4472C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the cost vector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E3EEC05-CADA-EBF7-3315-1FB0DC6D3A78}"/>
                </a:ext>
              </a:extLst>
            </p:cNvPr>
            <p:cNvSpPr/>
            <p:nvPr/>
          </p:nvSpPr>
          <p:spPr>
            <a:xfrm>
              <a:off x="5598159" y="2049978"/>
              <a:ext cx="497841" cy="359963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CB1F678-CBCC-1E77-3251-B968856B312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847079" y="2420798"/>
              <a:ext cx="1404288" cy="163746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88A86E-69BA-A9A4-9737-6FB0D3040DC9}"/>
                  </a:ext>
                </a:extLst>
              </p:cNvPr>
              <p:cNvSpPr txBox="1"/>
              <p:nvPr/>
            </p:nvSpPr>
            <p:spPr>
              <a:xfrm>
                <a:off x="406586" y="3015883"/>
                <a:ext cx="62433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UFL game 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𝑁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;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𝑟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: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88A86E-69BA-A9A4-9737-6FB0D304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6" y="3015883"/>
                <a:ext cx="6243320" cy="461665"/>
              </a:xfrm>
              <a:prstGeom prst="rect">
                <a:avLst/>
              </a:prstGeom>
              <a:blipFill>
                <a:blip r:embed="rId5"/>
                <a:stretch>
                  <a:fillRect l="-156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6C8AB7-B07D-6EC8-188D-4D73248825F9}"/>
              </a:ext>
            </a:extLst>
          </p:cNvPr>
          <p:cNvGrpSpPr/>
          <p:nvPr/>
        </p:nvGrpSpPr>
        <p:grpSpPr>
          <a:xfrm>
            <a:off x="1468202" y="3441830"/>
            <a:ext cx="11972651" cy="3090134"/>
            <a:chOff x="1468202" y="3441830"/>
            <a:chExt cx="11972651" cy="309013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3BD6639-4DE7-974B-3D93-F3C94685E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202" y="3441830"/>
              <a:ext cx="8757754" cy="3090134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E3F5A4D-5D61-6DF5-2D1D-C6AC24C2E1FA}"/>
                </a:ext>
              </a:extLst>
            </p:cNvPr>
            <p:cNvSpPr txBox="1"/>
            <p:nvPr/>
          </p:nvSpPr>
          <p:spPr>
            <a:xfrm>
              <a:off x="7103549" y="4648149"/>
              <a:ext cx="62448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Only players in </a:t>
              </a:r>
              <a:r>
                <a:rPr lang="en-US" altLang="zh-CN" i="1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S</a:t>
              </a:r>
              <a:r>
                <a:rPr lang="en-US" altLang="zh-CN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 need to be served.</a:t>
              </a:r>
              <a:endPara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756B42F-EAF0-29F0-D95C-5197796F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941726" y="4521105"/>
              <a:ext cx="1404288" cy="105055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7C97D30-C77D-93F6-EF5B-1972C503AF6D}"/>
                </a:ext>
              </a:extLst>
            </p:cNvPr>
            <p:cNvSpPr txBox="1"/>
            <p:nvPr/>
          </p:nvSpPr>
          <p:spPr>
            <a:xfrm>
              <a:off x="7196039" y="5193961"/>
              <a:ext cx="62448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 Only an opened facility can serve players.</a:t>
              </a:r>
              <a:endPara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52B435A-B72A-E5EB-3B90-2434E4ED0479}"/>
                </a:ext>
              </a:extLst>
            </p:cNvPr>
            <p:cNvCxnSpPr>
              <a:cxnSpLocks/>
            </p:cNvCxnSpPr>
            <p:nvPr/>
          </p:nvCxnSpPr>
          <p:spPr>
            <a:xfrm>
              <a:off x="6941726" y="5095571"/>
              <a:ext cx="1404288" cy="75332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标题 1">
            <a:extLst>
              <a:ext uri="{FF2B5EF4-FFF2-40B4-BE49-F238E27FC236}">
                <a16:creationId xmlns:a16="http://schemas.microsoft.com/office/drawing/2014/main" id="{193A2735-3F0C-3BD9-0E72-1184215B3330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4909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145372" y="6492875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02261" y="3855706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Formulation: A Constrained Inverse Optimization Problem (CIOP)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Model Building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FD87A1-B138-1534-EB84-E83E3DCE4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5" y="1250819"/>
            <a:ext cx="10627788" cy="404453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709E2B-7D9E-DD7E-910D-ABC6148C30BB}"/>
              </a:ext>
            </a:extLst>
          </p:cNvPr>
          <p:cNvSpPr txBox="1"/>
          <p:nvPr/>
        </p:nvSpPr>
        <p:spPr>
          <a:xfrm>
            <a:off x="6986440" y="2380709"/>
            <a:ext cx="624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solidFill>
                  <a:srgbClr val="FF0000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balancedness</a:t>
            </a:r>
            <a:r>
              <a:rPr lang="en-US" altLang="zh-CN" sz="2400" b="1" i="1" dirty="0">
                <a:solidFill>
                  <a:srgbClr val="FF0000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 constraint</a:t>
            </a:r>
            <a:endParaRPr lang="zh-CN" altLang="en-US" sz="2400" b="1" i="1" dirty="0">
              <a:solidFill>
                <a:srgbClr val="FF0000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EE45C7-C26D-5887-3C5A-116D29217610}"/>
              </a:ext>
            </a:extLst>
          </p:cNvPr>
          <p:cNvSpPr txBox="1"/>
          <p:nvPr/>
        </p:nvSpPr>
        <p:spPr>
          <a:xfrm>
            <a:off x="6233159" y="3154960"/>
            <a:ext cx="6519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desirable cooperation constraint</a:t>
            </a:r>
            <a:endParaRPr lang="zh-CN" altLang="en-US" sz="2400" b="1" i="1" dirty="0">
              <a:solidFill>
                <a:srgbClr val="4472C4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E2A403-0E62-D60B-5983-B3940AFD89F9}"/>
              </a:ext>
            </a:extLst>
          </p:cNvPr>
          <p:cNvSpPr txBox="1"/>
          <p:nvPr/>
        </p:nvSpPr>
        <p:spPr>
          <a:xfrm>
            <a:off x="6233159" y="3918912"/>
            <a:ext cx="6519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desirable cost sharing constraint</a:t>
            </a:r>
            <a:endParaRPr lang="zh-CN" altLang="en-US" sz="2400" b="1" i="1" dirty="0">
              <a:solidFill>
                <a:srgbClr val="4472C4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B25219-A3C3-0D88-E483-5AE833EBFBEA}"/>
              </a:ext>
            </a:extLst>
          </p:cNvPr>
          <p:cNvSpPr/>
          <p:nvPr/>
        </p:nvSpPr>
        <p:spPr>
          <a:xfrm>
            <a:off x="4124449" y="3160655"/>
            <a:ext cx="398998" cy="475070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C3F6D8-2528-BFE6-6D02-821BFDB05B88}"/>
              </a:ext>
            </a:extLst>
          </p:cNvPr>
          <p:cNvCxnSpPr>
            <a:cxnSpLocks/>
          </p:cNvCxnSpPr>
          <p:nvPr/>
        </p:nvCxnSpPr>
        <p:spPr>
          <a:xfrm flipH="1">
            <a:off x="2521927" y="3260573"/>
            <a:ext cx="1602522" cy="31706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01BFE36-DE26-870A-9830-6E6C42DB2569}"/>
              </a:ext>
            </a:extLst>
          </p:cNvPr>
          <p:cNvSpPr txBox="1"/>
          <p:nvPr/>
        </p:nvSpPr>
        <p:spPr>
          <a:xfrm>
            <a:off x="195674" y="3518802"/>
            <a:ext cx="384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a desirable cooperation scheme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DD260BE-1608-9D1C-7C35-A2D5E695B320}"/>
                  </a:ext>
                </a:extLst>
              </p:cNvPr>
              <p:cNvSpPr txBox="1"/>
              <p:nvPr/>
            </p:nvSpPr>
            <p:spPr>
              <a:xfrm>
                <a:off x="6256207" y="1584932"/>
                <a:ext cx="66105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norm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DD260BE-1608-9D1C-7C35-A2D5E695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207" y="1584932"/>
                <a:ext cx="6610574" cy="461665"/>
              </a:xfrm>
              <a:prstGeom prst="rect">
                <a:avLst/>
              </a:prstGeom>
              <a:blipFill>
                <a:blip r:embed="rId4"/>
                <a:stretch>
                  <a:fillRect l="-18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6" name="组合 10245">
            <a:extLst>
              <a:ext uri="{FF2B5EF4-FFF2-40B4-BE49-F238E27FC236}">
                <a16:creationId xmlns:a16="http://schemas.microsoft.com/office/drawing/2014/main" id="{FFD8C2FB-DD91-210A-3E17-67F9469A488B}"/>
              </a:ext>
            </a:extLst>
          </p:cNvPr>
          <p:cNvGrpSpPr/>
          <p:nvPr/>
        </p:nvGrpSpPr>
        <p:grpSpPr>
          <a:xfrm>
            <a:off x="551622" y="5236711"/>
            <a:ext cx="2959896" cy="746378"/>
            <a:chOff x="551622" y="5236711"/>
            <a:chExt cx="2959896" cy="746378"/>
          </a:xfrm>
        </p:grpSpPr>
        <p:grpSp>
          <p:nvGrpSpPr>
            <p:cNvPr id="10240" name="组合 10239">
              <a:extLst>
                <a:ext uri="{FF2B5EF4-FFF2-40B4-BE49-F238E27FC236}">
                  <a16:creationId xmlns:a16="http://schemas.microsoft.com/office/drawing/2014/main" id="{CD4B1E67-DF1D-4EF3-2689-1433CEBE9D13}"/>
                </a:ext>
              </a:extLst>
            </p:cNvPr>
            <p:cNvGrpSpPr/>
            <p:nvPr/>
          </p:nvGrpSpPr>
          <p:grpSpPr>
            <a:xfrm>
              <a:off x="1363461" y="5236711"/>
              <a:ext cx="2148057" cy="633739"/>
              <a:chOff x="986944" y="5236711"/>
              <a:chExt cx="2148057" cy="633739"/>
            </a:xfrm>
          </p:grpSpPr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3AF5D1AB-0967-2419-AE39-82CCCAD63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8852" y="5236711"/>
                <a:ext cx="1226149" cy="633739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0F883EE5-6B01-F383-B33E-7D4920C4C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944" y="5250620"/>
                <a:ext cx="515321" cy="595840"/>
              </a:xfrm>
              <a:prstGeom prst="rect">
                <a:avLst/>
              </a:prstGeom>
            </p:spPr>
          </p:pic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DBDF7B2A-3D07-D171-B77C-03C58983E02E}"/>
                  </a:ext>
                </a:extLst>
              </p:cNvPr>
              <p:cNvCxnSpPr>
                <a:cxnSpLocks/>
                <a:stCxn id="57" idx="3"/>
                <a:endCxn id="55" idx="1"/>
              </p:cNvCxnSpPr>
              <p:nvPr/>
            </p:nvCxnSpPr>
            <p:spPr>
              <a:xfrm>
                <a:off x="1502265" y="5548540"/>
                <a:ext cx="406587" cy="50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245" name="图片 10244">
              <a:extLst>
                <a:ext uri="{FF2B5EF4-FFF2-40B4-BE49-F238E27FC236}">
                  <a16:creationId xmlns:a16="http://schemas.microsoft.com/office/drawing/2014/main" id="{0F3CCDD8-C5F6-1EC7-BBBE-6C0A2A0CA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22" y="5295904"/>
              <a:ext cx="847528" cy="687185"/>
            </a:xfrm>
            <a:prstGeom prst="rect">
              <a:avLst/>
            </a:prstGeom>
          </p:spPr>
        </p:pic>
      </p:grpSp>
      <p:grpSp>
        <p:nvGrpSpPr>
          <p:cNvPr id="10251" name="组合 10250">
            <a:extLst>
              <a:ext uri="{FF2B5EF4-FFF2-40B4-BE49-F238E27FC236}">
                <a16:creationId xmlns:a16="http://schemas.microsoft.com/office/drawing/2014/main" id="{E1389F2B-AD88-F3DF-DC55-C9A98564D596}"/>
              </a:ext>
            </a:extLst>
          </p:cNvPr>
          <p:cNvGrpSpPr/>
          <p:nvPr/>
        </p:nvGrpSpPr>
        <p:grpSpPr>
          <a:xfrm>
            <a:off x="645645" y="5983090"/>
            <a:ext cx="7344905" cy="628969"/>
            <a:chOff x="645645" y="5983090"/>
            <a:chExt cx="7344905" cy="628969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E8DDCDF-6C17-FE28-8340-977333E4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461" y="5983090"/>
              <a:ext cx="6627089" cy="605834"/>
            </a:xfrm>
            <a:prstGeom prst="rect">
              <a:avLst/>
            </a:prstGeom>
          </p:spPr>
        </p:pic>
        <p:pic>
          <p:nvPicPr>
            <p:cNvPr id="10250" name="图片 10249">
              <a:extLst>
                <a:ext uri="{FF2B5EF4-FFF2-40B4-BE49-F238E27FC236}">
                  <a16:creationId xmlns:a16="http://schemas.microsoft.com/office/drawing/2014/main" id="{684CD896-BFF2-D3C4-F0F8-01BBBE08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45" y="6084475"/>
              <a:ext cx="659481" cy="527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40" grpId="0" animBg="1"/>
      <p:bldP spid="48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3.1 Complexity 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1B9550-7A73-7B22-9C18-B7A7E6828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" y="1394495"/>
            <a:ext cx="11196320" cy="20627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D690E1-6FA8-D243-4BAD-71AB5FE2B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91" y="4603702"/>
            <a:ext cx="8032509" cy="1129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B7E189-41E7-2C74-CB93-FF940DDCC000}"/>
                  </a:ext>
                </a:extLst>
              </p:cNvPr>
              <p:cNvSpPr txBox="1"/>
              <p:nvPr/>
            </p:nvSpPr>
            <p:spPr>
              <a:xfrm>
                <a:off x="477707" y="3760508"/>
                <a:ext cx="11125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There are three bins for packing the items, with each bin having a capacity of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𝑊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where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9B7E189-41E7-2C74-CB93-FF940DDCC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7" y="3760508"/>
                <a:ext cx="11125013" cy="461665"/>
              </a:xfrm>
              <a:prstGeom prst="rect">
                <a:avLst/>
              </a:prstGeom>
              <a:blipFill>
                <a:blip r:embed="rId5"/>
                <a:stretch>
                  <a:fillRect l="-82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01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3.1 Complexity 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B3C435-63D4-825B-702D-8340CCF41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54" y="1457959"/>
            <a:ext cx="9352797" cy="49390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10B2A0-1199-2168-3338-AA7ECEBDA8B5}"/>
              </a:ext>
            </a:extLst>
          </p:cNvPr>
          <p:cNvSpPr txBox="1"/>
          <p:nvPr/>
        </p:nvSpPr>
        <p:spPr>
          <a:xfrm>
            <a:off x="4493426" y="1182977"/>
            <a:ext cx="110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Bin cost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5594DD-E9F3-7D75-52D2-DC198341C2FC}"/>
              </a:ext>
            </a:extLst>
          </p:cNvPr>
          <p:cNvSpPr txBox="1"/>
          <p:nvPr/>
        </p:nvSpPr>
        <p:spPr>
          <a:xfrm>
            <a:off x="6446613" y="1161450"/>
            <a:ext cx="110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Item cost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495B23-1F72-8674-AB37-1978C12B1B11}"/>
              </a:ext>
            </a:extLst>
          </p:cNvPr>
          <p:cNvSpPr txBox="1"/>
          <p:nvPr/>
        </p:nvSpPr>
        <p:spPr>
          <a:xfrm>
            <a:off x="7645212" y="1161450"/>
            <a:ext cx="139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Fixed cost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FCD113-FAAD-0225-77B1-CF2DDC1638A3}"/>
                  </a:ext>
                </a:extLst>
              </p:cNvPr>
              <p:cNvSpPr txBox="1"/>
              <p:nvPr/>
            </p:nvSpPr>
            <p:spPr>
              <a:xfrm>
                <a:off x="6029561" y="4247527"/>
                <a:ext cx="6244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The binary variable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 must equal 1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 ⊂ 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FCD113-FAAD-0225-77B1-CF2DDC16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561" y="4247527"/>
                <a:ext cx="6244814" cy="369332"/>
              </a:xfrm>
              <a:prstGeom prst="rect">
                <a:avLst/>
              </a:prstGeom>
              <a:blipFill>
                <a:blip r:embed="rId4"/>
                <a:stretch>
                  <a:fillRect l="-78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64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3.1 Complexity Result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A710E-1C5C-7395-9387-381E3A935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95" y="1858518"/>
            <a:ext cx="10445209" cy="984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A0450F-71C3-7007-3D94-B05ADA3A0A00}"/>
                  </a:ext>
                </a:extLst>
              </p:cNvPr>
              <p:cNvSpPr txBox="1"/>
              <p:nvPr/>
            </p:nvSpPr>
            <p:spPr>
              <a:xfrm>
                <a:off x="477707" y="1365974"/>
                <a:ext cx="62448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VBP(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𝑁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):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A0450F-71C3-7007-3D94-B05ADA3A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7" y="1365974"/>
                <a:ext cx="6244814" cy="461665"/>
              </a:xfrm>
              <a:prstGeom prst="rect">
                <a:avLst/>
              </a:prstGeom>
              <a:blipFill>
                <a:blip r:embed="rId4"/>
                <a:stretch>
                  <a:fillRect l="-146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3BC910-85C5-E682-1076-88E959A65830}"/>
              </a:ext>
            </a:extLst>
          </p:cNvPr>
          <p:cNvGrpSpPr/>
          <p:nvPr/>
        </p:nvGrpSpPr>
        <p:grpSpPr>
          <a:xfrm>
            <a:off x="487193" y="4236464"/>
            <a:ext cx="10947788" cy="1372443"/>
            <a:chOff x="506363" y="4308514"/>
            <a:chExt cx="10947788" cy="1372443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6DB6898-2B9D-0027-4180-7D54B2C5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64" y="4308514"/>
              <a:ext cx="10947787" cy="1340742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AEAD618-9EA0-4CB3-273C-3D43D3B7DE9B}"/>
                </a:ext>
              </a:extLst>
            </p:cNvPr>
            <p:cNvSpPr/>
            <p:nvPr/>
          </p:nvSpPr>
          <p:spPr>
            <a:xfrm>
              <a:off x="506363" y="4310321"/>
              <a:ext cx="10947787" cy="1370636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E931927-D9CA-6A7B-18B1-634E4FB30A87}"/>
              </a:ext>
            </a:extLst>
          </p:cNvPr>
          <p:cNvGrpSpPr/>
          <p:nvPr/>
        </p:nvGrpSpPr>
        <p:grpSpPr>
          <a:xfrm>
            <a:off x="506364" y="5881178"/>
            <a:ext cx="10919130" cy="632504"/>
            <a:chOff x="506364" y="5881178"/>
            <a:chExt cx="10919130" cy="63250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53F270-B572-EAD7-5909-60478B781CED}"/>
                </a:ext>
              </a:extLst>
            </p:cNvPr>
            <p:cNvSpPr/>
            <p:nvPr/>
          </p:nvSpPr>
          <p:spPr>
            <a:xfrm>
              <a:off x="506364" y="5881178"/>
              <a:ext cx="10919130" cy="632504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57E5735-565C-D46C-8FE1-114A6C50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488" y="5912734"/>
              <a:ext cx="7085327" cy="550103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689B243-9FBF-6F5F-DBAF-948DFF2A47B0}"/>
              </a:ext>
            </a:extLst>
          </p:cNvPr>
          <p:cNvGrpSpPr/>
          <p:nvPr/>
        </p:nvGrpSpPr>
        <p:grpSpPr>
          <a:xfrm>
            <a:off x="506364" y="2926899"/>
            <a:ext cx="10909446" cy="984804"/>
            <a:chOff x="506364" y="2926899"/>
            <a:chExt cx="10909446" cy="9848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5D4F530-9711-AF58-D9C0-E820D574A4F2}"/>
                </a:ext>
              </a:extLst>
            </p:cNvPr>
            <p:cNvSpPr/>
            <p:nvPr/>
          </p:nvSpPr>
          <p:spPr>
            <a:xfrm>
              <a:off x="506364" y="2926899"/>
              <a:ext cx="10909446" cy="984804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297AE4-59BC-25A4-4408-303529E28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2" y="2985769"/>
              <a:ext cx="10757137" cy="852988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996A906-4BA9-3EA0-3DEB-EEDA15A4A285}"/>
                </a:ext>
              </a:extLst>
            </p:cNvPr>
            <p:cNvSpPr txBox="1"/>
            <p:nvPr/>
          </p:nvSpPr>
          <p:spPr>
            <a:xfrm>
              <a:off x="8675649" y="3419301"/>
              <a:ext cx="26334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first-fit approach</a:t>
              </a:r>
              <a:endParaRPr lang="zh-CN" altLang="en-US" sz="2400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295531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Reformulation LP1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59A681-52FD-BB90-2176-462B9DE2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" y="1253331"/>
            <a:ext cx="9603738" cy="8890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94523-91D6-7316-B00D-A36D17B5A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" y="2177954"/>
            <a:ext cx="6866215" cy="40541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7CC58BF-8074-0A58-8DE0-B605C30536E8}"/>
              </a:ext>
            </a:extLst>
          </p:cNvPr>
          <p:cNvSpPr txBox="1"/>
          <p:nvPr/>
        </p:nvSpPr>
        <p:spPr>
          <a:xfrm>
            <a:off x="3187046" y="3197609"/>
            <a:ext cx="651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budget balance constraint</a:t>
            </a:r>
            <a:endParaRPr lang="zh-CN" altLang="en-US" sz="2000" b="1" i="1" dirty="0">
              <a:solidFill>
                <a:srgbClr val="4472C4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48CFAA-879D-70DA-C2A3-34E1C98A7728}"/>
              </a:ext>
            </a:extLst>
          </p:cNvPr>
          <p:cNvSpPr txBox="1"/>
          <p:nvPr/>
        </p:nvSpPr>
        <p:spPr>
          <a:xfrm>
            <a:off x="3187046" y="4130351"/>
            <a:ext cx="3424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coalition stability constraints</a:t>
            </a:r>
            <a:endParaRPr lang="zh-CN" altLang="en-US" sz="2000" b="1" i="1" dirty="0">
              <a:solidFill>
                <a:srgbClr val="4472C4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05E2EA-BB96-23C7-CFC3-94B49E997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80" y="3796582"/>
            <a:ext cx="2851101" cy="51413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36E1C0C-FF3A-E9C8-3C6A-83A9C4EBD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58" y="2308163"/>
            <a:ext cx="2547040" cy="88906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0179D3F-FC28-ACBB-D11B-5B303625A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16" y="2306878"/>
            <a:ext cx="1962501" cy="87222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8A602F6-F40D-1D81-1AA1-5A5CB6B7F526}"/>
              </a:ext>
            </a:extLst>
          </p:cNvPr>
          <p:cNvSpPr/>
          <p:nvPr/>
        </p:nvSpPr>
        <p:spPr>
          <a:xfrm>
            <a:off x="2430779" y="3337560"/>
            <a:ext cx="175261" cy="182880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C6172-7488-0DBB-9B8C-24E95235A8A5}"/>
              </a:ext>
            </a:extLst>
          </p:cNvPr>
          <p:cNvCxnSpPr>
            <a:cxnSpLocks/>
          </p:cNvCxnSpPr>
          <p:nvPr/>
        </p:nvCxnSpPr>
        <p:spPr>
          <a:xfrm flipH="1">
            <a:off x="1439494" y="3520440"/>
            <a:ext cx="1046326" cy="154573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8CABD0-639C-BDD1-8988-945EF057A943}"/>
                  </a:ext>
                </a:extLst>
              </p:cNvPr>
              <p:cNvSpPr txBox="1"/>
              <p:nvPr/>
            </p:nvSpPr>
            <p:spPr>
              <a:xfrm>
                <a:off x="142945" y="3675013"/>
                <a:ext cx="16894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dirty="0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8CABD0-639C-BDD1-8988-945EF057A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5" y="3675013"/>
                <a:ext cx="1689432" cy="646331"/>
              </a:xfrm>
              <a:prstGeom prst="rect">
                <a:avLst/>
              </a:prstGeom>
              <a:blipFill>
                <a:blip r:embed="rId8"/>
                <a:stretch>
                  <a:fillRect l="-2878" t="-566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9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2.1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Reformulation LP1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E42C4F9-5A20-29DE-B7AF-67AF2B878634}"/>
              </a:ext>
            </a:extLst>
          </p:cNvPr>
          <p:cNvGrpSpPr/>
          <p:nvPr/>
        </p:nvGrpSpPr>
        <p:grpSpPr>
          <a:xfrm>
            <a:off x="1014405" y="1205275"/>
            <a:ext cx="10394257" cy="3447425"/>
            <a:chOff x="1014405" y="1205275"/>
            <a:chExt cx="10394257" cy="3447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F8B89C-5415-EB07-A04C-60C2A812B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05" y="1205275"/>
              <a:ext cx="10163189" cy="3447425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AB08FE-86C1-9723-708A-5B572273FB0F}"/>
                </a:ext>
              </a:extLst>
            </p:cNvPr>
            <p:cNvSpPr/>
            <p:nvPr/>
          </p:nvSpPr>
          <p:spPr>
            <a:xfrm>
              <a:off x="7615964" y="2237591"/>
              <a:ext cx="602878" cy="311970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F8C44AE-07A2-3168-DB3B-A0223D4DE6A0}"/>
                </a:ext>
              </a:extLst>
            </p:cNvPr>
            <p:cNvCxnSpPr>
              <a:cxnSpLocks/>
            </p:cNvCxnSpPr>
            <p:nvPr/>
          </p:nvCxnSpPr>
          <p:spPr>
            <a:xfrm>
              <a:off x="7928386" y="2571078"/>
              <a:ext cx="763793" cy="189733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5534959-7CD7-5322-DF30-B4F95F2B1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255" y="2571078"/>
              <a:ext cx="2549604" cy="49623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7DB4F80-467A-199B-871C-9A42E60D3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451" y="3315536"/>
              <a:ext cx="2745211" cy="523221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F2F835A-0C4C-22C3-A5FF-283566475A78}"/>
                </a:ext>
              </a:extLst>
            </p:cNvPr>
            <p:cNvSpPr/>
            <p:nvPr/>
          </p:nvSpPr>
          <p:spPr>
            <a:xfrm>
              <a:off x="8218842" y="2962850"/>
              <a:ext cx="473338" cy="352686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5E84409-BD45-5E2E-0760-142FD4FB7404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8455511" y="3315536"/>
              <a:ext cx="207940" cy="261611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8B5E66F-AE85-93C5-8687-DD66382F9343}"/>
              </a:ext>
            </a:extLst>
          </p:cNvPr>
          <p:cNvGrpSpPr/>
          <p:nvPr/>
        </p:nvGrpSpPr>
        <p:grpSpPr>
          <a:xfrm>
            <a:off x="863798" y="4740050"/>
            <a:ext cx="10447061" cy="1741968"/>
            <a:chOff x="863798" y="4740050"/>
            <a:chExt cx="10447061" cy="174196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4D6F380-629A-7802-467C-6490235C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94" y="4750616"/>
              <a:ext cx="10172164" cy="1619316"/>
            </a:xfrm>
            <a:prstGeom prst="rect">
              <a:avLst/>
            </a:prstGeom>
          </p:spPr>
        </p:pic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A81A000-5C6D-D64F-FB66-052121944493}"/>
                </a:ext>
              </a:extLst>
            </p:cNvPr>
            <p:cNvSpPr/>
            <p:nvPr/>
          </p:nvSpPr>
          <p:spPr>
            <a:xfrm>
              <a:off x="863798" y="4740050"/>
              <a:ext cx="10447061" cy="1741968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8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Reformulation LP2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96CCE8-7149-1158-1BC7-09153E114F00}"/>
              </a:ext>
            </a:extLst>
          </p:cNvPr>
          <p:cNvGrpSpPr/>
          <p:nvPr/>
        </p:nvGrpSpPr>
        <p:grpSpPr>
          <a:xfrm>
            <a:off x="406586" y="2061987"/>
            <a:ext cx="11287364" cy="1041380"/>
            <a:chOff x="589478" y="1640860"/>
            <a:chExt cx="11287364" cy="104138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6120033-C7AF-8572-A339-15EF00D9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6" y="1736573"/>
              <a:ext cx="11195936" cy="84995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C745317-2E7A-2DD1-4C46-7FC39B2101BF}"/>
                </a:ext>
              </a:extLst>
            </p:cNvPr>
            <p:cNvSpPr/>
            <p:nvPr/>
          </p:nvSpPr>
          <p:spPr>
            <a:xfrm>
              <a:off x="589478" y="1640860"/>
              <a:ext cx="11181399" cy="1041380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5CA09-BEE0-89BF-064E-3DD16D760699}"/>
              </a:ext>
            </a:extLst>
          </p:cNvPr>
          <p:cNvSpPr txBox="1"/>
          <p:nvPr/>
        </p:nvSpPr>
        <p:spPr>
          <a:xfrm>
            <a:off x="406586" y="1430808"/>
            <a:ext cx="624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4472C4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4472C4"/>
                </a:solidFill>
                <a:effectLst/>
                <a:cs typeface="Times New Roman" panose="02020603050405020304" pitchFamily="18" charset="0"/>
              </a:rPr>
              <a:t>ssignable inequalities</a:t>
            </a:r>
            <a:r>
              <a:rPr lang="en-US" altLang="zh-CN" sz="2400" i="1" dirty="0">
                <a:solidFill>
                  <a:srgbClr val="4472C4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400" i="1" dirty="0">
                <a:solidFill>
                  <a:srgbClr val="4472C4"/>
                </a:solidFill>
                <a:effectLst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4472C4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E4DB75-8823-F585-350B-E1CBE3130B93}"/>
              </a:ext>
            </a:extLst>
          </p:cNvPr>
          <p:cNvSpPr txBox="1"/>
          <p:nvPr/>
        </p:nvSpPr>
        <p:spPr>
          <a:xfrm>
            <a:off x="406586" y="3377092"/>
            <a:ext cx="624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Caprara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zh-CN" sz="2400" dirty="0" err="1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Letchford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(2010) have shown that:</a:t>
            </a:r>
            <a:endParaRPr lang="zh-CN" altLang="en-US" sz="2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48DA93-3701-D135-A458-01704A166B37}"/>
              </a:ext>
            </a:extLst>
          </p:cNvPr>
          <p:cNvGrpSpPr/>
          <p:nvPr/>
        </p:nvGrpSpPr>
        <p:grpSpPr>
          <a:xfrm>
            <a:off x="406400" y="4015226"/>
            <a:ext cx="10306352" cy="1682719"/>
            <a:chOff x="406400" y="4015226"/>
            <a:chExt cx="10306352" cy="168271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55F2E9F-529E-382B-A746-79EB5F381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00" y="4015226"/>
              <a:ext cx="10306352" cy="105471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9AA6955-D7D2-24CF-8E4E-03DFEE93C7B6}"/>
                </a:ext>
              </a:extLst>
            </p:cNvPr>
            <p:cNvSpPr/>
            <p:nvPr/>
          </p:nvSpPr>
          <p:spPr>
            <a:xfrm>
              <a:off x="3003324" y="4344436"/>
              <a:ext cx="501876" cy="392308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F8783A-4627-6A58-418D-D88B934110AA}"/>
                </a:ext>
              </a:extLst>
            </p:cNvPr>
            <p:cNvCxnSpPr>
              <a:cxnSpLocks/>
            </p:cNvCxnSpPr>
            <p:nvPr/>
          </p:nvCxnSpPr>
          <p:spPr>
            <a:xfrm>
              <a:off x="3223782" y="4736985"/>
              <a:ext cx="504938" cy="542354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3F5697-CAF2-C649-35BA-E4651606552A}"/>
                </a:ext>
              </a:extLst>
            </p:cNvPr>
            <p:cNvSpPr txBox="1"/>
            <p:nvPr/>
          </p:nvSpPr>
          <p:spPr>
            <a:xfrm>
              <a:off x="2186940" y="5328613"/>
              <a:ext cx="62433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4472C4"/>
                  </a:solidFill>
                  <a:effectLst/>
                  <a:cs typeface="Times New Roman" panose="02020603050405020304" pitchFamily="18" charset="0"/>
                </a:rPr>
                <a:t>the set of points that satisfy all assignable inequalities </a:t>
              </a:r>
              <a:endParaRPr lang="zh-CN" altLang="en-US" dirty="0">
                <a:solidFill>
                  <a:srgbClr val="4472C4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31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Reformulation LP2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5DB49-C128-402D-F680-7388FEA3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405473"/>
            <a:ext cx="6400800" cy="334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A2A289C-F4C5-6517-6BEA-F458C7199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619" y="2413824"/>
            <a:ext cx="3558848" cy="3962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8917C81-41AC-7BA3-CE78-4E9FEDDC3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7" y="5241095"/>
            <a:ext cx="6382066" cy="92602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BA23C4-7375-ED66-FE42-1FC6B5DF7286}"/>
              </a:ext>
            </a:extLst>
          </p:cNvPr>
          <p:cNvCxnSpPr>
            <a:cxnSpLocks/>
          </p:cNvCxnSpPr>
          <p:nvPr/>
        </p:nvCxnSpPr>
        <p:spPr>
          <a:xfrm>
            <a:off x="6630764" y="2697897"/>
            <a:ext cx="535846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AA8A011-8059-97EE-1871-F587937E1A65}"/>
              </a:ext>
            </a:extLst>
          </p:cNvPr>
          <p:cNvSpPr txBox="1"/>
          <p:nvPr/>
        </p:nvSpPr>
        <p:spPr>
          <a:xfrm>
            <a:off x="6624320" y="2363754"/>
            <a:ext cx="108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4472C4"/>
                </a:solidFill>
                <a:effectLst/>
                <a:cs typeface="Times New Roman" panose="02020603050405020304" pitchFamily="18" charset="0"/>
              </a:rPr>
              <a:t>dual</a:t>
            </a:r>
            <a:endParaRPr lang="zh-CN" altLang="en-US" dirty="0">
              <a:solidFill>
                <a:srgbClr val="4472C4"/>
              </a:solidFill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03CA8F1-6EE2-F3E2-3E80-EF728E539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456" y="1147316"/>
            <a:ext cx="4212590" cy="46165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091F773-8D83-EC9A-57F1-F53A3B3FD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705" y="1473390"/>
            <a:ext cx="3038475" cy="723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D91E545-8803-22E9-9D7A-7C99265CA929}"/>
              </a:ext>
            </a:extLst>
          </p:cNvPr>
          <p:cNvSpPr txBox="1"/>
          <p:nvPr/>
        </p:nvSpPr>
        <p:spPr>
          <a:xfrm>
            <a:off x="477707" y="4732040"/>
            <a:ext cx="10725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Replace (16c) with constraints (18c) and (18d):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FAC87F8-4A13-E71B-AAE4-E1D937B84E28}"/>
              </a:ext>
            </a:extLst>
          </p:cNvPr>
          <p:cNvSpPr/>
          <p:nvPr/>
        </p:nvSpPr>
        <p:spPr>
          <a:xfrm>
            <a:off x="6624319" y="1194108"/>
            <a:ext cx="4578698" cy="35752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2.2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Reformulation LP2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27A77A-09B2-025C-6F02-158262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314632"/>
            <a:ext cx="10848975" cy="25241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409505-02F2-A39E-0C28-147FFC95A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3806053"/>
            <a:ext cx="10697528" cy="26743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5566E2-EBE9-E168-D7C0-8A967AA9469B}"/>
              </a:ext>
            </a:extLst>
          </p:cNvPr>
          <p:cNvSpPr/>
          <p:nvPr/>
        </p:nvSpPr>
        <p:spPr>
          <a:xfrm>
            <a:off x="671513" y="3806053"/>
            <a:ext cx="10697528" cy="2674382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86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>
            <a:normAutofit/>
          </a:bodyPr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46003D-A993-3CC2-3043-26D4D3A5DA29}"/>
              </a:ext>
            </a:extLst>
          </p:cNvPr>
          <p:cNvSpPr txBox="1"/>
          <p:nvPr/>
        </p:nvSpPr>
        <p:spPr>
          <a:xfrm>
            <a:off x="4125473" y="1224300"/>
            <a:ext cx="61056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altLang="zh-CN" sz="36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Motivation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600" b="1" dirty="0">
              <a:solidFill>
                <a:prstClr val="black"/>
              </a:solidFill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2. Model Building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600" b="1" dirty="0">
              <a:solidFill>
                <a:prstClr val="black"/>
              </a:solidFill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 Model Solving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4. Applications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600" b="1" dirty="0">
              <a:solidFill>
                <a:prstClr val="black"/>
              </a:solidFill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36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5. Conclusion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656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3.3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Feasibility Conditions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5A78D3-9479-2C7C-B604-26B79907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4" y="1508040"/>
            <a:ext cx="11384397" cy="18782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D72C61-59D5-8D1D-6FEA-B4E9AFB9C922}"/>
                  </a:ext>
                </a:extLst>
              </p:cNvPr>
              <p:cNvSpPr txBox="1"/>
              <p:nvPr/>
            </p:nvSpPr>
            <p:spPr>
              <a:xfrm>
                <a:off x="302894" y="3386321"/>
                <a:ext cx="9999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=1.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0.5,1.5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i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5D72C61-59D5-8D1D-6FEA-B4E9AFB9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4" y="3386321"/>
                <a:ext cx="9999346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49510B1-4482-8A70-63EE-DE5AD9192777}"/>
                  </a:ext>
                </a:extLst>
              </p:cNvPr>
              <p:cNvSpPr txBox="1"/>
              <p:nvPr/>
            </p:nvSpPr>
            <p:spPr>
              <a:xfrm>
                <a:off x="302894" y="4127840"/>
                <a:ext cx="124682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≥0: 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1}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sz="2400" b="0" i="1" dirty="0"/>
                  <a:t> </a:t>
                </a:r>
                <a:r>
                  <a:rPr lang="en-US" altLang="zh-CN" sz="2400" b="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&lt;0: 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1}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0" i="1" dirty="0"/>
                  <a:t> </a:t>
                </a:r>
                <a:r>
                  <a:rPr lang="en-US" altLang="zh-CN" sz="2400" b="0" dirty="0"/>
                  <a:t>This implies that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{1};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{2};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{1, 2};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400" b="0" i="1" dirty="0"/>
              </a:p>
              <a:p>
                <a:endParaRPr lang="en-US" altLang="zh-CN" sz="2400" b="0" i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49510B1-4482-8A70-63EE-DE5AD919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4" y="4127840"/>
                <a:ext cx="12468226" cy="1200329"/>
              </a:xfrm>
              <a:prstGeom prst="rect">
                <a:avLst/>
              </a:prstGeom>
              <a:blipFill>
                <a:blip r:embed="rId5"/>
                <a:stretch>
                  <a:fillRect l="-782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3.3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Feasibility Conditions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Model Solving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E88BA2-6B9F-78E7-EABE-BA7AC35BBD8E}"/>
              </a:ext>
            </a:extLst>
          </p:cNvPr>
          <p:cNvSpPr/>
          <p:nvPr/>
        </p:nvSpPr>
        <p:spPr>
          <a:xfrm>
            <a:off x="477706" y="1335094"/>
            <a:ext cx="10883018" cy="159180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ABCB91-EA2E-F6EC-E104-95E2B42C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1" y="1394495"/>
            <a:ext cx="10390199" cy="14038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C87F99-A6CE-4FF3-D0A5-F774A5A7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73" y="3199309"/>
            <a:ext cx="10734675" cy="1343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0D7AD3-77D4-C632-ACB6-3D0D27D22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73" y="4599206"/>
            <a:ext cx="10725150" cy="17811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0B6D67B-2AE0-2087-9C9B-AEAAD5F9581D}"/>
              </a:ext>
            </a:extLst>
          </p:cNvPr>
          <p:cNvSpPr/>
          <p:nvPr/>
        </p:nvSpPr>
        <p:spPr>
          <a:xfrm>
            <a:off x="506014" y="3092719"/>
            <a:ext cx="10854709" cy="3214101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6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.1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Cost Adjustment for WM Game using LP1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Applications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ACE2C0-9342-EE8D-84EF-8AE5B7FA5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8" y="1898398"/>
            <a:ext cx="10516505" cy="24171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B20140-27D3-89EC-6860-58714FA7DF0D}"/>
              </a:ext>
            </a:extLst>
          </p:cNvPr>
          <p:cNvSpPr txBox="1"/>
          <p:nvPr/>
        </p:nvSpPr>
        <p:spPr>
          <a:xfrm>
            <a:off x="5875186" y="3256137"/>
            <a:ext cx="446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Only a vertex in the coalition can be matched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3D7621-85F7-03D7-66B9-61ABE1EB7932}"/>
                  </a:ext>
                </a:extLst>
              </p:cNvPr>
              <p:cNvSpPr txBox="1"/>
              <p:nvPr/>
            </p:nvSpPr>
            <p:spPr>
              <a:xfrm>
                <a:off x="477707" y="1385914"/>
                <a:ext cx="88963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>
                    <a:solidFill>
                      <a:srgbClr val="000000"/>
                    </a:solidFill>
                    <a:effectLst/>
                    <a:cs typeface="Times New Roman" panose="02020603050405020304" pitchFamily="18" charset="0"/>
                  </a:rPr>
                  <a:t>he weighted matching (WM) game</a:t>
                </a: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denoted by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WM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(·;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3D7621-85F7-03D7-66B9-61ABE1EB7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7" y="1385914"/>
                <a:ext cx="8896341" cy="461665"/>
              </a:xfrm>
              <a:prstGeom prst="rect">
                <a:avLst/>
              </a:prstGeom>
              <a:blipFill>
                <a:blip r:embed="rId4"/>
                <a:stretch>
                  <a:fillRect l="-102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7DAB2E04-E876-48DB-D1EF-4B3FFA709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07" y="4843107"/>
            <a:ext cx="7953375" cy="8191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6145AF-DE51-701D-E426-F5216D047D2F}"/>
              </a:ext>
            </a:extLst>
          </p:cNvPr>
          <p:cNvSpPr txBox="1"/>
          <p:nvPr/>
        </p:nvSpPr>
        <p:spPr>
          <a:xfrm>
            <a:off x="477707" y="4417187"/>
            <a:ext cx="8896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Separation problem: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B73F18-8B13-2BC5-7369-C466449BC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512" y="5797664"/>
            <a:ext cx="3381375" cy="5810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4F76F6E-E565-9BCC-3340-05CBE90C172C}"/>
              </a:ext>
            </a:extLst>
          </p:cNvPr>
          <p:cNvSpPr/>
          <p:nvPr/>
        </p:nvSpPr>
        <p:spPr>
          <a:xfrm>
            <a:off x="4592420" y="4972868"/>
            <a:ext cx="398998" cy="475070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FF1AA7-E60F-83C7-1E2A-4A76B057035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791919" y="5457282"/>
            <a:ext cx="1166281" cy="340382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1970824-D2B4-14E2-7028-D3D897918A7D}"/>
              </a:ext>
            </a:extLst>
          </p:cNvPr>
          <p:cNvSpPr txBox="1"/>
          <p:nvPr/>
        </p:nvSpPr>
        <p:spPr>
          <a:xfrm>
            <a:off x="7335827" y="5886576"/>
            <a:ext cx="2190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Deng et al. 1999)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1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8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.2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Cost Adjustment for UFL Game using LP2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Applications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AB5EAA-08BE-EC98-EB41-DAA34217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7" y="1221399"/>
            <a:ext cx="8395421" cy="9280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9AC51F-C0D5-E415-BDE9-798B8B26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174" y="1884646"/>
            <a:ext cx="8036606" cy="49152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A39F17-9AEA-4810-236B-AA0C9478C1D2}"/>
              </a:ext>
            </a:extLst>
          </p:cNvPr>
          <p:cNvSpPr txBox="1"/>
          <p:nvPr/>
        </p:nvSpPr>
        <p:spPr>
          <a:xfrm>
            <a:off x="8663329" y="1412441"/>
            <a:ext cx="3122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Caprara</a:t>
            </a:r>
            <a:r>
              <a:rPr lang="en-US" altLang="zh-CN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and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Letchford</a:t>
            </a:r>
            <a:r>
              <a:rPr lang="en-US" altLang="zh-CN" sz="18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(2010)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1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.3.1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Computational Experiments on the WM Game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Applications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A8024-F11C-0CF8-1269-3720353E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9" y="1335095"/>
            <a:ext cx="9449450" cy="23957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52776B-80B1-1FC9-5059-8914AD666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79" y="3820573"/>
            <a:ext cx="9277701" cy="243463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982E97A-E9EA-44CC-D462-C13F90F3892B}"/>
              </a:ext>
            </a:extLst>
          </p:cNvPr>
          <p:cNvSpPr/>
          <p:nvPr/>
        </p:nvSpPr>
        <p:spPr>
          <a:xfrm>
            <a:off x="4551780" y="2387600"/>
            <a:ext cx="6704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7E5283-C216-01E5-18FF-107548AEBF73}"/>
              </a:ext>
            </a:extLst>
          </p:cNvPr>
          <p:cNvSpPr/>
          <p:nvPr/>
        </p:nvSpPr>
        <p:spPr>
          <a:xfrm>
            <a:off x="7590354" y="2387600"/>
            <a:ext cx="67046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2EF711-7980-AE59-8C3C-7416F7A9CCB4}"/>
              </a:ext>
            </a:extLst>
          </p:cNvPr>
          <p:cNvSpPr/>
          <p:nvPr/>
        </p:nvSpPr>
        <p:spPr>
          <a:xfrm>
            <a:off x="7580680" y="4857750"/>
            <a:ext cx="557480" cy="252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378CFE-8724-9FEC-D493-68133C767DBC}"/>
              </a:ext>
            </a:extLst>
          </p:cNvPr>
          <p:cNvSpPr/>
          <p:nvPr/>
        </p:nvSpPr>
        <p:spPr>
          <a:xfrm>
            <a:off x="4554321" y="4857750"/>
            <a:ext cx="667920" cy="252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AEEAD7-FBCC-6034-7BDD-1CBBFDD27428}"/>
              </a:ext>
            </a:extLst>
          </p:cNvPr>
          <p:cNvSpPr/>
          <p:nvPr/>
        </p:nvSpPr>
        <p:spPr>
          <a:xfrm>
            <a:off x="2694069" y="1858316"/>
            <a:ext cx="529291" cy="4187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3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77707" y="383875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5"/>
            <a:ext cx="1208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.3.2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Computational Experiments on the UFL Game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D879E60-7359-50DD-BE96-D123068A40D4}"/>
              </a:ext>
            </a:extLst>
          </p:cNvPr>
          <p:cNvSpPr txBox="1">
            <a:spLocks/>
          </p:cNvSpPr>
          <p:nvPr/>
        </p:nvSpPr>
        <p:spPr>
          <a:xfrm>
            <a:off x="1765300" y="186055"/>
            <a:ext cx="8691880" cy="566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Applications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D858DB-8DF8-59BB-08A9-6EC0235A0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6" y="1212540"/>
            <a:ext cx="9810076" cy="483358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45C937-BA7E-46B4-B3DC-5CB07F4B6069}"/>
              </a:ext>
            </a:extLst>
          </p:cNvPr>
          <p:cNvSpPr/>
          <p:nvPr/>
        </p:nvSpPr>
        <p:spPr>
          <a:xfrm>
            <a:off x="2448560" y="1735760"/>
            <a:ext cx="589280" cy="411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5C7049-9A80-AC2D-A6A1-7A621484D6D1}"/>
              </a:ext>
            </a:extLst>
          </p:cNvPr>
          <p:cNvSpPr/>
          <p:nvPr/>
        </p:nvSpPr>
        <p:spPr>
          <a:xfrm>
            <a:off x="4299001" y="4704080"/>
            <a:ext cx="589280" cy="274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6C1747-D414-6A6F-5D17-FECA509F789E}"/>
              </a:ext>
            </a:extLst>
          </p:cNvPr>
          <p:cNvSpPr/>
          <p:nvPr/>
        </p:nvSpPr>
        <p:spPr>
          <a:xfrm>
            <a:off x="4259681" y="2207830"/>
            <a:ext cx="628600" cy="281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D1D4FB-35E2-9DF7-BB75-418488BFA494}"/>
              </a:ext>
            </a:extLst>
          </p:cNvPr>
          <p:cNvSpPr/>
          <p:nvPr/>
        </p:nvSpPr>
        <p:spPr>
          <a:xfrm>
            <a:off x="7175601" y="2236469"/>
            <a:ext cx="667920" cy="252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DE1581-0EC6-8DE5-0B1E-B07707B2C0A3}"/>
              </a:ext>
            </a:extLst>
          </p:cNvPr>
          <p:cNvSpPr/>
          <p:nvPr/>
        </p:nvSpPr>
        <p:spPr>
          <a:xfrm>
            <a:off x="7175601" y="4714875"/>
            <a:ext cx="667920" cy="2527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45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/>
        </p:nvSpPr>
        <p:spPr>
          <a:xfrm>
            <a:off x="670270" y="1505488"/>
            <a:ext cx="10830624" cy="53525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Our study proposes </a:t>
            </a:r>
            <a:r>
              <a:rPr lang="en-US" altLang="zh-CN" sz="20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 new cost adjustment-based instrument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for stabilizing the grand coalition of general IM games.</a:t>
            </a:r>
          </a:p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We formulate the problem on how to make such cost adjustments for stabilizing the grand coalition as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constrained inverse optimization problem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and prove it to be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NP-hard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we develop solution algorithms based on two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linear programming reformulations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and derive some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feasibility conditions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that are easy to check.</a:t>
            </a:r>
          </a:p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We demonstrate 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applicability and effectiveness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of our alternative instrument by applying our models and solution algorithms to two typical unbalanced games.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0270" y="1002025"/>
            <a:ext cx="1069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charset="0"/>
              <a:buChar char="n"/>
              <a:defRPr/>
            </a:pPr>
            <a:r>
              <a:rPr lang="en-US" altLang="zh-CN" sz="24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Conclusion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E28E50C-8FE7-51A1-2775-5BAEB2AE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7672" y="187511"/>
            <a:ext cx="14861512" cy="56673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FDADB6-2520-FC0E-DDA0-EED980B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9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/>
        </p:nvSpPr>
        <p:spPr>
          <a:xfrm>
            <a:off x="537099" y="2237008"/>
            <a:ext cx="10830624" cy="53525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When applying the instrument of cost adjustments to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other games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It can also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be utilized alongside other existing instruments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designed around cost imposition, such as subsidization-based and penalization-based one.</a:t>
            </a:r>
          </a:p>
          <a:p>
            <a:pPr lvl="0" algn="just" fontAlgn="auto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nly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 subset of cost coefficients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can be adjusted.</a:t>
            </a:r>
          </a:p>
          <a:p>
            <a:pPr marL="0" lvl="0" indent="0" algn="just" fontAlgn="auto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270" y="1002025"/>
            <a:ext cx="1069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charset="0"/>
              <a:buChar char="n"/>
              <a:defRPr/>
            </a:pPr>
            <a:r>
              <a:rPr lang="en-US" altLang="zh-CN" sz="24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Future research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E28E50C-8FE7-51A1-2775-5BAEB2AE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7672" y="187511"/>
            <a:ext cx="14861512" cy="56673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Conclusion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FDADB6-2520-FC0E-DDA0-EED980B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FA9D-E535-44BF-A96A-D680277CAB3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24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AF36F24-CC15-B8B3-2DE2-E91CA63AEF9B}"/>
              </a:ext>
            </a:extLst>
          </p:cNvPr>
          <p:cNvSpPr/>
          <p:nvPr/>
        </p:nvSpPr>
        <p:spPr bwMode="auto">
          <a:xfrm rot="2233418">
            <a:off x="6989665" y="439081"/>
            <a:ext cx="6085629" cy="1438653"/>
          </a:xfrm>
          <a:prstGeom prst="rect">
            <a:avLst/>
          </a:prstGeom>
          <a:solidFill>
            <a:srgbClr val="CCECFF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5FC7EB-1E76-E639-58ED-717E9BAB43A9}"/>
              </a:ext>
            </a:extLst>
          </p:cNvPr>
          <p:cNvSpPr/>
          <p:nvPr/>
        </p:nvSpPr>
        <p:spPr bwMode="auto">
          <a:xfrm rot="2233418">
            <a:off x="-1237404" y="4306639"/>
            <a:ext cx="8174207" cy="1438653"/>
          </a:xfrm>
          <a:prstGeom prst="rect">
            <a:avLst/>
          </a:prstGeom>
          <a:solidFill>
            <a:srgbClr val="CCECFF">
              <a:alpha val="5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C48B6F-3D93-2F44-9A54-D6BA1AD5667D}"/>
              </a:ext>
            </a:extLst>
          </p:cNvPr>
          <p:cNvSpPr/>
          <p:nvPr/>
        </p:nvSpPr>
        <p:spPr bwMode="auto">
          <a:xfrm rot="2233418">
            <a:off x="624454" y="2585861"/>
            <a:ext cx="12770219" cy="1438653"/>
          </a:xfrm>
          <a:prstGeom prst="rect">
            <a:avLst/>
          </a:prstGeom>
          <a:solidFill>
            <a:srgbClr val="CCECFF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170944-8964-065C-5991-A76947C9B81A}"/>
              </a:ext>
            </a:extLst>
          </p:cNvPr>
          <p:cNvSpPr/>
          <p:nvPr/>
        </p:nvSpPr>
        <p:spPr bwMode="auto">
          <a:xfrm>
            <a:off x="0" y="2015079"/>
            <a:ext cx="12336304" cy="265086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286670"/>
            <a:ext cx="12191999" cy="827879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Thanks for your listening!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9238" y="2582863"/>
            <a:ext cx="3978275" cy="989012"/>
          </a:xfrm>
          <a:prstGeom prst="rect">
            <a:avLst/>
          </a:prstGeom>
        </p:spPr>
        <p:txBody>
          <a:bodyPr/>
          <a:lstStyle/>
          <a:p>
            <a:pPr marL="179705" marR="0" lvl="0" indent="-179705" algn="ctr" defTabSz="9144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A50021"/>
              </a:buClr>
              <a:buSzPct val="75000"/>
              <a:buFontTx/>
              <a:buNone/>
              <a:defRPr/>
            </a:pP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FB95F-8F87-A0F3-088C-187C482E1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82922"/>
            <a:ext cx="1465104" cy="15064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7250F63-3C7A-CA83-810F-F6604B44AA13}"/>
              </a:ext>
            </a:extLst>
          </p:cNvPr>
          <p:cNvSpPr txBox="1"/>
          <p:nvPr/>
        </p:nvSpPr>
        <p:spPr>
          <a:xfrm>
            <a:off x="2661975" y="3358833"/>
            <a:ext cx="6868048" cy="11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zh-CN" altLang="en-US" sz="1800" b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汇报人：  </a:t>
            </a:r>
            <a:r>
              <a:rPr lang="zh-CN" alt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赵俊喆</a:t>
            </a:r>
            <a:endParaRPr lang="en-US" altLang="zh-CN" sz="1800" b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2023.10.01</a:t>
            </a:r>
            <a:endParaRPr lang="en-US" altLang="zh-CN" sz="1800" b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95055" y="1394493"/>
            <a:ext cx="11363567" cy="16217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There are 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players</a:t>
            </a:r>
            <a:r>
              <a:rPr lang="en-US" altLang="zh-CN" sz="20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each of whom needs to complete a specific task at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minimum cost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using a certain resource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she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owns. Some, or all of the players, may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form a coalition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by pooling their resources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together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to jointly work on all their tasks, with the goal being to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reduce their total cost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 The set of all players is called the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grand coalition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 The major concern is how to share the total cost of the grand coalition in a “fair” way among all players such that no player has any incentive to quit.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(Liu et al. 2016)</a:t>
            </a:r>
          </a:p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One of the most important concepts for fair cost allocations is the 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core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ts val="316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Cooperative Game Theory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2D1BAF8-47E9-5E18-5031-F9F70FF7B1D5}"/>
              </a:ext>
            </a:extLst>
          </p:cNvPr>
          <p:cNvGrpSpPr/>
          <p:nvPr/>
        </p:nvGrpSpPr>
        <p:grpSpPr>
          <a:xfrm>
            <a:off x="601442" y="4819647"/>
            <a:ext cx="10950791" cy="1669735"/>
            <a:chOff x="718495" y="4837140"/>
            <a:chExt cx="10950791" cy="166973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77B6B80-F651-3654-EF15-71DC5BECB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95" y="4837140"/>
              <a:ext cx="10950791" cy="1182061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6794CE-5297-BBCA-BA18-B8F0B7A0262F}"/>
                </a:ext>
              </a:extLst>
            </p:cNvPr>
            <p:cNvSpPr/>
            <p:nvPr/>
          </p:nvSpPr>
          <p:spPr>
            <a:xfrm>
              <a:off x="3823778" y="5074875"/>
              <a:ext cx="1825182" cy="7254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A9E6C61-999F-5D22-7B91-7192CCDE533B}"/>
                </a:ext>
              </a:extLst>
            </p:cNvPr>
            <p:cNvSpPr/>
            <p:nvPr/>
          </p:nvSpPr>
          <p:spPr>
            <a:xfrm>
              <a:off x="6350000" y="5074875"/>
              <a:ext cx="1625600" cy="7254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A0FF78C-CD25-94C2-9945-A0D5190744E9}"/>
                </a:ext>
              </a:extLst>
            </p:cNvPr>
            <p:cNvSpPr txBox="1"/>
            <p:nvPr/>
          </p:nvSpPr>
          <p:spPr>
            <a:xfrm>
              <a:off x="2821052" y="6038034"/>
              <a:ext cx="30918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budget balance constraint</a:t>
              </a:r>
              <a:endParaRPr lang="zh-CN" altLang="en-US" sz="20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59CC9DA-86E3-CCF1-F743-40DFC7E1EAF0}"/>
                </a:ext>
              </a:extLst>
            </p:cNvPr>
            <p:cNvSpPr txBox="1"/>
            <p:nvPr/>
          </p:nvSpPr>
          <p:spPr>
            <a:xfrm>
              <a:off x="6611804" y="6106765"/>
              <a:ext cx="342425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4472C4"/>
                  </a:solidFill>
                  <a:ea typeface="微软雅黑" panose="020B0503020204020204" charset="-122"/>
                  <a:cs typeface="Times New Roman" panose="02020603050405020304" pitchFamily="18" charset="0"/>
                </a:rPr>
                <a:t>coalition stability constraints</a:t>
              </a:r>
              <a:endParaRPr lang="zh-CN" altLang="en-US" sz="2000" b="1" i="1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3A4BA89-8680-D0EC-F0F2-7C04F65546E5}"/>
                </a:ext>
              </a:extLst>
            </p:cNvPr>
            <p:cNvCxnSpPr>
              <a:cxnSpLocks/>
              <a:stCxn id="13" idx="2"/>
              <a:endCxn id="22" idx="0"/>
            </p:cNvCxnSpPr>
            <p:nvPr/>
          </p:nvCxnSpPr>
          <p:spPr>
            <a:xfrm flipH="1">
              <a:off x="4366969" y="5800299"/>
              <a:ext cx="369400" cy="237735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687A340-5844-1C92-4ABA-BE0D28B9DA6F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7162800" y="5800299"/>
              <a:ext cx="1161131" cy="306466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15147" y="1394493"/>
            <a:ext cx="11363567" cy="16217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Subsidization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through which an outside authority injects certain outside resources to reduce the grand coalition cost so that the players only need to share a portion of the incurred cost.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For example, </a:t>
            </a:r>
            <a:r>
              <a:rPr lang="el-GR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γ-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core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Penalization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, through which an outside authority can stabilize the grand coalition by enforcing a penalty to any sub-coalition that deviates from the grand coalition.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For example, 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least core value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Liu et al. (2018) reveal the complementary roles of </a:t>
            </a:r>
            <a:r>
              <a:rPr lang="en-US" altLang="zh-CN" sz="24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subsidization and penalization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and apply them simultaneously to develop a new instrument for stabilizing the grand coalition.</a:t>
            </a: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Problem: imposing new cost terms</a:t>
            </a: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Instruments: Cost Impositions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1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/>
            </p:nvSpPr>
            <p:spPr>
              <a:xfrm>
                <a:off x="406587" y="4234997"/>
                <a:ext cx="11307893" cy="1556204"/>
              </a:xfrm>
              <a:prstGeom prst="rect">
                <a:avLst/>
              </a:prstGeom>
            </p:spPr>
            <p:txBody>
              <a:bodyPr vert="horz" lIns="91440" tIns="45720" rIns="91440" bIns="45720"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auto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Consider any cost allocation</a:t>
                </a:r>
                <a:r>
                  <a:rPr kumimoji="0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0" lang="en-US" altLang="zh-CN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kumimoji="0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</a:t>
                </a:r>
                <a:r>
                  <a:rPr kumimoji="0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5. To ensure that no two-member sub-coalition deviates from the grand coalition, it is required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≤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≤ 3,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≤ 3.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</a:t>
                </a:r>
                <a:r>
                  <a:rPr lang="en-US" altLang="zh-CN" sz="2400" b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≤ (3 + 3 + 3) / 2 = 4.5, contradicting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</a:t>
                </a:r>
                <a:r>
                  <a:rPr lang="en-US" altLang="zh-CN" sz="2400" b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 5.</a:t>
                </a:r>
              </a:p>
              <a:p>
                <a:pPr marL="0" lvl="0" indent="0" algn="just" fontAlgn="auto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The grand coalition is not stable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his game is unbalanced and has an empty core.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25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7" y="4234997"/>
                <a:ext cx="11307893" cy="1556204"/>
              </a:xfrm>
              <a:prstGeom prst="rect">
                <a:avLst/>
              </a:prstGeom>
              <a:blipFill>
                <a:blip r:embed="rId3"/>
                <a:stretch>
                  <a:fillRect l="-863" r="-809" b="-64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1.1 A Motivation 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and Some Practical Incentives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18101BE-7543-0378-4D4F-2442D702B870}"/>
              </a:ext>
            </a:extLst>
          </p:cNvPr>
          <p:cNvGrpSpPr/>
          <p:nvPr/>
        </p:nvGrpSpPr>
        <p:grpSpPr>
          <a:xfrm>
            <a:off x="695562" y="1334062"/>
            <a:ext cx="10831356" cy="2900935"/>
            <a:chOff x="1161225" y="1305046"/>
            <a:chExt cx="10831356" cy="29009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2E5089-5008-F3F5-3E2A-D359FDCA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225" y="1305046"/>
              <a:ext cx="9188175" cy="290093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5EFE6A-F9A4-5488-27C5-3209994160A3}"/>
                </a:ext>
              </a:extLst>
            </p:cNvPr>
            <p:cNvSpPr/>
            <p:nvPr/>
          </p:nvSpPr>
          <p:spPr>
            <a:xfrm>
              <a:off x="6597458" y="3764194"/>
              <a:ext cx="2828348" cy="18341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61DFF8D-5F37-0E6C-9C33-0A8D03A5F295}"/>
                </a:ext>
              </a:extLst>
            </p:cNvPr>
            <p:cNvSpPr/>
            <p:nvPr/>
          </p:nvSpPr>
          <p:spPr>
            <a:xfrm>
              <a:off x="6597458" y="2929128"/>
              <a:ext cx="2828348" cy="725424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957D92F-0EA4-2B71-6C67-1EFFF4BDA5CA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9425806" y="3291840"/>
              <a:ext cx="923594" cy="0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523A842-20C4-16E6-1B23-1AFAEFE857D0}"/>
                </a:ext>
              </a:extLst>
            </p:cNvPr>
            <p:cNvSpPr txBox="1"/>
            <p:nvPr/>
          </p:nvSpPr>
          <p:spPr>
            <a:xfrm>
              <a:off x="10257761" y="3107174"/>
              <a:ext cx="17348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4472C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sub-coalition</a:t>
              </a:r>
              <a:endParaRPr lang="zh-CN" alt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248793F-A3BF-AEFA-68DD-C239115C89AF}"/>
                </a:ext>
              </a:extLst>
            </p:cNvPr>
            <p:cNvCxnSpPr/>
            <p:nvPr/>
          </p:nvCxnSpPr>
          <p:spPr>
            <a:xfrm>
              <a:off x="9425806" y="3855900"/>
              <a:ext cx="923594" cy="0"/>
            </a:xfrm>
            <a:prstGeom prst="straightConnector1">
              <a:avLst/>
            </a:prstGeom>
            <a:ln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31F96D9-96ED-E244-4B18-79AB794BAC2D}"/>
                </a:ext>
              </a:extLst>
            </p:cNvPr>
            <p:cNvSpPr txBox="1"/>
            <p:nvPr/>
          </p:nvSpPr>
          <p:spPr>
            <a:xfrm>
              <a:off x="10257761" y="3671234"/>
              <a:ext cx="17348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4472C4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grand coalition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6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37BE3AA-2023-A48A-F91E-1A8DAF20F15D}"/>
              </a:ext>
            </a:extLst>
          </p:cNvPr>
          <p:cNvSpPr/>
          <p:nvPr/>
        </p:nvSpPr>
        <p:spPr>
          <a:xfrm>
            <a:off x="6666614" y="3732028"/>
            <a:ext cx="2690037" cy="223284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/>
            </p:nvSpPr>
            <p:spPr>
              <a:xfrm>
                <a:off x="406587" y="4234997"/>
                <a:ext cx="11307893" cy="1556204"/>
              </a:xfrm>
              <a:prstGeom prst="rect">
                <a:avLst/>
              </a:prstGeom>
            </p:spPr>
            <p:txBody>
              <a:bodyPr vert="horz" lIns="91440" tIns="45720" rIns="91440" bIns="45720"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auto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b="1" i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kumimoji="0" lang="en-US" altLang="zh-CN" sz="24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ubsidization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-based instrument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e.g., providing a subsidy of 0.5, i.e., imposing a new cost term of −0.5, to the grand coalition cost.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</a:t>
                </a:r>
                <a:r>
                  <a:rPr lang="en-US" altLang="zh-CN" sz="2400" b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</a:t>
                </a:r>
                <a:r>
                  <a:rPr kumimoji="0" lang="en-US" altLang="zh-CN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b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5 – 0.5 = 4.5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  <a:p>
                <a:pPr algn="just" fontAlgn="auto">
                  <a:lnSpc>
                    <a:spcPct val="125000"/>
                  </a:lnSpc>
                  <a:spcBef>
                    <a:spcPts val="600"/>
                  </a:spcBef>
                  <a:defRPr/>
                </a:pPr>
                <a:r>
                  <a:rPr lang="en-US" altLang="zh-CN" sz="2400" b="1" i="1" dirty="0">
                    <a:solidFill>
                      <a:srgbClr val="4472C4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Penalization-based instrument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e.g., charging a penalty of 1/3, i.e., imposing a new cost term of 1/3 to each coalition that deviates from the grand coalition.</a:t>
                </a:r>
                <a:r>
                  <a:rPr lang="en-US" altLang="zh-CN" sz="2400" noProof="0" dirty="0">
                    <a:solidFill>
                      <a:prstClr val="black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+</a:t>
                </a:r>
                <a:r>
                  <a:rPr lang="en-US" altLang="zh-CN" sz="2400" b="1" dirty="0">
                    <a:solidFill>
                      <a:srgbClr val="4472C4"/>
                    </a:solidFill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 3 + 1/3 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7" y="4234997"/>
                <a:ext cx="11307893" cy="1556204"/>
              </a:xfrm>
              <a:prstGeom prst="rect">
                <a:avLst/>
              </a:prstGeom>
              <a:blipFill>
                <a:blip r:embed="rId3"/>
                <a:stretch>
                  <a:fillRect l="-755" r="-809" b="-3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1.1 A Motivation 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and Some Practical Incentives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2E5089-5008-F3F5-3E2A-D359FDCA8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25" y="1305046"/>
            <a:ext cx="9188175" cy="29009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5EFE6A-F9A4-5488-27C5-3209994160A3}"/>
              </a:ext>
            </a:extLst>
          </p:cNvPr>
          <p:cNvSpPr/>
          <p:nvPr/>
        </p:nvSpPr>
        <p:spPr>
          <a:xfrm>
            <a:off x="6597458" y="3764194"/>
            <a:ext cx="2828348" cy="183411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1DFF8D-5F37-0E6C-9C33-0A8D03A5F295}"/>
              </a:ext>
            </a:extLst>
          </p:cNvPr>
          <p:cNvSpPr/>
          <p:nvPr/>
        </p:nvSpPr>
        <p:spPr>
          <a:xfrm>
            <a:off x="6597458" y="2929128"/>
            <a:ext cx="2828348" cy="725424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957D92F-0EA4-2B71-6C67-1EFFF4BDA5CA}"/>
              </a:ext>
            </a:extLst>
          </p:cNvPr>
          <p:cNvCxnSpPr>
            <a:stCxn id="9" idx="3"/>
          </p:cNvCxnSpPr>
          <p:nvPr/>
        </p:nvCxnSpPr>
        <p:spPr>
          <a:xfrm>
            <a:off x="9425806" y="3291840"/>
            <a:ext cx="923594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523A842-20C4-16E6-1B23-1AFAEFE857D0}"/>
              </a:ext>
            </a:extLst>
          </p:cNvPr>
          <p:cNvSpPr txBox="1"/>
          <p:nvPr/>
        </p:nvSpPr>
        <p:spPr>
          <a:xfrm>
            <a:off x="10257761" y="3107174"/>
            <a:ext cx="173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sub-coalition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48793F-A3BF-AEFA-68DD-C239115C89AF}"/>
              </a:ext>
            </a:extLst>
          </p:cNvPr>
          <p:cNvCxnSpPr/>
          <p:nvPr/>
        </p:nvCxnSpPr>
        <p:spPr>
          <a:xfrm>
            <a:off x="9425806" y="3855900"/>
            <a:ext cx="923594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31F96D9-96ED-E244-4B18-79AB794BAC2D}"/>
              </a:ext>
            </a:extLst>
          </p:cNvPr>
          <p:cNvSpPr txBox="1"/>
          <p:nvPr/>
        </p:nvSpPr>
        <p:spPr>
          <a:xfrm>
            <a:off x="10257761" y="3671234"/>
            <a:ext cx="1734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grand coalition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06587" y="423499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1.1 A Motivation </a:t>
            </a:r>
            <a:r>
              <a:rPr lang="en-US" altLang="zh-CN" sz="2800" b="1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Example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and Some Practical Incentives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03A8C7-313B-86CF-ADE0-FCAAF4BFC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21" y="1366101"/>
            <a:ext cx="9200438" cy="2719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010474D-7C01-247F-4B85-C756E779DF4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77520" y="4117089"/>
                <a:ext cx="8164199" cy="1556204"/>
              </a:xfrm>
              <a:prstGeom prst="rect">
                <a:avLst/>
              </a:prstGeom>
            </p:spPr>
            <p:txBody>
              <a:bodyPr vert="horz" lIns="91440" tIns="45720" rIns="91440" bIns="45720" rtlCol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auto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It can be verified that under the cost allocation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0" lang="en-US" altLang="zh-CN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kumimoji="0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 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微软雅黑" panose="020B0503020204020204" charset="-122"/>
                            <a:cs typeface="Times New Roman" panose="02020603050405020304" pitchFamily="18" charset="0"/>
                            <a:sym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= 1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, no sub-coalition can be better off by leaving the grand coalition. </a:t>
                </a:r>
              </a:p>
              <a:p>
                <a:pPr marL="0" lvl="0" indent="0" algn="just" fontAlgn="auto">
                  <a:lnSpc>
                    <a:spcPct val="125000"/>
                  </a:lnSpc>
                  <a:spcBef>
                    <a:spcPts val="600"/>
                  </a:spcBef>
                  <a:buNone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he game becomes balanced and has a non-empty core. The grand coalition thus becomes stable.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010474D-7C01-247F-4B85-C756E779D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" y="4117089"/>
                <a:ext cx="8164199" cy="1556204"/>
              </a:xfrm>
              <a:prstGeom prst="rect">
                <a:avLst/>
              </a:prstGeom>
              <a:blipFill>
                <a:blip r:embed="rId4"/>
                <a:stretch>
                  <a:fillRect l="-1119" r="-1119" b="-63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9DC791-4390-0BFA-E2E7-5B0201E40D08}"/>
              </a:ext>
            </a:extLst>
          </p:cNvPr>
          <p:cNvGrpSpPr/>
          <p:nvPr/>
        </p:nvGrpSpPr>
        <p:grpSpPr>
          <a:xfrm>
            <a:off x="8767782" y="4191128"/>
            <a:ext cx="3296711" cy="2115692"/>
            <a:chOff x="8767782" y="4191128"/>
            <a:chExt cx="3296711" cy="211569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DB8040A-4E3D-CF11-7C10-5B6210A38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9866" y="4697261"/>
              <a:ext cx="3214627" cy="1351749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DF5B21-B2FD-FBD7-DE20-7CA53F85481D}"/>
                </a:ext>
              </a:extLst>
            </p:cNvPr>
            <p:cNvSpPr txBox="1"/>
            <p:nvPr/>
          </p:nvSpPr>
          <p:spPr>
            <a:xfrm>
              <a:off x="8767782" y="4191128"/>
              <a:ext cx="29466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Practical applications:</a:t>
              </a:r>
              <a:endParaRPr lang="zh-CN" altLang="en-US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C2E8518-31EC-A025-FC37-87919AC5A329}"/>
                </a:ext>
              </a:extLst>
            </p:cNvPr>
            <p:cNvSpPr/>
            <p:nvPr/>
          </p:nvSpPr>
          <p:spPr>
            <a:xfrm>
              <a:off x="8767783" y="4191128"/>
              <a:ext cx="3296710" cy="2115692"/>
            </a:xfrm>
            <a:prstGeom prst="rect">
              <a:avLst/>
            </a:prstGeom>
            <a:noFill/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45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06587" y="423499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7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1.2 Cost Adjustment and Inverse Optimization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010474D-7C01-247F-4B85-C756E779DF4A}"/>
              </a:ext>
            </a:extLst>
          </p:cNvPr>
          <p:cNvSpPr>
            <a:spLocks noGrp="1"/>
          </p:cNvSpPr>
          <p:nvPr/>
        </p:nvSpPr>
        <p:spPr>
          <a:xfrm>
            <a:off x="406586" y="1335094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The cost adjustment for stabilizing the grand coalition needs to be optimized in such a way that </a:t>
            </a:r>
            <a:r>
              <a:rPr lang="en-US" altLang="zh-CN" sz="2400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the total adjustment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of existing cost terms </a:t>
            </a:r>
            <a:r>
              <a:rPr lang="en-US" altLang="zh-CN" sz="2400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is minimized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514350" lvl="0" indent="-514350" algn="just" fontAlgn="auto">
              <a:lnSpc>
                <a:spcPct val="125000"/>
              </a:lnSpc>
              <a:spcBef>
                <a:spcPts val="600"/>
              </a:spcBef>
              <a:buAutoNum type="romanLcParenBoth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 desirable way of cooperation. </a:t>
            </a:r>
          </a:p>
          <a:p>
            <a:pPr marL="514350" lvl="0" indent="-514350" algn="just" fontAlgn="auto">
              <a:lnSpc>
                <a:spcPct val="125000"/>
              </a:lnSpc>
              <a:spcBef>
                <a:spcPts val="600"/>
              </a:spcBef>
              <a:buAutoNum type="romanLcParenBoth"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 desirable amount of total cost to be shared.</a:t>
            </a:r>
          </a:p>
          <a:p>
            <a:pPr marL="514350" lvl="0" indent="-514350" algn="just" fontAlgn="auto">
              <a:lnSpc>
                <a:spcPct val="125000"/>
              </a:lnSpc>
              <a:spcBef>
                <a:spcPts val="600"/>
              </a:spcBef>
              <a:buAutoNum type="romanLcParenBoth"/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inverse optimization problems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involve having a solution or objective function value of a </a:t>
            </a:r>
            <a:r>
              <a:rPr lang="en-US" altLang="zh-CN" sz="2400" b="1" i="1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forward optimization problem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provided beforehand. The task is then to determine the parameters of the forward optimization problem that yield the given solution or objective function value as optimal.</a:t>
            </a: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Chan, T. C., Mahmood, R., &amp; Zhu, I. Y. (2021). Inverse optimization: Theory and applications.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arXiv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preprint arXiv:2109.03920. </a:t>
            </a:r>
            <a:r>
              <a:rPr lang="en-US" altLang="zh-CN" sz="2000" dirty="0">
                <a:solidFill>
                  <a:srgbClr val="4472C4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https://www.youtube.com/watch?v=ux2ClmtlOmE</a:t>
            </a:r>
          </a:p>
          <a:p>
            <a:pPr marL="0" lv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77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10036057" y="6306820"/>
            <a:ext cx="173482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D0CFBC-EA42-486D-96EA-0EBBFED4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06587" y="4234997"/>
            <a:ext cx="11307893" cy="15562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25000"/>
              </a:lnSpc>
              <a:spcBef>
                <a:spcPts val="600"/>
              </a:spcBef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5300" y="186055"/>
            <a:ext cx="8691880" cy="566420"/>
          </a:xfrm>
        </p:spPr>
        <p:txBody>
          <a:bodyPr/>
          <a:lstStyle/>
          <a:p>
            <a:pPr algn="ctr" eaLnBrk="1" hangingPunct="1">
              <a:buClrTx/>
              <a:buSzTx/>
              <a:buFontTx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527E0-80EB-34F9-4315-F7F4F06BB978}"/>
              </a:ext>
            </a:extLst>
          </p:cNvPr>
          <p:cNvSpPr txBox="1"/>
          <p:nvPr/>
        </p:nvSpPr>
        <p:spPr>
          <a:xfrm>
            <a:off x="406586" y="811874"/>
            <a:ext cx="10697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1.3 Cost Adjustment versus Cost Imposition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5C13F4-415C-19B1-1AE9-5DDD0A1D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24" y="1345770"/>
            <a:ext cx="8532474" cy="34536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1701CD-5904-8AB1-75C6-85F255E54118}"/>
              </a:ext>
            </a:extLst>
          </p:cNvPr>
          <p:cNvSpPr txBox="1"/>
          <p:nvPr/>
        </p:nvSpPr>
        <p:spPr>
          <a:xfrm>
            <a:off x="590037" y="4810067"/>
            <a:ext cx="10940991" cy="2336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Cost adjustment is applicable to games that have </a:t>
            </a:r>
            <a:r>
              <a:rPr lang="en-US" altLang="zh-CN" sz="2400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explicit optimization formulations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Cost adjustment </a:t>
            </a:r>
            <a:r>
              <a:rPr lang="en-US" altLang="zh-CN" sz="2400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does not impose costs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 on players that form specific coalitions.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Cost adjustment can impose </a:t>
            </a:r>
            <a:r>
              <a:rPr lang="en-US" altLang="zh-CN" sz="2400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a desirable cooperation scheme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dirty="0">
                <a:solidFill>
                  <a:srgbClr val="4472C4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a desirable range of sharing cost</a:t>
            </a:r>
            <a:r>
              <a:rPr lang="en-US" altLang="zh-CN" sz="2400" dirty="0">
                <a:solidFill>
                  <a:prstClr val="black"/>
                </a:solidFill>
                <a:ea typeface="微软雅黑" panose="020B0503020204020204" charset="-122"/>
                <a:cs typeface="Times New Roman" panose="02020603050405020304" pitchFamily="18" charset="0"/>
              </a:rPr>
              <a:t> among the players.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prstClr val="black"/>
              </a:solidFill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3a3fa3e-67cc-4836-922c-af5b96a1f5ff"/>
  <p:tag name="COMMONDATA" val="eyJoZGlkIjoiODhmYmQxMGEyMGY1MWIwNzQ1ZjM1ZGJjYWZjODQ5MzIifQ=="/>
</p:tagLst>
</file>

<file path=ppt/theme/theme1.xml><?xml version="1.0" encoding="utf-8"?>
<a:theme xmlns:a="http://schemas.openxmlformats.org/drawingml/2006/main" name="4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AC General 1-Color">
  <a:themeElements>
    <a:clrScheme name="5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5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AC General 1-Color">
  <a:themeElements>
    <a:clrScheme name="4_AC General 1-Color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50021"/>
      </a:accent1>
      <a:accent2>
        <a:srgbClr val="000066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005C"/>
      </a:accent6>
      <a:hlink>
        <a:srgbClr val="000066"/>
      </a:hlink>
      <a:folHlink>
        <a:srgbClr val="000066"/>
      </a:folHlink>
    </a:clrScheme>
    <a:fontScheme name="4_AC General 1-Color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AC General 1-Colo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C General 1-Color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9571</TotalTime>
  <Words>1416</Words>
  <Application>Microsoft Office PowerPoint</Application>
  <PresentationFormat>宽屏</PresentationFormat>
  <Paragraphs>194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等线</vt:lpstr>
      <vt:lpstr>等线 Light</vt:lpstr>
      <vt:lpstr>微软雅黑</vt:lpstr>
      <vt:lpstr>Arial</vt:lpstr>
      <vt:lpstr>Book Antiqua</vt:lpstr>
      <vt:lpstr>Calibri</vt:lpstr>
      <vt:lpstr>Cambria Math</vt:lpstr>
      <vt:lpstr>Times New Roman</vt:lpstr>
      <vt:lpstr>Wingdings</vt:lpstr>
      <vt:lpstr>4_AC General 1-Color</vt:lpstr>
      <vt:lpstr>5_AC General 1-Color</vt:lpstr>
      <vt:lpstr>6_AC General 1-Color</vt:lpstr>
      <vt:lpstr>7_AC General 1-Color</vt:lpstr>
      <vt:lpstr>1_Office 主题​​</vt:lpstr>
      <vt:lpstr>PowerPoint 演示文稿</vt:lpstr>
      <vt:lpstr>Contents</vt:lpstr>
      <vt:lpstr>1. Motivation</vt:lpstr>
      <vt:lpstr>1. Motivation</vt:lpstr>
      <vt:lpstr>1. Motivation</vt:lpstr>
      <vt:lpstr>1. Motivation</vt:lpstr>
      <vt:lpstr>1. Motivation</vt:lpstr>
      <vt:lpstr>1. Motivation</vt:lpstr>
      <vt:lpstr>1. 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 Conclusion</vt:lpstr>
      <vt:lpstr>5. 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战略规划与创新</dc:title>
  <dc:creator>Administrator</dc:creator>
  <cp:lastModifiedBy>俊喆 赵</cp:lastModifiedBy>
  <cp:revision>1461</cp:revision>
  <cp:lastPrinted>2019-11-10T07:27:00Z</cp:lastPrinted>
  <dcterms:created xsi:type="dcterms:W3CDTF">2021-09-21T06:33:00Z</dcterms:created>
  <dcterms:modified xsi:type="dcterms:W3CDTF">2023-10-11T09:01:50Z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D147FA61E16D4D4A8126D54BFBBBFF6B</vt:lpwstr>
  </property>
</Properties>
</file>