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34" r:id="rId2"/>
    <p:sldId id="735" r:id="rId3"/>
    <p:sldId id="737" r:id="rId4"/>
    <p:sldId id="736" r:id="rId5"/>
    <p:sldId id="742" r:id="rId6"/>
    <p:sldId id="738" r:id="rId7"/>
    <p:sldId id="739" r:id="rId8"/>
    <p:sldId id="743" r:id="rId9"/>
    <p:sldId id="744" r:id="rId10"/>
    <p:sldId id="745" r:id="rId11"/>
    <p:sldId id="746" r:id="rId12"/>
    <p:sldId id="747" r:id="rId13"/>
    <p:sldId id="740" r:id="rId14"/>
    <p:sldId id="748" r:id="rId15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EE9478"/>
    <a:srgbClr val="F7D7F6"/>
    <a:srgbClr val="57554B"/>
    <a:srgbClr val="FB9F39"/>
    <a:srgbClr val="004DA1"/>
    <a:srgbClr val="F7AA89"/>
    <a:srgbClr val="FFE699"/>
    <a:srgbClr val="DBF8F9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826" autoAdjust="0"/>
  </p:normalViewPr>
  <p:slideViewPr>
    <p:cSldViewPr snapToGrid="0">
      <p:cViewPr>
        <p:scale>
          <a:sx n="75" d="100"/>
          <a:sy n="75" d="100"/>
        </p:scale>
        <p:origin x="252" y="-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3068"/>
    </p:cViewPr>
  </p:sorterViewPr>
  <p:notesViewPr>
    <p:cSldViewPr snapToGrid="0">
      <p:cViewPr varScale="1">
        <p:scale>
          <a:sx n="64" d="100"/>
          <a:sy n="64" d="100"/>
        </p:scale>
        <p:origin x="321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F377-72C8-4540-9723-A6DDFAC6F3E5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466FB-B685-4D33-AF34-9A09CFA0E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19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730B-93A8-458A-AA10-62ADF0A72AEB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D77A-6EA0-4262-96BF-74EF0A24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6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1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0"/>
            <a:ext cx="12192003" cy="6858000"/>
          </a:xfrm>
          <a:prstGeom prst="rect">
            <a:avLst/>
          </a:prstGeom>
          <a:noFill/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505" y="329710"/>
            <a:ext cx="5057775" cy="955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298705"/>
            <a:ext cx="9144000" cy="12112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68738"/>
            <a:ext cx="9144000" cy="67627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1967408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66800" y="2981329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Context</a:t>
            </a:r>
            <a:endParaRPr lang="zh-CN" altLang="en-US" sz="3200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343529" y="1304930"/>
            <a:ext cx="5010151" cy="260032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81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52450"/>
            <a:ext cx="12192000" cy="0"/>
          </a:xfrm>
          <a:prstGeom prst="line">
            <a:avLst/>
          </a:prstGeom>
          <a:ln w="19050">
            <a:solidFill>
              <a:srgbClr val="014D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424583"/>
            <a:ext cx="12192000" cy="0"/>
          </a:xfrm>
          <a:prstGeom prst="line">
            <a:avLst/>
          </a:prstGeom>
          <a:ln w="19050">
            <a:solidFill>
              <a:srgbClr val="014D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44" y="28581"/>
            <a:ext cx="2780773" cy="492819"/>
          </a:xfrm>
          <a:prstGeom prst="rect">
            <a:avLst/>
          </a:prstGeom>
        </p:spPr>
      </p:pic>
      <p:sp>
        <p:nvSpPr>
          <p:cNvPr id="17" name="页脚占位符 2"/>
          <p:cNvSpPr txBox="1">
            <a:spLocks/>
          </p:cNvSpPr>
          <p:nvPr userDrawn="1"/>
        </p:nvSpPr>
        <p:spPr>
          <a:xfrm>
            <a:off x="8786951" y="6414546"/>
            <a:ext cx="3094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>
                <a:solidFill>
                  <a:schemeClr val="tx1"/>
                </a:solidFill>
              </a:rPr>
              <a:t>Paper Report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页脚占位符 2"/>
          <p:cNvSpPr txBox="1">
            <a:spLocks/>
          </p:cNvSpPr>
          <p:nvPr userDrawn="1"/>
        </p:nvSpPr>
        <p:spPr>
          <a:xfrm>
            <a:off x="335405" y="6414546"/>
            <a:ext cx="6527307" cy="400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>
                <a:solidFill>
                  <a:schemeClr val="tx1"/>
                </a:solidFill>
              </a:rPr>
              <a:t>Title</a:t>
            </a:r>
            <a:r>
              <a:rPr lang="en-US" altLang="zh-CN" sz="1200">
                <a:solidFill>
                  <a:schemeClr val="tx1"/>
                </a:solidFill>
              </a:rPr>
              <a:t>: Integrating decisions with advance supply information in an assemble-to-order 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5435600" y="644998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1DE3024-2314-4731-A91C-29321039751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28581"/>
            <a:ext cx="10515600" cy="492819"/>
          </a:xfrm>
        </p:spPr>
        <p:txBody>
          <a:bodyPr>
            <a:no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40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圆角矩形 2"/>
          <p:cNvSpPr/>
          <p:nvPr userDrawn="1"/>
        </p:nvSpPr>
        <p:spPr>
          <a:xfrm>
            <a:off x="335406" y="758983"/>
            <a:ext cx="224444" cy="4389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147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Title: Offline and Online Algorithms for Integrated Scheduling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3024-2314-4731-A91C-293210397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5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7" r:id="rId3"/>
    <p:sldLayoutId id="2147483659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3121" y="2052727"/>
            <a:ext cx="9945757" cy="1211263"/>
          </a:xfrm>
        </p:spPr>
        <p:txBody>
          <a:bodyPr>
            <a:normAutofit/>
          </a:bodyPr>
          <a:lstStyle/>
          <a:p>
            <a:r>
              <a:rPr lang="en-US" altLang="zh-CN" sz="3200" b="1"/>
              <a:t>Integrating decisions with advance supply information in an assemble-to-order system</a:t>
            </a:r>
            <a:endParaRPr lang="zh-CN" altLang="en-US" sz="3200" b="1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9C6A1BB-B692-47CF-9D24-CE9F8160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4010"/>
            <a:ext cx="9144000" cy="111713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3300"/>
              <a:t>Author: Jie Chu; Kai Huang</a:t>
            </a:r>
          </a:p>
          <a:p>
            <a:r>
              <a:rPr lang="en-US" altLang="zh-CN" sz="3300"/>
              <a:t>Naval Res Logistics(NRL)</a:t>
            </a:r>
          </a:p>
          <a:p>
            <a:r>
              <a:rPr lang="en-US" altLang="zh-CN" sz="3300"/>
              <a:t>Received: 29 September 2018   Revised: 11 September 2019   Accepted: 30 October 2019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E683EF-A8F8-24D6-5A3D-83F8E1CBDB5D}"/>
              </a:ext>
            </a:extLst>
          </p:cNvPr>
          <p:cNvSpPr txBox="1"/>
          <p:nvPr/>
        </p:nvSpPr>
        <p:spPr>
          <a:xfrm>
            <a:off x="4436165" y="5178287"/>
            <a:ext cx="3319670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/>
              <a:t>reporter</a:t>
            </a:r>
            <a:r>
              <a:rPr lang="zh-CN" altLang="en-US" sz="2800"/>
              <a:t>：许璟钊</a:t>
            </a:r>
            <a:endParaRPr lang="en-US" altLang="zh-CN" sz="2800"/>
          </a:p>
          <a:p>
            <a:pPr algn="ctr">
              <a:lnSpc>
                <a:spcPts val="2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/>
              <a:t>2023.10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940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ADB40-7570-2D3F-65F9-6C34102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DEC5D4-0FB5-5048-9AE2-69C88EAB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 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AA773-3075-530A-ECC5-FCB5A3F9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CFFEDE-368E-BEC0-F9E1-CB83C0CF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3" y="587039"/>
            <a:ext cx="9185255" cy="57775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2D4AA9-18BE-349A-0706-D9AC7189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401" y="2014429"/>
            <a:ext cx="4157351" cy="330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CDDF5E-6A15-CD9A-F4A1-147FD457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87" y="2532130"/>
            <a:ext cx="4106863" cy="9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D54B97-F88E-8C1F-07C8-8A231EB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FF796F-22D0-D58A-0139-2CB49D7A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模型求解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13C90-F391-B736-7513-D6DD1293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样本均值近似算法</a:t>
            </a:r>
            <a:r>
              <a:rPr lang="en-US" altLang="zh-CN"/>
              <a:t>(SAA)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92AD87-7702-EF0E-4931-FB8313CF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09" y="1185899"/>
            <a:ext cx="8881534" cy="4991064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E083D93-41B0-EF9B-4883-F7B9F0D1C608}"/>
              </a:ext>
            </a:extLst>
          </p:cNvPr>
          <p:cNvSpPr/>
          <p:nvPr/>
        </p:nvSpPr>
        <p:spPr>
          <a:xfrm>
            <a:off x="1606550" y="1879600"/>
            <a:ext cx="5346700" cy="1022350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2ECB14-BEE1-E76D-3DE2-67EB451F61E8}"/>
              </a:ext>
            </a:extLst>
          </p:cNvPr>
          <p:cNvSpPr/>
          <p:nvPr/>
        </p:nvSpPr>
        <p:spPr>
          <a:xfrm>
            <a:off x="1606550" y="3155250"/>
            <a:ext cx="5346700" cy="1156400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AD2E4FF-78F1-2B04-C012-2713DCA93533}"/>
              </a:ext>
            </a:extLst>
          </p:cNvPr>
          <p:cNvSpPr/>
          <p:nvPr/>
        </p:nvSpPr>
        <p:spPr>
          <a:xfrm>
            <a:off x="1606550" y="4457700"/>
            <a:ext cx="5346700" cy="1403350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DECD1F-561A-2ACD-0378-1F8035918DBC}"/>
              </a:ext>
            </a:extLst>
          </p:cNvPr>
          <p:cNvSpPr txBox="1"/>
          <p:nvPr/>
        </p:nvSpPr>
        <p:spPr>
          <a:xfrm>
            <a:off x="7251700" y="2036832"/>
            <a:ext cx="227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/>
              <a:t>抽样并计算每个样本的目标函数值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25F1B8-0E9F-64C2-BF80-92BBAFFA4BF1}"/>
              </a:ext>
            </a:extLst>
          </p:cNvPr>
          <p:cNvSpPr txBox="1"/>
          <p:nvPr/>
        </p:nvSpPr>
        <p:spPr>
          <a:xfrm>
            <a:off x="7251700" y="3429000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/>
              <a:t>计算上界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65F1E4-BD28-BF58-0BEB-F592D3C2EA32}"/>
              </a:ext>
            </a:extLst>
          </p:cNvPr>
          <p:cNvSpPr txBox="1"/>
          <p:nvPr/>
        </p:nvSpPr>
        <p:spPr>
          <a:xfrm>
            <a:off x="7251700" y="4722882"/>
            <a:ext cx="227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/>
              <a:t>重新抽样取下界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36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79BE34-C76F-9FBA-66B9-8BCA55EF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60E823-4183-0A0B-5D6A-4C8CB5BC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模型求解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FB412-27F1-5990-4858-1DF3A5A2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样本均值近似算法</a:t>
            </a:r>
            <a:r>
              <a:rPr lang="en-US" altLang="zh-CN"/>
              <a:t>(SAA)</a:t>
            </a:r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8C1117-98AA-8637-BD8F-50DA36B1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43" y="1260924"/>
            <a:ext cx="7364215" cy="27258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0FA97D-8C80-BD42-567A-E17662F6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4" y="4098567"/>
            <a:ext cx="8468407" cy="22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4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8D391-2D4F-C690-2FC9-FD9E194D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7CD661-C7BC-7F81-E3F7-75615EEA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数值实验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1B0B7-5B6A-F15F-7DF3-0139753D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average service level</a:t>
            </a:r>
          </a:p>
          <a:p>
            <a:pPr marL="0" indent="0">
              <a:buNone/>
            </a:pPr>
            <a:r>
              <a:rPr lang="zh-CN" altLang="en-US" sz="1800"/>
              <a:t>模型：</a:t>
            </a:r>
            <a:r>
              <a:rPr lang="en-US" altLang="zh-CN" sz="1800"/>
              <a:t>SAA</a:t>
            </a:r>
            <a:r>
              <a:rPr lang="en-US" altLang="zh-CN" sz="1100"/>
              <a:t>ESI</a:t>
            </a:r>
            <a:r>
              <a:rPr lang="en-US" altLang="zh-CN" sz="1800"/>
              <a:t>:the SAA solutions of the two-stage model of Akçay and Xu (2004)</a:t>
            </a:r>
          </a:p>
          <a:p>
            <a:pPr marL="0" indent="0">
              <a:buNone/>
            </a:pPr>
            <a:r>
              <a:rPr lang="en-US" altLang="zh-CN" sz="1800"/>
              <a:t>            SAA</a:t>
            </a:r>
            <a:r>
              <a:rPr lang="en-US" altLang="zh-CN" sz="1100"/>
              <a:t>FSI</a:t>
            </a:r>
            <a:r>
              <a:rPr lang="en-US" altLang="zh-CN" sz="1800"/>
              <a:t>:the FSI model</a:t>
            </a:r>
          </a:p>
          <a:p>
            <a:pPr marL="0" indent="0">
              <a:buNone/>
            </a:pPr>
            <a:r>
              <a:rPr lang="en-US" altLang="zh-CN" sz="1800"/>
              <a:t>            SAA</a:t>
            </a:r>
            <a:r>
              <a:rPr lang="en-US" altLang="zh-CN" sz="1100"/>
              <a:t>ASI</a:t>
            </a:r>
            <a:r>
              <a:rPr lang="en-US" altLang="zh-CN" sz="1800"/>
              <a:t>:the ASI model</a:t>
            </a:r>
          </a:p>
          <a:p>
            <a:pPr marL="0" indent="0">
              <a:buNone/>
            </a:pPr>
            <a:r>
              <a:rPr lang="zh-CN" altLang="en-US" sz="1800"/>
              <a:t>指标：</a:t>
            </a:r>
            <a:r>
              <a:rPr lang="en-US" altLang="zh-CN" sz="1800"/>
              <a:t>the base-stock levels</a:t>
            </a:r>
          </a:p>
          <a:p>
            <a:pPr marL="0" indent="0">
              <a:buNone/>
            </a:pPr>
            <a:r>
              <a:rPr lang="en-US" altLang="zh-CN" sz="1800"/>
              <a:t>            LB%  </a:t>
            </a:r>
          </a:p>
          <a:p>
            <a:pPr marL="0" indent="0">
              <a:buNone/>
            </a:pPr>
            <a:r>
              <a:rPr lang="en-US" altLang="zh-CN" sz="1800"/>
              <a:t>            UB%</a:t>
            </a:r>
          </a:p>
          <a:p>
            <a:pPr marL="0" indent="0">
              <a:buNone/>
            </a:pPr>
            <a:r>
              <a:rPr lang="en-US" altLang="zh-CN" sz="1800"/>
              <a:t>            optimality gap (GAP% = UB% − LB%)</a:t>
            </a:r>
          </a:p>
          <a:p>
            <a:pPr marL="0" indent="0">
              <a:buNone/>
            </a:pPr>
            <a:r>
              <a:rPr lang="en-US" altLang="zh-CN" sz="1800"/>
              <a:t>                     </a:t>
            </a:r>
            <a:r>
              <a:rPr lang="zh-CN" altLang="en-US" sz="1800"/>
              <a:t>              ：</a:t>
            </a:r>
            <a:r>
              <a:rPr lang="en-US" altLang="zh-CN" sz="1800"/>
              <a:t>relative performance of ASI in comparison to ESI and FSI</a:t>
            </a:r>
          </a:p>
          <a:p>
            <a:pPr marL="0" indent="0">
              <a:buNone/>
            </a:pPr>
            <a:r>
              <a:rPr lang="en-US" altLang="zh-CN" sz="1800"/>
              <a:t>            </a:t>
            </a:r>
            <a:endParaRPr lang="zh-CN" altLang="en-US" sz="18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D9A615-2047-7E4C-D105-73B3A1D2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790950"/>
            <a:ext cx="571500" cy="495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7DDCDE-532A-6D65-9154-C879556B4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5" y="3797300"/>
            <a:ext cx="581025" cy="5238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3F58EE-9E19-D113-ADA0-3E7455DCB4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79"/>
          <a:stretch/>
        </p:blipFill>
        <p:spPr>
          <a:xfrm>
            <a:off x="2425700" y="4321175"/>
            <a:ext cx="3860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8D391-2D4F-C690-2FC9-FD9E194D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7CD661-C7BC-7F81-E3F7-75615EEA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数值实验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1B0B7-5B6A-F15F-7DF3-0139753D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/>
              <a:t>算例</a:t>
            </a:r>
            <a:endParaRPr lang="en-US" altLang="zh-CN" sz="18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/>
              <a:t>Zhang (1997) system</a:t>
            </a:r>
          </a:p>
          <a:p>
            <a:pPr marL="0" indent="0">
              <a:buNone/>
            </a:pPr>
            <a:endParaRPr lang="zh-CN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A59A2B3-063B-CE47-4B36-B369052EC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91753"/>
                  </p:ext>
                </p:extLst>
              </p:nvPr>
            </p:nvGraphicFramePr>
            <p:xfrm>
              <a:off x="838200" y="1455856"/>
              <a:ext cx="9720072" cy="12995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1662369389"/>
                        </a:ext>
                      </a:extLst>
                    </a:gridCol>
                    <a:gridCol w="1399032">
                      <a:extLst>
                        <a:ext uri="{9D8B030D-6E8A-4147-A177-3AD203B41FA5}">
                          <a16:colId xmlns:a16="http://schemas.microsoft.com/office/drawing/2014/main" val="3394257733"/>
                        </a:ext>
                      </a:extLst>
                    </a:gridCol>
                    <a:gridCol w="1472184">
                      <a:extLst>
                        <a:ext uri="{9D8B030D-6E8A-4147-A177-3AD203B41FA5}">
                          <a16:colId xmlns:a16="http://schemas.microsoft.com/office/drawing/2014/main" val="3487696776"/>
                        </a:ext>
                      </a:extLst>
                    </a:gridCol>
                    <a:gridCol w="2642616">
                      <a:extLst>
                        <a:ext uri="{9D8B030D-6E8A-4147-A177-3AD203B41FA5}">
                          <a16:colId xmlns:a16="http://schemas.microsoft.com/office/drawing/2014/main" val="228008607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1577369808"/>
                        </a:ext>
                      </a:extLst>
                    </a:gridCol>
                    <a:gridCol w="1620012">
                      <a:extLst>
                        <a:ext uri="{9D8B030D-6E8A-4147-A177-3AD203B41FA5}">
                          <a16:colId xmlns:a16="http://schemas.microsoft.com/office/drawing/2014/main" val="369680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零件数</a:t>
                          </a:r>
                          <a:r>
                            <a:rPr lang="en-US" altLang="zh-CN"/>
                            <a:t>i</a:t>
                          </a:r>
                          <a:endParaRPr lang="zh-CN" altLang="en-US" i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产品数</a:t>
                          </a:r>
                          <a:r>
                            <a:rPr lang="en-US" altLang="zh-CN"/>
                            <a:t>j</a:t>
                          </a:r>
                          <a:endParaRPr lang="zh-CN" altLang="en-US" i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产品需求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零件提前期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场景树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响应时间窗口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5266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均匀分布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mtClean="0"/>
                                  </m:ctrlPr>
                                </m:sSubSupPr>
                                <m:e>
                                  <m:r>
                                    <a:rPr lang="zh-CN" altLang="en-US" smtClean="0"/>
                                    <m:t>𝓁</m:t>
                                  </m:r>
                                </m:e>
                                <m:sub>
                                  <m:r>
                                    <a:rPr lang="en-US" altLang="zh-CN" b="0" smtClean="0"/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smtClean="0"/>
                                    <m:t>𝑡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/>
                            <a:t>≡ 3,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mtClean="0"/>
                                  </m:ctrlPr>
                                </m:sSubSupPr>
                                <m:e>
                                  <m:r>
                                    <a:rPr lang="zh-CN" altLang="en-US" smtClean="0"/>
                                    <m:t>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smtClean="0"/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CN" b="0" smtClean="0"/>
                                    <m:t>𝑡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/>
                            <a:t>∈ uniform{2, 3}, i = 2, 3,</a:t>
                          </a:r>
                        </a:p>
                        <a:p>
                          <a:pPr algn="ctr"/>
                          <a:r>
                            <a:rPr lang="en-US" altLang="zh-CN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mtClean="0"/>
                                  </m:ctrlPr>
                                </m:sSubSupPr>
                                <m:e>
                                  <m:r>
                                    <a:rPr lang="zh-CN" altLang="en-US" smtClean="0"/>
                                    <m:t>𝓁</m:t>
                                  </m:r>
                                </m:e>
                                <m:sub>
                                  <m:r>
                                    <a:rPr lang="en-US" altLang="zh-CN" b="0" smtClean="0"/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1800" b="0" smtClean="0"/>
                                    <m:t>𝑡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/>
                            <a:t>∈ uniform{4,5},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mtClean="0"/>
                                  </m:ctrlPr>
                                </m:sSubSupPr>
                                <m:e>
                                  <m:r>
                                    <a:rPr lang="zh-CN" altLang="en-US" smtClean="0"/>
                                    <m:t>𝓁</m:t>
                                  </m:r>
                                </m:e>
                                <m:sub>
                                  <m:r>
                                    <a:rPr lang="en-US" altLang="zh-CN" b="0" smtClean="0"/>
                                    <m:t>5</m:t>
                                  </m:r>
                                </m:sub>
                                <m:sup>
                                  <m:r>
                                    <a:rPr lang="en-US" altLang="zh-CN" sz="1800" b="0" smtClean="0"/>
                                    <m:t>𝑡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/>
                            <a:t>≡4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同一种产品相同且固定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9367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A59A2B3-063B-CE47-4B36-B369052EC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91753"/>
                  </p:ext>
                </p:extLst>
              </p:nvPr>
            </p:nvGraphicFramePr>
            <p:xfrm>
              <a:off x="838200" y="1455856"/>
              <a:ext cx="9720072" cy="12995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1662369389"/>
                        </a:ext>
                      </a:extLst>
                    </a:gridCol>
                    <a:gridCol w="1399032">
                      <a:extLst>
                        <a:ext uri="{9D8B030D-6E8A-4147-A177-3AD203B41FA5}">
                          <a16:colId xmlns:a16="http://schemas.microsoft.com/office/drawing/2014/main" val="3394257733"/>
                        </a:ext>
                      </a:extLst>
                    </a:gridCol>
                    <a:gridCol w="1472184">
                      <a:extLst>
                        <a:ext uri="{9D8B030D-6E8A-4147-A177-3AD203B41FA5}">
                          <a16:colId xmlns:a16="http://schemas.microsoft.com/office/drawing/2014/main" val="3487696776"/>
                        </a:ext>
                      </a:extLst>
                    </a:gridCol>
                    <a:gridCol w="2642616">
                      <a:extLst>
                        <a:ext uri="{9D8B030D-6E8A-4147-A177-3AD203B41FA5}">
                          <a16:colId xmlns:a16="http://schemas.microsoft.com/office/drawing/2014/main" val="228008607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1577369808"/>
                        </a:ext>
                      </a:extLst>
                    </a:gridCol>
                    <a:gridCol w="1620012">
                      <a:extLst>
                        <a:ext uri="{9D8B030D-6E8A-4147-A177-3AD203B41FA5}">
                          <a16:colId xmlns:a16="http://schemas.microsoft.com/office/drawing/2014/main" val="369680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零件数</a:t>
                          </a:r>
                          <a:r>
                            <a:rPr lang="en-US" altLang="zh-CN"/>
                            <a:t>i</a:t>
                          </a:r>
                          <a:endParaRPr lang="zh-CN" altLang="en-US" i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产品数</a:t>
                          </a:r>
                          <a:r>
                            <a:rPr lang="en-US" altLang="zh-CN"/>
                            <a:t>j</a:t>
                          </a:r>
                          <a:endParaRPr lang="zh-CN" altLang="en-US" i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产品需求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零件提前期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场景树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响应时间窗口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5266626"/>
                      </a:ext>
                    </a:extLst>
                  </a:tr>
                  <a:tr h="9286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均匀分布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1290" t="-44444" r="-107604" b="-10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同一种产品相同且固定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9367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021230C-9449-3394-8B25-2FE0D44F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89938"/>
              </p:ext>
            </p:extLst>
          </p:nvPr>
        </p:nvGraphicFramePr>
        <p:xfrm>
          <a:off x="1994612" y="3374206"/>
          <a:ext cx="1950720" cy="1104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114647328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844221659"/>
                    </a:ext>
                  </a:extLst>
                </a:gridCol>
              </a:tblGrid>
              <a:tr h="368287">
                <a:tc>
                  <a:txBody>
                    <a:bodyPr/>
                    <a:lstStyle/>
                    <a:p>
                      <a:r>
                        <a:rPr lang="en-US" altLang="zh-CN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57073"/>
                  </a:ext>
                </a:extLst>
              </a:tr>
              <a:tr h="368287">
                <a:tc>
                  <a:txBody>
                    <a:bodyPr/>
                    <a:lstStyle/>
                    <a:p>
                      <a:r>
                        <a:rPr lang="en-US" altLang="zh-CN"/>
                        <a:t>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88156"/>
                  </a:ext>
                </a:extLst>
              </a:tr>
              <a:tr h="368287">
                <a:tc>
                  <a:txBody>
                    <a:bodyPr/>
                    <a:lstStyle/>
                    <a:p>
                      <a:r>
                        <a:rPr lang="en-US" altLang="zh-CN"/>
                        <a:t>N′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76823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64014325-F4CF-9605-3666-3CC0C127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355" y="2755384"/>
            <a:ext cx="5251629" cy="35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7DFA6F-C22E-4932-4C4E-CD925AD2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EA61E8-D6A7-4F47-C28A-79357DE1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Authors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EA48A-35EE-814F-D286-CBFC35E5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774701"/>
            <a:ext cx="1469888" cy="492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/>
              <a:t>Jie Chu</a:t>
            </a:r>
          </a:p>
        </p:txBody>
      </p:sp>
      <p:pic>
        <p:nvPicPr>
          <p:cNvPr id="1026" name="Picture 2" descr="Jie Chu">
            <a:extLst>
              <a:ext uri="{FF2B5EF4-FFF2-40B4-BE49-F238E27FC236}">
                <a16:creationId xmlns:a16="http://schemas.microsoft.com/office/drawing/2014/main" id="{A82CBB9F-045F-F26D-95FF-3CA2E86C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" y="1267521"/>
            <a:ext cx="2912166" cy="30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E5497A-3384-2D03-53AC-EAC707170763}"/>
              </a:ext>
            </a:extLst>
          </p:cNvPr>
          <p:cNvSpPr txBox="1"/>
          <p:nvPr/>
        </p:nvSpPr>
        <p:spPr>
          <a:xfrm>
            <a:off x="5057362" y="620240"/>
            <a:ext cx="7013714" cy="654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/>
              <a:t>Education background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Ph.D. in Management Science, McMaster University, Canada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M.Eng. in Electrical and Computer Engineering, University of Toronto, Canada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M.S. in Industrial Engineering, Arizona State University, United States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B.Eng. in Automation, Huazhong University of Science and Technology, China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/>
              <a:t>Work experience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Assistant Professor, IBSS, Xi'an Jiaotong-Liverpool University, 2020-Present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Deputy Program Director (MSc. Operations and Supply Chains), IBSS, XJTLU, 2020- Present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Assistant Professor, College of Economics and Management, Huazhong Agricultural University, 2019-2020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A43F60-95E3-C5E5-C4D9-0BE4ECDEAEB2}"/>
              </a:ext>
            </a:extLst>
          </p:cNvPr>
          <p:cNvSpPr txBox="1"/>
          <p:nvPr/>
        </p:nvSpPr>
        <p:spPr>
          <a:xfrm>
            <a:off x="611535" y="4289017"/>
            <a:ext cx="4634946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/>
              <a:t>Interest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Production and Inventory Management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Stochastic Programming/Robust Optimization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Closed-loop Supply Chain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613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7DFA6F-C22E-4932-4C4E-CD925AD2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EA61E8-D6A7-4F47-C28A-79357DE1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Authors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EA48A-35EE-814F-D286-CBFC35E5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774701"/>
            <a:ext cx="1469888" cy="4928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/>
              <a:t>Kai Huang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E5497A-3384-2D03-53AC-EAC707170763}"/>
              </a:ext>
            </a:extLst>
          </p:cNvPr>
          <p:cNvSpPr txBox="1"/>
          <p:nvPr/>
        </p:nvSpPr>
        <p:spPr>
          <a:xfrm>
            <a:off x="4750627" y="774701"/>
            <a:ext cx="7323481" cy="520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/>
              <a:t>Education background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PhD, Georgia Institute of Technology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MSc, Tsinghua University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BSc, Huazhong University of Science and Technology </a:t>
            </a:r>
          </a:p>
          <a:p>
            <a:pPr marL="342900" indent="-342900" algn="l" fontAlgn="base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400"/>
              <a:t>  Work experience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Professor, DeGroote School of Business, McMaster University, Canada</a:t>
            </a:r>
          </a:p>
          <a:p>
            <a:pPr marL="457200" indent="-457200" algn="l" fontAlgn="base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400"/>
              <a:t> Recent journal articles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Deep learning-based model predictive control for real-time supply chain optimization.  Journal of Process Control.  129:103049-103049. 2023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Data-driven supply chain monitoring using canonical variate analysis.  Computers and Chemical Engineering.  174:108228-108228. 2023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A43F60-95E3-C5E5-C4D9-0BE4ECDEAEB2}"/>
              </a:ext>
            </a:extLst>
          </p:cNvPr>
          <p:cNvSpPr txBox="1"/>
          <p:nvPr/>
        </p:nvSpPr>
        <p:spPr>
          <a:xfrm>
            <a:off x="503583" y="4345891"/>
            <a:ext cx="4177747" cy="161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/>
              <a:t>Research interest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data-driven inventory management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humanitarian logistics</a:t>
            </a:r>
          </a:p>
          <a:p>
            <a:pPr marL="342900" indent="-342900" algn="l" fontAlgn="base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</a:rPr>
              <a:t>closed-loop supply chain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9BC621-EC8D-C108-C782-A9DEAC0B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0" y="1267521"/>
            <a:ext cx="3078370" cy="30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9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013605-6B03-7C79-1E7B-2DEEE89F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1BF3FF5-2CB9-EB3D-298E-3BB34E24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EB780-E8F3-08A1-F8F4-74A32C0B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/>
              <a:t>periodic-review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含义：每个周期期初检查库存，当库存水平低于</a:t>
            </a:r>
            <a:r>
              <a:rPr lang="en-US" altLang="zh-CN"/>
              <a:t>base stock level</a:t>
            </a:r>
            <a:r>
              <a:rPr lang="zh-CN" altLang="en-US"/>
              <a:t>，发出订货请求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/>
              <a:t>assemble-to-order (ATO)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含义：按订单装配，制造商最小库存单位维持在零件层面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目的：降低产成品的存货积压成本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/>
              <a:t>难点：</a:t>
            </a:r>
            <a:r>
              <a:rPr lang="en-US" altLang="zh-CN" sz="2600"/>
              <a:t>joint optimization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	(1)</a:t>
            </a:r>
            <a:r>
              <a:rPr lang="zh-CN" altLang="en-US"/>
              <a:t>库存补充</a:t>
            </a:r>
            <a:r>
              <a:rPr lang="en-US" altLang="zh-CN"/>
              <a:t>(inventory replenishment):</a:t>
            </a:r>
            <a:r>
              <a:rPr lang="zh-CN" altLang="en-US"/>
              <a:t>订货提前期不确定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	(2)</a:t>
            </a:r>
            <a:r>
              <a:rPr lang="zh-CN" altLang="en-US"/>
              <a:t>零件分配</a:t>
            </a:r>
            <a:r>
              <a:rPr lang="en-US" altLang="zh-CN"/>
              <a:t>(component allocation)</a:t>
            </a:r>
            <a:r>
              <a:rPr lang="zh-CN" altLang="en-US"/>
              <a:t>：零件之间的库存水平相互关联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59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4C978C-7103-B531-05F4-BB2F5F2E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DF4ABC-8DD2-B2F6-6A47-02090C3E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Literature review</a:t>
            </a:r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18D212E-F320-33FF-DBF2-07331CD77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3545"/>
            <a:ext cx="10515600" cy="120457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5AA926-5DAE-9D0B-14E7-60757CA6E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" r="3019"/>
          <a:stretch/>
        </p:blipFill>
        <p:spPr>
          <a:xfrm>
            <a:off x="660400" y="758303"/>
            <a:ext cx="11531600" cy="35595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D23A4B-1A1E-C729-1DA8-57FA3960F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/>
          <a:stretch/>
        </p:blipFill>
        <p:spPr>
          <a:xfrm>
            <a:off x="660400" y="4508545"/>
            <a:ext cx="11220450" cy="139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CE77EA-C4BC-119A-98F0-4271F58E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45B0FA-FD0B-99F9-9875-F8BA8D6F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</a:t>
            </a:r>
            <a:r>
              <a:rPr lang="zh-CN" altLang="en-US"/>
              <a:t>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BC472-60D3-51FD-0CC8-2CA2F14C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/>
              <a:t>Some assumptions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</a:t>
            </a:r>
            <a:r>
              <a:rPr lang="zh-CN" altLang="en-US"/>
              <a:t>缺货订单按照</a:t>
            </a:r>
            <a:r>
              <a:rPr lang="en-US" altLang="zh-CN"/>
              <a:t>FCFS</a:t>
            </a:r>
            <a:r>
              <a:rPr lang="zh-CN" altLang="en-US"/>
              <a:t>原则满足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零件持有成本和产品缺货惩罚成本与数量线性相关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产成品需求允许在响应时间窗口内的多个时期内被满足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假设装配提前期为</a:t>
            </a:r>
            <a:r>
              <a:rPr lang="en-US" altLang="zh-CN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假设产成品需求是离散的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本文考虑的</a:t>
            </a:r>
            <a:r>
              <a:rPr lang="en-US" altLang="zh-CN"/>
              <a:t>ATO</a:t>
            </a:r>
            <a:r>
              <a:rPr lang="zh-CN" altLang="en-US"/>
              <a:t>系统为：多产品多零件，且对不同零件的需求存在交叉关系</a:t>
            </a:r>
          </a:p>
        </p:txBody>
      </p:sp>
    </p:spTree>
    <p:extLst>
      <p:ext uri="{BB962C8B-B14F-4D97-AF65-F5344CB8AC3E}">
        <p14:creationId xmlns:p14="http://schemas.microsoft.com/office/powerpoint/2010/main" val="398694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3138E4-190C-DC12-38C4-74A985B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3D8DAB-9C57-D87A-268F-F3C2334F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69F1B-332A-9EFC-27F9-C7047C25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600" b="1"/>
              <a:t>Sequence of Events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t</a:t>
            </a:r>
            <a:r>
              <a:rPr lang="zh-CN" altLang="en-US" sz="2400"/>
              <a:t>时期：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       1</a:t>
            </a:r>
            <a:r>
              <a:rPr lang="zh-CN" altLang="en-US" sz="2400"/>
              <a:t>、检查库存位置</a:t>
            </a:r>
            <a:r>
              <a:rPr lang="en-US" altLang="zh-CN" sz="2400"/>
              <a:t>(inventory position)=</a:t>
            </a:r>
            <a:r>
              <a:rPr lang="zh-CN" altLang="en-US" sz="2400"/>
              <a:t>现有库存</a:t>
            </a:r>
            <a:r>
              <a:rPr lang="en-US" altLang="zh-CN" sz="2400"/>
              <a:t>+</a:t>
            </a:r>
            <a:r>
              <a:rPr lang="zh-CN" altLang="en-US" sz="2400"/>
              <a:t>在途库存</a:t>
            </a:r>
            <a:r>
              <a:rPr lang="en-US" altLang="zh-CN"/>
              <a:t>-</a:t>
            </a:r>
            <a:r>
              <a:rPr lang="zh-CN" altLang="en-US"/>
              <a:t>缺货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       2</a:t>
            </a:r>
            <a:r>
              <a:rPr lang="zh-CN" altLang="en-US" sz="2400"/>
              <a:t>、根据</a:t>
            </a:r>
            <a:r>
              <a:rPr lang="en-US" altLang="zh-CN" sz="2400"/>
              <a:t>base-stock level</a:t>
            </a:r>
            <a:r>
              <a:rPr lang="zh-CN" altLang="en-US" sz="2400"/>
              <a:t>下达零件补货订单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       3</a:t>
            </a:r>
            <a:r>
              <a:rPr lang="zh-CN" altLang="en-US" sz="2400"/>
              <a:t>、</a:t>
            </a:r>
            <a:r>
              <a:rPr lang="en-US" altLang="zh-CN" sz="2400"/>
              <a:t>replenishment lead time</a:t>
            </a:r>
            <a:r>
              <a:rPr lang="zh-CN" altLang="en-US" sz="2400"/>
              <a:t>变为已知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       4</a:t>
            </a:r>
            <a:r>
              <a:rPr lang="zh-CN" altLang="en-US" sz="2400"/>
              <a:t>、收到之前的补货订单并更新库存位置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5</a:t>
            </a:r>
            <a:r>
              <a:rPr lang="zh-CN" altLang="en-US"/>
              <a:t>、产品需求到达，分配可用零件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</a:t>
            </a:r>
            <a:r>
              <a:rPr lang="zh-CN" altLang="en-US"/>
              <a:t> </a:t>
            </a:r>
            <a:r>
              <a:rPr lang="en-US" altLang="zh-CN"/>
              <a:t>6</a:t>
            </a:r>
            <a:r>
              <a:rPr lang="zh-CN" altLang="en-US"/>
              <a:t>、计算在响应时间窗口内满足需求获得的奖励</a:t>
            </a:r>
          </a:p>
        </p:txBody>
      </p:sp>
    </p:spTree>
    <p:extLst>
      <p:ext uri="{BB962C8B-B14F-4D97-AF65-F5344CB8AC3E}">
        <p14:creationId xmlns:p14="http://schemas.microsoft.com/office/powerpoint/2010/main" val="30639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7FA08A-7C04-ACE2-E0B5-857BFB97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64311A-B67E-F5FF-C249-BB834897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 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21E7AF-9DF1-339F-A9AB-07C1C78A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/>
              <a:t>Condition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</a:t>
            </a:r>
            <a:r>
              <a:rPr lang="zh-CN" altLang="en-US"/>
              <a:t>每个零件已经实现的订货提前期必须满足：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例如：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当已实现的订货提前期     </a:t>
            </a:r>
            <a:r>
              <a:rPr lang="en-US" altLang="zh-CN"/>
              <a:t>=2</a:t>
            </a:r>
            <a:r>
              <a:rPr lang="zh-CN" altLang="en-US"/>
              <a:t>，</a:t>
            </a:r>
            <a:r>
              <a:rPr lang="en-US" altLang="zh-CN"/>
              <a:t>lead time support </a:t>
            </a:r>
            <a:r>
              <a:rPr lang="zh-CN" altLang="en-US"/>
              <a:t>会更新为：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/>
              <a:t>Theorem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零件需求      会在             时期内被完全满足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产品需求      会在                时期内被完全满足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B9B33A-399A-1327-3580-6329657B6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9" b="25417"/>
          <a:stretch/>
        </p:blipFill>
        <p:spPr>
          <a:xfrm>
            <a:off x="3060700" y="1968716"/>
            <a:ext cx="5245050" cy="445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DEA6F2-E32B-7594-964C-F3D886B3D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43" y="2649321"/>
            <a:ext cx="6457950" cy="323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FB0FD2-C378-C3A7-83BA-BB193D64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678" y="3238729"/>
            <a:ext cx="251884" cy="32385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C4A6E3C-387A-EAC9-A23C-415154572DF2}"/>
              </a:ext>
            </a:extLst>
          </p:cNvPr>
          <p:cNvGrpSpPr/>
          <p:nvPr/>
        </p:nvGrpSpPr>
        <p:grpSpPr>
          <a:xfrm>
            <a:off x="1580543" y="3637079"/>
            <a:ext cx="8220196" cy="714375"/>
            <a:chOff x="1611308" y="3129697"/>
            <a:chExt cx="8220196" cy="71437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83281E0-04EF-A8F2-C50D-143D46F7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1308" y="3220893"/>
              <a:ext cx="3824292" cy="47148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F7B8AF6-C014-E4E2-0B1B-365155ED3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5229" y="3129697"/>
              <a:ext cx="4486275" cy="714375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6CB62477-678F-4221-BF72-F1D52791D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550" y="5002804"/>
            <a:ext cx="325045" cy="2511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4DC12EF-8486-71C5-A997-3B1E71DB56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0700" y="4959290"/>
            <a:ext cx="843127" cy="2946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22E725F-B540-0AED-116F-7B6FF83FA2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8533" y="5572453"/>
            <a:ext cx="330890" cy="3238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3A1515B-111F-B19A-CA15-7640C0D549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6035" y="5509626"/>
            <a:ext cx="950176" cy="3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5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DDF476-6359-C174-A1FB-B9FECD6A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024-2314-4731-A91C-29321039751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DE73CC-0FCE-E883-212F-8CC53A8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 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CC3A4-C900-FE60-C23A-8B1710C1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847"/>
            <a:ext cx="10515600" cy="5402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b="1"/>
              <a:t>场景树</a:t>
            </a:r>
            <a:r>
              <a:rPr lang="en-US" altLang="zh-CN" sz="2600" b="1"/>
              <a:t>(Scenario tree)</a:t>
            </a:r>
          </a:p>
          <a:p>
            <a:pPr marL="0" indent="0">
              <a:buNone/>
            </a:pPr>
            <a:r>
              <a:rPr lang="zh-CN" altLang="en-US"/>
              <a:t>目的：枚举所有提前期的可能情况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根节点：产品需求              和补货提前期                              已知，所以概率为</a:t>
            </a:r>
            <a:r>
              <a:rPr lang="en-US" altLang="zh-CN"/>
              <a:t>1</a:t>
            </a:r>
          </a:p>
          <a:p>
            <a:pPr marL="0" indent="0">
              <a:buNone/>
            </a:pPr>
            <a:r>
              <a:rPr lang="zh-CN" altLang="en-US"/>
              <a:t>含义：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:</a:t>
            </a:r>
            <a:r>
              <a:rPr lang="zh-CN" altLang="en-US"/>
              <a:t>节点</a:t>
            </a:r>
            <a:r>
              <a:rPr lang="en-US" altLang="zh-CN"/>
              <a:t>g</a:t>
            </a:r>
            <a:r>
              <a:rPr lang="zh-CN" altLang="en-US"/>
              <a:t>到根节点的路径，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</a:t>
            </a:r>
            <a:r>
              <a:rPr lang="zh-CN" altLang="en-US"/>
              <a:t>代表一个场景</a:t>
            </a:r>
            <a:endParaRPr lang="en-US" altLang="zh-CN"/>
          </a:p>
          <a:p>
            <a:pPr marL="0" indent="0">
              <a:buNone/>
            </a:pPr>
            <a:r>
              <a:rPr lang="en-US" altLang="zh-CN" b="1" i="1"/>
              <a:t>       t(g)</a:t>
            </a:r>
            <a:r>
              <a:rPr lang="en-US" altLang="zh-CN"/>
              <a:t>:</a:t>
            </a:r>
            <a:r>
              <a:rPr lang="zh-CN" altLang="en-US"/>
              <a:t>节点</a:t>
            </a:r>
            <a:r>
              <a:rPr lang="en-US" altLang="zh-CN"/>
              <a:t>g</a:t>
            </a:r>
            <a:r>
              <a:rPr lang="zh-CN" altLang="en-US"/>
              <a:t>所处时期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   </a:t>
            </a:r>
            <a:r>
              <a:rPr lang="en-US" altLang="zh-CN" b="1" i="1"/>
              <a:t>p(g)</a:t>
            </a:r>
            <a:r>
              <a:rPr lang="en-US" altLang="zh-CN"/>
              <a:t>:</a:t>
            </a:r>
            <a:r>
              <a:rPr lang="zh-CN" altLang="en-US"/>
              <a:t>节点</a:t>
            </a:r>
            <a:r>
              <a:rPr lang="en-US" altLang="zh-CN"/>
              <a:t>g</a:t>
            </a:r>
            <a:r>
              <a:rPr lang="zh-CN" altLang="en-US"/>
              <a:t>提前期的可能性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两阶段：</a:t>
            </a:r>
            <a:r>
              <a:rPr lang="en-US" altLang="zh-CN"/>
              <a:t>t</a:t>
            </a:r>
            <a:r>
              <a:rPr lang="zh-CN" altLang="en-US"/>
              <a:t>和</a:t>
            </a:r>
            <a:r>
              <a:rPr lang="en-US" altLang="zh-CN"/>
              <a:t>t+1</a:t>
            </a:r>
          </a:p>
          <a:p>
            <a:pPr marL="0" indent="0">
              <a:buNone/>
            </a:pPr>
            <a:r>
              <a:rPr lang="en-US" altLang="zh-CN"/>
              <a:t>                t+1</a:t>
            </a:r>
            <a:r>
              <a:rPr lang="zh-CN" altLang="en-US"/>
              <a:t>之后的节点概率等于同场景下</a:t>
            </a:r>
            <a:r>
              <a:rPr lang="en-US" altLang="zh-CN"/>
              <a:t>t+1</a:t>
            </a:r>
            <a:r>
              <a:rPr lang="zh-CN" altLang="en-US"/>
              <a:t>节点的概率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6CAB11-CE36-7898-AE28-5613EBFDA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" b="10563"/>
          <a:stretch/>
        </p:blipFill>
        <p:spPr>
          <a:xfrm>
            <a:off x="5649227" y="2061732"/>
            <a:ext cx="5704573" cy="28344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2A6BBE-70BB-400E-BEB2-DAC9303A5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57" y="2569069"/>
            <a:ext cx="733826" cy="4832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A390EF5-8A62-1D84-F2A0-2E64ADF6D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630" y="1554052"/>
            <a:ext cx="2160169" cy="51735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2D3E23-5772-FBDE-B672-2EF2A742D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888" y="1722254"/>
            <a:ext cx="982981" cy="35106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4FADF9E-2E27-54A3-0CCA-B873FEDCC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564" y="4468577"/>
            <a:ext cx="800100" cy="2952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B6F7CE0-5C8A-B405-21D1-61666853D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651" y="4382851"/>
            <a:ext cx="1000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9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spcBef>
            <a:spcPts val="1200"/>
          </a:spcBef>
          <a:spcAft>
            <a:spcPts val="1200"/>
          </a:spcAft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50459</TotalTime>
  <Words>816</Words>
  <Application>Microsoft Office PowerPoint</Application>
  <PresentationFormat>宽屏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Times New Roman</vt:lpstr>
      <vt:lpstr>Wingdings</vt:lpstr>
      <vt:lpstr>Office 主题​​</vt:lpstr>
      <vt:lpstr>Integrating decisions with advance supply information in an assemble-to-order system</vt:lpstr>
      <vt:lpstr>Authors</vt:lpstr>
      <vt:lpstr>Authors</vt:lpstr>
      <vt:lpstr>Background</vt:lpstr>
      <vt:lpstr>Literature review</vt:lpstr>
      <vt:lpstr>Model </vt:lpstr>
      <vt:lpstr>Model</vt:lpstr>
      <vt:lpstr>Model </vt:lpstr>
      <vt:lpstr>Model </vt:lpstr>
      <vt:lpstr>Model </vt:lpstr>
      <vt:lpstr>模型求解</vt:lpstr>
      <vt:lpstr>模型求解</vt:lpstr>
      <vt:lpstr>数值实验</vt:lpstr>
      <vt:lpstr>数值实验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Ganquan</dc:creator>
  <cp:lastModifiedBy>璟钊 许</cp:lastModifiedBy>
  <cp:revision>3503</cp:revision>
  <cp:lastPrinted>2020-12-30T14:08:59Z</cp:lastPrinted>
  <dcterms:created xsi:type="dcterms:W3CDTF">2018-12-23T04:08:43Z</dcterms:created>
  <dcterms:modified xsi:type="dcterms:W3CDTF">2023-10-15T10:28:41Z</dcterms:modified>
</cp:coreProperties>
</file>