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708" r:id="rId5"/>
    <p:sldMasterId id="2147483720" r:id="rId6"/>
  </p:sldMasterIdLst>
  <p:notesMasterIdLst>
    <p:notesMasterId r:id="rId38"/>
  </p:notesMasterIdLst>
  <p:handoutMasterIdLst>
    <p:handoutMasterId r:id="rId39"/>
  </p:handoutMasterIdLst>
  <p:sldIdLst>
    <p:sldId id="1300" r:id="rId7"/>
    <p:sldId id="7903" r:id="rId8"/>
    <p:sldId id="1337" r:id="rId9"/>
    <p:sldId id="7949" r:id="rId10"/>
    <p:sldId id="7906" r:id="rId11"/>
    <p:sldId id="7950" r:id="rId12"/>
    <p:sldId id="7978" r:id="rId13"/>
    <p:sldId id="7979" r:id="rId14"/>
    <p:sldId id="7980" r:id="rId15"/>
    <p:sldId id="7981" r:id="rId16"/>
    <p:sldId id="7982" r:id="rId17"/>
    <p:sldId id="7983" r:id="rId18"/>
    <p:sldId id="7984" r:id="rId19"/>
    <p:sldId id="7985" r:id="rId20"/>
    <p:sldId id="7986" r:id="rId21"/>
    <p:sldId id="7987" r:id="rId22"/>
    <p:sldId id="7988" r:id="rId23"/>
    <p:sldId id="7989" r:id="rId24"/>
    <p:sldId id="7990" r:id="rId25"/>
    <p:sldId id="7963" r:id="rId26"/>
    <p:sldId id="7992" r:id="rId27"/>
    <p:sldId id="7993" r:id="rId28"/>
    <p:sldId id="7994" r:id="rId29"/>
    <p:sldId id="7995" r:id="rId30"/>
    <p:sldId id="7996" r:id="rId31"/>
    <p:sldId id="7997" r:id="rId32"/>
    <p:sldId id="7998" r:id="rId33"/>
    <p:sldId id="7999" r:id="rId34"/>
    <p:sldId id="7935" r:id="rId35"/>
    <p:sldId id="8001" r:id="rId36"/>
    <p:sldId id="1336" r:id="rId37"/>
  </p:sldIdLst>
  <p:sldSz cx="12192000" cy="6858000"/>
  <p:notesSz cx="6797675" cy="9926638"/>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78">
          <p15:clr>
            <a:srgbClr val="A4A3A4"/>
          </p15:clr>
        </p15:guide>
      </p15:sldGuideLst>
    </p:ext>
    <p:ext uri="{2D200454-40CA-4A62-9FC3-DE9A4176ACB9}">
      <p15:notesGuideLst xmlns:p15="http://schemas.microsoft.com/office/powerpoint/2012/main">
        <p15:guide id="1" orient="horz" pos="3126">
          <p15:clr>
            <a:srgbClr val="A4A3A4"/>
          </p15:clr>
        </p15:guide>
        <p15:guide id="2" pos="21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Sq" initials="Z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4B183"/>
    <a:srgbClr val="A9D18E"/>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80410" autoAdjust="0"/>
  </p:normalViewPr>
  <p:slideViewPr>
    <p:cSldViewPr snapToGrid="0">
      <p:cViewPr varScale="1">
        <p:scale>
          <a:sx n="86" d="100"/>
          <a:sy n="86" d="100"/>
        </p:scale>
        <p:origin x="547" y="67"/>
      </p:cViewPr>
      <p:guideLst>
        <p:guide orient="horz" pos="2142"/>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3054" y="-114"/>
      </p:cViewPr>
      <p:guideLst>
        <p:guide orient="horz" pos="3126"/>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351" cy="497679"/>
          </a:xfrm>
          <a:prstGeom prst="rect">
            <a:avLst/>
          </a:prstGeom>
        </p:spPr>
        <p:txBody>
          <a:bodyPr vert="horz" lIns="91440" tIns="45720" rIns="91440" bIns="45720" rtlCol="0"/>
          <a:lstStyle>
            <a:lvl1pPr algn="l">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3849728" y="1"/>
            <a:ext cx="2946351" cy="497679"/>
          </a:xfrm>
          <a:prstGeom prst="rect">
            <a:avLst/>
          </a:prstGeom>
        </p:spPr>
        <p:txBody>
          <a:bodyPr vert="horz" lIns="91440" tIns="45720" rIns="91440" bIns="45720" rtlCol="0"/>
          <a:lstStyle>
            <a:lvl1pPr algn="r">
              <a:buFont typeface="Arial" panose="020B0604020202020204" pitchFamily="34" charset="0"/>
              <a:buNone/>
              <a:defRPr sz="1200">
                <a:ea typeface="宋体" panose="02010600030101010101" pitchFamily="2" charset="-122"/>
              </a:defRPr>
            </a:lvl1pPr>
          </a:lstStyle>
          <a:p>
            <a:pPr>
              <a:defRPr/>
            </a:pPr>
            <a:fld id="{4E602188-8129-487F-9715-59B6D7ABC560}" type="datetimeFigureOut">
              <a:rPr lang="zh-CN" altLang="en-US"/>
              <a:t>2023/11/2</a:t>
            </a:fld>
            <a:endParaRPr lang="zh-CN" altLang="en-US"/>
          </a:p>
        </p:txBody>
      </p:sp>
      <p:sp>
        <p:nvSpPr>
          <p:cNvPr id="4" name="Footer Placeholder 3"/>
          <p:cNvSpPr>
            <a:spLocks noGrp="1"/>
          </p:cNvSpPr>
          <p:nvPr>
            <p:ph type="ftr" sz="quarter" idx="2"/>
          </p:nvPr>
        </p:nvSpPr>
        <p:spPr>
          <a:xfrm>
            <a:off x="0" y="9428959"/>
            <a:ext cx="2946351" cy="497679"/>
          </a:xfrm>
          <a:prstGeom prst="rect">
            <a:avLst/>
          </a:prstGeom>
        </p:spPr>
        <p:txBody>
          <a:bodyPr vert="horz" lIns="91440" tIns="45720" rIns="91440" bIns="45720" rtlCol="0" anchor="b"/>
          <a:lstStyle>
            <a:lvl1pPr algn="l">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3849728" y="9428959"/>
            <a:ext cx="2946351" cy="497679"/>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65D3F759-2B11-456D-A4DB-5514280737B8}"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6351" cy="49609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49728" y="0"/>
            <a:ext cx="2946351" cy="496095"/>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D4E00419-0999-40B3-9C63-FC6C45193E3A}" type="datetimeFigureOut">
              <a:rPr lang="zh-CN" altLang="en-US"/>
              <a:t>2023/11/2</a:t>
            </a:fld>
            <a:endParaRPr lang="zh-CN" altLang="en-US"/>
          </a:p>
        </p:txBody>
      </p:sp>
      <p:sp>
        <p:nvSpPr>
          <p:cNvPr id="6148" name="幻灯片图像占位符 3"/>
          <p:cNvSpPr>
            <a:spLocks noGrp="1" noRot="1" noChangeAspect="1" noChangeArrowheads="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79928" y="4715273"/>
            <a:ext cx="5437821" cy="4466432"/>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9428959"/>
            <a:ext cx="2946351" cy="496094"/>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49728" y="9428959"/>
            <a:ext cx="2946351" cy="496094"/>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a:defRPr/>
            </a:pPr>
            <a:fld id="{FCD21962-AE6C-45D8-9B98-2AC1C5885CD6}"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4263AC-FE4F-43C6-8118-0DCAF518085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5398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1415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6465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7229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9693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051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5287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35121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0722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2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a:solidFill>
              <a:srgbClr val="000000"/>
            </a:solidFill>
            <a:miter lim="800000"/>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39D813E-B414-4BDF-A9E5-963A672D63BA}"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t>2</a:t>
            </a:fld>
            <a:endParaRPr kumimoji="0" lang="zh-CN" altLang="en-US" sz="1200" b="0" i="0" u="none" strike="noStrike" kern="1200" cap="none" spc="0" normalizeH="0" baseline="0" noProof="0" dirty="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6905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66168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61661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73205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4860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67920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05103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34107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84125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t>对这一结果的直觉是，当公司的平均质量（相对于外部选项）较低时，客户已经不太可能购买公司的服务；因此，有偏见的信念对公司收入的边际影响很低。然而，当公司的平均质量（相对于外部选项）较高时，公司的质量可变性带来的潜在收入损失也很高</a:t>
            </a:r>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632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61009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t>对这一结果的直觉是，当公司的平均质量（相对于外部选项）较低时，客户已经不太可能购买公司的服务；因此，有偏见的信念对公司收入的边际影响很低。然而，当公司的平均质量（相对于外部选项）较高时，公司的质量可变性带来的潜在收入损失也很高</a:t>
            </a:r>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42649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4263AC-FE4F-43C6-8118-0DCAF518085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5892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68756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615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7146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4162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4660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0" i="0">
                <a:solidFill>
                  <a:srgbClr val="000000"/>
                </a:solidFill>
                <a:effectLst/>
                <a:latin typeface="微软雅黑" panose="020B0503020204020204" pitchFamily="34" charset="-122"/>
                <a:ea typeface="微软雅黑" panose="020B0503020204020204" pitchFamily="34" charset="-122"/>
              </a:rPr>
              <a:t>观察展示的产品</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，客户根据多项</a:t>
            </a:r>
            <a:r>
              <a:rPr lang="en-US" altLang="zh-CN" b="0" i="0">
                <a:solidFill>
                  <a:srgbClr val="000000"/>
                </a:solidFill>
                <a:effectLst/>
                <a:latin typeface="微软雅黑" panose="020B0503020204020204" pitchFamily="34" charset="-122"/>
                <a:ea typeface="微软雅黑" panose="020B0503020204020204" pitchFamily="34" charset="-122"/>
              </a:rPr>
              <a:t>logit (MNL)</a:t>
            </a:r>
            <a:r>
              <a:rPr lang="zh-CN" altLang="en-US" b="0" i="0">
                <a:solidFill>
                  <a:srgbClr val="000000"/>
                </a:solidFill>
                <a:effectLst/>
                <a:latin typeface="微软雅黑" panose="020B0503020204020204" pitchFamily="34" charset="-122"/>
                <a:ea typeface="微软雅黑" panose="020B0503020204020204" pitchFamily="34" charset="-122"/>
              </a:rPr>
              <a:t>选择模型做出购买决策</a:t>
            </a:r>
            <a:endParaRPr lang="en-US" altLang="zh-CN" b="0" i="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endParaRPr lang="en-US" altLang="zh-CN" b="0" i="0">
              <a:solidFill>
                <a:srgbClr val="000000"/>
              </a:solidFill>
              <a:effectLst/>
              <a:latin typeface="微软雅黑" panose="020B0503020204020204" pitchFamily="34" charset="-122"/>
              <a:ea typeface="微软雅黑" panose="020B0503020204020204" pitchFamily="34" charset="-122"/>
            </a:endParaRPr>
          </a:p>
          <a:p>
            <a:pPr algn="just"/>
            <a:r>
              <a:rPr lang="zh-CN" altLang="en-US" b="0" i="0">
                <a:solidFill>
                  <a:srgbClr val="000000"/>
                </a:solidFill>
                <a:effectLst/>
                <a:latin typeface="微软雅黑" panose="020B0503020204020204" pitchFamily="34" charset="-122"/>
                <a:ea typeface="微软雅黑" panose="020B0503020204020204" pitchFamily="34" charset="-122"/>
              </a:rPr>
              <a:t>在</a:t>
            </a:r>
            <a:r>
              <a:rPr lang="en-US" altLang="zh-CN" b="0" i="0">
                <a:solidFill>
                  <a:srgbClr val="000000"/>
                </a:solidFill>
                <a:effectLst/>
                <a:latin typeface="微软雅黑" panose="020B0503020204020204" pitchFamily="34" charset="-122"/>
                <a:ea typeface="微软雅黑" panose="020B0503020204020204" pitchFamily="34" charset="-122"/>
              </a:rPr>
              <a:t>MNL</a:t>
            </a:r>
            <a:r>
              <a:rPr lang="zh-CN" altLang="en-US" b="0" i="0">
                <a:solidFill>
                  <a:srgbClr val="000000"/>
                </a:solidFill>
                <a:effectLst/>
                <a:latin typeface="微软雅黑" panose="020B0503020204020204" pitchFamily="34" charset="-122"/>
                <a:ea typeface="微软雅黑" panose="020B0503020204020204" pitchFamily="34" charset="-122"/>
              </a:rPr>
              <a:t>模型下，拥有个人数据</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的客户概率选择产品</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0</a:t>
            </a:r>
            <a:r>
              <a:rPr lang="zh-CN" altLang="en-US" b="0" i="0">
                <a:solidFill>
                  <a:srgbClr val="000000"/>
                </a:solidFill>
                <a:effectLst/>
                <a:latin typeface="微软雅黑" panose="020B0503020204020204" pitchFamily="34" charset="-122"/>
                <a:ea typeface="微软雅黑" panose="020B0503020204020204" pitchFamily="34" charset="-122"/>
              </a:rPr>
              <a:t>表示不购买任何东西的选项</a:t>
            </a:r>
          </a:p>
          <a:p>
            <a:br>
              <a:rPr lang="zh-CN" altLang="en-US"/>
            </a:br>
            <a:r>
              <a:rPr lang="zh-CN" altLang="en-US" b="0" i="0">
                <a:solidFill>
                  <a:srgbClr val="000000"/>
                </a:solidFill>
                <a:effectLst/>
                <a:latin typeface="微软雅黑" panose="020B0503020204020204" pitchFamily="34" charset="-122"/>
                <a:ea typeface="微软雅黑" panose="020B0503020204020204" pitchFamily="34" charset="-122"/>
              </a:rPr>
              <a:t>其中参数</a:t>
            </a:r>
            <a:r>
              <a:rPr lang="en-US" altLang="zh-CN" b="0" i="0">
                <a:solidFill>
                  <a:srgbClr val="000000"/>
                </a:solidFill>
                <a:effectLst/>
                <a:latin typeface="微软雅黑" panose="020B0503020204020204" pitchFamily="34" charset="-122"/>
                <a:ea typeface="微软雅黑" panose="020B0503020204020204" pitchFamily="34" charset="-122"/>
              </a:rPr>
              <a:t>θi</a:t>
            </a:r>
            <a:r>
              <a:rPr lang="zh-CN" altLang="en-US" b="0" i="0">
                <a:solidFill>
                  <a:srgbClr val="000000"/>
                </a:solidFill>
                <a:effectLst/>
                <a:latin typeface="微软雅黑" panose="020B0503020204020204" pitchFamily="34" charset="-122"/>
                <a:ea typeface="微软雅黑" panose="020B0503020204020204" pitchFamily="34" charset="-122"/>
              </a:rPr>
              <a:t>对于</a:t>
            </a:r>
            <a:r>
              <a:rPr lang="en-US" altLang="zh-CN" b="0" i="0">
                <a:solidFill>
                  <a:srgbClr val="000000"/>
                </a:solidFill>
                <a:effectLst/>
                <a:latin typeface="微软雅黑" panose="020B0503020204020204" pitchFamily="34" charset="-122"/>
                <a:ea typeface="微软雅黑" panose="020B0503020204020204" pitchFamily="34" charset="-122"/>
              </a:rPr>
              <a:t>i∈N</a:t>
            </a:r>
            <a:r>
              <a:rPr lang="zh-CN" altLang="en-US" b="0" i="0">
                <a:solidFill>
                  <a:srgbClr val="000000"/>
                </a:solidFill>
                <a:effectLst/>
                <a:latin typeface="微软雅黑" panose="020B0503020204020204" pitchFamily="34" charset="-122"/>
                <a:ea typeface="微软雅黑" panose="020B0503020204020204" pitchFamily="34" charset="-122"/>
              </a:rPr>
              <a:t>为</a:t>
            </a:r>
            <a:r>
              <a:rPr lang="en-US" altLang="zh-CN" b="0" i="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维列向量，该列向量对公司先验未知，需要通过销售数据来学习。给定分类</a:t>
            </a:r>
            <a:r>
              <a:rPr lang="en-US" altLang="zh-CN" b="0" i="0">
                <a:solidFill>
                  <a:srgbClr val="000000"/>
                </a:solidFill>
                <a:effectLst/>
                <a:latin typeface="微软雅黑" panose="020B0503020204020204" pitchFamily="34" charset="-122"/>
                <a:ea typeface="微软雅黑" panose="020B0503020204020204" pitchFamily="34" charset="-122"/>
              </a:rPr>
              <a:t>S</a:t>
            </a:r>
            <a:r>
              <a:rPr lang="zh-CN" altLang="en-US" b="0" i="0">
                <a:solidFill>
                  <a:srgbClr val="000000"/>
                </a:solidFill>
                <a:effectLst/>
                <a:latin typeface="微软雅黑" panose="020B0503020204020204" pitchFamily="34" charset="-122"/>
                <a:ea typeface="微软雅黑" panose="020B0503020204020204" pitchFamily="34" charset="-122"/>
              </a:rPr>
              <a:t>，来自拥有信息</a:t>
            </a:r>
            <a:r>
              <a:rPr lang="en-US" altLang="zh-CN" b="0" i="0">
                <a:solidFill>
                  <a:srgbClr val="000000"/>
                </a:solidFill>
                <a:effectLst/>
                <a:latin typeface="微软雅黑" panose="020B0503020204020204" pitchFamily="34" charset="-122"/>
                <a:ea typeface="微软雅黑" panose="020B0503020204020204" pitchFamily="34" charset="-122"/>
              </a:rPr>
              <a:t>xt</a:t>
            </a:r>
            <a:r>
              <a:rPr lang="zh-CN" altLang="en-US" b="0" i="0">
                <a:solidFill>
                  <a:srgbClr val="000000"/>
                </a:solidFill>
                <a:effectLst/>
                <a:latin typeface="微软雅黑" panose="020B0503020204020204" pitchFamily="34" charset="-122"/>
                <a:ea typeface="微软雅黑" panose="020B0503020204020204" pitchFamily="34" charset="-122"/>
              </a:rPr>
              <a:t>的客户的期望收益是</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b="0" i="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a:solidFill>
                  <a:srgbClr val="000000"/>
                </a:solidFill>
                <a:effectLst/>
                <a:latin typeface="微软雅黑" panose="020B0503020204020204" pitchFamily="34" charset="-122"/>
                <a:ea typeface="微软雅黑" panose="020B0503020204020204" pitchFamily="34" charset="-122"/>
              </a:rPr>
              <a:t>由于不知道选择模型的先验参数，公司希望通过响应性决策在时间范围内最大化预期总回报</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例如，点击率，收入</a:t>
            </a:r>
            <a:endParaRPr lang="en-US" altLang="zh-CN" b="0" i="0">
              <a:solidFill>
                <a:srgbClr val="000000"/>
              </a:solidFill>
              <a:effectLst/>
              <a:latin typeface="微软雅黑" panose="020B0503020204020204" pitchFamily="34" charset="-122"/>
              <a:ea typeface="微软雅黑" panose="020B0503020204020204" pitchFamily="34" charset="-122"/>
            </a:endParaRPr>
          </a:p>
          <a:p>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周期</a:t>
            </a:r>
            <a:r>
              <a:rPr lang="en-US" altLang="zh-CN" b="0" i="0">
                <a:solidFill>
                  <a:srgbClr val="000000"/>
                </a:solidFill>
                <a:effectLst/>
                <a:latin typeface="微软雅黑" panose="020B0503020204020204" pitchFamily="34" charset="-122"/>
                <a:ea typeface="微软雅黑" panose="020B0503020204020204" pitchFamily="34" charset="-122"/>
              </a:rPr>
              <a:t>t</a:t>
            </a:r>
            <a:r>
              <a:rPr lang="zh-CN" altLang="en-US" b="0" i="0">
                <a:solidFill>
                  <a:srgbClr val="000000"/>
                </a:solidFill>
                <a:effectLst/>
                <a:latin typeface="微软雅黑" panose="020B0503020204020204" pitchFamily="34" charset="-122"/>
                <a:ea typeface="微软雅黑" panose="020B0503020204020204" pitchFamily="34" charset="-122"/>
              </a:rPr>
              <a:t>的分类决策</a:t>
            </a:r>
            <a:r>
              <a:rPr lang="en-US" altLang="zh-CN" b="0" i="0">
                <a:solidFill>
                  <a:srgbClr val="000000"/>
                </a:solidFill>
                <a:effectLst/>
                <a:latin typeface="微软雅黑" panose="020B0503020204020204" pitchFamily="34" charset="-122"/>
                <a:ea typeface="微软雅黑" panose="020B0503020204020204" pitchFamily="34" charset="-122"/>
              </a:rPr>
              <a:t>St</a:t>
            </a:r>
            <a:r>
              <a:rPr lang="zh-CN" altLang="en-US" b="0" i="0">
                <a:solidFill>
                  <a:srgbClr val="000000"/>
                </a:solidFill>
                <a:effectLst/>
                <a:latin typeface="微软雅黑" panose="020B0503020204020204" pitchFamily="34" charset="-122"/>
                <a:ea typeface="微软雅黑" panose="020B0503020204020204" pitchFamily="34" charset="-122"/>
              </a:rPr>
              <a:t>与未来的个性化信息</a:t>
            </a:r>
            <a:r>
              <a:rPr lang="en-US" altLang="zh-CN" b="0" i="0">
                <a:solidFill>
                  <a:srgbClr val="000000"/>
                </a:solidFill>
                <a:effectLst/>
                <a:latin typeface="微软雅黑" panose="020B0503020204020204" pitchFamily="34" charset="-122"/>
                <a:ea typeface="微软雅黑" panose="020B0503020204020204" pitchFamily="34" charset="-122"/>
              </a:rPr>
              <a:t>xs (s &gt; t)</a:t>
            </a:r>
            <a:r>
              <a:rPr lang="zh-CN" altLang="en-US" b="0" i="0">
                <a:solidFill>
                  <a:srgbClr val="000000"/>
                </a:solidFill>
                <a:effectLst/>
                <a:latin typeface="微软雅黑" panose="020B0503020204020204" pitchFamily="34" charset="-122"/>
                <a:ea typeface="微软雅黑" panose="020B0503020204020204" pitchFamily="34" charset="-122"/>
              </a:rPr>
              <a:t>之间没有依赖关系</a:t>
            </a:r>
            <a:endParaRPr lang="zh-CN" altLang="en-US"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411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pPr/>
              <a:t>‹#›</a:t>
            </a:fld>
            <a:r>
              <a:rPr lang="zh-CN" altLang="en-US"/>
              <a:t> </a:t>
            </a:r>
            <a:r>
              <a:rPr lang="en-US" altLang="zh-CN"/>
              <a:t>/ 24</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33190291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pPr/>
              <a:t>‹#›</a:t>
            </a:fld>
            <a:r>
              <a:rPr lang="zh-CN" altLang="en-US"/>
              <a:t> </a:t>
            </a:r>
            <a:r>
              <a:rPr lang="en-US" altLang="zh-CN"/>
              <a:t>/ 24</a:t>
            </a:r>
            <a:endParaRPr lang="zh-CN" altLang="en-US"/>
          </a:p>
        </p:txBody>
      </p:sp>
    </p:spTree>
    <p:extLst>
      <p:ext uri="{BB962C8B-B14F-4D97-AF65-F5344CB8AC3E}">
        <p14:creationId xmlns:p14="http://schemas.microsoft.com/office/powerpoint/2010/main" val="33242935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4106181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34097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22308765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3292160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996683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27084504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6868706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643273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extLst>
      <p:ext uri="{BB962C8B-B14F-4D97-AF65-F5344CB8AC3E}">
        <p14:creationId xmlns:p14="http://schemas.microsoft.com/office/powerpoint/2010/main" val="195639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18" Type="http://schemas.openxmlformats.org/officeDocument/2006/relationships/image" Target="../media/image10.jpeg"/><Relationship Id="rId3" Type="http://schemas.openxmlformats.org/officeDocument/2006/relationships/slideLayout" Target="../slideLayouts/slideLayout14.xml"/><Relationship Id="rId21" Type="http://schemas.openxmlformats.org/officeDocument/2006/relationships/image" Target="../media/image13.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9.jpeg"/><Relationship Id="rId2" Type="http://schemas.openxmlformats.org/officeDocument/2006/relationships/slideLayout" Target="../slideLayouts/slideLayout13.xml"/><Relationship Id="rId16" Type="http://schemas.openxmlformats.org/officeDocument/2006/relationships/image" Target="../media/image8.jpeg"/><Relationship Id="rId20"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19" Type="http://schemas.openxmlformats.org/officeDocument/2006/relationships/image" Target="../media/image1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18"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oleObject" Target="../embeddings/oleObject2.bin"/><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3.vml"/><Relationship Id="rId18"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3.png"/><Relationship Id="rId2" Type="http://schemas.openxmlformats.org/officeDocument/2006/relationships/slideLayout" Target="../slideLayouts/slideLayout35.xml"/><Relationship Id="rId16"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oleObject" Target="../embeddings/oleObject3.bin"/><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4.vml"/><Relationship Id="rId18"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3.png"/><Relationship Id="rId2" Type="http://schemas.openxmlformats.org/officeDocument/2006/relationships/slideLayout" Target="../slideLayouts/slideLayout46.xml"/><Relationship Id="rId16" Type="http://schemas.openxmlformats.org/officeDocument/2006/relationships/image" Target="../media/image1.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oleObject" Target="../embeddings/oleObject4.bin"/><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5.vml"/><Relationship Id="rId18"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3.png"/><Relationship Id="rId2" Type="http://schemas.openxmlformats.org/officeDocument/2006/relationships/slideLayout" Target="../slideLayouts/slideLayout57.xml"/><Relationship Id="rId16"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oleObject" Target="../embeddings/oleObject4.bin"/><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科大校徽_水印"/>
          <p:cNvPicPr>
            <a:picLocks noChangeAspect="1" noChangeArrowheads="1"/>
          </p:cNvPicPr>
          <p:nvPr userDrawn="1"/>
        </p:nvPicPr>
        <p:blipFill>
          <a:blip r:embed="rId14">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C86F8433-B5DA-4F6D-820E-152AD2A45B1E}" type="slidenum">
              <a:rPr lang="zh-CN" altLang="en-US" sz="1200" smtClean="0">
                <a:latin typeface="Book Antiqua" panose="02040602050305030304" pitchFamily="18" charset="0"/>
              </a:rPr>
              <a:t>‹#›</a:t>
            </a:fld>
            <a:endParaRPr lang="en-US" altLang="zh-CN" sz="1200">
              <a:latin typeface="Book Antiqua" panose="02040602050305030304" pitchFamily="18" charset="0"/>
            </a:endParaRPr>
          </a:p>
        </p:txBody>
      </p:sp>
      <p:sp>
        <p:nvSpPr>
          <p:cNvPr id="1029"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0"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1"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1032"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1033"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spid="_x0000_s1155" r:id="rId15" imgW="457200" imgH="457200" progId="">
                  <p:embed/>
                </p:oleObj>
              </mc:Choice>
              <mc:Fallback>
                <p:oleObj r:id="rId15" imgW="457200" imgH="457200" progId="">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34" name="组合 12"/>
          <p:cNvGrpSpPr/>
          <p:nvPr userDrawn="1"/>
        </p:nvGrpSpPr>
        <p:grpSpPr bwMode="auto">
          <a:xfrm>
            <a:off x="10436225" y="220663"/>
            <a:ext cx="1755775" cy="554037"/>
            <a:chOff x="10436773" y="0"/>
            <a:chExt cx="1755227" cy="554679"/>
          </a:xfrm>
        </p:grpSpPr>
        <p:pic>
          <p:nvPicPr>
            <p:cNvPr id="1035"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113783"/>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pic>
        <p:nvPicPr>
          <p:cNvPr id="2051" name="Picture 3" descr="Som_USTC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38663" y="5326063"/>
            <a:ext cx="311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USTC_校徽中间部分"/>
          <p:cNvPicPr>
            <a:picLocks noChangeAspect="1" noChangeArrowheads="1"/>
          </p:cNvPicPr>
          <p:nvPr userDrawn="1"/>
        </p:nvPicPr>
        <p:blipFill>
          <a:blip r:embed="rId14">
            <a:clrChange>
              <a:clrFrom>
                <a:srgbClr val="113783"/>
              </a:clrFrom>
              <a:clrTo>
                <a:srgbClr val="113783">
                  <a:alpha val="0"/>
                </a:srgbClr>
              </a:clrTo>
            </a:clrChange>
            <a:extLst>
              <a:ext uri="{28A0092B-C50C-407E-A947-70E740481C1C}">
                <a14:useLocalDpi xmlns:a14="http://schemas.microsoft.com/office/drawing/2010/main" val="0"/>
              </a:ext>
            </a:extLst>
          </a:blip>
          <a:srcRect/>
          <a:stretch>
            <a:fillRect/>
          </a:stretch>
        </p:blipFill>
        <p:spPr bwMode="auto">
          <a:xfrm>
            <a:off x="7429500" y="3105150"/>
            <a:ext cx="47625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descr="UST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1200" y="333375"/>
            <a:ext cx="2971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96315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5" name="图片 1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87120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6" name="图片 17"/>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330950" y="333375"/>
            <a:ext cx="906463"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7" name="图片 18"/>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8147050" y="333375"/>
            <a:ext cx="908050" cy="512763"/>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8" name="图片 19"/>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055100" y="333375"/>
            <a:ext cx="909638"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9" name="图片 20"/>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23900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60"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2061"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科大校徽_水印"/>
          <p:cNvPicPr>
            <a:picLocks noChangeAspect="1" noChangeArrowheads="1"/>
          </p:cNvPicPr>
          <p:nvPr userDrawn="1"/>
        </p:nvPicPr>
        <p:blipFill>
          <a:blip r:embed="rId14">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rgbClr val="A50021"/>
              </a:buClr>
              <a:buSzPct val="75000"/>
              <a:buFont typeface="Wingdings" panose="05000000000000000000" pitchFamily="2" charset="2"/>
              <a:buChar char="n"/>
              <a:defRPr/>
            </a:pPr>
            <a:endParaRPr lang="zh-CN" altLang="en-US" sz="1000">
              <a:solidFill>
                <a:srgbClr val="000000"/>
              </a:solidFill>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469899F4-B7FB-4D28-A3CC-4D9E75482C13}" type="slidenum">
              <a:rPr lang="zh-CN" altLang="en-US" sz="1200" smtClean="0">
                <a:solidFill>
                  <a:srgbClr val="000000"/>
                </a:solidFill>
                <a:latin typeface="Book Antiqua" panose="02040602050305030304" pitchFamily="18" charset="0"/>
              </a:rPr>
              <a:t>‹#›</a:t>
            </a:fld>
            <a:endParaRPr lang="en-US" altLang="zh-CN" sz="1200">
              <a:solidFill>
                <a:srgbClr val="000000"/>
              </a:solidFill>
              <a:latin typeface="Book Antiqua" panose="02040602050305030304" pitchFamily="18" charset="0"/>
            </a:endParaRPr>
          </a:p>
        </p:txBody>
      </p:sp>
      <p:sp>
        <p:nvSpPr>
          <p:cNvPr id="4101"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02"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03"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4104"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4105"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spid="_x0000_s2179" r:id="rId15" imgW="457200" imgH="457200" progId="">
                  <p:embed/>
                </p:oleObj>
              </mc:Choice>
              <mc:Fallback>
                <p:oleObj r:id="rId15" imgW="457200" imgH="457200" progId="">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4106" name="组合 12"/>
          <p:cNvGrpSpPr/>
          <p:nvPr userDrawn="1"/>
        </p:nvGrpSpPr>
        <p:grpSpPr bwMode="auto">
          <a:xfrm>
            <a:off x="10436225" y="220663"/>
            <a:ext cx="1755775" cy="554037"/>
            <a:chOff x="10436773" y="0"/>
            <a:chExt cx="1755227" cy="554679"/>
          </a:xfrm>
        </p:grpSpPr>
        <p:pic>
          <p:nvPicPr>
            <p:cNvPr id="4107"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科大校徽_水印"/>
          <p:cNvPicPr>
            <a:picLocks noChangeAspect="1" noChangeArrowheads="1"/>
          </p:cNvPicPr>
          <p:nvPr userDrawn="1"/>
        </p:nvPicPr>
        <p:blipFill>
          <a:blip r:embed="rId14">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D0C9A489-67A4-4674-8E95-57A944F6884B}" type="slidenum">
              <a:rPr lang="zh-CN" altLang="en-US" sz="1200" smtClean="0">
                <a:latin typeface="Book Antiqua" panose="02040602050305030304" pitchFamily="18" charset="0"/>
              </a:rPr>
              <a:t>‹#›</a:t>
            </a:fld>
            <a:endParaRPr lang="en-US" altLang="zh-CN" sz="1200">
              <a:latin typeface="Book Antiqua" panose="02040602050305030304" pitchFamily="18" charset="0"/>
            </a:endParaRPr>
          </a:p>
        </p:txBody>
      </p:sp>
      <p:sp>
        <p:nvSpPr>
          <p:cNvPr id="1029"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0"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1"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1032"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1033"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spid="_x0000_s3203" r:id="rId15" imgW="457200" imgH="457200" progId="">
                  <p:embed/>
                </p:oleObj>
              </mc:Choice>
              <mc:Fallback>
                <p:oleObj r:id="rId15" imgW="457200" imgH="457200" progId="">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34" name="组合 12"/>
          <p:cNvGrpSpPr/>
          <p:nvPr userDrawn="1"/>
        </p:nvGrpSpPr>
        <p:grpSpPr bwMode="auto">
          <a:xfrm>
            <a:off x="10436225" y="220663"/>
            <a:ext cx="1755775" cy="554037"/>
            <a:chOff x="10436773" y="0"/>
            <a:chExt cx="1755227" cy="554679"/>
          </a:xfrm>
        </p:grpSpPr>
        <p:pic>
          <p:nvPicPr>
            <p:cNvPr id="1035"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36168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9FA9D-E535-44BF-A96A-D680277CAB32}" type="slidenum">
              <a:rPr lang="zh-CN" altLang="en-US" smtClean="0"/>
              <a:t>‹#›</a:t>
            </a:fld>
            <a:endParaRPr lang="zh-CN" altLang="en-US"/>
          </a:p>
        </p:txBody>
      </p:sp>
      <p:pic>
        <p:nvPicPr>
          <p:cNvPr id="7" name="Picture 2" descr="科大校徽_水印"/>
          <p:cNvPicPr>
            <a:picLocks noChangeAspect="1" noChangeArrowheads="1"/>
          </p:cNvPicPr>
          <p:nvPr userDrawn="1"/>
        </p:nvPicPr>
        <p:blipFill>
          <a:blip r:embed="rId14">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p:cNvSpPr>
            <a:spLocks noChangeShapeType="1"/>
          </p:cNvSpPr>
          <p:nvPr userDrawn="1"/>
        </p:nvSpPr>
        <p:spPr bwMode="auto">
          <a:xfrm>
            <a:off x="990041" y="751751"/>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9" name="Object 9"/>
          <p:cNvGraphicFramePr>
            <a:graphicFrameLocks noChangeAspect="1"/>
          </p:cNvGraphicFramePr>
          <p:nvPr userDrawn="1">
            <p:extLst>
              <p:ext uri="{D42A27DB-BD31-4B8C-83A1-F6EECF244321}">
                <p14:modId xmlns:p14="http://schemas.microsoft.com/office/powerpoint/2010/main" val="34799387"/>
              </p:ext>
            </p:extLst>
          </p:nvPr>
        </p:nvGraphicFramePr>
        <p:xfrm>
          <a:off x="215364" y="85560"/>
          <a:ext cx="685800" cy="685800"/>
        </p:xfrm>
        <a:graphic>
          <a:graphicData uri="http://schemas.openxmlformats.org/presentationml/2006/ole">
            <mc:AlternateContent xmlns:mc="http://schemas.openxmlformats.org/markup-compatibility/2006">
              <mc:Choice xmlns:v="urn:schemas-microsoft-com:vml" Requires="v">
                <p:oleObj spid="_x0000_s4227" r:id="rId15" imgW="457200" imgH="457200" progId="">
                  <p:embed/>
                </p:oleObj>
              </mc:Choice>
              <mc:Fallback>
                <p:oleObj r:id="rId15" imgW="457200" imgH="457200" progId="">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364" y="85560"/>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 name="组合 12"/>
          <p:cNvGrpSpPr/>
          <p:nvPr userDrawn="1"/>
        </p:nvGrpSpPr>
        <p:grpSpPr bwMode="auto">
          <a:xfrm>
            <a:off x="10220861" y="219549"/>
            <a:ext cx="1755775" cy="554037"/>
            <a:chOff x="10436773" y="0"/>
            <a:chExt cx="1755227" cy="554679"/>
          </a:xfrm>
        </p:grpSpPr>
        <p:pic>
          <p:nvPicPr>
            <p:cNvPr id="11"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36168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00279-EE62-45EC-B370-E11160409109}" type="datetimeFigureOut">
              <a:rPr lang="zh-CN" altLang="en-US" smtClean="0"/>
              <a:t>2023/11/2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9FA9D-E535-44BF-A96A-D680277CAB32}" type="slidenum">
              <a:rPr lang="zh-CN" altLang="en-US" smtClean="0"/>
              <a:t>‹#›</a:t>
            </a:fld>
            <a:endParaRPr lang="zh-CN" altLang="en-US"/>
          </a:p>
        </p:txBody>
      </p:sp>
      <p:pic>
        <p:nvPicPr>
          <p:cNvPr id="7" name="Picture 2" descr="科大校徽_水印"/>
          <p:cNvPicPr>
            <a:picLocks noChangeAspect="1" noChangeArrowheads="1"/>
          </p:cNvPicPr>
          <p:nvPr userDrawn="1"/>
        </p:nvPicPr>
        <p:blipFill>
          <a:blip r:embed="rId14">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p:cNvSpPr>
            <a:spLocks noChangeShapeType="1"/>
          </p:cNvSpPr>
          <p:nvPr userDrawn="1"/>
        </p:nvSpPr>
        <p:spPr bwMode="auto">
          <a:xfrm>
            <a:off x="990041" y="751751"/>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9" name="Object 9"/>
          <p:cNvGraphicFramePr>
            <a:graphicFrameLocks noChangeAspect="1"/>
          </p:cNvGraphicFramePr>
          <p:nvPr userDrawn="1">
            <p:extLst/>
          </p:nvPr>
        </p:nvGraphicFramePr>
        <p:xfrm>
          <a:off x="215364" y="85560"/>
          <a:ext cx="685800" cy="685800"/>
        </p:xfrm>
        <a:graphic>
          <a:graphicData uri="http://schemas.openxmlformats.org/presentationml/2006/ole">
            <mc:AlternateContent xmlns:mc="http://schemas.openxmlformats.org/markup-compatibility/2006">
              <mc:Choice xmlns:v="urn:schemas-microsoft-com:vml" Requires="v">
                <p:oleObj spid="_x0000_s5179" r:id="rId15" imgW="457200" imgH="457200" progId="">
                  <p:embed/>
                </p:oleObj>
              </mc:Choice>
              <mc:Fallback>
                <p:oleObj r:id="rId15" imgW="457200" imgH="457200" progId="">
                  <p:embed/>
                  <p:pic>
                    <p:nvPicPr>
                      <p:cNvPr id="9"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364" y="85560"/>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 name="组合 12"/>
          <p:cNvGrpSpPr/>
          <p:nvPr userDrawn="1"/>
        </p:nvGrpSpPr>
        <p:grpSpPr bwMode="auto">
          <a:xfrm>
            <a:off x="10220861" y="219549"/>
            <a:ext cx="1755775" cy="554037"/>
            <a:chOff x="10436773" y="0"/>
            <a:chExt cx="1755227" cy="554679"/>
          </a:xfrm>
        </p:grpSpPr>
        <p:pic>
          <p:nvPicPr>
            <p:cNvPr id="11"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948860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7.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7.xml"/><Relationship Id="rId6" Type="http://schemas.openxmlformats.org/officeDocument/2006/relationships/image" Target="../media/image27.png"/><Relationship Id="rId5"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57.xml"/><Relationship Id="rId6" Type="http://schemas.openxmlformats.org/officeDocument/2006/relationships/image" Target="../media/image330.png"/><Relationship Id="rId5" Type="http://schemas.openxmlformats.org/officeDocument/2006/relationships/image" Target="../media/image30.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7.xml"/><Relationship Id="rId5" Type="http://schemas.openxmlformats.org/officeDocument/2006/relationships/image" Target="../media/image3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5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5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57.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3783"/>
        </a:solidFill>
        <a:effectLst/>
      </p:bgPr>
    </p:bg>
    <p:spTree>
      <p:nvGrpSpPr>
        <p:cNvPr id="1" name=""/>
        <p:cNvGrpSpPr/>
        <p:nvPr/>
      </p:nvGrpSpPr>
      <p:grpSpPr>
        <a:xfrm>
          <a:off x="0" y="0"/>
          <a:ext cx="0" cy="0"/>
          <a:chOff x="0" y="0"/>
          <a:chExt cx="0" cy="0"/>
        </a:xfrm>
      </p:grpSpPr>
      <p:sp>
        <p:nvSpPr>
          <p:cNvPr id="4099" name="副标题 2"/>
          <p:cNvSpPr>
            <a:spLocks noGrp="1"/>
          </p:cNvSpPr>
          <p:nvPr>
            <p:ph type="subTitle" idx="4294967295"/>
          </p:nvPr>
        </p:nvSpPr>
        <p:spPr>
          <a:xfrm>
            <a:off x="-1" y="4684501"/>
            <a:ext cx="12191999" cy="440119"/>
          </a:xfrm>
        </p:spPr>
        <p:txBody>
          <a:bodyPr wrap="square" anchor="ctr" anchorCtr="1">
            <a:spAutoFit/>
          </a:bodyPr>
          <a:lstStyle/>
          <a:p>
            <a:pPr marL="0" indent="0" algn="ctr">
              <a:lnSpc>
                <a:spcPct val="150000"/>
              </a:lnSpc>
              <a:spcBef>
                <a:spcPts val="0"/>
              </a:spcBef>
              <a:spcAft>
                <a:spcPts val="0"/>
              </a:spcAft>
              <a:buClrTx/>
              <a:buSzPct val="120000"/>
              <a:buFont typeface="Wingdings" panose="05000000000000000000" pitchFamily="2" charset="2"/>
              <a:buNone/>
              <a:defRPr/>
            </a:pPr>
            <a:r>
              <a:rPr lang="zh-CN" altLang="en-US" sz="1800" dirty="0">
                <a:solidFill>
                  <a:schemeClr val="tx2"/>
                </a:solidFill>
                <a:ea typeface="微软雅黑" panose="020B0503020204020204" pitchFamily="34" charset="-122"/>
                <a:cs typeface="Times New Roman" panose="02020603050405020304" pitchFamily="18" charset="0"/>
              </a:rPr>
              <a:t>汇报人：李昊洋</a:t>
            </a:r>
            <a:endParaRPr lang="en-US" altLang="zh-CN" sz="1800" dirty="0">
              <a:solidFill>
                <a:schemeClr val="tx2"/>
              </a:solidFill>
              <a:ea typeface="微软雅黑" panose="020B0503020204020204" pitchFamily="34" charset="-122"/>
              <a:cs typeface="Times New Roman" panose="02020603050405020304" pitchFamily="18" charset="0"/>
            </a:endParaRPr>
          </a:p>
        </p:txBody>
      </p:sp>
      <p:sp>
        <p:nvSpPr>
          <p:cNvPr id="4" name="Rectangle 2"/>
          <p:cNvSpPr txBox="1">
            <a:spLocks noChangeArrowheads="1"/>
          </p:cNvSpPr>
          <p:nvPr/>
        </p:nvSpPr>
        <p:spPr>
          <a:xfrm>
            <a:off x="0" y="1784429"/>
            <a:ext cx="12191999" cy="2191113"/>
          </a:xfrm>
          <a:prstGeom prst="rect">
            <a:avLst/>
          </a:prstGeom>
        </p:spPr>
        <p:txBody>
          <a:bodyPr>
            <a:spAutoFit/>
          </a:bodyPr>
          <a:lstStyle/>
          <a:p>
            <a:pPr lvl="0" algn="ctr">
              <a:lnSpc>
                <a:spcPct val="125000"/>
              </a:lnSpc>
              <a:defRPr/>
            </a:pPr>
            <a:r>
              <a:rPr lang="en-US" altLang="zh-CN" sz="3200" b="1" dirty="0">
                <a:solidFill>
                  <a:srgbClr val="FFFFFF"/>
                </a:solidFill>
                <a:latin typeface="Times New Roman" panose="02020603050405020304"/>
              </a:rPr>
              <a:t>A fuzzy cooperative game theoretic approach for multinational water</a:t>
            </a:r>
          </a:p>
          <a:p>
            <a:pPr lvl="0" algn="ctr">
              <a:lnSpc>
                <a:spcPct val="125000"/>
              </a:lnSpc>
              <a:defRPr/>
            </a:pPr>
            <a:r>
              <a:rPr lang="en-US" altLang="zh-CN" sz="3200" b="1" dirty="0">
                <a:solidFill>
                  <a:srgbClr val="FFFFFF"/>
                </a:solidFill>
                <a:latin typeface="Times New Roman" panose="02020603050405020304"/>
              </a:rPr>
              <a:t>resource spatiotemporal allocation</a:t>
            </a:r>
          </a:p>
          <a:p>
            <a:pPr lvl="0" algn="ctr">
              <a:lnSpc>
                <a:spcPct val="125000"/>
              </a:lnSpc>
              <a:defRPr/>
            </a:pPr>
            <a:r>
              <a:rPr lang="en-US" altLang="zh-CN" sz="2000" b="1" dirty="0">
                <a:solidFill>
                  <a:schemeClr val="bg1"/>
                </a:solidFill>
                <a:latin typeface="Times New Roman" panose="02020603050405020304"/>
              </a:rPr>
              <a:t>European Journal of Operational Research,</a:t>
            </a:r>
            <a:r>
              <a:rPr lang="zh-CN" altLang="en-US" sz="2000" b="1" dirty="0">
                <a:solidFill>
                  <a:schemeClr val="bg1"/>
                </a:solidFill>
                <a:latin typeface="Times New Roman" panose="02020603050405020304"/>
              </a:rPr>
              <a:t> </a:t>
            </a:r>
            <a:r>
              <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2019</a:t>
            </a:r>
          </a:p>
          <a:p>
            <a:pPr lvl="0" algn="ctr">
              <a:lnSpc>
                <a:spcPct val="150000"/>
              </a:lnSpc>
              <a:spcBef>
                <a:spcPts val="600"/>
              </a:spcBef>
              <a:defRPr/>
            </a:pPr>
            <a:r>
              <a:rPr lang="en-US" altLang="zh-CN" sz="2000" b="1" dirty="0" err="1">
                <a:solidFill>
                  <a:schemeClr val="bg1"/>
                </a:solidFill>
                <a:latin typeface="Times New Roman" panose="02020603050405020304"/>
              </a:rPr>
              <a:t>Dehai</a:t>
            </a:r>
            <a:r>
              <a:rPr lang="en-US" altLang="zh-CN" sz="2000" b="1" dirty="0">
                <a:solidFill>
                  <a:schemeClr val="bg1"/>
                </a:solidFill>
                <a:latin typeface="Times New Roman" panose="02020603050405020304"/>
              </a:rPr>
              <a:t> Liu, </a:t>
            </a:r>
            <a:r>
              <a:rPr lang="en-US" altLang="zh-CN" sz="2000" b="1" dirty="0" err="1">
                <a:solidFill>
                  <a:schemeClr val="bg1"/>
                </a:solidFill>
                <a:latin typeface="Times New Roman" panose="02020603050405020304"/>
              </a:rPr>
              <a:t>Xiaoxian</a:t>
            </a:r>
            <a:r>
              <a:rPr lang="en-US" altLang="zh-CN" sz="2000" b="1" dirty="0">
                <a:solidFill>
                  <a:schemeClr val="bg1"/>
                </a:solidFill>
                <a:latin typeface="Times New Roman" panose="02020603050405020304"/>
              </a:rPr>
              <a:t> Ji, </a:t>
            </a:r>
            <a:r>
              <a:rPr lang="en-US" altLang="zh-CN" sz="2000" b="1" dirty="0" err="1">
                <a:solidFill>
                  <a:schemeClr val="bg1"/>
                </a:solidFill>
                <a:latin typeface="Times New Roman" panose="02020603050405020304"/>
              </a:rPr>
              <a:t>Jiafu</a:t>
            </a:r>
            <a:r>
              <a:rPr lang="en-US" altLang="zh-CN" sz="2000" b="1" dirty="0">
                <a:solidFill>
                  <a:schemeClr val="bg1"/>
                </a:solidFill>
                <a:latin typeface="Times New Roman" panose="02020603050405020304"/>
              </a:rPr>
              <a:t> Tang, </a:t>
            </a:r>
            <a:r>
              <a:rPr lang="en-US" altLang="zh-CN" sz="2000" b="1" dirty="0" err="1">
                <a:solidFill>
                  <a:schemeClr val="bg1"/>
                </a:solidFill>
                <a:latin typeface="Times New Roman" panose="02020603050405020304"/>
              </a:rPr>
              <a:t>Hongyi</a:t>
            </a:r>
            <a:r>
              <a:rPr lang="en-US" altLang="zh-CN" sz="2000" b="1" dirty="0">
                <a:solidFill>
                  <a:schemeClr val="bg1"/>
                </a:solidFill>
                <a:latin typeface="Times New Roman" panose="02020603050405020304"/>
              </a:rPr>
              <a:t> Li</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endParaRPr>
          </a:p>
        </p:txBody>
      </p:sp>
      <p:sp>
        <p:nvSpPr>
          <p:cNvPr id="6" name="Rectangle 3"/>
          <p:cNvSpPr txBox="1">
            <a:spLocks noChangeArrowheads="1"/>
          </p:cNvSpPr>
          <p:nvPr/>
        </p:nvSpPr>
        <p:spPr>
          <a:xfrm>
            <a:off x="249238" y="2582863"/>
            <a:ext cx="3978275" cy="989012"/>
          </a:xfrm>
          <a:prstGeom prst="rect">
            <a:avLst/>
          </a:prstGeom>
        </p:spPr>
        <p:txBody>
          <a:bodyPr/>
          <a:lstStyle/>
          <a:p>
            <a:pPr marL="179705" marR="0" lvl="0" indent="-179705" algn="ctr" defTabSz="914400" rtl="0" eaLnBrk="0" fontAlgn="base" latinLnBrk="0" hangingPunct="0">
              <a:lnSpc>
                <a:spcPct val="130000"/>
              </a:lnSpc>
              <a:spcBef>
                <a:spcPts val="0"/>
              </a:spcBef>
              <a:spcAft>
                <a:spcPct val="0"/>
              </a:spcAft>
              <a:buClr>
                <a:srgbClr val="A50021"/>
              </a:buClr>
              <a:buSzPct val="75000"/>
              <a:buFontTx/>
              <a:buNone/>
              <a:tabLst/>
              <a:defRPr/>
            </a:pPr>
            <a:b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br>
            <a:endParaRPr kumimoji="0" lang="zh-CN" altLang="en-US" sz="20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lvl="0"/>
            <a:r>
              <a:rPr lang="en-US" altLang="zh-CN" sz="2400" b="1" dirty="0">
                <a:solidFill>
                  <a:srgbClr val="000099"/>
                </a:solidFill>
              </a:rPr>
              <a:t>Steps of water resource allocation along multinational rivers</a:t>
            </a:r>
            <a:endPar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5" y="1695740"/>
            <a:ext cx="10823106" cy="3970318"/>
          </a:xfrm>
          <a:prstGeom prst="rect">
            <a:avLst/>
          </a:prstGeom>
        </p:spPr>
        <p:txBody>
          <a:bodyPr wrap="square">
            <a:spAutoFit/>
          </a:bodyPr>
          <a:lstStyle/>
          <a:p>
            <a:pPr lvl="0"/>
            <a:r>
              <a:rPr lang="en-US" altLang="zh-CN" b="1" dirty="0">
                <a:solidFill>
                  <a:srgbClr val="FF0000"/>
                </a:solidFill>
              </a:rPr>
              <a:t>1.   Initial water resource allocation model</a:t>
            </a:r>
          </a:p>
          <a:p>
            <a:r>
              <a:rPr lang="en-US" altLang="zh-CN" dirty="0">
                <a:solidFill>
                  <a:prstClr val="black"/>
                </a:solidFill>
              </a:rPr>
              <a:t>      Considering the demand for agricultural water in various countries, the initial water resource allocation model is constructed based on the equity criterion to ensure the fairness of the initial water distribution results.</a:t>
            </a:r>
          </a:p>
          <a:p>
            <a:pPr marL="342900" lvl="0" indent="-342900">
              <a:buFont typeface="+mj-lt"/>
              <a:buAutoNum type="arabicPeriod"/>
            </a:pPr>
            <a:endParaRPr lang="en-US" altLang="zh-CN" b="1" dirty="0">
              <a:solidFill>
                <a:srgbClr val="FF0000"/>
              </a:solidFill>
            </a:endParaRPr>
          </a:p>
          <a:p>
            <a:r>
              <a:rPr lang="en-US" altLang="zh-CN" b="1" dirty="0">
                <a:solidFill>
                  <a:srgbClr val="FF0000"/>
                </a:solidFill>
              </a:rPr>
              <a:t>2.   Crisp coalition allocation model</a:t>
            </a:r>
          </a:p>
          <a:p>
            <a:r>
              <a:rPr lang="en-US" altLang="zh-CN" b="1" dirty="0">
                <a:solidFill>
                  <a:srgbClr val="FF0000"/>
                </a:solidFill>
              </a:rPr>
              <a:t>      </a:t>
            </a:r>
            <a:r>
              <a:rPr lang="en-US" altLang="zh-CN" dirty="0"/>
              <a:t>Considering the geographical locations and the net utility differences, the utility of water resource utilization in the entire basin will be maximized under the framework of regional cooperation. Then, the Shapley value is used to distribute the total utility to the countries in the basin and to compensate for the reduction of the benefits of sharing the water in some countries</a:t>
            </a:r>
          </a:p>
          <a:p>
            <a:pPr marL="342900" indent="-342900">
              <a:buFont typeface="+mj-lt"/>
              <a:buAutoNum type="arabicPeriod"/>
            </a:pPr>
            <a:endParaRPr lang="en-US" altLang="zh-CN" b="1" dirty="0">
              <a:solidFill>
                <a:srgbClr val="FF0000"/>
              </a:solidFill>
            </a:endParaRPr>
          </a:p>
          <a:p>
            <a:r>
              <a:rPr lang="en-US" altLang="zh-CN" b="1" dirty="0">
                <a:solidFill>
                  <a:srgbClr val="FF0000"/>
                </a:solidFill>
              </a:rPr>
              <a:t>3.   Fuzzy coalition allocation model</a:t>
            </a:r>
          </a:p>
          <a:p>
            <a:pPr lvl="0"/>
            <a:r>
              <a:rPr lang="en-US" altLang="zh-CN" dirty="0">
                <a:solidFill>
                  <a:prstClr val="black"/>
                </a:solidFill>
              </a:rPr>
              <a:t>      Considering the seasonality of the water demands in upstream and downstream countries, the water use utility of the entire basin is maximized through the seasonal reallocation of water resources in the basin countries. To achieve this, a fuzzy coalition allocation model is constructed.</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577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246056" cy="461665"/>
          </a:xfrm>
          <a:prstGeom prst="rect">
            <a:avLst/>
          </a:prstGeom>
          <a:noFill/>
        </p:spPr>
        <p:txBody>
          <a:bodyPr wrap="square" rtlCol="0">
            <a:spAutoFit/>
          </a:bodyPr>
          <a:lstStyle/>
          <a:p>
            <a:pPr lvl="0"/>
            <a:r>
              <a:rPr lang="en-US" altLang="zh-CN" sz="2400" b="1" dirty="0">
                <a:solidFill>
                  <a:srgbClr val="000099"/>
                </a:solidFill>
              </a:rPr>
              <a:t>Initial water resource allocation model based on agricultural water demand</a:t>
            </a:r>
            <a:endPar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5" y="1763053"/>
            <a:ext cx="10823106" cy="369332"/>
          </a:xfrm>
          <a:prstGeom prst="rect">
            <a:avLst/>
          </a:prstGeom>
        </p:spPr>
        <p:txBody>
          <a:bodyPr wrap="square">
            <a:spAutoFit/>
          </a:bodyPr>
          <a:lstStyle/>
          <a:p>
            <a:pPr lvl="0"/>
            <a:r>
              <a:rPr lang="en-US" altLang="zh-CN" dirty="0"/>
              <a:t>The initial water resource allocation model for multinational rivers is set as follows:</a:t>
            </a:r>
            <a:endParaRPr kumimoji="0" lang="en-US" altLang="zh-CN" sz="1800" i="0" u="none" strike="noStrike" kern="1200" cap="none" spc="0" normalizeH="0" baseline="0" noProof="0" dirty="0">
              <a:ln>
                <a:noFill/>
              </a:ln>
              <a:effectLst/>
              <a:uLnTx/>
              <a:uFillTx/>
            </a:endParaRPr>
          </a:p>
        </p:txBody>
      </p:sp>
      <p:pic>
        <p:nvPicPr>
          <p:cNvPr id="4" name="图片 3">
            <a:extLst>
              <a:ext uri="{FF2B5EF4-FFF2-40B4-BE49-F238E27FC236}">
                <a16:creationId xmlns:a16="http://schemas.microsoft.com/office/drawing/2014/main" id="{97CAB5E4-4214-4718-A3A0-426511E405E6}"/>
              </a:ext>
            </a:extLst>
          </p:cNvPr>
          <p:cNvPicPr>
            <a:picLocks noChangeAspect="1"/>
          </p:cNvPicPr>
          <p:nvPr/>
        </p:nvPicPr>
        <p:blipFill>
          <a:blip r:embed="rId3"/>
          <a:stretch>
            <a:fillRect/>
          </a:stretch>
        </p:blipFill>
        <p:spPr>
          <a:xfrm>
            <a:off x="913175" y="2307861"/>
            <a:ext cx="5000625" cy="1914525"/>
          </a:xfrm>
          <a:prstGeom prst="rect">
            <a:avLst/>
          </a:prstGeom>
        </p:spPr>
      </p:pic>
      <p:sp>
        <p:nvSpPr>
          <p:cNvPr id="6" name="矩形 5">
            <a:extLst>
              <a:ext uri="{FF2B5EF4-FFF2-40B4-BE49-F238E27FC236}">
                <a16:creationId xmlns:a16="http://schemas.microsoft.com/office/drawing/2014/main" id="{C7BC7D84-9F7C-40DC-8CDC-510D38B88CAF}"/>
              </a:ext>
            </a:extLst>
          </p:cNvPr>
          <p:cNvSpPr/>
          <p:nvPr/>
        </p:nvSpPr>
        <p:spPr>
          <a:xfrm>
            <a:off x="6096000" y="2307861"/>
            <a:ext cx="6096000" cy="923330"/>
          </a:xfrm>
          <a:prstGeom prst="rect">
            <a:avLst/>
          </a:prstGeom>
        </p:spPr>
        <p:txBody>
          <a:bodyPr>
            <a:spAutoFit/>
          </a:bodyPr>
          <a:lstStyle/>
          <a:p>
            <a:r>
              <a:rPr lang="en-US" altLang="zh-CN" dirty="0">
                <a:solidFill>
                  <a:schemeClr val="accent1"/>
                </a:solidFill>
              </a:rPr>
              <a:t>O</a:t>
            </a:r>
            <a:r>
              <a:rPr lang="zh-CN" altLang="en-US" dirty="0">
                <a:solidFill>
                  <a:schemeClr val="accent1"/>
                </a:solidFill>
              </a:rPr>
              <a:t>bjective function</a:t>
            </a:r>
            <a:r>
              <a:rPr lang="en-US" altLang="zh-CN" dirty="0">
                <a:solidFill>
                  <a:schemeClr val="accent1"/>
                </a:solidFill>
              </a:rPr>
              <a:t>: </a:t>
            </a:r>
            <a:r>
              <a:rPr lang="zh-CN" altLang="en-US" dirty="0"/>
              <a:t>minimize the difference between the actual agricultural water demands and the amount of water allocated </a:t>
            </a:r>
            <a:r>
              <a:rPr lang="en-US" altLang="zh-CN" dirty="0"/>
              <a:t>(maximize the matching)</a:t>
            </a:r>
            <a:endParaRPr lang="zh-CN" altLang="en-US" dirty="0"/>
          </a:p>
        </p:txBody>
      </p:sp>
      <p:pic>
        <p:nvPicPr>
          <p:cNvPr id="7" name="图片 6">
            <a:extLst>
              <a:ext uri="{FF2B5EF4-FFF2-40B4-BE49-F238E27FC236}">
                <a16:creationId xmlns:a16="http://schemas.microsoft.com/office/drawing/2014/main" id="{DD61BFCA-EE60-4B05-9B43-C3ED78F02181}"/>
              </a:ext>
            </a:extLst>
          </p:cNvPr>
          <p:cNvPicPr>
            <a:picLocks noChangeAspect="1"/>
          </p:cNvPicPr>
          <p:nvPr/>
        </p:nvPicPr>
        <p:blipFill>
          <a:blip r:embed="rId4"/>
          <a:stretch>
            <a:fillRect/>
          </a:stretch>
        </p:blipFill>
        <p:spPr>
          <a:xfrm>
            <a:off x="483709" y="4465568"/>
            <a:ext cx="5521191" cy="1571248"/>
          </a:xfrm>
          <a:prstGeom prst="rect">
            <a:avLst/>
          </a:prstGeom>
        </p:spPr>
      </p:pic>
      <p:sp>
        <p:nvSpPr>
          <p:cNvPr id="8" name="矩形 7">
            <a:extLst>
              <a:ext uri="{FF2B5EF4-FFF2-40B4-BE49-F238E27FC236}">
                <a16:creationId xmlns:a16="http://schemas.microsoft.com/office/drawing/2014/main" id="{AE8885D7-9E13-4053-9A5B-DA45809223AD}"/>
              </a:ext>
            </a:extLst>
          </p:cNvPr>
          <p:cNvSpPr/>
          <p:nvPr/>
        </p:nvSpPr>
        <p:spPr>
          <a:xfrm>
            <a:off x="6096000" y="3345223"/>
            <a:ext cx="5521191" cy="1754326"/>
          </a:xfrm>
          <a:prstGeom prst="rect">
            <a:avLst/>
          </a:prstGeom>
        </p:spPr>
        <p:txBody>
          <a:bodyPr wrap="square">
            <a:spAutoFit/>
          </a:bodyPr>
          <a:lstStyle/>
          <a:p>
            <a:r>
              <a:rPr lang="en-US" altLang="zh-CN" dirty="0">
                <a:solidFill>
                  <a:schemeClr val="accent1"/>
                </a:solidFill>
              </a:rPr>
              <a:t>F</a:t>
            </a:r>
            <a:r>
              <a:rPr lang="zh-CN" altLang="en-US" dirty="0">
                <a:solidFill>
                  <a:schemeClr val="accent1"/>
                </a:solidFill>
              </a:rPr>
              <a:t>irst constraint：</a:t>
            </a:r>
            <a:r>
              <a:rPr lang="zh-CN" altLang="en-US" dirty="0"/>
              <a:t>the water discharges per</a:t>
            </a:r>
          </a:p>
          <a:p>
            <a:r>
              <a:rPr lang="zh-CN" altLang="en-US" dirty="0"/>
              <a:t>month of the upstream power station must meet the ecological needs of the river and the municipal and industrial water consumption of each country, while surplus water is distributed to downstream countries according to their agricultural water demands.</a:t>
            </a:r>
          </a:p>
        </p:txBody>
      </p:sp>
      <p:sp>
        <p:nvSpPr>
          <p:cNvPr id="9" name="矩形 8">
            <a:extLst>
              <a:ext uri="{FF2B5EF4-FFF2-40B4-BE49-F238E27FC236}">
                <a16:creationId xmlns:a16="http://schemas.microsoft.com/office/drawing/2014/main" id="{084CDFE7-42F7-4218-9DC0-B9666A11F8EE}"/>
              </a:ext>
            </a:extLst>
          </p:cNvPr>
          <p:cNvSpPr/>
          <p:nvPr/>
        </p:nvSpPr>
        <p:spPr>
          <a:xfrm>
            <a:off x="6096000" y="5215374"/>
            <a:ext cx="5764567" cy="646331"/>
          </a:xfrm>
          <a:prstGeom prst="rect">
            <a:avLst/>
          </a:prstGeom>
        </p:spPr>
        <p:txBody>
          <a:bodyPr wrap="square">
            <a:spAutoFit/>
          </a:bodyPr>
          <a:lstStyle/>
          <a:p>
            <a:r>
              <a:rPr lang="en-US" altLang="zh-CN" dirty="0">
                <a:solidFill>
                  <a:schemeClr val="accent1"/>
                </a:solidFill>
              </a:rPr>
              <a:t>S</a:t>
            </a:r>
            <a:r>
              <a:rPr lang="zh-CN" altLang="en-US" dirty="0">
                <a:solidFill>
                  <a:schemeClr val="accent1"/>
                </a:solidFill>
              </a:rPr>
              <a:t>econd constraint</a:t>
            </a:r>
            <a:r>
              <a:rPr lang="en-US" altLang="zh-CN" dirty="0">
                <a:solidFill>
                  <a:schemeClr val="accent1"/>
                </a:solidFill>
              </a:rPr>
              <a:t>: </a:t>
            </a:r>
            <a:r>
              <a:rPr lang="zh-CN" altLang="en-US" dirty="0"/>
              <a:t>the agricultural water needs are given</a:t>
            </a:r>
          </a:p>
          <a:p>
            <a:r>
              <a:rPr lang="zh-CN" altLang="en-US" dirty="0"/>
              <a:t>equal weight (priority) in each downstream country</a:t>
            </a:r>
          </a:p>
        </p:txBody>
      </p:sp>
    </p:spTree>
    <p:extLst>
      <p:ext uri="{BB962C8B-B14F-4D97-AF65-F5344CB8AC3E}">
        <p14:creationId xmlns:p14="http://schemas.microsoft.com/office/powerpoint/2010/main" val="289210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365650" cy="461665"/>
          </a:xfrm>
          <a:prstGeom prst="rect">
            <a:avLst/>
          </a:prstGeom>
          <a:noFill/>
        </p:spPr>
        <p:txBody>
          <a:bodyPr wrap="square" rtlCol="0">
            <a:spAutoFit/>
          </a:bodyPr>
          <a:lstStyle/>
          <a:p>
            <a:pPr lvl="0"/>
            <a:r>
              <a:rPr lang="en-US" altLang="zh-CN" sz="2400" b="1" dirty="0">
                <a:solidFill>
                  <a:srgbClr val="000099"/>
                </a:solidFill>
              </a:rPr>
              <a:t>Crisp coalition allocation model considering spatial geographical locations</a:t>
            </a:r>
            <a:endPar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5" y="1393721"/>
            <a:ext cx="10823106" cy="646331"/>
          </a:xfrm>
          <a:prstGeom prst="rect">
            <a:avLst/>
          </a:prstGeom>
        </p:spPr>
        <p:txBody>
          <a:bodyPr wrap="square">
            <a:spAutoFit/>
          </a:bodyPr>
          <a:lstStyle/>
          <a:p>
            <a:pPr lvl="0"/>
            <a:r>
              <a:rPr lang="en-US" altLang="zh-CN" dirty="0">
                <a:solidFill>
                  <a:prstClr val="black"/>
                </a:solidFill>
              </a:rPr>
              <a:t>According to </a:t>
            </a:r>
            <a:r>
              <a:rPr lang="en-US" altLang="zh-CN" dirty="0">
                <a:solidFill>
                  <a:srgbClr val="FF0000"/>
                </a:solidFill>
              </a:rPr>
              <a:t>Assumption 4</a:t>
            </a:r>
            <a:r>
              <a:rPr lang="en-US" altLang="zh-CN" dirty="0">
                <a:solidFill>
                  <a:prstClr val="black"/>
                </a:solidFill>
              </a:rPr>
              <a:t>, the geographical locations of the upstream and downstream countries and the net utility coefficient of water resource in each country needs to be considered.</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 name="矩形 5">
            <a:extLst>
              <a:ext uri="{FF2B5EF4-FFF2-40B4-BE49-F238E27FC236}">
                <a16:creationId xmlns:a16="http://schemas.microsoft.com/office/drawing/2014/main" id="{C7BC7D84-9F7C-40DC-8CDC-510D38B88CAF}"/>
              </a:ext>
            </a:extLst>
          </p:cNvPr>
          <p:cNvSpPr/>
          <p:nvPr/>
        </p:nvSpPr>
        <p:spPr>
          <a:xfrm>
            <a:off x="6096000" y="2307861"/>
            <a:ext cx="6096000" cy="369332"/>
          </a:xfrm>
          <a:prstGeom prst="rect">
            <a:avLst/>
          </a:prstGeom>
        </p:spPr>
        <p:txBody>
          <a:bodyPr>
            <a:spAutoFit/>
          </a:bodyPr>
          <a:lstStyle/>
          <a:p>
            <a:pPr lvl="0"/>
            <a:r>
              <a:rPr kumimoji="0" lang="en-US" altLang="zh-CN"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O</a:t>
            </a:r>
            <a:r>
              <a:rPr kumimoji="0" lang="zh-CN" altLang="en-US"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bjective function</a:t>
            </a:r>
            <a:r>
              <a:rPr kumimoji="0" lang="en-US" altLang="zh-CN"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 </a:t>
            </a:r>
            <a:r>
              <a:rPr lang="en-US" altLang="zh-CN" dirty="0">
                <a:solidFill>
                  <a:prstClr val="black"/>
                </a:solidFill>
              </a:rPr>
              <a:t>maximize the total revenue function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a:extLst>
              <a:ext uri="{FF2B5EF4-FFF2-40B4-BE49-F238E27FC236}">
                <a16:creationId xmlns:a16="http://schemas.microsoft.com/office/drawing/2014/main" id="{AE8885D7-9E13-4053-9A5B-DA45809223AD}"/>
              </a:ext>
            </a:extLst>
          </p:cNvPr>
          <p:cNvSpPr/>
          <p:nvPr/>
        </p:nvSpPr>
        <p:spPr>
          <a:xfrm>
            <a:off x="6096000" y="4674304"/>
            <a:ext cx="5521191" cy="646331"/>
          </a:xfrm>
          <a:prstGeom prst="rect">
            <a:avLst/>
          </a:prstGeom>
        </p:spPr>
        <p:txBody>
          <a:bodyPr wrap="square">
            <a:spAutoFit/>
          </a:bodyPr>
          <a:lstStyle/>
          <a:p>
            <a:pPr lvl="0"/>
            <a:r>
              <a:rPr kumimoji="0" lang="en-US" altLang="zh-CN"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F</a:t>
            </a:r>
            <a:r>
              <a:rPr kumimoji="0" lang="zh-CN" altLang="en-US"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irst constraint：</a:t>
            </a:r>
            <a:r>
              <a:rPr lang="en-US" altLang="zh-CN" dirty="0"/>
              <a:t>the amount of water available for distribution in the coalition</a:t>
            </a:r>
            <a:endParaRPr kumimoji="0" lang="zh-CN" altLang="en-US" sz="1800" b="0" i="0" u="none" strike="noStrike" kern="1200" cap="none" spc="0" normalizeH="0" baseline="0" noProof="0" dirty="0">
              <a:ln>
                <a:noFill/>
              </a:ln>
              <a:effectLst/>
              <a:uLnTx/>
              <a:uFillTx/>
            </a:endParaRPr>
          </a:p>
        </p:txBody>
      </p:sp>
      <p:sp>
        <p:nvSpPr>
          <p:cNvPr id="9" name="矩形 8">
            <a:extLst>
              <a:ext uri="{FF2B5EF4-FFF2-40B4-BE49-F238E27FC236}">
                <a16:creationId xmlns:a16="http://schemas.microsoft.com/office/drawing/2014/main" id="{084CDFE7-42F7-4218-9DC0-B9666A11F8EE}"/>
              </a:ext>
            </a:extLst>
          </p:cNvPr>
          <p:cNvSpPr/>
          <p:nvPr/>
        </p:nvSpPr>
        <p:spPr>
          <a:xfrm>
            <a:off x="6096000" y="5464279"/>
            <a:ext cx="5764567" cy="923330"/>
          </a:xfrm>
          <a:prstGeom prst="rect">
            <a:avLst/>
          </a:prstGeom>
        </p:spPr>
        <p:txBody>
          <a:bodyPr wrap="square">
            <a:spAutoFit/>
          </a:bodyPr>
          <a:lstStyle/>
          <a:p>
            <a:pPr lvl="0"/>
            <a:r>
              <a:rPr kumimoji="0" lang="en-US" altLang="zh-CN"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S</a:t>
            </a:r>
            <a:r>
              <a:rPr kumimoji="0" lang="zh-CN" altLang="en-US"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econd constraint</a:t>
            </a:r>
            <a:r>
              <a:rPr lang="en-US" altLang="zh-CN" dirty="0">
                <a:solidFill>
                  <a:srgbClr val="4472C4"/>
                </a:solidFill>
              </a:rPr>
              <a:t>: </a:t>
            </a:r>
            <a:r>
              <a:rPr lang="en-US" altLang="zh-CN" dirty="0"/>
              <a:t>the amount of water </a:t>
            </a:r>
            <a:r>
              <a:rPr lang="en-US" altLang="zh-CN" dirty="0">
                <a:solidFill>
                  <a:srgbClr val="FF0000"/>
                </a:solidFill>
              </a:rPr>
              <a:t>re-allocated</a:t>
            </a:r>
            <a:r>
              <a:rPr lang="en-US" altLang="zh-CN" dirty="0"/>
              <a:t> to the countries in the crisp coalition, and the country where the estuary is located may not be able to meet all of its demand</a:t>
            </a:r>
            <a:endParaRPr kumimoji="0" lang="zh-CN" altLang="en-US" sz="1800" b="0" i="0" u="none" strike="noStrike" kern="1200" cap="none" spc="0" normalizeH="0" baseline="0" noProof="0" dirty="0">
              <a:ln>
                <a:noFill/>
              </a:ln>
              <a:effectLst/>
              <a:uLnTx/>
              <a:uFillTx/>
            </a:endParaRPr>
          </a:p>
        </p:txBody>
      </p:sp>
      <p:pic>
        <p:nvPicPr>
          <p:cNvPr id="10" name="图片 9">
            <a:extLst>
              <a:ext uri="{FF2B5EF4-FFF2-40B4-BE49-F238E27FC236}">
                <a16:creationId xmlns:a16="http://schemas.microsoft.com/office/drawing/2014/main" id="{6E0D20C3-0C61-4792-A685-AF3092C87D05}"/>
              </a:ext>
            </a:extLst>
          </p:cNvPr>
          <p:cNvPicPr>
            <a:picLocks noChangeAspect="1"/>
          </p:cNvPicPr>
          <p:nvPr/>
        </p:nvPicPr>
        <p:blipFill>
          <a:blip r:embed="rId3"/>
          <a:stretch>
            <a:fillRect/>
          </a:stretch>
        </p:blipFill>
        <p:spPr>
          <a:xfrm>
            <a:off x="759150" y="2230798"/>
            <a:ext cx="5038725" cy="2228850"/>
          </a:xfrm>
          <a:prstGeom prst="rect">
            <a:avLst/>
          </a:prstGeom>
        </p:spPr>
      </p:pic>
      <p:sp>
        <p:nvSpPr>
          <p:cNvPr id="11" name="左大括号 10">
            <a:extLst>
              <a:ext uri="{FF2B5EF4-FFF2-40B4-BE49-F238E27FC236}">
                <a16:creationId xmlns:a16="http://schemas.microsoft.com/office/drawing/2014/main" id="{98A07F74-78D5-4CE8-B9BF-A4D8AAEF59C7}"/>
              </a:ext>
            </a:extLst>
          </p:cNvPr>
          <p:cNvSpPr/>
          <p:nvPr/>
        </p:nvSpPr>
        <p:spPr>
          <a:xfrm>
            <a:off x="6096000" y="2847554"/>
            <a:ext cx="170134" cy="1660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B88752C-46BD-4716-B14C-B8868BF8DBB5}"/>
              </a:ext>
            </a:extLst>
          </p:cNvPr>
          <p:cNvSpPr txBox="1"/>
          <p:nvPr/>
        </p:nvSpPr>
        <p:spPr>
          <a:xfrm>
            <a:off x="6383322" y="2751445"/>
            <a:ext cx="5292463" cy="646331"/>
          </a:xfrm>
          <a:prstGeom prst="rect">
            <a:avLst/>
          </a:prstGeom>
          <a:noFill/>
        </p:spPr>
        <p:txBody>
          <a:bodyPr wrap="square" rtlCol="0">
            <a:spAutoFit/>
          </a:bodyPr>
          <a:lstStyle/>
          <a:p>
            <a:r>
              <a:rPr lang="en-US" altLang="zh-CN" dirty="0"/>
              <a:t>Condition 1: the water resources are no less than the total water demand</a:t>
            </a:r>
            <a:endParaRPr lang="zh-CN" altLang="en-US" dirty="0"/>
          </a:p>
        </p:txBody>
      </p:sp>
      <p:sp>
        <p:nvSpPr>
          <p:cNvPr id="14" name="矩形 13">
            <a:extLst>
              <a:ext uri="{FF2B5EF4-FFF2-40B4-BE49-F238E27FC236}">
                <a16:creationId xmlns:a16="http://schemas.microsoft.com/office/drawing/2014/main" id="{B1EAB899-7171-45E2-BF5D-8DBAE6743714}"/>
              </a:ext>
            </a:extLst>
          </p:cNvPr>
          <p:cNvSpPr/>
          <p:nvPr/>
        </p:nvSpPr>
        <p:spPr>
          <a:xfrm>
            <a:off x="6324728" y="3439155"/>
            <a:ext cx="5664999" cy="1200329"/>
          </a:xfrm>
          <a:prstGeom prst="rect">
            <a:avLst/>
          </a:prstGeom>
        </p:spPr>
        <p:txBody>
          <a:bodyPr wrap="square">
            <a:spAutoFit/>
          </a:bodyPr>
          <a:lstStyle/>
          <a:p>
            <a:r>
              <a:rPr lang="en-US" altLang="zh-CN" dirty="0"/>
              <a:t>Condition 2: </a:t>
            </a:r>
            <a:r>
              <a:rPr lang="zh-CN" altLang="en-US" dirty="0"/>
              <a:t>the water resources are less than the total water demand, after the upstream</a:t>
            </a:r>
            <a:r>
              <a:rPr lang="en-US" altLang="zh-CN" dirty="0"/>
              <a:t>’s</a:t>
            </a:r>
            <a:r>
              <a:rPr lang="zh-CN" altLang="en-US" dirty="0"/>
              <a:t> demand is met, the remaining water allocated to the last country </a:t>
            </a:r>
            <a:r>
              <a:rPr lang="en-US" altLang="zh-CN" dirty="0"/>
              <a:t>will be less than the country’s demand.</a:t>
            </a:r>
            <a:endParaRPr lang="zh-CN" altLang="en-US" dirty="0"/>
          </a:p>
        </p:txBody>
      </p:sp>
      <p:pic>
        <p:nvPicPr>
          <p:cNvPr id="15" name="图片 14">
            <a:extLst>
              <a:ext uri="{FF2B5EF4-FFF2-40B4-BE49-F238E27FC236}">
                <a16:creationId xmlns:a16="http://schemas.microsoft.com/office/drawing/2014/main" id="{D62D48FE-20A5-43A6-94EC-B6A749398177}"/>
              </a:ext>
            </a:extLst>
          </p:cNvPr>
          <p:cNvPicPr>
            <a:picLocks noChangeAspect="1"/>
          </p:cNvPicPr>
          <p:nvPr/>
        </p:nvPicPr>
        <p:blipFill>
          <a:blip r:embed="rId4"/>
          <a:stretch>
            <a:fillRect/>
          </a:stretch>
        </p:blipFill>
        <p:spPr>
          <a:xfrm>
            <a:off x="759150" y="4626205"/>
            <a:ext cx="4953000" cy="1200150"/>
          </a:xfrm>
          <a:prstGeom prst="rect">
            <a:avLst/>
          </a:prstGeom>
        </p:spPr>
      </p:pic>
    </p:spTree>
    <p:extLst>
      <p:ext uri="{BB962C8B-B14F-4D97-AF65-F5344CB8AC3E}">
        <p14:creationId xmlns:p14="http://schemas.microsoft.com/office/powerpoint/2010/main" val="147049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36565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Crisp coalition allocation model considering spatial geographical locations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5" y="1393721"/>
            <a:ext cx="10823106" cy="646331"/>
          </a:xfrm>
          <a:prstGeom prst="rect">
            <a:avLst/>
          </a:prstGeom>
        </p:spPr>
        <p:txBody>
          <a:bodyPr wrap="square">
            <a:spAutoFit/>
          </a:bodyPr>
          <a:lstStyle/>
          <a:p>
            <a:pPr lvl="0"/>
            <a:r>
              <a:rPr lang="en-US" altLang="zh-CN" dirty="0">
                <a:solidFill>
                  <a:prstClr val="black"/>
                </a:solidFill>
              </a:rPr>
              <a:t>Secondly, according to the marginal contribution of the water resource utilization in each country, the </a:t>
            </a:r>
            <a:r>
              <a:rPr lang="en-US" altLang="zh-CN" dirty="0">
                <a:solidFill>
                  <a:srgbClr val="FF0000"/>
                </a:solidFill>
              </a:rPr>
              <a:t>Shapley value </a:t>
            </a:r>
            <a:r>
              <a:rPr lang="en-US" altLang="zh-CN" dirty="0">
                <a:solidFill>
                  <a:prstClr val="black"/>
                </a:solidFill>
              </a:rPr>
              <a:t>is used to distribute the total utility to each participating country </a:t>
            </a:r>
            <a:r>
              <a:rPr lang="en-US" altLang="zh-CN" dirty="0" err="1">
                <a:solidFill>
                  <a:prstClr val="black"/>
                </a:solidFill>
              </a:rPr>
              <a:t>i</a:t>
            </a:r>
            <a:r>
              <a:rPr lang="en-US" altLang="zh-CN" dirty="0">
                <a:solidFill>
                  <a:prstClr val="black"/>
                </a:solidFill>
              </a:rPr>
              <a:t> in the coalition:</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 name="矩形 5">
            <a:extLst>
              <a:ext uri="{FF2B5EF4-FFF2-40B4-BE49-F238E27FC236}">
                <a16:creationId xmlns:a16="http://schemas.microsoft.com/office/drawing/2014/main" id="{C7BC7D84-9F7C-40DC-8CDC-510D38B88CAF}"/>
              </a:ext>
            </a:extLst>
          </p:cNvPr>
          <p:cNvSpPr/>
          <p:nvPr/>
        </p:nvSpPr>
        <p:spPr>
          <a:xfrm>
            <a:off x="6096000" y="2183696"/>
            <a:ext cx="6096000" cy="923330"/>
          </a:xfrm>
          <a:prstGeom prst="rect">
            <a:avLst/>
          </a:prstGeom>
        </p:spPr>
        <p:txBody>
          <a:bodyPr>
            <a:spAutoFit/>
          </a:bodyPr>
          <a:lstStyle/>
          <a:p>
            <a:pPr lvl="0"/>
            <a:r>
              <a:rPr lang="en-US" altLang="zh-CN" dirty="0">
                <a:solidFill>
                  <a:srgbClr val="FF0000"/>
                </a:solidFill>
              </a:rPr>
              <a:t>Shapley value:</a:t>
            </a:r>
          </a:p>
          <a:p>
            <a:pPr lvl="0"/>
            <a:r>
              <a:rPr lang="en-US" altLang="zh-CN" dirty="0">
                <a:solidFill>
                  <a:prstClr val="black"/>
                </a:solidFill>
              </a:rPr>
              <a:t>It is a weighted average value of the </a:t>
            </a:r>
            <a:r>
              <a:rPr lang="en-US" altLang="zh-CN" dirty="0">
                <a:solidFill>
                  <a:srgbClr val="FF0000"/>
                </a:solidFill>
              </a:rPr>
              <a:t>marginal contribution </a:t>
            </a:r>
            <a:r>
              <a:rPr lang="en-US" altLang="zh-CN" dirty="0">
                <a:solidFill>
                  <a:prstClr val="black"/>
                </a:solidFill>
              </a:rPr>
              <a:t>of player </a:t>
            </a:r>
            <a:r>
              <a:rPr lang="en-US" altLang="zh-CN" dirty="0" err="1">
                <a:solidFill>
                  <a:prstClr val="black"/>
                </a:solidFill>
              </a:rPr>
              <a:t>i</a:t>
            </a:r>
            <a:r>
              <a:rPr lang="en-US" altLang="zh-CN" dirty="0">
                <a:solidFill>
                  <a:prstClr val="black"/>
                </a:solidFill>
              </a:rPr>
              <a:t> alone in all combinations. (</a:t>
            </a:r>
            <a:r>
              <a:rPr lang="en-US" altLang="zh-CN" dirty="0"/>
              <a:t>Lloyd Shapley 1951)</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a:extLst>
              <a:ext uri="{FF2B5EF4-FFF2-40B4-BE49-F238E27FC236}">
                <a16:creationId xmlns:a16="http://schemas.microsoft.com/office/drawing/2014/main" id="{AE8885D7-9E13-4053-9A5B-DA45809223AD}"/>
              </a:ext>
            </a:extLst>
          </p:cNvPr>
          <p:cNvSpPr/>
          <p:nvPr/>
        </p:nvSpPr>
        <p:spPr>
          <a:xfrm>
            <a:off x="699802" y="4155709"/>
            <a:ext cx="5521191" cy="369332"/>
          </a:xfrm>
          <a:prstGeom prst="rect">
            <a:avLst/>
          </a:prstGeom>
        </p:spPr>
        <p:txBody>
          <a:bodyPr wrap="square">
            <a:spAutoFit/>
          </a:bodyPr>
          <a:lstStyle/>
          <a:p>
            <a:pPr lvl="0"/>
            <a:r>
              <a:rPr lang="en-US" altLang="zh-CN" dirty="0">
                <a:solidFill>
                  <a:srgbClr val="4472C4"/>
                </a:solidFill>
              </a:rPr>
              <a:t>Validity</a:t>
            </a:r>
            <a:r>
              <a:rPr kumimoji="0" lang="zh-CN" altLang="en-US"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 name="矩形 8">
            <a:extLst>
              <a:ext uri="{FF2B5EF4-FFF2-40B4-BE49-F238E27FC236}">
                <a16:creationId xmlns:a16="http://schemas.microsoft.com/office/drawing/2014/main" id="{084CDFE7-42F7-4218-9DC0-B9666A11F8EE}"/>
              </a:ext>
            </a:extLst>
          </p:cNvPr>
          <p:cNvSpPr/>
          <p:nvPr/>
        </p:nvSpPr>
        <p:spPr>
          <a:xfrm>
            <a:off x="640454" y="4765877"/>
            <a:ext cx="5764567" cy="1477328"/>
          </a:xfrm>
          <a:prstGeom prst="rect">
            <a:avLst/>
          </a:prstGeom>
        </p:spPr>
        <p:txBody>
          <a:bodyPr wrap="square">
            <a:spAutoFit/>
          </a:bodyPr>
          <a:lstStyle/>
          <a:p>
            <a:pPr lvl="0"/>
            <a:r>
              <a:rPr lang="en-US" altLang="zh-CN" dirty="0"/>
              <a:t>When the total utility of water resource utilization in the basin is maximized, corresponding utility is allocated to each member in the coalition according to their own </a:t>
            </a:r>
            <a:r>
              <a:rPr lang="en-US" altLang="zh-CN" dirty="0">
                <a:solidFill>
                  <a:srgbClr val="FF0000"/>
                </a:solidFill>
              </a:rPr>
              <a:t>marginal contribution </a:t>
            </a:r>
            <a:r>
              <a:rPr lang="en-US" altLang="zh-CN" dirty="0"/>
              <a:t>under the framework of regional cooperation.</a:t>
            </a:r>
            <a:endParaRPr kumimoji="0" lang="zh-CN" altLang="en-US" sz="1800" b="0" i="0" u="none" strike="noStrike" kern="1200" cap="none" spc="0" normalizeH="0" baseline="0" noProof="0" dirty="0">
              <a:ln>
                <a:noFill/>
              </a:ln>
              <a:effectLst/>
              <a:uLnTx/>
              <a:uFillTx/>
            </a:endParaRPr>
          </a:p>
        </p:txBody>
      </p:sp>
      <p:pic>
        <p:nvPicPr>
          <p:cNvPr id="4" name="图片 3">
            <a:extLst>
              <a:ext uri="{FF2B5EF4-FFF2-40B4-BE49-F238E27FC236}">
                <a16:creationId xmlns:a16="http://schemas.microsoft.com/office/drawing/2014/main" id="{521B59D8-21F4-49EF-9B31-93EE5683A123}"/>
              </a:ext>
            </a:extLst>
          </p:cNvPr>
          <p:cNvPicPr>
            <a:picLocks noChangeAspect="1"/>
          </p:cNvPicPr>
          <p:nvPr/>
        </p:nvPicPr>
        <p:blipFill>
          <a:blip r:embed="rId3"/>
          <a:stretch>
            <a:fillRect/>
          </a:stretch>
        </p:blipFill>
        <p:spPr>
          <a:xfrm>
            <a:off x="640454" y="2187392"/>
            <a:ext cx="4953000" cy="628650"/>
          </a:xfrm>
          <a:prstGeom prst="rect">
            <a:avLst/>
          </a:prstGeom>
        </p:spPr>
      </p:pic>
      <p:pic>
        <p:nvPicPr>
          <p:cNvPr id="7" name="图片 6">
            <a:extLst>
              <a:ext uri="{FF2B5EF4-FFF2-40B4-BE49-F238E27FC236}">
                <a16:creationId xmlns:a16="http://schemas.microsoft.com/office/drawing/2014/main" id="{F0487731-9961-433A-827F-C6C30E7CD397}"/>
              </a:ext>
            </a:extLst>
          </p:cNvPr>
          <p:cNvPicPr>
            <a:picLocks noChangeAspect="1"/>
          </p:cNvPicPr>
          <p:nvPr/>
        </p:nvPicPr>
        <p:blipFill>
          <a:blip r:embed="rId4"/>
          <a:stretch>
            <a:fillRect/>
          </a:stretch>
        </p:blipFill>
        <p:spPr>
          <a:xfrm>
            <a:off x="640454" y="3075454"/>
            <a:ext cx="4953000" cy="809625"/>
          </a:xfrm>
          <a:prstGeom prst="rect">
            <a:avLst/>
          </a:prstGeom>
        </p:spPr>
      </p:pic>
      <p:pic>
        <p:nvPicPr>
          <p:cNvPr id="18" name="图片 17">
            <a:extLst>
              <a:ext uri="{FF2B5EF4-FFF2-40B4-BE49-F238E27FC236}">
                <a16:creationId xmlns:a16="http://schemas.microsoft.com/office/drawing/2014/main" id="{BF207890-B37E-430F-B167-6009F95B5BAF}"/>
              </a:ext>
            </a:extLst>
          </p:cNvPr>
          <p:cNvPicPr>
            <a:picLocks noChangeAspect="1"/>
          </p:cNvPicPr>
          <p:nvPr/>
        </p:nvPicPr>
        <p:blipFill>
          <a:blip r:embed="rId5"/>
          <a:stretch>
            <a:fillRect/>
          </a:stretch>
        </p:blipFill>
        <p:spPr>
          <a:xfrm>
            <a:off x="1711865" y="4155709"/>
            <a:ext cx="2354108" cy="348196"/>
          </a:xfrm>
          <a:prstGeom prst="rect">
            <a:avLst/>
          </a:prstGeom>
        </p:spPr>
      </p:pic>
      <p:sp>
        <p:nvSpPr>
          <p:cNvPr id="19" name="矩形 18">
            <a:extLst>
              <a:ext uri="{FF2B5EF4-FFF2-40B4-BE49-F238E27FC236}">
                <a16:creationId xmlns:a16="http://schemas.microsoft.com/office/drawing/2014/main" id="{4E094398-7F8B-424B-92B3-2D78AB775F7F}"/>
              </a:ext>
            </a:extLst>
          </p:cNvPr>
          <p:cNvSpPr/>
          <p:nvPr/>
        </p:nvSpPr>
        <p:spPr>
          <a:xfrm>
            <a:off x="6096000" y="3500342"/>
            <a:ext cx="6096000" cy="2585323"/>
          </a:xfrm>
          <a:prstGeom prst="rect">
            <a:avLst/>
          </a:prstGeom>
        </p:spPr>
        <p:txBody>
          <a:bodyPr>
            <a:spAutoFit/>
          </a:bodyPr>
          <a:lstStyle/>
          <a:p>
            <a:pPr marL="285750" indent="-285750">
              <a:buFont typeface="Arial" panose="020B0604020202020204" pitchFamily="34" charset="0"/>
              <a:buChar char="•"/>
            </a:pPr>
            <a:r>
              <a:rPr lang="zh-CN" altLang="en-US" dirty="0"/>
              <a:t>Consider all possible </a:t>
            </a:r>
            <a:r>
              <a:rPr lang="en-US" altLang="zh-CN" dirty="0"/>
              <a:t>coalitions</a:t>
            </a:r>
            <a:r>
              <a:rPr lang="zh-CN" altLang="en-US" dirty="0"/>
              <a:t>: Shapley Value considers all possible </a:t>
            </a:r>
            <a:r>
              <a:rPr lang="en-US" altLang="zh-CN" dirty="0"/>
              <a:t>coalitions</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Calculate the marginal contribution: for each member </a:t>
            </a:r>
            <a:r>
              <a:rPr lang="en-US" altLang="zh-CN" dirty="0" err="1"/>
              <a:t>i</a:t>
            </a:r>
            <a:r>
              <a:rPr lang="en-US" altLang="zh-CN" dirty="0"/>
              <a:t>, Shapley Value calculates the marginal contribution of member </a:t>
            </a:r>
            <a:r>
              <a:rPr lang="en-US" altLang="zh-CN" dirty="0" err="1"/>
              <a:t>i</a:t>
            </a:r>
            <a:r>
              <a:rPr lang="en-US" altLang="zh-CN" dirty="0"/>
              <a:t> in the coalition.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Weighted summation: weighted summation of each member's marginal contribution using weighting factors</a:t>
            </a:r>
            <a:endParaRPr lang="zh-CN" altLang="en-US" dirty="0"/>
          </a:p>
        </p:txBody>
      </p:sp>
    </p:spTree>
    <p:extLst>
      <p:ext uri="{BB962C8B-B14F-4D97-AF65-F5344CB8AC3E}">
        <p14:creationId xmlns:p14="http://schemas.microsoft.com/office/powerpoint/2010/main" val="375234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lvl="0"/>
            <a:r>
              <a:rPr lang="en-US" altLang="zh-CN" sz="2400" b="1" dirty="0">
                <a:solidFill>
                  <a:srgbClr val="000099"/>
                </a:solidFill>
              </a:rPr>
              <a:t>Fuzzy coalition reallocation model considering seasonal allocation of water resources</a:t>
            </a:r>
            <a:endPar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84CDFE7-42F7-4218-9DC0-B9666A11F8EE}"/>
                  </a:ext>
                </a:extLst>
              </p:cNvPr>
              <p:cNvSpPr/>
              <p:nvPr/>
            </p:nvSpPr>
            <p:spPr>
              <a:xfrm>
                <a:off x="1159205" y="2778716"/>
                <a:ext cx="10392341" cy="1754326"/>
              </a:xfrm>
              <a:prstGeom prst="rect">
                <a:avLst/>
              </a:prstGeom>
            </p:spPr>
            <p:txBody>
              <a:bodyPr wrap="square">
                <a:spAutoFit/>
              </a:bodyPr>
              <a:lstStyle/>
              <a:p>
                <a:pPr lvl="0"/>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Crisp </a:t>
                </a:r>
                <a:r>
                  <a:rPr lang="en-US" altLang="zh-CN" dirty="0">
                    <a:solidFill>
                      <a:prstClr val="black"/>
                    </a:solidFill>
                  </a:rPr>
                  <a:t>coalition: N = {1, 2, … , n} is a finite set of players and P(N) is the family of crisp subsets of N. Players can only choose to participate or not to participate in the coalition</a:t>
                </a:r>
              </a:p>
              <a:p>
                <a:pPr lvl="0"/>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lvl="0"/>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lvl="0"/>
                <a:r>
                  <a:rPr lang="en-US" altLang="zh-CN" dirty="0">
                    <a:solidFill>
                      <a:prstClr val="black"/>
                    </a:solidFill>
                  </a:rPr>
                  <a:t>Fuzzy coalition: s = (</a:t>
                </a:r>
                <a14:m>
                  <m:oMath xmlns:m="http://schemas.openxmlformats.org/officeDocument/2006/math">
                    <m:sSub>
                      <m:sSubPr>
                        <m:ctrlPr>
                          <a:rPr lang="en-US" altLang="zh-CN" i="1" smtClean="0">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1</m:t>
                        </m:r>
                      </m:sub>
                    </m:sSub>
                  </m:oMath>
                </a14:m>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2</m:t>
                        </m:r>
                      </m:sub>
                    </m:sSub>
                  </m:oMath>
                </a14:m>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3</m:t>
                        </m:r>
                      </m:sub>
                    </m:sSub>
                    <m:r>
                      <a:rPr lang="en-US" altLang="zh-CN" b="0" i="0" smtClean="0">
                        <a:solidFill>
                          <a:prstClr val="black"/>
                        </a:solidFill>
                        <a:latin typeface="Cambria Math" panose="02040503050406030204" pitchFamily="18" charset="0"/>
                      </a:rPr>
                      <m:t>,</m:t>
                    </m:r>
                  </m:oMath>
                </a14:m>
                <a:r>
                  <a:rPr lang="en-US" altLang="zh-CN" dirty="0">
                    <a:solidFill>
                      <a:prstClr val="black"/>
                    </a:solidFill>
                  </a:rPr>
                  <a:t> … ,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𝑛</m:t>
                        </m:r>
                      </m:sub>
                    </m:sSub>
                  </m:oMath>
                </a14:m>
                <a:r>
                  <a:rPr lang="en-US" altLang="zh-CN" dirty="0">
                    <a:solidFill>
                      <a:prstClr val="black"/>
                    </a:solidFill>
                  </a:rPr>
                  <a:t>) is called a fuzzy coalition, here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rPr>
                  <a:t> is a constant which denotes </a:t>
                </a:r>
                <a:r>
                  <a:rPr lang="en-US" altLang="zh-CN" dirty="0">
                    <a:solidFill>
                      <a:srgbClr val="FF0000"/>
                    </a:solidFill>
                  </a:rPr>
                  <a:t>the participation level </a:t>
                </a:r>
                <a:r>
                  <a:rPr lang="en-US" altLang="zh-CN" dirty="0">
                    <a:solidFill>
                      <a:prstClr val="black"/>
                    </a:solidFill>
                  </a:rPr>
                  <a:t>of player </a:t>
                </a:r>
                <a:r>
                  <a:rPr lang="en-US" altLang="zh-CN" dirty="0" err="1">
                    <a:solidFill>
                      <a:prstClr val="black"/>
                    </a:solidFill>
                  </a:rPr>
                  <a:t>i</a:t>
                </a:r>
                <a:r>
                  <a:rPr lang="en-US" altLang="zh-CN" dirty="0">
                    <a:solidFill>
                      <a:prstClr val="black"/>
                    </a:solidFill>
                  </a:rPr>
                  <a: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9" name="矩形 8">
                <a:extLst>
                  <a:ext uri="{FF2B5EF4-FFF2-40B4-BE49-F238E27FC236}">
                    <a16:creationId xmlns:a16="http://schemas.microsoft.com/office/drawing/2014/main" id="{084CDFE7-42F7-4218-9DC0-B9666A11F8EE}"/>
                  </a:ext>
                </a:extLst>
              </p:cNvPr>
              <p:cNvSpPr>
                <a:spLocks noRot="1" noChangeAspect="1" noMove="1" noResize="1" noEditPoints="1" noAdjustHandles="1" noChangeArrowheads="1" noChangeShapeType="1" noTextEdit="1"/>
              </p:cNvSpPr>
              <p:nvPr/>
            </p:nvSpPr>
            <p:spPr>
              <a:xfrm>
                <a:off x="1159205" y="2778716"/>
                <a:ext cx="10392341" cy="1754326"/>
              </a:xfrm>
              <a:prstGeom prst="rect">
                <a:avLst/>
              </a:prstGeom>
              <a:blipFill>
                <a:blip r:embed="rId3"/>
                <a:stretch>
                  <a:fillRect l="-469" t="-2083" b="-4514"/>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77B378EF-ED5C-451F-BD83-94A1DC2268BE}"/>
              </a:ext>
            </a:extLst>
          </p:cNvPr>
          <p:cNvSpPr/>
          <p:nvPr/>
        </p:nvSpPr>
        <p:spPr>
          <a:xfrm>
            <a:off x="854581" y="1947719"/>
            <a:ext cx="10696965" cy="646331"/>
          </a:xfrm>
          <a:prstGeom prst="rect">
            <a:avLst/>
          </a:prstGeom>
        </p:spPr>
        <p:txBody>
          <a:bodyPr wrap="square">
            <a:spAutoFit/>
          </a:bodyPr>
          <a:lstStyle/>
          <a:p>
            <a:r>
              <a:rPr lang="zh-CN" altLang="en-US" dirty="0"/>
              <a:t>Li, S., &amp; Zhang, Q. (2009). </a:t>
            </a:r>
            <a:r>
              <a:rPr lang="zh-CN" altLang="en-US" dirty="0">
                <a:solidFill>
                  <a:schemeClr val="accent1"/>
                </a:solidFill>
              </a:rPr>
              <a:t>A simplified expression of the shapley function for fuzzy game</a:t>
            </a:r>
            <a:r>
              <a:rPr lang="zh-CN" altLang="en-US" dirty="0"/>
              <a:t>. </a:t>
            </a:r>
            <a:r>
              <a:rPr lang="zh-CN" altLang="en-US" i="1" dirty="0"/>
              <a:t>European Journal of Operational Research</a:t>
            </a:r>
            <a:r>
              <a:rPr lang="zh-CN" altLang="en-US" dirty="0"/>
              <a:t>, 196, 234–245</a:t>
            </a:r>
            <a:r>
              <a:rPr lang="en-US" altLang="zh-CN" dirty="0"/>
              <a:t>:</a:t>
            </a:r>
            <a:endParaRPr lang="zh-CN" altLang="en-US" dirty="0"/>
          </a:p>
        </p:txBody>
      </p:sp>
      <p:sp>
        <p:nvSpPr>
          <p:cNvPr id="11" name="左大括号 10">
            <a:extLst>
              <a:ext uri="{FF2B5EF4-FFF2-40B4-BE49-F238E27FC236}">
                <a16:creationId xmlns:a16="http://schemas.microsoft.com/office/drawing/2014/main" id="{2D1676DE-E43C-4860-9148-5A0E68C3B229}"/>
              </a:ext>
            </a:extLst>
          </p:cNvPr>
          <p:cNvSpPr/>
          <p:nvPr/>
        </p:nvSpPr>
        <p:spPr>
          <a:xfrm>
            <a:off x="882772" y="2828611"/>
            <a:ext cx="276433" cy="15624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C4A4E92-3576-4D76-B7F4-7D2F575458D4}"/>
              </a:ext>
            </a:extLst>
          </p:cNvPr>
          <p:cNvSpPr/>
          <p:nvPr/>
        </p:nvSpPr>
        <p:spPr>
          <a:xfrm>
            <a:off x="1020988" y="4767603"/>
            <a:ext cx="1550424" cy="369332"/>
          </a:xfrm>
          <a:prstGeom prst="rect">
            <a:avLst/>
          </a:prstGeom>
        </p:spPr>
        <p:txBody>
          <a:bodyPr wrap="none">
            <a:spAutoFit/>
          </a:bodyPr>
          <a:lstStyle/>
          <a:p>
            <a:pPr lvl="0"/>
            <a:r>
              <a:rPr lang="en-US" altLang="zh-CN" dirty="0">
                <a:solidFill>
                  <a:srgbClr val="FF0000"/>
                </a:solidFill>
              </a:rPr>
              <a:t>Shapley value:</a:t>
            </a:r>
          </a:p>
        </p:txBody>
      </p:sp>
      <p:pic>
        <p:nvPicPr>
          <p:cNvPr id="14" name="图片 13">
            <a:extLst>
              <a:ext uri="{FF2B5EF4-FFF2-40B4-BE49-F238E27FC236}">
                <a16:creationId xmlns:a16="http://schemas.microsoft.com/office/drawing/2014/main" id="{4824B22C-4CA3-4D33-86C3-0640D8834600}"/>
              </a:ext>
            </a:extLst>
          </p:cNvPr>
          <p:cNvPicPr>
            <a:picLocks noChangeAspect="1"/>
          </p:cNvPicPr>
          <p:nvPr/>
        </p:nvPicPr>
        <p:blipFill>
          <a:blip r:embed="rId4"/>
          <a:stretch>
            <a:fillRect/>
          </a:stretch>
        </p:blipFill>
        <p:spPr>
          <a:xfrm>
            <a:off x="1020988" y="5278021"/>
            <a:ext cx="3657600" cy="704850"/>
          </a:xfrm>
          <a:prstGeom prst="rect">
            <a:avLst/>
          </a:prstGeom>
        </p:spPr>
      </p:pic>
      <p:pic>
        <p:nvPicPr>
          <p:cNvPr id="15" name="图片 14">
            <a:extLst>
              <a:ext uri="{FF2B5EF4-FFF2-40B4-BE49-F238E27FC236}">
                <a16:creationId xmlns:a16="http://schemas.microsoft.com/office/drawing/2014/main" id="{A86A4C1C-BEFA-48A2-9218-B043E2D49ED7}"/>
              </a:ext>
            </a:extLst>
          </p:cNvPr>
          <p:cNvPicPr>
            <a:picLocks noChangeAspect="1"/>
          </p:cNvPicPr>
          <p:nvPr/>
        </p:nvPicPr>
        <p:blipFill>
          <a:blip r:embed="rId5"/>
          <a:stretch>
            <a:fillRect/>
          </a:stretch>
        </p:blipFill>
        <p:spPr>
          <a:xfrm>
            <a:off x="6096000" y="5373271"/>
            <a:ext cx="4772025" cy="609600"/>
          </a:xfrm>
          <a:prstGeom prst="rect">
            <a:avLst/>
          </a:prstGeom>
        </p:spPr>
      </p:pic>
    </p:spTree>
    <p:extLst>
      <p:ext uri="{BB962C8B-B14F-4D97-AF65-F5344CB8AC3E}">
        <p14:creationId xmlns:p14="http://schemas.microsoft.com/office/powerpoint/2010/main" val="183758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reallocation model considering seasonal allocation of water resources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0" name="矩形 9">
            <a:extLst>
              <a:ext uri="{FF2B5EF4-FFF2-40B4-BE49-F238E27FC236}">
                <a16:creationId xmlns:a16="http://schemas.microsoft.com/office/drawing/2014/main" id="{77B378EF-ED5C-451F-BD83-94A1DC2268BE}"/>
              </a:ext>
            </a:extLst>
          </p:cNvPr>
          <p:cNvSpPr/>
          <p:nvPr/>
        </p:nvSpPr>
        <p:spPr>
          <a:xfrm>
            <a:off x="917651" y="1775430"/>
            <a:ext cx="10696965" cy="646331"/>
          </a:xfrm>
          <a:prstGeom prst="rect">
            <a:avLst/>
          </a:prstGeom>
        </p:spPr>
        <p:txBody>
          <a:bodyPr wrap="square">
            <a:spAutoFit/>
          </a:bodyPr>
          <a:lstStyle/>
          <a:p>
            <a:pPr lvl="0"/>
            <a:r>
              <a:rPr lang="en-US" altLang="zh-CN" dirty="0">
                <a:solidFill>
                  <a:prstClr val="black"/>
                </a:solidFill>
              </a:rPr>
              <a:t>According to the definition of fuzzy coalition </a:t>
            </a:r>
            <a:r>
              <a:rPr lang="en-US" altLang="zh-CN" dirty="0">
                <a:solidFill>
                  <a:schemeClr val="accent1"/>
                </a:solidFill>
              </a:rPr>
              <a:t>(Li &amp; Zhang, 2009), </a:t>
            </a:r>
            <a:r>
              <a:rPr lang="en-US" altLang="zh-CN" dirty="0">
                <a:solidFill>
                  <a:prstClr val="black"/>
                </a:solidFill>
              </a:rPr>
              <a:t>the </a:t>
            </a:r>
            <a:r>
              <a:rPr lang="en-US" altLang="zh-CN" dirty="0">
                <a:solidFill>
                  <a:srgbClr val="FF0000"/>
                </a:solidFill>
              </a:rPr>
              <a:t>sharing proportion </a:t>
            </a:r>
            <a:r>
              <a:rPr lang="en-US" altLang="zh-CN" dirty="0">
                <a:solidFill>
                  <a:prstClr val="black"/>
                </a:solidFill>
              </a:rPr>
              <a:t>of water resources of each country is defined as the </a:t>
            </a:r>
            <a:r>
              <a:rPr lang="en-US" altLang="zh-CN" dirty="0">
                <a:solidFill>
                  <a:srgbClr val="FF0000"/>
                </a:solidFill>
              </a:rPr>
              <a:t>participation rate </a:t>
            </a:r>
            <a:r>
              <a:rPr lang="en-US" altLang="zh-CN" dirty="0">
                <a:solidFill>
                  <a:prstClr val="black"/>
                </a:solidFill>
              </a:rPr>
              <a:t>in the fuzzy coalition.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 name="矩形 3">
            <a:extLst>
              <a:ext uri="{FF2B5EF4-FFF2-40B4-BE49-F238E27FC236}">
                <a16:creationId xmlns:a16="http://schemas.microsoft.com/office/drawing/2014/main" id="{D9C1E07A-AF22-4C15-BE65-17D7CD2D3E1F}"/>
              </a:ext>
            </a:extLst>
          </p:cNvPr>
          <p:cNvSpPr/>
          <p:nvPr/>
        </p:nvSpPr>
        <p:spPr>
          <a:xfrm>
            <a:off x="913175" y="2582614"/>
            <a:ext cx="10521264" cy="646331"/>
          </a:xfrm>
          <a:prstGeom prst="rect">
            <a:avLst/>
          </a:prstGeom>
        </p:spPr>
        <p:txBody>
          <a:bodyPr wrap="square">
            <a:spAutoFit/>
          </a:bodyPr>
          <a:lstStyle/>
          <a:p>
            <a:r>
              <a:rPr lang="en-US" altLang="zh-CN" dirty="0"/>
              <a:t>C</a:t>
            </a:r>
            <a:r>
              <a:rPr lang="zh-CN" altLang="en-US" dirty="0"/>
              <a:t>onsidering the seasonal </a:t>
            </a:r>
            <a:r>
              <a:rPr lang="zh-CN" altLang="en-US" dirty="0">
                <a:solidFill>
                  <a:srgbClr val="FF0000"/>
                </a:solidFill>
              </a:rPr>
              <a:t>re</a:t>
            </a:r>
            <a:r>
              <a:rPr lang="en-US" altLang="zh-CN" dirty="0">
                <a:solidFill>
                  <a:srgbClr val="FF0000"/>
                </a:solidFill>
              </a:rPr>
              <a:t>-</a:t>
            </a:r>
            <a:r>
              <a:rPr lang="zh-CN" altLang="en-US" dirty="0">
                <a:solidFill>
                  <a:srgbClr val="FF0000"/>
                </a:solidFill>
              </a:rPr>
              <a:t>allocation </a:t>
            </a:r>
            <a:r>
              <a:rPr lang="zh-CN" altLang="en-US" dirty="0"/>
              <a:t>of water resources, the utility of water resources utilization in the whole basin are maximized:</a:t>
            </a:r>
          </a:p>
        </p:txBody>
      </p:sp>
      <p:pic>
        <p:nvPicPr>
          <p:cNvPr id="5" name="图片 4">
            <a:extLst>
              <a:ext uri="{FF2B5EF4-FFF2-40B4-BE49-F238E27FC236}">
                <a16:creationId xmlns:a16="http://schemas.microsoft.com/office/drawing/2014/main" id="{89BB93EB-B919-4B32-9805-FD6D9B3A1BAC}"/>
              </a:ext>
            </a:extLst>
          </p:cNvPr>
          <p:cNvPicPr>
            <a:picLocks noChangeAspect="1"/>
          </p:cNvPicPr>
          <p:nvPr/>
        </p:nvPicPr>
        <p:blipFill>
          <a:blip r:embed="rId3"/>
          <a:stretch>
            <a:fillRect/>
          </a:stretch>
        </p:blipFill>
        <p:spPr>
          <a:xfrm>
            <a:off x="913175" y="3524631"/>
            <a:ext cx="1543050" cy="523875"/>
          </a:xfrm>
          <a:prstGeom prst="rect">
            <a:avLst/>
          </a:prstGeom>
        </p:spPr>
      </p:pic>
      <p:pic>
        <p:nvPicPr>
          <p:cNvPr id="6" name="图片 5">
            <a:extLst>
              <a:ext uri="{FF2B5EF4-FFF2-40B4-BE49-F238E27FC236}">
                <a16:creationId xmlns:a16="http://schemas.microsoft.com/office/drawing/2014/main" id="{D9A3347F-782E-4D09-8C8A-C85794513551}"/>
              </a:ext>
            </a:extLst>
          </p:cNvPr>
          <p:cNvPicPr>
            <a:picLocks noChangeAspect="1"/>
          </p:cNvPicPr>
          <p:nvPr/>
        </p:nvPicPr>
        <p:blipFill>
          <a:blip r:embed="rId4"/>
          <a:stretch>
            <a:fillRect/>
          </a:stretch>
        </p:blipFill>
        <p:spPr>
          <a:xfrm>
            <a:off x="759150" y="4189901"/>
            <a:ext cx="5067300" cy="2305050"/>
          </a:xfrm>
          <a:prstGeom prst="rect">
            <a:avLst/>
          </a:prstGeom>
        </p:spPr>
      </p:pic>
      <p:sp>
        <p:nvSpPr>
          <p:cNvPr id="7" name="矩形 6">
            <a:extLst>
              <a:ext uri="{FF2B5EF4-FFF2-40B4-BE49-F238E27FC236}">
                <a16:creationId xmlns:a16="http://schemas.microsoft.com/office/drawing/2014/main" id="{C1A6E44F-11D4-4C9D-92D5-49C93497B9C7}"/>
              </a:ext>
            </a:extLst>
          </p:cNvPr>
          <p:cNvSpPr/>
          <p:nvPr/>
        </p:nvSpPr>
        <p:spPr>
          <a:xfrm>
            <a:off x="6367139" y="3153098"/>
            <a:ext cx="5067300" cy="923330"/>
          </a:xfrm>
          <a:prstGeom prst="rect">
            <a:avLst/>
          </a:prstGeom>
        </p:spPr>
        <p:txBody>
          <a:bodyPr wrap="square">
            <a:spAutoFit/>
          </a:bodyPr>
          <a:lstStyle/>
          <a:p>
            <a:pPr lvl="0"/>
            <a:r>
              <a:rPr lang="en-US" altLang="zh-CN" dirty="0">
                <a:solidFill>
                  <a:srgbClr val="4472C4"/>
                </a:solidFill>
              </a:rPr>
              <a:t>O</a:t>
            </a:r>
            <a:r>
              <a:rPr lang="zh-CN" altLang="en-US" dirty="0">
                <a:solidFill>
                  <a:srgbClr val="4472C4"/>
                </a:solidFill>
              </a:rPr>
              <a:t>bjective function</a:t>
            </a:r>
            <a:r>
              <a:rPr lang="en-US" altLang="zh-CN" dirty="0">
                <a:solidFill>
                  <a:srgbClr val="4472C4"/>
                </a:solidFill>
              </a:rPr>
              <a:t>: </a:t>
            </a:r>
            <a:r>
              <a:rPr lang="en-US" altLang="zh-CN" dirty="0">
                <a:solidFill>
                  <a:prstClr val="black"/>
                </a:solidFill>
              </a:rPr>
              <a:t>maximize the sum of the net utility of water resources allocated to countries for each fuzzy coalition</a:t>
            </a:r>
            <a:endParaRPr lang="zh-CN" altLang="en-US" dirty="0">
              <a:solidFill>
                <a:prstClr val="black"/>
              </a:solidFill>
            </a:endParaRPr>
          </a:p>
        </p:txBody>
      </p:sp>
      <p:pic>
        <p:nvPicPr>
          <p:cNvPr id="8" name="图片 7">
            <a:extLst>
              <a:ext uri="{FF2B5EF4-FFF2-40B4-BE49-F238E27FC236}">
                <a16:creationId xmlns:a16="http://schemas.microsoft.com/office/drawing/2014/main" id="{DC9F7A79-DD27-42AF-BA77-0A5EAF56BC9E}"/>
              </a:ext>
            </a:extLst>
          </p:cNvPr>
          <p:cNvPicPr>
            <a:picLocks noChangeAspect="1"/>
          </p:cNvPicPr>
          <p:nvPr/>
        </p:nvPicPr>
        <p:blipFill>
          <a:blip r:embed="rId5"/>
          <a:stretch>
            <a:fillRect/>
          </a:stretch>
        </p:blipFill>
        <p:spPr>
          <a:xfrm>
            <a:off x="6365550" y="4189901"/>
            <a:ext cx="4591050" cy="2428875"/>
          </a:xfrm>
          <a:prstGeom prst="rect">
            <a:avLst/>
          </a:prstGeom>
        </p:spPr>
      </p:pic>
    </p:spTree>
    <p:extLst>
      <p:ext uri="{BB962C8B-B14F-4D97-AF65-F5344CB8AC3E}">
        <p14:creationId xmlns:p14="http://schemas.microsoft.com/office/powerpoint/2010/main" val="260845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reallocation model considering seasonal allocation of water resources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9BB93EB-B919-4B32-9805-FD6D9B3A1BAC}"/>
              </a:ext>
            </a:extLst>
          </p:cNvPr>
          <p:cNvPicPr>
            <a:picLocks noChangeAspect="1"/>
          </p:cNvPicPr>
          <p:nvPr/>
        </p:nvPicPr>
        <p:blipFill>
          <a:blip r:embed="rId3"/>
          <a:stretch>
            <a:fillRect/>
          </a:stretch>
        </p:blipFill>
        <p:spPr>
          <a:xfrm>
            <a:off x="913175" y="1864507"/>
            <a:ext cx="1543050" cy="523875"/>
          </a:xfrm>
          <a:prstGeom prst="rect">
            <a:avLst/>
          </a:prstGeom>
        </p:spPr>
      </p:pic>
      <p:pic>
        <p:nvPicPr>
          <p:cNvPr id="6" name="图片 5">
            <a:extLst>
              <a:ext uri="{FF2B5EF4-FFF2-40B4-BE49-F238E27FC236}">
                <a16:creationId xmlns:a16="http://schemas.microsoft.com/office/drawing/2014/main" id="{D9A3347F-782E-4D09-8C8A-C85794513551}"/>
              </a:ext>
            </a:extLst>
          </p:cNvPr>
          <p:cNvPicPr>
            <a:picLocks noChangeAspect="1"/>
          </p:cNvPicPr>
          <p:nvPr/>
        </p:nvPicPr>
        <p:blipFill>
          <a:blip r:embed="rId4"/>
          <a:stretch>
            <a:fillRect/>
          </a:stretch>
        </p:blipFill>
        <p:spPr>
          <a:xfrm>
            <a:off x="640454" y="2489836"/>
            <a:ext cx="5067300" cy="2305050"/>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3DD7B4C-2E18-465A-86DA-CD36FB94DA0D}"/>
                  </a:ext>
                </a:extLst>
              </p:cNvPr>
              <p:cNvSpPr/>
              <p:nvPr/>
            </p:nvSpPr>
            <p:spPr>
              <a:xfrm>
                <a:off x="6337433" y="1763053"/>
                <a:ext cx="4812920" cy="1776577"/>
              </a:xfrm>
              <a:prstGeom prst="rect">
                <a:avLst/>
              </a:prstGeom>
            </p:spPr>
            <p:txBody>
              <a:bodyPr wrap="square">
                <a:spAutoFit/>
              </a:bodyPr>
              <a:lstStyle/>
              <a:p>
                <a:r>
                  <a:rPr lang="en-US" altLang="zh-CN" dirty="0">
                    <a:solidFill>
                      <a:schemeClr val="accent1"/>
                    </a:solidFill>
                  </a:rPr>
                  <a:t>First constraint:</a:t>
                </a:r>
                <a:r>
                  <a:rPr lang="en-US" altLang="zh-CN" dirty="0"/>
                  <a:t> represents the weighted average value of the marginal contribution of country </a:t>
                </a:r>
                <a:r>
                  <a:rPr lang="en-US" altLang="zh-CN" dirty="0" err="1"/>
                  <a:t>i</a:t>
                </a:r>
                <a:r>
                  <a:rPr lang="en-US" altLang="zh-CN" dirty="0"/>
                  <a:t> participating in fuzzy coalition with participation level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rPr>
                  <a:t> </a:t>
                </a:r>
                <a:r>
                  <a:rPr lang="en-US" altLang="zh-CN" dirty="0"/>
                  <a:t>, namely the </a:t>
                </a:r>
                <a:r>
                  <a:rPr lang="en-US" altLang="zh-CN" dirty="0">
                    <a:solidFill>
                      <a:srgbClr val="FF0000"/>
                    </a:solidFill>
                  </a:rPr>
                  <a:t>Shapley value </a:t>
                </a:r>
                <a:r>
                  <a:rPr lang="en-US" altLang="zh-CN" dirty="0"/>
                  <a:t>of country </a:t>
                </a:r>
                <a:r>
                  <a:rPr lang="en-US" altLang="zh-CN" dirty="0" err="1"/>
                  <a:t>i</a:t>
                </a:r>
                <a:r>
                  <a:rPr lang="en-US" altLang="zh-CN" dirty="0"/>
                  <a:t> with participation level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𝑝</m:t>
                        </m:r>
                      </m:e>
                      <m:sub>
                        <m:r>
                          <m:rPr>
                            <m:sty m:val="p"/>
                          </m:rPr>
                          <a:rPr lang="en-US" altLang="zh-CN" i="1">
                            <a:solidFill>
                              <a:prstClr val="black"/>
                            </a:solidFill>
                            <a:latin typeface="Cambria Math" panose="02040503050406030204" pitchFamily="18" charset="0"/>
                          </a:rPr>
                          <m:t>i</m:t>
                        </m:r>
                      </m:sub>
                    </m:sSub>
                  </m:oMath>
                </a14:m>
                <a:r>
                  <a:rPr lang="en-US" altLang="zh-CN" dirty="0"/>
                  <a:t> based on fuzzy coalition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smtClean="0">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𝑓</m:t>
                        </m:r>
                      </m:sub>
                    </m:sSub>
                  </m:oMath>
                </a14:m>
                <a:r>
                  <a:rPr lang="en-US" altLang="zh-CN" dirty="0">
                    <a:solidFill>
                      <a:prstClr val="black"/>
                    </a:solidFill>
                  </a:rPr>
                  <a:t> </a:t>
                </a:r>
                <a:endParaRPr lang="zh-CN" altLang="en-US" dirty="0"/>
              </a:p>
            </p:txBody>
          </p:sp>
        </mc:Choice>
        <mc:Fallback xmlns="">
          <p:sp>
            <p:nvSpPr>
              <p:cNvPr id="9" name="矩形 8">
                <a:extLst>
                  <a:ext uri="{FF2B5EF4-FFF2-40B4-BE49-F238E27FC236}">
                    <a16:creationId xmlns:a16="http://schemas.microsoft.com/office/drawing/2014/main" id="{03DD7B4C-2E18-465A-86DA-CD36FB94DA0D}"/>
                  </a:ext>
                </a:extLst>
              </p:cNvPr>
              <p:cNvSpPr>
                <a:spLocks noRot="1" noChangeAspect="1" noMove="1" noResize="1" noEditPoints="1" noAdjustHandles="1" noChangeArrowheads="1" noChangeShapeType="1" noTextEdit="1"/>
              </p:cNvSpPr>
              <p:nvPr/>
            </p:nvSpPr>
            <p:spPr>
              <a:xfrm>
                <a:off x="6337433" y="1763053"/>
                <a:ext cx="4812920" cy="1776577"/>
              </a:xfrm>
              <a:prstGeom prst="rect">
                <a:avLst/>
              </a:prstGeom>
              <a:blipFill>
                <a:blip r:embed="rId5"/>
                <a:stretch>
                  <a:fillRect l="-1141" t="-1712" b="-3082"/>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C43EF50-71A6-41B1-9354-7FB0924B4DDE}"/>
              </a:ext>
            </a:extLst>
          </p:cNvPr>
          <p:cNvSpPr/>
          <p:nvPr/>
        </p:nvSpPr>
        <p:spPr>
          <a:xfrm>
            <a:off x="6337433" y="3642361"/>
            <a:ext cx="6096000" cy="646331"/>
          </a:xfrm>
          <a:prstGeom prst="rect">
            <a:avLst/>
          </a:prstGeom>
        </p:spPr>
        <p:txBody>
          <a:bodyPr>
            <a:spAutoFit/>
          </a:bodyPr>
          <a:lstStyle/>
          <a:p>
            <a:r>
              <a:rPr lang="en-US" altLang="zh-CN" dirty="0"/>
              <a:t>Denote </a:t>
            </a:r>
            <a:r>
              <a:rPr lang="zh-CN" altLang="en-US" dirty="0"/>
              <a:t>the equivalent utility function w of the crisp game corresponding to fuzzy game v as</a:t>
            </a:r>
          </a:p>
        </p:txBody>
      </p:sp>
      <p:pic>
        <p:nvPicPr>
          <p:cNvPr id="13" name="图片 12">
            <a:extLst>
              <a:ext uri="{FF2B5EF4-FFF2-40B4-BE49-F238E27FC236}">
                <a16:creationId xmlns:a16="http://schemas.microsoft.com/office/drawing/2014/main" id="{E764E903-A339-4D10-9C73-F69497503028}"/>
              </a:ext>
            </a:extLst>
          </p:cNvPr>
          <p:cNvPicPr>
            <a:picLocks noChangeAspect="1"/>
          </p:cNvPicPr>
          <p:nvPr/>
        </p:nvPicPr>
        <p:blipFill>
          <a:blip r:embed="rId6"/>
          <a:stretch>
            <a:fillRect/>
          </a:stretch>
        </p:blipFill>
        <p:spPr>
          <a:xfrm>
            <a:off x="6337433" y="4391423"/>
            <a:ext cx="2438400" cy="400050"/>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850B2AE-21C2-4F66-9AD6-A5B3CC04BD1F}"/>
                  </a:ext>
                </a:extLst>
              </p:cNvPr>
              <p:cNvSpPr/>
              <p:nvPr/>
            </p:nvSpPr>
            <p:spPr>
              <a:xfrm>
                <a:off x="913175" y="4947494"/>
                <a:ext cx="10466912" cy="942887"/>
              </a:xfrm>
              <a:prstGeom prst="rect">
                <a:avLst/>
              </a:prstGeom>
            </p:spPr>
            <p:txBody>
              <a:bodyPr wrap="square">
                <a:spAutoFit/>
              </a:bodyPr>
              <a:lstStyle/>
              <a:p>
                <a14:m>
                  <m:oMath xmlns:m="http://schemas.openxmlformats.org/officeDocument/2006/math">
                    <m:sSup>
                      <m:sSupPr>
                        <m:ctrlPr>
                          <a:rPr lang="en-US" altLang="zh-CN" i="1" smtClean="0">
                            <a:solidFill>
                              <a:srgbClr val="FF0000"/>
                            </a:solidFill>
                            <a:latin typeface="Cambria Math" panose="02040503050406030204" pitchFamily="18" charset="0"/>
                          </a:rPr>
                        </m:ctrlPr>
                      </m:sSupPr>
                      <m:e>
                        <m:r>
                          <m:rPr>
                            <m:sty m:val="p"/>
                          </m:rPr>
                          <a:rPr lang="en-US" altLang="zh-CN" i="1">
                            <a:solidFill>
                              <a:srgbClr val="FF0000"/>
                            </a:solidFill>
                            <a:latin typeface="Cambria Math" panose="02040503050406030204" pitchFamily="18" charset="0"/>
                          </a:rPr>
                          <m:t>e</m:t>
                        </m:r>
                      </m:e>
                      <m:sup>
                        <m:r>
                          <m:rPr>
                            <m:sty m:val="p"/>
                          </m:rPr>
                          <a:rPr lang="en-US" altLang="zh-CN" i="1">
                            <a:solidFill>
                              <a:srgbClr val="FF0000"/>
                            </a:solidFill>
                            <a:latin typeface="Cambria Math" panose="02040503050406030204" pitchFamily="18" charset="0"/>
                          </a:rPr>
                          <m:t>j</m:t>
                        </m:r>
                      </m:sup>
                    </m:sSup>
                  </m:oMath>
                </a14:m>
                <a:r>
                  <a:rPr lang="en-US" altLang="zh-CN" dirty="0">
                    <a:solidFill>
                      <a:srgbClr val="FF0000"/>
                    </a:solidFill>
                  </a:rPr>
                  <a:t> </a:t>
                </a:r>
                <a:r>
                  <a:rPr lang="en-US" altLang="zh-CN" dirty="0"/>
                  <a:t>is the special fuzzy coalition corresponding to the single coalition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𝐹</m:t>
                        </m:r>
                      </m:sub>
                    </m:sSub>
                  </m:oMath>
                </a14:m>
                <a:r>
                  <a:rPr lang="en-US" altLang="zh-CN" dirty="0"/>
                  <a:t> = {</a:t>
                </a:r>
                <a:r>
                  <a:rPr lang="en-US" altLang="zh-CN" dirty="0" err="1"/>
                  <a:t>i</a:t>
                </a:r>
                <a:r>
                  <a:rPr lang="en-US" altLang="zh-CN" dirty="0"/>
                  <a:t>}, which is a set of</a:t>
                </a:r>
              </a:p>
              <a:p>
                <a:r>
                  <a:rPr lang="en-US" altLang="zh-CN" dirty="0">
                    <a:solidFill>
                      <a:srgbClr val="FF0000"/>
                    </a:solidFill>
                  </a:rPr>
                  <a:t>base</a:t>
                </a:r>
                <a:r>
                  <a:rPr lang="en-US" altLang="zh-CN" dirty="0"/>
                  <a:t>. In particular,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ea typeface="Cambria Math" panose="02040503050406030204" pitchFamily="18" charset="0"/>
                          </a:rPr>
                          <m:t>𝜙</m:t>
                        </m:r>
                      </m:sup>
                    </m:sSup>
                  </m:oMath>
                </a14:m>
                <a:r>
                  <a:rPr lang="en-US" altLang="zh-CN" dirty="0"/>
                  <a:t> = (0, 0, ..., 0) is the empty coalition, and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𝐹</m:t>
                            </m:r>
                          </m:sub>
                        </m:sSub>
                      </m:sup>
                    </m:sSup>
                  </m:oMath>
                </a14:m>
                <a:r>
                  <a:rPr lang="en-US" altLang="zh-CN" dirty="0"/>
                  <a:t> =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e>
                      <m:sub>
                        <m:r>
                          <a:rPr lang="en-US" altLang="zh-CN" i="1">
                            <a:solidFill>
                              <a:prstClr val="black"/>
                            </a:solidFill>
                            <a:latin typeface="Cambria Math" panose="02040503050406030204" pitchFamily="18" charset="0"/>
                          </a:rPr>
                          <m:t>1</m:t>
                        </m:r>
                      </m:sub>
                    </m:sSub>
                  </m:oMath>
                </a14:m>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e>
                      <m:sub>
                        <m:r>
                          <a:rPr lang="en-US" altLang="zh-CN" i="1">
                            <a:solidFill>
                              <a:prstClr val="black"/>
                            </a:solidFill>
                            <a:latin typeface="Cambria Math" panose="02040503050406030204" pitchFamily="18" charset="0"/>
                          </a:rPr>
                          <m:t>2</m:t>
                        </m:r>
                      </m:sub>
                    </m:sSub>
                  </m:oMath>
                </a14:m>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e>
                      <m:sub>
                        <m:r>
                          <a:rPr lang="en-US" altLang="zh-CN" i="1">
                            <a:solidFill>
                              <a:prstClr val="black"/>
                            </a:solidFill>
                            <a:latin typeface="Cambria Math" panose="02040503050406030204" pitchFamily="18" charset="0"/>
                          </a:rPr>
                          <m:t>3</m:t>
                        </m:r>
                      </m:sub>
                    </m:sSub>
                    <m:r>
                      <a:rPr lang="en-US" altLang="zh-CN">
                        <a:solidFill>
                          <a:prstClr val="black"/>
                        </a:solidFill>
                        <a:latin typeface="Cambria Math" panose="02040503050406030204" pitchFamily="18" charset="0"/>
                      </a:rPr>
                      <m:t>,</m:t>
                    </m:r>
                  </m:oMath>
                </a14:m>
                <a:r>
                  <a:rPr lang="en-US" altLang="zh-CN" dirty="0">
                    <a:solidFill>
                      <a:prstClr val="black"/>
                    </a:solidFill>
                  </a:rPr>
                  <a:t> … ,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𝑝</m:t>
                        </m:r>
                      </m:e>
                      <m:sub>
                        <m:r>
                          <a:rPr lang="en-US" altLang="zh-CN" i="1">
                            <a:solidFill>
                              <a:prstClr val="black"/>
                            </a:solidFill>
                            <a:latin typeface="Cambria Math" panose="02040503050406030204" pitchFamily="18" charset="0"/>
                          </a:rPr>
                          <m:t>𝑛</m:t>
                        </m:r>
                      </m:sub>
                    </m:sSub>
                  </m:oMath>
                </a14:m>
                <a:r>
                  <a:rPr lang="en-US" altLang="zh-CN" dirty="0"/>
                  <a:t>) represents a crisp coalition satisfying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𝑝</m:t>
                        </m:r>
                      </m:e>
                      <m:sub>
                        <m:r>
                          <m:rPr>
                            <m:sty m:val="p"/>
                          </m:rPr>
                          <a:rPr lang="en-US" altLang="zh-CN" i="1" smtClean="0">
                            <a:solidFill>
                              <a:prstClr val="black"/>
                            </a:solidFill>
                            <a:latin typeface="Cambria Math" panose="02040503050406030204" pitchFamily="18" charset="0"/>
                          </a:rPr>
                          <m:t>i</m:t>
                        </m:r>
                      </m:sub>
                    </m:sSub>
                  </m:oMath>
                </a14:m>
                <a:r>
                  <a:rPr lang="en-US" altLang="zh-CN" dirty="0"/>
                  <a:t> = 1 when </a:t>
                </a:r>
                <a:r>
                  <a:rPr lang="en-US" altLang="zh-CN" dirty="0" err="1"/>
                  <a:t>i</a:t>
                </a:r>
                <a:r>
                  <a:rPr lang="en-US" altLang="zh-CN" dirty="0"/>
                  <a:t> ∈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i="1">
                            <a:solidFill>
                              <a:prstClr val="black"/>
                            </a:solidFill>
                            <a:latin typeface="Cambria Math" panose="02040503050406030204" pitchFamily="18" charset="0"/>
                          </a:rPr>
                          <m:t>𝐹</m:t>
                        </m:r>
                      </m:sub>
                    </m:sSub>
                  </m:oMath>
                </a14:m>
                <a:r>
                  <a:rPr lang="en-US" altLang="zh-CN" dirty="0"/>
                  <a:t> , and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𝑝</m:t>
                        </m:r>
                      </m:e>
                      <m:sub>
                        <m:r>
                          <m:rPr>
                            <m:sty m:val="p"/>
                          </m:rPr>
                          <a:rPr lang="en-US" altLang="zh-CN" i="1">
                            <a:solidFill>
                              <a:prstClr val="black"/>
                            </a:solidFill>
                            <a:latin typeface="Cambria Math" panose="02040503050406030204" pitchFamily="18" charset="0"/>
                          </a:rPr>
                          <m:t>i</m:t>
                        </m:r>
                      </m:sub>
                    </m:sSub>
                  </m:oMath>
                </a14:m>
                <a:r>
                  <a:rPr lang="en-US" altLang="zh-CN" dirty="0"/>
                  <a:t> = 0 when </a:t>
                </a:r>
                <a:r>
                  <a:rPr lang="en-US" altLang="zh-CN" dirty="0" err="1"/>
                  <a:t>i</a:t>
                </a:r>
                <a:r>
                  <a:rPr lang="en-US" altLang="zh-CN" dirty="0"/>
                  <a:t> ∈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𝑁</m:t>
                        </m:r>
                      </m:e>
                      <m:sub>
                        <m:r>
                          <a:rPr lang="en-US" altLang="zh-CN" i="1">
                            <a:solidFill>
                              <a:prstClr val="black"/>
                            </a:solidFill>
                            <a:latin typeface="Cambria Math" panose="02040503050406030204" pitchFamily="18" charset="0"/>
                          </a:rPr>
                          <m:t>𝐹</m:t>
                        </m:r>
                      </m:sub>
                    </m:sSub>
                  </m:oMath>
                </a14:m>
                <a:r>
                  <a:rPr lang="en-US" altLang="zh-CN" dirty="0"/>
                  <a:t> \</a:t>
                </a: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i="1">
                            <a:solidFill>
                              <a:prstClr val="black"/>
                            </a:solidFill>
                            <a:latin typeface="Cambria Math" panose="02040503050406030204" pitchFamily="18" charset="0"/>
                          </a:rPr>
                          <m:t>𝐹</m:t>
                        </m:r>
                      </m:sub>
                    </m:sSub>
                  </m:oMath>
                </a14:m>
                <a:r>
                  <a:rPr lang="en-US" altLang="zh-CN" dirty="0"/>
                  <a:t> . </a:t>
                </a:r>
                <a:endParaRPr lang="zh-CN" altLang="en-US" dirty="0"/>
              </a:p>
            </p:txBody>
          </p:sp>
        </mc:Choice>
        <mc:Fallback xmlns="">
          <p:sp>
            <p:nvSpPr>
              <p:cNvPr id="14" name="矩形 13">
                <a:extLst>
                  <a:ext uri="{FF2B5EF4-FFF2-40B4-BE49-F238E27FC236}">
                    <a16:creationId xmlns:a16="http://schemas.microsoft.com/office/drawing/2014/main" id="{6850B2AE-21C2-4F66-9AD6-A5B3CC04BD1F}"/>
                  </a:ext>
                </a:extLst>
              </p:cNvPr>
              <p:cNvSpPr>
                <a:spLocks noRot="1" noChangeAspect="1" noMove="1" noResize="1" noEditPoints="1" noAdjustHandles="1" noChangeArrowheads="1" noChangeShapeType="1" noTextEdit="1"/>
              </p:cNvSpPr>
              <p:nvPr/>
            </p:nvSpPr>
            <p:spPr>
              <a:xfrm>
                <a:off x="913175" y="4947494"/>
                <a:ext cx="10466912" cy="942887"/>
              </a:xfrm>
              <a:prstGeom prst="rect">
                <a:avLst/>
              </a:prstGeom>
              <a:blipFill>
                <a:blip r:embed="rId7"/>
                <a:stretch>
                  <a:fillRect l="-524" t="-2597"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F5F4E00-B50E-4A77-9F9B-961D1E9D2DBD}"/>
                  </a:ext>
                </a:extLst>
              </p:cNvPr>
              <p:cNvSpPr/>
              <p:nvPr/>
            </p:nvSpPr>
            <p:spPr>
              <a:xfrm>
                <a:off x="913175" y="5925944"/>
                <a:ext cx="10237178" cy="393121"/>
              </a:xfrm>
              <a:prstGeom prst="rect">
                <a:avLst/>
              </a:prstGeom>
            </p:spPr>
            <p:txBody>
              <a:bodyPr wrap="square">
                <a:spAutoFit/>
              </a:bodyPr>
              <a:lstStyle/>
              <a:p>
                <a:r>
                  <a:rPr lang="en-US" altLang="zh-CN" dirty="0"/>
                  <a:t>T</a:t>
                </a:r>
                <a:r>
                  <a:rPr lang="zh-CN" altLang="en-US" dirty="0"/>
                  <a:t>he fuzzy coalition variable </a:t>
                </a: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𝑝</m:t>
                        </m:r>
                      </m:e>
                      <m:sub>
                        <m:sSub>
                          <m:sSubPr>
                            <m:ctrlPr>
                              <a:rPr lang="en-US" altLang="zh-CN"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𝑆</m:t>
                            </m:r>
                          </m:e>
                          <m:sub>
                            <m:r>
                              <a:rPr lang="en-US" altLang="zh-CN" b="0" i="1" smtClean="0">
                                <a:solidFill>
                                  <a:prstClr val="black"/>
                                </a:solidFill>
                                <a:latin typeface="Cambria Math" panose="02040503050406030204" pitchFamily="18" charset="0"/>
                              </a:rPr>
                              <m:t>𝐹</m:t>
                            </m:r>
                          </m:sub>
                        </m:sSub>
                      </m:sub>
                    </m:sSub>
                    <m:r>
                      <a:rPr lang="en-US" altLang="zh-CN" i="1">
                        <a:solidFill>
                          <a:prstClr val="black"/>
                        </a:solidFill>
                        <a:latin typeface="Cambria Math" panose="02040503050406030204" pitchFamily="18" charset="0"/>
                      </a:rPr>
                      <m:t> </m:t>
                    </m:r>
                  </m:oMath>
                </a14:m>
                <a:r>
                  <a:rPr lang="zh-CN" altLang="en-US" dirty="0"/>
                  <a:t>corresponding to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𝐹</m:t>
                        </m:r>
                      </m:sub>
                    </m:sSub>
                  </m:oMath>
                </a14:m>
                <a:r>
                  <a:rPr lang="zh-CN" altLang="en-US" dirty="0"/>
                  <a:t> is denoted by</a:t>
                </a:r>
              </a:p>
            </p:txBody>
          </p:sp>
        </mc:Choice>
        <mc:Fallback xmlns="">
          <p:sp>
            <p:nvSpPr>
              <p:cNvPr id="4" name="矩形 3">
                <a:extLst>
                  <a:ext uri="{FF2B5EF4-FFF2-40B4-BE49-F238E27FC236}">
                    <a16:creationId xmlns:a16="http://schemas.microsoft.com/office/drawing/2014/main" id="{8F5F4E00-B50E-4A77-9F9B-961D1E9D2DBD}"/>
                  </a:ext>
                </a:extLst>
              </p:cNvPr>
              <p:cNvSpPr>
                <a:spLocks noRot="1" noChangeAspect="1" noMove="1" noResize="1" noEditPoints="1" noAdjustHandles="1" noChangeArrowheads="1" noChangeShapeType="1" noTextEdit="1"/>
              </p:cNvSpPr>
              <p:nvPr/>
            </p:nvSpPr>
            <p:spPr>
              <a:xfrm>
                <a:off x="913175" y="5925944"/>
                <a:ext cx="10237178" cy="393121"/>
              </a:xfrm>
              <a:prstGeom prst="rect">
                <a:avLst/>
              </a:prstGeom>
              <a:blipFill>
                <a:blip r:embed="rId8"/>
                <a:stretch>
                  <a:fillRect l="-536" t="-7692" b="-1692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98F139B-B0F1-4FF7-B758-9A9BD2437EF4}"/>
              </a:ext>
            </a:extLst>
          </p:cNvPr>
          <p:cNvPicPr>
            <a:picLocks noChangeAspect="1"/>
          </p:cNvPicPr>
          <p:nvPr/>
        </p:nvPicPr>
        <p:blipFill>
          <a:blip r:embed="rId9"/>
          <a:stretch>
            <a:fillRect/>
          </a:stretch>
        </p:blipFill>
        <p:spPr>
          <a:xfrm>
            <a:off x="7300508" y="5950791"/>
            <a:ext cx="591741" cy="393121"/>
          </a:xfrm>
          <a:prstGeom prst="rect">
            <a:avLst/>
          </a:prstGeom>
        </p:spPr>
      </p:pic>
    </p:spTree>
    <p:extLst>
      <p:ext uri="{BB962C8B-B14F-4D97-AF65-F5344CB8AC3E}">
        <p14:creationId xmlns:p14="http://schemas.microsoft.com/office/powerpoint/2010/main" val="162308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reallocation model considering seasonal allocation of water resources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9BB93EB-B919-4B32-9805-FD6D9B3A1BAC}"/>
              </a:ext>
            </a:extLst>
          </p:cNvPr>
          <p:cNvPicPr>
            <a:picLocks noChangeAspect="1"/>
          </p:cNvPicPr>
          <p:nvPr/>
        </p:nvPicPr>
        <p:blipFill>
          <a:blip r:embed="rId3"/>
          <a:stretch>
            <a:fillRect/>
          </a:stretch>
        </p:blipFill>
        <p:spPr>
          <a:xfrm>
            <a:off x="913175" y="1864507"/>
            <a:ext cx="1543050" cy="523875"/>
          </a:xfrm>
          <a:prstGeom prst="rect">
            <a:avLst/>
          </a:prstGeom>
        </p:spPr>
      </p:pic>
      <p:pic>
        <p:nvPicPr>
          <p:cNvPr id="6" name="图片 5">
            <a:extLst>
              <a:ext uri="{FF2B5EF4-FFF2-40B4-BE49-F238E27FC236}">
                <a16:creationId xmlns:a16="http://schemas.microsoft.com/office/drawing/2014/main" id="{D9A3347F-782E-4D09-8C8A-C85794513551}"/>
              </a:ext>
            </a:extLst>
          </p:cNvPr>
          <p:cNvPicPr>
            <a:picLocks noChangeAspect="1"/>
          </p:cNvPicPr>
          <p:nvPr/>
        </p:nvPicPr>
        <p:blipFill>
          <a:blip r:embed="rId4"/>
          <a:stretch>
            <a:fillRect/>
          </a:stretch>
        </p:blipFill>
        <p:spPr>
          <a:xfrm>
            <a:off x="640454" y="2489836"/>
            <a:ext cx="5067300" cy="2305050"/>
          </a:xfrm>
          <a:prstGeom prst="rect">
            <a:avLst/>
          </a:prstGeom>
        </p:spPr>
      </p:pic>
      <p:sp>
        <p:nvSpPr>
          <p:cNvPr id="9" name="矩形 8">
            <a:extLst>
              <a:ext uri="{FF2B5EF4-FFF2-40B4-BE49-F238E27FC236}">
                <a16:creationId xmlns:a16="http://schemas.microsoft.com/office/drawing/2014/main" id="{03DD7B4C-2E18-465A-86DA-CD36FB94DA0D}"/>
              </a:ext>
            </a:extLst>
          </p:cNvPr>
          <p:cNvSpPr/>
          <p:nvPr/>
        </p:nvSpPr>
        <p:spPr>
          <a:xfrm>
            <a:off x="6457027" y="1618664"/>
            <a:ext cx="4821798" cy="923330"/>
          </a:xfrm>
          <a:prstGeom prst="rect">
            <a:avLst/>
          </a:prstGeom>
        </p:spPr>
        <p:txBody>
          <a:bodyPr wrap="square">
            <a:spAutoFit/>
          </a:bodyPr>
          <a:lstStyle/>
          <a:p>
            <a:pPr lvl="0"/>
            <a:r>
              <a:rPr kumimoji="0" lang="en-US" altLang="zh-CN" sz="1800" b="0" i="0" u="none" strike="noStrike" kern="1200" cap="none" spc="0" normalizeH="0" baseline="0" noProof="0" dirty="0">
                <a:ln>
                  <a:noFill/>
                </a:ln>
                <a:solidFill>
                  <a:srgbClr val="4472C4"/>
                </a:solidFill>
                <a:effectLst/>
                <a:uLnTx/>
                <a:uFillTx/>
                <a:latin typeface="Times New Roman" panose="02020603050405020304" pitchFamily="18" charset="0"/>
                <a:ea typeface="宋体" panose="02010600030101010101" pitchFamily="2" charset="-122"/>
                <a:cs typeface="+mn-cs"/>
              </a:rPr>
              <a:t>Second constraint:</a:t>
            </a:r>
            <a:r>
              <a:rPr lang="en-US" altLang="zh-CN" dirty="0">
                <a:solidFill>
                  <a:prstClr val="black"/>
                </a:solidFill>
              </a:rPr>
              <a:t> the completeness of the participation rates of countries in all fuzzy coalitions.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 name="矩形 10">
            <a:extLst>
              <a:ext uri="{FF2B5EF4-FFF2-40B4-BE49-F238E27FC236}">
                <a16:creationId xmlns:a16="http://schemas.microsoft.com/office/drawing/2014/main" id="{BC43EF50-71A6-41B1-9354-7FB0924B4DDE}"/>
              </a:ext>
            </a:extLst>
          </p:cNvPr>
          <p:cNvSpPr/>
          <p:nvPr/>
        </p:nvSpPr>
        <p:spPr>
          <a:xfrm>
            <a:off x="6457027" y="2686383"/>
            <a:ext cx="4821798" cy="1200329"/>
          </a:xfrm>
          <a:prstGeom prst="rect">
            <a:avLst/>
          </a:prstGeom>
        </p:spPr>
        <p:txBody>
          <a:bodyPr wrap="square">
            <a:spAutoFit/>
          </a:bodyPr>
          <a:lstStyle/>
          <a:p>
            <a:pPr lvl="0"/>
            <a:r>
              <a:rPr lang="en-US" altLang="zh-CN" dirty="0">
                <a:solidFill>
                  <a:schemeClr val="accent1"/>
                </a:solidFill>
              </a:rPr>
              <a:t>Third constraint</a:t>
            </a:r>
            <a:r>
              <a:rPr lang="en-US" altLang="zh-CN" dirty="0">
                <a:solidFill>
                  <a:prstClr val="black"/>
                </a:solidFill>
              </a:rPr>
              <a:t>: the amount of available water resources of the fuzzy coalition, which is determined by the volume of water resources that each country contributes to the coalition. </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 name="矩形 3">
            <a:extLst>
              <a:ext uri="{FF2B5EF4-FFF2-40B4-BE49-F238E27FC236}">
                <a16:creationId xmlns:a16="http://schemas.microsoft.com/office/drawing/2014/main" id="{7C3872E2-0D3E-4A0B-8469-ACC7D9610A15}"/>
              </a:ext>
            </a:extLst>
          </p:cNvPr>
          <p:cNvSpPr/>
          <p:nvPr/>
        </p:nvSpPr>
        <p:spPr>
          <a:xfrm>
            <a:off x="6457027" y="4044342"/>
            <a:ext cx="4821798" cy="1200329"/>
          </a:xfrm>
          <a:prstGeom prst="rect">
            <a:avLst/>
          </a:prstGeom>
        </p:spPr>
        <p:txBody>
          <a:bodyPr wrap="square">
            <a:spAutoFit/>
          </a:bodyPr>
          <a:lstStyle/>
          <a:p>
            <a:r>
              <a:rPr lang="en-US" altLang="zh-CN" dirty="0">
                <a:solidFill>
                  <a:schemeClr val="accent1"/>
                </a:solidFill>
              </a:rPr>
              <a:t>F</a:t>
            </a:r>
            <a:r>
              <a:rPr lang="zh-CN" altLang="en-US" dirty="0">
                <a:solidFill>
                  <a:schemeClr val="accent1"/>
                </a:solidFill>
              </a:rPr>
              <a:t>ourth constraint</a:t>
            </a:r>
            <a:r>
              <a:rPr lang="en-US" altLang="zh-CN" dirty="0">
                <a:solidFill>
                  <a:schemeClr val="accent1"/>
                </a:solidFill>
              </a:rPr>
              <a:t>:</a:t>
            </a:r>
            <a:r>
              <a:rPr lang="zh-CN" altLang="en-US" dirty="0">
                <a:solidFill>
                  <a:schemeClr val="accent1"/>
                </a:solidFill>
              </a:rPr>
              <a:t> </a:t>
            </a:r>
            <a:r>
              <a:rPr lang="zh-CN" altLang="en-US" dirty="0"/>
              <a:t>implies the fuzzy coalition utility determined by the net water utility coefficient of the fuzzy coalition and the amount of partial water resource reallocated</a:t>
            </a:r>
            <a:r>
              <a:rPr lang="en-US" altLang="zh-CN" dirty="0"/>
              <a:t>.</a:t>
            </a:r>
            <a:endParaRPr lang="zh-CN" altLang="en-US" dirty="0"/>
          </a:p>
        </p:txBody>
      </p:sp>
      <p:pic>
        <p:nvPicPr>
          <p:cNvPr id="7" name="图片 6">
            <a:extLst>
              <a:ext uri="{FF2B5EF4-FFF2-40B4-BE49-F238E27FC236}">
                <a16:creationId xmlns:a16="http://schemas.microsoft.com/office/drawing/2014/main" id="{8E7C4F2A-A05C-480E-99D3-60E77428AD39}"/>
              </a:ext>
            </a:extLst>
          </p:cNvPr>
          <p:cNvPicPr>
            <a:picLocks noChangeAspect="1"/>
          </p:cNvPicPr>
          <p:nvPr/>
        </p:nvPicPr>
        <p:blipFill>
          <a:blip r:embed="rId5"/>
          <a:stretch>
            <a:fillRect/>
          </a:stretch>
        </p:blipFill>
        <p:spPr>
          <a:xfrm>
            <a:off x="608567" y="5094948"/>
            <a:ext cx="5487433" cy="730643"/>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41CF94A-F003-4DE9-BEE7-DCFB2CA653EB}"/>
                  </a:ext>
                </a:extLst>
              </p:cNvPr>
              <p:cNvSpPr/>
              <p:nvPr/>
            </p:nvSpPr>
            <p:spPr>
              <a:xfrm>
                <a:off x="640454" y="5903849"/>
                <a:ext cx="4728781" cy="668581"/>
              </a:xfrm>
              <a:prstGeom prst="rect">
                <a:avLst/>
              </a:prstGeom>
            </p:spPr>
            <p:txBody>
              <a:bodyPr wrap="square">
                <a:spAutoFit/>
              </a:bodyPr>
              <a:lstStyle/>
              <a:p>
                <a:r>
                  <a:rPr lang="en-US" altLang="zh-CN" dirty="0"/>
                  <a:t>D(</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b="0" i="1" smtClean="0">
                            <a:solidFill>
                              <a:prstClr val="black"/>
                            </a:solidFill>
                            <a:latin typeface="Cambria Math" panose="02040503050406030204" pitchFamily="18" charset="0"/>
                          </a:rPr>
                          <m:t>𝑓</m:t>
                        </m:r>
                      </m:sub>
                    </m:sSub>
                  </m:oMath>
                </a14:m>
                <a:r>
                  <a:rPr lang="en-US" altLang="zh-CN" dirty="0"/>
                  <a:t> ) equals to the total water demand of countries in this coalition</a:t>
                </a:r>
                <a:endParaRPr lang="zh-CN" altLang="en-US" dirty="0"/>
              </a:p>
            </p:txBody>
          </p:sp>
        </mc:Choice>
        <mc:Fallback xmlns="">
          <p:sp>
            <p:nvSpPr>
              <p:cNvPr id="8" name="矩形 7">
                <a:extLst>
                  <a:ext uri="{FF2B5EF4-FFF2-40B4-BE49-F238E27FC236}">
                    <a16:creationId xmlns:a16="http://schemas.microsoft.com/office/drawing/2014/main" id="{D41CF94A-F003-4DE9-BEE7-DCFB2CA653EB}"/>
                  </a:ext>
                </a:extLst>
              </p:cNvPr>
              <p:cNvSpPr>
                <a:spLocks noRot="1" noChangeAspect="1" noMove="1" noResize="1" noEditPoints="1" noAdjustHandles="1" noChangeArrowheads="1" noChangeShapeType="1" noTextEdit="1"/>
              </p:cNvSpPr>
              <p:nvPr/>
            </p:nvSpPr>
            <p:spPr>
              <a:xfrm>
                <a:off x="640454" y="5903849"/>
                <a:ext cx="4728781" cy="668581"/>
              </a:xfrm>
              <a:prstGeom prst="rect">
                <a:avLst/>
              </a:prstGeom>
              <a:blipFill>
                <a:blip r:embed="rId6"/>
                <a:stretch>
                  <a:fillRect l="-1031" t="-4545"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23867BE-B921-4775-9B20-DEBDA5259C90}"/>
                  </a:ext>
                </a:extLst>
              </p:cNvPr>
              <p:cNvSpPr/>
              <p:nvPr/>
            </p:nvSpPr>
            <p:spPr>
              <a:xfrm>
                <a:off x="5893727" y="5826370"/>
                <a:ext cx="6096000" cy="668581"/>
              </a:xfrm>
              <a:prstGeom prst="rect">
                <a:avLst/>
              </a:prstGeom>
            </p:spPr>
            <p:txBody>
              <a:bodyPr>
                <a:spAutoFit/>
              </a:bodyPr>
              <a:lstStyle/>
              <a:p>
                <a:r>
                  <a:rPr lang="en-US" altLang="zh-CN" dirty="0"/>
                  <a:t>O(</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s</m:t>
                        </m:r>
                      </m:e>
                      <m:sub>
                        <m:r>
                          <a:rPr lang="en-US" altLang="zh-CN" i="1">
                            <a:solidFill>
                              <a:prstClr val="black"/>
                            </a:solidFill>
                            <a:latin typeface="Cambria Math" panose="02040503050406030204" pitchFamily="18" charset="0"/>
                          </a:rPr>
                          <m:t>𝑓</m:t>
                        </m:r>
                      </m:sub>
                    </m:sSub>
                  </m:oMath>
                </a14:m>
                <a:r>
                  <a:rPr lang="en-US" altLang="zh-CN" dirty="0"/>
                  <a:t> ) is considered the same as that of the corresponding crisp coalition</a:t>
                </a:r>
                <a:endParaRPr lang="zh-CN" altLang="en-US" dirty="0"/>
              </a:p>
            </p:txBody>
          </p:sp>
        </mc:Choice>
        <mc:Fallback xmlns="">
          <p:sp>
            <p:nvSpPr>
              <p:cNvPr id="10" name="矩形 9">
                <a:extLst>
                  <a:ext uri="{FF2B5EF4-FFF2-40B4-BE49-F238E27FC236}">
                    <a16:creationId xmlns:a16="http://schemas.microsoft.com/office/drawing/2014/main" id="{423867BE-B921-4775-9B20-DEBDA5259C90}"/>
                  </a:ext>
                </a:extLst>
              </p:cNvPr>
              <p:cNvSpPr>
                <a:spLocks noRot="1" noChangeAspect="1" noMove="1" noResize="1" noEditPoints="1" noAdjustHandles="1" noChangeArrowheads="1" noChangeShapeType="1" noTextEdit="1"/>
              </p:cNvSpPr>
              <p:nvPr/>
            </p:nvSpPr>
            <p:spPr>
              <a:xfrm>
                <a:off x="5893727" y="5826370"/>
                <a:ext cx="6096000" cy="668581"/>
              </a:xfrm>
              <a:prstGeom prst="rect">
                <a:avLst/>
              </a:prstGeom>
              <a:blipFill>
                <a:blip r:embed="rId7"/>
                <a:stretch>
                  <a:fillRect l="-900" t="-5505" b="-14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2056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reallocation model considering seasonal allocation of water resources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9BB93EB-B919-4B32-9805-FD6D9B3A1BAC}"/>
              </a:ext>
            </a:extLst>
          </p:cNvPr>
          <p:cNvPicPr>
            <a:picLocks noChangeAspect="1"/>
          </p:cNvPicPr>
          <p:nvPr/>
        </p:nvPicPr>
        <p:blipFill>
          <a:blip r:embed="rId3"/>
          <a:stretch>
            <a:fillRect/>
          </a:stretch>
        </p:blipFill>
        <p:spPr>
          <a:xfrm>
            <a:off x="913175" y="1864507"/>
            <a:ext cx="1543050" cy="523875"/>
          </a:xfrm>
          <a:prstGeom prst="rect">
            <a:avLst/>
          </a:prstGeom>
        </p:spPr>
      </p:pic>
      <p:pic>
        <p:nvPicPr>
          <p:cNvPr id="6" name="图片 5">
            <a:extLst>
              <a:ext uri="{FF2B5EF4-FFF2-40B4-BE49-F238E27FC236}">
                <a16:creationId xmlns:a16="http://schemas.microsoft.com/office/drawing/2014/main" id="{D9A3347F-782E-4D09-8C8A-C85794513551}"/>
              </a:ext>
            </a:extLst>
          </p:cNvPr>
          <p:cNvPicPr>
            <a:picLocks noChangeAspect="1"/>
          </p:cNvPicPr>
          <p:nvPr/>
        </p:nvPicPr>
        <p:blipFill>
          <a:blip r:embed="rId4"/>
          <a:stretch>
            <a:fillRect/>
          </a:stretch>
        </p:blipFill>
        <p:spPr>
          <a:xfrm>
            <a:off x="640454" y="2489836"/>
            <a:ext cx="5067300" cy="2305050"/>
          </a:xfrm>
          <a:prstGeom prst="rect">
            <a:avLst/>
          </a:prstGeom>
        </p:spPr>
      </p:pic>
      <p:sp>
        <p:nvSpPr>
          <p:cNvPr id="9" name="矩形 8">
            <a:extLst>
              <a:ext uri="{FF2B5EF4-FFF2-40B4-BE49-F238E27FC236}">
                <a16:creationId xmlns:a16="http://schemas.microsoft.com/office/drawing/2014/main" id="{03DD7B4C-2E18-465A-86DA-CD36FB94DA0D}"/>
              </a:ext>
            </a:extLst>
          </p:cNvPr>
          <p:cNvSpPr/>
          <p:nvPr/>
        </p:nvSpPr>
        <p:spPr>
          <a:xfrm>
            <a:off x="6457027" y="1618664"/>
            <a:ext cx="4821798" cy="1477328"/>
          </a:xfrm>
          <a:prstGeom prst="rect">
            <a:avLst/>
          </a:prstGeom>
        </p:spPr>
        <p:txBody>
          <a:bodyPr wrap="square">
            <a:spAutoFit/>
          </a:bodyPr>
          <a:lstStyle/>
          <a:p>
            <a:pPr lvl="0"/>
            <a:r>
              <a:rPr lang="en-US" altLang="zh-CN" dirty="0">
                <a:solidFill>
                  <a:srgbClr val="4472C4"/>
                </a:solidFill>
              </a:rPr>
              <a:t>Fifth constraint: </a:t>
            </a:r>
            <a:r>
              <a:rPr lang="en-US" altLang="zh-CN" dirty="0"/>
              <a:t>the utility of country </a:t>
            </a:r>
            <a:r>
              <a:rPr lang="en-US" altLang="zh-CN" dirty="0" err="1"/>
              <a:t>i</a:t>
            </a:r>
            <a:r>
              <a:rPr lang="en-US" altLang="zh-CN" dirty="0"/>
              <a:t> when it chooses to </a:t>
            </a:r>
            <a:r>
              <a:rPr lang="en-US" altLang="zh-CN" dirty="0">
                <a:solidFill>
                  <a:srgbClr val="FF0000"/>
                </a:solidFill>
              </a:rPr>
              <a:t>independently</a:t>
            </a:r>
            <a:r>
              <a:rPr lang="en-US" altLang="zh-CN" dirty="0"/>
              <a:t> utilize all the corresponding part of water resources instead of transferring it to the other participants in any of the coalitions.</a:t>
            </a:r>
            <a:endParaRPr kumimoji="0" lang="zh-CN" altLang="en-US" sz="1800" b="0" i="0" u="none" strike="noStrike" kern="1200" cap="none" spc="0" normalizeH="0" baseline="0" noProof="0" dirty="0">
              <a:ln>
                <a:noFill/>
              </a:ln>
              <a:effectLst/>
              <a:uLnTx/>
              <a:uFillTx/>
            </a:endParaRPr>
          </a:p>
        </p:txBody>
      </p:sp>
      <p:sp>
        <p:nvSpPr>
          <p:cNvPr id="4" name="矩形 3">
            <a:extLst>
              <a:ext uri="{FF2B5EF4-FFF2-40B4-BE49-F238E27FC236}">
                <a16:creationId xmlns:a16="http://schemas.microsoft.com/office/drawing/2014/main" id="{7C3872E2-0D3E-4A0B-8469-ACC7D9610A15}"/>
              </a:ext>
            </a:extLst>
          </p:cNvPr>
          <p:cNvSpPr/>
          <p:nvPr/>
        </p:nvSpPr>
        <p:spPr>
          <a:xfrm>
            <a:off x="6457027" y="3537851"/>
            <a:ext cx="4821798" cy="923330"/>
          </a:xfrm>
          <a:prstGeom prst="rect">
            <a:avLst/>
          </a:prstGeom>
        </p:spPr>
        <p:txBody>
          <a:bodyPr wrap="square">
            <a:spAutoFit/>
          </a:bodyPr>
          <a:lstStyle/>
          <a:p>
            <a:pPr lvl="0"/>
            <a:r>
              <a:rPr lang="en-US" altLang="zh-CN" dirty="0">
                <a:solidFill>
                  <a:schemeClr val="accent1"/>
                </a:solidFill>
              </a:rPr>
              <a:t>Sixth constraint: </a:t>
            </a:r>
            <a:r>
              <a:rPr lang="en-US" altLang="zh-CN" dirty="0">
                <a:solidFill>
                  <a:prstClr val="black"/>
                </a:solidFill>
              </a:rPr>
              <a:t>the </a:t>
            </a:r>
            <a:r>
              <a:rPr lang="en-US" altLang="zh-CN" dirty="0">
                <a:solidFill>
                  <a:srgbClr val="FF0000"/>
                </a:solidFill>
              </a:rPr>
              <a:t>individual rationality</a:t>
            </a:r>
            <a:r>
              <a:rPr lang="en-US" altLang="zh-CN" dirty="0">
                <a:solidFill>
                  <a:prstClr val="black"/>
                </a:solidFill>
              </a:rPr>
              <a:t>, which implies that the allocated utility of country </a:t>
            </a:r>
            <a:r>
              <a:rPr lang="en-US" altLang="zh-CN" dirty="0" err="1">
                <a:solidFill>
                  <a:prstClr val="black"/>
                </a:solidFill>
              </a:rPr>
              <a:t>i</a:t>
            </a:r>
            <a:r>
              <a:rPr lang="en-US" altLang="zh-CN" dirty="0">
                <a:solidFill>
                  <a:prstClr val="black"/>
                </a:solidFill>
              </a:rPr>
              <a:t> should be no less than that when operating alone.</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13" name="图片 12">
            <a:extLst>
              <a:ext uri="{FF2B5EF4-FFF2-40B4-BE49-F238E27FC236}">
                <a16:creationId xmlns:a16="http://schemas.microsoft.com/office/drawing/2014/main" id="{CB553DBD-BCD7-4370-A743-1F936E8305A2}"/>
              </a:ext>
            </a:extLst>
          </p:cNvPr>
          <p:cNvPicPr>
            <a:picLocks noChangeAspect="1"/>
          </p:cNvPicPr>
          <p:nvPr/>
        </p:nvPicPr>
        <p:blipFill>
          <a:blip r:embed="rId5"/>
          <a:stretch>
            <a:fillRect/>
          </a:stretch>
        </p:blipFill>
        <p:spPr>
          <a:xfrm>
            <a:off x="913175" y="5015559"/>
            <a:ext cx="6162328" cy="1228851"/>
          </a:xfrm>
          <a:prstGeom prst="rect">
            <a:avLst/>
          </a:prstGeom>
        </p:spPr>
      </p:pic>
    </p:spTree>
    <p:extLst>
      <p:ext uri="{BB962C8B-B14F-4D97-AF65-F5344CB8AC3E}">
        <p14:creationId xmlns:p14="http://schemas.microsoft.com/office/powerpoint/2010/main" val="138512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10638371"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reallocation model considering seasonal allocation of water resources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矩形 6">
            <a:extLst>
              <a:ext uri="{FF2B5EF4-FFF2-40B4-BE49-F238E27FC236}">
                <a16:creationId xmlns:a16="http://schemas.microsoft.com/office/drawing/2014/main" id="{1B72EB49-0D41-40B8-A3BF-D60CB9313591}"/>
              </a:ext>
            </a:extLst>
          </p:cNvPr>
          <p:cNvSpPr/>
          <p:nvPr/>
        </p:nvSpPr>
        <p:spPr>
          <a:xfrm>
            <a:off x="913175" y="1947719"/>
            <a:ext cx="10077380" cy="646331"/>
          </a:xfrm>
          <a:prstGeom prst="rect">
            <a:avLst/>
          </a:prstGeom>
        </p:spPr>
        <p:txBody>
          <a:bodyPr wrap="square">
            <a:spAutoFit/>
          </a:bodyPr>
          <a:lstStyle/>
          <a:p>
            <a:r>
              <a:rPr lang="en-US" altLang="zh-CN" dirty="0"/>
              <a:t>T</a:t>
            </a:r>
            <a:r>
              <a:rPr lang="zh-CN" altLang="en-US" dirty="0"/>
              <a:t>he total water resources utility of the basin countries under the framework of regional seasonal cooperation</a:t>
            </a:r>
            <a:r>
              <a:rPr lang="en-US" altLang="zh-CN" dirty="0"/>
              <a:t>:</a:t>
            </a:r>
            <a:endParaRPr lang="zh-CN" altLang="en-US" dirty="0"/>
          </a:p>
        </p:txBody>
      </p:sp>
      <p:pic>
        <p:nvPicPr>
          <p:cNvPr id="6" name="图片 5">
            <a:extLst>
              <a:ext uri="{FF2B5EF4-FFF2-40B4-BE49-F238E27FC236}">
                <a16:creationId xmlns:a16="http://schemas.microsoft.com/office/drawing/2014/main" id="{CF93A1D8-5C94-4108-AEB7-593F5B20F4E1}"/>
              </a:ext>
            </a:extLst>
          </p:cNvPr>
          <p:cNvPicPr>
            <a:picLocks noChangeAspect="1"/>
          </p:cNvPicPr>
          <p:nvPr/>
        </p:nvPicPr>
        <p:blipFill>
          <a:blip r:embed="rId3"/>
          <a:stretch>
            <a:fillRect/>
          </a:stretch>
        </p:blipFill>
        <p:spPr>
          <a:xfrm>
            <a:off x="4329112" y="2677912"/>
            <a:ext cx="3533775" cy="419100"/>
          </a:xfrm>
          <a:prstGeom prst="rect">
            <a:avLst/>
          </a:prstGeom>
        </p:spPr>
      </p:pic>
      <p:pic>
        <p:nvPicPr>
          <p:cNvPr id="8" name="图片 7">
            <a:extLst>
              <a:ext uri="{FF2B5EF4-FFF2-40B4-BE49-F238E27FC236}">
                <a16:creationId xmlns:a16="http://schemas.microsoft.com/office/drawing/2014/main" id="{1F3F44F7-92E6-4EB0-9B8E-9ECC49EC7C8C}"/>
              </a:ext>
            </a:extLst>
          </p:cNvPr>
          <p:cNvPicPr>
            <a:picLocks noChangeAspect="1"/>
          </p:cNvPicPr>
          <p:nvPr/>
        </p:nvPicPr>
        <p:blipFill>
          <a:blip r:embed="rId4"/>
          <a:stretch>
            <a:fillRect/>
          </a:stretch>
        </p:blipFill>
        <p:spPr>
          <a:xfrm>
            <a:off x="3900633" y="4594220"/>
            <a:ext cx="4663453" cy="785859"/>
          </a:xfrm>
          <a:prstGeom prst="rect">
            <a:avLst/>
          </a:prstGeom>
        </p:spPr>
      </p:pic>
      <p:sp>
        <p:nvSpPr>
          <p:cNvPr id="9" name="矩形 8">
            <a:extLst>
              <a:ext uri="{FF2B5EF4-FFF2-40B4-BE49-F238E27FC236}">
                <a16:creationId xmlns:a16="http://schemas.microsoft.com/office/drawing/2014/main" id="{346DEFD9-C985-4E84-AB78-9FD0E3E3D18C}"/>
              </a:ext>
            </a:extLst>
          </p:cNvPr>
          <p:cNvSpPr/>
          <p:nvPr/>
        </p:nvSpPr>
        <p:spPr>
          <a:xfrm>
            <a:off x="913175" y="5464279"/>
            <a:ext cx="10077380" cy="923330"/>
          </a:xfrm>
          <a:prstGeom prst="rect">
            <a:avLst/>
          </a:prstGeom>
        </p:spPr>
        <p:txBody>
          <a:bodyPr wrap="square">
            <a:spAutoFit/>
          </a:bodyPr>
          <a:lstStyle/>
          <a:p>
            <a:r>
              <a:rPr lang="en-US" altLang="zh-CN" dirty="0"/>
              <a:t>W</a:t>
            </a:r>
            <a:r>
              <a:rPr lang="zh-CN" altLang="en-US" dirty="0"/>
              <a:t>hen the water is </a:t>
            </a:r>
            <a:r>
              <a:rPr lang="zh-CN" altLang="en-US" dirty="0">
                <a:solidFill>
                  <a:srgbClr val="FF0000"/>
                </a:solidFill>
              </a:rPr>
              <a:t>re</a:t>
            </a:r>
            <a:r>
              <a:rPr lang="en-US" altLang="zh-CN" dirty="0">
                <a:solidFill>
                  <a:srgbClr val="FF0000"/>
                </a:solidFill>
              </a:rPr>
              <a:t>-</a:t>
            </a:r>
            <a:r>
              <a:rPr lang="zh-CN" altLang="en-US" dirty="0">
                <a:solidFill>
                  <a:srgbClr val="FF0000"/>
                </a:solidFill>
              </a:rPr>
              <a:t>allocated</a:t>
            </a:r>
            <a:r>
              <a:rPr lang="zh-CN" altLang="en-US" dirty="0"/>
              <a:t> to fuzzy coalitions to meet the different seasonal demands, the inherent </a:t>
            </a:r>
            <a:r>
              <a:rPr lang="en-US" altLang="zh-CN" dirty="0"/>
              <a:t>worth of re-allocated water must be decreased from the crisp Shapley Value of the players who give water to the fuzzy coalitions.</a:t>
            </a:r>
            <a:endParaRPr lang="zh-CN" altLang="en-US" dirty="0"/>
          </a:p>
        </p:txBody>
      </p:sp>
      <p:cxnSp>
        <p:nvCxnSpPr>
          <p:cNvPr id="11" name="直接箭头连接符 10">
            <a:extLst>
              <a:ext uri="{FF2B5EF4-FFF2-40B4-BE49-F238E27FC236}">
                <a16:creationId xmlns:a16="http://schemas.microsoft.com/office/drawing/2014/main" id="{B992D620-0C7B-46B8-A1CF-BD8440C80B31}"/>
              </a:ext>
            </a:extLst>
          </p:cNvPr>
          <p:cNvCxnSpPr/>
          <p:nvPr/>
        </p:nvCxnSpPr>
        <p:spPr>
          <a:xfrm flipH="1">
            <a:off x="4329112" y="3097012"/>
            <a:ext cx="1157288" cy="471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024CE4B-C37E-4918-84A3-F5BA80F026D6}"/>
              </a:ext>
            </a:extLst>
          </p:cNvPr>
          <p:cNvSpPr/>
          <p:nvPr/>
        </p:nvSpPr>
        <p:spPr>
          <a:xfrm>
            <a:off x="981092" y="3539548"/>
            <a:ext cx="4311588" cy="923330"/>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altLang="zh-CN" dirty="0"/>
              <a:t>total additional utility of the fuzzy coalition gained through seasonal water resources </a:t>
            </a:r>
            <a:r>
              <a:rPr lang="en-US" altLang="zh-CN" dirty="0">
                <a:solidFill>
                  <a:srgbClr val="FF0000"/>
                </a:solidFill>
              </a:rPr>
              <a:t>re-allocation</a:t>
            </a:r>
            <a:endParaRPr lang="zh-CN" altLang="en-US" dirty="0">
              <a:solidFill>
                <a:srgbClr val="FF0000"/>
              </a:solidFill>
            </a:endParaRPr>
          </a:p>
        </p:txBody>
      </p:sp>
      <p:cxnSp>
        <p:nvCxnSpPr>
          <p:cNvPr id="18" name="直接箭头连接符 17">
            <a:extLst>
              <a:ext uri="{FF2B5EF4-FFF2-40B4-BE49-F238E27FC236}">
                <a16:creationId xmlns:a16="http://schemas.microsoft.com/office/drawing/2014/main" id="{2C2B5A6E-0D54-441F-AEE2-1DD4D7E2F6E3}"/>
              </a:ext>
            </a:extLst>
          </p:cNvPr>
          <p:cNvCxnSpPr/>
          <p:nvPr/>
        </p:nvCxnSpPr>
        <p:spPr>
          <a:xfrm>
            <a:off x="6818050" y="3097012"/>
            <a:ext cx="1358284" cy="55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54A414C-12BB-41A5-8DFD-4EB847851546}"/>
              </a:ext>
            </a:extLst>
          </p:cNvPr>
          <p:cNvSpPr/>
          <p:nvPr/>
        </p:nvSpPr>
        <p:spPr>
          <a:xfrm>
            <a:off x="5893727" y="3694479"/>
            <a:ext cx="6096000" cy="646331"/>
          </a:xfrm>
          <a:prstGeom prst="rect">
            <a:avLst/>
          </a:prstGeom>
          <a:ln>
            <a:noFill/>
          </a:ln>
          <a:effectLst/>
          <a:scene3d>
            <a:camera prst="orthographicFront">
              <a:rot lat="0" lon="0" rev="0"/>
            </a:camera>
            <a:lightRig rig="chilly" dir="t">
              <a:rot lat="0" lon="0" rev="18480000"/>
            </a:lightRig>
          </a:scene3d>
          <a:sp3d prstMaterial="clear">
            <a:bevelT h="63500"/>
          </a:sp3d>
        </p:spPr>
        <p:txBody>
          <a:bodyPr>
            <a:spAutoFit/>
          </a:bodyPr>
          <a:lstStyle/>
          <a:p>
            <a:r>
              <a:rPr lang="zh-CN" altLang="en-US" dirty="0"/>
              <a:t>net utility of self-utilized water resources through participating in regional cooperation by the </a:t>
            </a:r>
            <a:r>
              <a:rPr lang="zh-CN" altLang="en-US" dirty="0">
                <a:solidFill>
                  <a:srgbClr val="FF0000"/>
                </a:solidFill>
              </a:rPr>
              <a:t>crisp coalition</a:t>
            </a:r>
          </a:p>
        </p:txBody>
      </p:sp>
    </p:spTree>
    <p:extLst>
      <p:ext uri="{BB962C8B-B14F-4D97-AF65-F5344CB8AC3E}">
        <p14:creationId xmlns:p14="http://schemas.microsoft.com/office/powerpoint/2010/main" val="68995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39"/>
          <p:cNvGrpSpPr/>
          <p:nvPr/>
        </p:nvGrpSpPr>
        <p:grpSpPr bwMode="auto">
          <a:xfrm>
            <a:off x="1622393" y="1382539"/>
            <a:ext cx="2633084" cy="480060"/>
            <a:chOff x="0" y="91333"/>
            <a:chExt cx="3805979" cy="639762"/>
          </a:xfrm>
        </p:grpSpPr>
        <p:sp>
          <p:nvSpPr>
            <p:cNvPr id="17" name="五边形 6"/>
            <p:cNvSpPr>
              <a:spLocks noChangeArrowheads="1"/>
            </p:cNvSpPr>
            <p:nvPr/>
          </p:nvSpPr>
          <p:spPr bwMode="auto">
            <a:xfrm>
              <a:off x="0" y="91333"/>
              <a:ext cx="1023937" cy="639762"/>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20" name="直接连接符 7"/>
            <p:cNvCxnSpPr>
              <a:cxnSpLocks noChangeShapeType="1"/>
            </p:cNvCxnSpPr>
            <p:nvPr/>
          </p:nvCxnSpPr>
          <p:spPr bwMode="auto">
            <a:xfrm>
              <a:off x="987426" y="727921"/>
              <a:ext cx="2818553" cy="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grpSp>
      <p:grpSp>
        <p:nvGrpSpPr>
          <p:cNvPr id="31" name="组合 36"/>
          <p:cNvGrpSpPr/>
          <p:nvPr/>
        </p:nvGrpSpPr>
        <p:grpSpPr bwMode="auto">
          <a:xfrm>
            <a:off x="1622833" y="2211453"/>
            <a:ext cx="3849011" cy="534174"/>
            <a:chOff x="0" y="68025"/>
            <a:chExt cx="6398242" cy="711879"/>
          </a:xfrm>
        </p:grpSpPr>
        <p:sp>
          <p:nvSpPr>
            <p:cNvPr id="32" name="五边形 37"/>
            <p:cNvSpPr>
              <a:spLocks noChangeArrowheads="1"/>
            </p:cNvSpPr>
            <p:nvPr/>
          </p:nvSpPr>
          <p:spPr bwMode="auto">
            <a:xfrm>
              <a:off x="0" y="68025"/>
              <a:ext cx="1176896" cy="639763"/>
            </a:xfrm>
            <a:prstGeom prst="homePlate">
              <a:avLst>
                <a:gd name="adj" fmla="val 24378"/>
              </a:avLst>
            </a:prstGeom>
            <a:solidFill>
              <a:srgbClr val="306A9B"/>
            </a:solidFill>
            <a:ln w="12700">
              <a:solidFill>
                <a:srgbClr val="41719C"/>
              </a:solidFill>
              <a:miter lim="800000"/>
            </a:ln>
            <a:effectLst>
              <a:outerShdw blurRad="50800" dist="50800" dir="5400000" algn="ctr" rotWithShape="0">
                <a:srgbClr val="174489"/>
              </a:outerShdw>
            </a:effec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cxnSp>
          <p:nvCxnSpPr>
            <p:cNvPr id="33" name="直接连接符 43"/>
            <p:cNvCxnSpPr>
              <a:cxnSpLocks noChangeShapeType="1"/>
            </p:cNvCxnSpPr>
            <p:nvPr/>
          </p:nvCxnSpPr>
          <p:spPr bwMode="auto">
            <a:xfrm>
              <a:off x="1175774" y="779904"/>
              <a:ext cx="5222468" cy="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grpSp>
      <p:sp>
        <p:nvSpPr>
          <p:cNvPr id="55" name="文本框 54"/>
          <p:cNvSpPr txBox="1"/>
          <p:nvPr/>
        </p:nvSpPr>
        <p:spPr>
          <a:xfrm>
            <a:off x="1743678" y="1424449"/>
            <a:ext cx="32893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lang="en-US" altLang="zh-CN" sz="2400" dirty="0">
                <a:solidFill>
                  <a:srgbClr val="FFFFFF"/>
                </a:solidFill>
                <a:latin typeface="微软雅黑" panose="020B0503020204020204" pitchFamily="34" charset="-122"/>
                <a:ea typeface="微软雅黑" panose="020B0503020204020204" pitchFamily="34" charset="-122"/>
                <a:cs typeface="华文中宋" panose="02010600040101010101" charset="-122"/>
              </a:rPr>
              <a:t>1</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56" name="文本框 55"/>
          <p:cNvSpPr txBox="1"/>
          <p:nvPr/>
        </p:nvSpPr>
        <p:spPr>
          <a:xfrm>
            <a:off x="1748563" y="2237488"/>
            <a:ext cx="46736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lang="en-US" altLang="zh-CN" sz="2400" dirty="0">
                <a:solidFill>
                  <a:srgbClr val="FFFFFF"/>
                </a:solidFill>
                <a:latin typeface="微软雅黑" panose="020B0503020204020204" pitchFamily="34" charset="-122"/>
                <a:ea typeface="微软雅黑" panose="020B0503020204020204" pitchFamily="34" charset="-122"/>
                <a:cs typeface="华文中宋" panose="02010600040101010101" charset="-122"/>
              </a:rPr>
              <a:t>2</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58" name="文本框 57"/>
          <p:cNvSpPr txBox="1"/>
          <p:nvPr/>
        </p:nvSpPr>
        <p:spPr>
          <a:xfrm>
            <a:off x="1743678" y="3063461"/>
            <a:ext cx="46736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rPr>
              <a:t>三</a:t>
            </a:r>
          </a:p>
        </p:txBody>
      </p:sp>
      <p:sp>
        <p:nvSpPr>
          <p:cNvPr id="34" name="文本框 33"/>
          <p:cNvSpPr txBox="1"/>
          <p:nvPr/>
        </p:nvSpPr>
        <p:spPr>
          <a:xfrm>
            <a:off x="2452338" y="3071995"/>
            <a:ext cx="4454920" cy="461665"/>
          </a:xfrm>
          <a:prstGeom prst="rect">
            <a:avLst/>
          </a:prstGeom>
          <a:noFill/>
        </p:spPr>
        <p:txBody>
          <a:bodyPr wrap="square" rtlCol="0">
            <a:spAutoFit/>
          </a:bodyPr>
          <a:lstStyle/>
          <a:p>
            <a:r>
              <a:rPr lang="en-US" altLang="zh-CN" sz="2400" dirty="0">
                <a:ea typeface="微软雅黑" panose="020B0503020204020204" pitchFamily="34" charset="-122"/>
                <a:cs typeface="Times New Roman" panose="02020603050405020304" pitchFamily="18" charset="0"/>
              </a:rPr>
              <a:t> </a:t>
            </a:r>
            <a:r>
              <a:rPr lang="en-US" altLang="zh-CN" sz="2400" dirty="0"/>
              <a:t>Model</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文本框 34"/>
          <p:cNvSpPr txBox="1"/>
          <p:nvPr/>
        </p:nvSpPr>
        <p:spPr>
          <a:xfrm>
            <a:off x="2452067" y="3955038"/>
            <a:ext cx="8957940" cy="461665"/>
          </a:xfrm>
          <a:prstGeom prst="rect">
            <a:avLst/>
          </a:prstGeom>
          <a:noFill/>
        </p:spPr>
        <p:txBody>
          <a:bodyPr wrap="square" rtlCol="0">
            <a:spAutoFit/>
          </a:bodyPr>
          <a:lstStyle/>
          <a:p>
            <a:r>
              <a:rPr lang="en-US" altLang="zh-CN" sz="2400" dirty="0">
                <a:ea typeface="微软雅黑" panose="020B0503020204020204" pitchFamily="34" charset="-122"/>
                <a:cs typeface="Times New Roman" panose="02020603050405020304" pitchFamily="18" charset="0"/>
              </a:rPr>
              <a:t> </a:t>
            </a:r>
            <a:r>
              <a:rPr lang="en-US" altLang="zh-CN" sz="2400" dirty="0"/>
              <a:t>Case Study</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五边形 12"/>
          <p:cNvSpPr>
            <a:spLocks noChangeArrowheads="1"/>
          </p:cNvSpPr>
          <p:nvPr/>
        </p:nvSpPr>
        <p:spPr bwMode="auto">
          <a:xfrm>
            <a:off x="1622122" y="4031039"/>
            <a:ext cx="708025" cy="479425"/>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27" name="直接连接符 43"/>
          <p:cNvCxnSpPr>
            <a:cxnSpLocks noChangeShapeType="1"/>
          </p:cNvCxnSpPr>
          <p:nvPr/>
        </p:nvCxnSpPr>
        <p:spPr bwMode="auto">
          <a:xfrm flipV="1">
            <a:off x="2373380" y="4465259"/>
            <a:ext cx="4281660" cy="25128"/>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sp>
        <p:nvSpPr>
          <p:cNvPr id="28" name="文本框 27"/>
          <p:cNvSpPr txBox="1"/>
          <p:nvPr/>
        </p:nvSpPr>
        <p:spPr>
          <a:xfrm>
            <a:off x="1744042" y="4058979"/>
            <a:ext cx="467360" cy="461645"/>
          </a:xfrm>
          <a:prstGeom prst="rect">
            <a:avLst/>
          </a:prstGeom>
          <a:noFill/>
        </p:spPr>
        <p:txBody>
          <a:bodyPr wrap="square" rtlCol="0">
            <a:spAutoFit/>
          </a:bodyPr>
          <a:lstStyle/>
          <a:p>
            <a:pPr defTabSz="685800" eaLnBrk="0" fontAlgn="base" hangingPunct="0">
              <a:spcBef>
                <a:spcPct val="0"/>
              </a:spcBef>
              <a:spcAft>
                <a:spcPct val="0"/>
              </a:spcAft>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507003" y="2228311"/>
            <a:ext cx="7101205" cy="461645"/>
          </a:xfrm>
          <a:prstGeom prst="rect">
            <a:avLst/>
          </a:prstGeom>
          <a:noFill/>
        </p:spPr>
        <p:txBody>
          <a:bodyPr wrap="square" rtlCol="0">
            <a:spAutoFit/>
          </a:bodyPr>
          <a:lstStyle/>
          <a:p>
            <a:r>
              <a:rPr lang="en-US" altLang="zh-CN" sz="2400" dirty="0"/>
              <a:t>Literature Review</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五边形 6"/>
          <p:cNvSpPr>
            <a:spLocks noChangeArrowheads="1"/>
          </p:cNvSpPr>
          <p:nvPr/>
        </p:nvSpPr>
        <p:spPr bwMode="auto">
          <a:xfrm>
            <a:off x="1622393" y="3125056"/>
            <a:ext cx="708660" cy="480060"/>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7"/>
          <p:cNvCxnSpPr>
            <a:cxnSpLocks noChangeShapeType="1"/>
          </p:cNvCxnSpPr>
          <p:nvPr/>
        </p:nvCxnSpPr>
        <p:spPr bwMode="auto">
          <a:xfrm flipV="1">
            <a:off x="2305653" y="3585593"/>
            <a:ext cx="4349387" cy="16983"/>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sp>
        <p:nvSpPr>
          <p:cNvPr id="5" name="文本框 4"/>
          <p:cNvSpPr txBox="1"/>
          <p:nvPr/>
        </p:nvSpPr>
        <p:spPr>
          <a:xfrm>
            <a:off x="1743678" y="3172681"/>
            <a:ext cx="467360" cy="46037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rPr>
              <a:t>3</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40" name="文本框 39"/>
          <p:cNvSpPr txBox="1"/>
          <p:nvPr/>
        </p:nvSpPr>
        <p:spPr>
          <a:xfrm>
            <a:off x="2503933" y="1385137"/>
            <a:ext cx="2358390" cy="460375"/>
          </a:xfrm>
          <a:prstGeom prst="rect">
            <a:avLst/>
          </a:prstGeom>
          <a:noFill/>
        </p:spPr>
        <p:txBody>
          <a:bodyPr wrap="squar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Background</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209E505C-CBD5-8570-5B0B-BFB0EDE00A3E}"/>
              </a:ext>
            </a:extLst>
          </p:cNvPr>
          <p:cNvSpPr>
            <a:spLocks noGrp="1"/>
          </p:cNvSpPr>
          <p:nvPr>
            <p:ph type="title"/>
          </p:nvPr>
        </p:nvSpPr>
        <p:spPr>
          <a:xfrm>
            <a:off x="1083978" y="183261"/>
            <a:ext cx="2599150"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Contents</a:t>
            </a:r>
          </a:p>
        </p:txBody>
      </p:sp>
      <p:sp>
        <p:nvSpPr>
          <p:cNvPr id="11" name="五边形 12">
            <a:extLst>
              <a:ext uri="{FF2B5EF4-FFF2-40B4-BE49-F238E27FC236}">
                <a16:creationId xmlns:a16="http://schemas.microsoft.com/office/drawing/2014/main" id="{C2AE0CD1-CC92-61DC-E737-FA7A0B611789}"/>
              </a:ext>
            </a:extLst>
          </p:cNvPr>
          <p:cNvSpPr>
            <a:spLocks noChangeArrowheads="1"/>
          </p:cNvSpPr>
          <p:nvPr/>
        </p:nvSpPr>
        <p:spPr bwMode="auto">
          <a:xfrm>
            <a:off x="1623028" y="4864790"/>
            <a:ext cx="708025" cy="479425"/>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43">
            <a:extLst>
              <a:ext uri="{FF2B5EF4-FFF2-40B4-BE49-F238E27FC236}">
                <a16:creationId xmlns:a16="http://schemas.microsoft.com/office/drawing/2014/main" id="{96743B13-E1B0-CD1B-8ECE-AE3234616940}"/>
              </a:ext>
            </a:extLst>
          </p:cNvPr>
          <p:cNvCxnSpPr>
            <a:cxnSpLocks noChangeShapeType="1"/>
          </p:cNvCxnSpPr>
          <p:nvPr/>
        </p:nvCxnSpPr>
        <p:spPr bwMode="auto">
          <a:xfrm>
            <a:off x="2331688" y="5343580"/>
            <a:ext cx="3074030" cy="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sp>
        <p:nvSpPr>
          <p:cNvPr id="13" name="文本框 12">
            <a:extLst>
              <a:ext uri="{FF2B5EF4-FFF2-40B4-BE49-F238E27FC236}">
                <a16:creationId xmlns:a16="http://schemas.microsoft.com/office/drawing/2014/main" id="{5B62F5EC-EC4C-455F-F0E7-F7B2457170E4}"/>
              </a:ext>
            </a:extLst>
          </p:cNvPr>
          <p:cNvSpPr txBox="1"/>
          <p:nvPr/>
        </p:nvSpPr>
        <p:spPr>
          <a:xfrm>
            <a:off x="1743678" y="4901620"/>
            <a:ext cx="46736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rPr>
              <a:t>5</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14" name="文本框 13">
            <a:extLst>
              <a:ext uri="{FF2B5EF4-FFF2-40B4-BE49-F238E27FC236}">
                <a16:creationId xmlns:a16="http://schemas.microsoft.com/office/drawing/2014/main" id="{03A11186-4E72-92C2-763B-CED13D5C057A}"/>
              </a:ext>
            </a:extLst>
          </p:cNvPr>
          <p:cNvSpPr txBox="1"/>
          <p:nvPr/>
        </p:nvSpPr>
        <p:spPr>
          <a:xfrm>
            <a:off x="2451703" y="4788154"/>
            <a:ext cx="9784822" cy="461665"/>
          </a:xfrm>
          <a:prstGeom prst="rect">
            <a:avLst/>
          </a:prstGeom>
          <a:noFill/>
        </p:spPr>
        <p:txBody>
          <a:bodyPr wrap="squar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t>Conclusion</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20</a:t>
            </a:fld>
            <a:endParaRPr kumimoji="0" lang="zh-CN" altLang="en-US" sz="1400" i="0" u="none" strike="noStrike" kern="1200" cap="none" spc="0" normalizeH="0" baseline="0" noProof="0">
              <a:ln>
                <a:noFill/>
              </a:ln>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r>
              <a:rPr lang="en-US" altLang="zh-CN" sz="2400" b="1" dirty="0">
                <a:solidFill>
                  <a:srgbClr val="000099"/>
                </a:solidFill>
              </a:rPr>
              <a:t>International water resource in </a:t>
            </a:r>
            <a:r>
              <a:rPr lang="en-US" altLang="zh-CN" sz="2400" b="1" dirty="0" err="1">
                <a:solidFill>
                  <a:srgbClr val="000099"/>
                </a:solidFill>
              </a:rPr>
              <a:t>Lancang</a:t>
            </a:r>
            <a:r>
              <a:rPr lang="en-US" altLang="zh-CN" sz="2400" b="1" dirty="0">
                <a:solidFill>
                  <a:srgbClr val="000099"/>
                </a:solidFill>
              </a:rPr>
              <a:t>-Mekong River</a:t>
            </a:r>
            <a:endParaRPr lang="en-US" altLang="zh-CN" sz="2400" dirty="0"/>
          </a:p>
        </p:txBody>
      </p:sp>
      <p:sp>
        <p:nvSpPr>
          <p:cNvPr id="4" name="矩形 3">
            <a:extLst>
              <a:ext uri="{FF2B5EF4-FFF2-40B4-BE49-F238E27FC236}">
                <a16:creationId xmlns:a16="http://schemas.microsoft.com/office/drawing/2014/main" id="{06ED9150-70BA-4935-8E22-B6EDEB84B126}"/>
              </a:ext>
            </a:extLst>
          </p:cNvPr>
          <p:cNvSpPr/>
          <p:nvPr/>
        </p:nvSpPr>
        <p:spPr>
          <a:xfrm>
            <a:off x="846336" y="1560818"/>
            <a:ext cx="10508203" cy="1200329"/>
          </a:xfrm>
          <a:prstGeom prst="rect">
            <a:avLst/>
          </a:prstGeom>
        </p:spPr>
        <p:txBody>
          <a:bodyPr wrap="square">
            <a:spAutoFit/>
          </a:bodyPr>
          <a:lstStyle/>
          <a:p>
            <a:r>
              <a:rPr lang="zh-CN" altLang="en-US" dirty="0"/>
              <a:t>The Lancang River originates from the southern part of Qinghai Province, China. It flows through Qinghai, Tibet and Yunnan provinces. After leaving China, it enters Southeast Asia and is called the Mekong River. It flows through Laos, Myanmar, Thailand, Cambodia and Vietnam, and finally flows into the South China Sea. The population along the Mekong River Basin exceeds 60 million, and more than 70% live on agricultural land</a:t>
            </a:r>
            <a:r>
              <a:rPr lang="en-US" altLang="zh-CN" dirty="0"/>
              <a:t>.</a:t>
            </a:r>
            <a:endParaRPr lang="zh-CN" altLang="en-US" dirty="0"/>
          </a:p>
        </p:txBody>
      </p:sp>
      <p:pic>
        <p:nvPicPr>
          <p:cNvPr id="6" name="图片 5">
            <a:extLst>
              <a:ext uri="{FF2B5EF4-FFF2-40B4-BE49-F238E27FC236}">
                <a16:creationId xmlns:a16="http://schemas.microsoft.com/office/drawing/2014/main" id="{E317F781-5B94-4205-BE60-70496A6F82CC}"/>
              </a:ext>
            </a:extLst>
          </p:cNvPr>
          <p:cNvPicPr>
            <a:picLocks noChangeAspect="1"/>
          </p:cNvPicPr>
          <p:nvPr/>
        </p:nvPicPr>
        <p:blipFill>
          <a:blip r:embed="rId3"/>
          <a:stretch>
            <a:fillRect/>
          </a:stretch>
        </p:blipFill>
        <p:spPr>
          <a:xfrm>
            <a:off x="3030986" y="2928244"/>
            <a:ext cx="5447189" cy="3472583"/>
          </a:xfrm>
          <a:prstGeom prst="rect">
            <a:avLst/>
          </a:prstGeom>
        </p:spPr>
      </p:pic>
    </p:spTree>
    <p:extLst>
      <p:ext uri="{BB962C8B-B14F-4D97-AF65-F5344CB8AC3E}">
        <p14:creationId xmlns:p14="http://schemas.microsoft.com/office/powerpoint/2010/main" val="35058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Assumptions in </a:t>
            </a:r>
            <a:r>
              <a:rPr kumimoji="0" lang="en-US" altLang="zh-CN" sz="2400" b="1" i="0" u="none" strike="noStrike" kern="1200" cap="none" spc="0" normalizeH="0" baseline="0" noProof="0" dirty="0" err="1">
                <a:ln>
                  <a:noFill/>
                </a:ln>
                <a:solidFill>
                  <a:srgbClr val="000099"/>
                </a:solidFill>
                <a:effectLst/>
                <a:uLnTx/>
                <a:uFillTx/>
                <a:latin typeface="Times New Roman" panose="02020603050405020304" pitchFamily="18" charset="0"/>
                <a:ea typeface="宋体" panose="02010600030101010101" pitchFamily="2" charset="-122"/>
                <a:cs typeface="+mn-cs"/>
              </a:rPr>
              <a:t>Lancang</a:t>
            </a: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-Mekong River</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 name="矩形 5">
            <a:extLst>
              <a:ext uri="{FF2B5EF4-FFF2-40B4-BE49-F238E27FC236}">
                <a16:creationId xmlns:a16="http://schemas.microsoft.com/office/drawing/2014/main" id="{6BBA0B58-E129-45FD-BFDA-ADDA7BDC3AAD}"/>
              </a:ext>
            </a:extLst>
          </p:cNvPr>
          <p:cNvSpPr/>
          <p:nvPr/>
        </p:nvSpPr>
        <p:spPr>
          <a:xfrm>
            <a:off x="913175" y="1560818"/>
            <a:ext cx="10343710" cy="1200329"/>
          </a:xfrm>
          <a:prstGeom prst="rect">
            <a:avLst/>
          </a:prstGeom>
        </p:spPr>
        <p:txBody>
          <a:bodyPr wrap="square">
            <a:spAutoFit/>
          </a:bodyPr>
          <a:lstStyle/>
          <a:p>
            <a:r>
              <a:rPr lang="zh-CN" altLang="en-US" dirty="0"/>
              <a:t>According to the </a:t>
            </a:r>
            <a:r>
              <a:rPr lang="zh-CN" altLang="en-US" dirty="0">
                <a:solidFill>
                  <a:srgbClr val="FF0000"/>
                </a:solidFill>
              </a:rPr>
              <a:t>basic assumptions </a:t>
            </a:r>
            <a:r>
              <a:rPr lang="zh-CN" altLang="en-US" dirty="0"/>
              <a:t>of the above model, firstly, there are three pivotal hydropower stations in China that have an important impact on the water resources of the Lancang-Mekong River Basin, among which the Jinghong Power Station is close to the exit section, and its discharge directly determines the down</a:t>
            </a:r>
            <a:r>
              <a:rPr lang="da-DK" altLang="zh-CN" dirty="0"/>
              <a:t>stream flow.</a:t>
            </a:r>
            <a:endParaRPr lang="zh-CN" altLang="en-US" dirty="0"/>
          </a:p>
        </p:txBody>
      </p:sp>
      <p:sp>
        <p:nvSpPr>
          <p:cNvPr id="9" name="矩形 8">
            <a:extLst>
              <a:ext uri="{FF2B5EF4-FFF2-40B4-BE49-F238E27FC236}">
                <a16:creationId xmlns:a16="http://schemas.microsoft.com/office/drawing/2014/main" id="{88144157-C224-4923-AEB8-A3D38E1F72E9}"/>
              </a:ext>
            </a:extLst>
          </p:cNvPr>
          <p:cNvSpPr/>
          <p:nvPr/>
        </p:nvSpPr>
        <p:spPr>
          <a:xfrm>
            <a:off x="913173" y="2799254"/>
            <a:ext cx="10516825" cy="923330"/>
          </a:xfrm>
          <a:prstGeom prst="rect">
            <a:avLst/>
          </a:prstGeom>
        </p:spPr>
        <p:txBody>
          <a:bodyPr wrap="square">
            <a:spAutoFit/>
          </a:bodyPr>
          <a:lstStyle/>
          <a:p>
            <a:r>
              <a:rPr lang="en-US" altLang="zh-CN" dirty="0">
                <a:solidFill>
                  <a:srgbClr val="FF0000"/>
                </a:solidFill>
              </a:rPr>
              <a:t>A</a:t>
            </a:r>
            <a:r>
              <a:rPr lang="zh-CN" altLang="en-US" dirty="0">
                <a:solidFill>
                  <a:srgbClr val="FF0000"/>
                </a:solidFill>
              </a:rPr>
              <a:t>ssumption </a:t>
            </a:r>
            <a:r>
              <a:rPr lang="en-US" altLang="zh-CN" dirty="0">
                <a:solidFill>
                  <a:srgbClr val="FF0000"/>
                </a:solidFill>
              </a:rPr>
              <a:t>1: </a:t>
            </a:r>
            <a:r>
              <a:rPr lang="en-US" altLang="zh-CN" dirty="0" err="1"/>
              <a:t>Jinghong</a:t>
            </a:r>
            <a:r>
              <a:rPr lang="en-US" altLang="zh-CN" dirty="0"/>
              <a:t> Power Station’s discharge flow will preferentially meet the minimum ecological flow requirements of the </a:t>
            </a:r>
            <a:r>
              <a:rPr lang="en-US" altLang="zh-CN" dirty="0" err="1"/>
              <a:t>Lancang</a:t>
            </a:r>
            <a:r>
              <a:rPr lang="en-US" altLang="zh-CN" dirty="0"/>
              <a:t> River in China, and then in turn meet the water demand of </a:t>
            </a:r>
            <a:r>
              <a:rPr lang="en-US" altLang="zh-CN" dirty="0" err="1"/>
              <a:t>Xishuangbanna</a:t>
            </a:r>
            <a:r>
              <a:rPr lang="en-US" altLang="zh-CN" dirty="0"/>
              <a:t> Prefecture and downstream countries.</a:t>
            </a:r>
            <a:endParaRPr lang="zh-CN" altLang="en-US" dirty="0"/>
          </a:p>
        </p:txBody>
      </p:sp>
      <p:sp>
        <p:nvSpPr>
          <p:cNvPr id="10" name="矩形 9">
            <a:extLst>
              <a:ext uri="{FF2B5EF4-FFF2-40B4-BE49-F238E27FC236}">
                <a16:creationId xmlns:a16="http://schemas.microsoft.com/office/drawing/2014/main" id="{4512B83D-570B-44C7-A03E-8942400EFF7D}"/>
              </a:ext>
            </a:extLst>
          </p:cNvPr>
          <p:cNvSpPr/>
          <p:nvPr/>
        </p:nvSpPr>
        <p:spPr>
          <a:xfrm>
            <a:off x="913173" y="3732884"/>
            <a:ext cx="10343709" cy="646331"/>
          </a:xfrm>
          <a:prstGeom prst="rect">
            <a:avLst/>
          </a:prstGeom>
        </p:spPr>
        <p:txBody>
          <a:bodyPr wrap="square">
            <a:spAutoFit/>
          </a:bodyPr>
          <a:lstStyle/>
          <a:p>
            <a:r>
              <a:rPr lang="en-US" altLang="zh-CN" dirty="0">
                <a:solidFill>
                  <a:srgbClr val="FF0000"/>
                </a:solidFill>
              </a:rPr>
              <a:t>A</a:t>
            </a:r>
            <a:r>
              <a:rPr lang="zh-CN" altLang="en-US" dirty="0">
                <a:solidFill>
                  <a:srgbClr val="FF0000"/>
                </a:solidFill>
              </a:rPr>
              <a:t>ssumption </a:t>
            </a:r>
            <a:r>
              <a:rPr lang="en-US" altLang="zh-CN" dirty="0">
                <a:solidFill>
                  <a:srgbClr val="FF0000"/>
                </a:solidFill>
              </a:rPr>
              <a:t>2: </a:t>
            </a:r>
            <a:r>
              <a:rPr lang="zh-CN" altLang="en-US" dirty="0"/>
              <a:t>10% of the annual average flow rate of the Qingsheng hydrological station near the border as the minimum ecological flow that should be preferentially satisfied.</a:t>
            </a:r>
          </a:p>
        </p:txBody>
      </p:sp>
      <p:sp>
        <p:nvSpPr>
          <p:cNvPr id="11" name="矩形 10">
            <a:extLst>
              <a:ext uri="{FF2B5EF4-FFF2-40B4-BE49-F238E27FC236}">
                <a16:creationId xmlns:a16="http://schemas.microsoft.com/office/drawing/2014/main" id="{12FE258C-3522-4F3B-AE38-B85F300268CB}"/>
              </a:ext>
            </a:extLst>
          </p:cNvPr>
          <p:cNvSpPr/>
          <p:nvPr/>
        </p:nvSpPr>
        <p:spPr>
          <a:xfrm>
            <a:off x="913173" y="4422472"/>
            <a:ext cx="10077381" cy="923330"/>
          </a:xfrm>
          <a:prstGeom prst="rect">
            <a:avLst/>
          </a:prstGeom>
        </p:spPr>
        <p:txBody>
          <a:bodyPr wrap="square">
            <a:spAutoFit/>
          </a:bodyPr>
          <a:lstStyle/>
          <a:p>
            <a:r>
              <a:rPr lang="en-US" altLang="zh-CN" dirty="0">
                <a:solidFill>
                  <a:srgbClr val="FF0000"/>
                </a:solidFill>
              </a:rPr>
              <a:t>A</a:t>
            </a:r>
            <a:r>
              <a:rPr lang="zh-CN" altLang="en-US" dirty="0">
                <a:solidFill>
                  <a:srgbClr val="FF0000"/>
                </a:solidFill>
              </a:rPr>
              <a:t>ssumption </a:t>
            </a:r>
            <a:r>
              <a:rPr lang="en-US" altLang="zh-CN" dirty="0">
                <a:solidFill>
                  <a:srgbClr val="FF0000"/>
                </a:solidFill>
              </a:rPr>
              <a:t>3: </a:t>
            </a:r>
            <a:r>
              <a:rPr lang="en-US" altLang="zh-CN" dirty="0"/>
              <a:t>T</a:t>
            </a:r>
            <a:r>
              <a:rPr lang="zh-CN" altLang="en-US" dirty="0"/>
              <a:t>he Southeast Asian countries in downstream of the Lancang-Mekong River Basin, which are all developing countries with the lower level of socio-economic development, are mainly dominated by agricultural sector</a:t>
            </a:r>
            <a:r>
              <a:rPr lang="en-US" altLang="zh-CN" dirty="0"/>
              <a:t>.</a:t>
            </a:r>
            <a:endParaRPr lang="zh-CN" altLang="en-US" dirty="0"/>
          </a:p>
        </p:txBody>
      </p:sp>
      <p:sp>
        <p:nvSpPr>
          <p:cNvPr id="13" name="矩形 12">
            <a:extLst>
              <a:ext uri="{FF2B5EF4-FFF2-40B4-BE49-F238E27FC236}">
                <a16:creationId xmlns:a16="http://schemas.microsoft.com/office/drawing/2014/main" id="{0E0F146C-74CA-4198-AC82-1207E9DE2652}"/>
              </a:ext>
            </a:extLst>
          </p:cNvPr>
          <p:cNvSpPr/>
          <p:nvPr/>
        </p:nvSpPr>
        <p:spPr>
          <a:xfrm>
            <a:off x="913173" y="5338581"/>
            <a:ext cx="10343708" cy="646331"/>
          </a:xfrm>
          <a:prstGeom prst="rect">
            <a:avLst/>
          </a:prstGeom>
        </p:spPr>
        <p:txBody>
          <a:bodyPr wrap="square">
            <a:spAutoFit/>
          </a:bodyPr>
          <a:lstStyle/>
          <a:p>
            <a:r>
              <a:rPr lang="en-US" altLang="zh-CN" dirty="0">
                <a:solidFill>
                  <a:srgbClr val="FF0000"/>
                </a:solidFill>
              </a:rPr>
              <a:t>A</a:t>
            </a:r>
            <a:r>
              <a:rPr lang="zh-CN" altLang="en-US" dirty="0">
                <a:solidFill>
                  <a:srgbClr val="FF0000"/>
                </a:solidFill>
              </a:rPr>
              <a:t>ssumption </a:t>
            </a:r>
            <a:r>
              <a:rPr lang="en-US" altLang="zh-CN" dirty="0">
                <a:solidFill>
                  <a:srgbClr val="FF0000"/>
                </a:solidFill>
              </a:rPr>
              <a:t>4: </a:t>
            </a:r>
            <a:r>
              <a:rPr lang="en-US" altLang="zh-CN" dirty="0"/>
              <a:t>W</a:t>
            </a:r>
            <a:r>
              <a:rPr lang="zh-CN" altLang="en-US" dirty="0"/>
              <a:t>hen China and downstream countries form a strategic coalition under the regional cooperation framework, Yunnan Province has the priority in obtaining water resources as an upstream area.</a:t>
            </a:r>
          </a:p>
        </p:txBody>
      </p:sp>
    </p:spTree>
    <p:extLst>
      <p:ext uri="{BB962C8B-B14F-4D97-AF65-F5344CB8AC3E}">
        <p14:creationId xmlns:p14="http://schemas.microsoft.com/office/powerpoint/2010/main" val="1693356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lvl="0"/>
            <a:r>
              <a:rPr lang="en-US" altLang="zh-CN" sz="2400" b="1" dirty="0">
                <a:solidFill>
                  <a:srgbClr val="000099"/>
                </a:solidFill>
              </a:rPr>
              <a:t>Initial water resource allocation method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F7C09AC8-4562-4B98-BB4D-206128B0FE41}"/>
              </a:ext>
            </a:extLst>
          </p:cNvPr>
          <p:cNvPicPr>
            <a:picLocks noChangeAspect="1"/>
          </p:cNvPicPr>
          <p:nvPr/>
        </p:nvPicPr>
        <p:blipFill>
          <a:blip r:embed="rId3"/>
          <a:stretch>
            <a:fillRect/>
          </a:stretch>
        </p:blipFill>
        <p:spPr>
          <a:xfrm>
            <a:off x="913174" y="2704457"/>
            <a:ext cx="10001250" cy="1819275"/>
          </a:xfrm>
          <a:prstGeom prst="rect">
            <a:avLst/>
          </a:prstGeom>
        </p:spPr>
      </p:pic>
      <p:sp>
        <p:nvSpPr>
          <p:cNvPr id="5" name="矩形 4">
            <a:extLst>
              <a:ext uri="{FF2B5EF4-FFF2-40B4-BE49-F238E27FC236}">
                <a16:creationId xmlns:a16="http://schemas.microsoft.com/office/drawing/2014/main" id="{548752D3-E190-403F-A17A-B57D81D0E88A}"/>
              </a:ext>
            </a:extLst>
          </p:cNvPr>
          <p:cNvSpPr/>
          <p:nvPr/>
        </p:nvSpPr>
        <p:spPr>
          <a:xfrm>
            <a:off x="913175" y="1507498"/>
            <a:ext cx="10001249" cy="923330"/>
          </a:xfrm>
          <a:prstGeom prst="rect">
            <a:avLst/>
          </a:prstGeom>
        </p:spPr>
        <p:txBody>
          <a:bodyPr wrap="square">
            <a:spAutoFit/>
          </a:bodyPr>
          <a:lstStyle/>
          <a:p>
            <a:r>
              <a:rPr lang="zh-CN" altLang="en-US" dirty="0"/>
              <a:t>For the case of Xishuangbanna Prefecture in Yunnan province, </a:t>
            </a:r>
            <a:r>
              <a:rPr lang="en-US" altLang="zh-CN" dirty="0"/>
              <a:t>they</a:t>
            </a:r>
            <a:r>
              <a:rPr lang="zh-CN" altLang="en-US" dirty="0"/>
              <a:t> choose the sum of monthly water requirement of the representative staple crops as the monthly agricultural water requirements. For the other five downstream countries, the data come the monthly demand ratio of agriculture</a:t>
            </a:r>
            <a:r>
              <a:rPr lang="en-US" altLang="zh-CN" dirty="0"/>
              <a:t>.</a:t>
            </a:r>
            <a:endParaRPr lang="zh-CN" altLang="en-US" dirty="0"/>
          </a:p>
        </p:txBody>
      </p:sp>
      <p:pic>
        <p:nvPicPr>
          <p:cNvPr id="14" name="图片 13">
            <a:extLst>
              <a:ext uri="{FF2B5EF4-FFF2-40B4-BE49-F238E27FC236}">
                <a16:creationId xmlns:a16="http://schemas.microsoft.com/office/drawing/2014/main" id="{B4907380-64EB-44E1-B871-457486177B57}"/>
              </a:ext>
            </a:extLst>
          </p:cNvPr>
          <p:cNvPicPr>
            <a:picLocks noChangeAspect="1"/>
          </p:cNvPicPr>
          <p:nvPr/>
        </p:nvPicPr>
        <p:blipFill>
          <a:blip r:embed="rId4"/>
          <a:stretch>
            <a:fillRect/>
          </a:stretch>
        </p:blipFill>
        <p:spPr>
          <a:xfrm>
            <a:off x="1095375" y="4745253"/>
            <a:ext cx="5000625" cy="1914525"/>
          </a:xfrm>
          <a:prstGeom prst="rect">
            <a:avLst/>
          </a:prstGeom>
        </p:spPr>
      </p:pic>
      <p:sp>
        <p:nvSpPr>
          <p:cNvPr id="7" name="矩形 6">
            <a:extLst>
              <a:ext uri="{FF2B5EF4-FFF2-40B4-BE49-F238E27FC236}">
                <a16:creationId xmlns:a16="http://schemas.microsoft.com/office/drawing/2014/main" id="{DAA0FF7B-3657-48D0-83A2-130DD8F6F9F9}"/>
              </a:ext>
            </a:extLst>
          </p:cNvPr>
          <p:cNvSpPr/>
          <p:nvPr/>
        </p:nvSpPr>
        <p:spPr>
          <a:xfrm>
            <a:off x="6572435" y="5096251"/>
            <a:ext cx="4711083" cy="923330"/>
          </a:xfrm>
          <a:prstGeom prst="rect">
            <a:avLst/>
          </a:prstGeom>
        </p:spPr>
        <p:txBody>
          <a:bodyPr wrap="square">
            <a:spAutoFit/>
          </a:bodyPr>
          <a:lstStyle/>
          <a:p>
            <a:r>
              <a:rPr lang="zh-CN" altLang="en-US" dirty="0"/>
              <a:t>solve the initial water resources allocation model (1) and (2) through the nonlinear constrained optimization,</a:t>
            </a:r>
          </a:p>
        </p:txBody>
      </p:sp>
    </p:spTree>
    <p:extLst>
      <p:ext uri="{BB962C8B-B14F-4D97-AF65-F5344CB8AC3E}">
        <p14:creationId xmlns:p14="http://schemas.microsoft.com/office/powerpoint/2010/main" val="132662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Initial water resource allocation method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 name="矩形 4">
            <a:extLst>
              <a:ext uri="{FF2B5EF4-FFF2-40B4-BE49-F238E27FC236}">
                <a16:creationId xmlns:a16="http://schemas.microsoft.com/office/drawing/2014/main" id="{548752D3-E190-403F-A17A-B57D81D0E88A}"/>
              </a:ext>
            </a:extLst>
          </p:cNvPr>
          <p:cNvSpPr/>
          <p:nvPr/>
        </p:nvSpPr>
        <p:spPr>
          <a:xfrm>
            <a:off x="1095375" y="1689695"/>
            <a:ext cx="10001249" cy="646331"/>
          </a:xfrm>
          <a:prstGeom prst="rect">
            <a:avLst/>
          </a:prstGeom>
        </p:spPr>
        <p:txBody>
          <a:bodyPr wrap="square">
            <a:spAutoFit/>
          </a:bodyPr>
          <a:lstStyle/>
          <a:p>
            <a:pPr lvl="0"/>
            <a:r>
              <a:rPr lang="en-US" altLang="zh-CN" dirty="0">
                <a:solidFill>
                  <a:prstClr val="black"/>
                </a:solidFill>
              </a:rPr>
              <a:t>monthly distribution plan of the initial water resources based on the agricultural water demand in the six countries of the </a:t>
            </a:r>
            <a:r>
              <a:rPr lang="en-US" altLang="zh-CN" dirty="0" err="1">
                <a:solidFill>
                  <a:prstClr val="black"/>
                </a:solidFill>
              </a:rPr>
              <a:t>Lancang</a:t>
            </a:r>
            <a:r>
              <a:rPr lang="en-US" altLang="zh-CN" dirty="0">
                <a:solidFill>
                  <a:prstClr val="black"/>
                </a:solidFill>
              </a:rPr>
              <a:t>-Mekong River Basin: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DF5EBEF3-8C81-4E15-AF14-FC26E3FEC6D5}"/>
              </a:ext>
            </a:extLst>
          </p:cNvPr>
          <p:cNvPicPr>
            <a:picLocks noChangeAspect="1"/>
          </p:cNvPicPr>
          <p:nvPr/>
        </p:nvPicPr>
        <p:blipFill>
          <a:blip r:embed="rId3"/>
          <a:stretch>
            <a:fillRect/>
          </a:stretch>
        </p:blipFill>
        <p:spPr>
          <a:xfrm>
            <a:off x="1960924" y="2566845"/>
            <a:ext cx="7905750" cy="3514725"/>
          </a:xfrm>
          <a:prstGeom prst="rect">
            <a:avLst/>
          </a:prstGeom>
        </p:spPr>
      </p:pic>
    </p:spTree>
    <p:extLst>
      <p:ext uri="{BB962C8B-B14F-4D97-AF65-F5344CB8AC3E}">
        <p14:creationId xmlns:p14="http://schemas.microsoft.com/office/powerpoint/2010/main" val="423321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lvl="0"/>
            <a:r>
              <a:rPr lang="en-US" altLang="zh-CN" sz="2400" b="1" dirty="0">
                <a:solidFill>
                  <a:srgbClr val="000099"/>
                </a:solidFill>
              </a:rPr>
              <a:t>Crisp coalition allocation method</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 name="矩形 4">
            <a:extLst>
              <a:ext uri="{FF2B5EF4-FFF2-40B4-BE49-F238E27FC236}">
                <a16:creationId xmlns:a16="http://schemas.microsoft.com/office/drawing/2014/main" id="{548752D3-E190-403F-A17A-B57D81D0E88A}"/>
              </a:ext>
            </a:extLst>
          </p:cNvPr>
          <p:cNvSpPr/>
          <p:nvPr/>
        </p:nvSpPr>
        <p:spPr>
          <a:xfrm>
            <a:off x="913175" y="1481939"/>
            <a:ext cx="10001249" cy="646331"/>
          </a:xfrm>
          <a:prstGeom prst="rect">
            <a:avLst/>
          </a:prstGeom>
        </p:spPr>
        <p:txBody>
          <a:bodyPr wrap="square">
            <a:spAutoFit/>
          </a:bodyPr>
          <a:lstStyle/>
          <a:p>
            <a:pPr lvl="0"/>
            <a:r>
              <a:rPr lang="en-US" altLang="zh-CN" dirty="0">
                <a:solidFill>
                  <a:prstClr val="black"/>
                </a:solidFill>
              </a:rPr>
              <a:t>Under the </a:t>
            </a:r>
            <a:r>
              <a:rPr lang="en-US" altLang="zh-CN" dirty="0" err="1">
                <a:solidFill>
                  <a:prstClr val="black"/>
                </a:solidFill>
              </a:rPr>
              <a:t>Lancang</a:t>
            </a:r>
            <a:r>
              <a:rPr lang="en-US" altLang="zh-CN" dirty="0">
                <a:solidFill>
                  <a:prstClr val="black"/>
                </a:solidFill>
              </a:rPr>
              <a:t>-Mekong cooperation framework, the initial water resources can be allocated to other</a:t>
            </a:r>
          </a:p>
          <a:p>
            <a:pPr lvl="0"/>
            <a:r>
              <a:rPr lang="en-US" altLang="zh-CN" dirty="0">
                <a:solidFill>
                  <a:prstClr val="black"/>
                </a:solidFill>
              </a:rPr>
              <a:t>countries in the basin in order to achieve the higher water use utility of the total drainage basin.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 name="矩形 3">
            <a:extLst>
              <a:ext uri="{FF2B5EF4-FFF2-40B4-BE49-F238E27FC236}">
                <a16:creationId xmlns:a16="http://schemas.microsoft.com/office/drawing/2014/main" id="{C7721EF2-1AEA-43FE-8711-D2702F57D935}"/>
              </a:ext>
            </a:extLst>
          </p:cNvPr>
          <p:cNvSpPr/>
          <p:nvPr/>
        </p:nvSpPr>
        <p:spPr>
          <a:xfrm>
            <a:off x="913175" y="2304427"/>
            <a:ext cx="10001249" cy="646331"/>
          </a:xfrm>
          <a:prstGeom prst="rect">
            <a:avLst/>
          </a:prstGeom>
        </p:spPr>
        <p:txBody>
          <a:bodyPr wrap="square">
            <a:spAutoFit/>
          </a:bodyPr>
          <a:lstStyle/>
          <a:p>
            <a:r>
              <a:rPr lang="en-US" altLang="zh-CN" dirty="0"/>
              <a:t>F</a:t>
            </a:r>
            <a:r>
              <a:rPr lang="zh-CN" altLang="en-US" dirty="0"/>
              <a:t>or the water resource allocation of the outbound flow of the Lancang River, the water demand of countries with the largest net utility coefficient will be prioritized to meet</a:t>
            </a:r>
            <a:r>
              <a:rPr lang="en-US" altLang="zh-CN" dirty="0"/>
              <a:t>.</a:t>
            </a:r>
            <a:endParaRPr lang="zh-CN" altLang="en-US" dirty="0"/>
          </a:p>
        </p:txBody>
      </p:sp>
      <p:pic>
        <p:nvPicPr>
          <p:cNvPr id="7" name="图片 6">
            <a:extLst>
              <a:ext uri="{FF2B5EF4-FFF2-40B4-BE49-F238E27FC236}">
                <a16:creationId xmlns:a16="http://schemas.microsoft.com/office/drawing/2014/main" id="{2889C525-2ABA-48B4-B1A6-2EAAC2A83797}"/>
              </a:ext>
            </a:extLst>
          </p:cNvPr>
          <p:cNvPicPr>
            <a:picLocks noChangeAspect="1"/>
          </p:cNvPicPr>
          <p:nvPr/>
        </p:nvPicPr>
        <p:blipFill>
          <a:blip r:embed="rId3"/>
          <a:stretch>
            <a:fillRect/>
          </a:stretch>
        </p:blipFill>
        <p:spPr>
          <a:xfrm>
            <a:off x="913175" y="3269068"/>
            <a:ext cx="10182225" cy="1276350"/>
          </a:xfrm>
          <a:prstGeom prst="rect">
            <a:avLst/>
          </a:prstGeom>
        </p:spPr>
      </p:pic>
      <p:sp>
        <p:nvSpPr>
          <p:cNvPr id="8" name="矩形 7">
            <a:extLst>
              <a:ext uri="{FF2B5EF4-FFF2-40B4-BE49-F238E27FC236}">
                <a16:creationId xmlns:a16="http://schemas.microsoft.com/office/drawing/2014/main" id="{854B1ACD-AA56-43FD-8B6B-802CD2DC3BD7}"/>
              </a:ext>
            </a:extLst>
          </p:cNvPr>
          <p:cNvSpPr/>
          <p:nvPr/>
        </p:nvSpPr>
        <p:spPr>
          <a:xfrm>
            <a:off x="1029810" y="5105738"/>
            <a:ext cx="9170633" cy="646331"/>
          </a:xfrm>
          <a:prstGeom prst="rect">
            <a:avLst/>
          </a:prstGeom>
        </p:spPr>
        <p:txBody>
          <a:bodyPr wrap="square">
            <a:spAutoFit/>
          </a:bodyPr>
          <a:lstStyle/>
          <a:p>
            <a:r>
              <a:rPr lang="en-US" altLang="zh-CN" dirty="0"/>
              <a:t>Considering </a:t>
            </a:r>
            <a:r>
              <a:rPr lang="en-US" altLang="zh-CN" dirty="0">
                <a:solidFill>
                  <a:srgbClr val="FF0000"/>
                </a:solidFill>
              </a:rPr>
              <a:t>the geographic location and the net water utility</a:t>
            </a:r>
            <a:r>
              <a:rPr lang="en-US" altLang="zh-CN" dirty="0"/>
              <a:t> of basin countries, </a:t>
            </a:r>
            <a:r>
              <a:rPr lang="zh-CN" altLang="en-US" dirty="0"/>
              <a:t>the </a:t>
            </a:r>
            <a:r>
              <a:rPr lang="zh-CN" altLang="en-US" dirty="0">
                <a:solidFill>
                  <a:srgbClr val="FF0000"/>
                </a:solidFill>
              </a:rPr>
              <a:t>Shapley value </a:t>
            </a:r>
            <a:r>
              <a:rPr lang="zh-CN" altLang="en-US" dirty="0"/>
              <a:t>is obtained based on the marginal contribution rate of each country</a:t>
            </a:r>
            <a:r>
              <a:rPr lang="en-US" altLang="zh-CN" dirty="0"/>
              <a:t>.</a:t>
            </a:r>
            <a:endParaRPr lang="zh-CN" altLang="en-US" dirty="0"/>
          </a:p>
        </p:txBody>
      </p:sp>
    </p:spTree>
    <p:extLst>
      <p:ext uri="{BB962C8B-B14F-4D97-AF65-F5344CB8AC3E}">
        <p14:creationId xmlns:p14="http://schemas.microsoft.com/office/powerpoint/2010/main" val="320826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Crisp coalition allocation method</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a:extLst>
              <a:ext uri="{FF2B5EF4-FFF2-40B4-BE49-F238E27FC236}">
                <a16:creationId xmlns:a16="http://schemas.microsoft.com/office/drawing/2014/main" id="{854B1ACD-AA56-43FD-8B6B-802CD2DC3BD7}"/>
              </a:ext>
            </a:extLst>
          </p:cNvPr>
          <p:cNvSpPr/>
          <p:nvPr/>
        </p:nvSpPr>
        <p:spPr>
          <a:xfrm>
            <a:off x="7760563" y="2607298"/>
            <a:ext cx="3780409" cy="2031325"/>
          </a:xfrm>
          <a:prstGeom prst="rect">
            <a:avLst/>
          </a:prstGeom>
        </p:spPr>
        <p:txBody>
          <a:bodyPr wrap="square">
            <a:spAutoFit/>
          </a:bodyPr>
          <a:lstStyle/>
          <a:p>
            <a:pPr lvl="0"/>
            <a:r>
              <a:rPr lang="en-US" altLang="zh-CN" dirty="0">
                <a:solidFill>
                  <a:prstClr val="black"/>
                </a:solidFill>
              </a:rPr>
              <a:t>Under the </a:t>
            </a:r>
            <a:r>
              <a:rPr lang="en-US" altLang="zh-CN" dirty="0" err="1">
                <a:solidFill>
                  <a:prstClr val="black"/>
                </a:solidFill>
              </a:rPr>
              <a:t>Lancang</a:t>
            </a:r>
            <a:r>
              <a:rPr lang="en-US" altLang="zh-CN" dirty="0">
                <a:solidFill>
                  <a:prstClr val="black"/>
                </a:solidFill>
              </a:rPr>
              <a:t>-Mekong Cooperation Framework, the monthly water resources allocated are equal to or higher than the initial allocation plan in </a:t>
            </a:r>
            <a:r>
              <a:rPr lang="en-US" altLang="zh-CN" dirty="0" err="1">
                <a:solidFill>
                  <a:prstClr val="black"/>
                </a:solidFill>
              </a:rPr>
              <a:t>Xishuangbanna</a:t>
            </a:r>
            <a:r>
              <a:rPr lang="en-US" altLang="zh-CN" dirty="0">
                <a:solidFill>
                  <a:prstClr val="black"/>
                </a:solidFill>
              </a:rPr>
              <a:t> Prefecture, especially in the peak season for rice planting from April to June each year.</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FF51E8DF-422C-4567-9A19-161BB3641667}"/>
              </a:ext>
            </a:extLst>
          </p:cNvPr>
          <p:cNvPicPr>
            <a:picLocks noChangeAspect="1"/>
          </p:cNvPicPr>
          <p:nvPr/>
        </p:nvPicPr>
        <p:blipFill>
          <a:blip r:embed="rId3"/>
          <a:stretch>
            <a:fillRect/>
          </a:stretch>
        </p:blipFill>
        <p:spPr>
          <a:xfrm>
            <a:off x="461713" y="1980287"/>
            <a:ext cx="7019925" cy="3562350"/>
          </a:xfrm>
          <a:prstGeom prst="rect">
            <a:avLst/>
          </a:prstGeom>
        </p:spPr>
      </p:pic>
    </p:spTree>
    <p:extLst>
      <p:ext uri="{BB962C8B-B14F-4D97-AF65-F5344CB8AC3E}">
        <p14:creationId xmlns:p14="http://schemas.microsoft.com/office/powerpoint/2010/main" val="210137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Crisp coalition allocation method</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D7D958A3-D29F-4C9A-830D-2BC2FFFF6F77}"/>
              </a:ext>
            </a:extLst>
          </p:cNvPr>
          <p:cNvPicPr>
            <a:picLocks noChangeAspect="1"/>
          </p:cNvPicPr>
          <p:nvPr/>
        </p:nvPicPr>
        <p:blipFill>
          <a:blip r:embed="rId3"/>
          <a:stretch>
            <a:fillRect/>
          </a:stretch>
        </p:blipFill>
        <p:spPr>
          <a:xfrm>
            <a:off x="369306" y="2204006"/>
            <a:ext cx="6306702" cy="2996077"/>
          </a:xfrm>
          <a:prstGeom prst="rect">
            <a:avLst/>
          </a:prstGeom>
        </p:spPr>
      </p:pic>
      <p:sp>
        <p:nvSpPr>
          <p:cNvPr id="5" name="矩形 4">
            <a:extLst>
              <a:ext uri="{FF2B5EF4-FFF2-40B4-BE49-F238E27FC236}">
                <a16:creationId xmlns:a16="http://schemas.microsoft.com/office/drawing/2014/main" id="{4999E83D-265E-4B02-9EFE-7EC20F15EF5A}"/>
              </a:ext>
            </a:extLst>
          </p:cNvPr>
          <p:cNvSpPr/>
          <p:nvPr/>
        </p:nvSpPr>
        <p:spPr>
          <a:xfrm>
            <a:off x="7293593" y="1855384"/>
            <a:ext cx="3905868" cy="3693319"/>
          </a:xfrm>
          <a:prstGeom prst="rect">
            <a:avLst/>
          </a:prstGeom>
        </p:spPr>
        <p:txBody>
          <a:bodyPr wrap="square">
            <a:spAutoFit/>
          </a:bodyPr>
          <a:lstStyle/>
          <a:p>
            <a:r>
              <a:rPr lang="zh-CN" altLang="en-US" dirty="0">
                <a:solidFill>
                  <a:schemeClr val="accent1"/>
                </a:solidFill>
              </a:rPr>
              <a:t>Observation 1</a:t>
            </a:r>
            <a:r>
              <a:rPr lang="zh-CN" altLang="en-US" dirty="0"/>
              <a:t>. Considering the differences in the geographical distribution and water usage utility under the Lancang-Mekong Cooperation Framework, compared with the initial allocation based on agricultural water demand, the crisp coalition can improve the overall utilization efficiency of water resources in the basin, and increase the water distribution in other countries with higher utility, except the water allocated to the estuary countries has decreased.</a:t>
            </a:r>
          </a:p>
        </p:txBody>
      </p:sp>
    </p:spTree>
    <p:extLst>
      <p:ext uri="{BB962C8B-B14F-4D97-AF65-F5344CB8AC3E}">
        <p14:creationId xmlns:p14="http://schemas.microsoft.com/office/powerpoint/2010/main" val="183483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lvl="0"/>
            <a:r>
              <a:rPr lang="en-US" altLang="zh-CN" sz="2400" b="1" dirty="0">
                <a:solidFill>
                  <a:srgbClr val="000099"/>
                </a:solidFill>
              </a:rPr>
              <a:t>Fuzzy coalition allocation method</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 name="矩形 5">
            <a:extLst>
              <a:ext uri="{FF2B5EF4-FFF2-40B4-BE49-F238E27FC236}">
                <a16:creationId xmlns:a16="http://schemas.microsoft.com/office/drawing/2014/main" id="{D7B8CC30-F646-4B53-BB84-1B9B45D98A51}"/>
              </a:ext>
            </a:extLst>
          </p:cNvPr>
          <p:cNvSpPr/>
          <p:nvPr/>
        </p:nvSpPr>
        <p:spPr>
          <a:xfrm>
            <a:off x="913174" y="1560818"/>
            <a:ext cx="10068503" cy="646331"/>
          </a:xfrm>
          <a:prstGeom prst="rect">
            <a:avLst/>
          </a:prstGeom>
        </p:spPr>
        <p:txBody>
          <a:bodyPr wrap="square">
            <a:spAutoFit/>
          </a:bodyPr>
          <a:lstStyle/>
          <a:p>
            <a:r>
              <a:rPr lang="en-US" altLang="zh-CN" dirty="0"/>
              <a:t>F</a:t>
            </a:r>
            <a:r>
              <a:rPr lang="zh-CN" altLang="en-US" dirty="0"/>
              <a:t>uzzy coalition allocation method considered the seasonal allocation of water resources will help to further improve the water use</a:t>
            </a:r>
            <a:r>
              <a:rPr lang="en-US" altLang="zh-CN" dirty="0"/>
              <a:t> </a:t>
            </a:r>
            <a:r>
              <a:rPr lang="zh-CN" altLang="en-US" dirty="0"/>
              <a:t>utility of the entire basin.</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99E4B49-DB9C-40AC-B10B-9378BEF7C83A}"/>
                  </a:ext>
                </a:extLst>
              </p:cNvPr>
              <p:cNvSpPr/>
              <p:nvPr/>
            </p:nvSpPr>
            <p:spPr>
              <a:xfrm>
                <a:off x="913174" y="2253315"/>
                <a:ext cx="10068503" cy="1200329"/>
              </a:xfrm>
              <a:prstGeom prst="rect">
                <a:avLst/>
              </a:prstGeom>
            </p:spPr>
            <p:txBody>
              <a:bodyPr wrap="square">
                <a:spAutoFit/>
              </a:bodyPr>
              <a:lstStyle/>
              <a:p>
                <a:r>
                  <a:rPr lang="zh-CN" altLang="en-US" dirty="0"/>
                  <a:t>Based on the geographical positions of upstream and downstream countries, there are eight sets which are China and Myanmar, China and Laos, Myanmar and Laos, Myanmar and Thailand, Laos and Thailand, Laos and Cambodia, Thailand and Cambodia, Cambodia and Vietnam, represented by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4</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6</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7</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8</m:t>
                        </m:r>
                      </m:sub>
                    </m:sSub>
                  </m:oMath>
                </a14:m>
                <a:r>
                  <a:rPr lang="zh-CN" altLang="en-US" dirty="0"/>
                  <a:t>, respectively.</a:t>
                </a:r>
              </a:p>
            </p:txBody>
          </p:sp>
        </mc:Choice>
        <mc:Fallback xmlns="">
          <p:sp>
            <p:nvSpPr>
              <p:cNvPr id="7" name="矩形 6">
                <a:extLst>
                  <a:ext uri="{FF2B5EF4-FFF2-40B4-BE49-F238E27FC236}">
                    <a16:creationId xmlns:a16="http://schemas.microsoft.com/office/drawing/2014/main" id="{499E4B49-DB9C-40AC-B10B-9378BEF7C83A}"/>
                  </a:ext>
                </a:extLst>
              </p:cNvPr>
              <p:cNvSpPr>
                <a:spLocks noRot="1" noChangeAspect="1" noMove="1" noResize="1" noEditPoints="1" noAdjustHandles="1" noChangeArrowheads="1" noChangeShapeType="1" noTextEdit="1"/>
              </p:cNvSpPr>
              <p:nvPr/>
            </p:nvSpPr>
            <p:spPr>
              <a:xfrm>
                <a:off x="913174" y="2253315"/>
                <a:ext cx="10068503" cy="1200329"/>
              </a:xfrm>
              <a:prstGeom prst="rect">
                <a:avLst/>
              </a:prstGeom>
              <a:blipFill>
                <a:blip r:embed="rId3"/>
                <a:stretch>
                  <a:fillRect l="-545" t="-3046" r="-242" b="-710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C3C34E88-DFDB-40DD-99D0-185CB67C396A}"/>
              </a:ext>
            </a:extLst>
          </p:cNvPr>
          <p:cNvSpPr/>
          <p:nvPr/>
        </p:nvSpPr>
        <p:spPr>
          <a:xfrm>
            <a:off x="913174" y="3551636"/>
            <a:ext cx="9979728" cy="646331"/>
          </a:xfrm>
          <a:prstGeom prst="rect">
            <a:avLst/>
          </a:prstGeom>
        </p:spPr>
        <p:txBody>
          <a:bodyPr wrap="square">
            <a:spAutoFit/>
          </a:bodyPr>
          <a:lstStyle/>
          <a:p>
            <a:r>
              <a:rPr lang="zh-CN" altLang="en-US" dirty="0"/>
              <a:t>In addition, the cooperation of three countries, with two of whom sharing the same river as their boundary river can be regarded as a whole, is still considered as the cooperation of two members.</a:t>
            </a:r>
          </a:p>
        </p:txBody>
      </p:sp>
      <p:pic>
        <p:nvPicPr>
          <p:cNvPr id="9" name="图片 8">
            <a:extLst>
              <a:ext uri="{FF2B5EF4-FFF2-40B4-BE49-F238E27FC236}">
                <a16:creationId xmlns:a16="http://schemas.microsoft.com/office/drawing/2014/main" id="{AFD43458-A689-431C-B0D8-F9655092064C}"/>
              </a:ext>
            </a:extLst>
          </p:cNvPr>
          <p:cNvPicPr>
            <a:picLocks noChangeAspect="1"/>
          </p:cNvPicPr>
          <p:nvPr/>
        </p:nvPicPr>
        <p:blipFill>
          <a:blip r:embed="rId4"/>
          <a:stretch>
            <a:fillRect/>
          </a:stretch>
        </p:blipFill>
        <p:spPr>
          <a:xfrm>
            <a:off x="841949" y="4295959"/>
            <a:ext cx="5629872" cy="2499792"/>
          </a:xfrm>
          <a:prstGeom prst="rect">
            <a:avLst/>
          </a:prstGeom>
        </p:spPr>
      </p:pic>
      <p:sp>
        <p:nvSpPr>
          <p:cNvPr id="10" name="矩形 9">
            <a:extLst>
              <a:ext uri="{FF2B5EF4-FFF2-40B4-BE49-F238E27FC236}">
                <a16:creationId xmlns:a16="http://schemas.microsoft.com/office/drawing/2014/main" id="{2746F4CA-B879-4D4E-8DF9-DB55B0915AAD}"/>
              </a:ext>
            </a:extLst>
          </p:cNvPr>
          <p:cNvSpPr/>
          <p:nvPr/>
        </p:nvSpPr>
        <p:spPr>
          <a:xfrm>
            <a:off x="6860909" y="4760297"/>
            <a:ext cx="4489142" cy="1477328"/>
          </a:xfrm>
          <a:prstGeom prst="rect">
            <a:avLst/>
          </a:prstGeom>
        </p:spPr>
        <p:txBody>
          <a:bodyPr wrap="square">
            <a:spAutoFit/>
          </a:bodyPr>
          <a:lstStyle/>
          <a:p>
            <a:r>
              <a:rPr lang="zh-CN" altLang="en-US" dirty="0"/>
              <a:t>Thailand, Cambodia and Vietnam have large agricultural water demand. Therefore, other upstream countries need to distribute the water resources in the dry season to improve the water use</a:t>
            </a:r>
            <a:r>
              <a:rPr lang="en-US" altLang="zh-CN" dirty="0"/>
              <a:t>.</a:t>
            </a:r>
            <a:endParaRPr lang="zh-CN" altLang="en-US" dirty="0"/>
          </a:p>
        </p:txBody>
      </p:sp>
    </p:spTree>
    <p:extLst>
      <p:ext uri="{BB962C8B-B14F-4D97-AF65-F5344CB8AC3E}">
        <p14:creationId xmlns:p14="http://schemas.microsoft.com/office/powerpoint/2010/main" val="2310572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14500" y="198222"/>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Case Study</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Fuzzy coalition allocation method</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 name="矩形 6">
            <a:extLst>
              <a:ext uri="{FF2B5EF4-FFF2-40B4-BE49-F238E27FC236}">
                <a16:creationId xmlns:a16="http://schemas.microsoft.com/office/drawing/2014/main" id="{499E4B49-DB9C-40AC-B10B-9378BEF7C83A}"/>
              </a:ext>
            </a:extLst>
          </p:cNvPr>
          <p:cNvSpPr/>
          <p:nvPr/>
        </p:nvSpPr>
        <p:spPr>
          <a:xfrm>
            <a:off x="913173" y="1480227"/>
            <a:ext cx="10068503" cy="646331"/>
          </a:xfrm>
          <a:prstGeom prst="rect">
            <a:avLst/>
          </a:prstGeom>
        </p:spPr>
        <p:txBody>
          <a:bodyPr wrap="square">
            <a:spAutoFit/>
          </a:bodyPr>
          <a:lstStyle/>
          <a:p>
            <a:pPr lvl="0"/>
            <a:r>
              <a:rPr lang="en-US" altLang="zh-CN" dirty="0">
                <a:solidFill>
                  <a:prstClr val="black"/>
                </a:solidFill>
              </a:rPr>
              <a:t>We can obtain the optimal allocation scheme of water resource utilization in the basin according to the calculation results from Eq. (8)</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77C11969-B306-4D32-9857-C436C1748F2F}"/>
              </a:ext>
            </a:extLst>
          </p:cNvPr>
          <p:cNvPicPr>
            <a:picLocks noChangeAspect="1"/>
          </p:cNvPicPr>
          <p:nvPr/>
        </p:nvPicPr>
        <p:blipFill>
          <a:blip r:embed="rId3"/>
          <a:stretch>
            <a:fillRect/>
          </a:stretch>
        </p:blipFill>
        <p:spPr>
          <a:xfrm>
            <a:off x="1038225" y="2257287"/>
            <a:ext cx="10115550" cy="1657350"/>
          </a:xfrm>
          <a:prstGeom prst="rect">
            <a:avLst/>
          </a:prstGeom>
        </p:spPr>
      </p:pic>
      <p:sp>
        <p:nvSpPr>
          <p:cNvPr id="5" name="矩形 4">
            <a:extLst>
              <a:ext uri="{FF2B5EF4-FFF2-40B4-BE49-F238E27FC236}">
                <a16:creationId xmlns:a16="http://schemas.microsoft.com/office/drawing/2014/main" id="{60137C5E-ED76-4EC1-ADB3-9BD605F1E22E}"/>
              </a:ext>
            </a:extLst>
          </p:cNvPr>
          <p:cNvSpPr/>
          <p:nvPr/>
        </p:nvSpPr>
        <p:spPr>
          <a:xfrm>
            <a:off x="699802" y="4045366"/>
            <a:ext cx="4964151" cy="2308324"/>
          </a:xfrm>
          <a:prstGeom prst="rect">
            <a:avLst/>
          </a:prstGeom>
        </p:spPr>
        <p:txBody>
          <a:bodyPr wrap="square">
            <a:spAutoFit/>
          </a:bodyPr>
          <a:lstStyle/>
          <a:p>
            <a:r>
              <a:rPr lang="zh-CN" altLang="en-US" dirty="0">
                <a:solidFill>
                  <a:schemeClr val="accent1"/>
                </a:solidFill>
              </a:rPr>
              <a:t>Observation 2</a:t>
            </a:r>
            <a:r>
              <a:rPr lang="zh-CN" altLang="en-US" dirty="0"/>
              <a:t>. The basin countries form a fuzzy coalition to achieve seasonal regulation of water resources under the Lancang-Mekong Cooperation Framework, which will improve the net utility of water resource utilization in the whole basin and each country. It is the optimal allocation of water resources among three alternative allocation models.</a:t>
            </a:r>
          </a:p>
        </p:txBody>
      </p:sp>
      <p:sp>
        <p:nvSpPr>
          <p:cNvPr id="10" name="矩形 9">
            <a:extLst>
              <a:ext uri="{FF2B5EF4-FFF2-40B4-BE49-F238E27FC236}">
                <a16:creationId xmlns:a16="http://schemas.microsoft.com/office/drawing/2014/main" id="{F09B347D-489D-4152-8078-684E393097C3}"/>
              </a:ext>
            </a:extLst>
          </p:cNvPr>
          <p:cNvSpPr/>
          <p:nvPr/>
        </p:nvSpPr>
        <p:spPr>
          <a:xfrm>
            <a:off x="5893727" y="4599363"/>
            <a:ext cx="6096000" cy="1200329"/>
          </a:xfrm>
          <a:prstGeom prst="rect">
            <a:avLst/>
          </a:prstGeom>
        </p:spPr>
        <p:txBody>
          <a:bodyPr>
            <a:spAutoFit/>
          </a:bodyPr>
          <a:lstStyle/>
          <a:p>
            <a:r>
              <a:rPr lang="zh-CN" altLang="en-US" dirty="0">
                <a:solidFill>
                  <a:schemeClr val="accent1"/>
                </a:solidFill>
              </a:rPr>
              <a:t>Observation 3</a:t>
            </a:r>
            <a:r>
              <a:rPr lang="zh-CN" altLang="en-US" dirty="0"/>
              <a:t>. In the Lancang-Mekong Cooperation Framework, the upstream countries need to transfer some water rights and interests to the downstream countries in certain seasons.</a:t>
            </a:r>
          </a:p>
        </p:txBody>
      </p:sp>
    </p:spTree>
    <p:extLst>
      <p:ext uri="{BB962C8B-B14F-4D97-AF65-F5344CB8AC3E}">
        <p14:creationId xmlns:p14="http://schemas.microsoft.com/office/powerpoint/2010/main" val="267145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1497" y="277083"/>
            <a:ext cx="10390207" cy="471169"/>
          </a:xfrm>
        </p:spPr>
        <p:txBody>
          <a:bodyPr>
            <a:no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Conclusion</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29</a:t>
            </a:fld>
            <a:endParaRPr kumimoji="0" lang="zh-CN" altLang="en-US" sz="1400" i="0" u="none" strike="noStrike" kern="1200" cap="none" spc="0" normalizeH="0" baseline="0" noProof="0">
              <a:ln>
                <a:noFill/>
              </a:ln>
              <a:effectLst/>
              <a:uLnTx/>
              <a:uFillTx/>
              <a:latin typeface="Calibri" panose="020F0502020204030204" pitchFamily="34" charset="0"/>
              <a:ea typeface="宋体" panose="02010600030101010101" pitchFamily="2" charset="-122"/>
              <a:cs typeface="+mn-cs"/>
            </a:endParaRPr>
          </a:p>
        </p:txBody>
      </p:sp>
      <p:sp>
        <p:nvSpPr>
          <p:cNvPr id="11" name="矩形 10">
            <a:extLst>
              <a:ext uri="{FF2B5EF4-FFF2-40B4-BE49-F238E27FC236}">
                <a16:creationId xmlns:a16="http://schemas.microsoft.com/office/drawing/2014/main" id="{8CF689AE-E39D-4EDD-B006-430E5858DAC5}"/>
              </a:ext>
            </a:extLst>
          </p:cNvPr>
          <p:cNvSpPr/>
          <p:nvPr/>
        </p:nvSpPr>
        <p:spPr>
          <a:xfrm>
            <a:off x="640454" y="95726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C874DE1-11C9-4442-B645-036CC248F470}"/>
              </a:ext>
            </a:extLst>
          </p:cNvPr>
          <p:cNvSpPr txBox="1"/>
          <p:nvPr/>
        </p:nvSpPr>
        <p:spPr>
          <a:xfrm>
            <a:off x="919022" y="882465"/>
            <a:ext cx="9383986" cy="461665"/>
          </a:xfrm>
          <a:prstGeom prst="rect">
            <a:avLst/>
          </a:prstGeom>
          <a:noFill/>
        </p:spPr>
        <p:txBody>
          <a:bodyPr wrap="square" rtlCol="0">
            <a:spAutoFit/>
          </a:bodyPr>
          <a:lstStyle/>
          <a:p>
            <a:r>
              <a:rPr lang="en-US" altLang="zh-CN" sz="2400" b="1" dirty="0">
                <a:solidFill>
                  <a:srgbClr val="000099"/>
                </a:solidFill>
              </a:rPr>
              <a:t>Main work</a:t>
            </a:r>
          </a:p>
        </p:txBody>
      </p:sp>
      <p:sp>
        <p:nvSpPr>
          <p:cNvPr id="2" name="文本框 1">
            <a:extLst>
              <a:ext uri="{FF2B5EF4-FFF2-40B4-BE49-F238E27FC236}">
                <a16:creationId xmlns:a16="http://schemas.microsoft.com/office/drawing/2014/main" id="{599607F8-BF06-8C18-0F55-C17BA01C754D}"/>
              </a:ext>
            </a:extLst>
          </p:cNvPr>
          <p:cNvSpPr txBox="1"/>
          <p:nvPr/>
        </p:nvSpPr>
        <p:spPr>
          <a:xfrm>
            <a:off x="919022" y="1478343"/>
            <a:ext cx="10353956" cy="2554545"/>
          </a:xfrm>
          <a:prstGeom prst="rect">
            <a:avLst/>
          </a:prstGeom>
          <a:noFill/>
        </p:spPr>
        <p:txBody>
          <a:bodyPr wrap="square" rtlCol="0">
            <a:spAutoFit/>
          </a:bodyPr>
          <a:lstStyle/>
          <a:p>
            <a:pPr algn="just"/>
            <a:r>
              <a:rPr lang="en-US" altLang="zh-CN" sz="2000" dirty="0"/>
              <a:t>This paper considers the </a:t>
            </a:r>
            <a:r>
              <a:rPr lang="en-US" altLang="zh-CN" sz="2000" dirty="0">
                <a:solidFill>
                  <a:srgbClr val="FF0000"/>
                </a:solidFill>
              </a:rPr>
              <a:t>spatial and temporal</a:t>
            </a:r>
            <a:r>
              <a:rPr lang="en-US" altLang="zh-CN" sz="2000" dirty="0"/>
              <a:t> characteristics of the water resource allocation based on the framework of multinational basin cooperation, and then proposes the optimal allocation of water resources in transnational basins using </a:t>
            </a:r>
            <a:r>
              <a:rPr lang="en-US" altLang="zh-CN" sz="2000" dirty="0">
                <a:solidFill>
                  <a:srgbClr val="FF0000"/>
                </a:solidFill>
              </a:rPr>
              <a:t>a fuzzy coalition game</a:t>
            </a:r>
            <a:r>
              <a:rPr lang="en-US" altLang="zh-CN" sz="2000" dirty="0"/>
              <a:t>. This method realizes the maximum utility of the water resource utilization in the basin.</a:t>
            </a:r>
          </a:p>
          <a:p>
            <a:pPr marL="342900" indent="-342900" algn="just">
              <a:buFont typeface="Arial" panose="020B0604020202020204" pitchFamily="34" charset="0"/>
              <a:buChar char="•"/>
            </a:pPr>
            <a:r>
              <a:rPr lang="en-US" altLang="zh-CN" sz="2000" dirty="0"/>
              <a:t>Initial water resource allocation model</a:t>
            </a:r>
          </a:p>
          <a:p>
            <a:pPr marL="342900" indent="-342900" algn="just">
              <a:buFont typeface="Arial" panose="020B0604020202020204" pitchFamily="34" charset="0"/>
              <a:buChar char="•"/>
            </a:pPr>
            <a:r>
              <a:rPr lang="en-US" altLang="zh-CN" sz="2000" dirty="0"/>
              <a:t>Crisp coalition allocation model </a:t>
            </a:r>
          </a:p>
          <a:p>
            <a:pPr marL="342900" indent="-342900" algn="just">
              <a:buFont typeface="Arial" panose="020B0604020202020204" pitchFamily="34" charset="0"/>
              <a:buChar char="•"/>
            </a:pPr>
            <a:r>
              <a:rPr lang="en-US" altLang="zh-CN" sz="2000" dirty="0"/>
              <a:t>Fuzzy coalition reallocation model</a:t>
            </a:r>
          </a:p>
          <a:p>
            <a:r>
              <a:rPr lang="en-US" altLang="zh-CN" sz="2000" dirty="0"/>
              <a:t>  </a:t>
            </a:r>
          </a:p>
        </p:txBody>
      </p:sp>
      <p:sp>
        <p:nvSpPr>
          <p:cNvPr id="7" name="矩形 6">
            <a:extLst>
              <a:ext uri="{FF2B5EF4-FFF2-40B4-BE49-F238E27FC236}">
                <a16:creationId xmlns:a16="http://schemas.microsoft.com/office/drawing/2014/main" id="{0536C34E-54A5-48E4-B431-942C72BEB9CA}"/>
              </a:ext>
            </a:extLst>
          </p:cNvPr>
          <p:cNvSpPr/>
          <p:nvPr/>
        </p:nvSpPr>
        <p:spPr>
          <a:xfrm>
            <a:off x="759150" y="401106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ECC9CF8-C105-4DD7-A16C-4D48D0994616}"/>
              </a:ext>
            </a:extLst>
          </p:cNvPr>
          <p:cNvSpPr txBox="1"/>
          <p:nvPr/>
        </p:nvSpPr>
        <p:spPr>
          <a:xfrm>
            <a:off x="1037718" y="3936268"/>
            <a:ext cx="9383986" cy="461665"/>
          </a:xfrm>
          <a:prstGeom prst="rect">
            <a:avLst/>
          </a:prstGeom>
          <a:noFill/>
        </p:spPr>
        <p:txBody>
          <a:bodyPr wrap="square" rtlCol="0">
            <a:spAutoFit/>
          </a:bodyPr>
          <a:lstStyle/>
          <a:p>
            <a:r>
              <a:rPr lang="en-US" altLang="zh-CN" sz="2400" b="1" dirty="0">
                <a:solidFill>
                  <a:srgbClr val="000099"/>
                </a:solidFill>
              </a:rPr>
              <a:t>Future research</a:t>
            </a:r>
          </a:p>
        </p:txBody>
      </p:sp>
      <p:sp>
        <p:nvSpPr>
          <p:cNvPr id="9" name="文本框 8">
            <a:extLst>
              <a:ext uri="{FF2B5EF4-FFF2-40B4-BE49-F238E27FC236}">
                <a16:creationId xmlns:a16="http://schemas.microsoft.com/office/drawing/2014/main" id="{9CAFDED9-22F8-4C25-BE67-F99BA5914117}"/>
              </a:ext>
            </a:extLst>
          </p:cNvPr>
          <p:cNvSpPr txBox="1"/>
          <p:nvPr/>
        </p:nvSpPr>
        <p:spPr>
          <a:xfrm>
            <a:off x="919022" y="4470003"/>
            <a:ext cx="10654413" cy="163121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The limitation of the Shapley value </a:t>
            </a:r>
          </a:p>
          <a:p>
            <a:pPr marL="342900" indent="-342900">
              <a:buFont typeface="Arial" panose="020B0604020202020204" pitchFamily="34" charset="0"/>
              <a:buChar char="•"/>
            </a:pPr>
            <a:r>
              <a:rPr lang="en-US" altLang="zh-CN" sz="2000" dirty="0"/>
              <a:t>This paper only considers agricultural water and neglects other utilizations of water resources, such as shipping and electricity generation.</a:t>
            </a:r>
          </a:p>
          <a:p>
            <a:pPr marL="342900" indent="-342900">
              <a:buFont typeface="Arial" panose="020B0604020202020204" pitchFamily="34" charset="0"/>
              <a:buChar char="•"/>
            </a:pPr>
            <a:r>
              <a:rPr lang="en-US" altLang="zh-CN" sz="2000" dirty="0"/>
              <a:t>The mechanism design about compensation and the specific regional cooperative process are not taken into account in this paper</a:t>
            </a:r>
          </a:p>
        </p:txBody>
      </p:sp>
    </p:spTree>
    <p:extLst>
      <p:ext uri="{BB962C8B-B14F-4D97-AF65-F5344CB8AC3E}">
        <p14:creationId xmlns:p14="http://schemas.microsoft.com/office/powerpoint/2010/main" val="30688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6146" name="标题 1"/>
          <p:cNvSpPr>
            <a:spLocks noGrp="1"/>
          </p:cNvSpPr>
          <p:nvPr>
            <p:ph type="title"/>
          </p:nvPr>
        </p:nvSpPr>
        <p:spPr>
          <a:xfrm>
            <a:off x="849959" y="167481"/>
            <a:ext cx="2599150"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3</a:t>
            </a:fld>
            <a:endParaRPr kumimoji="0" lang="zh-CN" altLang="en-US" sz="1400" b="0" i="0" u="none" strike="noStrike" kern="1200" cap="none" spc="0" normalizeH="0" baseline="0" noProof="0">
              <a:ln>
                <a:noFill/>
              </a:ln>
              <a:effectLst/>
              <a:uLnTx/>
              <a:uFillTx/>
              <a:latin typeface="Calibri" panose="020F0502020204030204" pitchFamily="34" charset="0"/>
              <a:ea typeface="宋体" panose="02010600030101010101" pitchFamily="2" charset="-122"/>
              <a:cs typeface="+mn-cs"/>
            </a:endParaRPr>
          </a:p>
        </p:txBody>
      </p:sp>
      <p:sp>
        <p:nvSpPr>
          <p:cNvPr id="2" name="文本框 1">
            <a:extLst>
              <a:ext uri="{FF2B5EF4-FFF2-40B4-BE49-F238E27FC236}">
                <a16:creationId xmlns:a16="http://schemas.microsoft.com/office/drawing/2014/main" id="{760E2BFC-34A6-98F5-4FA9-3E07FA6F90F7}"/>
              </a:ext>
            </a:extLst>
          </p:cNvPr>
          <p:cNvSpPr txBox="1"/>
          <p:nvPr/>
        </p:nvSpPr>
        <p:spPr>
          <a:xfrm>
            <a:off x="849959" y="1112701"/>
            <a:ext cx="10779789" cy="5078313"/>
          </a:xfrm>
          <a:prstGeom prst="rect">
            <a:avLst/>
          </a:prstGeom>
          <a:noFill/>
        </p:spPr>
        <p:txBody>
          <a:bodyPr wrap="square" rtlCol="0">
            <a:spAutoFit/>
          </a:bodyPr>
          <a:lstStyle/>
          <a:p>
            <a:pPr lvl="1" algn="just"/>
            <a:r>
              <a:rPr lang="en-US" altLang="zh-CN" dirty="0"/>
              <a:t>Due to climate warming, environmental pollution, population increases, and accelerated industrialization and urbanization, the shortage in global water resources has severely impacted the maintenance of the Earth’s ecological system and the sustainable development of human society.</a:t>
            </a:r>
          </a:p>
          <a:p>
            <a:pPr lvl="1" algn="just"/>
            <a:endParaRPr lang="en-US" altLang="zh-CN" dirty="0"/>
          </a:p>
          <a:p>
            <a:pPr lvl="1" algn="just"/>
            <a:r>
              <a:rPr lang="en-US" altLang="zh-CN" dirty="0"/>
              <a:t>There are 276 multinational rivers that are shared by more than 2 counties in the world at present, which provide 60% of the total fresh water resources </a:t>
            </a:r>
            <a:r>
              <a:rPr lang="en-US" altLang="zh-CN" dirty="0">
                <a:solidFill>
                  <a:schemeClr val="accent1"/>
                </a:solidFill>
              </a:rPr>
              <a:t>(UN Water, 2013). </a:t>
            </a:r>
            <a:r>
              <a:rPr lang="en-US" altLang="zh-CN" dirty="0"/>
              <a:t>The development and allocation of shared water resources have been the focus of competition and conflicts between riparian countries.</a:t>
            </a:r>
          </a:p>
          <a:p>
            <a:pPr lvl="1" algn="just"/>
            <a:endParaRPr lang="en-US" altLang="zh-CN" dirty="0"/>
          </a:p>
          <a:p>
            <a:pPr lvl="1" algn="just"/>
            <a:r>
              <a:rPr lang="en-US" altLang="zh-CN" b="1" dirty="0">
                <a:solidFill>
                  <a:srgbClr val="FF0000"/>
                </a:solidFill>
              </a:rPr>
              <a:t>Problem:</a:t>
            </a:r>
          </a:p>
          <a:p>
            <a:pPr lvl="1" algn="just"/>
            <a:endParaRPr lang="en-US" altLang="zh-CN" dirty="0">
              <a:solidFill>
                <a:schemeClr val="accent1">
                  <a:lumMod val="75000"/>
                </a:schemeClr>
              </a:solidFill>
            </a:endParaRPr>
          </a:p>
          <a:p>
            <a:pPr lvl="1" algn="just"/>
            <a:endParaRPr lang="en-US" altLang="zh-CN" dirty="0">
              <a:solidFill>
                <a:schemeClr val="accent1">
                  <a:lumMod val="75000"/>
                </a:schemeClr>
              </a:solidFill>
            </a:endParaRPr>
          </a:p>
          <a:p>
            <a:pPr lvl="1" algn="just"/>
            <a:endParaRPr lang="en-US" altLang="zh-CN" dirty="0">
              <a:solidFill>
                <a:schemeClr val="accent1">
                  <a:lumMod val="75000"/>
                </a:schemeClr>
              </a:solidFill>
            </a:endParaRPr>
          </a:p>
          <a:p>
            <a:pPr lvl="1" algn="just"/>
            <a:endParaRPr lang="en-US" altLang="zh-CN" dirty="0">
              <a:solidFill>
                <a:srgbClr val="FF0000"/>
              </a:solidFill>
            </a:endParaRPr>
          </a:p>
          <a:p>
            <a:pPr lvl="1" algn="just"/>
            <a:endParaRPr lang="en-US" altLang="zh-CN" dirty="0">
              <a:solidFill>
                <a:srgbClr val="FF0000"/>
              </a:solidFill>
            </a:endParaRPr>
          </a:p>
          <a:p>
            <a:pPr lvl="1" algn="just"/>
            <a:endParaRPr lang="en-US" altLang="zh-CN" dirty="0">
              <a:solidFill>
                <a:srgbClr val="FF0000"/>
              </a:solidFill>
            </a:endParaRPr>
          </a:p>
          <a:p>
            <a:pPr lvl="1" algn="just"/>
            <a:r>
              <a:rPr lang="en-US" altLang="zh-CN" b="1" dirty="0">
                <a:solidFill>
                  <a:srgbClr val="FF0000"/>
                </a:solidFill>
              </a:rPr>
              <a:t>Challenge: </a:t>
            </a:r>
            <a:r>
              <a:rPr lang="en-US" altLang="zh-CN" dirty="0"/>
              <a:t>How riparian countries to utilize the water resources of multinational rivers efficiently and equally, which should be based on the mutual benefit principle, specifically, water demands, water utility, seasonality effects, and the priority of water use due to the geographic locations of each riparian country?</a:t>
            </a:r>
          </a:p>
        </p:txBody>
      </p:sp>
      <p:sp>
        <p:nvSpPr>
          <p:cNvPr id="14" name="文本框 13">
            <a:extLst>
              <a:ext uri="{FF2B5EF4-FFF2-40B4-BE49-F238E27FC236}">
                <a16:creationId xmlns:a16="http://schemas.microsoft.com/office/drawing/2014/main" id="{0820A8AF-F90A-4505-A271-88ED94D147D8}"/>
              </a:ext>
            </a:extLst>
          </p:cNvPr>
          <p:cNvSpPr txBox="1"/>
          <p:nvPr/>
        </p:nvSpPr>
        <p:spPr>
          <a:xfrm>
            <a:off x="849959" y="3604745"/>
            <a:ext cx="10067511" cy="1200329"/>
          </a:xfrm>
          <a:prstGeom prst="rect">
            <a:avLst/>
          </a:prstGeom>
          <a:noFill/>
        </p:spPr>
        <p:txBody>
          <a:bodyPr wrap="square">
            <a:spAutoFit/>
          </a:bodyPr>
          <a:lstStyle/>
          <a:p>
            <a:pPr marL="742950" lvl="1" indent="-285750">
              <a:buFont typeface="Arial" panose="020B0604020202020204" pitchFamily="34" charset="0"/>
              <a:buChar char="•"/>
            </a:pPr>
            <a:r>
              <a:rPr lang="en-US" altLang="zh-CN" dirty="0"/>
              <a:t>unstable volume and uneven distribution of seasonal water resources</a:t>
            </a:r>
          </a:p>
          <a:p>
            <a:pPr marL="742950" lvl="1" indent="-285750">
              <a:buFont typeface="Arial" panose="020B0604020202020204" pitchFamily="34" charset="0"/>
              <a:buChar char="•"/>
            </a:pPr>
            <a:r>
              <a:rPr lang="en-US" altLang="zh-CN" dirty="0"/>
              <a:t>water scarcity</a:t>
            </a:r>
          </a:p>
          <a:p>
            <a:pPr marL="742950" lvl="1" indent="-285750">
              <a:buFont typeface="Arial" panose="020B0604020202020204" pitchFamily="34" charset="0"/>
              <a:buChar char="•"/>
            </a:pPr>
            <a:r>
              <a:rPr lang="en-US" altLang="zh-CN" dirty="0"/>
              <a:t>sharp growth in water demand</a:t>
            </a:r>
          </a:p>
          <a:p>
            <a:pPr marL="742950" lvl="1" indent="-285750">
              <a:buFont typeface="Arial" panose="020B0604020202020204" pitchFamily="34" charset="0"/>
              <a:buChar char="•"/>
            </a:pPr>
            <a:r>
              <a:rPr lang="en-US" altLang="zh-CN" dirty="0"/>
              <a:t>lack of a globally agreed upon water resource allocation mechanism</a:t>
            </a:r>
          </a:p>
        </p:txBody>
      </p:sp>
    </p:spTree>
    <p:extLst>
      <p:ext uri="{BB962C8B-B14F-4D97-AF65-F5344CB8AC3E}">
        <p14:creationId xmlns:p14="http://schemas.microsoft.com/office/powerpoint/2010/main" val="2621033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1497" y="277083"/>
            <a:ext cx="10390207" cy="471169"/>
          </a:xfrm>
        </p:spPr>
        <p:txBody>
          <a:bodyPr>
            <a:no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Recent work and Future plan</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1" name="矩形 10">
            <a:extLst>
              <a:ext uri="{FF2B5EF4-FFF2-40B4-BE49-F238E27FC236}">
                <a16:creationId xmlns:a16="http://schemas.microsoft.com/office/drawing/2014/main" id="{8CF689AE-E39D-4EDD-B006-430E5858DAC5}"/>
              </a:ext>
            </a:extLst>
          </p:cNvPr>
          <p:cNvSpPr/>
          <p:nvPr/>
        </p:nvSpPr>
        <p:spPr>
          <a:xfrm>
            <a:off x="640454" y="95726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BC874DE1-11C9-4442-B645-036CC248F470}"/>
              </a:ext>
            </a:extLst>
          </p:cNvPr>
          <p:cNvSpPr txBox="1"/>
          <p:nvPr/>
        </p:nvSpPr>
        <p:spPr>
          <a:xfrm>
            <a:off x="919022" y="882465"/>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Recent work</a:t>
            </a:r>
          </a:p>
        </p:txBody>
      </p:sp>
      <p:sp>
        <p:nvSpPr>
          <p:cNvPr id="2" name="文本框 1">
            <a:extLst>
              <a:ext uri="{FF2B5EF4-FFF2-40B4-BE49-F238E27FC236}">
                <a16:creationId xmlns:a16="http://schemas.microsoft.com/office/drawing/2014/main" id="{599607F8-BF06-8C18-0F55-C17BA01C754D}"/>
              </a:ext>
            </a:extLst>
          </p:cNvPr>
          <p:cNvSpPr txBox="1"/>
          <p:nvPr/>
        </p:nvSpPr>
        <p:spPr>
          <a:xfrm>
            <a:off x="919022" y="1478343"/>
            <a:ext cx="10353956" cy="1015663"/>
          </a:xfrm>
          <a:prstGeom prst="rect">
            <a:avLst/>
          </a:prstGeom>
          <a:noFill/>
        </p:spPr>
        <p:txBody>
          <a:bodyPr wrap="square" rtlCol="0">
            <a:spAutoFit/>
          </a:bodyPr>
          <a:lstStyle/>
          <a:p>
            <a:pPr marL="342900" lvl="0" indent="-342900" algn="just">
              <a:buFont typeface="Arial" panose="020B0604020202020204" pitchFamily="34" charset="0"/>
              <a:buChar char="•"/>
              <a:defRPr/>
            </a:pPr>
            <a:r>
              <a:rPr lang="en-US" altLang="zh-CN" sz="2000" dirty="0">
                <a:solidFill>
                  <a:prstClr val="black"/>
                </a:solidFill>
              </a:rPr>
              <a:t>Learning the background of water resources management research</a:t>
            </a:r>
          </a:p>
          <a:p>
            <a:pPr marL="342900" lvl="0" indent="-342900" algn="just">
              <a:buFont typeface="Arial" panose="020B0604020202020204" pitchFamily="34" charset="0"/>
              <a:buChar char="•"/>
              <a:defRPr/>
            </a:pPr>
            <a:r>
              <a:rPr lang="en-US" altLang="zh-CN" sz="2000" dirty="0">
                <a:solidFill>
                  <a:prstClr val="black"/>
                </a:solidFill>
              </a:rPr>
              <a:t>Read relevant literature and summarize methods and shortcomings</a:t>
            </a:r>
          </a:p>
          <a:p>
            <a:pPr marL="342900" lvl="0" indent="-342900" algn="just">
              <a:buFont typeface="Arial" panose="020B0604020202020204" pitchFamily="34" charset="0"/>
              <a:buChar char="•"/>
              <a:defRPr/>
            </a:pPr>
            <a:r>
              <a:rPr lang="en-US" altLang="zh-CN" sz="2000" dirty="0">
                <a:solidFill>
                  <a:prstClr val="black"/>
                </a:solidFill>
              </a:rPr>
              <a:t>Graduation design openings based on the water resources management  </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 name="矩形 6">
            <a:extLst>
              <a:ext uri="{FF2B5EF4-FFF2-40B4-BE49-F238E27FC236}">
                <a16:creationId xmlns:a16="http://schemas.microsoft.com/office/drawing/2014/main" id="{0536C34E-54A5-48E4-B431-942C72BEB9CA}"/>
              </a:ext>
            </a:extLst>
          </p:cNvPr>
          <p:cNvSpPr/>
          <p:nvPr/>
        </p:nvSpPr>
        <p:spPr>
          <a:xfrm>
            <a:off x="640454" y="3068065"/>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FECC9CF8-C105-4DD7-A16C-4D48D0994616}"/>
              </a:ext>
            </a:extLst>
          </p:cNvPr>
          <p:cNvSpPr txBox="1"/>
          <p:nvPr/>
        </p:nvSpPr>
        <p:spPr>
          <a:xfrm>
            <a:off x="919022" y="2993264"/>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Future plan</a:t>
            </a:r>
          </a:p>
        </p:txBody>
      </p:sp>
      <p:sp>
        <p:nvSpPr>
          <p:cNvPr id="9" name="文本框 8">
            <a:extLst>
              <a:ext uri="{FF2B5EF4-FFF2-40B4-BE49-F238E27FC236}">
                <a16:creationId xmlns:a16="http://schemas.microsoft.com/office/drawing/2014/main" id="{9CAFDED9-22F8-4C25-BE67-F99BA5914117}"/>
              </a:ext>
            </a:extLst>
          </p:cNvPr>
          <p:cNvSpPr txBox="1"/>
          <p:nvPr/>
        </p:nvSpPr>
        <p:spPr>
          <a:xfrm>
            <a:off x="800326" y="3526999"/>
            <a:ext cx="10654413" cy="1631216"/>
          </a:xfrm>
          <a:prstGeom prst="rect">
            <a:avLst/>
          </a:prstGeom>
          <a:noFill/>
        </p:spPr>
        <p:txBody>
          <a:bodyPr wrap="square" rtlCol="0">
            <a:spAutoFit/>
          </a:bodyPr>
          <a:lstStyle/>
          <a:p>
            <a:pPr marL="342900" lvl="0" indent="-342900">
              <a:buFont typeface="Arial" panose="020B0604020202020204" pitchFamily="34" charset="0"/>
              <a:buChar char="•"/>
              <a:defRPr/>
            </a:pPr>
            <a:r>
              <a:rPr lang="en-US" altLang="zh-CN" sz="2000" dirty="0">
                <a:solidFill>
                  <a:prstClr val="black"/>
                </a:solidFill>
              </a:rPr>
              <a:t>Based on the graduation design, read the literature related to water value measurement</a:t>
            </a:r>
          </a:p>
          <a:p>
            <a:pPr marL="342900" lvl="0" indent="-342900">
              <a:buFont typeface="Arial" panose="020B0604020202020204" pitchFamily="34" charset="0"/>
              <a:buChar char="•"/>
              <a:defRPr/>
            </a:pPr>
            <a:r>
              <a:rPr lang="en-US" altLang="zh-CN" sz="2000" dirty="0">
                <a:solidFill>
                  <a:prstClr val="black"/>
                </a:solidFill>
              </a:rPr>
              <a:t>Learning the common underlying methods of water value measurement studies</a:t>
            </a:r>
          </a:p>
          <a:p>
            <a:pPr marL="342900" lvl="0" indent="-342900">
              <a:buFont typeface="Arial" panose="020B0604020202020204" pitchFamily="34" charset="0"/>
              <a:buChar char="•"/>
              <a:defRPr/>
            </a:pPr>
            <a:r>
              <a:rPr lang="en-US" altLang="zh-CN" sz="2000" dirty="0">
                <a:solidFill>
                  <a:prstClr val="black"/>
                </a:solidFill>
              </a:rPr>
              <a:t>Thinking about a more pluralistic and stable value evaluation system from a statistical point of view</a:t>
            </a:r>
          </a:p>
          <a:p>
            <a:pPr marL="342900" lvl="0" indent="-342900">
              <a:buFont typeface="Arial" panose="020B0604020202020204" pitchFamily="34" charset="0"/>
              <a:buChar char="•"/>
              <a:defRPr/>
            </a:pPr>
            <a:r>
              <a:rPr lang="en-US" altLang="zh-CN" sz="2000" dirty="0">
                <a:solidFill>
                  <a:prstClr val="black"/>
                </a:solidFill>
              </a:rPr>
              <a:t>Collect basic ecological and economic data on </a:t>
            </a:r>
            <a:r>
              <a:rPr lang="en-US" altLang="zh-CN" sz="2000" dirty="0" err="1">
                <a:solidFill>
                  <a:prstClr val="black"/>
                </a:solidFill>
              </a:rPr>
              <a:t>Chaohu</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996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13783"/>
        </a:solid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1" y="2582863"/>
            <a:ext cx="12191999" cy="989012"/>
          </a:xfrm>
          <a:prstGeom prst="rect">
            <a:avLst/>
          </a:prstGeom>
        </p:spPr>
        <p:txBody>
          <a:bodyPr/>
          <a:lstStyle/>
          <a:p>
            <a:pPr marL="0" marR="0" lvl="0" indent="0" algn="ctr" defTabSz="914400" rtl="0" eaLnBrk="0" fontAlgn="base" latinLnBrk="0" hangingPunct="0">
              <a:lnSpc>
                <a:spcPct val="125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rPr>
              <a:t>Thanks for your listening!</a:t>
            </a:r>
            <a:endParaRPr kumimoji="0" lang="en-GB"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6" name="Rectangle 3"/>
          <p:cNvSpPr txBox="1">
            <a:spLocks noChangeArrowheads="1"/>
          </p:cNvSpPr>
          <p:nvPr/>
        </p:nvSpPr>
        <p:spPr>
          <a:xfrm>
            <a:off x="249238" y="2582863"/>
            <a:ext cx="3978275" cy="989012"/>
          </a:xfrm>
          <a:prstGeom prst="rect">
            <a:avLst/>
          </a:prstGeom>
        </p:spPr>
        <p:txBody>
          <a:bodyPr/>
          <a:lstStyle/>
          <a:p>
            <a:pPr marL="179705" marR="0" lvl="0" indent="-179705" algn="ctr" defTabSz="914400" rtl="0" eaLnBrk="0" fontAlgn="base" latinLnBrk="0" hangingPunct="0">
              <a:lnSpc>
                <a:spcPct val="130000"/>
              </a:lnSpc>
              <a:spcBef>
                <a:spcPts val="0"/>
              </a:spcBef>
              <a:spcAft>
                <a:spcPct val="0"/>
              </a:spcAft>
              <a:buClr>
                <a:srgbClr val="A50021"/>
              </a:buClr>
              <a:buSzPct val="75000"/>
              <a:buFontTx/>
              <a:buNone/>
              <a:tabLst/>
              <a:defRPr/>
            </a:pPr>
            <a:b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br>
            <a:endParaRPr kumimoji="0" lang="zh-CN" altLang="en-US" sz="20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2" name="副标题 2">
            <a:extLst>
              <a:ext uri="{FF2B5EF4-FFF2-40B4-BE49-F238E27FC236}">
                <a16:creationId xmlns:a16="http://schemas.microsoft.com/office/drawing/2014/main" id="{B78F2340-C181-C926-7A53-5C903B7FBC20}"/>
              </a:ext>
            </a:extLst>
          </p:cNvPr>
          <p:cNvSpPr txBox="1">
            <a:spLocks/>
          </p:cNvSpPr>
          <p:nvPr/>
        </p:nvSpPr>
        <p:spPr bwMode="auto">
          <a:xfrm>
            <a:off x="1" y="4306507"/>
            <a:ext cx="12191999" cy="85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ctr" anchorCtr="1" compatLnSpc="1">
            <a:spAutoFit/>
          </a:bodyPr>
          <a:lst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spcAft>
                <a:spcPts val="0"/>
              </a:spcAft>
              <a:buClrTx/>
              <a:buSzPct val="120000"/>
              <a:buFont typeface="Wingdings" panose="05000000000000000000" pitchFamily="2" charset="2"/>
              <a:buNone/>
              <a:defRPr/>
            </a:pPr>
            <a:r>
              <a:rPr lang="zh-CN" altLang="en-US"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汇报人：李昊洋</a:t>
            </a:r>
            <a:endParaRPr lang="en-US" altLang="zh-CN"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a:lnSpc>
                <a:spcPct val="150000"/>
              </a:lnSpc>
              <a:spcBef>
                <a:spcPts val="0"/>
              </a:spcBef>
              <a:spcAft>
                <a:spcPts val="0"/>
              </a:spcAft>
              <a:buClrTx/>
              <a:buSzPct val="120000"/>
              <a:buFont typeface="Wingdings" panose="05000000000000000000" pitchFamily="2" charset="2"/>
              <a:buNone/>
              <a:defRPr/>
            </a:pPr>
            <a:r>
              <a:rPr lang="en-US" altLang="zh-CN"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2023.11.02</a:t>
            </a:r>
          </a:p>
        </p:txBody>
      </p:sp>
    </p:spTree>
    <p:extLst>
      <p:ext uri="{BB962C8B-B14F-4D97-AF65-F5344CB8AC3E}">
        <p14:creationId xmlns:p14="http://schemas.microsoft.com/office/powerpoint/2010/main" val="151715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849959" y="213481"/>
            <a:ext cx="2599150"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4</a:t>
            </a:fld>
            <a:endParaRPr kumimoji="0" lang="zh-CN" altLang="en-US" sz="1400" b="0" i="0" u="none" strike="noStrike" kern="1200" cap="none" spc="0" normalizeH="0" baseline="0" noProof="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1" y="925333"/>
            <a:ext cx="3323572" cy="461665"/>
          </a:xfrm>
          <a:prstGeom prst="rect">
            <a:avLst/>
          </a:prstGeom>
          <a:noFill/>
        </p:spPr>
        <p:txBody>
          <a:bodyPr wrap="square" rtlCol="0">
            <a:spAutoFit/>
          </a:bodyPr>
          <a:lstStyle/>
          <a:p>
            <a:r>
              <a:rPr lang="en-US" altLang="zh-CN" sz="2400" b="1" dirty="0">
                <a:solidFill>
                  <a:srgbClr val="000099"/>
                </a:solidFill>
              </a:rPr>
              <a:t>Problem features</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328B329-BD41-4812-A8CC-CA699EE1ECEB}"/>
              </a:ext>
            </a:extLst>
          </p:cNvPr>
          <p:cNvSpPr/>
          <p:nvPr/>
        </p:nvSpPr>
        <p:spPr>
          <a:xfrm>
            <a:off x="849960" y="1579684"/>
            <a:ext cx="10848982" cy="4336059"/>
          </a:xfrm>
          <a:prstGeom prst="rect">
            <a:avLst/>
          </a:prstGeom>
        </p:spPr>
        <p:txBody>
          <a:bodyPr wrap="square">
            <a:spAutoFit/>
          </a:bodyPr>
          <a:lstStyle/>
          <a:p>
            <a:pPr algn="just"/>
            <a:r>
              <a:rPr lang="en-US" altLang="zh-CN" b="1" dirty="0"/>
              <a:t>The natural and social attributes of multinational rivers determine the cooperative development pattern between basin countries.</a:t>
            </a:r>
          </a:p>
          <a:p>
            <a:pPr algn="just"/>
            <a:endParaRPr lang="en-US" altLang="zh-CN" b="1" dirty="0">
              <a:solidFill>
                <a:srgbClr val="FF0000"/>
              </a:solidFill>
            </a:endParaRPr>
          </a:p>
          <a:p>
            <a:pPr marL="285750" indent="-285750" algn="just">
              <a:buFont typeface="Arial" panose="020B0604020202020204" pitchFamily="34" charset="0"/>
              <a:buChar char="•"/>
            </a:pPr>
            <a:r>
              <a:rPr lang="en-US" altLang="zh-CN" b="1" dirty="0">
                <a:solidFill>
                  <a:srgbClr val="FF0000"/>
                </a:solidFill>
              </a:rPr>
              <a:t>Geographical location: </a:t>
            </a:r>
            <a:r>
              <a:rPr lang="en-US" altLang="zh-CN" dirty="0"/>
              <a:t>the upstream countries are always in favorable positions that can affect the flow of rivers in downstream countries </a:t>
            </a:r>
          </a:p>
          <a:p>
            <a:pPr marL="285750" indent="-285750" algn="just">
              <a:buFont typeface="Arial" panose="020B0604020202020204" pitchFamily="34" charset="0"/>
              <a:buChar char="•"/>
            </a:pPr>
            <a:r>
              <a:rPr lang="en-US" altLang="zh-CN" b="1" dirty="0">
                <a:solidFill>
                  <a:srgbClr val="FF0000"/>
                </a:solidFill>
              </a:rPr>
              <a:t>Seasonal demand: </a:t>
            </a:r>
            <a:r>
              <a:rPr lang="en-US" altLang="zh-CN" dirty="0"/>
              <a:t>the efficient allocation of water resources of relative countries in different seasons such as rainy and dry seasons will help to alleviate droughts and floods for downstream ones.</a:t>
            </a:r>
          </a:p>
          <a:p>
            <a:pPr algn="just"/>
            <a:endParaRPr lang="en-US" altLang="zh-CN" b="1" dirty="0"/>
          </a:p>
          <a:p>
            <a:pPr algn="just">
              <a:lnSpc>
                <a:spcPct val="150000"/>
              </a:lnSpc>
            </a:pPr>
            <a:r>
              <a:rPr lang="en-US" altLang="zh-CN" dirty="0"/>
              <a:t>Despite the establishment of regional cooperative organizations, there is still a lack of water resource allocation schemes that take into account the </a:t>
            </a:r>
            <a:r>
              <a:rPr lang="en-US" altLang="zh-CN" dirty="0">
                <a:solidFill>
                  <a:schemeClr val="accent1"/>
                </a:solidFill>
              </a:rPr>
              <a:t>spatial and temporal characteristics </a:t>
            </a:r>
            <a:r>
              <a:rPr lang="en-US" altLang="zh-CN" dirty="0"/>
              <a:t>of the water demands in upstream and downstream countries.</a:t>
            </a:r>
          </a:p>
          <a:p>
            <a:pPr>
              <a:lnSpc>
                <a:spcPct val="150000"/>
              </a:lnSpc>
            </a:pPr>
            <a:r>
              <a:rPr lang="en-US" altLang="zh-CN" dirty="0">
                <a:solidFill>
                  <a:schemeClr val="accent1"/>
                </a:solidFill>
              </a:rPr>
              <a:t>the demands for agricultural water 			the differences in the net utility </a:t>
            </a:r>
          </a:p>
          <a:p>
            <a:pPr>
              <a:lnSpc>
                <a:spcPct val="150000"/>
              </a:lnSpc>
            </a:pPr>
            <a:r>
              <a:rPr lang="en-US" altLang="zh-CN" dirty="0">
                <a:solidFill>
                  <a:schemeClr val="accent1"/>
                </a:solidFill>
              </a:rPr>
              <a:t>the priority of water uses 				the seasonality of the water demand</a:t>
            </a:r>
            <a:endParaRPr lang="zh-CN" altLang="en-US" dirty="0">
              <a:solidFill>
                <a:schemeClr val="accent1"/>
              </a:solidFill>
            </a:endParaRPr>
          </a:p>
        </p:txBody>
      </p:sp>
    </p:spTree>
    <p:extLst>
      <p:ext uri="{BB962C8B-B14F-4D97-AF65-F5344CB8AC3E}">
        <p14:creationId xmlns:p14="http://schemas.microsoft.com/office/powerpoint/2010/main" val="199704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49123" y="224557"/>
            <a:ext cx="4345541"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Literature Review</a:t>
            </a:r>
          </a:p>
        </p:txBody>
      </p:sp>
      <p:sp>
        <p:nvSpPr>
          <p:cNvPr id="5" name="文本框 4">
            <a:extLst>
              <a:ext uri="{FF2B5EF4-FFF2-40B4-BE49-F238E27FC236}">
                <a16:creationId xmlns:a16="http://schemas.microsoft.com/office/drawing/2014/main" id="{5FACA155-EBFB-43C5-04D0-F78D1CD07197}"/>
              </a:ext>
            </a:extLst>
          </p:cNvPr>
          <p:cNvSpPr txBox="1"/>
          <p:nvPr/>
        </p:nvSpPr>
        <p:spPr>
          <a:xfrm>
            <a:off x="977356" y="1393721"/>
            <a:ext cx="10889673" cy="2120068"/>
          </a:xfrm>
          <a:prstGeom prst="rect">
            <a:avLst/>
          </a:prstGeom>
          <a:noFill/>
        </p:spPr>
        <p:txBody>
          <a:bodyPr wrap="square" rtlCol="0">
            <a:spAutoFit/>
          </a:bodyPr>
          <a:lstStyle/>
          <a:p>
            <a:pPr algn="just">
              <a:lnSpc>
                <a:spcPct val="150000"/>
              </a:lnSpc>
            </a:pPr>
            <a:r>
              <a:rPr lang="en-US" altLang="zh-CN" kern="700" dirty="0"/>
              <a:t>The literature now mainly focuses on the optimization algorithms and simulation analysis of the linear planning and network planning of water rights allocations.</a:t>
            </a:r>
          </a:p>
          <a:p>
            <a:pPr algn="just">
              <a:lnSpc>
                <a:spcPct val="150000"/>
              </a:lnSpc>
            </a:pPr>
            <a:r>
              <a:rPr lang="en-US" altLang="zh-CN" dirty="0" err="1">
                <a:solidFill>
                  <a:schemeClr val="accent1">
                    <a:lumMod val="75000"/>
                  </a:schemeClr>
                </a:solidFill>
              </a:rPr>
              <a:t>Kucukmehmetoglu</a:t>
            </a:r>
            <a:r>
              <a:rPr lang="en-US" altLang="zh-CN" dirty="0">
                <a:solidFill>
                  <a:schemeClr val="accent1">
                    <a:lumMod val="75000"/>
                  </a:schemeClr>
                </a:solidFill>
              </a:rPr>
              <a:t> and </a:t>
            </a:r>
            <a:r>
              <a:rPr lang="en-US" altLang="zh-CN" dirty="0" err="1">
                <a:solidFill>
                  <a:schemeClr val="accent1">
                    <a:lumMod val="75000"/>
                  </a:schemeClr>
                </a:solidFill>
              </a:rPr>
              <a:t>Geymen</a:t>
            </a:r>
            <a:r>
              <a:rPr lang="en-US" altLang="zh-CN" dirty="0">
                <a:solidFill>
                  <a:schemeClr val="accent1">
                    <a:lumMod val="75000"/>
                  </a:schemeClr>
                </a:solidFill>
              </a:rPr>
              <a:t> (2014): </a:t>
            </a:r>
            <a:r>
              <a:rPr lang="en-US" altLang="zh-CN" dirty="0"/>
              <a:t>Based on linear programming, they proposed a transboundary water resource allocation model for the Tigris-Euphrates Basin considering the geographic location of the upstream and downstream countries together with the industrial water</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72695" y="5751666"/>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5</a:t>
            </a:fld>
            <a:endParaRPr kumimoji="0" lang="zh-CN" altLang="en-US" sz="14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F711DAA-F47E-90CA-907E-2E15674ED142}"/>
              </a:ext>
            </a:extLst>
          </p:cNvPr>
          <p:cNvSpPr txBox="1"/>
          <p:nvPr/>
        </p:nvSpPr>
        <p:spPr>
          <a:xfrm>
            <a:off x="913174" y="932056"/>
            <a:ext cx="10301469" cy="461665"/>
          </a:xfrm>
          <a:prstGeom prst="rect">
            <a:avLst/>
          </a:prstGeom>
          <a:noFill/>
        </p:spPr>
        <p:txBody>
          <a:bodyPr wrap="square" rtlCol="0">
            <a:spAutoFit/>
          </a:bodyPr>
          <a:lstStyle/>
          <a:p>
            <a:r>
              <a:rPr lang="en-US" altLang="zh-CN" sz="2400" b="1" dirty="0">
                <a:solidFill>
                  <a:srgbClr val="000099"/>
                </a:solidFill>
              </a:rPr>
              <a:t>The priority of water resource utilization</a:t>
            </a:r>
          </a:p>
        </p:txBody>
      </p:sp>
      <p:sp>
        <p:nvSpPr>
          <p:cNvPr id="8" name="矩形 7">
            <a:extLst>
              <a:ext uri="{FF2B5EF4-FFF2-40B4-BE49-F238E27FC236}">
                <a16:creationId xmlns:a16="http://schemas.microsoft.com/office/drawing/2014/main" id="{97BBB2D6-478A-4B5C-9EE9-F9E6D58BFE6A}"/>
              </a:ext>
            </a:extLst>
          </p:cNvPr>
          <p:cNvSpPr/>
          <p:nvPr/>
        </p:nvSpPr>
        <p:spPr>
          <a:xfrm>
            <a:off x="640454" y="3843570"/>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4A11ACB-81F6-4A45-8EA5-73DFF851B9A5}"/>
              </a:ext>
            </a:extLst>
          </p:cNvPr>
          <p:cNvSpPr txBox="1"/>
          <p:nvPr/>
        </p:nvSpPr>
        <p:spPr>
          <a:xfrm>
            <a:off x="913173" y="3744621"/>
            <a:ext cx="10301469" cy="461665"/>
          </a:xfrm>
          <a:prstGeom prst="rect">
            <a:avLst/>
          </a:prstGeom>
          <a:noFill/>
        </p:spPr>
        <p:txBody>
          <a:bodyPr wrap="square" rtlCol="0">
            <a:spAutoFit/>
          </a:bodyPr>
          <a:lstStyle/>
          <a:p>
            <a:r>
              <a:rPr lang="en-US" altLang="zh-CN" sz="2400" b="1" dirty="0">
                <a:solidFill>
                  <a:srgbClr val="000099"/>
                </a:solidFill>
              </a:rPr>
              <a:t>The seasonal adjustment effect on the flow of downstream countries</a:t>
            </a:r>
          </a:p>
        </p:txBody>
      </p:sp>
      <p:sp>
        <p:nvSpPr>
          <p:cNvPr id="4" name="矩形 3">
            <a:extLst>
              <a:ext uri="{FF2B5EF4-FFF2-40B4-BE49-F238E27FC236}">
                <a16:creationId xmlns:a16="http://schemas.microsoft.com/office/drawing/2014/main" id="{2D135922-F322-47C6-8009-D5F4F51AAE90}"/>
              </a:ext>
            </a:extLst>
          </p:cNvPr>
          <p:cNvSpPr/>
          <p:nvPr/>
        </p:nvSpPr>
        <p:spPr>
          <a:xfrm>
            <a:off x="1049123" y="4206286"/>
            <a:ext cx="10817906" cy="2120068"/>
          </a:xfrm>
          <a:prstGeom prst="rect">
            <a:avLst/>
          </a:prstGeom>
        </p:spPr>
        <p:txBody>
          <a:bodyPr wrap="square">
            <a:spAutoFit/>
          </a:bodyPr>
          <a:lstStyle/>
          <a:p>
            <a:pPr>
              <a:lnSpc>
                <a:spcPct val="150000"/>
              </a:lnSpc>
            </a:pPr>
            <a:r>
              <a:rPr lang="en-US" altLang="zh-CN" dirty="0"/>
              <a:t>T</a:t>
            </a:r>
            <a:r>
              <a:rPr lang="zh-CN" altLang="en-US" dirty="0"/>
              <a:t>he existing literature mainly focuses on the analysis of the seasonal variation of the stream flow based on water conservancy and hydrology</a:t>
            </a:r>
            <a:r>
              <a:rPr lang="en-US" altLang="zh-CN" dirty="0"/>
              <a:t>.</a:t>
            </a:r>
          </a:p>
          <a:p>
            <a:pPr>
              <a:lnSpc>
                <a:spcPct val="150000"/>
              </a:lnSpc>
            </a:pPr>
            <a:r>
              <a:rPr lang="en-US" altLang="zh-CN" dirty="0">
                <a:solidFill>
                  <a:schemeClr val="accent1"/>
                </a:solidFill>
              </a:rPr>
              <a:t>Masaki et al. (2017) </a:t>
            </a:r>
            <a:r>
              <a:rPr lang="en-US" altLang="zh-CN" dirty="0"/>
              <a:t>simulated the seasonal flow variation with dam regulation using five global hydrological models and compared their simulation results with the differences of the models under different meteorological conditions.</a:t>
            </a:r>
            <a:endParaRPr lang="zh-CN" altLang="en-US" dirty="0"/>
          </a:p>
        </p:txBody>
      </p:sp>
    </p:spTree>
    <p:extLst>
      <p:ext uri="{BB962C8B-B14F-4D97-AF65-F5344CB8AC3E}">
        <p14:creationId xmlns:p14="http://schemas.microsoft.com/office/powerpoint/2010/main" val="197869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4096" y="199733"/>
            <a:ext cx="4345541"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Literature Review </a:t>
            </a:r>
          </a:p>
        </p:txBody>
      </p:sp>
      <p:sp>
        <p:nvSpPr>
          <p:cNvPr id="5" name="文本框 4">
            <a:extLst>
              <a:ext uri="{FF2B5EF4-FFF2-40B4-BE49-F238E27FC236}">
                <a16:creationId xmlns:a16="http://schemas.microsoft.com/office/drawing/2014/main" id="{5FACA155-EBFB-43C5-04D0-F78D1CD07197}"/>
              </a:ext>
            </a:extLst>
          </p:cNvPr>
          <p:cNvSpPr txBox="1"/>
          <p:nvPr/>
        </p:nvSpPr>
        <p:spPr>
          <a:xfrm>
            <a:off x="913175" y="1392560"/>
            <a:ext cx="10889673" cy="4613058"/>
          </a:xfrm>
          <a:prstGeom prst="rect">
            <a:avLst/>
          </a:prstGeom>
          <a:noFill/>
        </p:spPr>
        <p:txBody>
          <a:bodyPr wrap="square" rtlCol="0">
            <a:spAutoFit/>
          </a:bodyPr>
          <a:lstStyle/>
          <a:p>
            <a:pPr algn="just">
              <a:lnSpc>
                <a:spcPct val="150000"/>
              </a:lnSpc>
            </a:pPr>
            <a:r>
              <a:rPr lang="en-US" altLang="zh-CN" kern="700" dirty="0"/>
              <a:t>    The cooperative game method provides a suitable analytical framework for watershed stakeholders to achieve the fair, reasonable and sustainable use of water resources.</a:t>
            </a:r>
          </a:p>
          <a:p>
            <a:pPr algn="just">
              <a:lnSpc>
                <a:spcPct val="150000"/>
              </a:lnSpc>
            </a:pPr>
            <a:r>
              <a:rPr lang="en-US" altLang="zh-CN" kern="700" dirty="0"/>
              <a:t>    At present, scholars have used </a:t>
            </a:r>
            <a:r>
              <a:rPr lang="en-US" altLang="zh-CN" kern="700" dirty="0">
                <a:solidFill>
                  <a:srgbClr val="FF0000"/>
                </a:solidFill>
              </a:rPr>
              <a:t>Shapley values</a:t>
            </a:r>
            <a:r>
              <a:rPr lang="en-US" altLang="zh-CN" kern="700" dirty="0"/>
              <a:t>, </a:t>
            </a:r>
            <a:r>
              <a:rPr lang="en-US" altLang="zh-CN" kern="700" dirty="0">
                <a:solidFill>
                  <a:srgbClr val="FF0000"/>
                </a:solidFill>
              </a:rPr>
              <a:t>Cores</a:t>
            </a:r>
            <a:r>
              <a:rPr lang="en-US" altLang="zh-CN" kern="700" dirty="0"/>
              <a:t>, </a:t>
            </a:r>
            <a:r>
              <a:rPr lang="en-US" altLang="zh-CN" kern="700" dirty="0">
                <a:solidFill>
                  <a:srgbClr val="FF0000"/>
                </a:solidFill>
              </a:rPr>
              <a:t>Nucleolus</a:t>
            </a:r>
            <a:r>
              <a:rPr lang="en-US" altLang="zh-CN" kern="700" dirty="0"/>
              <a:t> and other methods to study the rational distribution of water resources in the Nile, Canada, Iran and other regions.</a:t>
            </a:r>
          </a:p>
          <a:p>
            <a:pPr algn="just">
              <a:lnSpc>
                <a:spcPct val="150000"/>
              </a:lnSpc>
            </a:pPr>
            <a:r>
              <a:rPr lang="en-US" altLang="zh-CN" kern="700" dirty="0">
                <a:solidFill>
                  <a:schemeClr val="accent1"/>
                </a:solidFill>
              </a:rPr>
              <a:t>    </a:t>
            </a:r>
            <a:r>
              <a:rPr lang="en-US" altLang="zh-CN" kern="700" dirty="0" err="1">
                <a:solidFill>
                  <a:schemeClr val="accent1"/>
                </a:solidFill>
              </a:rPr>
              <a:t>Sadegh</a:t>
            </a:r>
            <a:r>
              <a:rPr lang="en-US" altLang="zh-CN" kern="700" dirty="0">
                <a:solidFill>
                  <a:schemeClr val="accent1"/>
                </a:solidFill>
              </a:rPr>
              <a:t> et al. (2010) </a:t>
            </a:r>
            <a:r>
              <a:rPr lang="en-US" altLang="zh-CN" kern="700" dirty="0"/>
              <a:t>built a regional water resource allocation model based on both crisp and fuzzy cooperative game methods, thereby revealing the significant impact of regional cooperation on the results of the deployment.</a:t>
            </a:r>
          </a:p>
          <a:p>
            <a:pPr algn="just">
              <a:lnSpc>
                <a:spcPct val="150000"/>
              </a:lnSpc>
            </a:pPr>
            <a:r>
              <a:rPr lang="en-US" altLang="zh-CN" kern="700" dirty="0">
                <a:solidFill>
                  <a:schemeClr val="accent1"/>
                </a:solidFill>
              </a:rPr>
              <a:t>    Wu and Whittington (2006) </a:t>
            </a:r>
            <a:r>
              <a:rPr lang="en-US" altLang="zh-CN" kern="700" dirty="0"/>
              <a:t>considered the differences in the incentives between cooperative and non-cooperative countries in the basin; and used the Core, the Nucleolus and the Shapley value of the cooperative game to analyze the water allocation conflicts of the Nile River.</a:t>
            </a:r>
          </a:p>
          <a:p>
            <a:pPr algn="just">
              <a:lnSpc>
                <a:spcPct val="150000"/>
              </a:lnSpc>
            </a:pPr>
            <a:r>
              <a:rPr lang="en-US" altLang="zh-CN" kern="700" dirty="0"/>
              <a:t>    The </a:t>
            </a:r>
            <a:r>
              <a:rPr lang="en-US" altLang="zh-CN" kern="700" dirty="0">
                <a:solidFill>
                  <a:srgbClr val="FF0000"/>
                </a:solidFill>
              </a:rPr>
              <a:t>Shapley value</a:t>
            </a:r>
            <a:r>
              <a:rPr lang="en-US" altLang="zh-CN" kern="700" dirty="0"/>
              <a:t>, is adopted in this paper in order to motivate more “powerful” countries to get involved in the cooperation and at the same time minimize the free-riding problem.</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72695" y="643090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6</a:t>
            </a:fld>
            <a:endParaRPr kumimoji="0" lang="zh-CN" altLang="en-US" sz="14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r>
              <a:rPr lang="en-US" altLang="zh-CN" sz="2400" b="1" dirty="0">
                <a:solidFill>
                  <a:srgbClr val="000099"/>
                </a:solidFill>
              </a:rPr>
              <a:t> The cooperative game method </a:t>
            </a:r>
          </a:p>
        </p:txBody>
      </p:sp>
    </p:spTree>
    <p:extLst>
      <p:ext uri="{BB962C8B-B14F-4D97-AF65-F5344CB8AC3E}">
        <p14:creationId xmlns:p14="http://schemas.microsoft.com/office/powerpoint/2010/main" val="160345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4096" y="199733"/>
            <a:ext cx="4345541"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Literature Review </a:t>
            </a:r>
          </a:p>
        </p:txBody>
      </p:sp>
      <p:sp>
        <p:nvSpPr>
          <p:cNvPr id="5" name="文本框 4">
            <a:extLst>
              <a:ext uri="{FF2B5EF4-FFF2-40B4-BE49-F238E27FC236}">
                <a16:creationId xmlns:a16="http://schemas.microsoft.com/office/drawing/2014/main" id="{5FACA155-EBFB-43C5-04D0-F78D1CD07197}"/>
              </a:ext>
            </a:extLst>
          </p:cNvPr>
          <p:cNvSpPr txBox="1"/>
          <p:nvPr/>
        </p:nvSpPr>
        <p:spPr>
          <a:xfrm>
            <a:off x="913175" y="1392560"/>
            <a:ext cx="10889673" cy="4197559"/>
          </a:xfrm>
          <a:prstGeom prst="rect">
            <a:avLst/>
          </a:prstGeom>
          <a:noFill/>
        </p:spPr>
        <p:txBody>
          <a:bodyPr wrap="square" rtlCol="0">
            <a:spAutoFit/>
          </a:bodyPr>
          <a:lstStyle/>
          <a:p>
            <a:pPr lvl="0" algn="just">
              <a:lnSpc>
                <a:spcPct val="150000"/>
              </a:lnSpc>
            </a:pPr>
            <a:r>
              <a:rPr lang="en-US" altLang="zh-CN" kern="700" dirty="0">
                <a:solidFill>
                  <a:prstClr val="black"/>
                </a:solidFill>
              </a:rPr>
              <a:t>Based on the fuzzy cooperative game method, this paper proposes the best solution among the following three models: the </a:t>
            </a:r>
            <a:r>
              <a:rPr lang="en-US" altLang="zh-CN" kern="700" dirty="0">
                <a:solidFill>
                  <a:srgbClr val="FF0000"/>
                </a:solidFill>
              </a:rPr>
              <a:t>initial water resource allocation model</a:t>
            </a:r>
            <a:r>
              <a:rPr lang="en-US" altLang="zh-CN" kern="700" dirty="0">
                <a:solidFill>
                  <a:prstClr val="black"/>
                </a:solidFill>
              </a:rPr>
              <a:t>, </a:t>
            </a:r>
            <a:r>
              <a:rPr lang="en-US" altLang="zh-CN" kern="700" dirty="0">
                <a:solidFill>
                  <a:srgbClr val="FF0000"/>
                </a:solidFill>
              </a:rPr>
              <a:t>crisp coalition allocation model </a:t>
            </a:r>
            <a:r>
              <a:rPr lang="en-US" altLang="zh-CN" kern="700" dirty="0">
                <a:solidFill>
                  <a:prstClr val="black"/>
                </a:solidFill>
              </a:rPr>
              <a:t>and </a:t>
            </a:r>
            <a:r>
              <a:rPr lang="en-US" altLang="zh-CN" kern="700" dirty="0">
                <a:solidFill>
                  <a:srgbClr val="FF0000"/>
                </a:solidFill>
              </a:rPr>
              <a:t>fuzzy coalition reallocation model</a:t>
            </a:r>
            <a:r>
              <a:rPr lang="en-US" altLang="zh-CN" kern="700" dirty="0">
                <a:solidFill>
                  <a:prstClr val="black"/>
                </a:solidFill>
              </a:rPr>
              <a:t>.</a:t>
            </a:r>
          </a:p>
          <a:p>
            <a:pPr marL="285750" lvl="0" indent="-285750" algn="just">
              <a:lnSpc>
                <a:spcPct val="150000"/>
              </a:lnSpc>
              <a:buFont typeface="Arial" panose="020B0604020202020204" pitchFamily="34" charset="0"/>
              <a:buChar char="•"/>
            </a:pPr>
            <a:r>
              <a:rPr lang="en-US" altLang="zh-CN" kern="700" dirty="0">
                <a:solidFill>
                  <a:prstClr val="black"/>
                </a:solidFill>
              </a:rPr>
              <a:t>Under the framework of regional cooperation, this paper adopts the cooperative game method to consider the water demands and the differences in the net utility of the water resource utilization between countries in the basin to maximize the overall benefits. </a:t>
            </a:r>
          </a:p>
          <a:p>
            <a:pPr marL="285750" lvl="0" indent="-285750" algn="just">
              <a:lnSpc>
                <a:spcPct val="150000"/>
              </a:lnSpc>
              <a:buFont typeface="Arial" panose="020B0604020202020204" pitchFamily="34" charset="0"/>
              <a:buChar char="•"/>
            </a:pPr>
            <a:r>
              <a:rPr lang="en-US" altLang="zh-CN" kern="700" dirty="0">
                <a:solidFill>
                  <a:prstClr val="black"/>
                </a:solidFill>
              </a:rPr>
              <a:t>In the formulation of a fair and reasonable allocation of water resources in the basin, the different water priorities due to the geographical locations of upstream and downstream countries are considered.</a:t>
            </a:r>
          </a:p>
          <a:p>
            <a:pPr marL="285750" lvl="0" indent="-285750" algn="just">
              <a:lnSpc>
                <a:spcPct val="150000"/>
              </a:lnSpc>
              <a:buFont typeface="Arial" panose="020B0604020202020204" pitchFamily="34" charset="0"/>
              <a:buChar char="•"/>
            </a:pPr>
            <a:r>
              <a:rPr lang="en-US" altLang="zh-CN" kern="700" dirty="0">
                <a:solidFill>
                  <a:prstClr val="black"/>
                </a:solidFill>
              </a:rPr>
              <a:t>In the framework of river basin cooperation, upstream countries conduct seasonal water resource scheduling according to the seasonality of the water demands of different countries.</a:t>
            </a:r>
            <a:endParaRPr kumimoji="0" lang="en-US" altLang="zh-CN" sz="1800" b="0" i="0" u="none" strike="noStrike" kern="7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72695" y="643090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4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 The innovation</a:t>
            </a:r>
          </a:p>
        </p:txBody>
      </p:sp>
    </p:spTree>
    <p:extLst>
      <p:ext uri="{BB962C8B-B14F-4D97-AF65-F5344CB8AC3E}">
        <p14:creationId xmlns:p14="http://schemas.microsoft.com/office/powerpoint/2010/main" val="85802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lvl="0"/>
            <a:r>
              <a:rPr lang="en-US" altLang="zh-CN" sz="2400" b="1" dirty="0">
                <a:solidFill>
                  <a:srgbClr val="000099"/>
                </a:solidFill>
              </a:rPr>
              <a:t>Basic assumptions</a:t>
            </a:r>
            <a:endPar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4" y="1452398"/>
            <a:ext cx="10823106" cy="2585323"/>
          </a:xfrm>
          <a:prstGeom prst="rect">
            <a:avLst/>
          </a:prstGeom>
        </p:spPr>
        <p:txBody>
          <a:bodyPr wrap="square">
            <a:spAutoFit/>
          </a:bodyPr>
          <a:lstStyle/>
          <a:p>
            <a:pPr lvl="0"/>
            <a:r>
              <a:rPr lang="en-US" altLang="zh-CN" b="1" dirty="0">
                <a:solidFill>
                  <a:srgbClr val="FF0000"/>
                </a:solidFill>
              </a:rPr>
              <a:t>Assumption 1. </a:t>
            </a:r>
            <a:r>
              <a:rPr lang="en-US" altLang="zh-CN" dirty="0">
                <a:solidFill>
                  <a:prstClr val="black"/>
                </a:solidFill>
              </a:rPr>
              <a:t>The discharge flow of the hydropower stations in upstream countries is used to meet the ecological needs of the domestic rivers and the water demands of the downstream countries.</a:t>
            </a:r>
          </a:p>
          <a:p>
            <a:pPr lvl="0"/>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lvl="0"/>
            <a:r>
              <a:rPr lang="en-US" altLang="zh-CN" dirty="0">
                <a:solidFill>
                  <a:prstClr val="black"/>
                </a:solidFill>
              </a:rPr>
              <a:t>The discharged water from this station is mainly used for the river ecological needs of the upstream country from this station to the border, and the water demands of each country. To reflect the role of the seasonal adjustment schedule of upstream hydropower dams, they assume that the ecological river water demands in downstream regions can be satisfied by the in-flows of tributaries and water discharges from the existing reservoirs at downstream locations.</a:t>
            </a:r>
          </a:p>
          <a:p>
            <a:pPr lvl="0"/>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 name="矩形 6">
            <a:extLst>
              <a:ext uri="{FF2B5EF4-FFF2-40B4-BE49-F238E27FC236}">
                <a16:creationId xmlns:a16="http://schemas.microsoft.com/office/drawing/2014/main" id="{8FB6328E-7E7A-43D3-B400-12AF1748E9F4}"/>
              </a:ext>
            </a:extLst>
          </p:cNvPr>
          <p:cNvSpPr/>
          <p:nvPr/>
        </p:nvSpPr>
        <p:spPr>
          <a:xfrm>
            <a:off x="913174" y="4029306"/>
            <a:ext cx="10823106" cy="646331"/>
          </a:xfrm>
          <a:prstGeom prst="rect">
            <a:avLst/>
          </a:prstGeom>
        </p:spPr>
        <p:txBody>
          <a:bodyPr wrap="square">
            <a:spAutoFit/>
          </a:bodyPr>
          <a:lstStyle/>
          <a:p>
            <a:r>
              <a:rPr lang="zh-CN" altLang="en-US" b="1" dirty="0">
                <a:solidFill>
                  <a:srgbClr val="FF0000"/>
                </a:solidFill>
              </a:rPr>
              <a:t>Assumption 2. </a:t>
            </a:r>
            <a:r>
              <a:rPr lang="zh-CN" altLang="en-US" dirty="0"/>
              <a:t>10% of the average annual flow measured by the hydrological station that is closest to the border is considered the minimum ecological demand of the upstream country</a:t>
            </a:r>
            <a:r>
              <a:rPr lang="en-US" altLang="zh-CN" dirty="0"/>
              <a:t>.</a:t>
            </a:r>
            <a:endParaRPr lang="zh-CN" altLang="en-US" dirty="0"/>
          </a:p>
        </p:txBody>
      </p:sp>
      <p:sp>
        <p:nvSpPr>
          <p:cNvPr id="8" name="矩形 7">
            <a:extLst>
              <a:ext uri="{FF2B5EF4-FFF2-40B4-BE49-F238E27FC236}">
                <a16:creationId xmlns:a16="http://schemas.microsoft.com/office/drawing/2014/main" id="{AB486BC1-0362-4F0A-859F-E0F6FC66F2B5}"/>
              </a:ext>
            </a:extLst>
          </p:cNvPr>
          <p:cNvSpPr/>
          <p:nvPr/>
        </p:nvSpPr>
        <p:spPr>
          <a:xfrm>
            <a:off x="913174" y="4751141"/>
            <a:ext cx="10823106" cy="923330"/>
          </a:xfrm>
          <a:prstGeom prst="rect">
            <a:avLst/>
          </a:prstGeom>
        </p:spPr>
        <p:txBody>
          <a:bodyPr wrap="square">
            <a:spAutoFit/>
          </a:bodyPr>
          <a:lstStyle/>
          <a:p>
            <a:r>
              <a:rPr lang="zh-CN" altLang="en-US" dirty="0"/>
              <a:t>According to the Tennant method</a:t>
            </a:r>
            <a:r>
              <a:rPr lang="en-US" altLang="zh-CN" dirty="0"/>
              <a:t> </a:t>
            </a:r>
            <a:r>
              <a:rPr lang="en-US" altLang="zh-CN" dirty="0">
                <a:solidFill>
                  <a:schemeClr val="accent1"/>
                </a:solidFill>
              </a:rPr>
              <a:t>(Guo, Xia, Lin &amp; Wang, 2009)</a:t>
            </a:r>
            <a:r>
              <a:rPr lang="zh-CN" altLang="en-US" dirty="0"/>
              <a:t>, this paper assumes that 10% of the average annual flow that is obtained from the upstream hydrological station that is closest to the border is the minimum ecological flow of the river from this station to the border.</a:t>
            </a:r>
          </a:p>
        </p:txBody>
      </p:sp>
    </p:spTree>
    <p:extLst>
      <p:ext uri="{BB962C8B-B14F-4D97-AF65-F5344CB8AC3E}">
        <p14:creationId xmlns:p14="http://schemas.microsoft.com/office/powerpoint/2010/main" val="148409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84634" y="180653"/>
            <a:ext cx="5181500" cy="566737"/>
          </a:xfrm>
        </p:spPr>
        <p:txBody>
          <a:bodyPr>
            <a:normAutofit/>
          </a:bodyPr>
          <a:lstStyle/>
          <a:p>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灯片编号占位符 3">
            <a:extLst>
              <a:ext uri="{FF2B5EF4-FFF2-40B4-BE49-F238E27FC236}">
                <a16:creationId xmlns:a16="http://schemas.microsoft.com/office/drawing/2014/main" id="{5DFF919F-254F-D6C3-A584-082D40B93611}"/>
              </a:ext>
            </a:extLst>
          </p:cNvPr>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6D0CFBC-EA42-486D-96EA-0EBBFED41616}"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4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54A793AB-31AA-DE8A-5469-FC49833986DE}"/>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F711DAA-F47E-90CA-907E-2E15674ED142}"/>
              </a:ext>
            </a:extLst>
          </p:cNvPr>
          <p:cNvSpPr txBox="1"/>
          <p:nvPr/>
        </p:nvSpPr>
        <p:spPr>
          <a:xfrm>
            <a:off x="913175" y="932056"/>
            <a:ext cx="938398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Basic assumptions</a:t>
            </a:r>
          </a:p>
        </p:txBody>
      </p:sp>
      <p:sp>
        <p:nvSpPr>
          <p:cNvPr id="17" name="矩形 16">
            <a:extLst>
              <a:ext uri="{FF2B5EF4-FFF2-40B4-BE49-F238E27FC236}">
                <a16:creationId xmlns:a16="http://schemas.microsoft.com/office/drawing/2014/main" id="{E4C319AF-DFB6-4FE2-84B1-EA408E8407F7}"/>
              </a:ext>
            </a:extLst>
          </p:cNvPr>
          <p:cNvSpPr/>
          <p:nvPr/>
        </p:nvSpPr>
        <p:spPr>
          <a:xfrm>
            <a:off x="640454" y="10324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a:extLst>
              <a:ext uri="{FF2B5EF4-FFF2-40B4-BE49-F238E27FC236}">
                <a16:creationId xmlns:a16="http://schemas.microsoft.com/office/drawing/2014/main" id="{0D8536C4-59C0-411E-AF6B-1D4FEA608800}"/>
              </a:ext>
            </a:extLst>
          </p:cNvPr>
          <p:cNvSpPr/>
          <p:nvPr/>
        </p:nvSpPr>
        <p:spPr>
          <a:xfrm>
            <a:off x="913174" y="1452398"/>
            <a:ext cx="10823106" cy="1754326"/>
          </a:xfrm>
          <a:prstGeom prst="rect">
            <a:avLst/>
          </a:prstGeom>
        </p:spPr>
        <p:txBody>
          <a:bodyPr wrap="square">
            <a:spAutoFit/>
          </a:bodyPr>
          <a:lstStyle/>
          <a:p>
            <a:pPr lvl="0"/>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Assumption 3. </a:t>
            </a:r>
            <a:r>
              <a:rPr lang="en-US" altLang="zh-CN" dirty="0">
                <a:solidFill>
                  <a:prstClr val="black"/>
                </a:solidFill>
              </a:rPr>
              <a:t>For countries in the downstream basin, agricultural irrigation water use is the basic water demand.</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lvl="0"/>
            <a:r>
              <a:rPr lang="en-US" altLang="zh-CN" dirty="0">
                <a:solidFill>
                  <a:prstClr val="black"/>
                </a:solidFill>
              </a:rPr>
              <a:t>Generally, the upstream mountainous countries focus on hydropower development while the downstream plain countries focus on irrigation. So far, by sectors, the agriculture water withdrawal in the world accounts for 69% of the total withdrawal. In particular, in most of the multinational river basins, irrigation is the largest water use. Therefore, in this paper, the agricultural water use in downstream countries will be considered as the basic demand.</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 name="矩形 6">
            <a:extLst>
              <a:ext uri="{FF2B5EF4-FFF2-40B4-BE49-F238E27FC236}">
                <a16:creationId xmlns:a16="http://schemas.microsoft.com/office/drawing/2014/main" id="{8FB6328E-7E7A-43D3-B400-12AF1748E9F4}"/>
              </a:ext>
            </a:extLst>
          </p:cNvPr>
          <p:cNvSpPr/>
          <p:nvPr/>
        </p:nvSpPr>
        <p:spPr>
          <a:xfrm>
            <a:off x="913174" y="3576056"/>
            <a:ext cx="10823106" cy="923330"/>
          </a:xfrm>
          <a:prstGeom prst="rect">
            <a:avLst/>
          </a:prstGeom>
        </p:spPr>
        <p:txBody>
          <a:bodyPr wrap="square">
            <a:spAutoFit/>
          </a:bodyPr>
          <a:lstStyle/>
          <a:p>
            <a:pPr lvl="0"/>
            <a:r>
              <a:rPr kumimoji="0"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Assumption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4</a:t>
            </a:r>
            <a:r>
              <a:rPr kumimoji="0"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lang="en-US" altLang="zh-CN" dirty="0">
                <a:solidFill>
                  <a:prstClr val="black"/>
                </a:solidFill>
              </a:rPr>
              <a:t>The geographical locations of upstream and downstream countries and the net utility coefficients of the agricultural water usage among downstream countries determine the water resource allocation priorities in basin countries.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a:extLst>
              <a:ext uri="{FF2B5EF4-FFF2-40B4-BE49-F238E27FC236}">
                <a16:creationId xmlns:a16="http://schemas.microsoft.com/office/drawing/2014/main" id="{AB486BC1-0362-4F0A-859F-E0F6FC66F2B5}"/>
              </a:ext>
            </a:extLst>
          </p:cNvPr>
          <p:cNvSpPr/>
          <p:nvPr/>
        </p:nvSpPr>
        <p:spPr>
          <a:xfrm>
            <a:off x="913174" y="4646442"/>
            <a:ext cx="10823106" cy="1477328"/>
          </a:xfrm>
          <a:prstGeom prst="rect">
            <a:avLst/>
          </a:prstGeom>
        </p:spPr>
        <p:txBody>
          <a:bodyPr wrap="square">
            <a:spAutoFit/>
          </a:bodyPr>
          <a:lstStyle/>
          <a:p>
            <a:pPr lvl="0"/>
            <a:r>
              <a:rPr lang="en-US" altLang="zh-CN" dirty="0">
                <a:solidFill>
                  <a:prstClr val="black"/>
                </a:solidFill>
              </a:rPr>
              <a:t>First, the upstream countries have the priority when meeting their domestic water demands because their hydropower stations play decisive roles in water discharges. Second, with respect to the distribution of water resources for outbound flows, priority is given to meeting the water demands of countries with the largest net utility coefficients, which will result in the maximum marginal utility for the overall cooperative group. In addition, countries with lower water demands and lower water production can be considered separately.</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52366523"/>
      </p:ext>
    </p:extLst>
  </p:cSld>
  <p:clrMapOvr>
    <a:masterClrMapping/>
  </p:clrMapOvr>
</p:sld>
</file>

<file path=ppt/theme/theme1.xml><?xml version="1.0" encoding="utf-8"?>
<a:theme xmlns:a="http://schemas.openxmlformats.org/drawingml/2006/main" name="4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AC General 1-Color">
  <a:themeElements>
    <a:clrScheme name="5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5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5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5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5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5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5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5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5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5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5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5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5065</TotalTime>
  <Words>7305</Words>
  <Application>Microsoft Office PowerPoint</Application>
  <PresentationFormat>宽屏</PresentationFormat>
  <Paragraphs>484</Paragraphs>
  <Slides>31</Slides>
  <Notes>31</Notes>
  <HiddenSlides>0</HiddenSlides>
  <MMClips>0</MMClips>
  <ScaleCrop>false</ScaleCrop>
  <HeadingPairs>
    <vt:vector size="8" baseType="variant">
      <vt:variant>
        <vt:lpstr>已用的字体</vt:lpstr>
      </vt:variant>
      <vt:variant>
        <vt:i4>13</vt:i4>
      </vt:variant>
      <vt:variant>
        <vt:lpstr>主题</vt:lpstr>
      </vt:variant>
      <vt:variant>
        <vt:i4>6</vt:i4>
      </vt:variant>
      <vt:variant>
        <vt:lpstr>嵌入 OLE 服务器</vt:lpstr>
      </vt:variant>
      <vt:variant>
        <vt:i4>0</vt:i4>
      </vt:variant>
      <vt:variant>
        <vt:lpstr>幻灯片标题</vt:lpstr>
      </vt:variant>
      <vt:variant>
        <vt:i4>31</vt:i4>
      </vt:variant>
    </vt:vector>
  </HeadingPairs>
  <TitlesOfParts>
    <vt:vector size="50" baseType="lpstr">
      <vt:lpstr>等线</vt:lpstr>
      <vt:lpstr>等线 Light</vt:lpstr>
      <vt:lpstr>华文中宋</vt:lpstr>
      <vt:lpstr>楷体</vt:lpstr>
      <vt:lpstr>楷体_GB2312</vt:lpstr>
      <vt:lpstr>宋体</vt:lpstr>
      <vt:lpstr>微软雅黑</vt:lpstr>
      <vt:lpstr>Arial</vt:lpstr>
      <vt:lpstr>Book Antiqua</vt:lpstr>
      <vt:lpstr>Calibri</vt:lpstr>
      <vt:lpstr>Cambria Math</vt:lpstr>
      <vt:lpstr>Times New Roman</vt:lpstr>
      <vt:lpstr>Wingdings</vt:lpstr>
      <vt:lpstr>4_AC General 1-Color</vt:lpstr>
      <vt:lpstr>5_AC General 1-Color</vt:lpstr>
      <vt:lpstr>6_AC General 1-Color</vt:lpstr>
      <vt:lpstr>7_AC General 1-Color</vt:lpstr>
      <vt:lpstr>1_Office 主题​​</vt:lpstr>
      <vt:lpstr>2_Office 主题​​</vt:lpstr>
      <vt:lpstr>PowerPoint 演示文稿</vt:lpstr>
      <vt:lpstr>Contents</vt:lpstr>
      <vt:lpstr>Background</vt:lpstr>
      <vt:lpstr>Background</vt:lpstr>
      <vt:lpstr>Literature Review</vt:lpstr>
      <vt:lpstr>Literature Review </vt:lpstr>
      <vt:lpstr>Literature Review </vt:lpstr>
      <vt:lpstr>Model</vt:lpstr>
      <vt:lpstr>Model</vt:lpstr>
      <vt:lpstr>Model</vt:lpstr>
      <vt:lpstr>Model</vt:lpstr>
      <vt:lpstr>Model</vt:lpstr>
      <vt:lpstr>Model</vt:lpstr>
      <vt:lpstr>Model</vt:lpstr>
      <vt:lpstr>Model</vt:lpstr>
      <vt:lpstr>Model</vt:lpstr>
      <vt:lpstr>Model</vt:lpstr>
      <vt:lpstr>Model</vt:lpstr>
      <vt:lpstr>Model</vt:lpstr>
      <vt:lpstr>Case Study</vt:lpstr>
      <vt:lpstr>Case Study</vt:lpstr>
      <vt:lpstr>Case Study</vt:lpstr>
      <vt:lpstr>Case Study</vt:lpstr>
      <vt:lpstr>Case Study</vt:lpstr>
      <vt:lpstr>Case Study</vt:lpstr>
      <vt:lpstr>Case Study</vt:lpstr>
      <vt:lpstr>Case Study</vt:lpstr>
      <vt:lpstr>Case Study</vt:lpstr>
      <vt:lpstr> Conclusion</vt:lpstr>
      <vt:lpstr>  Recent work and Future plan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战略规划与创新</dc:title>
  <dc:creator>Administrator</dc:creator>
  <cp:lastModifiedBy>ASUS</cp:lastModifiedBy>
  <cp:revision>1733</cp:revision>
  <cp:lastPrinted>2019-11-10T07:27:00Z</cp:lastPrinted>
  <dcterms:created xsi:type="dcterms:W3CDTF">2021-09-21T06:33:00Z</dcterms:created>
  <dcterms:modified xsi:type="dcterms:W3CDTF">2023-11-02T08:39:01Z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