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2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9" r:id="rId4"/>
    <p:sldId id="291" r:id="rId5"/>
    <p:sldId id="290" r:id="rId6"/>
    <p:sldId id="258" r:id="rId7"/>
    <p:sldId id="259" r:id="rId8"/>
    <p:sldId id="293" r:id="rId9"/>
    <p:sldId id="262" r:id="rId10"/>
    <p:sldId id="292" r:id="rId11"/>
    <p:sldId id="263" r:id="rId12"/>
    <p:sldId id="286" r:id="rId13"/>
    <p:sldId id="265" r:id="rId14"/>
    <p:sldId id="266" r:id="rId15"/>
    <p:sldId id="26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8" r:id="rId26"/>
    <p:sldId id="278" r:id="rId27"/>
    <p:sldId id="279" r:id="rId28"/>
    <p:sldId id="281" r:id="rId29"/>
    <p:sldId id="282" r:id="rId30"/>
    <p:sldId id="283" r:id="rId31"/>
    <p:sldId id="284" r:id="rId32"/>
    <p:sldId id="260" r:id="rId33"/>
    <p:sldId id="261" r:id="rId34"/>
    <p:sldId id="264" r:id="rId35"/>
    <p:sldId id="280" r:id="rId36"/>
    <p:sldId id="285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WgXvqBNyeLnzBsF+CXFDQ84Ue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518362-25EF-4C3C-A6F8-3336914A2025}">
  <a:tblStyle styleId="{87518362-25EF-4C3C-A6F8-3336914A20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2"/>
    <p:restoredTop sz="80818" autoAdjust="0"/>
  </p:normalViewPr>
  <p:slideViewPr>
    <p:cSldViewPr snapToGrid="0">
      <p:cViewPr varScale="1">
        <p:scale>
          <a:sx n="111" d="100"/>
          <a:sy n="111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Lexicalized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68.989999999999995</c:v>
                </c:pt>
                <c:pt idx="1">
                  <c:v>83.43</c:v>
                </c:pt>
                <c:pt idx="2">
                  <c:v>41.16</c:v>
                </c:pt>
                <c:pt idx="3">
                  <c:v>48.86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C04F-9720-191CFA871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66.45</c:v>
                </c:pt>
                <c:pt idx="1">
                  <c:v>75.34</c:v>
                </c:pt>
                <c:pt idx="2">
                  <c:v>33.33</c:v>
                </c:pt>
                <c:pt idx="3">
                  <c:v>40.229999999999997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C04F-9720-191CFA871D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76.23</c:v>
                </c:pt>
                <c:pt idx="2">
                  <c:v>25.72</c:v>
                </c:pt>
                <c:pt idx="3">
                  <c:v>46.27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C04F-9720-191CFA871D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65.849999999999994</c:v>
                </c:pt>
                <c:pt idx="1">
                  <c:v>82.31</c:v>
                </c:pt>
                <c:pt idx="2">
                  <c:v>46.47</c:v>
                </c:pt>
                <c:pt idx="3">
                  <c:v>53.59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9-C04F-9720-191CFA871D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OA+SS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45.51</c:v>
                </c:pt>
                <c:pt idx="1">
                  <c:v>75.260000000000005</c:v>
                </c:pt>
                <c:pt idx="2">
                  <c:v>51.77</c:v>
                </c:pt>
                <c:pt idx="3">
                  <c:v>46.71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9-C04F-9720-191CFA871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00952"/>
        <c:axId val="505804888"/>
      </c:barChart>
      <c:catAx>
        <c:axId val="50580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4888"/>
        <c:crosses val="autoZero"/>
        <c:auto val="1"/>
        <c:lblAlgn val="ctr"/>
        <c:lblOffset val="100"/>
        <c:noMultiLvlLbl val="0"/>
      </c:catAx>
      <c:valAx>
        <c:axId val="5058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Lexicalized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68.989999999999995</c:v>
                </c:pt>
                <c:pt idx="1">
                  <c:v>83.43</c:v>
                </c:pt>
                <c:pt idx="2">
                  <c:v>41.16</c:v>
                </c:pt>
                <c:pt idx="3">
                  <c:v>48.86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C04F-9720-191CFA871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66.45</c:v>
                </c:pt>
                <c:pt idx="1">
                  <c:v>75.34</c:v>
                </c:pt>
                <c:pt idx="2">
                  <c:v>33.33</c:v>
                </c:pt>
                <c:pt idx="3">
                  <c:v>40.229999999999997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C04F-9720-191CFA871D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76.23</c:v>
                </c:pt>
                <c:pt idx="2">
                  <c:v>25.72</c:v>
                </c:pt>
                <c:pt idx="3">
                  <c:v>46.27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C04F-9720-191CFA871D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65.849999999999994</c:v>
                </c:pt>
                <c:pt idx="1">
                  <c:v>82.31</c:v>
                </c:pt>
                <c:pt idx="2">
                  <c:v>46.47</c:v>
                </c:pt>
                <c:pt idx="3">
                  <c:v>53.59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9-C04F-9720-191CFA871D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OA+SS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45.51</c:v>
                </c:pt>
                <c:pt idx="1">
                  <c:v>75.260000000000005</c:v>
                </c:pt>
                <c:pt idx="2">
                  <c:v>51.77</c:v>
                </c:pt>
                <c:pt idx="3">
                  <c:v>46.71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9-C04F-9720-191CFA871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00952"/>
        <c:axId val="505804888"/>
      </c:barChart>
      <c:catAx>
        <c:axId val="50580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4888"/>
        <c:crosses val="autoZero"/>
        <c:auto val="1"/>
        <c:lblAlgn val="ctr"/>
        <c:lblOffset val="100"/>
        <c:noMultiLvlLbl val="0"/>
      </c:catAx>
      <c:valAx>
        <c:axId val="5058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0952"/>
        <c:crosses val="autoZero"/>
        <c:crossBetween val="between"/>
      </c:valAx>
      <c:spPr>
        <a:noFill/>
        <a:ln>
          <a:noFill/>
        </a:ln>
        <a:effectLst>
          <a:glow rad="101600">
            <a:schemeClr val="accent1">
              <a:satMod val="175000"/>
              <a:alpha val="40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Lexicalized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68.989999999999995</c:v>
                </c:pt>
                <c:pt idx="1">
                  <c:v>83.43</c:v>
                </c:pt>
                <c:pt idx="2">
                  <c:v>41.16</c:v>
                </c:pt>
                <c:pt idx="3">
                  <c:v>48.86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C04F-9720-191CFA871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66.45</c:v>
                </c:pt>
                <c:pt idx="1">
                  <c:v>75.34</c:v>
                </c:pt>
                <c:pt idx="2">
                  <c:v>33.33</c:v>
                </c:pt>
                <c:pt idx="3">
                  <c:v>40.229999999999997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C04F-9720-191CFA871D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76.23</c:v>
                </c:pt>
                <c:pt idx="2">
                  <c:v>25.72</c:v>
                </c:pt>
                <c:pt idx="3">
                  <c:v>46.27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C04F-9720-191CFA871D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65.849999999999994</c:v>
                </c:pt>
                <c:pt idx="1">
                  <c:v>82.31</c:v>
                </c:pt>
                <c:pt idx="2">
                  <c:v>46.47</c:v>
                </c:pt>
                <c:pt idx="3">
                  <c:v>53.59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9-C04F-9720-191CFA871D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OA+SS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45.51</c:v>
                </c:pt>
                <c:pt idx="1">
                  <c:v>75.260000000000005</c:v>
                </c:pt>
                <c:pt idx="2">
                  <c:v>51.77</c:v>
                </c:pt>
                <c:pt idx="3">
                  <c:v>46.71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9-C04F-9720-191CFA871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00952"/>
        <c:axId val="505804888"/>
      </c:barChart>
      <c:catAx>
        <c:axId val="50580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4888"/>
        <c:crosses val="autoZero"/>
        <c:auto val="1"/>
        <c:lblAlgn val="ctr"/>
        <c:lblOffset val="100"/>
        <c:noMultiLvlLbl val="0"/>
      </c:catAx>
      <c:valAx>
        <c:axId val="5058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Lexicalized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68.989999999999995</c:v>
                </c:pt>
                <c:pt idx="1">
                  <c:v>83.43</c:v>
                </c:pt>
                <c:pt idx="2">
                  <c:v>41.16</c:v>
                </c:pt>
                <c:pt idx="3">
                  <c:v>48.86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C04F-9720-191CFA871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66.45</c:v>
                </c:pt>
                <c:pt idx="1">
                  <c:v>75.34</c:v>
                </c:pt>
                <c:pt idx="2">
                  <c:v>33.33</c:v>
                </c:pt>
                <c:pt idx="3">
                  <c:v>40.229999999999997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C04F-9720-191CFA871D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76.23</c:v>
                </c:pt>
                <c:pt idx="2">
                  <c:v>25.72</c:v>
                </c:pt>
                <c:pt idx="3">
                  <c:v>46.27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C04F-9720-191CFA871D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65.849999999999994</c:v>
                </c:pt>
                <c:pt idx="1">
                  <c:v>82.31</c:v>
                </c:pt>
                <c:pt idx="2">
                  <c:v>46.47</c:v>
                </c:pt>
                <c:pt idx="3">
                  <c:v>53.59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9-C04F-9720-191CFA871D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OA+SS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45.51</c:v>
                </c:pt>
                <c:pt idx="1">
                  <c:v>75.260000000000005</c:v>
                </c:pt>
                <c:pt idx="2">
                  <c:v>51.77</c:v>
                </c:pt>
                <c:pt idx="3">
                  <c:v>46.71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9-C04F-9720-191CFA871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00952"/>
        <c:axId val="505804888"/>
      </c:barChart>
      <c:catAx>
        <c:axId val="50580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4888"/>
        <c:crosses val="autoZero"/>
        <c:auto val="1"/>
        <c:lblAlgn val="ctr"/>
        <c:lblOffset val="100"/>
        <c:noMultiLvlLbl val="0"/>
      </c:catAx>
      <c:valAx>
        <c:axId val="5058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Lexicalized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68.989999999999995</c:v>
                </c:pt>
                <c:pt idx="1">
                  <c:v>83.43</c:v>
                </c:pt>
                <c:pt idx="2">
                  <c:v>41.16</c:v>
                </c:pt>
                <c:pt idx="3">
                  <c:v>48.86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69-C04F-9720-191CFA871D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66.45</c:v>
                </c:pt>
                <c:pt idx="1">
                  <c:v>75.34</c:v>
                </c:pt>
                <c:pt idx="2">
                  <c:v>33.33</c:v>
                </c:pt>
                <c:pt idx="3">
                  <c:v>40.229999999999997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69-C04F-9720-191CFA871D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Simple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69.400000000000006</c:v>
                </c:pt>
                <c:pt idx="1">
                  <c:v>76.23</c:v>
                </c:pt>
                <c:pt idx="2">
                  <c:v>25.72</c:v>
                </c:pt>
                <c:pt idx="3">
                  <c:v>46.27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69-C04F-9720-191CFA871D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65.849999999999994</c:v>
                </c:pt>
                <c:pt idx="1">
                  <c:v>82.31</c:v>
                </c:pt>
                <c:pt idx="2">
                  <c:v>46.47</c:v>
                </c:pt>
                <c:pt idx="3">
                  <c:v>53.59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69-C04F-9720-191CFA871D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OA+SS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 Data- FNC
Test Data- FNC</c:v>
                </c:pt>
                <c:pt idx="1">
                  <c:v>Train Data - Fever
Test Data - Fever</c:v>
                </c:pt>
                <c:pt idx="2">
                  <c:v>Train Data - FNC
Test Data - Fever</c:v>
                </c:pt>
                <c:pt idx="3">
                  <c:v>Train Data - Fever
Test Data - FNC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45.51</c:v>
                </c:pt>
                <c:pt idx="1">
                  <c:v>75.260000000000005</c:v>
                </c:pt>
                <c:pt idx="2">
                  <c:v>51.77</c:v>
                </c:pt>
                <c:pt idx="3">
                  <c:v>46.71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69-C04F-9720-191CFA871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800952"/>
        <c:axId val="505804888"/>
      </c:barChart>
      <c:catAx>
        <c:axId val="505800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4888"/>
        <c:crosses val="autoZero"/>
        <c:auto val="1"/>
        <c:lblAlgn val="ctr"/>
        <c:lblOffset val="100"/>
        <c:noMultiLvlLbl val="0"/>
      </c:catAx>
      <c:valAx>
        <c:axId val="505804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00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0.56782</cdr:x>
      <cdr:y>0.02065</cdr:y>
    </cdr:from>
    <cdr:to>
      <cdr:x>0.90726</cdr:x>
      <cdr:y>0.20981</cdr:y>
    </cdr:to>
    <cdr:sp macro="" textlink="">
      <cdr:nvSpPr>
        <cdr:cNvPr id="2" name="Google Shape;222;p14">
          <a:extLst xmlns:a="http://schemas.openxmlformats.org/drawingml/2006/main">
            <a:ext uri="{FF2B5EF4-FFF2-40B4-BE49-F238E27FC236}">
              <a16:creationId xmlns:a16="http://schemas.microsoft.com/office/drawing/2014/main" id="{9CC14211-346D-4D31-98EB-919A02DA8C68}"/>
            </a:ext>
          </a:extLst>
        </cdr:cNvPr>
        <cdr:cNvSpPr/>
      </cdr:nvSpPr>
      <cdr:spPr>
        <a:xfrm xmlns:a="http://schemas.openxmlformats.org/drawingml/2006/main">
          <a:off x="4415504" y="94522"/>
          <a:ext cx="2639518" cy="865916"/>
        </a:xfrm>
        <a:prstGeom xmlns:a="http://schemas.openxmlformats.org/drawingml/2006/main" prst="wedgeRoundRectCallout">
          <a:avLst>
            <a:gd name="adj1" fmla="val -41373"/>
            <a:gd name="adj2" fmla="val 190555"/>
            <a:gd name="adj3" fmla="val 16667"/>
          </a:avLst>
        </a:prstGeom>
        <a:solidFill xmlns:a="http://schemas.openxmlformats.org/drawingml/2006/main">
          <a:schemeClr val="lt1"/>
        </a:solidFill>
        <a:ln xmlns:a="http://schemas.openxmlformats.org/drawingml/2006/main" w="12700" cap="flat" cmpd="sng">
          <a:solidFill>
            <a:schemeClr val="dk1"/>
          </a:solidFill>
          <a:prstDash val="solid"/>
          <a:miter lim="800000"/>
          <a:headEnd type="none" w="sm" len="sm"/>
          <a:tailEnd type="none" w="sm" len="sm"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marR="0" lvl="0" indent="0" algn="ctr" rtl="0">
            <a:spcBef>
              <a:spcPts val="0"/>
            </a:spcBef>
            <a:spcAft>
              <a:spcPts val="0"/>
            </a:spcAft>
            <a:buNone/>
          </a:pPr>
          <a:endParaRPr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0.56782</cdr:x>
      <cdr:y>0.02013</cdr:y>
    </cdr:from>
    <cdr:to>
      <cdr:x>0.90726</cdr:x>
      <cdr:y>0.20928</cdr:y>
    </cdr:to>
    <cdr:sp macro="" textlink="">
      <cdr:nvSpPr>
        <cdr:cNvPr id="3" name="Google Shape;222;p14">
          <a:extLst xmlns:a="http://schemas.openxmlformats.org/drawingml/2006/main">
            <a:ext uri="{FF2B5EF4-FFF2-40B4-BE49-F238E27FC236}">
              <a16:creationId xmlns:a16="http://schemas.microsoft.com/office/drawing/2014/main" id="{0CDFF1D5-A4D0-4A7C-BFC0-F582F16AD662}"/>
            </a:ext>
          </a:extLst>
        </cdr:cNvPr>
        <cdr:cNvSpPr/>
      </cdr:nvSpPr>
      <cdr:spPr>
        <a:xfrm xmlns:a="http://schemas.openxmlformats.org/drawingml/2006/main">
          <a:off x="4415504" y="92135"/>
          <a:ext cx="2639518" cy="865916"/>
        </a:xfrm>
        <a:prstGeom xmlns:a="http://schemas.openxmlformats.org/drawingml/2006/main" prst="wedgeRoundRectCallout">
          <a:avLst>
            <a:gd name="adj1" fmla="val 27913"/>
            <a:gd name="adj2" fmla="val 157031"/>
            <a:gd name="adj3" fmla="val 16667"/>
          </a:avLst>
        </a:prstGeom>
        <a:solidFill xmlns:a="http://schemas.openxmlformats.org/drawingml/2006/main">
          <a:schemeClr val="lt1"/>
        </a:solidFill>
        <a:ln xmlns:a="http://schemas.openxmlformats.org/drawingml/2006/main" w="12700" cap="flat" cmpd="sng">
          <a:solidFill>
            <a:schemeClr val="dk1"/>
          </a:solidFill>
          <a:prstDash val="solid"/>
          <a:miter lim="800000"/>
          <a:headEnd type="none" w="sm" len="sm"/>
          <a:tailEnd type="none" w="sm" len="sm"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rtl="0"/>
          <a:r>
            <a:rPr lang="en-US" sz="1800" dirty="0">
              <a:solidFill>
                <a:schemeClr val="tx1"/>
              </a:solidFill>
              <a:latin typeface="Calibri"/>
              <a:cs typeface="Calibri"/>
              <a:sym typeface="Calibri"/>
            </a:rPr>
            <a:t>Removing NERs is even worse</a:t>
          </a:r>
          <a:endParaRPr lang="en-US" sz="1800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0.65425</cdr:x>
      <cdr:y>0.01143</cdr:y>
    </cdr:from>
    <cdr:to>
      <cdr:x>0.92676</cdr:x>
      <cdr:y>0.20059</cdr:y>
    </cdr:to>
    <cdr:sp macro="" textlink="">
      <cdr:nvSpPr>
        <cdr:cNvPr id="2" name="Google Shape;222;p14">
          <a:extLst xmlns:a="http://schemas.openxmlformats.org/drawingml/2006/main">
            <a:ext uri="{FF2B5EF4-FFF2-40B4-BE49-F238E27FC236}">
              <a16:creationId xmlns:a16="http://schemas.microsoft.com/office/drawing/2014/main" id="{0AD56873-F32D-470D-8B31-DED4AA6FC9C0}"/>
            </a:ext>
          </a:extLst>
        </cdr:cNvPr>
        <cdr:cNvSpPr/>
      </cdr:nvSpPr>
      <cdr:spPr>
        <a:xfrm xmlns:a="http://schemas.openxmlformats.org/drawingml/2006/main">
          <a:off x="5087616" y="52317"/>
          <a:ext cx="2119057" cy="865916"/>
        </a:xfrm>
        <a:prstGeom xmlns:a="http://schemas.openxmlformats.org/drawingml/2006/main" prst="wedgeRoundRectCallout">
          <a:avLst>
            <a:gd name="adj1" fmla="val -30846"/>
            <a:gd name="adj2" fmla="val 108423"/>
            <a:gd name="adj3" fmla="val 16667"/>
          </a:avLst>
        </a:prstGeom>
        <a:solidFill xmlns:a="http://schemas.openxmlformats.org/drawingml/2006/main">
          <a:schemeClr val="lt1"/>
        </a:solidFill>
        <a:ln xmlns:a="http://schemas.openxmlformats.org/drawingml/2006/main" w="12700" cap="flat" cmpd="sng">
          <a:solidFill>
            <a:schemeClr val="dk1"/>
          </a:solidFill>
          <a:prstDash val="solid"/>
          <a:miter lim="800000"/>
          <a:headEnd type="none" w="sm" len="sm"/>
          <a:tailEnd type="none" w="sm" len="sm"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marR="0" lvl="0" indent="0" algn="ctr" rtl="0">
            <a:spcBef>
              <a:spcPts val="0"/>
            </a:spcBef>
            <a:spcAft>
              <a:spcPts val="0"/>
            </a:spcAft>
            <a:buNone/>
          </a:pPr>
          <a:endParaRPr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0.65425</cdr:x>
      <cdr:y>0.00984</cdr:y>
    </cdr:from>
    <cdr:to>
      <cdr:x>0.94272</cdr:x>
      <cdr:y>0.199</cdr:y>
    </cdr:to>
    <cdr:sp macro="" textlink="">
      <cdr:nvSpPr>
        <cdr:cNvPr id="3" name="Google Shape;222;p14">
          <a:extLst xmlns:a="http://schemas.openxmlformats.org/drawingml/2006/main">
            <a:ext uri="{FF2B5EF4-FFF2-40B4-BE49-F238E27FC236}">
              <a16:creationId xmlns:a16="http://schemas.microsoft.com/office/drawing/2014/main" id="{DE9CACB6-84B0-4637-BBB4-E4BDEDC9FC6A}"/>
            </a:ext>
          </a:extLst>
        </cdr:cNvPr>
        <cdr:cNvSpPr/>
      </cdr:nvSpPr>
      <cdr:spPr>
        <a:xfrm xmlns:a="http://schemas.openxmlformats.org/drawingml/2006/main">
          <a:off x="5087616" y="45063"/>
          <a:ext cx="2243179" cy="865916"/>
        </a:xfrm>
        <a:prstGeom xmlns:a="http://schemas.openxmlformats.org/drawingml/2006/main" prst="wedgeRoundRectCallout">
          <a:avLst>
            <a:gd name="adj1" fmla="val 48015"/>
            <a:gd name="adj2" fmla="val 128535"/>
            <a:gd name="adj3" fmla="val 16667"/>
          </a:avLst>
        </a:prstGeom>
        <a:solidFill xmlns:a="http://schemas.openxmlformats.org/drawingml/2006/main">
          <a:schemeClr val="lt1"/>
        </a:solidFill>
        <a:ln xmlns:a="http://schemas.openxmlformats.org/drawingml/2006/main" w="12700" cap="flat" cmpd="sng">
          <a:solidFill>
            <a:schemeClr val="dk1"/>
          </a:solidFill>
          <a:prstDash val="solid"/>
          <a:miter lim="800000"/>
          <a:headEnd type="none" w="sm" len="sm"/>
          <a:tailEnd type="none" w="sm" len="sm"/>
        </a:ln>
      </cdr:spPr>
      <cdr:txBody>
        <a:bodyPr xmlns:a="http://schemas.openxmlformats.org/drawingml/2006/main" spcFirstLastPara="1" wrap="square" lIns="91425" tIns="45700" rIns="91425" bIns="45700" anchor="ctr" anchorCtr="0">
          <a:noAutofit/>
        </a:bodyPr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pPr marL="0" marR="0" lvl="0" indent="0" algn="ctr" rtl="0">
            <a:spcBef>
              <a:spcPts val="0"/>
            </a:spcBef>
            <a:spcAft>
              <a:spcPts val="0"/>
            </a:spcAft>
            <a:buNone/>
          </a:pPr>
          <a:r>
            <a:rPr lang="en-US" sz="1800" dirty="0">
              <a:solidFill>
                <a:schemeClr val="tx1"/>
              </a:solidFill>
            </a:rPr>
            <a:t>Overgeneralizing may or may not help</a:t>
          </a:r>
          <a:endParaRPr sz="1800" dirty="0">
            <a:solidFill>
              <a:schemeClr val="tx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34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8" name="Google Shape;288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480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868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451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33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84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9" name="Google Shape;11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680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" name="Google Shape;21;p32"/>
          <p:cNvCxnSpPr/>
          <p:nvPr/>
        </p:nvCxnSpPr>
        <p:spPr>
          <a:xfrm>
            <a:off x="685800" y="3208935"/>
            <a:ext cx="77724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3" name="Google Shape;83;p41"/>
          <p:cNvCxnSpPr/>
          <p:nvPr/>
        </p:nvCxnSpPr>
        <p:spPr>
          <a:xfrm>
            <a:off x="457200" y="1494720"/>
            <a:ext cx="8229600" cy="864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3"/>
          <p:cNvCxnSpPr/>
          <p:nvPr/>
        </p:nvCxnSpPr>
        <p:spPr>
          <a:xfrm>
            <a:off x="457200" y="1494720"/>
            <a:ext cx="8229600" cy="864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34"/>
          <p:cNvCxnSpPr/>
          <p:nvPr/>
        </p:nvCxnSpPr>
        <p:spPr>
          <a:xfrm>
            <a:off x="457200" y="1304220"/>
            <a:ext cx="8229600" cy="864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37"/>
          <p:cNvCxnSpPr/>
          <p:nvPr/>
        </p:nvCxnSpPr>
        <p:spPr>
          <a:xfrm>
            <a:off x="457200" y="1494720"/>
            <a:ext cx="8229600" cy="864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38"/>
          <p:cNvCxnSpPr/>
          <p:nvPr/>
        </p:nvCxnSpPr>
        <p:spPr>
          <a:xfrm>
            <a:off x="457200" y="1494720"/>
            <a:ext cx="8229600" cy="864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ulab/releases/tree/master/emnlp2019-maskin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On the Importance of Delexicalization for Fact Verification 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497712" y="3462875"/>
            <a:ext cx="8125427" cy="115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Sandeep Suntwal</a:t>
            </a:r>
            <a:r>
              <a:rPr lang="en-US" sz="2400"/>
              <a:t>, Mithun Paul, Rebecca Sharp,</a:t>
            </a:r>
            <a:r>
              <a:rPr lang="en-US" sz="2400">
                <a:solidFill>
                  <a:schemeClr val="dk1"/>
                </a:solidFill>
              </a:rPr>
              <a:t> Mihai Surdeanu 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EMNLP, November 6, 2018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8" name="Google Shape;98;p1" descr="download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3823" y="5683663"/>
            <a:ext cx="3438142" cy="857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 descr="clulab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9270" y="4753750"/>
            <a:ext cx="1487859" cy="18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9F41-F926-4CD7-A1FA-16BBABED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5D2-1634-4FE4-9861-714551A9F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We want to semantically lift the text away from lexicalized information </a:t>
            </a:r>
          </a:p>
          <a:p>
            <a:pPr marL="514350" lvl="1" indent="-171450"/>
            <a:r>
              <a:rPr lang="en-US" sz="3200" dirty="0"/>
              <a:t>To reduce overfitting</a:t>
            </a:r>
          </a:p>
          <a:p>
            <a:pPr marL="514350" lvl="1" indent="-171450"/>
            <a:r>
              <a:rPr lang="en-US" sz="3200" dirty="0"/>
              <a:t>To preserve as much of the text semantics as possible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62D02-F620-49E4-B473-AED47AE500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Knowledge distillation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Our approach can be seen as a form of knowledge distillation (Hinton et al., 2015) applied </a:t>
            </a:r>
            <a:r>
              <a:rPr lang="en-US" i="1" dirty="0"/>
              <a:t>a priori on the data</a:t>
            </a:r>
            <a:r>
              <a:rPr lang="en-US" dirty="0"/>
              <a:t>, rather than post hoc on the model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153" name="Google Shape;1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aligned the labels between the two datasets (see paper)</a:t>
            </a:r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Used Decomposable Attention to train our textual entailment models (Parikh et al., 2016)</a:t>
            </a:r>
          </a:p>
          <a:p>
            <a:pPr marL="628650" lvl="1" indent="-177800">
              <a:spcBef>
                <a:spcPts val="750"/>
              </a:spcBef>
              <a:buSzPts val="2800"/>
            </a:pPr>
            <a:r>
              <a:rPr lang="en-US" dirty="0"/>
              <a:t>Trained and tested in both directions (next slide)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Official FNC and FEVER scripts were used for evaluations in each domain</a:t>
            </a:r>
            <a:endParaRPr dirty="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013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0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498280" y="1843332"/>
            <a:ext cx="1279224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1867987" y="2436508"/>
            <a:ext cx="1329073" cy="416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498280" y="4043990"/>
            <a:ext cx="1289318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1892027" y="4684040"/>
            <a:ext cx="1329073" cy="416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4981363" y="2419658"/>
            <a:ext cx="2305490" cy="4241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72" name="Google Shape;172;p10"/>
          <p:cNvSpPr/>
          <p:nvPr/>
        </p:nvSpPr>
        <p:spPr>
          <a:xfrm>
            <a:off x="4981363" y="4676131"/>
            <a:ext cx="2305490" cy="4241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73" name="Google Shape;173;p10"/>
          <p:cNvSpPr/>
          <p:nvPr/>
        </p:nvSpPr>
        <p:spPr>
          <a:xfrm rot="-2485707">
            <a:off x="4548609" y="3617350"/>
            <a:ext cx="3042328" cy="4765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Evaluate</a:t>
            </a:r>
            <a:endParaRPr/>
          </a:p>
        </p:txBody>
      </p:sp>
      <p:sp>
        <p:nvSpPr>
          <p:cNvPr id="174" name="Google Shape;174;p10"/>
          <p:cNvSpPr/>
          <p:nvPr/>
        </p:nvSpPr>
        <p:spPr>
          <a:xfrm rot="2368949">
            <a:off x="4597032" y="3463295"/>
            <a:ext cx="2995273" cy="4287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Evaluate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3311921" y="2034668"/>
            <a:ext cx="1446028" cy="1244009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(DA)</a:t>
            </a:r>
            <a:endParaRPr/>
          </a:p>
        </p:txBody>
      </p:sp>
      <p:sp>
        <p:nvSpPr>
          <p:cNvPr id="176" name="Google Shape;176;p10"/>
          <p:cNvSpPr/>
          <p:nvPr/>
        </p:nvSpPr>
        <p:spPr>
          <a:xfrm>
            <a:off x="3325529" y="4291141"/>
            <a:ext cx="1446028" cy="1244009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(DA)</a:t>
            </a:r>
            <a:endParaRPr/>
          </a:p>
        </p:txBody>
      </p:sp>
      <p:sp>
        <p:nvSpPr>
          <p:cNvPr id="177" name="Google Shape;177;p10"/>
          <p:cNvSpPr/>
          <p:nvPr/>
        </p:nvSpPr>
        <p:spPr>
          <a:xfrm>
            <a:off x="7367990" y="1843332"/>
            <a:ext cx="1279224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367990" y="4043990"/>
            <a:ext cx="1289318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10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Setup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498280" y="1843332"/>
            <a:ext cx="1279224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867987" y="2436508"/>
            <a:ext cx="1329073" cy="416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498280" y="4043990"/>
            <a:ext cx="1289318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892027" y="4684040"/>
            <a:ext cx="1329073" cy="4162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4981363" y="2419658"/>
            <a:ext cx="2305490" cy="4241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4981363" y="4676131"/>
            <a:ext cx="2305490" cy="42412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92" name="Google Shape;192;p11"/>
          <p:cNvSpPr/>
          <p:nvPr/>
        </p:nvSpPr>
        <p:spPr>
          <a:xfrm rot="-2485707">
            <a:off x="4548609" y="3617350"/>
            <a:ext cx="3042328" cy="4765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 rot="2368949">
            <a:off x="4597032" y="3463295"/>
            <a:ext cx="2995273" cy="4287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3311921" y="2034668"/>
            <a:ext cx="1446028" cy="1244009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(DA)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3325529" y="4291141"/>
            <a:ext cx="1446028" cy="1244009"/>
          </a:xfrm>
          <a:prstGeom prst="flowChartMagneticDisk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(DA)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7367990" y="1843332"/>
            <a:ext cx="1279224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FNC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7367990" y="4043990"/>
            <a:ext cx="1289318" cy="17383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Fever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Lexicalized baseline</a:t>
            </a:r>
            <a:endParaRPr/>
          </a:p>
        </p:txBody>
      </p:sp>
      <p:sp>
        <p:nvSpPr>
          <p:cNvPr id="203" name="Google Shape;20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04" name="Google Shape;204;p12"/>
          <p:cNvGraphicFramePr/>
          <p:nvPr/>
        </p:nvGraphicFramePr>
        <p:xfrm>
          <a:off x="628649" y="2354739"/>
          <a:ext cx="8102000" cy="2841085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63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Claim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Evidence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Singapore Airlines, the Airbus A380 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first flight on 27 April 2005 and entered commercial service on 25 October 2007 with Singapore Airlines.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Transformed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Singapore Airlines, the Airbus A380 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The A380 made its first flight on 27 April 2005 and entered commercial service on 25 October 2007 with Singapore Airlines.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" name="Google Shape;205;p12"/>
          <p:cNvSpPr txBox="1"/>
          <p:nvPr/>
        </p:nvSpPr>
        <p:spPr>
          <a:xfrm>
            <a:off x="628649" y="1690689"/>
            <a:ext cx="23067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no change!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Deletion baseline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12" name="Google Shape;212;p13"/>
          <p:cNvGraphicFramePr/>
          <p:nvPr/>
        </p:nvGraphicFramePr>
        <p:xfrm>
          <a:off x="628649" y="2354739"/>
          <a:ext cx="8102000" cy="2608555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63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Claim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Evidence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Airbus A380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first flight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27 April 2005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and entered commercial service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 October 2007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Transformed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With, the 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flight on and entered commercial service on with.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3" name="Google Shape;213;p13"/>
          <p:cNvSpPr txBox="1"/>
          <p:nvPr/>
        </p:nvSpPr>
        <p:spPr>
          <a:xfrm>
            <a:off x="628649" y="1690689"/>
            <a:ext cx="35658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remove named entities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Masking method: basic NER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220" name="Google Shape;220;p14"/>
          <p:cNvGraphicFramePr/>
          <p:nvPr/>
        </p:nvGraphicFramePr>
        <p:xfrm>
          <a:off x="628649" y="2354739"/>
          <a:ext cx="8102000" cy="2608555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63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Claim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Evidence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Airbus A380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first flight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27 April 2005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and entered commercial service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 October 2007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Transformed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organization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miscellaneous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ordinal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flight on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and entered commercial service on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date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organization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Google Shape;221;p14"/>
          <p:cNvSpPr txBox="1"/>
          <p:nvPr/>
        </p:nvSpPr>
        <p:spPr>
          <a:xfrm>
            <a:off x="628649" y="1690689"/>
            <a:ext cx="51693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replace named entities with their class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Masking method: overlap-aware NER</a:t>
            </a:r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237" name="Google Shape;237;p16"/>
          <p:cNvGraphicFramePr/>
          <p:nvPr/>
        </p:nvGraphicFramePr>
        <p:xfrm>
          <a:off x="628649" y="2354739"/>
          <a:ext cx="8102000" cy="2841085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63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Claim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Evidence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Airbus A380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first flight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27 April 2005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and entered commercial service on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25 October 2007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Singapore Airlines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Transformed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organization-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misc-c1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entered commercial service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The A380 made its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ordinal-e1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flight on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date-e1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and entered commercial service on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date-e2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organization-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c1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" name="Google Shape;238;p16"/>
          <p:cNvSpPr txBox="1"/>
          <p:nvPr/>
        </p:nvSpPr>
        <p:spPr>
          <a:xfrm>
            <a:off x="628648" y="1465220"/>
            <a:ext cx="810199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replace named entities with their class, but use ids to track overlap between entities in claim and evidence</a:t>
            </a:r>
            <a:endParaRPr/>
          </a:p>
        </p:txBody>
      </p:sp>
      <p:sp>
        <p:nvSpPr>
          <p:cNvPr id="6" name="Google Shape;222;p14">
            <a:extLst>
              <a:ext uri="{FF2B5EF4-FFF2-40B4-BE49-F238E27FC236}">
                <a16:creationId xmlns:a16="http://schemas.microsoft.com/office/drawing/2014/main" id="{DAAB802A-9B6E-4BB4-9BF9-23A2EFA3C767}"/>
              </a:ext>
            </a:extLst>
          </p:cNvPr>
          <p:cNvSpPr/>
          <p:nvPr/>
        </p:nvSpPr>
        <p:spPr>
          <a:xfrm>
            <a:off x="2143738" y="5752339"/>
            <a:ext cx="5664947" cy="972759"/>
          </a:xfrm>
          <a:prstGeom prst="wedgeRoundRectCallout">
            <a:avLst>
              <a:gd name="adj1" fmla="val -22731"/>
              <a:gd name="adj2" fmla="val -98071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Initial embeddings for new tokens (i.e., </a:t>
            </a:r>
            <a:r>
              <a:rPr lang="en-US" sz="1800" i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organization-c1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) were created by perturbing pre-trained embeddings for the base entity (</a:t>
            </a:r>
            <a:r>
              <a:rPr lang="en-US" sz="1800" i="1" dirty="0">
                <a:solidFill>
                  <a:schemeClr val="tx1"/>
                </a:solidFill>
                <a:latin typeface="Calibri"/>
                <a:cs typeface="Calibri"/>
                <a:sym typeface="Calibri"/>
              </a:rPr>
              <a:t>organization)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829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Masking method: overlap-aware NER + super sense tags</a:t>
            </a: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245" name="Google Shape;245;p17"/>
          <p:cNvGraphicFramePr/>
          <p:nvPr>
            <p:extLst>
              <p:ext uri="{D42A27DB-BD31-4B8C-83A1-F6EECF244321}">
                <p14:modId xmlns:p14="http://schemas.microsoft.com/office/powerpoint/2010/main" val="1371115700"/>
              </p:ext>
            </p:extLst>
          </p:nvPr>
        </p:nvGraphicFramePr>
        <p:xfrm>
          <a:off x="628648" y="2751918"/>
          <a:ext cx="8102000" cy="2841085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63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Claim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Evidence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Original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Singapore Airlines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Airbus A380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entered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commercial service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The A380 made its first flight on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27 April 2005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entered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commercial service on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25 October 2007 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Singapore Airlines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Transformed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organization-c1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, the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artificat-c1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motion-c1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commercial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act-c1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The A380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stative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its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ordinal-e1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cognition-e1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on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date-e1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motion-c1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commercial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act-c1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on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date-e2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 with </a:t>
                      </a:r>
                      <a:r>
                        <a:rPr lang="en-US" sz="1800" b="1" dirty="0">
                          <a:solidFill>
                            <a:schemeClr val="dk1"/>
                          </a:solidFill>
                        </a:rPr>
                        <a:t>organization-c1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</a:rPr>
                        <a:t>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" name="Google Shape;246;p17"/>
          <p:cNvSpPr txBox="1"/>
          <p:nvPr/>
        </p:nvSpPr>
        <p:spPr>
          <a:xfrm>
            <a:off x="628648" y="1465220"/>
            <a:ext cx="810199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replace named entities with their super sense class 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Ciaramita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Johnson, 2003)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use ids to track overlap between entities in claim and evidence; replace words with super sense tags when available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Fake news detection/fact verification has emerged as a critical task with important societal implications </a:t>
            </a:r>
          </a:p>
          <a:p>
            <a:pPr marL="628650" lvl="1" indent="-177800">
              <a:spcBef>
                <a:spcPts val="0"/>
              </a:spcBef>
              <a:buSzPts val="2800"/>
            </a:pPr>
            <a:endParaRPr dirty="0"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Formalized in several datasets in our community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Fever (Thorne et al., 2018)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Fake news challenge (FNC) (Pomerleau and Rao, 2017)</a:t>
            </a:r>
          </a:p>
        </p:txBody>
      </p:sp>
      <p:sp>
        <p:nvSpPr>
          <p:cNvPr id="106" name="Google Shape;10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53" name="Google Shape;253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In-domain and cross-domain results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aphicFrame>
        <p:nvGraphicFramePr>
          <p:cNvPr id="262" name="Google Shape;262;p19"/>
          <p:cNvGraphicFramePr/>
          <p:nvPr/>
        </p:nvGraphicFramePr>
        <p:xfrm>
          <a:off x="739148" y="1778617"/>
          <a:ext cx="7776202" cy="45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3" name="Google Shape;263;p19"/>
          <p:cNvGrpSpPr/>
          <p:nvPr/>
        </p:nvGrpSpPr>
        <p:grpSpPr>
          <a:xfrm>
            <a:off x="1198179" y="1413492"/>
            <a:ext cx="3468414" cy="4461791"/>
            <a:chOff x="1198179" y="1413492"/>
            <a:chExt cx="3468414" cy="4461791"/>
          </a:xfrm>
        </p:grpSpPr>
        <p:sp>
          <p:nvSpPr>
            <p:cNvPr id="264" name="Google Shape;264;p19"/>
            <p:cNvSpPr/>
            <p:nvPr/>
          </p:nvSpPr>
          <p:spPr>
            <a:xfrm>
              <a:off x="1198179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 txBox="1"/>
            <p:nvPr/>
          </p:nvSpPr>
          <p:spPr>
            <a:xfrm>
              <a:off x="2358350" y="1413492"/>
              <a:ext cx="1148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In-domain</a:t>
              </a:r>
              <a:endParaRPr/>
            </a:p>
          </p:txBody>
        </p:sp>
      </p:grpSp>
      <p:grpSp>
        <p:nvGrpSpPr>
          <p:cNvPr id="266" name="Google Shape;266;p19"/>
          <p:cNvGrpSpPr/>
          <p:nvPr/>
        </p:nvGrpSpPr>
        <p:grpSpPr>
          <a:xfrm>
            <a:off x="4814724" y="1413492"/>
            <a:ext cx="3468414" cy="4461791"/>
            <a:chOff x="4814724" y="1413492"/>
            <a:chExt cx="3468414" cy="4461791"/>
          </a:xfrm>
        </p:grpSpPr>
        <p:sp>
          <p:nvSpPr>
            <p:cNvPr id="267" name="Google Shape;267;p19"/>
            <p:cNvSpPr/>
            <p:nvPr/>
          </p:nvSpPr>
          <p:spPr>
            <a:xfrm>
              <a:off x="4814724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5826764" y="1413492"/>
              <a:ext cx="1469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Cross-domain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In-domain and cross-domain results</a:t>
            </a:r>
            <a:endParaRPr/>
          </a:p>
        </p:txBody>
      </p:sp>
      <p:sp>
        <p:nvSpPr>
          <p:cNvPr id="275" name="Google Shape;275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aphicFrame>
        <p:nvGraphicFramePr>
          <p:cNvPr id="276" name="Google Shape;276;p20"/>
          <p:cNvGraphicFramePr/>
          <p:nvPr>
            <p:extLst>
              <p:ext uri="{D42A27DB-BD31-4B8C-83A1-F6EECF244321}">
                <p14:modId xmlns:p14="http://schemas.microsoft.com/office/powerpoint/2010/main" val="134221202"/>
              </p:ext>
            </p:extLst>
          </p:nvPr>
        </p:nvGraphicFramePr>
        <p:xfrm>
          <a:off x="739148" y="1778617"/>
          <a:ext cx="7776202" cy="45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7" name="Google Shape;277;p20"/>
          <p:cNvGrpSpPr/>
          <p:nvPr/>
        </p:nvGrpSpPr>
        <p:grpSpPr>
          <a:xfrm>
            <a:off x="1198179" y="1413492"/>
            <a:ext cx="3468414" cy="4461791"/>
            <a:chOff x="1198179" y="1413492"/>
            <a:chExt cx="3468414" cy="4461791"/>
          </a:xfrm>
        </p:grpSpPr>
        <p:sp>
          <p:nvSpPr>
            <p:cNvPr id="278" name="Google Shape;278;p20"/>
            <p:cNvSpPr/>
            <p:nvPr/>
          </p:nvSpPr>
          <p:spPr>
            <a:xfrm>
              <a:off x="1198179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2358350" y="1413492"/>
              <a:ext cx="1148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In-domain</a:t>
              </a:r>
              <a:endParaRPr/>
            </a:p>
          </p:txBody>
        </p:sp>
      </p:grpSp>
      <p:grpSp>
        <p:nvGrpSpPr>
          <p:cNvPr id="280" name="Google Shape;280;p20"/>
          <p:cNvGrpSpPr/>
          <p:nvPr/>
        </p:nvGrpSpPr>
        <p:grpSpPr>
          <a:xfrm>
            <a:off x="4814724" y="1413492"/>
            <a:ext cx="3468414" cy="4461791"/>
            <a:chOff x="4814724" y="1413492"/>
            <a:chExt cx="3468414" cy="4461791"/>
          </a:xfrm>
        </p:grpSpPr>
        <p:sp>
          <p:nvSpPr>
            <p:cNvPr id="281" name="Google Shape;281;p20"/>
            <p:cNvSpPr/>
            <p:nvPr/>
          </p:nvSpPr>
          <p:spPr>
            <a:xfrm>
              <a:off x="4814724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5826764" y="1413492"/>
              <a:ext cx="1469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Cross-domain</a:t>
              </a:r>
              <a:endParaRPr/>
            </a:p>
          </p:txBody>
        </p:sp>
      </p:grpSp>
      <p:sp>
        <p:nvSpPr>
          <p:cNvPr id="283" name="Google Shape;283;p20"/>
          <p:cNvSpPr/>
          <p:nvPr/>
        </p:nvSpPr>
        <p:spPr>
          <a:xfrm>
            <a:off x="4867274" y="3573517"/>
            <a:ext cx="450959" cy="1776249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/>
          <p:nvPr/>
        </p:nvSpPr>
        <p:spPr>
          <a:xfrm>
            <a:off x="6701328" y="3342291"/>
            <a:ext cx="450959" cy="1958974"/>
          </a:xfrm>
          <a:prstGeom prst="rect">
            <a:avLst/>
          </a:prstGeom>
          <a:noFill/>
          <a:ln w="508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83;p20">
            <a:extLst>
              <a:ext uri="{FF2B5EF4-FFF2-40B4-BE49-F238E27FC236}">
                <a16:creationId xmlns:a16="http://schemas.microsoft.com/office/drawing/2014/main" id="{29B3BE26-91E3-4876-B2AB-6C00ACAD959F}"/>
              </a:ext>
            </a:extLst>
          </p:cNvPr>
          <p:cNvSpPr/>
          <p:nvPr/>
        </p:nvSpPr>
        <p:spPr>
          <a:xfrm>
            <a:off x="3033220" y="2050701"/>
            <a:ext cx="473201" cy="3299065"/>
          </a:xfrm>
          <a:prstGeom prst="rect">
            <a:avLst/>
          </a:prstGeom>
          <a:noFill/>
          <a:ln w="508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83;p20">
            <a:extLst>
              <a:ext uri="{FF2B5EF4-FFF2-40B4-BE49-F238E27FC236}">
                <a16:creationId xmlns:a16="http://schemas.microsoft.com/office/drawing/2014/main" id="{6751F26E-AD0B-4C98-BEF2-923B13D9D646}"/>
              </a:ext>
            </a:extLst>
          </p:cNvPr>
          <p:cNvSpPr/>
          <p:nvPr/>
        </p:nvSpPr>
        <p:spPr>
          <a:xfrm>
            <a:off x="1240470" y="2545529"/>
            <a:ext cx="473201" cy="2804237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22;p14">
            <a:extLst>
              <a:ext uri="{FF2B5EF4-FFF2-40B4-BE49-F238E27FC236}">
                <a16:creationId xmlns:a16="http://schemas.microsoft.com/office/drawing/2014/main" id="{C95C3173-836D-463D-8EEF-8B4E89AEBB44}"/>
              </a:ext>
            </a:extLst>
          </p:cNvPr>
          <p:cNvSpPr/>
          <p:nvPr/>
        </p:nvSpPr>
        <p:spPr>
          <a:xfrm>
            <a:off x="5341461" y="1832816"/>
            <a:ext cx="2712514" cy="865916"/>
          </a:xfrm>
          <a:prstGeom prst="wedgeRoundRectCallout">
            <a:avLst>
              <a:gd name="adj1" fmla="val -58580"/>
              <a:gd name="adj2" fmla="val 14362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8" name="Google Shape;222;p14">
            <a:extLst>
              <a:ext uri="{FF2B5EF4-FFF2-40B4-BE49-F238E27FC236}">
                <a16:creationId xmlns:a16="http://schemas.microsoft.com/office/drawing/2014/main" id="{FDD2F932-2E14-450D-8997-FF4B2A2B2A18}"/>
              </a:ext>
            </a:extLst>
          </p:cNvPr>
          <p:cNvSpPr/>
          <p:nvPr/>
        </p:nvSpPr>
        <p:spPr>
          <a:xfrm>
            <a:off x="5341462" y="1825559"/>
            <a:ext cx="2712514" cy="865916"/>
          </a:xfrm>
          <a:prstGeom prst="wedgeRoundRectCallout">
            <a:avLst>
              <a:gd name="adj1" fmla="val 10146"/>
              <a:gd name="adj2" fmla="val 120155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tx1"/>
                </a:solidFill>
              </a:rPr>
              <a:t>Lexicalized models do not transfer well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In-domain and cross-domain results</a:t>
            </a:r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aphicFrame>
        <p:nvGraphicFramePr>
          <p:cNvPr id="292" name="Google Shape;292;p21"/>
          <p:cNvGraphicFramePr/>
          <p:nvPr>
            <p:extLst>
              <p:ext uri="{D42A27DB-BD31-4B8C-83A1-F6EECF244321}">
                <p14:modId xmlns:p14="http://schemas.microsoft.com/office/powerpoint/2010/main" val="2571876613"/>
              </p:ext>
            </p:extLst>
          </p:nvPr>
        </p:nvGraphicFramePr>
        <p:xfrm>
          <a:off x="739148" y="1778617"/>
          <a:ext cx="7776202" cy="45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93" name="Google Shape;293;p21"/>
          <p:cNvGrpSpPr/>
          <p:nvPr/>
        </p:nvGrpSpPr>
        <p:grpSpPr>
          <a:xfrm>
            <a:off x="1198179" y="1413492"/>
            <a:ext cx="3468414" cy="4461791"/>
            <a:chOff x="1198179" y="1413492"/>
            <a:chExt cx="3468414" cy="4461791"/>
          </a:xfrm>
        </p:grpSpPr>
        <p:sp>
          <p:nvSpPr>
            <p:cNvPr id="294" name="Google Shape;294;p21"/>
            <p:cNvSpPr/>
            <p:nvPr/>
          </p:nvSpPr>
          <p:spPr>
            <a:xfrm>
              <a:off x="1198179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 txBox="1"/>
            <p:nvPr/>
          </p:nvSpPr>
          <p:spPr>
            <a:xfrm>
              <a:off x="2358350" y="1413492"/>
              <a:ext cx="1148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In-domain</a:t>
              </a:r>
              <a:endParaRPr/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4814724" y="1413492"/>
            <a:ext cx="3468414" cy="4461791"/>
            <a:chOff x="4814724" y="1413492"/>
            <a:chExt cx="3468414" cy="4461791"/>
          </a:xfrm>
        </p:grpSpPr>
        <p:sp>
          <p:nvSpPr>
            <p:cNvPr id="297" name="Google Shape;297;p21"/>
            <p:cNvSpPr/>
            <p:nvPr/>
          </p:nvSpPr>
          <p:spPr>
            <a:xfrm>
              <a:off x="4814724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 txBox="1"/>
            <p:nvPr/>
          </p:nvSpPr>
          <p:spPr>
            <a:xfrm>
              <a:off x="5826764" y="1413492"/>
              <a:ext cx="1469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Cross-domain</a:t>
              </a:r>
              <a:endParaRPr/>
            </a:p>
          </p:txBody>
        </p:sp>
      </p:grpSp>
      <p:sp>
        <p:nvSpPr>
          <p:cNvPr id="299" name="Google Shape;299;p21"/>
          <p:cNvSpPr/>
          <p:nvPr/>
        </p:nvSpPr>
        <p:spPr>
          <a:xfrm>
            <a:off x="5159056" y="3976913"/>
            <a:ext cx="450959" cy="1324351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1"/>
          <p:cNvSpPr/>
          <p:nvPr/>
        </p:nvSpPr>
        <p:spPr>
          <a:xfrm>
            <a:off x="6953576" y="3715657"/>
            <a:ext cx="450959" cy="1585608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In-domain and cross-domain results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aphicFrame>
        <p:nvGraphicFramePr>
          <p:cNvPr id="308" name="Google Shape;308;p22"/>
          <p:cNvGraphicFramePr/>
          <p:nvPr>
            <p:extLst>
              <p:ext uri="{D42A27DB-BD31-4B8C-83A1-F6EECF244321}">
                <p14:modId xmlns:p14="http://schemas.microsoft.com/office/powerpoint/2010/main" val="2902207294"/>
              </p:ext>
            </p:extLst>
          </p:nvPr>
        </p:nvGraphicFramePr>
        <p:xfrm>
          <a:off x="739148" y="1778617"/>
          <a:ext cx="7776202" cy="45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9" name="Google Shape;309;p22"/>
          <p:cNvGrpSpPr/>
          <p:nvPr/>
        </p:nvGrpSpPr>
        <p:grpSpPr>
          <a:xfrm>
            <a:off x="1198179" y="1413492"/>
            <a:ext cx="3468414" cy="4461791"/>
            <a:chOff x="1198179" y="1413492"/>
            <a:chExt cx="3468414" cy="4461791"/>
          </a:xfrm>
        </p:grpSpPr>
        <p:sp>
          <p:nvSpPr>
            <p:cNvPr id="310" name="Google Shape;310;p22"/>
            <p:cNvSpPr/>
            <p:nvPr/>
          </p:nvSpPr>
          <p:spPr>
            <a:xfrm>
              <a:off x="1198179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358350" y="1413492"/>
              <a:ext cx="1148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In-domain</a:t>
              </a:r>
              <a:endParaRPr/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4814724" y="1413492"/>
            <a:ext cx="3468414" cy="4461791"/>
            <a:chOff x="4814724" y="1413492"/>
            <a:chExt cx="3468414" cy="4461791"/>
          </a:xfrm>
        </p:grpSpPr>
        <p:sp>
          <p:nvSpPr>
            <p:cNvPr id="313" name="Google Shape;313;p22"/>
            <p:cNvSpPr/>
            <p:nvPr/>
          </p:nvSpPr>
          <p:spPr>
            <a:xfrm>
              <a:off x="4814724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5826764" y="1413492"/>
              <a:ext cx="1469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Cross-domain</a:t>
              </a:r>
              <a:endParaRPr/>
            </a:p>
          </p:txBody>
        </p:sp>
      </p:grpSp>
      <p:sp>
        <p:nvSpPr>
          <p:cNvPr id="315" name="Google Shape;315;p22"/>
          <p:cNvSpPr/>
          <p:nvPr/>
        </p:nvSpPr>
        <p:spPr>
          <a:xfrm>
            <a:off x="5739628" y="3268717"/>
            <a:ext cx="640151" cy="2032548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557918" y="3195145"/>
            <a:ext cx="640151" cy="2088329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22;p14">
            <a:extLst>
              <a:ext uri="{FF2B5EF4-FFF2-40B4-BE49-F238E27FC236}">
                <a16:creationId xmlns:a16="http://schemas.microsoft.com/office/drawing/2014/main" id="{0AD56873-F32D-470D-8B31-DED4AA6FC9C0}"/>
              </a:ext>
            </a:extLst>
          </p:cNvPr>
          <p:cNvSpPr/>
          <p:nvPr/>
        </p:nvSpPr>
        <p:spPr>
          <a:xfrm>
            <a:off x="5826764" y="1896396"/>
            <a:ext cx="1967407" cy="865916"/>
          </a:xfrm>
          <a:prstGeom prst="wedgeRoundRectCallout">
            <a:avLst>
              <a:gd name="adj1" fmla="val -41805"/>
              <a:gd name="adj2" fmla="val 110099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Google Shape;222;p14">
            <a:extLst>
              <a:ext uri="{FF2B5EF4-FFF2-40B4-BE49-F238E27FC236}">
                <a16:creationId xmlns:a16="http://schemas.microsoft.com/office/drawing/2014/main" id="{DE9CACB6-84B0-4637-BBB4-E4BDEDC9FC6A}"/>
              </a:ext>
            </a:extLst>
          </p:cNvPr>
          <p:cNvSpPr/>
          <p:nvPr/>
        </p:nvSpPr>
        <p:spPr>
          <a:xfrm>
            <a:off x="5826764" y="1889142"/>
            <a:ext cx="1967407" cy="865916"/>
          </a:xfrm>
          <a:prstGeom prst="wedgeRoundRectCallout">
            <a:avLst>
              <a:gd name="adj1" fmla="val 54485"/>
              <a:gd name="adj2" fmla="val 9501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Overlap aware methods outperform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In-domain and cross-domain results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aphicFrame>
        <p:nvGraphicFramePr>
          <p:cNvPr id="308" name="Google Shape;308;p22"/>
          <p:cNvGraphicFramePr/>
          <p:nvPr>
            <p:extLst>
              <p:ext uri="{D42A27DB-BD31-4B8C-83A1-F6EECF244321}">
                <p14:modId xmlns:p14="http://schemas.microsoft.com/office/powerpoint/2010/main" val="2474222410"/>
              </p:ext>
            </p:extLst>
          </p:nvPr>
        </p:nvGraphicFramePr>
        <p:xfrm>
          <a:off x="739148" y="1778617"/>
          <a:ext cx="7776202" cy="4577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09" name="Google Shape;309;p22"/>
          <p:cNvGrpSpPr/>
          <p:nvPr/>
        </p:nvGrpSpPr>
        <p:grpSpPr>
          <a:xfrm>
            <a:off x="1198179" y="1413492"/>
            <a:ext cx="3468414" cy="4461791"/>
            <a:chOff x="1198179" y="1413492"/>
            <a:chExt cx="3468414" cy="4461791"/>
          </a:xfrm>
        </p:grpSpPr>
        <p:sp>
          <p:nvSpPr>
            <p:cNvPr id="310" name="Google Shape;310;p22"/>
            <p:cNvSpPr/>
            <p:nvPr/>
          </p:nvSpPr>
          <p:spPr>
            <a:xfrm>
              <a:off x="1198179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2"/>
            <p:cNvSpPr txBox="1"/>
            <p:nvPr/>
          </p:nvSpPr>
          <p:spPr>
            <a:xfrm>
              <a:off x="2358350" y="1413492"/>
              <a:ext cx="114807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In-domain</a:t>
              </a:r>
              <a:endParaRPr/>
            </a:p>
          </p:txBody>
        </p:sp>
      </p:grpSp>
      <p:grpSp>
        <p:nvGrpSpPr>
          <p:cNvPr id="312" name="Google Shape;312;p22"/>
          <p:cNvGrpSpPr/>
          <p:nvPr/>
        </p:nvGrpSpPr>
        <p:grpSpPr>
          <a:xfrm>
            <a:off x="4814724" y="1413492"/>
            <a:ext cx="3468414" cy="4461791"/>
            <a:chOff x="4814724" y="1413492"/>
            <a:chExt cx="3468414" cy="4461791"/>
          </a:xfrm>
        </p:grpSpPr>
        <p:sp>
          <p:nvSpPr>
            <p:cNvPr id="313" name="Google Shape;313;p22"/>
            <p:cNvSpPr/>
            <p:nvPr/>
          </p:nvSpPr>
          <p:spPr>
            <a:xfrm>
              <a:off x="4814724" y="1778617"/>
              <a:ext cx="3468414" cy="4096666"/>
            </a:xfrm>
            <a:prstGeom prst="roundRect">
              <a:avLst>
                <a:gd name="adj" fmla="val 5664"/>
              </a:avLst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5826764" y="1413492"/>
              <a:ext cx="14697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Cross-domain</a:t>
              </a:r>
              <a:endParaRPr/>
            </a:p>
          </p:txBody>
        </p:sp>
      </p:grpSp>
      <p:sp>
        <p:nvSpPr>
          <p:cNvPr id="315" name="Google Shape;315;p22"/>
          <p:cNvSpPr/>
          <p:nvPr/>
        </p:nvSpPr>
        <p:spPr>
          <a:xfrm>
            <a:off x="6037943" y="3268717"/>
            <a:ext cx="341836" cy="2032548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7856233" y="3429000"/>
            <a:ext cx="341836" cy="1854474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7552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Discussion: Delexicalization learns and preserves</a:t>
            </a:r>
            <a:endParaRPr/>
          </a:p>
        </p:txBody>
      </p:sp>
      <p:graphicFrame>
        <p:nvGraphicFramePr>
          <p:cNvPr id="323" name="Google Shape;323;p23"/>
          <p:cNvGraphicFramePr/>
          <p:nvPr>
            <p:extLst>
              <p:ext uri="{D42A27DB-BD31-4B8C-83A1-F6EECF244321}">
                <p14:modId xmlns:p14="http://schemas.microsoft.com/office/powerpoint/2010/main" val="3832844901"/>
              </p:ext>
            </p:extLst>
          </p:nvPr>
        </p:nvGraphicFramePr>
        <p:xfrm>
          <a:off x="451946" y="1966972"/>
          <a:ext cx="8063405" cy="3911313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910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2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7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46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Claim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Evidence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Actual Label</a:t>
                      </a:r>
                      <a:endParaRPr sz="18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Predicted Label</a:t>
                      </a:r>
                      <a:endParaRPr sz="18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Key Evidence Words</a:t>
                      </a:r>
                      <a:endParaRPr sz="18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7467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DodgeBall</a:t>
                      </a:r>
                      <a:r>
                        <a:rPr lang="en-US" sz="1800" dirty="0"/>
                        <a:t> : A True Underdog Story has Vince Vaughn and Ben Stiller in starring roles .</a:t>
                      </a:r>
                      <a:endParaRPr sz="1800" dirty="0"/>
                    </a:p>
                  </a:txBody>
                  <a:tcPr marL="68575" marR="68575" marT="34300" marB="34300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DodgeBall</a:t>
                      </a:r>
                      <a:r>
                        <a:rPr lang="en-US" sz="1800" dirty="0"/>
                        <a:t> : A True Underdog Story is a 2004 American sports comedy film written and directed by Rawson Marshall Thurber and starring Vince Vaughn and Ben Stiller .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Agree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Agree</a:t>
                      </a:r>
                      <a:endParaRPr sz="18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"True", "</a:t>
                      </a:r>
                      <a:r>
                        <a:rPr lang="en-US" sz="1800">
                          <a:highlight>
                            <a:srgbClr val="C0C0C0"/>
                          </a:highlight>
                        </a:rPr>
                        <a:t>Stiller</a:t>
                      </a:r>
                      <a:r>
                        <a:rPr lang="en-US" sz="1800"/>
                        <a:t>", "DodgeBall"</a:t>
                      </a:r>
                      <a:endParaRPr sz="180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240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34300" marB="34300"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Agree</a:t>
                      </a:r>
                      <a:endParaRPr sz="18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Agree</a:t>
                      </a:r>
                      <a:endParaRPr sz="180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"True", "Underdog", "</a:t>
                      </a:r>
                      <a:r>
                        <a:rPr lang="en-US" sz="1800" dirty="0">
                          <a:highlight>
                            <a:srgbClr val="C0C0C0"/>
                          </a:highlight>
                        </a:rPr>
                        <a:t>PERSONc1</a:t>
                      </a:r>
                      <a:r>
                        <a:rPr lang="en-US" sz="1800" dirty="0"/>
                        <a:t>"</a:t>
                      </a:r>
                      <a:endParaRPr sz="18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Discussion: Delexicalization learns and improves</a:t>
            </a:r>
            <a:endParaRPr/>
          </a:p>
        </p:txBody>
      </p:sp>
      <p:graphicFrame>
        <p:nvGraphicFramePr>
          <p:cNvPr id="330" name="Google Shape;330;p24"/>
          <p:cNvGraphicFramePr/>
          <p:nvPr>
            <p:extLst>
              <p:ext uri="{D42A27DB-BD31-4B8C-83A1-F6EECF244321}">
                <p14:modId xmlns:p14="http://schemas.microsoft.com/office/powerpoint/2010/main" val="1666455610"/>
              </p:ext>
            </p:extLst>
          </p:nvPr>
        </p:nvGraphicFramePr>
        <p:xfrm>
          <a:off x="451944" y="1966971"/>
          <a:ext cx="7886700" cy="4192342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83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45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Claim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Evidence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Actual Label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Predicted Label</a:t>
                      </a:r>
                      <a:endParaRPr sz="1800" dirty="0"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Key Evidence Words</a:t>
                      </a:r>
                      <a:endParaRPr sz="1800" dirty="0"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1822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DodgeBall</a:t>
                      </a:r>
                      <a:r>
                        <a:rPr lang="en-US" sz="1800" dirty="0"/>
                        <a:t> : A True Underdog Story was unable to feature scenes with Vince Vaughn and Ben Stiller .</a:t>
                      </a:r>
                      <a:endParaRPr sz="1800" dirty="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DodgeBall</a:t>
                      </a:r>
                      <a:r>
                        <a:rPr lang="en-US" sz="1800" dirty="0"/>
                        <a:t> : A True Underdog Story is a 2004 American sports comedy film written and directed by Rawson Marshall Thurber and starring Vince Vaughn and Ben Stiller .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Disagree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C0C0C0"/>
                          </a:highlight>
                        </a:rPr>
                        <a:t>Agree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"True", ".", "</a:t>
                      </a:r>
                      <a:r>
                        <a:rPr lang="en-US" sz="1800">
                          <a:highlight>
                            <a:srgbClr val="C0C0C0"/>
                          </a:highlight>
                        </a:rPr>
                        <a:t>Stiller</a:t>
                      </a:r>
                      <a:r>
                        <a:rPr lang="en-US" sz="1800"/>
                        <a:t>"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325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C0C0C0"/>
                          </a:highlight>
                        </a:rPr>
                        <a:t>Disagree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highlight>
                            <a:srgbClr val="C0C0C0"/>
                          </a:highlight>
                        </a:rPr>
                        <a:t>Disagree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"True", "is", "Underdog“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(Stiller does not receive a high attention score)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45720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1"/>
          </p:nvPr>
        </p:nvSpPr>
        <p:spPr>
          <a:xfrm>
            <a:off x="491706" y="1871878"/>
            <a:ext cx="839350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Investigated the importance NNs place on lexical items in textual entailment task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Proposed several strategies for </a:t>
            </a:r>
            <a:r>
              <a:rPr lang="en-US" sz="2600" b="1" i="1"/>
              <a:t>semantically masking</a:t>
            </a:r>
            <a:r>
              <a:rPr lang="en-US" sz="2600" i="1"/>
              <a:t> </a:t>
            </a:r>
            <a:r>
              <a:rPr lang="en-US" sz="2600"/>
              <a:t>word classes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Replaced named entities with their class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Generalized nouns and verbs to more abstract WordNet concepts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Kept track of repeated concepts in claim and evidence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Outperformed fully-lexicalized models by over 10% accuracy when evaluated out of domain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>
            <a:spLocks noGrp="1"/>
          </p:cNvSpPr>
          <p:nvPr>
            <p:ph type="title"/>
          </p:nvPr>
        </p:nvSpPr>
        <p:spPr>
          <a:xfrm>
            <a:off x="3014818" y="193987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body" idx="1"/>
          </p:nvPr>
        </p:nvSpPr>
        <p:spPr>
          <a:xfrm>
            <a:off x="379341" y="3445303"/>
            <a:ext cx="8385318" cy="282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Data and code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uFill>
                  <a:noFill/>
                </a:uFill>
                <a:hlinkClick r:id="rId3"/>
              </a:rPr>
              <a:t>https://github.com/clulab/releases/tree/master/emnlp2019-masking</a:t>
            </a:r>
            <a:endParaRPr sz="24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Emails</a:t>
            </a:r>
            <a:endParaRPr dirty="0"/>
          </a:p>
          <a:p>
            <a:pPr marL="628650" lvl="1" indent="-2857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{</a:t>
            </a:r>
            <a:r>
              <a:rPr lang="en-US" sz="2400" b="1" dirty="0" err="1">
                <a:solidFill>
                  <a:schemeClr val="dk1"/>
                </a:solidFill>
              </a:rPr>
              <a:t>sandeepsuntwal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mithunpaul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bsharp</a:t>
            </a:r>
            <a:r>
              <a:rPr lang="en-US" sz="2400" dirty="0">
                <a:solidFill>
                  <a:schemeClr val="dk1"/>
                </a:solidFill>
              </a:rPr>
              <a:t>, </a:t>
            </a:r>
            <a:r>
              <a:rPr lang="en-US" sz="2400" dirty="0" err="1">
                <a:solidFill>
                  <a:schemeClr val="dk1"/>
                </a:solidFill>
              </a:rPr>
              <a:t>msurdeanu</a:t>
            </a:r>
            <a:r>
              <a:rPr lang="en-US" sz="2400" dirty="0">
                <a:solidFill>
                  <a:schemeClr val="dk1"/>
                </a:solidFill>
              </a:rPr>
              <a:t>} @email.arizona.edu </a:t>
            </a:r>
          </a:p>
          <a:p>
            <a:pPr marL="171450" indent="-285750">
              <a:spcBef>
                <a:spcPts val="375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This work was supported by DARPA and the Bill and Melinda Gates Foundation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53" name="Google Shape;353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54" name="Google Shape;354;p27" descr="download.jpe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827" y="333510"/>
            <a:ext cx="3438142" cy="857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 descr="clulab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56141" y="128216"/>
            <a:ext cx="1487859" cy="18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15E9-9754-43A9-AE1D-98884F99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9D99-1F40-4EF7-9F02-6A1D9806B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99341-7830-4ACD-B670-F243CACA7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95692"/>
              </p:ext>
            </p:extLst>
          </p:nvPr>
        </p:nvGraphicFramePr>
        <p:xfrm>
          <a:off x="749753" y="2461417"/>
          <a:ext cx="7644493" cy="2921002"/>
        </p:xfrm>
        <a:graphic>
          <a:graphicData uri="http://schemas.openxmlformats.org/drawingml/2006/table">
            <a:tbl>
              <a:tblPr firstRow="1" bandRow="1">
                <a:tableStyleId>{87518362-25EF-4C3C-A6F8-3336914A2025}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174242267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69016258"/>
                    </a:ext>
                  </a:extLst>
                </a:gridCol>
                <a:gridCol w="2167617">
                  <a:extLst>
                    <a:ext uri="{9D8B030D-6E8A-4147-A177-3AD203B41FA5}">
                      <a16:colId xmlns:a16="http://schemas.microsoft.com/office/drawing/2014/main" val="62041302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Claim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0308"/>
                  </a:ext>
                </a:extLst>
              </a:tr>
              <a:tr h="1954552">
                <a:tc>
                  <a:txBody>
                    <a:bodyPr/>
                    <a:lstStyle/>
                    <a:p>
                      <a:r>
                        <a:rPr lang="en-US" sz="2400" dirty="0"/>
                        <a:t>Ben Stiller is a member of the Frat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Stiller is a member of a group of comedic actors colloquially known as the Frat Pack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Agree?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Disagree?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Not Enough Info?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956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body" idx="1"/>
          </p:nvPr>
        </p:nvSpPr>
        <p:spPr>
          <a:xfrm>
            <a:off x="457200" y="188680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work was supported by the Defense Advanced Research Projects Agency (DARPA) under the World Modelers program, grant number W911NF1810014, and by the Bill and Melinda Gates Foundation HBGDki Initiative. </a:t>
            </a:r>
            <a:endParaRPr sz="240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Mihai Surdeanu declares a financial interest in lum.ai. This interest has been properly disclosed to the University of Arizona Institutional Review Committee and is managed in accordance with its conflict of interest policies. </a:t>
            </a:r>
            <a:endParaRPr/>
          </a:p>
          <a:p>
            <a:pPr marL="171450" lvl="0" indent="-19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63" name="Google Shape;363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69" name="Google Shape;369;p29"/>
          <p:cNvSpPr txBox="1"/>
          <p:nvPr/>
        </p:nvSpPr>
        <p:spPr>
          <a:xfrm>
            <a:off x="628650" y="2802852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</a:t>
            </a:r>
            <a:endParaRPr sz="5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Intuition</a:t>
            </a:r>
            <a:endParaRPr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model will overfit on “Ben Stiller effect” phrases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1450" lvl="0" indent="-1778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find them: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 on domain 1; test on domain 2 (cross domain)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 on domain 2; test on domain 2 (in domain)</a:t>
            </a:r>
            <a:endParaRPr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Overfitted words: receive </a:t>
            </a:r>
            <a:r>
              <a:rPr lang="en-US" i="1"/>
              <a:t>high attention scores </a:t>
            </a:r>
            <a:r>
              <a:rPr lang="en-US"/>
              <a:t>when the cross-domain model makes an incorrect prediction, and </a:t>
            </a:r>
            <a:r>
              <a:rPr lang="en-US" i="1"/>
              <a:t>low attention scores </a:t>
            </a:r>
            <a:r>
              <a:rPr lang="en-US"/>
              <a:t>when the in-domain model yields the correct prediction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Error analysis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675" y="1690700"/>
            <a:ext cx="6964024" cy="507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Setup</a:t>
            </a:r>
            <a:endParaRPr dirty="0"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used two domains: Fever and FNC</a:t>
            </a:r>
            <a:endParaRPr dirty="0"/>
          </a:p>
          <a:p>
            <a:pPr marL="51435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Labels between the two domains were aligned as shown:</a:t>
            </a:r>
            <a:endParaRPr dirty="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60" name="Google Shape;1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graphicFrame>
        <p:nvGraphicFramePr>
          <p:cNvPr id="5" name="Google Shape;204;p12">
            <a:extLst>
              <a:ext uri="{FF2B5EF4-FFF2-40B4-BE49-F238E27FC236}">
                <a16:creationId xmlns:a16="http://schemas.microsoft.com/office/drawing/2014/main" id="{DD07BC31-3947-484D-9FA7-40910638A4A6}"/>
              </a:ext>
            </a:extLst>
          </p:cNvPr>
          <p:cNvGraphicFramePr/>
          <p:nvPr>
            <p:extLst/>
          </p:nvPr>
        </p:nvGraphicFramePr>
        <p:xfrm>
          <a:off x="545525" y="2806002"/>
          <a:ext cx="8102000" cy="3795850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247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Label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Datasets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454029079"/>
                  </a:ext>
                </a:extLst>
              </a:tr>
              <a:tr h="463625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FEVER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FNC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Entailment label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24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Supports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24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Agree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Contradiction Label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24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Refutes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lang="en-US" sz="24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dirty="0">
                          <a:solidFill>
                            <a:schemeClr val="dk1"/>
                          </a:solidFill>
                        </a:rPr>
                        <a:t>Disagree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10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Neutral Label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Not Enough Info (KNN)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Discuss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715892356"/>
                  </a:ext>
                </a:extLst>
              </a:tr>
              <a:tr h="478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Not Enough Info (Random)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Unrelated</a:t>
                      </a: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93051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270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Discussion: Cross-domain improvement example</a:t>
            </a:r>
            <a:endParaRPr/>
          </a:p>
        </p:txBody>
      </p:sp>
      <p:graphicFrame>
        <p:nvGraphicFramePr>
          <p:cNvPr id="337" name="Google Shape;337;p25"/>
          <p:cNvGraphicFramePr/>
          <p:nvPr/>
        </p:nvGraphicFramePr>
        <p:xfrm>
          <a:off x="451946" y="1966972"/>
          <a:ext cx="8250600" cy="2532110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132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Transformation Type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Claim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Evidence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Actual Label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Predicted Label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Key Evidence Words</a:t>
                      </a:r>
                      <a:endParaRPr/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Lex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Bieber ringtone scares bear , saves man 's life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man was saved from a vicious bear attack thanks to his Justin Bieber ringtone 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Agree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highlight>
                            <a:srgbClr val="C0C0C0"/>
                          </a:highlight>
                        </a:rPr>
                        <a:t>Disagree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["Bieber", "MAN", "man"]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OA</a:t>
                      </a:r>
                      <a:endParaRPr/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PERSONc1 ringtone scares bear , saves man 's life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man was saved from a vicious bear attack thanks to his PERSONc1 ringtone …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highlight>
                            <a:srgbClr val="C0C0C0"/>
                          </a:highlight>
                        </a:rPr>
                        <a:t>Agree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highlight>
                            <a:srgbClr val="C0C0C0"/>
                          </a:highlight>
                        </a:rPr>
                        <a:t>Agree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["but", "PERSONc1", "MAN"]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71450" lvl="0" indent="-1714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Ankur P Parikh, Oscar </a:t>
            </a:r>
            <a:r>
              <a:rPr lang="en-US" sz="2590" dirty="0" err="1"/>
              <a:t>Tackstrom</a:t>
            </a:r>
            <a:r>
              <a:rPr lang="en-US" sz="2590" dirty="0"/>
              <a:t>, </a:t>
            </a:r>
            <a:r>
              <a:rPr lang="en-US" sz="2590" dirty="0" err="1"/>
              <a:t>Dipanjan</a:t>
            </a:r>
            <a:r>
              <a:rPr lang="en-US" sz="2590" dirty="0"/>
              <a:t> Das, and Jakob </a:t>
            </a:r>
            <a:r>
              <a:rPr lang="en-US" sz="2590" dirty="0" err="1"/>
              <a:t>Uszkoreit</a:t>
            </a:r>
            <a:r>
              <a:rPr lang="en-US" sz="2590" dirty="0"/>
              <a:t>. 2016. A decomposable attention model for natural  language inference. </a:t>
            </a:r>
            <a:r>
              <a:rPr lang="en-US" sz="2590" dirty="0" err="1"/>
              <a:t>arXiv</a:t>
            </a:r>
            <a:r>
              <a:rPr lang="en-US" sz="2590" dirty="0"/>
              <a:t> preprint arXiv:1606.01933.</a:t>
            </a:r>
          </a:p>
          <a:p>
            <a:pPr marL="628650" lvl="1" indent="-171450">
              <a:lnSpc>
                <a:spcPct val="80000"/>
              </a:lnSpc>
              <a:spcBef>
                <a:spcPts val="0"/>
              </a:spcBef>
              <a:buSzPts val="2590"/>
            </a:pPr>
            <a:endParaRPr dirty="0"/>
          </a:p>
          <a:p>
            <a:pPr marL="171450" lvl="0" indent="-171450">
              <a:lnSpc>
                <a:spcPct val="80000"/>
              </a:lnSpc>
              <a:buSzPts val="2590"/>
            </a:pPr>
            <a:r>
              <a:rPr lang="en-US" sz="2590" dirty="0" err="1"/>
              <a:t>Ciaramita</a:t>
            </a:r>
            <a:r>
              <a:rPr lang="en-US" sz="2590" dirty="0"/>
              <a:t>, M., &amp; Johnson, M. (2003, July). </a:t>
            </a:r>
            <a:r>
              <a:rPr lang="en-US" sz="2590" dirty="0" err="1"/>
              <a:t>Supersense</a:t>
            </a:r>
            <a:r>
              <a:rPr lang="en-US" sz="2590" dirty="0"/>
              <a:t> tagging of unknown nouns in WordNet. In Proceedings of the 2003 conference on Empirical methods in natural language processing (pp. 168-175). Association for Computational Linguistics.</a:t>
            </a:r>
          </a:p>
          <a:p>
            <a:pPr marL="628650" lvl="1" indent="-171450">
              <a:lnSpc>
                <a:spcPct val="80000"/>
              </a:lnSpc>
              <a:buSzPts val="2590"/>
            </a:pPr>
            <a:endParaRPr lang="en-US" sz="2190" dirty="0"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Hinton, G., </a:t>
            </a:r>
            <a:r>
              <a:rPr lang="en-US" sz="2590" dirty="0" err="1"/>
              <a:t>Vinyals</a:t>
            </a:r>
            <a:r>
              <a:rPr lang="en-US" sz="2590" dirty="0"/>
              <a:t>, O., &amp; Dean, J. (2015). Distilling the knowledge in a neural network. </a:t>
            </a:r>
            <a:r>
              <a:rPr lang="en-US" sz="2590" i="1" dirty="0" err="1"/>
              <a:t>arXiv</a:t>
            </a:r>
            <a:r>
              <a:rPr lang="en-US" sz="2590" i="1" dirty="0"/>
              <a:t> preprint arXiv:1503.02531</a:t>
            </a:r>
            <a:r>
              <a:rPr lang="en-US" sz="2590" dirty="0"/>
              <a:t>.</a:t>
            </a:r>
          </a:p>
          <a:p>
            <a:pPr marL="628650" lvl="1" indent="-171450">
              <a:lnSpc>
                <a:spcPct val="80000"/>
              </a:lnSpc>
              <a:spcBef>
                <a:spcPts val="750"/>
              </a:spcBef>
              <a:buSzPts val="2590"/>
            </a:pPr>
            <a:endParaRPr dirty="0"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James Thorne, Andreas Vlachos, Christos </a:t>
            </a:r>
            <a:r>
              <a:rPr lang="en-US" sz="2590" dirty="0" err="1"/>
              <a:t>Christodoulopoulos</a:t>
            </a:r>
            <a:r>
              <a:rPr lang="en-US" sz="2590" dirty="0"/>
              <a:t>, and Arpit Mittal. 2018. Fever: a large-scale dataset for fact extraction and verification. </a:t>
            </a:r>
            <a:r>
              <a:rPr lang="en-US" sz="2590" dirty="0" err="1"/>
              <a:t>arXiv</a:t>
            </a:r>
            <a:r>
              <a:rPr lang="en-US" sz="2590" dirty="0"/>
              <a:t> preprint arXiv:1803.05355.</a:t>
            </a:r>
          </a:p>
          <a:p>
            <a:pPr marL="628650" lvl="1" indent="-171450">
              <a:lnSpc>
                <a:spcPct val="80000"/>
              </a:lnSpc>
              <a:spcBef>
                <a:spcPts val="750"/>
              </a:spcBef>
              <a:buSzPts val="2590"/>
            </a:pPr>
            <a:endParaRPr dirty="0"/>
          </a:p>
          <a:p>
            <a:pPr marL="171450" lvl="0" indent="-17145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Tx/>
              <a:buSzPts val="2590"/>
              <a:buChar char="•"/>
            </a:pPr>
            <a:r>
              <a:rPr lang="en-US" sz="2590" dirty="0">
                <a:solidFill>
                  <a:schemeClr val="tx1"/>
                </a:solidFill>
              </a:rPr>
              <a:t>Pomerleau</a:t>
            </a:r>
            <a:r>
              <a:rPr lang="en-US" sz="2590" dirty="0"/>
              <a:t>, D., &amp; Rao, D. (2016). Fake news challenge stage 1 (FNC-I): Stance detection.</a:t>
            </a:r>
            <a:endParaRPr sz="2590" dirty="0"/>
          </a:p>
          <a:p>
            <a:pPr marL="171450" lvl="0" indent="-6985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  <a:p>
            <a:pPr marL="171450" lvl="0" indent="-6985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sz="259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3A0DDC-6131-432F-B5CB-3FF8973C92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15E9-9754-43A9-AE1D-98884F99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29D99-1F40-4EF7-9F02-6A1D9806B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99341-7830-4ACD-B670-F243CACA7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53968"/>
              </p:ext>
            </p:extLst>
          </p:nvPr>
        </p:nvGraphicFramePr>
        <p:xfrm>
          <a:off x="749753" y="2461417"/>
          <a:ext cx="7644493" cy="3103882"/>
        </p:xfrm>
        <a:graphic>
          <a:graphicData uri="http://schemas.openxmlformats.org/drawingml/2006/table">
            <a:tbl>
              <a:tblPr firstRow="1" bandRow="1">
                <a:tableStyleId>{87518362-25EF-4C3C-A6F8-3336914A2025}</a:tableStyleId>
              </a:tblPr>
              <a:tblGrid>
                <a:gridCol w="2124076">
                  <a:extLst>
                    <a:ext uri="{9D8B030D-6E8A-4147-A177-3AD203B41FA5}">
                      <a16:colId xmlns:a16="http://schemas.microsoft.com/office/drawing/2014/main" val="174242267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69016258"/>
                    </a:ext>
                  </a:extLst>
                </a:gridCol>
                <a:gridCol w="2167617">
                  <a:extLst>
                    <a:ext uri="{9D8B030D-6E8A-4147-A177-3AD203B41FA5}">
                      <a16:colId xmlns:a16="http://schemas.microsoft.com/office/drawing/2014/main" val="620413029"/>
                    </a:ext>
                  </a:extLst>
                </a:gridCol>
              </a:tblGrid>
              <a:tr h="6350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Claim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0308"/>
                  </a:ext>
                </a:extLst>
              </a:tr>
              <a:tr h="1954552">
                <a:tc>
                  <a:txBody>
                    <a:bodyPr/>
                    <a:lstStyle/>
                    <a:p>
                      <a:r>
                        <a:rPr lang="en-US" sz="2400" dirty="0"/>
                        <a:t>Ben Stiller is a member of the Frat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Stiller is a member of a group of comedic actors colloquially known as the Frat Pack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dirty="0"/>
                        <a:t>Agree!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Disagree?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Not Enough Info?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96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77B2-43AF-4628-80C5-0714BA84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98BFD-EF01-4691-932F-E31F2055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Fact verification has been modeled as textual entailment + deep learning with excellent performance</a:t>
            </a:r>
          </a:p>
          <a:p>
            <a:endParaRPr lang="en-US" dirty="0"/>
          </a:p>
          <a:p>
            <a:r>
              <a:rPr lang="en-US" dirty="0"/>
              <a:t>However…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2471-28E0-48BF-B2E7-33FA1BDD7F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The “Ben Stiller Effect”</a:t>
            </a:r>
            <a:endParaRPr dirty="0"/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3596640" y="2392679"/>
            <a:ext cx="4918710" cy="378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17145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occurrence of the name </a:t>
            </a:r>
            <a:r>
              <a:rPr lang="en-US" i="1" dirty="0"/>
              <a:t>Ben Stiller </a:t>
            </a:r>
            <a:r>
              <a:rPr lang="en-US" dirty="0"/>
              <a:t>is associated with the </a:t>
            </a:r>
            <a:r>
              <a:rPr lang="en-US" b="1" dirty="0"/>
              <a:t>Agree</a:t>
            </a:r>
            <a:r>
              <a:rPr lang="en-US" dirty="0"/>
              <a:t> label in more than 70% of its training instances in the FEVER training dataset!</a:t>
            </a:r>
            <a:endParaRPr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50" y="1787839"/>
            <a:ext cx="3291840" cy="438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More examples of the “Ben Stiller Effect”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1284335" y="2161088"/>
          <a:ext cx="6526500" cy="1737400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21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Phrase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Supports Label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Refutes Label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Ben Stiller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74%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26%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Israeli-American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100%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0%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American Author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91%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3%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Google Shape;124;p4"/>
          <p:cNvSpPr txBox="1"/>
          <p:nvPr/>
        </p:nvSpPr>
        <p:spPr>
          <a:xfrm>
            <a:off x="2089455" y="4149827"/>
            <a:ext cx="4916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from the Fever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dataset </a:t>
            </a:r>
            <a:endParaRPr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More examples of the “Ben Stiller Effect”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23" name="Google Shape;123;p4"/>
          <p:cNvGraphicFramePr/>
          <p:nvPr/>
        </p:nvGraphicFramePr>
        <p:xfrm>
          <a:off x="1284335" y="2161088"/>
          <a:ext cx="6526500" cy="1737400"/>
        </p:xfrm>
        <a:graphic>
          <a:graphicData uri="http://schemas.openxmlformats.org/drawingml/2006/table">
            <a:tbl>
              <a:tblPr firstRow="1" bandRow="1">
                <a:noFill/>
                <a:tableStyleId>{87518362-25EF-4C3C-A6F8-3336914A2025}</a:tableStyleId>
              </a:tblPr>
              <a:tblGrid>
                <a:gridCol w="217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Phrase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Supports Label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Refutes Label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Ben Stiller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74%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26%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Israeli-American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100%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0%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i="1" u="none" strike="noStrike" cap="none"/>
                        <a:t>American Author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91%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/>
                        <a:t>3%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Google Shape;124;p4"/>
          <p:cNvSpPr txBox="1"/>
          <p:nvPr/>
        </p:nvSpPr>
        <p:spPr>
          <a:xfrm>
            <a:off x="2089455" y="3999355"/>
            <a:ext cx="49162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from the Fever </a:t>
            </a:r>
            <a:r>
              <a:rPr lang="en-US" sz="1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dataset </a:t>
            </a:r>
            <a:endParaRPr sz="18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8" name="Google Shape;222;p14">
            <a:extLst>
              <a:ext uri="{FF2B5EF4-FFF2-40B4-BE49-F238E27FC236}">
                <a16:creationId xmlns:a16="http://schemas.microsoft.com/office/drawing/2014/main" id="{F2202621-7125-40E1-AFF6-75CBC15E81C6}"/>
              </a:ext>
            </a:extLst>
          </p:cNvPr>
          <p:cNvSpPr/>
          <p:nvPr/>
        </p:nvSpPr>
        <p:spPr>
          <a:xfrm>
            <a:off x="628650" y="4826644"/>
            <a:ext cx="7182185" cy="1529708"/>
          </a:xfrm>
          <a:prstGeom prst="wedgeRoundRectCallout">
            <a:avLst>
              <a:gd name="adj1" fmla="val -22829"/>
              <a:gd name="adj2" fmla="val -7727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3200" dirty="0"/>
              <a:t>What this means is that a fact verification method may overfit simply by looking at the claim!</a:t>
            </a:r>
          </a:p>
        </p:txBody>
      </p:sp>
    </p:spTree>
    <p:extLst>
      <p:ext uri="{BB962C8B-B14F-4D97-AF65-F5344CB8AC3E}">
        <p14:creationId xmlns:p14="http://schemas.microsoft.com/office/powerpoint/2010/main" val="298812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Key question</a:t>
            </a: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How do we mitigate this overfitting?</a:t>
            </a:r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1660</Words>
  <Application>Microsoft Macintosh PowerPoint</Application>
  <PresentationFormat>On-screen Show (4:3)</PresentationFormat>
  <Paragraphs>365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On the Importance of Delexicalization for Fact Verification </vt:lpstr>
      <vt:lpstr>Background</vt:lpstr>
      <vt:lpstr>Example</vt:lpstr>
      <vt:lpstr>Example</vt:lpstr>
      <vt:lpstr>Motivation</vt:lpstr>
      <vt:lpstr>The “Ben Stiller Effect”</vt:lpstr>
      <vt:lpstr>More examples of the “Ben Stiller Effect”</vt:lpstr>
      <vt:lpstr>More examples of the “Ben Stiller Effect”</vt:lpstr>
      <vt:lpstr>Key question</vt:lpstr>
      <vt:lpstr>Key intuition</vt:lpstr>
      <vt:lpstr>Knowledge distillation</vt:lpstr>
      <vt:lpstr>Setup</vt:lpstr>
      <vt:lpstr>Setup</vt:lpstr>
      <vt:lpstr>Setup</vt:lpstr>
      <vt:lpstr>Lexicalized baseline</vt:lpstr>
      <vt:lpstr>Deletion baseline</vt:lpstr>
      <vt:lpstr>Masking method: basic NER</vt:lpstr>
      <vt:lpstr>Masking method: overlap-aware NER</vt:lpstr>
      <vt:lpstr>Masking method: overlap-aware NER + super sense tags</vt:lpstr>
      <vt:lpstr>Results</vt:lpstr>
      <vt:lpstr>In-domain and cross-domain results</vt:lpstr>
      <vt:lpstr>In-domain and cross-domain results</vt:lpstr>
      <vt:lpstr>In-domain and cross-domain results</vt:lpstr>
      <vt:lpstr>In-domain and cross-domain results</vt:lpstr>
      <vt:lpstr>In-domain and cross-domain results</vt:lpstr>
      <vt:lpstr>Discussion: Delexicalization learns and preserves</vt:lpstr>
      <vt:lpstr>Discussion: Delexicalization learns and improves</vt:lpstr>
      <vt:lpstr>Conclusions</vt:lpstr>
      <vt:lpstr>Thank you!</vt:lpstr>
      <vt:lpstr>Acknowledgements</vt:lpstr>
      <vt:lpstr>PowerPoint Presentation</vt:lpstr>
      <vt:lpstr>Intuition</vt:lpstr>
      <vt:lpstr>Error analysis</vt:lpstr>
      <vt:lpstr>Setup</vt:lpstr>
      <vt:lpstr>Discussion: Cross-domain improvement example</vt:lpstr>
      <vt:lpstr>References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Importance of Delexicalization for Fact Verification </dc:title>
  <dc:creator>Mihai Surdeanu</dc:creator>
  <cp:lastModifiedBy>Surdeanu, Mihai - (msurdeanu)</cp:lastModifiedBy>
  <cp:revision>166</cp:revision>
  <dcterms:created xsi:type="dcterms:W3CDTF">2013-07-26T18:41:15Z</dcterms:created>
  <dcterms:modified xsi:type="dcterms:W3CDTF">2019-11-05T13:33:00Z</dcterms:modified>
</cp:coreProperties>
</file>