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27"/>
  </p:notesMasterIdLst>
  <p:handoutMasterIdLst>
    <p:handoutMasterId r:id="rId28"/>
  </p:handoutMasterIdLst>
  <p:sldIdLst>
    <p:sldId id="268" r:id="rId2"/>
    <p:sldId id="402" r:id="rId3"/>
    <p:sldId id="431" r:id="rId4"/>
    <p:sldId id="405" r:id="rId5"/>
    <p:sldId id="393" r:id="rId6"/>
    <p:sldId id="406" r:id="rId7"/>
    <p:sldId id="399" r:id="rId8"/>
    <p:sldId id="404" r:id="rId9"/>
    <p:sldId id="432" r:id="rId10"/>
    <p:sldId id="433" r:id="rId11"/>
    <p:sldId id="420" r:id="rId12"/>
    <p:sldId id="421" r:id="rId13"/>
    <p:sldId id="430" r:id="rId14"/>
    <p:sldId id="423" r:id="rId15"/>
    <p:sldId id="435" r:id="rId16"/>
    <p:sldId id="436" r:id="rId17"/>
    <p:sldId id="437" r:id="rId18"/>
    <p:sldId id="438" r:id="rId19"/>
    <p:sldId id="424" r:id="rId20"/>
    <p:sldId id="440" r:id="rId21"/>
    <p:sldId id="441" r:id="rId22"/>
    <p:sldId id="442" r:id="rId23"/>
    <p:sldId id="443" r:id="rId24"/>
    <p:sldId id="429" r:id="rId25"/>
    <p:sldId id="428" r:id="rId26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15" autoAdjust="0"/>
    <p:restoredTop sz="78017" autoAdjust="0"/>
  </p:normalViewPr>
  <p:slideViewPr>
    <p:cSldViewPr>
      <p:cViewPr>
        <p:scale>
          <a:sx n="75" d="100"/>
          <a:sy n="75" d="100"/>
        </p:scale>
        <p:origin x="-224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02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20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17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681037"/>
            <a:ext cx="7929564" cy="1452563"/>
          </a:xfrm>
        </p:spPr>
        <p:txBody>
          <a:bodyPr/>
          <a:lstStyle>
            <a:lvl1pPr algn="ctr"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343400"/>
            <a:ext cx="6705600" cy="17272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48400"/>
            <a:ext cx="12192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33400" y="6248400"/>
            <a:ext cx="765174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1400" y="2438400"/>
            <a:ext cx="1630944" cy="164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381000"/>
            <a:ext cx="2114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191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1"/>
            <a:ext cx="7772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76701"/>
            <a:ext cx="7772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5080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6858000" cy="444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62738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62738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445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2738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2738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38100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752600"/>
            <a:ext cx="38100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62738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7163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311400"/>
            <a:ext cx="4040188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7" y="167163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7" y="2311400"/>
            <a:ext cx="4041775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62738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2738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5080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905000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3124201"/>
            <a:ext cx="3008313" cy="30019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508000"/>
            <a:ext cx="7467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803400"/>
            <a:ext cx="85344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0" y="62738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2738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8" y="533400"/>
            <a:ext cx="960755" cy="9672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 Extraction Using Distant Supervision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Reschke, Martin </a:t>
            </a:r>
            <a:r>
              <a:rPr lang="en-US" dirty="0" err="1" smtClean="0"/>
              <a:t>Jankowiak</a:t>
            </a:r>
            <a:r>
              <a:rPr lang="en-US" dirty="0" smtClean="0"/>
              <a:t>, </a:t>
            </a:r>
            <a:r>
              <a:rPr lang="en-US" dirty="0" err="1" smtClean="0"/>
              <a:t>Mihai</a:t>
            </a:r>
            <a:r>
              <a:rPr lang="en-US" dirty="0" smtClean="0"/>
              <a:t> </a:t>
            </a:r>
            <a:r>
              <a:rPr lang="en-US" dirty="0" err="1" smtClean="0"/>
              <a:t>Surdeanu</a:t>
            </a:r>
            <a:r>
              <a:rPr lang="en-US" dirty="0" smtClean="0"/>
              <a:t>, Christopher D. Manning, Daniel </a:t>
            </a:r>
            <a:r>
              <a:rPr lang="en-US" dirty="0" err="1" smtClean="0"/>
              <a:t>Jurafsky</a:t>
            </a:r>
            <a:endParaRPr lang="en-US" dirty="0" smtClean="0"/>
          </a:p>
          <a:p>
            <a:r>
              <a:rPr lang="en-US" sz="2000" dirty="0" smtClean="0"/>
              <a:t>30 May 2014</a:t>
            </a:r>
          </a:p>
          <a:p>
            <a:r>
              <a:rPr lang="en-US" sz="2000" dirty="0" smtClean="0"/>
              <a:t>Language Resources and Evaluation Conference</a:t>
            </a:r>
            <a:endParaRPr lang="en-US" sz="2000" dirty="0"/>
          </a:p>
          <a:p>
            <a:r>
              <a:rPr lang="en-US" sz="2000" dirty="0" smtClean="0"/>
              <a:t>Reykjavik, Iceland</a:t>
            </a:r>
            <a:endParaRPr lang="en-US" sz="2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2: Sequence Model with Local Inference (SMLI)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Intuition: There are dependencies between labels.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Crew and Passenger go together: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>
                <a:latin typeface="American Typewriter"/>
                <a:cs typeface="American Typewriter"/>
              </a:rPr>
              <a:t>4</a:t>
            </a:r>
            <a:r>
              <a:rPr lang="en-US" dirty="0" smtClean="0">
                <a:latin typeface="American Typewriter"/>
                <a:cs typeface="American Typewriter"/>
              </a:rPr>
              <a:t> crew and </a:t>
            </a:r>
            <a:r>
              <a:rPr lang="en-US" b="1" dirty="0" smtClean="0">
                <a:latin typeface="American Typewriter"/>
                <a:cs typeface="American Typewriter"/>
              </a:rPr>
              <a:t>200</a:t>
            </a:r>
            <a:r>
              <a:rPr lang="en-US" dirty="0" smtClean="0">
                <a:latin typeface="American Typewriter"/>
                <a:cs typeface="American Typewriter"/>
              </a:rPr>
              <a:t> passengers were on board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Site often follows Site: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latin typeface="American Typewriter"/>
                <a:cs typeface="American Typewriter"/>
              </a:rPr>
              <a:t>The plane crash landed in </a:t>
            </a:r>
            <a:r>
              <a:rPr lang="en-US" b="1" dirty="0" smtClean="0">
                <a:latin typeface="American Typewriter"/>
                <a:cs typeface="American Typewriter"/>
              </a:rPr>
              <a:t>Beijing</a:t>
            </a:r>
            <a:r>
              <a:rPr lang="en-US" dirty="0" smtClean="0">
                <a:latin typeface="American Typewriter"/>
                <a:cs typeface="American Typewriter"/>
              </a:rPr>
              <a:t>, </a:t>
            </a:r>
            <a:r>
              <a:rPr lang="en-US" b="1" dirty="0" smtClean="0">
                <a:latin typeface="American Typewriter"/>
                <a:cs typeface="American Typewriter"/>
              </a:rPr>
              <a:t>China</a:t>
            </a:r>
            <a:r>
              <a:rPr lang="en-US" dirty="0" smtClean="0">
                <a:latin typeface="American Typewriter"/>
                <a:cs typeface="American Typewriter"/>
              </a:rPr>
              <a:t>.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Fatalities never follows Fatalities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* </a:t>
            </a:r>
            <a:r>
              <a:rPr lang="en-US" b="1" dirty="0" smtClean="0">
                <a:latin typeface="American Typewriter"/>
                <a:cs typeface="American Typewriter"/>
              </a:rPr>
              <a:t>20</a:t>
            </a:r>
            <a:r>
              <a:rPr lang="en-US" dirty="0" smtClean="0">
                <a:latin typeface="American Typewriter"/>
                <a:cs typeface="American Typewriter"/>
              </a:rPr>
              <a:t> died and </a:t>
            </a:r>
            <a:r>
              <a:rPr lang="en-US" b="1" dirty="0" smtClean="0">
                <a:latin typeface="American Typewriter"/>
                <a:cs typeface="American Typewriter"/>
              </a:rPr>
              <a:t>30</a:t>
            </a:r>
            <a:r>
              <a:rPr lang="en-US" dirty="0" smtClean="0">
                <a:latin typeface="American Typewriter"/>
                <a:cs typeface="American Typewriter"/>
              </a:rPr>
              <a:t> were killed in last Wednesday’s crash.</a:t>
            </a:r>
            <a:endParaRPr lang="en-US" dirty="0">
              <a:latin typeface="American Typewriter"/>
              <a:cs typeface="American Typewriter"/>
            </a:endParaRPr>
          </a:p>
          <a:p>
            <a:endParaRPr lang="en-US" dirty="0"/>
          </a:p>
          <a:p>
            <a:r>
              <a:rPr lang="en-US" dirty="0" smtClean="0"/>
              <a:t>Solution: A sequence </a:t>
            </a:r>
            <a:r>
              <a:rPr lang="en-US" dirty="0"/>
              <a:t>m</a:t>
            </a:r>
            <a:r>
              <a:rPr lang="en-US" dirty="0" smtClean="0"/>
              <a:t>odel where previous </a:t>
            </a:r>
            <a:r>
              <a:rPr lang="en-US" dirty="0" smtClean="0"/>
              <a:t>non-NIL label </a:t>
            </a:r>
            <a:r>
              <a:rPr lang="en-US" dirty="0" smtClean="0"/>
              <a:t>is a feature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At train time: use noisy “gold” labels.</a:t>
            </a:r>
          </a:p>
          <a:p>
            <a:pPr lvl="1"/>
            <a:r>
              <a:rPr lang="en-US" dirty="0" smtClean="0"/>
              <a:t>At </a:t>
            </a:r>
            <a:r>
              <a:rPr lang="en-US" dirty="0" smtClean="0"/>
              <a:t>test time: use classifier output.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42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</a:t>
            </a:r>
            <a:r>
              <a:rPr lang="en-US" dirty="0" smtClean="0"/>
              <a:t> Joint </a:t>
            </a:r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Local </a:t>
            </a:r>
            <a:r>
              <a:rPr lang="en-US" dirty="0" smtClean="0"/>
              <a:t>sequence models </a:t>
            </a:r>
            <a:r>
              <a:rPr lang="en-US" dirty="0" smtClean="0"/>
              <a:t>propagate error.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sz="2000" b="1" dirty="0" smtClean="0">
                <a:latin typeface="American Typewriter"/>
                <a:cs typeface="American Typewriter"/>
              </a:rPr>
              <a:t>20</a:t>
            </a:r>
            <a:r>
              <a:rPr lang="en-US" sz="2000" dirty="0" smtClean="0">
                <a:latin typeface="American Typewriter"/>
                <a:cs typeface="American Typewriter"/>
              </a:rPr>
              <a:t> dead, </a:t>
            </a:r>
            <a:r>
              <a:rPr lang="en-US" sz="2000" b="1" dirty="0" smtClean="0">
                <a:latin typeface="American Typewriter"/>
                <a:cs typeface="American Typewriter"/>
              </a:rPr>
              <a:t>15</a:t>
            </a:r>
            <a:r>
              <a:rPr lang="en-US" sz="2000" dirty="0" smtClean="0">
                <a:latin typeface="American Typewriter"/>
                <a:cs typeface="American Typewriter"/>
              </a:rPr>
              <a:t> injured in a </a:t>
            </a:r>
            <a:r>
              <a:rPr lang="en-US" sz="2000" b="1" dirty="0" err="1" smtClean="0">
                <a:latin typeface="American Typewriter"/>
                <a:cs typeface="American Typewriter"/>
              </a:rPr>
              <a:t>USAirways</a:t>
            </a:r>
            <a:r>
              <a:rPr lang="en-US" sz="2000" dirty="0" smtClean="0">
                <a:latin typeface="American Typewriter"/>
                <a:cs typeface="American Typewriter"/>
              </a:rPr>
              <a:t> </a:t>
            </a:r>
            <a:r>
              <a:rPr lang="en-US" sz="2000" b="1" dirty="0" smtClean="0">
                <a:latin typeface="American Typewriter"/>
                <a:cs typeface="American Typewriter"/>
              </a:rPr>
              <a:t>Boeing 747</a:t>
            </a:r>
            <a:r>
              <a:rPr lang="en-US" sz="2000" dirty="0" smtClean="0">
                <a:latin typeface="American Typewriter"/>
                <a:cs typeface="American Typewriter"/>
              </a:rPr>
              <a:t> crash.</a:t>
            </a:r>
          </a:p>
          <a:p>
            <a:pPr marL="0" indent="0">
              <a:buNone/>
            </a:pPr>
            <a:r>
              <a:rPr lang="en-US" sz="2000" u="sng" dirty="0" smtClean="0">
                <a:cs typeface="American Typewriter"/>
              </a:rPr>
              <a:t>Gold</a:t>
            </a:r>
            <a:r>
              <a:rPr lang="en-US" sz="2000" dirty="0" smtClean="0">
                <a:cs typeface="American Typewriter"/>
              </a:rPr>
              <a:t>:     Fat.             Inj.                                 </a:t>
            </a:r>
            <a:r>
              <a:rPr lang="en-US" sz="2000" dirty="0" err="1" smtClean="0">
                <a:cs typeface="American Typewriter"/>
              </a:rPr>
              <a:t>Oper</a:t>
            </a:r>
            <a:r>
              <a:rPr lang="en-US" sz="2000" dirty="0" smtClean="0">
                <a:cs typeface="American Typewriter"/>
              </a:rPr>
              <a:t>.                </a:t>
            </a:r>
            <a:r>
              <a:rPr lang="en-US" sz="2000" dirty="0" err="1" smtClean="0">
                <a:cs typeface="American Typewriter"/>
              </a:rPr>
              <a:t>A.Type</a:t>
            </a:r>
            <a:r>
              <a:rPr lang="en-US" sz="2000" dirty="0" smtClean="0">
                <a:cs typeface="American Typewriter"/>
              </a:rPr>
              <a:t>.</a:t>
            </a:r>
          </a:p>
          <a:p>
            <a:pPr marL="0" indent="0">
              <a:buNone/>
            </a:pPr>
            <a:endParaRPr lang="en-US" sz="2000" dirty="0">
              <a:cs typeface="American Typewriter"/>
            </a:endParaRPr>
          </a:p>
          <a:p>
            <a:pPr marL="0" indent="0">
              <a:buNone/>
            </a:pPr>
            <a:r>
              <a:rPr lang="en-US" sz="2000" u="sng" dirty="0" err="1" smtClean="0">
                <a:cs typeface="American Typewriter"/>
              </a:rPr>
              <a:t>Pred</a:t>
            </a:r>
            <a:r>
              <a:rPr lang="en-US" sz="2000" dirty="0" smtClean="0">
                <a:cs typeface="American Typewriter"/>
              </a:rPr>
              <a:t>:     Fat.            </a:t>
            </a:r>
            <a:r>
              <a:rPr lang="en-US" sz="2000" dirty="0" err="1" smtClean="0">
                <a:cs typeface="American Typewriter"/>
              </a:rPr>
              <a:t>Surv</a:t>
            </a:r>
            <a:r>
              <a:rPr lang="en-US" sz="2000" dirty="0" smtClean="0">
                <a:cs typeface="American Typewriter"/>
              </a:rPr>
              <a:t>.                                 ??                        ??    </a:t>
            </a:r>
            <a:endParaRPr lang="en-US" sz="2000" dirty="0">
              <a:cs typeface="American Typewri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97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Joint </a:t>
            </a:r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Local </a:t>
            </a:r>
            <a:r>
              <a:rPr lang="en-US" dirty="0" smtClean="0"/>
              <a:t>sequence models </a:t>
            </a:r>
            <a:r>
              <a:rPr lang="en-US" dirty="0" smtClean="0"/>
              <a:t>propagate error.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sz="2000" b="1" dirty="0" smtClean="0">
                <a:latin typeface="American Typewriter"/>
                <a:cs typeface="American Typewriter"/>
              </a:rPr>
              <a:t>20</a:t>
            </a:r>
            <a:r>
              <a:rPr lang="en-US" sz="2000" dirty="0" smtClean="0">
                <a:latin typeface="American Typewriter"/>
                <a:cs typeface="American Typewriter"/>
              </a:rPr>
              <a:t> dead, </a:t>
            </a:r>
            <a:r>
              <a:rPr lang="en-US" sz="2000" b="1" dirty="0" smtClean="0">
                <a:latin typeface="American Typewriter"/>
                <a:cs typeface="American Typewriter"/>
              </a:rPr>
              <a:t>15</a:t>
            </a:r>
            <a:r>
              <a:rPr lang="en-US" sz="2000" dirty="0" smtClean="0">
                <a:latin typeface="American Typewriter"/>
                <a:cs typeface="American Typewriter"/>
              </a:rPr>
              <a:t> injured in a </a:t>
            </a:r>
            <a:r>
              <a:rPr lang="en-US" sz="2000" b="1" dirty="0" err="1" smtClean="0">
                <a:latin typeface="American Typewriter"/>
                <a:cs typeface="American Typewriter"/>
              </a:rPr>
              <a:t>USAirways</a:t>
            </a:r>
            <a:r>
              <a:rPr lang="en-US" sz="2000" dirty="0" smtClean="0">
                <a:latin typeface="American Typewriter"/>
                <a:cs typeface="American Typewriter"/>
              </a:rPr>
              <a:t> </a:t>
            </a:r>
            <a:r>
              <a:rPr lang="en-US" sz="2000" b="1" dirty="0" smtClean="0">
                <a:latin typeface="American Typewriter"/>
                <a:cs typeface="American Typewriter"/>
              </a:rPr>
              <a:t>Boeing 747</a:t>
            </a:r>
            <a:r>
              <a:rPr lang="en-US" sz="2000" dirty="0" smtClean="0">
                <a:latin typeface="American Typewriter"/>
                <a:cs typeface="American Typewriter"/>
              </a:rPr>
              <a:t> crash.</a:t>
            </a:r>
          </a:p>
          <a:p>
            <a:pPr marL="0" indent="0">
              <a:buNone/>
            </a:pPr>
            <a:r>
              <a:rPr lang="en-US" sz="2000" u="sng" strike="sngStrike" dirty="0" smtClean="0">
                <a:solidFill>
                  <a:schemeClr val="bg1">
                    <a:lumMod val="75000"/>
                  </a:schemeClr>
                </a:solidFill>
                <a:cs typeface="American Typewriter"/>
              </a:rPr>
              <a:t>Gold</a:t>
            </a:r>
            <a:r>
              <a:rPr lang="en-US" sz="2000" strike="sngStrike" dirty="0" smtClean="0">
                <a:solidFill>
                  <a:schemeClr val="bg1">
                    <a:lumMod val="75000"/>
                  </a:schemeClr>
                </a:solidFill>
                <a:cs typeface="American Typewriter"/>
              </a:rPr>
              <a:t>:     Fat.             Inj.                                 </a:t>
            </a:r>
            <a:r>
              <a:rPr lang="en-US" sz="2000" strike="sngStrike" dirty="0" err="1" smtClean="0">
                <a:solidFill>
                  <a:schemeClr val="bg1">
                    <a:lumMod val="75000"/>
                  </a:schemeClr>
                </a:solidFill>
                <a:cs typeface="American Typewriter"/>
              </a:rPr>
              <a:t>Oper</a:t>
            </a:r>
            <a:r>
              <a:rPr lang="en-US" sz="2000" strike="sngStrike" dirty="0" smtClean="0">
                <a:solidFill>
                  <a:schemeClr val="bg1">
                    <a:lumMod val="75000"/>
                  </a:schemeClr>
                </a:solidFill>
                <a:cs typeface="American Typewriter"/>
              </a:rPr>
              <a:t>.                </a:t>
            </a:r>
            <a:r>
              <a:rPr lang="en-US" sz="2000" strike="sngStrike" dirty="0" err="1" smtClean="0">
                <a:solidFill>
                  <a:schemeClr val="bg1">
                    <a:lumMod val="75000"/>
                  </a:schemeClr>
                </a:solidFill>
                <a:cs typeface="American Typewriter"/>
              </a:rPr>
              <a:t>A.Type</a:t>
            </a:r>
            <a:r>
              <a:rPr lang="en-US" sz="2000" strike="sngStrike" dirty="0" smtClean="0">
                <a:solidFill>
                  <a:schemeClr val="bg1">
                    <a:lumMod val="75000"/>
                  </a:schemeClr>
                </a:solidFill>
                <a:cs typeface="American Typewriter"/>
              </a:rPr>
              <a:t>.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75000"/>
                </a:schemeClr>
              </a:solidFill>
              <a:cs typeface="American Typewriter"/>
            </a:endParaRPr>
          </a:p>
          <a:p>
            <a:pPr marL="0" indent="0">
              <a:buNone/>
            </a:pPr>
            <a:r>
              <a:rPr lang="en-US" sz="2000" u="sng" strike="sngStrike" dirty="0" err="1" smtClean="0">
                <a:solidFill>
                  <a:schemeClr val="bg1">
                    <a:lumMod val="75000"/>
                  </a:schemeClr>
                </a:solidFill>
                <a:cs typeface="American Typewriter"/>
              </a:rPr>
              <a:t>Pred</a:t>
            </a:r>
            <a:r>
              <a:rPr lang="en-US" sz="2000" strike="sngStrike" dirty="0" smtClean="0">
                <a:solidFill>
                  <a:schemeClr val="bg1">
                    <a:lumMod val="75000"/>
                  </a:schemeClr>
                </a:solidFill>
                <a:cs typeface="American Typewriter"/>
              </a:rPr>
              <a:t>:     Fat.            </a:t>
            </a:r>
            <a:r>
              <a:rPr lang="en-US" sz="2000" strike="sngStrike" dirty="0" err="1" smtClean="0">
                <a:solidFill>
                  <a:schemeClr val="bg1">
                    <a:lumMod val="75000"/>
                  </a:schemeClr>
                </a:solidFill>
                <a:cs typeface="American Typewriter"/>
              </a:rPr>
              <a:t>Surv</a:t>
            </a:r>
            <a:r>
              <a:rPr lang="en-US" sz="2000" strike="sngStrike" dirty="0" smtClean="0">
                <a:solidFill>
                  <a:schemeClr val="bg1">
                    <a:lumMod val="75000"/>
                  </a:schemeClr>
                </a:solidFill>
                <a:cs typeface="American Typewriter"/>
              </a:rPr>
              <a:t>.                                 ??                        ??    </a:t>
            </a:r>
          </a:p>
          <a:p>
            <a:pPr marL="0" indent="0">
              <a:buNone/>
            </a:pPr>
            <a:endParaRPr lang="en-US" sz="2000" dirty="0">
              <a:cs typeface="American Typewriter"/>
            </a:endParaRPr>
          </a:p>
          <a:p>
            <a:pPr marL="0" indent="0">
              <a:buNone/>
            </a:pPr>
            <a:r>
              <a:rPr lang="en-US" sz="2000" u="sng" dirty="0">
                <a:cs typeface="American Typewriter"/>
              </a:rPr>
              <a:t>Gold</a:t>
            </a:r>
            <a:r>
              <a:rPr lang="en-US" sz="2000" dirty="0">
                <a:cs typeface="American Typewriter"/>
              </a:rPr>
              <a:t>:     Fat.            </a:t>
            </a:r>
            <a:r>
              <a:rPr lang="en-US" sz="2000" dirty="0">
                <a:solidFill>
                  <a:srgbClr val="FF0000"/>
                </a:solidFill>
                <a:cs typeface="American Typewriter"/>
              </a:rPr>
              <a:t> Fat.                                 </a:t>
            </a:r>
            <a:r>
              <a:rPr lang="en-US" sz="2000" dirty="0" err="1">
                <a:cs typeface="American Typewriter"/>
              </a:rPr>
              <a:t>Oper</a:t>
            </a:r>
            <a:r>
              <a:rPr lang="en-US" sz="2000" dirty="0">
                <a:cs typeface="American Typewriter"/>
              </a:rPr>
              <a:t>.                </a:t>
            </a:r>
            <a:r>
              <a:rPr lang="en-US" sz="2000" dirty="0" err="1">
                <a:cs typeface="American Typewriter"/>
              </a:rPr>
              <a:t>A.Type</a:t>
            </a:r>
            <a:r>
              <a:rPr lang="en-US" sz="2000" dirty="0">
                <a:cs typeface="American Typewriter"/>
              </a:rPr>
              <a:t>.</a:t>
            </a:r>
          </a:p>
          <a:p>
            <a:pPr marL="0" indent="0">
              <a:buNone/>
            </a:pPr>
            <a:endParaRPr lang="en-US" sz="2000" dirty="0">
              <a:cs typeface="American Typewriter"/>
            </a:endParaRPr>
          </a:p>
          <a:p>
            <a:pPr marL="0" indent="0">
              <a:buNone/>
            </a:pPr>
            <a:r>
              <a:rPr lang="en-US" sz="2000" u="sng" dirty="0" err="1">
                <a:cs typeface="American Typewriter"/>
              </a:rPr>
              <a:t>Pred</a:t>
            </a:r>
            <a:r>
              <a:rPr lang="en-US" sz="2000" dirty="0">
                <a:cs typeface="American Typewriter"/>
              </a:rPr>
              <a:t>:     Fat.              Inj.                                 ??                        ??    </a:t>
            </a:r>
          </a:p>
          <a:p>
            <a:pPr marL="0" indent="0">
              <a:buNone/>
            </a:pPr>
            <a:endParaRPr lang="en-US" sz="2000" dirty="0">
              <a:cs typeface="American Typewri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4800" y="6273800"/>
            <a:ext cx="1981200" cy="457200"/>
          </a:xfrm>
        </p:spPr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33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3: Condition Random Fields (CRF)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4267200" cy="4445000"/>
          </a:xfrm>
        </p:spPr>
        <p:txBody>
          <a:bodyPr/>
          <a:lstStyle/>
          <a:p>
            <a:r>
              <a:rPr lang="en-US" dirty="0" smtClean="0"/>
              <a:t>Linear-chain CRF.</a:t>
            </a:r>
          </a:p>
          <a:p>
            <a:pPr lvl="1"/>
            <a:r>
              <a:rPr lang="en-US" dirty="0" smtClean="0"/>
              <a:t>Algorithm: </a:t>
            </a:r>
            <a:r>
              <a:rPr lang="en-US" dirty="0" err="1"/>
              <a:t>Laferty</a:t>
            </a:r>
            <a:r>
              <a:rPr lang="en-US" dirty="0"/>
              <a:t> et al. (2001).</a:t>
            </a:r>
          </a:p>
          <a:p>
            <a:pPr lvl="1"/>
            <a:r>
              <a:rPr lang="en-US" dirty="0"/>
              <a:t>Software: </a:t>
            </a:r>
            <a:r>
              <a:rPr lang="en-US" i="1" dirty="0" err="1"/>
              <a:t>Factorie</a:t>
            </a:r>
            <a:r>
              <a:rPr lang="en-US" dirty="0"/>
              <a:t>.  McCallum et al. (2009)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Jointly model all entity mentions in a sentence.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640" y="1905000"/>
            <a:ext cx="427976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74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4: Search-based structured prediction (</a:t>
            </a:r>
            <a:r>
              <a:rPr lang="en-US" dirty="0" err="1" smtClean="0"/>
              <a:t>Searn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framework for infusing global decisions into a structured prediction task (</a:t>
            </a:r>
            <a:r>
              <a:rPr lang="en-US" dirty="0" err="1"/>
              <a:t>Daumé</a:t>
            </a:r>
            <a:r>
              <a:rPr lang="en-US" dirty="0"/>
              <a:t> </a:t>
            </a:r>
            <a:r>
              <a:rPr lang="en-US" dirty="0" smtClean="0"/>
              <a:t>III, 2009).</a:t>
            </a:r>
          </a:p>
          <a:p>
            <a:endParaRPr lang="en-US" dirty="0" smtClean="0"/>
          </a:p>
          <a:p>
            <a:r>
              <a:rPr lang="en-US" dirty="0"/>
              <a:t>We use </a:t>
            </a:r>
            <a:r>
              <a:rPr lang="en-US" dirty="0" err="1"/>
              <a:t>Searn</a:t>
            </a:r>
            <a:r>
              <a:rPr lang="en-US" dirty="0"/>
              <a:t> to implement a sequence tagger over a sentence’s entity mentions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Searn’s</a:t>
            </a:r>
            <a:r>
              <a:rPr lang="en-US" dirty="0" smtClean="0"/>
              <a:t> “chicken and egg” problem:</a:t>
            </a:r>
          </a:p>
          <a:p>
            <a:pPr lvl="1"/>
            <a:r>
              <a:rPr lang="en-US" dirty="0" smtClean="0"/>
              <a:t>Want to train an optimal classifier based on a set of global costs.</a:t>
            </a:r>
          </a:p>
          <a:p>
            <a:pPr lvl="1"/>
            <a:r>
              <a:rPr lang="en-US" dirty="0" smtClean="0"/>
              <a:t>Want global costs to be computed from the decisions made by an optimal classifier.</a:t>
            </a:r>
            <a:endParaRPr lang="en-US" dirty="0"/>
          </a:p>
          <a:p>
            <a:pPr lvl="1"/>
            <a:r>
              <a:rPr lang="en-US" dirty="0" smtClean="0"/>
              <a:t>Solution: Iterate!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1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Searn</a:t>
            </a:r>
            <a:r>
              <a:rPr lang="en-US" dirty="0" smtClean="0"/>
              <a:t>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classifier H</a:t>
            </a:r>
            <a:r>
              <a:rPr lang="en-US" baseline="-25000" dirty="0" smtClean="0"/>
              <a:t>i</a:t>
            </a:r>
            <a:r>
              <a:rPr lang="en-US" dirty="0" smtClean="0"/>
              <a:t>.</a:t>
            </a:r>
            <a:endParaRPr lang="en-US" baseline="-25000" dirty="0" smtClean="0"/>
          </a:p>
          <a:p>
            <a:r>
              <a:rPr lang="en-US" dirty="0" smtClean="0"/>
              <a:t>For each training mention:</a:t>
            </a:r>
          </a:p>
          <a:p>
            <a:pPr lvl="1"/>
            <a:r>
              <a:rPr lang="en-US" dirty="0" smtClean="0"/>
              <a:t>Try all possible labels.</a:t>
            </a:r>
          </a:p>
          <a:p>
            <a:pPr lvl="1"/>
            <a:r>
              <a:rPr lang="en-US" dirty="0" smtClean="0"/>
              <a:t>Based on label choice, predict remaining labels using H</a:t>
            </a:r>
            <a:r>
              <a:rPr lang="en-US" baseline="-25000" dirty="0" smtClean="0"/>
              <a:t>i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Compute global cost for each choice.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computed costs to train classifier H</a:t>
            </a:r>
            <a:r>
              <a:rPr lang="en-US" baseline="-25000" dirty="0" smtClean="0"/>
              <a:t>i+1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3886200"/>
            <a:ext cx="792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American Typewriter"/>
                <a:cs typeface="American Typewriter"/>
              </a:rPr>
              <a:t>	20</a:t>
            </a:r>
            <a:r>
              <a:rPr lang="en-US" sz="1800" dirty="0" smtClean="0">
                <a:latin typeface="American Typewriter"/>
                <a:cs typeface="American Typewriter"/>
              </a:rPr>
              <a:t> </a:t>
            </a:r>
            <a:r>
              <a:rPr lang="en-US" sz="1800" dirty="0">
                <a:latin typeface="American Typewriter"/>
                <a:cs typeface="American Typewriter"/>
              </a:rPr>
              <a:t>dead, </a:t>
            </a:r>
            <a:r>
              <a:rPr lang="en-US" sz="1800" b="1" u="sng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15</a:t>
            </a:r>
            <a:r>
              <a:rPr lang="en-US" sz="1800" dirty="0">
                <a:latin typeface="American Typewriter"/>
                <a:cs typeface="American Typewriter"/>
              </a:rPr>
              <a:t> </a:t>
            </a:r>
            <a:r>
              <a:rPr lang="en-US" sz="1800" dirty="0" smtClean="0">
                <a:latin typeface="American Typewriter"/>
                <a:cs typeface="American Typewriter"/>
              </a:rPr>
              <a:t>injured </a:t>
            </a:r>
            <a:r>
              <a:rPr lang="en-US" sz="1800" dirty="0">
                <a:latin typeface="American Typewriter"/>
                <a:cs typeface="American Typewriter"/>
              </a:rPr>
              <a:t>in a </a:t>
            </a:r>
            <a:r>
              <a:rPr lang="en-US" sz="1800" b="1" dirty="0" err="1">
                <a:latin typeface="American Typewriter"/>
                <a:cs typeface="American Typewriter"/>
              </a:rPr>
              <a:t>USAirways</a:t>
            </a:r>
            <a:r>
              <a:rPr lang="en-US" sz="1800" dirty="0">
                <a:latin typeface="American Typewriter"/>
                <a:cs typeface="American Typewriter"/>
              </a:rPr>
              <a:t> </a:t>
            </a:r>
            <a:r>
              <a:rPr lang="en-US" sz="1800" b="1" dirty="0">
                <a:latin typeface="American Typewriter"/>
                <a:cs typeface="American Typewriter"/>
              </a:rPr>
              <a:t>Boeing 747</a:t>
            </a:r>
            <a:r>
              <a:rPr lang="en-US" sz="1800" dirty="0">
                <a:latin typeface="American Typewriter"/>
                <a:cs typeface="American Typewriter"/>
              </a:rPr>
              <a:t> crash</a:t>
            </a:r>
            <a:r>
              <a:rPr lang="en-US" sz="1800" dirty="0" smtClean="0">
                <a:latin typeface="American Typewriter"/>
                <a:cs typeface="American Typewriter"/>
              </a:rPr>
              <a:t>.</a:t>
            </a:r>
          </a:p>
          <a:p>
            <a:r>
              <a:rPr lang="en-US" sz="1600" u="sng" dirty="0">
                <a:cs typeface="American Typewriter"/>
              </a:rPr>
              <a:t>Gold</a:t>
            </a:r>
            <a:r>
              <a:rPr lang="en-US" sz="1600" dirty="0">
                <a:cs typeface="American Typewriter"/>
              </a:rPr>
              <a:t>:     Fat.             </a:t>
            </a:r>
            <a:r>
              <a:rPr lang="en-US" sz="1600" dirty="0" smtClean="0">
                <a:cs typeface="American Typewriter"/>
              </a:rPr>
              <a:t>Fat.                          </a:t>
            </a:r>
            <a:r>
              <a:rPr lang="en-US" sz="1600" dirty="0" err="1" smtClean="0">
                <a:cs typeface="American Typewriter"/>
              </a:rPr>
              <a:t>Oper</a:t>
            </a:r>
            <a:r>
              <a:rPr lang="en-US" sz="1600" dirty="0">
                <a:cs typeface="American Typewriter"/>
              </a:rPr>
              <a:t>.        </a:t>
            </a:r>
            <a:r>
              <a:rPr lang="en-US" sz="1600" dirty="0" smtClean="0">
                <a:cs typeface="American Typewriter"/>
              </a:rPr>
              <a:t>   </a:t>
            </a:r>
            <a:r>
              <a:rPr lang="en-US" sz="1600" dirty="0" err="1" smtClean="0">
                <a:cs typeface="American Typewriter"/>
              </a:rPr>
              <a:t>A.Type</a:t>
            </a:r>
            <a:endParaRPr lang="en-US" sz="1600" dirty="0">
              <a:cs typeface="American Typewriter"/>
            </a:endParaRPr>
          </a:p>
          <a:p>
            <a:endParaRPr lang="en-US" sz="1800" dirty="0">
              <a:latin typeface="American Typewriter"/>
              <a:cs typeface="American Typewriter"/>
            </a:endParaRPr>
          </a:p>
          <a:p>
            <a:r>
              <a:rPr lang="en-US" sz="1800" dirty="0" smtClean="0">
                <a:latin typeface="+mn-lt"/>
              </a:rPr>
              <a:t>     H</a:t>
            </a:r>
            <a:r>
              <a:rPr lang="en-US" sz="1800" baseline="-25000" dirty="0" smtClean="0">
                <a:latin typeface="+mn-lt"/>
              </a:rPr>
              <a:t>i</a:t>
            </a:r>
            <a:r>
              <a:rPr lang="en-US" sz="1800" dirty="0" smtClean="0">
                <a:latin typeface="+mn-lt"/>
              </a:rPr>
              <a:t>:       Fat. </a:t>
            </a:r>
            <a:r>
              <a:rPr lang="en-US" sz="1800" dirty="0">
                <a:latin typeface="+mn-lt"/>
              </a:rPr>
              <a:t>	</a:t>
            </a:r>
            <a:r>
              <a:rPr lang="en-US" sz="1800" dirty="0" smtClean="0">
                <a:latin typeface="+mn-lt"/>
              </a:rPr>
              <a:t>	</a:t>
            </a:r>
            <a:endParaRPr lang="en-US" sz="1800" dirty="0" smtClean="0">
              <a:solidFill>
                <a:srgbClr val="FF0000"/>
              </a:solidFill>
              <a:latin typeface="+mn-lt"/>
            </a:endParaRPr>
          </a:p>
          <a:p>
            <a:r>
              <a:rPr lang="en-US" sz="1800" dirty="0">
                <a:latin typeface="+mn-lt"/>
              </a:rPr>
              <a:t>	</a:t>
            </a:r>
            <a:r>
              <a:rPr lang="en-US" sz="1800" dirty="0" smtClean="0">
                <a:latin typeface="+mn-lt"/>
              </a:rPr>
              <a:t>	</a:t>
            </a:r>
            <a:endParaRPr lang="en-US" sz="1800" dirty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04800" y="3810000"/>
            <a:ext cx="7924800" cy="1828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4422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Searn</a:t>
            </a:r>
            <a:r>
              <a:rPr lang="en-US" dirty="0" smtClean="0"/>
              <a:t>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classifier H</a:t>
            </a:r>
            <a:r>
              <a:rPr lang="en-US" baseline="-25000" dirty="0" smtClean="0"/>
              <a:t>i</a:t>
            </a:r>
            <a:r>
              <a:rPr lang="en-US" dirty="0" smtClean="0"/>
              <a:t>.</a:t>
            </a:r>
            <a:endParaRPr lang="en-US" baseline="-25000" dirty="0" smtClean="0"/>
          </a:p>
          <a:p>
            <a:r>
              <a:rPr lang="en-US" dirty="0" smtClean="0"/>
              <a:t>For each training mention:</a:t>
            </a:r>
          </a:p>
          <a:p>
            <a:pPr lvl="1"/>
            <a:r>
              <a:rPr lang="en-US" b="1" u="sng" dirty="0" smtClean="0"/>
              <a:t>Try all possible labels.</a:t>
            </a:r>
          </a:p>
          <a:p>
            <a:pPr lvl="1"/>
            <a:r>
              <a:rPr lang="en-US" dirty="0" smtClean="0"/>
              <a:t>Based on label choice, predict remaining labels using H</a:t>
            </a:r>
            <a:r>
              <a:rPr lang="en-US" baseline="-25000" dirty="0" smtClean="0"/>
              <a:t>i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Compute global cost for each choice.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computed costs to train classifier H</a:t>
            </a:r>
            <a:r>
              <a:rPr lang="en-US" baseline="-25000" dirty="0" smtClean="0"/>
              <a:t>i+1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3886200"/>
            <a:ext cx="79248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American Typewriter"/>
                <a:cs typeface="American Typewriter"/>
              </a:rPr>
              <a:t>	20</a:t>
            </a:r>
            <a:r>
              <a:rPr lang="en-US" sz="1800" dirty="0" smtClean="0">
                <a:latin typeface="American Typewriter"/>
                <a:cs typeface="American Typewriter"/>
              </a:rPr>
              <a:t> </a:t>
            </a:r>
            <a:r>
              <a:rPr lang="en-US" sz="1800" dirty="0">
                <a:latin typeface="American Typewriter"/>
                <a:cs typeface="American Typewriter"/>
              </a:rPr>
              <a:t>dead, </a:t>
            </a:r>
            <a:r>
              <a:rPr lang="en-US" sz="1800" b="1" u="sng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15</a:t>
            </a:r>
            <a:r>
              <a:rPr lang="en-US" sz="1800" dirty="0">
                <a:latin typeface="American Typewriter"/>
                <a:cs typeface="American Typewriter"/>
              </a:rPr>
              <a:t> </a:t>
            </a:r>
            <a:r>
              <a:rPr lang="en-US" sz="1800" dirty="0" smtClean="0">
                <a:latin typeface="American Typewriter"/>
                <a:cs typeface="American Typewriter"/>
              </a:rPr>
              <a:t>injured </a:t>
            </a:r>
            <a:r>
              <a:rPr lang="en-US" sz="1800" dirty="0">
                <a:latin typeface="American Typewriter"/>
                <a:cs typeface="American Typewriter"/>
              </a:rPr>
              <a:t>in a </a:t>
            </a:r>
            <a:r>
              <a:rPr lang="en-US" sz="1800" b="1" dirty="0" err="1">
                <a:latin typeface="American Typewriter"/>
                <a:cs typeface="American Typewriter"/>
              </a:rPr>
              <a:t>USAirways</a:t>
            </a:r>
            <a:r>
              <a:rPr lang="en-US" sz="1800" dirty="0">
                <a:latin typeface="American Typewriter"/>
                <a:cs typeface="American Typewriter"/>
              </a:rPr>
              <a:t> </a:t>
            </a:r>
            <a:r>
              <a:rPr lang="en-US" sz="1800" b="1" dirty="0">
                <a:latin typeface="American Typewriter"/>
                <a:cs typeface="American Typewriter"/>
              </a:rPr>
              <a:t>Boeing 747</a:t>
            </a:r>
            <a:r>
              <a:rPr lang="en-US" sz="1800" dirty="0">
                <a:latin typeface="American Typewriter"/>
                <a:cs typeface="American Typewriter"/>
              </a:rPr>
              <a:t> crash</a:t>
            </a:r>
            <a:r>
              <a:rPr lang="en-US" sz="1800" dirty="0" smtClean="0">
                <a:latin typeface="American Typewriter"/>
                <a:cs typeface="American Typewriter"/>
              </a:rPr>
              <a:t>.</a:t>
            </a:r>
          </a:p>
          <a:p>
            <a:r>
              <a:rPr lang="en-US" sz="1600" u="sng" dirty="0">
                <a:cs typeface="American Typewriter"/>
              </a:rPr>
              <a:t>Gold</a:t>
            </a:r>
            <a:r>
              <a:rPr lang="en-US" sz="1600" dirty="0">
                <a:cs typeface="American Typewriter"/>
              </a:rPr>
              <a:t>:     Fat.             </a:t>
            </a:r>
            <a:r>
              <a:rPr lang="en-US" sz="1600" dirty="0" smtClean="0">
                <a:cs typeface="American Typewriter"/>
              </a:rPr>
              <a:t>Fat.                          </a:t>
            </a:r>
            <a:r>
              <a:rPr lang="en-US" sz="1600" dirty="0" err="1" smtClean="0">
                <a:cs typeface="American Typewriter"/>
              </a:rPr>
              <a:t>Oper</a:t>
            </a:r>
            <a:r>
              <a:rPr lang="en-US" sz="1600" dirty="0">
                <a:cs typeface="American Typewriter"/>
              </a:rPr>
              <a:t>.        </a:t>
            </a:r>
            <a:r>
              <a:rPr lang="en-US" sz="1600" dirty="0" smtClean="0">
                <a:cs typeface="American Typewriter"/>
              </a:rPr>
              <a:t>   </a:t>
            </a:r>
            <a:r>
              <a:rPr lang="en-US" sz="1600" dirty="0" err="1" smtClean="0">
                <a:cs typeface="American Typewriter"/>
              </a:rPr>
              <a:t>A.Type</a:t>
            </a:r>
            <a:endParaRPr lang="en-US" sz="1600" dirty="0">
              <a:cs typeface="American Typewriter"/>
            </a:endParaRPr>
          </a:p>
          <a:p>
            <a:endParaRPr lang="en-US" sz="1800" dirty="0">
              <a:latin typeface="American Typewriter"/>
              <a:cs typeface="American Typewriter"/>
            </a:endParaRPr>
          </a:p>
          <a:p>
            <a:r>
              <a:rPr lang="en-US" sz="1800" dirty="0" smtClean="0">
                <a:latin typeface="+mn-lt"/>
              </a:rPr>
              <a:t>     H</a:t>
            </a:r>
            <a:r>
              <a:rPr lang="en-US" sz="1800" baseline="-25000" dirty="0" smtClean="0">
                <a:latin typeface="+mn-lt"/>
              </a:rPr>
              <a:t>i</a:t>
            </a:r>
            <a:r>
              <a:rPr lang="en-US" sz="1800" dirty="0" smtClean="0">
                <a:latin typeface="+mn-lt"/>
              </a:rPr>
              <a:t>:       Fat.               Fat.		</a:t>
            </a:r>
            <a:endParaRPr lang="en-US" sz="1800" dirty="0" smtClean="0">
              <a:solidFill>
                <a:srgbClr val="FF0000"/>
              </a:solidFill>
              <a:latin typeface="+mn-lt"/>
            </a:endParaRPr>
          </a:p>
          <a:p>
            <a:r>
              <a:rPr lang="en-US" sz="1800" dirty="0">
                <a:latin typeface="+mn-lt"/>
              </a:rPr>
              <a:t>	</a:t>
            </a:r>
            <a:r>
              <a:rPr lang="en-US" sz="1800" dirty="0" smtClean="0">
                <a:latin typeface="+mn-lt"/>
              </a:rPr>
              <a:t>	   Inj.</a:t>
            </a:r>
          </a:p>
          <a:p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	</a:t>
            </a:r>
            <a:r>
              <a:rPr lang="en-US" sz="1800" dirty="0" smtClean="0">
                <a:latin typeface="+mn-lt"/>
              </a:rPr>
              <a:t>	   etc…</a:t>
            </a:r>
            <a:endParaRPr lang="en-US" sz="1800" dirty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04800" y="3810000"/>
            <a:ext cx="7924800" cy="1828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1752600" y="4876800"/>
            <a:ext cx="609600" cy="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1752600" y="4876800"/>
            <a:ext cx="685800" cy="3048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1752600" y="4876800"/>
            <a:ext cx="609600" cy="5334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27577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Searn</a:t>
            </a:r>
            <a:r>
              <a:rPr lang="en-US" dirty="0" smtClean="0"/>
              <a:t>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classifier H</a:t>
            </a:r>
            <a:r>
              <a:rPr lang="en-US" baseline="-25000" dirty="0" smtClean="0"/>
              <a:t>i</a:t>
            </a:r>
            <a:r>
              <a:rPr lang="en-US" dirty="0" smtClean="0"/>
              <a:t>.</a:t>
            </a:r>
            <a:endParaRPr lang="en-US" baseline="-25000" dirty="0" smtClean="0"/>
          </a:p>
          <a:p>
            <a:r>
              <a:rPr lang="en-US" dirty="0" smtClean="0"/>
              <a:t>For each training mention:</a:t>
            </a:r>
          </a:p>
          <a:p>
            <a:pPr lvl="1"/>
            <a:r>
              <a:rPr lang="en-US" dirty="0" smtClean="0"/>
              <a:t>Try all possible labels.</a:t>
            </a:r>
          </a:p>
          <a:p>
            <a:pPr lvl="1"/>
            <a:r>
              <a:rPr lang="en-US" b="1" u="sng" dirty="0" smtClean="0"/>
              <a:t>Based on label choice, predict remaining labels using H</a:t>
            </a:r>
            <a:r>
              <a:rPr lang="en-US" b="1" u="sng" baseline="-25000" dirty="0" smtClean="0"/>
              <a:t>i</a:t>
            </a:r>
            <a:r>
              <a:rPr lang="en-US" b="1" u="sng" dirty="0" smtClean="0"/>
              <a:t>.</a:t>
            </a:r>
          </a:p>
          <a:p>
            <a:pPr lvl="1"/>
            <a:r>
              <a:rPr lang="en-US" dirty="0" smtClean="0"/>
              <a:t>Compute global cost for each choice.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computed costs to train classifier H</a:t>
            </a:r>
            <a:r>
              <a:rPr lang="en-US" baseline="-25000" dirty="0" smtClean="0"/>
              <a:t>i+1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3886200"/>
            <a:ext cx="79248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American Typewriter"/>
                <a:cs typeface="American Typewriter"/>
              </a:rPr>
              <a:t>	20</a:t>
            </a:r>
            <a:r>
              <a:rPr lang="en-US" sz="1800" dirty="0" smtClean="0">
                <a:latin typeface="American Typewriter"/>
                <a:cs typeface="American Typewriter"/>
              </a:rPr>
              <a:t> </a:t>
            </a:r>
            <a:r>
              <a:rPr lang="en-US" sz="1800" dirty="0">
                <a:latin typeface="American Typewriter"/>
                <a:cs typeface="American Typewriter"/>
              </a:rPr>
              <a:t>dead, </a:t>
            </a:r>
            <a:r>
              <a:rPr lang="en-US" sz="1800" b="1" u="sng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15</a:t>
            </a:r>
            <a:r>
              <a:rPr lang="en-US" sz="1800" dirty="0">
                <a:latin typeface="American Typewriter"/>
                <a:cs typeface="American Typewriter"/>
              </a:rPr>
              <a:t> </a:t>
            </a:r>
            <a:r>
              <a:rPr lang="en-US" sz="1800" dirty="0" smtClean="0">
                <a:latin typeface="American Typewriter"/>
                <a:cs typeface="American Typewriter"/>
              </a:rPr>
              <a:t>injured </a:t>
            </a:r>
            <a:r>
              <a:rPr lang="en-US" sz="1800" dirty="0">
                <a:latin typeface="American Typewriter"/>
                <a:cs typeface="American Typewriter"/>
              </a:rPr>
              <a:t>in a </a:t>
            </a:r>
            <a:r>
              <a:rPr lang="en-US" sz="1800" b="1" dirty="0" err="1">
                <a:latin typeface="American Typewriter"/>
                <a:cs typeface="American Typewriter"/>
              </a:rPr>
              <a:t>USAirways</a:t>
            </a:r>
            <a:r>
              <a:rPr lang="en-US" sz="1800" dirty="0">
                <a:latin typeface="American Typewriter"/>
                <a:cs typeface="American Typewriter"/>
              </a:rPr>
              <a:t> </a:t>
            </a:r>
            <a:r>
              <a:rPr lang="en-US" sz="1800" b="1" dirty="0">
                <a:latin typeface="American Typewriter"/>
                <a:cs typeface="American Typewriter"/>
              </a:rPr>
              <a:t>Boeing 747</a:t>
            </a:r>
            <a:r>
              <a:rPr lang="en-US" sz="1800" dirty="0">
                <a:latin typeface="American Typewriter"/>
                <a:cs typeface="American Typewriter"/>
              </a:rPr>
              <a:t> crash</a:t>
            </a:r>
            <a:r>
              <a:rPr lang="en-US" sz="1800" dirty="0" smtClean="0">
                <a:latin typeface="American Typewriter"/>
                <a:cs typeface="American Typewriter"/>
              </a:rPr>
              <a:t>.</a:t>
            </a:r>
          </a:p>
          <a:p>
            <a:r>
              <a:rPr lang="en-US" sz="1600" u="sng" dirty="0">
                <a:cs typeface="American Typewriter"/>
              </a:rPr>
              <a:t>Gold</a:t>
            </a:r>
            <a:r>
              <a:rPr lang="en-US" sz="1600" dirty="0">
                <a:cs typeface="American Typewriter"/>
              </a:rPr>
              <a:t>:     Fat.             </a:t>
            </a:r>
            <a:r>
              <a:rPr lang="en-US" sz="1600" dirty="0" smtClean="0">
                <a:cs typeface="American Typewriter"/>
              </a:rPr>
              <a:t>Fat.                          </a:t>
            </a:r>
            <a:r>
              <a:rPr lang="en-US" sz="1600" dirty="0" err="1" smtClean="0">
                <a:cs typeface="American Typewriter"/>
              </a:rPr>
              <a:t>Oper</a:t>
            </a:r>
            <a:r>
              <a:rPr lang="en-US" sz="1600" dirty="0">
                <a:cs typeface="American Typewriter"/>
              </a:rPr>
              <a:t>.        </a:t>
            </a:r>
            <a:r>
              <a:rPr lang="en-US" sz="1600" dirty="0" smtClean="0">
                <a:cs typeface="American Typewriter"/>
              </a:rPr>
              <a:t>   </a:t>
            </a:r>
            <a:r>
              <a:rPr lang="en-US" sz="1600" dirty="0" err="1" smtClean="0">
                <a:cs typeface="American Typewriter"/>
              </a:rPr>
              <a:t>A.Type</a:t>
            </a:r>
            <a:endParaRPr lang="en-US" sz="1600" dirty="0">
              <a:cs typeface="American Typewriter"/>
            </a:endParaRPr>
          </a:p>
          <a:p>
            <a:endParaRPr lang="en-US" sz="1800" dirty="0">
              <a:latin typeface="American Typewriter"/>
              <a:cs typeface="American Typewriter"/>
            </a:endParaRPr>
          </a:p>
          <a:p>
            <a:r>
              <a:rPr lang="en-US" sz="1800" dirty="0" smtClean="0">
                <a:latin typeface="+mn-lt"/>
              </a:rPr>
              <a:t>     H</a:t>
            </a:r>
            <a:r>
              <a:rPr lang="en-US" sz="1800" baseline="-25000" dirty="0" smtClean="0">
                <a:latin typeface="+mn-lt"/>
              </a:rPr>
              <a:t>i</a:t>
            </a:r>
            <a:r>
              <a:rPr lang="en-US" sz="1800" dirty="0" smtClean="0">
                <a:latin typeface="+mn-lt"/>
              </a:rPr>
              <a:t>:       Fat.               Fat.		         NIL		NIL</a:t>
            </a:r>
            <a:endParaRPr lang="en-US" sz="1800" dirty="0" smtClean="0">
              <a:solidFill>
                <a:srgbClr val="FF0000"/>
              </a:solidFill>
              <a:latin typeface="+mn-lt"/>
            </a:endParaRPr>
          </a:p>
          <a:p>
            <a:r>
              <a:rPr lang="en-US" sz="1800" dirty="0">
                <a:latin typeface="+mn-lt"/>
              </a:rPr>
              <a:t>	</a:t>
            </a:r>
            <a:r>
              <a:rPr lang="en-US" sz="1800" dirty="0" smtClean="0">
                <a:latin typeface="+mn-lt"/>
              </a:rPr>
              <a:t>	   Inj.	                          </a:t>
            </a:r>
            <a:r>
              <a:rPr lang="en-US" sz="1800" dirty="0" err="1" smtClean="0">
                <a:latin typeface="+mn-lt"/>
              </a:rPr>
              <a:t>Oper</a:t>
            </a:r>
            <a:r>
              <a:rPr lang="en-US" sz="1800" dirty="0" smtClean="0">
                <a:latin typeface="+mn-lt"/>
              </a:rPr>
              <a:t>.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              A. Type</a:t>
            </a:r>
            <a:endParaRPr lang="en-US" sz="1800" dirty="0" smtClean="0">
              <a:solidFill>
                <a:srgbClr val="FF0000"/>
              </a:solidFill>
              <a:latin typeface="+mn-lt"/>
            </a:endParaRPr>
          </a:p>
          <a:p>
            <a:r>
              <a:rPr lang="en-US" sz="1800" dirty="0">
                <a:latin typeface="+mn-lt"/>
              </a:rPr>
              <a:t>	</a:t>
            </a:r>
            <a:r>
              <a:rPr lang="en-US" sz="1800" dirty="0" smtClean="0">
                <a:latin typeface="+mn-lt"/>
              </a:rPr>
              <a:t>	   etc…</a:t>
            </a:r>
            <a:endParaRPr lang="en-US" sz="1800" dirty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04800" y="3810000"/>
            <a:ext cx="7924800" cy="1828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1752600" y="4876800"/>
            <a:ext cx="609600" cy="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1752600" y="4876800"/>
            <a:ext cx="685800" cy="3048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1752600" y="4876800"/>
            <a:ext cx="609600" cy="5334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2971800" y="4876800"/>
            <a:ext cx="1447800" cy="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2971800" y="5181600"/>
            <a:ext cx="1447800" cy="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5029200" y="4876800"/>
            <a:ext cx="838200" cy="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5181600" y="5181600"/>
            <a:ext cx="609600" cy="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27577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Searn</a:t>
            </a:r>
            <a:r>
              <a:rPr lang="en-US" dirty="0" smtClean="0"/>
              <a:t>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classifier H</a:t>
            </a:r>
            <a:r>
              <a:rPr lang="en-US" baseline="-25000" dirty="0" smtClean="0"/>
              <a:t>i</a:t>
            </a:r>
            <a:r>
              <a:rPr lang="en-US" dirty="0" smtClean="0"/>
              <a:t>.</a:t>
            </a:r>
            <a:endParaRPr lang="en-US" baseline="-25000" dirty="0" smtClean="0"/>
          </a:p>
          <a:p>
            <a:r>
              <a:rPr lang="en-US" dirty="0" smtClean="0"/>
              <a:t>For each training mention:</a:t>
            </a:r>
          </a:p>
          <a:p>
            <a:pPr lvl="1"/>
            <a:r>
              <a:rPr lang="en-US" dirty="0" smtClean="0"/>
              <a:t>Try all possible labels.</a:t>
            </a:r>
          </a:p>
          <a:p>
            <a:pPr lvl="1"/>
            <a:r>
              <a:rPr lang="en-US" dirty="0" smtClean="0"/>
              <a:t>Based on label choice, predict remaining labels using H</a:t>
            </a:r>
            <a:r>
              <a:rPr lang="en-US" baseline="-25000" dirty="0" smtClean="0"/>
              <a:t>i</a:t>
            </a:r>
            <a:r>
              <a:rPr lang="en-US" dirty="0" smtClean="0"/>
              <a:t>.</a:t>
            </a:r>
          </a:p>
          <a:p>
            <a:pPr lvl="1"/>
            <a:r>
              <a:rPr lang="en-US" b="1" u="sng" dirty="0" smtClean="0"/>
              <a:t>Compute global cost for each choice.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computed costs to train classifier H</a:t>
            </a:r>
            <a:r>
              <a:rPr lang="en-US" baseline="-25000" dirty="0" smtClean="0"/>
              <a:t>i+1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3886200"/>
            <a:ext cx="79248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American Typewriter"/>
                <a:cs typeface="American Typewriter"/>
              </a:rPr>
              <a:t>	20</a:t>
            </a:r>
            <a:r>
              <a:rPr lang="en-US" sz="1800" dirty="0" smtClean="0">
                <a:latin typeface="American Typewriter"/>
                <a:cs typeface="American Typewriter"/>
              </a:rPr>
              <a:t> </a:t>
            </a:r>
            <a:r>
              <a:rPr lang="en-US" sz="1800" dirty="0">
                <a:latin typeface="American Typewriter"/>
                <a:cs typeface="American Typewriter"/>
              </a:rPr>
              <a:t>dead, </a:t>
            </a:r>
            <a:r>
              <a:rPr lang="en-US" sz="1800" b="1" u="sng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15</a:t>
            </a:r>
            <a:r>
              <a:rPr lang="en-US" sz="1800" dirty="0">
                <a:latin typeface="American Typewriter"/>
                <a:cs typeface="American Typewriter"/>
              </a:rPr>
              <a:t> </a:t>
            </a:r>
            <a:r>
              <a:rPr lang="en-US" sz="1800" dirty="0" smtClean="0">
                <a:latin typeface="American Typewriter"/>
                <a:cs typeface="American Typewriter"/>
              </a:rPr>
              <a:t>injured </a:t>
            </a:r>
            <a:r>
              <a:rPr lang="en-US" sz="1800" dirty="0">
                <a:latin typeface="American Typewriter"/>
                <a:cs typeface="American Typewriter"/>
              </a:rPr>
              <a:t>in a </a:t>
            </a:r>
            <a:r>
              <a:rPr lang="en-US" sz="1800" b="1" dirty="0" err="1">
                <a:latin typeface="American Typewriter"/>
                <a:cs typeface="American Typewriter"/>
              </a:rPr>
              <a:t>USAirways</a:t>
            </a:r>
            <a:r>
              <a:rPr lang="en-US" sz="1800" dirty="0">
                <a:latin typeface="American Typewriter"/>
                <a:cs typeface="American Typewriter"/>
              </a:rPr>
              <a:t> </a:t>
            </a:r>
            <a:r>
              <a:rPr lang="en-US" sz="1800" b="1" dirty="0">
                <a:latin typeface="American Typewriter"/>
                <a:cs typeface="American Typewriter"/>
              </a:rPr>
              <a:t>Boeing 747</a:t>
            </a:r>
            <a:r>
              <a:rPr lang="en-US" sz="1800" dirty="0">
                <a:latin typeface="American Typewriter"/>
                <a:cs typeface="American Typewriter"/>
              </a:rPr>
              <a:t> crash</a:t>
            </a:r>
            <a:r>
              <a:rPr lang="en-US" sz="1800" dirty="0" smtClean="0">
                <a:latin typeface="American Typewriter"/>
                <a:cs typeface="American Typewriter"/>
              </a:rPr>
              <a:t>.</a:t>
            </a:r>
          </a:p>
          <a:p>
            <a:r>
              <a:rPr lang="en-US" sz="1600" u="sng" dirty="0">
                <a:cs typeface="American Typewriter"/>
              </a:rPr>
              <a:t>Gold</a:t>
            </a:r>
            <a:r>
              <a:rPr lang="en-US" sz="1600" dirty="0">
                <a:cs typeface="American Typewriter"/>
              </a:rPr>
              <a:t>:     Fat.             </a:t>
            </a:r>
            <a:r>
              <a:rPr lang="en-US" sz="1600" dirty="0" smtClean="0">
                <a:cs typeface="American Typewriter"/>
              </a:rPr>
              <a:t>Fat.                          </a:t>
            </a:r>
            <a:r>
              <a:rPr lang="en-US" sz="1600" dirty="0" err="1" smtClean="0">
                <a:cs typeface="American Typewriter"/>
              </a:rPr>
              <a:t>Oper</a:t>
            </a:r>
            <a:r>
              <a:rPr lang="en-US" sz="1600" dirty="0">
                <a:cs typeface="American Typewriter"/>
              </a:rPr>
              <a:t>.        </a:t>
            </a:r>
            <a:r>
              <a:rPr lang="en-US" sz="1600" dirty="0" smtClean="0">
                <a:cs typeface="American Typewriter"/>
              </a:rPr>
              <a:t>   </a:t>
            </a:r>
            <a:r>
              <a:rPr lang="en-US" sz="1600" dirty="0" err="1" smtClean="0">
                <a:cs typeface="American Typewriter"/>
              </a:rPr>
              <a:t>A.Type</a:t>
            </a:r>
            <a:endParaRPr lang="en-US" sz="1600" dirty="0">
              <a:cs typeface="American Typewriter"/>
            </a:endParaRPr>
          </a:p>
          <a:p>
            <a:endParaRPr lang="en-US" sz="1800" dirty="0">
              <a:latin typeface="American Typewriter"/>
              <a:cs typeface="American Typewriter"/>
            </a:endParaRPr>
          </a:p>
          <a:p>
            <a:r>
              <a:rPr lang="en-US" sz="1800" dirty="0" smtClean="0">
                <a:latin typeface="+mn-lt"/>
              </a:rPr>
              <a:t>     H</a:t>
            </a:r>
            <a:r>
              <a:rPr lang="en-US" sz="1800" baseline="-25000" dirty="0" smtClean="0">
                <a:latin typeface="+mn-lt"/>
              </a:rPr>
              <a:t>i</a:t>
            </a:r>
            <a:r>
              <a:rPr lang="en-US" sz="1800" dirty="0" smtClean="0">
                <a:latin typeface="+mn-lt"/>
              </a:rPr>
              <a:t>:       Fat.               Fat.		         NIL		NIL                    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Cost: 2</a:t>
            </a:r>
          </a:p>
          <a:p>
            <a:r>
              <a:rPr lang="en-US" sz="1800" dirty="0">
                <a:latin typeface="+mn-lt"/>
              </a:rPr>
              <a:t>	</a:t>
            </a:r>
            <a:r>
              <a:rPr lang="en-US" sz="1800" dirty="0" smtClean="0">
                <a:latin typeface="+mn-lt"/>
              </a:rPr>
              <a:t>	   Inj.	                          </a:t>
            </a:r>
            <a:r>
              <a:rPr lang="en-US" sz="1800" dirty="0" err="1" smtClean="0">
                <a:latin typeface="+mn-lt"/>
              </a:rPr>
              <a:t>Oper</a:t>
            </a:r>
            <a:r>
              <a:rPr lang="en-US" sz="1800" dirty="0" smtClean="0">
                <a:latin typeface="+mn-lt"/>
              </a:rPr>
              <a:t>.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              A. Type               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Cost: 1</a:t>
            </a:r>
            <a:endParaRPr lang="en-US" sz="1800" dirty="0" smtClean="0">
              <a:solidFill>
                <a:srgbClr val="FF0000"/>
              </a:solidFill>
              <a:latin typeface="+mn-lt"/>
            </a:endParaRPr>
          </a:p>
          <a:p>
            <a:r>
              <a:rPr lang="en-US" sz="1800" dirty="0">
                <a:latin typeface="+mn-lt"/>
              </a:rPr>
              <a:t>	</a:t>
            </a:r>
            <a:r>
              <a:rPr lang="en-US" sz="1800" dirty="0" smtClean="0">
                <a:latin typeface="+mn-lt"/>
              </a:rPr>
              <a:t>	   etc…</a:t>
            </a:r>
            <a:endParaRPr lang="en-US" sz="1800" dirty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04800" y="3810000"/>
            <a:ext cx="7924800" cy="1828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1752600" y="4876800"/>
            <a:ext cx="609600" cy="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1752600" y="4876800"/>
            <a:ext cx="685800" cy="3048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1752600" y="4876800"/>
            <a:ext cx="609600" cy="5334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2971800" y="4876800"/>
            <a:ext cx="1447800" cy="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2971800" y="5181600"/>
            <a:ext cx="1447800" cy="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5029200" y="4876800"/>
            <a:ext cx="838200" cy="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5181600" y="5181600"/>
            <a:ext cx="609600" cy="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6" name="Multiply 25"/>
          <p:cNvSpPr/>
          <p:nvPr/>
        </p:nvSpPr>
        <p:spPr bwMode="auto">
          <a:xfrm>
            <a:off x="2133600" y="4953000"/>
            <a:ext cx="457200" cy="381000"/>
          </a:xfrm>
          <a:prstGeom prst="mathMultiply">
            <a:avLst/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Lucida Sans" pitchFamily="-65" charset="0"/>
            </a:endParaRPr>
          </a:p>
        </p:txBody>
      </p:sp>
      <p:sp>
        <p:nvSpPr>
          <p:cNvPr id="27" name="Multiply 26"/>
          <p:cNvSpPr/>
          <p:nvPr/>
        </p:nvSpPr>
        <p:spPr bwMode="auto">
          <a:xfrm>
            <a:off x="4267200" y="4648200"/>
            <a:ext cx="457200" cy="381000"/>
          </a:xfrm>
          <a:prstGeom prst="mathMultiply">
            <a:avLst/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Lucida Sans" pitchFamily="-65" charset="0"/>
            </a:endParaRPr>
          </a:p>
        </p:txBody>
      </p:sp>
      <p:sp>
        <p:nvSpPr>
          <p:cNvPr id="28" name="Multiply 27"/>
          <p:cNvSpPr/>
          <p:nvPr/>
        </p:nvSpPr>
        <p:spPr bwMode="auto">
          <a:xfrm>
            <a:off x="5638800" y="4648200"/>
            <a:ext cx="457200" cy="381000"/>
          </a:xfrm>
          <a:prstGeom prst="mathMultiply">
            <a:avLst/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577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74257" y="6851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+mn-lt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445000"/>
          </a:xfrm>
        </p:spPr>
        <p:txBody>
          <a:bodyPr/>
          <a:lstStyle/>
          <a:p>
            <a:r>
              <a:rPr lang="en-US" dirty="0" smtClean="0"/>
              <a:t>Task: Reconstruct knowledge base given just flight numbers.</a:t>
            </a:r>
          </a:p>
          <a:p>
            <a:r>
              <a:rPr lang="en-US" dirty="0" smtClean="0"/>
              <a:t>Metric: Multiclass Precision and Recall</a:t>
            </a:r>
          </a:p>
          <a:p>
            <a:pPr lvl="1"/>
            <a:r>
              <a:rPr lang="en-US" dirty="0" smtClean="0"/>
              <a:t>Precision: # correct (non-NIL) guesses / total (non-NIL) guesses</a:t>
            </a:r>
          </a:p>
          <a:p>
            <a:pPr lvl="1"/>
            <a:r>
              <a:rPr lang="en-US" dirty="0" smtClean="0"/>
              <a:t>Recall: # slots correctly filled / # slots possibly filled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571829"/>
              </p:ext>
            </p:extLst>
          </p:nvPr>
        </p:nvGraphicFramePr>
        <p:xfrm>
          <a:off x="533400" y="3581400"/>
          <a:ext cx="8153400" cy="259693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8350"/>
                <a:gridCol w="2038350"/>
                <a:gridCol w="2038350"/>
                <a:gridCol w="2038350"/>
              </a:tblGrid>
              <a:tr h="423088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Precision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Recall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F-score</a:t>
                      </a:r>
                      <a:endParaRPr lang="en-US" sz="2000" dirty="0"/>
                    </a:p>
                  </a:txBody>
                  <a:tcPr/>
                </a:tc>
              </a:tr>
              <a:tr h="42584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Maj. Class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0.026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0.237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0.047</a:t>
                      </a:r>
                      <a:endParaRPr lang="en-US" sz="2000" dirty="0"/>
                    </a:p>
                  </a:txBody>
                  <a:tcPr/>
                </a:tc>
              </a:tr>
              <a:tr h="42584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Local Model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0.187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0.370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0.248</a:t>
                      </a:r>
                      <a:endParaRPr lang="en-US" sz="2000" dirty="0"/>
                    </a:p>
                  </a:txBody>
                  <a:tcPr/>
                </a:tc>
              </a:tr>
              <a:tr h="4704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SMLI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0.185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0.386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0.250</a:t>
                      </a:r>
                      <a:endParaRPr lang="en-US" sz="2000" dirty="0"/>
                    </a:p>
                  </a:txBody>
                  <a:tcPr/>
                </a:tc>
              </a:tr>
              <a:tr h="42584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CRF Model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0.159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0.425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0.232</a:t>
                      </a:r>
                      <a:endParaRPr lang="en-US" sz="2000" dirty="0"/>
                    </a:p>
                  </a:txBody>
                  <a:tcPr/>
                </a:tc>
              </a:tr>
              <a:tr h="425847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Searn</a:t>
                      </a:r>
                      <a:r>
                        <a:rPr lang="en-US" sz="2000" dirty="0" smtClean="0"/>
                        <a:t> Model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0.240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0.370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0.291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174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7467600" cy="9906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Problem:</a:t>
            </a:r>
            <a:r>
              <a:rPr lang="en-US" dirty="0" smtClean="0"/>
              <a:t> Information extraction systems require lots of training data. Human annotation is </a:t>
            </a:r>
            <a:r>
              <a:rPr lang="en-US" dirty="0" smtClean="0">
                <a:solidFill>
                  <a:srgbClr val="A4001D"/>
                </a:solidFill>
              </a:rPr>
              <a:t>expensive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A4001D"/>
                </a:solidFill>
              </a:rPr>
              <a:t>does not scale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Distant supervision:</a:t>
            </a:r>
            <a:r>
              <a:rPr lang="en-US" dirty="0" smtClean="0"/>
              <a:t> Generate training data </a:t>
            </a:r>
            <a:r>
              <a:rPr lang="en-US" dirty="0" smtClean="0">
                <a:solidFill>
                  <a:srgbClr val="A4001D"/>
                </a:solidFill>
              </a:rPr>
              <a:t>automatically</a:t>
            </a:r>
            <a:r>
              <a:rPr lang="en-US" dirty="0" smtClean="0"/>
              <a:t> by aligning existing knowledge bases with text.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Approach shown for </a:t>
            </a:r>
            <a:r>
              <a:rPr lang="en-US" dirty="0" smtClean="0">
                <a:solidFill>
                  <a:srgbClr val="A4001D"/>
                </a:solidFill>
              </a:rPr>
              <a:t>relation extraction</a:t>
            </a:r>
            <a:r>
              <a:rPr lang="en-US" dirty="0" smtClean="0"/>
              <a:t>: </a:t>
            </a:r>
            <a:r>
              <a:rPr lang="en-US" dirty="0" err="1"/>
              <a:t>Minz</a:t>
            </a:r>
            <a:r>
              <a:rPr lang="en-US" dirty="0"/>
              <a:t> et al. 2009 (ACL); </a:t>
            </a:r>
            <a:r>
              <a:rPr lang="en-US" dirty="0" err="1" smtClean="0"/>
              <a:t>Surdeanu</a:t>
            </a:r>
            <a:r>
              <a:rPr lang="en-US" dirty="0" smtClean="0"/>
              <a:t> et al. 2012 (EMNLP).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b="1" dirty="0" smtClean="0"/>
              <a:t>Goal: </a:t>
            </a:r>
            <a:r>
              <a:rPr lang="en-US" dirty="0" smtClean="0"/>
              <a:t>Adapt distant supervision to event extraction.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16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Ablation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990899"/>
              </p:ext>
            </p:extLst>
          </p:nvPr>
        </p:nvGraphicFramePr>
        <p:xfrm>
          <a:off x="304800" y="1803400"/>
          <a:ext cx="8610600" cy="353059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767693"/>
                <a:gridCol w="1998889"/>
                <a:gridCol w="2091418"/>
                <a:gridCol w="1752600"/>
              </a:tblGrid>
              <a:tr h="588433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Precision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Recall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F-score</a:t>
                      </a:r>
                      <a:endParaRPr lang="en-US" sz="2000" dirty="0"/>
                    </a:p>
                  </a:txBody>
                  <a:tcPr/>
                </a:tc>
              </a:tr>
              <a:tr h="58843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All features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0.240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0.370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0.291</a:t>
                      </a:r>
                      <a:endParaRPr lang="en-US" sz="2000" dirty="0"/>
                    </a:p>
                  </a:txBody>
                  <a:tcPr/>
                </a:tc>
              </a:tr>
              <a:tr h="58843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 location</a:t>
                      </a:r>
                      <a:r>
                        <a:rPr lang="en-US" sz="2000" baseline="0" dirty="0" smtClean="0"/>
                        <a:t> in document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0.245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0.386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0.300</a:t>
                      </a:r>
                      <a:endParaRPr lang="en-US" sz="2000" dirty="0"/>
                    </a:p>
                  </a:txBody>
                  <a:tcPr/>
                </a:tc>
              </a:tr>
              <a:tr h="58843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 syntactic dependencies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0.240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0.330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0.278</a:t>
                      </a:r>
                      <a:endParaRPr lang="en-US" sz="2000" dirty="0"/>
                    </a:p>
                  </a:txBody>
                  <a:tcPr/>
                </a:tc>
              </a:tr>
              <a:tr h="58843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 sentence context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0.263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0.228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0.244</a:t>
                      </a:r>
                      <a:endParaRPr lang="en-US" sz="2000" dirty="0"/>
                    </a:p>
                  </a:txBody>
                  <a:tcPr/>
                </a:tc>
              </a:tr>
              <a:tr h="58843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 local context</a:t>
                      </a:r>
                      <a:r>
                        <a:rPr lang="en-US" sz="2000" baseline="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0.066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0.063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0.064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079889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Ablation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311521"/>
              </p:ext>
            </p:extLst>
          </p:nvPr>
        </p:nvGraphicFramePr>
        <p:xfrm>
          <a:off x="304800" y="1803400"/>
          <a:ext cx="8610600" cy="353059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767693"/>
                <a:gridCol w="1998889"/>
                <a:gridCol w="2091418"/>
                <a:gridCol w="1752600"/>
              </a:tblGrid>
              <a:tr h="588433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Precision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Recall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F-score</a:t>
                      </a:r>
                      <a:endParaRPr lang="en-US" sz="2000" dirty="0"/>
                    </a:p>
                  </a:txBody>
                  <a:tcPr/>
                </a:tc>
              </a:tr>
              <a:tr h="58843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All features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0.240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0.370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0.291</a:t>
                      </a:r>
                      <a:endParaRPr lang="en-US" sz="2000" dirty="0"/>
                    </a:p>
                  </a:txBody>
                  <a:tcPr/>
                </a:tc>
              </a:tr>
              <a:tr h="58843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 location</a:t>
                      </a:r>
                      <a:r>
                        <a:rPr lang="en-US" sz="2000" baseline="0" dirty="0" smtClean="0"/>
                        <a:t> in document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0.245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0.386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0.300</a:t>
                      </a:r>
                      <a:endParaRPr lang="en-US" sz="2000" dirty="0"/>
                    </a:p>
                  </a:txBody>
                  <a:tcPr/>
                </a:tc>
              </a:tr>
              <a:tr h="58843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 syntactic dependencies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0.240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0.330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0.278</a:t>
                      </a:r>
                      <a:endParaRPr lang="en-US" sz="2000" dirty="0"/>
                    </a:p>
                  </a:txBody>
                  <a:tcPr/>
                </a:tc>
              </a:tr>
              <a:tr h="58843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 sentence context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0.263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0.228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0.244</a:t>
                      </a:r>
                      <a:endParaRPr lang="en-US" sz="2000" dirty="0"/>
                    </a:p>
                  </a:txBody>
                  <a:tcPr/>
                </a:tc>
              </a:tr>
              <a:tr h="58843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 local context</a:t>
                      </a:r>
                      <a:r>
                        <a:rPr lang="en-US" sz="2000" baseline="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0.066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0.063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0.064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 bwMode="auto">
          <a:xfrm>
            <a:off x="8001000" y="2057400"/>
            <a:ext cx="1143000" cy="1600200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233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Ablation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311521"/>
              </p:ext>
            </p:extLst>
          </p:nvPr>
        </p:nvGraphicFramePr>
        <p:xfrm>
          <a:off x="304800" y="1803400"/>
          <a:ext cx="8610600" cy="353059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767693"/>
                <a:gridCol w="1998889"/>
                <a:gridCol w="2091418"/>
                <a:gridCol w="1752600"/>
              </a:tblGrid>
              <a:tr h="588433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Precision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Recall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F-score</a:t>
                      </a:r>
                      <a:endParaRPr lang="en-US" sz="2000" dirty="0"/>
                    </a:p>
                  </a:txBody>
                  <a:tcPr/>
                </a:tc>
              </a:tr>
              <a:tr h="58843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All features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0.240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0.370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0.291</a:t>
                      </a:r>
                      <a:endParaRPr lang="en-US" sz="2000" dirty="0"/>
                    </a:p>
                  </a:txBody>
                  <a:tcPr/>
                </a:tc>
              </a:tr>
              <a:tr h="58843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 location</a:t>
                      </a:r>
                      <a:r>
                        <a:rPr lang="en-US" sz="2000" baseline="0" dirty="0" smtClean="0"/>
                        <a:t> in document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0.245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0.386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0.300</a:t>
                      </a:r>
                      <a:endParaRPr lang="en-US" sz="2000" dirty="0"/>
                    </a:p>
                  </a:txBody>
                  <a:tcPr/>
                </a:tc>
              </a:tr>
              <a:tr h="58843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 syntactic dependencies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0.240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0.330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0.278</a:t>
                      </a:r>
                      <a:endParaRPr lang="en-US" sz="2000" dirty="0"/>
                    </a:p>
                  </a:txBody>
                  <a:tcPr/>
                </a:tc>
              </a:tr>
              <a:tr h="58843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 sentence context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0.263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0.228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0.244</a:t>
                      </a:r>
                      <a:endParaRPr lang="en-US" sz="2000" dirty="0"/>
                    </a:p>
                  </a:txBody>
                  <a:tcPr/>
                </a:tc>
              </a:tr>
              <a:tr h="58843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 local context</a:t>
                      </a:r>
                      <a:r>
                        <a:rPr lang="en-US" sz="2000" baseline="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0.066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0.063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0.064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6172200" y="2743200"/>
            <a:ext cx="1143000" cy="2057400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233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Ablation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598281"/>
              </p:ext>
            </p:extLst>
          </p:nvPr>
        </p:nvGraphicFramePr>
        <p:xfrm>
          <a:off x="304800" y="1803400"/>
          <a:ext cx="8610600" cy="353059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767693"/>
                <a:gridCol w="1998889"/>
                <a:gridCol w="2091418"/>
                <a:gridCol w="1752600"/>
              </a:tblGrid>
              <a:tr h="588433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Precision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Recall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F-score</a:t>
                      </a:r>
                      <a:endParaRPr lang="en-US" sz="2000" dirty="0"/>
                    </a:p>
                  </a:txBody>
                  <a:tcPr/>
                </a:tc>
              </a:tr>
              <a:tr h="58843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All features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0.240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0.370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0.291</a:t>
                      </a:r>
                      <a:endParaRPr lang="en-US" sz="2000" dirty="0"/>
                    </a:p>
                  </a:txBody>
                  <a:tcPr/>
                </a:tc>
              </a:tr>
              <a:tr h="58843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 location</a:t>
                      </a:r>
                      <a:r>
                        <a:rPr lang="en-US" sz="2000" baseline="0" dirty="0" smtClean="0"/>
                        <a:t> in document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0.245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0.386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0.300</a:t>
                      </a:r>
                      <a:endParaRPr lang="en-US" sz="2000" dirty="0"/>
                    </a:p>
                  </a:txBody>
                  <a:tcPr/>
                </a:tc>
              </a:tr>
              <a:tr h="58843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 syntactic dependencies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0.240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0.330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0.278</a:t>
                      </a:r>
                      <a:endParaRPr lang="en-US" sz="2000" dirty="0"/>
                    </a:p>
                  </a:txBody>
                  <a:tcPr/>
                </a:tc>
              </a:tr>
              <a:tr h="58843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 sentence context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0.263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0.228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0.244</a:t>
                      </a:r>
                      <a:endParaRPr lang="en-US" sz="2000" dirty="0"/>
                    </a:p>
                  </a:txBody>
                  <a:tcPr/>
                </a:tc>
              </a:tr>
              <a:tr h="58843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 local context</a:t>
                      </a:r>
                      <a:r>
                        <a:rPr lang="en-US" sz="2000" baseline="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0.066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0.063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0.064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8001000" y="4038600"/>
            <a:ext cx="990600" cy="1295400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825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plane </a:t>
            </a:r>
            <a:r>
              <a:rPr lang="en-US" dirty="0"/>
              <a:t>c</a:t>
            </a:r>
            <a:r>
              <a:rPr lang="en-US" dirty="0" smtClean="0"/>
              <a:t>rash </a:t>
            </a:r>
            <a:r>
              <a:rPr lang="en-US" dirty="0" smtClean="0"/>
              <a:t>dataset and evaluation task.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Distant supervision </a:t>
            </a:r>
            <a:r>
              <a:rPr lang="en-US" dirty="0"/>
              <a:t>f</a:t>
            </a:r>
            <a:r>
              <a:rPr lang="en-US" dirty="0" smtClean="0"/>
              <a:t>ramework for event extraction.</a:t>
            </a:r>
          </a:p>
          <a:p>
            <a:endParaRPr lang="en-US" dirty="0"/>
          </a:p>
          <a:p>
            <a:r>
              <a:rPr lang="en-US" dirty="0" smtClean="0"/>
              <a:t>Evaluate several models in this framework.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06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5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 </a:t>
            </a:r>
            <a:r>
              <a:rPr lang="en-US" dirty="0"/>
              <a:t>n</a:t>
            </a:r>
            <a:r>
              <a:rPr lang="en-US" dirty="0" smtClean="0"/>
              <a:t>ew dataset and extraction task.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Describe distant </a:t>
            </a:r>
            <a:r>
              <a:rPr lang="en-US" dirty="0"/>
              <a:t>s</a:t>
            </a:r>
            <a:r>
              <a:rPr lang="en-US" dirty="0" smtClean="0"/>
              <a:t>upervision </a:t>
            </a:r>
            <a:r>
              <a:rPr lang="en-US" dirty="0"/>
              <a:t>f</a:t>
            </a:r>
            <a:r>
              <a:rPr lang="en-US" dirty="0" smtClean="0"/>
              <a:t>ramework.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Evaluate several models within this framework.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17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Plane Crash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4876800" cy="4445000"/>
          </a:xfrm>
        </p:spPr>
        <p:txBody>
          <a:bodyPr/>
          <a:lstStyle/>
          <a:p>
            <a:r>
              <a:rPr lang="en-US" dirty="0" smtClean="0"/>
              <a:t>80 plane crash events from Wikipedia </a:t>
            </a:r>
            <a:r>
              <a:rPr lang="en-US" dirty="0" err="1" smtClean="0"/>
              <a:t>infoboxes</a:t>
            </a:r>
            <a:r>
              <a:rPr lang="en-US" dirty="0" smtClean="0"/>
              <a:t> (40 train / 40 test).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Newswire corpus from 1988 to present (Tipster/</a:t>
            </a:r>
            <a:r>
              <a:rPr lang="en-US" dirty="0" err="1" smtClean="0"/>
              <a:t>Gigaword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Download: </a:t>
            </a:r>
            <a:r>
              <a:rPr lang="en-US" dirty="0"/>
              <a:t>http://</a:t>
            </a:r>
            <a:r>
              <a:rPr lang="en-US" dirty="0" err="1"/>
              <a:t>nlp.stanford.edu</a:t>
            </a:r>
            <a:r>
              <a:rPr lang="en-US" dirty="0"/>
              <a:t>/projects/</a:t>
            </a:r>
            <a:r>
              <a:rPr lang="en-US" dirty="0" err="1"/>
              <a:t>dist</a:t>
            </a:r>
            <a:r>
              <a:rPr lang="en-US" dirty="0"/>
              <a:t>-sup-event-</a:t>
            </a:r>
            <a:r>
              <a:rPr lang="en-US" dirty="0" err="1"/>
              <a:t>extraction.shtml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0"/>
            <a:ext cx="37305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35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Template-Based Event </a:t>
            </a:r>
            <a:r>
              <a:rPr lang="en-US" dirty="0"/>
              <a:t>E</a:t>
            </a:r>
            <a:r>
              <a:rPr lang="en-US" dirty="0" smtClean="0"/>
              <a:t>xtraction</a:t>
            </a:r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09600" y="1752600"/>
            <a:ext cx="2590800" cy="335280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62000" y="1905000"/>
            <a:ext cx="2590800" cy="335280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14400" y="2057400"/>
            <a:ext cx="2590800" cy="335280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066800" y="2209800"/>
            <a:ext cx="2590800" cy="335280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ja-JP" altLang="en-US" sz="2000" dirty="0" smtClean="0">
                <a:latin typeface="Times New Roman" charset="0"/>
              </a:rPr>
              <a:t>“</a:t>
            </a:r>
            <a:r>
              <a:rPr lang="en-US" sz="2000" dirty="0" smtClean="0">
                <a:latin typeface="Times New Roman" charset="0"/>
              </a:rPr>
              <a:t>… </a:t>
            </a:r>
            <a:r>
              <a:rPr lang="en-US" sz="2000" b="1" i="1" dirty="0" smtClean="0">
                <a:latin typeface="+mn-lt"/>
              </a:rPr>
              <a:t>Delta Flight 14</a:t>
            </a:r>
            <a:r>
              <a:rPr lang="en-US" sz="2000" i="1" dirty="0" smtClean="0">
                <a:latin typeface="+mn-lt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2000" i="1" dirty="0" smtClean="0">
                <a:latin typeface="+mn-lt"/>
              </a:rPr>
              <a:t>crashed in </a:t>
            </a:r>
            <a:r>
              <a:rPr lang="en-US" sz="2000" b="1" i="1" dirty="0" smtClean="0">
                <a:latin typeface="+mn-lt"/>
              </a:rPr>
              <a:t>Mississippi</a:t>
            </a:r>
          </a:p>
          <a:p>
            <a:pPr>
              <a:spcBef>
                <a:spcPct val="50000"/>
              </a:spcBef>
            </a:pPr>
            <a:r>
              <a:rPr lang="en-US" sz="2000" i="1" dirty="0" smtClean="0">
                <a:latin typeface="+mn-lt"/>
              </a:rPr>
              <a:t>killing </a:t>
            </a:r>
            <a:r>
              <a:rPr lang="en-US" sz="2000" b="1" i="1" dirty="0" smtClean="0">
                <a:latin typeface="+mn-lt"/>
              </a:rPr>
              <a:t>40</a:t>
            </a:r>
            <a:r>
              <a:rPr lang="en-US" sz="2000" i="1" dirty="0" smtClean="0">
                <a:latin typeface="+mn-lt"/>
              </a:rPr>
              <a:t> …</a:t>
            </a:r>
            <a:r>
              <a:rPr lang="ja-JP" altLang="en-US" sz="2000" dirty="0" smtClean="0">
                <a:latin typeface="Times New Roman" charset="0"/>
              </a:rPr>
              <a:t>”</a:t>
            </a:r>
            <a:endParaRPr lang="en-US" sz="2000" dirty="0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257800" y="1676400"/>
            <a:ext cx="3581400" cy="3966321"/>
          </a:xfrm>
          <a:prstGeom prst="can">
            <a:avLst>
              <a:gd name="adj" fmla="val 2656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sz="1800" dirty="0" smtClean="0"/>
              <a:t>                     …  </a:t>
            </a:r>
          </a:p>
          <a:p>
            <a:pPr>
              <a:spcBef>
                <a:spcPct val="50000"/>
              </a:spcBef>
            </a:pPr>
            <a:r>
              <a:rPr lang="en-US" sz="1800" dirty="0" smtClean="0"/>
              <a:t> &lt;Plane Crash&gt;</a:t>
            </a:r>
          </a:p>
          <a:p>
            <a:pPr>
              <a:spcBef>
                <a:spcPct val="50000"/>
              </a:spcBef>
            </a:pPr>
            <a:r>
              <a:rPr lang="en-US" sz="1800" dirty="0" smtClean="0"/>
              <a:t>   &lt;Flight Number = </a:t>
            </a:r>
            <a:r>
              <a:rPr lang="en-US" sz="1800" b="1" dirty="0" smtClean="0"/>
              <a:t>Flight 14</a:t>
            </a:r>
            <a:r>
              <a:rPr lang="en-US" sz="1800" dirty="0" smtClean="0"/>
              <a:t>&gt;</a:t>
            </a:r>
          </a:p>
          <a:p>
            <a:pPr>
              <a:spcBef>
                <a:spcPct val="50000"/>
              </a:spcBef>
            </a:pPr>
            <a:r>
              <a:rPr lang="en-US" sz="1800" dirty="0" smtClean="0"/>
              <a:t>   &lt;Operator = </a:t>
            </a:r>
            <a:r>
              <a:rPr lang="en-US" sz="1800" b="1" dirty="0" smtClean="0"/>
              <a:t>Delta</a:t>
            </a:r>
            <a:r>
              <a:rPr lang="en-US" sz="1800" dirty="0" smtClean="0"/>
              <a:t>&gt;</a:t>
            </a:r>
          </a:p>
          <a:p>
            <a:pPr>
              <a:spcBef>
                <a:spcPct val="50000"/>
              </a:spcBef>
            </a:pPr>
            <a:r>
              <a:rPr lang="en-US" sz="1800" dirty="0" smtClean="0"/>
              <a:t>   &lt;Fatalities = </a:t>
            </a:r>
            <a:r>
              <a:rPr lang="en-US" sz="1800" b="1" dirty="0" smtClean="0"/>
              <a:t>40</a:t>
            </a:r>
            <a:r>
              <a:rPr lang="en-US" sz="1800" dirty="0" smtClean="0"/>
              <a:t>&gt;</a:t>
            </a:r>
          </a:p>
          <a:p>
            <a:pPr>
              <a:spcBef>
                <a:spcPct val="50000"/>
              </a:spcBef>
            </a:pPr>
            <a:r>
              <a:rPr lang="en-US" sz="1800" dirty="0" smtClean="0"/>
              <a:t>   &lt;Crash Site = </a:t>
            </a:r>
            <a:r>
              <a:rPr lang="en-US" sz="1800" b="1" dirty="0" smtClean="0"/>
              <a:t>Mississippi</a:t>
            </a:r>
            <a:r>
              <a:rPr lang="en-US" sz="1800" dirty="0" smtClean="0"/>
              <a:t>&gt;</a:t>
            </a:r>
          </a:p>
          <a:p>
            <a:pPr>
              <a:spcBef>
                <a:spcPct val="50000"/>
              </a:spcBef>
            </a:pPr>
            <a:r>
              <a:rPr lang="en-US" sz="1800" dirty="0" smtClean="0"/>
              <a:t>                      …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219200" y="5943600"/>
            <a:ext cx="2879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News Corpus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943600" y="59436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Knowledge Base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6" name="Right Arrow 15"/>
          <p:cNvSpPr/>
          <p:nvPr/>
        </p:nvSpPr>
        <p:spPr bwMode="auto">
          <a:xfrm>
            <a:off x="3886200" y="3276600"/>
            <a:ext cx="12192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466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Distant Supervision (Relation Extraction)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Noisy Labeling Rule:</a:t>
            </a:r>
            <a:r>
              <a:rPr lang="en-US" dirty="0" smtClean="0"/>
              <a:t> If slot value and entity name appear together in a sentence, then assume that sentence encodes the relation.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2895600"/>
            <a:ext cx="358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Training Fact:</a:t>
            </a:r>
          </a:p>
          <a:p>
            <a:r>
              <a:rPr lang="en-US" sz="2000" dirty="0" smtClean="0">
                <a:latin typeface="+mn-lt"/>
              </a:rPr>
              <a:t>  Entity: Apple  </a:t>
            </a:r>
          </a:p>
          <a:p>
            <a:r>
              <a:rPr lang="en-US" sz="2000" dirty="0" smtClean="0">
                <a:latin typeface="+mn-lt"/>
              </a:rPr>
              <a:t>  founder = Steve Jobs</a:t>
            </a:r>
            <a:endParaRPr lang="en-US" sz="2000" dirty="0">
              <a:latin typeface="+mn-lt"/>
            </a:endParaRPr>
          </a:p>
        </p:txBody>
      </p:sp>
      <p:sp>
        <p:nvSpPr>
          <p:cNvPr id="6" name="Folded Corner 5"/>
          <p:cNvSpPr/>
          <p:nvPr/>
        </p:nvSpPr>
        <p:spPr bwMode="auto">
          <a:xfrm>
            <a:off x="304800" y="4800600"/>
            <a:ext cx="3962400" cy="13716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Steve</a:t>
            </a:r>
            <a:r>
              <a:rPr kumimoji="0" lang="en-US" sz="24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Jobs </a:t>
            </a:r>
            <a:r>
              <a:rPr kumimoji="0" lang="en-US" sz="240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was fired from </a:t>
            </a:r>
            <a:r>
              <a:rPr kumimoji="0" lang="en-US" sz="24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Apple</a:t>
            </a:r>
            <a:r>
              <a:rPr kumimoji="0" lang="en-US" sz="240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in 1985.</a:t>
            </a:r>
          </a:p>
          <a:p>
            <a:pPr algn="ctr" eaLnBrk="0" hangingPunct="0"/>
            <a:r>
              <a:rPr lang="en-US" dirty="0" smtClean="0">
                <a:solidFill>
                  <a:srgbClr val="A4001D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founder</a:t>
            </a:r>
            <a:endParaRPr lang="en-US" dirty="0">
              <a:solidFill>
                <a:srgbClr val="A4001D"/>
              </a:solidFill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7" name="Folded Corner 6"/>
          <p:cNvSpPr/>
          <p:nvPr/>
        </p:nvSpPr>
        <p:spPr bwMode="auto">
          <a:xfrm>
            <a:off x="4953000" y="2743200"/>
            <a:ext cx="3962400" cy="13716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i="1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Apple</a:t>
            </a:r>
            <a:r>
              <a:rPr lang="en-US" i="1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co-founder </a:t>
            </a:r>
            <a:r>
              <a:rPr lang="en-US" b="1" i="1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Steve Jobs </a:t>
            </a:r>
            <a:r>
              <a:rPr lang="en-US" i="1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passed away in 2011.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A4001D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founder</a:t>
            </a:r>
            <a:endParaRPr kumimoji="0" lang="en-US" sz="2400" u="none" strike="noStrike" cap="none" normalizeH="0" baseline="0" dirty="0">
              <a:ln>
                <a:noFill/>
              </a:ln>
              <a:solidFill>
                <a:srgbClr val="A4001D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04800" y="2971800"/>
            <a:ext cx="36576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4191000" y="3048000"/>
            <a:ext cx="5334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5400000">
            <a:off x="1981200" y="4114800"/>
            <a:ext cx="5334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3000" y="4114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Noise!!!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1355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Distant Supervision (Event Extraction)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Sentence level labeling rule won’t work.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Many events lack proper names.</a:t>
            </a:r>
          </a:p>
          <a:p>
            <a:pPr lvl="2"/>
            <a:r>
              <a:rPr lang="en-US" dirty="0" smtClean="0"/>
              <a:t>“The crash of USAir Flight 11”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Slots values occur separate from names.</a:t>
            </a:r>
          </a:p>
          <a:p>
            <a:pPr lvl="2"/>
            <a:r>
              <a:rPr lang="en-US" i="1" dirty="0" smtClean="0"/>
              <a:t>The plane went down in central </a:t>
            </a:r>
            <a:r>
              <a:rPr lang="en-US" b="1" i="1" dirty="0" smtClean="0"/>
              <a:t>Texas</a:t>
            </a:r>
            <a:r>
              <a:rPr lang="en-US" dirty="0" smtClean="0"/>
              <a:t>.</a:t>
            </a:r>
          </a:p>
          <a:p>
            <a:pPr lvl="2"/>
            <a:r>
              <a:rPr lang="en-US" b="1" i="1" dirty="0" smtClean="0"/>
              <a:t>10</a:t>
            </a:r>
            <a:r>
              <a:rPr lang="en-US" i="1" dirty="0" smtClean="0"/>
              <a:t> died and </a:t>
            </a:r>
            <a:r>
              <a:rPr lang="en-US" b="1" i="1" dirty="0" smtClean="0"/>
              <a:t>30</a:t>
            </a:r>
            <a:r>
              <a:rPr lang="en-US" i="1" dirty="0" smtClean="0"/>
              <a:t> were injured in yesterday’s tragic incident.</a:t>
            </a:r>
          </a:p>
          <a:p>
            <a:r>
              <a:rPr lang="en-US" sz="2400" dirty="0" smtClean="0"/>
              <a:t>Heuristic solution:</a:t>
            </a:r>
          </a:p>
          <a:p>
            <a:pPr lvl="1"/>
            <a:r>
              <a:rPr lang="en-US" sz="2000" dirty="0" smtClean="0"/>
              <a:t>Document-level labeling rule.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Flight Number as proxy for event name.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2000" y="541020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Training Fact</a:t>
            </a:r>
            <a:r>
              <a:rPr lang="en-US" sz="1600" dirty="0" smtClean="0"/>
              <a:t>: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{&lt;Flight Number = Flight 11&gt;, 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&lt;</a:t>
            </a:r>
            <a:r>
              <a:rPr lang="en-US" sz="1600" dirty="0" err="1" smtClean="0"/>
              <a:t>CrashSite</a:t>
            </a:r>
            <a:r>
              <a:rPr lang="en-US" sz="1600" dirty="0" smtClean="0"/>
              <a:t>= Toronto&gt;}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85800" y="5334000"/>
            <a:ext cx="3352800" cy="990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2" name="Folded Corner 11"/>
          <p:cNvSpPr/>
          <p:nvPr/>
        </p:nvSpPr>
        <p:spPr bwMode="auto">
          <a:xfrm>
            <a:off x="5334000" y="5334000"/>
            <a:ext cx="3124200" cy="9906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i="1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…</a:t>
            </a:r>
            <a:r>
              <a:rPr lang="en-US" sz="1800" b="1" i="1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Flight 11 </a:t>
            </a:r>
            <a:r>
              <a:rPr lang="en-US" sz="1800" i="1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crash Sunday…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i="1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…The plane went down in </a:t>
            </a:r>
            <a:r>
              <a:rPr lang="en-US" sz="1800" dirty="0" smtClean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[</a:t>
            </a:r>
            <a:r>
              <a:rPr lang="en-US" sz="1800" b="1" i="1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Toronto</a:t>
            </a:r>
            <a:r>
              <a:rPr lang="en-US" sz="1800" dirty="0" smtClean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]</a:t>
            </a:r>
            <a:r>
              <a:rPr lang="en-US" sz="1800" baseline="-25000" dirty="0" err="1" smtClean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CrashSite</a:t>
            </a:r>
            <a:r>
              <a:rPr lang="en-US" sz="1800" i="1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…</a:t>
            </a:r>
            <a:endParaRPr kumimoji="0" 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4419600" y="5562600"/>
            <a:ext cx="5334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730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Labeling Results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38,000 Training Instances.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Neutra Text" pitchFamily="50" charset="0"/>
              </a:rPr>
              <a:t>39% Noise:</a:t>
            </a:r>
          </a:p>
          <a:p>
            <a:pPr marL="457200" lvl="1" indent="0">
              <a:buNone/>
            </a:pPr>
            <a:endParaRPr lang="en-US" u="sng" dirty="0" smtClean="0"/>
          </a:p>
          <a:p>
            <a:pPr marL="457200" lvl="1" indent="0">
              <a:buNone/>
            </a:pPr>
            <a:r>
              <a:rPr lang="en-US" u="sng" dirty="0" smtClean="0"/>
              <a:t>Good</a:t>
            </a:r>
            <a:r>
              <a:rPr lang="en-US" dirty="0"/>
              <a:t>: </a:t>
            </a:r>
            <a:r>
              <a:rPr lang="en-US" i="1" dirty="0">
                <a:latin typeface="American Typewriter"/>
                <a:cs typeface="American Typewriter"/>
              </a:rPr>
              <a:t>At least 52 people survived the crash of </a:t>
            </a:r>
            <a:r>
              <a:rPr lang="en-US" i="1" dirty="0" smtClean="0">
                <a:latin typeface="American Typewriter"/>
                <a:cs typeface="American Typewriter"/>
              </a:rPr>
              <a:t>the</a:t>
            </a:r>
            <a:r>
              <a:rPr lang="en-US" b="1" i="1" dirty="0" smtClean="0">
                <a:latin typeface="American Typewriter"/>
                <a:cs typeface="American Typewriter"/>
              </a:rPr>
              <a:t> Boeing </a:t>
            </a:r>
            <a:r>
              <a:rPr lang="en-US" b="1" i="1" dirty="0">
                <a:latin typeface="American Typewriter"/>
                <a:cs typeface="American Typewriter"/>
              </a:rPr>
              <a:t>737</a:t>
            </a:r>
            <a:r>
              <a:rPr lang="en-US" i="1" dirty="0">
                <a:latin typeface="American Typewriter"/>
                <a:cs typeface="American Typewriter"/>
              </a:rPr>
              <a:t>.</a:t>
            </a:r>
          </a:p>
          <a:p>
            <a:pPr marL="457200" lvl="1" indent="0">
              <a:buNone/>
            </a:pPr>
            <a:endParaRPr lang="en-US" u="sng" dirty="0" smtClean="0"/>
          </a:p>
          <a:p>
            <a:pPr marL="457200" lvl="1" indent="0">
              <a:buNone/>
            </a:pPr>
            <a:r>
              <a:rPr lang="en-US" u="sng" dirty="0" smtClean="0"/>
              <a:t>Bad</a:t>
            </a:r>
            <a:r>
              <a:rPr lang="en-US" dirty="0"/>
              <a:t>: </a:t>
            </a:r>
            <a:r>
              <a:rPr lang="en-US" i="1" dirty="0">
                <a:latin typeface="American Typewriter"/>
                <a:cs typeface="American Typewriter"/>
              </a:rPr>
              <a:t>First envisioned in 1964, the </a:t>
            </a:r>
            <a:r>
              <a:rPr lang="en-US" b="1" i="1" dirty="0">
                <a:latin typeface="American Typewriter"/>
                <a:cs typeface="American Typewriter"/>
              </a:rPr>
              <a:t>Boeing 737</a:t>
            </a:r>
            <a:r>
              <a:rPr lang="en-US" i="1" dirty="0">
                <a:latin typeface="American Typewriter"/>
                <a:cs typeface="American Typewriter"/>
              </a:rPr>
              <a:t> </a:t>
            </a:r>
            <a:r>
              <a:rPr lang="en-US" i="1" dirty="0" smtClean="0">
                <a:latin typeface="American Typewriter"/>
                <a:cs typeface="American Typewriter"/>
              </a:rPr>
              <a:t>entered </a:t>
            </a:r>
            <a:r>
              <a:rPr lang="en-US" i="1" dirty="0">
                <a:latin typeface="American Typewriter"/>
                <a:cs typeface="American Typewriter"/>
              </a:rPr>
              <a:t>service </a:t>
            </a:r>
            <a:r>
              <a:rPr lang="en-US" i="1" dirty="0" smtClean="0">
                <a:latin typeface="American Typewriter"/>
                <a:cs typeface="American Typewriter"/>
              </a:rPr>
              <a:t>in </a:t>
            </a:r>
            <a:r>
              <a:rPr lang="en-US" i="1" dirty="0">
                <a:latin typeface="American Typewriter"/>
                <a:cs typeface="American Typewriter"/>
              </a:rPr>
              <a:t>1968.</a:t>
            </a:r>
          </a:p>
          <a:p>
            <a:pPr lvl="1"/>
            <a:endParaRPr lang="en-US" dirty="0">
              <a:latin typeface="Neutra Text" pitchFamily="50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676400"/>
            <a:ext cx="4089400" cy="23099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4800600" y="1600200"/>
            <a:ext cx="4038600" cy="2514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3590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1: Simple Local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Multiclass Logistic Regression</a:t>
            </a:r>
          </a:p>
          <a:p>
            <a:endParaRPr lang="en-US" dirty="0" smtClean="0"/>
          </a:p>
          <a:p>
            <a:r>
              <a:rPr lang="en-US" b="1" dirty="0" smtClean="0"/>
              <a:t>Features:</a:t>
            </a:r>
            <a:r>
              <a:rPr lang="en-US" dirty="0" smtClean="0"/>
              <a:t> unigrams, POS, </a:t>
            </a:r>
            <a:r>
              <a:rPr lang="en-US" dirty="0" err="1" smtClean="0"/>
              <a:t>NETypes</a:t>
            </a:r>
            <a:r>
              <a:rPr lang="en-US" dirty="0" smtClean="0"/>
              <a:t>, part of doc, dependencies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		US Airways Flight 133 crashed in </a:t>
            </a:r>
            <a:r>
              <a:rPr lang="en-US" b="1" dirty="0" smtClean="0"/>
              <a:t>Toronto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1943100" lvl="5" indent="0">
              <a:buNone/>
            </a:pPr>
            <a:r>
              <a:rPr lang="en-US" sz="1200" dirty="0" smtClean="0"/>
              <a:t>	</a:t>
            </a:r>
            <a:r>
              <a:rPr lang="en-US" sz="1800" dirty="0" err="1" smtClean="0"/>
              <a:t>LexIncEdge</a:t>
            </a:r>
            <a:r>
              <a:rPr lang="en-US" sz="1800" dirty="0" smtClean="0"/>
              <a:t>-</a:t>
            </a:r>
            <a:r>
              <a:rPr lang="en-US" sz="1800" dirty="0" err="1" smtClean="0"/>
              <a:t>prep_in</a:t>
            </a:r>
            <a:r>
              <a:rPr lang="en-US" sz="1800" dirty="0" smtClean="0"/>
              <a:t>-crash-VBD</a:t>
            </a:r>
          </a:p>
          <a:p>
            <a:pPr marL="1943100" lvl="5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UnLexIncEdge</a:t>
            </a:r>
            <a:r>
              <a:rPr lang="en-US" sz="1800" dirty="0" smtClean="0"/>
              <a:t>-</a:t>
            </a:r>
            <a:r>
              <a:rPr lang="en-US" sz="1800" dirty="0" err="1" smtClean="0"/>
              <a:t>prep_in</a:t>
            </a:r>
            <a:r>
              <a:rPr lang="en-US" sz="1800" dirty="0" smtClean="0"/>
              <a:t>-VBD</a:t>
            </a:r>
          </a:p>
          <a:p>
            <a:pPr marL="1943100" lvl="5" indent="0">
              <a:buNone/>
            </a:pPr>
            <a:r>
              <a:rPr lang="en-US" sz="1800" dirty="0" smtClean="0"/>
              <a:t>	PREV_WORD-in</a:t>
            </a:r>
          </a:p>
          <a:p>
            <a:pPr marL="1943100" lvl="5" indent="0">
              <a:buNone/>
            </a:pPr>
            <a:r>
              <a:rPr lang="en-US" sz="1800" dirty="0" smtClean="0"/>
              <a:t>	2ndPREV_WORD-crash</a:t>
            </a:r>
          </a:p>
          <a:p>
            <a:pPr marL="1943100" lvl="5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NEType</a:t>
            </a:r>
            <a:r>
              <a:rPr lang="en-US" sz="1800" dirty="0" smtClean="0"/>
              <a:t>-LOCATION</a:t>
            </a:r>
          </a:p>
          <a:p>
            <a:pPr marL="1943100" lvl="5" indent="0">
              <a:buNone/>
            </a:pPr>
            <a:r>
              <a:rPr lang="en-US" sz="1800" dirty="0" smtClean="0"/>
              <a:t>	Sent-</a:t>
            </a:r>
            <a:r>
              <a:rPr lang="en-US" sz="1800" dirty="0" err="1" smtClean="0"/>
              <a:t>NEType</a:t>
            </a:r>
            <a:r>
              <a:rPr lang="en-US" sz="1800" dirty="0" smtClean="0"/>
              <a:t>-ORGANIZATION</a:t>
            </a:r>
          </a:p>
          <a:p>
            <a:pPr marL="1943100" lvl="5" indent="0">
              <a:buNone/>
            </a:pPr>
            <a:r>
              <a:rPr lang="en-US" sz="1800" dirty="0" smtClean="0"/>
              <a:t>	etc.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2057400" y="3352800"/>
            <a:ext cx="4648200" cy="3352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3202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LP-class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14050</TotalTime>
  <Words>1264</Words>
  <Application>Microsoft Macintosh PowerPoint</Application>
  <PresentationFormat>On-screen Show (4:3)</PresentationFormat>
  <Paragraphs>367</Paragraphs>
  <Slides>25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NLP-class</vt:lpstr>
      <vt:lpstr>Event Extraction Using Distant Supervision</vt:lpstr>
      <vt:lpstr>Overview</vt:lpstr>
      <vt:lpstr>Outline</vt:lpstr>
      <vt:lpstr>Plane Crash Dataset</vt:lpstr>
      <vt:lpstr>Template-Based Event Extraction</vt:lpstr>
      <vt:lpstr>Distant Supervision (Relation Extraction)</vt:lpstr>
      <vt:lpstr>Distant Supervision (Event Extraction)</vt:lpstr>
      <vt:lpstr>Automatic Labeling Results </vt:lpstr>
      <vt:lpstr>Model 1: Simple Local Classifier</vt:lpstr>
      <vt:lpstr>Model 2: Sequence Model with Local Inference (SMLI)</vt:lpstr>
      <vt:lpstr>Motivating Joint Inference</vt:lpstr>
      <vt:lpstr>Motivating Joint Inference</vt:lpstr>
      <vt:lpstr>Model 3: Condition Random Fields (CRF)</vt:lpstr>
      <vt:lpstr>Model 4: Search-based structured prediction (Searn)</vt:lpstr>
      <vt:lpstr>A Searn iteration</vt:lpstr>
      <vt:lpstr>A Searn iteration</vt:lpstr>
      <vt:lpstr>A Searn iteration</vt:lpstr>
      <vt:lpstr>A Searn iteration</vt:lpstr>
      <vt:lpstr>Evaluation</vt:lpstr>
      <vt:lpstr>Feature Ablation</vt:lpstr>
      <vt:lpstr>Feature Ablation</vt:lpstr>
      <vt:lpstr>Feature Ablation</vt:lpstr>
      <vt:lpstr>Feature Ablation</vt:lpstr>
      <vt:lpstr>Summary</vt:lpstr>
      <vt:lpstr>Thanks!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Kevin</cp:lastModifiedBy>
  <cp:revision>201</cp:revision>
  <cp:lastPrinted>2009-04-20T16:46:08Z</cp:lastPrinted>
  <dcterms:created xsi:type="dcterms:W3CDTF">2010-04-19T15:31:24Z</dcterms:created>
  <dcterms:modified xsi:type="dcterms:W3CDTF">2014-05-30T12:36:35Z</dcterms:modified>
</cp:coreProperties>
</file>