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29"/>
  </p:notesMasterIdLst>
  <p:handoutMasterIdLst>
    <p:handoutMasterId r:id="rId30"/>
  </p:handoutMasterIdLst>
  <p:sldIdLst>
    <p:sldId id="268" r:id="rId2"/>
    <p:sldId id="383" r:id="rId3"/>
    <p:sldId id="400" r:id="rId4"/>
    <p:sldId id="406" r:id="rId5"/>
    <p:sldId id="399" r:id="rId6"/>
    <p:sldId id="413" r:id="rId7"/>
    <p:sldId id="385" r:id="rId8"/>
    <p:sldId id="402" r:id="rId9"/>
    <p:sldId id="403" r:id="rId10"/>
    <p:sldId id="414" r:id="rId11"/>
    <p:sldId id="415" r:id="rId12"/>
    <p:sldId id="404" r:id="rId13"/>
    <p:sldId id="412" r:id="rId14"/>
    <p:sldId id="407" r:id="rId15"/>
    <p:sldId id="408" r:id="rId16"/>
    <p:sldId id="387" r:id="rId17"/>
    <p:sldId id="389" r:id="rId18"/>
    <p:sldId id="390" r:id="rId19"/>
    <p:sldId id="405" r:id="rId20"/>
    <p:sldId id="411" r:id="rId21"/>
    <p:sldId id="409" r:id="rId22"/>
    <p:sldId id="391" r:id="rId23"/>
    <p:sldId id="396" r:id="rId24"/>
    <p:sldId id="416" r:id="rId25"/>
    <p:sldId id="392" r:id="rId26"/>
    <p:sldId id="393" r:id="rId27"/>
    <p:sldId id="398" r:id="rId28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880" autoAdjust="0"/>
    <p:restoredTop sz="93256" autoAdjust="0"/>
  </p:normalViewPr>
  <p:slideViewPr>
    <p:cSldViewPr>
      <p:cViewPr>
        <p:scale>
          <a:sx n="100" d="100"/>
          <a:sy n="100" d="100"/>
        </p:scale>
        <p:origin x="-1120" y="-1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Baseline2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BE -&gt; 1-d</c:v>
                </c:pt>
                <c:pt idx="1">
                  <c:v>BE -&gt; 2-d</c:v>
                </c:pt>
                <c:pt idx="2">
                  <c:v>BE -&gt; 3-d</c:v>
                </c:pt>
                <c:pt idx="3">
                  <c:v>BE -&gt; 4-d</c:v>
                </c:pt>
                <c:pt idx="4">
                  <c:v>BE -&gt; 5-d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50.11</c:v>
                </c:pt>
                <c:pt idx="1">
                  <c:v>49.72</c:v>
                </c:pt>
                <c:pt idx="2">
                  <c:v>50.56</c:v>
                </c:pt>
                <c:pt idx="3">
                  <c:v>50.95</c:v>
                </c:pt>
                <c:pt idx="4">
                  <c:v>51.06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Unigram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BE -&gt; 1-d</c:v>
                </c:pt>
                <c:pt idx="1">
                  <c:v>BE -&gt; 2-d</c:v>
                </c:pt>
                <c:pt idx="2">
                  <c:v>BE -&gt; 3-d</c:v>
                </c:pt>
                <c:pt idx="3">
                  <c:v>BE -&gt; 4-d</c:v>
                </c:pt>
                <c:pt idx="4">
                  <c:v>BE -&gt; 5-d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54.4</c:v>
                </c:pt>
                <c:pt idx="1">
                  <c:v>53.07</c:v>
                </c:pt>
                <c:pt idx="2">
                  <c:v>52.45</c:v>
                </c:pt>
                <c:pt idx="3">
                  <c:v>52.62</c:v>
                </c:pt>
                <c:pt idx="4">
                  <c:v>52.37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8898312"/>
        <c:axId val="2138891624"/>
      </c:lineChart>
      <c:catAx>
        <c:axId val="21388983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b="0" dirty="0" smtClean="0"/>
                  <a:t>* BE:</a:t>
                </a:r>
                <a:r>
                  <a:rPr lang="en-US" b="0" baseline="0" dirty="0" smtClean="0"/>
                  <a:t> before event</a:t>
                </a:r>
                <a:endParaRPr lang="en-US" b="0" dirty="0"/>
              </a:p>
            </c:rich>
          </c:tx>
          <c:layout>
            <c:manualLayout>
              <c:xMode val="edge"/>
              <c:yMode val="edge"/>
              <c:x val="0.0229017370019759"/>
              <c:y val="0.880328001968504"/>
            </c:manualLayout>
          </c:layout>
          <c:overlay val="0"/>
        </c:title>
        <c:majorTickMark val="none"/>
        <c:minorTickMark val="none"/>
        <c:tickLblPos val="nextTo"/>
        <c:crossAx val="2138891624"/>
        <c:crosses val="autoZero"/>
        <c:auto val="1"/>
        <c:lblAlgn val="ctr"/>
        <c:lblOffset val="100"/>
        <c:noMultiLvlLbl val="0"/>
      </c:catAx>
      <c:valAx>
        <c:axId val="21388916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88983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16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3150" y="704850"/>
            <a:ext cx="4699000" cy="3524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0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3150" y="704850"/>
            <a:ext cx="4699000" cy="3524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0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3150" y="704850"/>
            <a:ext cx="4699000" cy="3524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0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3150" y="704850"/>
            <a:ext cx="4699000" cy="3524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0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3150" y="704850"/>
            <a:ext cx="4699000" cy="3524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0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3150" y="704850"/>
            <a:ext cx="4699000" cy="3524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0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3150" y="704850"/>
            <a:ext cx="4699000" cy="3524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03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3150" y="704850"/>
            <a:ext cx="4699000" cy="3524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03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3150" y="704850"/>
            <a:ext cx="4699000" cy="3524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0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3150" y="704850"/>
            <a:ext cx="4699000" cy="3524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03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3150" y="704850"/>
            <a:ext cx="4699000" cy="3524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0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3150" y="704850"/>
            <a:ext cx="4699000" cy="3524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03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3150" y="704850"/>
            <a:ext cx="4699000" cy="3524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03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3150" y="704850"/>
            <a:ext cx="4699000" cy="3524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0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3150" y="704850"/>
            <a:ext cx="4699000" cy="3524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0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03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3150" y="704850"/>
            <a:ext cx="4699000" cy="3524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0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3150" y="704850"/>
            <a:ext cx="4699000" cy="3524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0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3150" y="704850"/>
            <a:ext cx="4699000" cy="3524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0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16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1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681037"/>
            <a:ext cx="7929564" cy="1452563"/>
          </a:xfrm>
        </p:spPr>
        <p:txBody>
          <a:bodyPr/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343400"/>
            <a:ext cx="6705600" cy="17272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48400"/>
            <a:ext cx="12192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33400" y="6248400"/>
            <a:ext cx="765174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1400" y="2438400"/>
            <a:ext cx="1630944" cy="164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381000"/>
            <a:ext cx="2114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191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1"/>
            <a:ext cx="7772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76701"/>
            <a:ext cx="7772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5080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6858000" cy="444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62738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62738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44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2738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2738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38100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752600"/>
            <a:ext cx="38100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62738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7163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311400"/>
            <a:ext cx="4040188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7" y="167163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7" y="2311400"/>
            <a:ext cx="4041775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62738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2738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5080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905000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3124201"/>
            <a:ext cx="3008313" cy="30019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508000"/>
            <a:ext cx="7467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803400"/>
            <a:ext cx="85344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0" y="62738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2738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8" y="533400"/>
            <a:ext cx="960755" cy="9672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nlp.stanford.edu/pubs/stock-event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 the Importance of Text Analysis for Stock Price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521200"/>
            <a:ext cx="6705600" cy="1727200"/>
          </a:xfrm>
        </p:spPr>
        <p:txBody>
          <a:bodyPr/>
          <a:lstStyle/>
          <a:p>
            <a:r>
              <a:rPr lang="en-US" dirty="0" err="1"/>
              <a:t>Heeyoung</a:t>
            </a:r>
            <a:r>
              <a:rPr lang="en-US" dirty="0"/>
              <a:t> </a:t>
            </a:r>
            <a:r>
              <a:rPr lang="en-US" dirty="0" smtClean="0"/>
              <a:t>Lee (Stanford), </a:t>
            </a:r>
          </a:p>
          <a:p>
            <a:r>
              <a:rPr lang="en-US" dirty="0" smtClean="0"/>
              <a:t>Mihai </a:t>
            </a:r>
            <a:r>
              <a:rPr lang="en-US" dirty="0" err="1" smtClean="0"/>
              <a:t>Surdeanu</a:t>
            </a:r>
            <a:r>
              <a:rPr lang="en-US" dirty="0" smtClean="0"/>
              <a:t> (University of Arizona), </a:t>
            </a:r>
          </a:p>
          <a:p>
            <a:r>
              <a:rPr lang="en-US" dirty="0" smtClean="0"/>
              <a:t>Bill </a:t>
            </a:r>
            <a:r>
              <a:rPr lang="en-US" dirty="0" err="1" smtClean="0"/>
              <a:t>MacCartney</a:t>
            </a:r>
            <a:r>
              <a:rPr lang="en-US" dirty="0" smtClean="0"/>
              <a:t> (Google), </a:t>
            </a:r>
          </a:p>
          <a:p>
            <a:r>
              <a:rPr lang="en-US" dirty="0" smtClean="0"/>
              <a:t>Dan </a:t>
            </a:r>
            <a:r>
              <a:rPr lang="en-US" dirty="0" err="1" smtClean="0"/>
              <a:t>Jurafsky</a:t>
            </a:r>
            <a:r>
              <a:rPr lang="en-US" dirty="0" smtClean="0"/>
              <a:t> (Stanford)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Linguistic Features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79600"/>
            <a:ext cx="8686800" cy="4445000"/>
          </a:xfrm>
        </p:spPr>
        <p:txBody>
          <a:bodyPr/>
          <a:lstStyle/>
          <a:p>
            <a:r>
              <a:rPr lang="en-US" sz="2800" dirty="0"/>
              <a:t>Unigrams are too sparse!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Projected textual features into a smaller-dimension latent space by non-negative matrix factorization</a:t>
            </a:r>
            <a:endParaRPr lang="en-US" sz="2800" dirty="0"/>
          </a:p>
          <a:p>
            <a:pPr lvl="1"/>
            <a:r>
              <a:rPr lang="en-US" sz="2400" dirty="0" smtClean="0"/>
              <a:t>Unigrams are projected into 50, 100, 200 dimension vectors</a:t>
            </a:r>
          </a:p>
          <a:p>
            <a:pPr lvl="1"/>
            <a:r>
              <a:rPr lang="en-US" sz="2400" dirty="0" smtClean="0"/>
              <a:t>Benefits: captures latent meaning, faster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244858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{loss:1, basis:1, remain:2, dimension:0, clandestine:0, … }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5452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 bwMode="auto">
          <a:xfrm>
            <a:off x="76200" y="1686580"/>
            <a:ext cx="5562600" cy="37998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Linguistic Features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168658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loss</a:t>
            </a:r>
            <a:endParaRPr lang="en-US" sz="2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43600" y="4227493"/>
                <a:ext cx="28194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+mn-lt"/>
                  </a:rPr>
                  <a:t>{0.2391, 0.7293, </a:t>
                </a:r>
                <a:endParaRPr lang="en-US" sz="2800" dirty="0" smtClean="0">
                  <a:latin typeface="+mn-lt"/>
                </a:endParaRPr>
              </a:p>
              <a:p>
                <a:r>
                  <a:rPr lang="en-US" sz="2800" dirty="0" smtClean="0">
                    <a:latin typeface="+mn-lt"/>
                  </a:rPr>
                  <a:t>-</a:t>
                </a:r>
                <a:r>
                  <a:rPr lang="en-US" sz="2800" dirty="0">
                    <a:latin typeface="+mn-lt"/>
                  </a:rPr>
                  <a:t>1.2301, … </a:t>
                </a:r>
                <a:r>
                  <a:rPr lang="en-US" sz="2800" dirty="0" smtClean="0">
                    <a:latin typeface="+mn-lt"/>
                  </a:rPr>
                  <a:t>} </a:t>
                </a:r>
                <a14:m>
                  <m:oMath xmlns:m="http://schemas.openxmlformats.org/officeDocument/2006/math" xmlns="">
                    <m:r>
                      <a:rPr lang="en-US" sz="28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227493"/>
                <a:ext cx="2819400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4320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 bwMode="auto">
          <a:xfrm>
            <a:off x="7010400" y="3352800"/>
            <a:ext cx="342900" cy="673157"/>
          </a:xfrm>
          <a:prstGeom prst="downArrow">
            <a:avLst/>
          </a:prstGeom>
          <a:solidFill>
            <a:srgbClr val="C00000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9000" y="16764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basis</a:t>
            </a:r>
            <a:endParaRPr lang="en-US" sz="2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6200" y="3657600"/>
                <a:ext cx="23622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+mn-lt"/>
                  </a:rPr>
                  <a:t>{</a:t>
                </a:r>
                <a:r>
                  <a:rPr lang="en-US" sz="2800" dirty="0" smtClean="0">
                    <a:latin typeface="+mn-lt"/>
                  </a:rPr>
                  <a:t>0.11, -0.23, </a:t>
                </a:r>
              </a:p>
              <a:p>
                <a:r>
                  <a:rPr lang="en-US" sz="2800" dirty="0" smtClean="0">
                    <a:latin typeface="+mn-lt"/>
                  </a:rPr>
                  <a:t>1.76, …} </a:t>
                </a:r>
                <a14:m>
                  <m:oMath xmlns:m="http://schemas.openxmlformats.org/officeDocument/2006/math" xmlns="">
                    <m:r>
                      <a:rPr lang="en-US" sz="28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657600"/>
                <a:ext cx="2362200" cy="954107"/>
              </a:xfrm>
              <a:prstGeom prst="rect">
                <a:avLst/>
              </a:prstGeom>
              <a:blipFill rotWithShape="1">
                <a:blip r:embed="rId4"/>
                <a:stretch>
                  <a:fillRect l="-5426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743200" y="3846493"/>
                <a:ext cx="225564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n-lt"/>
                  </a:rPr>
                  <a:t>{-0.34, 0.61, </a:t>
                </a:r>
              </a:p>
              <a:p>
                <a:r>
                  <a:rPr lang="en-US" sz="2800" dirty="0" smtClean="0">
                    <a:latin typeface="+mn-lt"/>
                  </a:rPr>
                  <a:t>-0.7, </a:t>
                </a:r>
                <a:r>
                  <a:rPr lang="en-US" sz="2800" dirty="0">
                    <a:latin typeface="+mn-lt"/>
                  </a:rPr>
                  <a:t>… </a:t>
                </a:r>
                <a:r>
                  <a:rPr lang="en-US" sz="2800" dirty="0" smtClean="0">
                    <a:latin typeface="+mn-lt"/>
                  </a:rPr>
                  <a:t>} </a:t>
                </a:r>
                <a14:m>
                  <m:oMath xmlns:m="http://schemas.openxmlformats.org/officeDocument/2006/math" xmlns="">
                    <m:r>
                      <a:rPr lang="en-US" sz="28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846493"/>
                <a:ext cx="2255646" cy="954107"/>
              </a:xfrm>
              <a:prstGeom prst="rect">
                <a:avLst/>
              </a:prstGeom>
              <a:blipFill rotWithShape="1">
                <a:blip r:embed="rId5"/>
                <a:stretch>
                  <a:fillRect l="-5405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6248400" y="977205"/>
            <a:ext cx="2209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{loss:1, basis:1,</a:t>
            </a:r>
          </a:p>
          <a:p>
            <a:r>
              <a:rPr lang="en-US" sz="2800" dirty="0" smtClean="0">
                <a:latin typeface="+mn-lt"/>
              </a:rPr>
              <a:t>remain:2 … }</a:t>
            </a:r>
            <a:endParaRPr lang="en-US" sz="2800" dirty="0">
              <a:latin typeface="+mn-lt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5410200" y="3289995"/>
            <a:ext cx="472440" cy="455696"/>
          </a:xfrm>
          <a:prstGeom prst="rightArrow">
            <a:avLst/>
          </a:prstGeom>
          <a:solidFill>
            <a:srgbClr val="00206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987292" y="5867400"/>
                <a:ext cx="28039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=50, 100, 200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292" y="5867400"/>
                <a:ext cx="2803908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33400" y="26771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{1, 0, 0, …}</a:t>
            </a:r>
            <a:endParaRPr lang="en-US" sz="2800" dirty="0">
              <a:latin typeface="+mn-lt"/>
            </a:endParaRPr>
          </a:p>
        </p:txBody>
      </p:sp>
      <p:sp>
        <p:nvSpPr>
          <p:cNvPr id="22" name="Down Arrow 21"/>
          <p:cNvSpPr/>
          <p:nvPr/>
        </p:nvSpPr>
        <p:spPr bwMode="auto">
          <a:xfrm>
            <a:off x="1219200" y="2286000"/>
            <a:ext cx="381000" cy="311497"/>
          </a:xfrm>
          <a:prstGeom prst="downArrow">
            <a:avLst/>
          </a:prstGeom>
          <a:solidFill>
            <a:srgbClr val="C00000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3" name="Down Arrow 22"/>
          <p:cNvSpPr/>
          <p:nvPr/>
        </p:nvSpPr>
        <p:spPr bwMode="auto">
          <a:xfrm>
            <a:off x="1219200" y="3346103"/>
            <a:ext cx="381000" cy="311497"/>
          </a:xfrm>
          <a:prstGeom prst="downArrow">
            <a:avLst/>
          </a:prstGeom>
          <a:solidFill>
            <a:srgbClr val="C00000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6771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{0, </a:t>
            </a:r>
            <a:r>
              <a:rPr lang="en-US" sz="2800" dirty="0">
                <a:latin typeface="+mn-lt"/>
              </a:rPr>
              <a:t>1</a:t>
            </a:r>
            <a:r>
              <a:rPr lang="en-US" sz="2800" dirty="0" smtClean="0">
                <a:latin typeface="+mn-lt"/>
              </a:rPr>
              <a:t>, 0, …}</a:t>
            </a:r>
            <a:endParaRPr lang="en-US" sz="2800" dirty="0">
              <a:latin typeface="+mn-lt"/>
            </a:endParaRPr>
          </a:p>
        </p:txBody>
      </p:sp>
      <p:sp>
        <p:nvSpPr>
          <p:cNvPr id="25" name="Down Arrow 24"/>
          <p:cNvSpPr/>
          <p:nvPr/>
        </p:nvSpPr>
        <p:spPr bwMode="auto">
          <a:xfrm>
            <a:off x="3581400" y="2286000"/>
            <a:ext cx="381000" cy="311497"/>
          </a:xfrm>
          <a:prstGeom prst="downArrow">
            <a:avLst/>
          </a:prstGeom>
          <a:solidFill>
            <a:srgbClr val="C00000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6" name="Down Arrow 25"/>
          <p:cNvSpPr/>
          <p:nvPr/>
        </p:nvSpPr>
        <p:spPr bwMode="auto">
          <a:xfrm>
            <a:off x="3581400" y="3346104"/>
            <a:ext cx="381000" cy="399588"/>
          </a:xfrm>
          <a:prstGeom prst="downArrow">
            <a:avLst/>
          </a:prstGeom>
          <a:solidFill>
            <a:srgbClr val="C00000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8" name="Down Arrow 27"/>
          <p:cNvSpPr/>
          <p:nvPr/>
        </p:nvSpPr>
        <p:spPr bwMode="auto">
          <a:xfrm>
            <a:off x="7010400" y="2438400"/>
            <a:ext cx="381000" cy="311497"/>
          </a:xfrm>
          <a:prstGeom prst="downArrow">
            <a:avLst/>
          </a:prstGeom>
          <a:solidFill>
            <a:srgbClr val="C00000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48400" y="26670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{1, </a:t>
            </a:r>
            <a:r>
              <a:rPr lang="en-US" sz="2800" dirty="0">
                <a:latin typeface="+mn-lt"/>
              </a:rPr>
              <a:t>1</a:t>
            </a:r>
            <a:r>
              <a:rPr lang="en-US" sz="2800" dirty="0" smtClean="0">
                <a:latin typeface="+mn-lt"/>
              </a:rPr>
              <a:t>, 2, …}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8477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3962400" cy="990600"/>
          </a:xfrm>
        </p:spPr>
        <p:txBody>
          <a:bodyPr/>
          <a:lstStyle/>
          <a:p>
            <a:r>
              <a:rPr lang="en-US" sz="4000" dirty="0" smtClean="0"/>
              <a:t>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991600" cy="42926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400" dirty="0" smtClean="0"/>
              <a:t>Visa </a:t>
            </a:r>
            <a:r>
              <a:rPr lang="en-US" sz="2400" dirty="0" err="1" smtClean="0"/>
              <a:t>inc</a:t>
            </a:r>
            <a:r>
              <a:rPr lang="en-US" sz="2400" dirty="0" smtClean="0"/>
              <a:t> 8-K report released after Oct 29 market close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2681" y="518160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Oct </a:t>
            </a:r>
            <a:r>
              <a:rPr lang="en-US" dirty="0" smtClean="0"/>
              <a:t>29 Close</a:t>
            </a:r>
            <a:endParaRPr lang="en-US" dirty="0"/>
          </a:p>
          <a:p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47900" y="5181598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Oct </a:t>
            </a:r>
            <a:r>
              <a:rPr lang="en-US" dirty="0" smtClean="0"/>
              <a:t>30 Open</a:t>
            </a:r>
            <a:endParaRPr lang="en-US" dirty="0"/>
          </a:p>
          <a:p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2795616"/>
            <a:ext cx="1402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Visa </a:t>
            </a:r>
            <a:r>
              <a:rPr lang="en-US" dirty="0" err="1" smtClean="0">
                <a:latin typeface="+mn-lt"/>
              </a:rPr>
              <a:t>inc</a:t>
            </a:r>
            <a:r>
              <a:rPr lang="en-US" dirty="0" smtClean="0">
                <a:latin typeface="+mn-lt"/>
              </a:rPr>
              <a:t> </a:t>
            </a:r>
            <a:r>
              <a:rPr lang="el-GR" dirty="0"/>
              <a:t>Δ</a:t>
            </a:r>
            <a:endParaRPr lang="en-US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4267200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S&amp;P 500 </a:t>
            </a:r>
            <a:r>
              <a:rPr lang="el-GR" dirty="0"/>
              <a:t>Δ</a:t>
            </a:r>
            <a:endParaRPr lang="en-US" dirty="0">
              <a:latin typeface="+mn-lt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675780">
            <a:off x="1872536" y="3102649"/>
            <a:ext cx="1447800" cy="309265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19387500">
            <a:off x="1851894" y="3975590"/>
            <a:ext cx="1361098" cy="383232"/>
          </a:xfrm>
          <a:prstGeom prst="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4600" y="41148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+1%</a:t>
            </a:r>
            <a:endParaRPr lang="en-US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6000" y="27432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-0.2%</a:t>
            </a:r>
            <a:endParaRPr lang="en-US" dirty="0">
              <a:latin typeface="+mn-lt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3535680" y="3496828"/>
            <a:ext cx="457200" cy="617972"/>
          </a:xfrm>
          <a:prstGeom prst="rightArrow">
            <a:avLst/>
          </a:prstGeom>
          <a:solidFill>
            <a:srgbClr val="00206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67200" y="3520996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Normalized </a:t>
            </a:r>
            <a:r>
              <a:rPr lang="el-GR" dirty="0"/>
              <a:t>Δ</a:t>
            </a:r>
            <a:r>
              <a:rPr lang="en-US" dirty="0" smtClean="0">
                <a:latin typeface="+mn-lt"/>
              </a:rPr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14781" y="5181602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Oct </a:t>
            </a:r>
            <a:r>
              <a:rPr lang="en-US" dirty="0" smtClean="0"/>
              <a:t>29 Close</a:t>
            </a:r>
            <a:endParaRPr lang="en-US" dirty="0"/>
          </a:p>
          <a:p>
            <a:endParaRPr lang="en-US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20000" y="518160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Oct </a:t>
            </a:r>
            <a:r>
              <a:rPr lang="en-US" dirty="0" smtClean="0"/>
              <a:t>30 Open</a:t>
            </a:r>
            <a:endParaRPr lang="en-US" dirty="0"/>
          </a:p>
          <a:p>
            <a:endParaRPr lang="en-US" dirty="0">
              <a:latin typeface="+mn-lt"/>
            </a:endParaRPr>
          </a:p>
        </p:txBody>
      </p:sp>
      <p:sp>
        <p:nvSpPr>
          <p:cNvPr id="24" name="Right Arrow 23"/>
          <p:cNvSpPr/>
          <p:nvPr/>
        </p:nvSpPr>
        <p:spPr bwMode="auto">
          <a:xfrm rot="2826522">
            <a:off x="6309114" y="3789961"/>
            <a:ext cx="1828800" cy="546963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93034" y="3374712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-1.2%</a:t>
            </a:r>
            <a:endParaRPr lang="en-US" dirty="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92824" y="2535642"/>
            <a:ext cx="209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Label: DOWN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3793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3962400" cy="990600"/>
          </a:xfrm>
        </p:spPr>
        <p:txBody>
          <a:bodyPr/>
          <a:lstStyle/>
          <a:p>
            <a:r>
              <a:rPr lang="en-US" sz="4000" dirty="0" smtClean="0"/>
              <a:t>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991600" cy="43688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</a:rPr>
              <a:t>Earnings </a:t>
            </a:r>
            <a:r>
              <a:rPr lang="en-US" sz="2800" b="1" dirty="0">
                <a:solidFill>
                  <a:srgbClr val="0070C0"/>
                </a:solidFill>
              </a:rPr>
              <a:t>surprise</a:t>
            </a:r>
            <a:r>
              <a:rPr lang="en-US" sz="2800" dirty="0"/>
              <a:t> = (0.58-0.56)/0.56*100 = </a:t>
            </a:r>
            <a:r>
              <a:rPr lang="en-US" sz="2800" dirty="0" smtClean="0"/>
              <a:t>3.57%</a:t>
            </a:r>
          </a:p>
          <a:p>
            <a:pPr>
              <a:buFont typeface="Arial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</a:rPr>
              <a:t>Event </a:t>
            </a:r>
            <a:r>
              <a:rPr lang="en-US" sz="2800" b="1" dirty="0">
                <a:solidFill>
                  <a:srgbClr val="0070C0"/>
                </a:solidFill>
              </a:rPr>
              <a:t>type</a:t>
            </a:r>
            <a:r>
              <a:rPr lang="en-US" sz="2800" dirty="0"/>
              <a:t>: Results of Operations and Financial Condition</a:t>
            </a:r>
          </a:p>
          <a:p>
            <a:pPr marL="457200" lvl="1" indent="0">
              <a:buNone/>
            </a:pPr>
            <a:endParaRPr lang="en-US" sz="2400" i="1" dirty="0"/>
          </a:p>
          <a:p>
            <a:pPr marL="457200" lvl="1" indent="0">
              <a:buNone/>
            </a:pPr>
            <a:r>
              <a:rPr lang="en-US" sz="2400" i="1" dirty="0" smtClean="0"/>
              <a:t>From 8-K report</a:t>
            </a:r>
          </a:p>
          <a:p>
            <a:pPr marL="457200" lvl="1" indent="0"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. </a:t>
            </a:r>
            <a:r>
              <a:rPr lang="en-US" sz="2400" i="1" dirty="0">
                <a:solidFill>
                  <a:srgbClr val="C00000"/>
                </a:solidFill>
              </a:rPr>
              <a:t>. . On a GAAP basis, the Company reported a net loss of $356 million . . . We remain intensely focused on helping </a:t>
            </a:r>
            <a:r>
              <a:rPr lang="en-US" sz="2400" i="1" dirty="0" smtClean="0">
                <a:solidFill>
                  <a:srgbClr val="C00000"/>
                </a:solidFill>
              </a:rPr>
              <a:t>…</a:t>
            </a:r>
          </a:p>
          <a:p>
            <a:endParaRPr lang="en-US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Unigrams</a:t>
            </a:r>
            <a:r>
              <a:rPr lang="en-US" sz="2800" dirty="0" smtClean="0"/>
              <a:t>: {loss: 1, basis: 1, …}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NMF </a:t>
            </a:r>
            <a:r>
              <a:rPr lang="en-US" sz="2800" b="1" dirty="0" err="1" smtClean="0">
                <a:solidFill>
                  <a:srgbClr val="0070C0"/>
                </a:solidFill>
              </a:rPr>
              <a:t>vectorized</a:t>
            </a:r>
            <a:r>
              <a:rPr lang="en-US" sz="2800" dirty="0" smtClean="0"/>
              <a:t>: </a:t>
            </a:r>
            <a:r>
              <a:rPr lang="en-US" sz="2800" dirty="0"/>
              <a:t>{0.2391, 0.7293, </a:t>
            </a:r>
            <a:r>
              <a:rPr lang="en-US" sz="2800" dirty="0" smtClean="0"/>
              <a:t>-</a:t>
            </a:r>
            <a:r>
              <a:rPr lang="en-US" sz="2800" dirty="0"/>
              <a:t>1.2301, …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26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Classifier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Random forest with 2000 </a:t>
            </a:r>
            <a:r>
              <a:rPr lang="en-US" sz="2800" dirty="0" smtClean="0"/>
              <a:t>trees</a:t>
            </a:r>
            <a:endParaRPr lang="en-US" sz="2800" dirty="0"/>
          </a:p>
          <a:p>
            <a:r>
              <a:rPr lang="en-US" sz="2800" dirty="0" smtClean="0"/>
              <a:t>Tuned on the development set (The size of random subset of features when training)</a:t>
            </a:r>
            <a:endParaRPr lang="en-US" sz="2800" dirty="0"/>
          </a:p>
          <a:p>
            <a:r>
              <a:rPr lang="en-US" sz="2800" dirty="0" smtClean="0"/>
              <a:t>PMI </a:t>
            </a:r>
            <a:r>
              <a:rPr lang="en-US" sz="2800" dirty="0"/>
              <a:t>based feature </a:t>
            </a:r>
            <a:r>
              <a:rPr lang="en-US" sz="2800" dirty="0" smtClean="0"/>
              <a:t>selection</a:t>
            </a:r>
          </a:p>
          <a:p>
            <a:pPr lvl="1"/>
            <a:r>
              <a:rPr lang="en-US" sz="2800" dirty="0" smtClean="0"/>
              <a:t>Among top 5000 features, keep features occurred at least 10 times throughout the training data -&gt; 2319 unigram features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87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Five Models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48000"/>
            <a:ext cx="6629400" cy="2930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ular Callout 1"/>
          <p:cNvSpPr/>
          <p:nvPr/>
        </p:nvSpPr>
        <p:spPr bwMode="auto">
          <a:xfrm>
            <a:off x="1219200" y="2362200"/>
            <a:ext cx="2362200" cy="609600"/>
          </a:xfrm>
          <a:prstGeom prst="wedgeRoundRectCallout">
            <a:avLst>
              <a:gd name="adj1" fmla="val 69355"/>
              <a:gd name="adj2" fmla="val 6819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Financial baseline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1524000" y="1676400"/>
            <a:ext cx="2362200" cy="609600"/>
          </a:xfrm>
          <a:prstGeom prst="wedgeRoundRectCallout">
            <a:avLst>
              <a:gd name="adj1" fmla="val 84947"/>
              <a:gd name="adj2" fmla="val 18277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Financial baseline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114800" y="1981200"/>
            <a:ext cx="1600200" cy="609600"/>
          </a:xfrm>
          <a:prstGeom prst="wedgeRoundRectCallout">
            <a:avLst>
              <a:gd name="adj1" fmla="val 32388"/>
              <a:gd name="adj2" fmla="val 11819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Explicit text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4572000" y="1295400"/>
            <a:ext cx="1981200" cy="609600"/>
          </a:xfrm>
          <a:prstGeom prst="wedgeRoundRectCallout">
            <a:avLst>
              <a:gd name="adj1" fmla="val 43752"/>
              <a:gd name="adj2" fmla="val 22860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Text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projected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into latent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space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6400800" y="1981200"/>
            <a:ext cx="2667000" cy="609600"/>
          </a:xfrm>
          <a:prstGeom prst="wedgeRoundRectCallout">
            <a:avLst>
              <a:gd name="adj1" fmla="val -16778"/>
              <a:gd name="adj2" fmla="val 12444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Everything (ensemble)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251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5440" y="508000"/>
            <a:ext cx="7223760" cy="990600"/>
          </a:xfrm>
        </p:spPr>
        <p:txBody>
          <a:bodyPr/>
          <a:lstStyle/>
          <a:p>
            <a:r>
              <a:rPr lang="en-US" sz="4800" dirty="0" smtClean="0"/>
              <a:t>Results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481965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86400" y="1447800"/>
            <a:ext cx="3048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Financial baseline 1: using only earnings surprise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+mn-lt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Financial baseline 2: using numeric &amp; event category features to see financial baseline</a:t>
            </a: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+mn-lt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Ensemble: combined unigram and 3 NMF models</a:t>
            </a: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8527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5440" y="508000"/>
            <a:ext cx="7223760" cy="990600"/>
          </a:xfrm>
        </p:spPr>
        <p:txBody>
          <a:bodyPr/>
          <a:lstStyle/>
          <a:p>
            <a:r>
              <a:rPr lang="en-US" sz="4800" dirty="0" smtClean="0"/>
              <a:t>Temporal Aspect Model</a:t>
            </a:r>
            <a:endParaRPr lang="en-US" sz="4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4800600"/>
            <a:ext cx="8534400" cy="1447800"/>
          </a:xfrm>
        </p:spPr>
        <p:txBody>
          <a:bodyPr/>
          <a:lstStyle/>
          <a:p>
            <a:r>
              <a:rPr lang="en-US" sz="2800" dirty="0" smtClean="0"/>
              <a:t>Investigates the </a:t>
            </a:r>
            <a:r>
              <a:rPr lang="en-US" sz="2800" dirty="0"/>
              <a:t>predictive power of text as we move farther away from the event</a:t>
            </a:r>
          </a:p>
          <a:p>
            <a:r>
              <a:rPr lang="en-US" sz="2800" dirty="0"/>
              <a:t>Same as before, it predicts UP/DOWN/STAY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2286000" y="2209800"/>
            <a:ext cx="0" cy="20574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43000" y="1519535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n-lt"/>
              </a:rPr>
              <a:t>Report release</a:t>
            </a:r>
            <a:endParaRPr lang="en-US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3200400"/>
            <a:ext cx="144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n-lt"/>
              </a:rPr>
              <a:t>Before event</a:t>
            </a:r>
          </a:p>
          <a:p>
            <a:r>
              <a:rPr lang="en-US" dirty="0" smtClean="0">
                <a:latin typeface="+mn-lt"/>
              </a:rPr>
              <a:t>(Close Price)</a:t>
            </a:r>
            <a:endParaRPr lang="en-US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95600" y="2140803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1-d open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43400" y="21336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2-d open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0" y="21336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n</a:t>
            </a:r>
            <a:r>
              <a:rPr lang="en-US" dirty="0" smtClean="0">
                <a:latin typeface="+mn-lt"/>
              </a:rPr>
              <a:t>-d open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43600" y="2133600"/>
            <a:ext cx="72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…</a:t>
            </a:r>
          </a:p>
        </p:txBody>
      </p:sp>
      <p:sp>
        <p:nvSpPr>
          <p:cNvPr id="14" name="Right Arrow 13"/>
          <p:cNvSpPr/>
          <p:nvPr/>
        </p:nvSpPr>
        <p:spPr bwMode="auto">
          <a:xfrm rot="19965028">
            <a:off x="1718570" y="3184968"/>
            <a:ext cx="2677456" cy="419100"/>
          </a:xfrm>
          <a:prstGeom prst="rightArrow">
            <a:avLst/>
          </a:prstGeom>
          <a:solidFill>
            <a:srgbClr val="00206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 rot="19470039">
            <a:off x="1694545" y="2998802"/>
            <a:ext cx="1524000" cy="419100"/>
          </a:xfrm>
          <a:prstGeom prst="rightArrow">
            <a:avLst/>
          </a:prstGeom>
          <a:solidFill>
            <a:srgbClr val="00206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20492148">
            <a:off x="1909319" y="3313949"/>
            <a:ext cx="4839327" cy="419100"/>
          </a:xfrm>
          <a:prstGeom prst="rightArrow">
            <a:avLst/>
          </a:prstGeom>
          <a:solidFill>
            <a:srgbClr val="00206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95800" y="1671935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n-lt"/>
              </a:rPr>
              <a:t>After event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129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5440" y="685800"/>
            <a:ext cx="7223760" cy="990600"/>
          </a:xfrm>
        </p:spPr>
        <p:txBody>
          <a:bodyPr/>
          <a:lstStyle/>
          <a:p>
            <a:r>
              <a:rPr lang="en-US" sz="4800" dirty="0" smtClean="0"/>
              <a:t>Results:</a:t>
            </a:r>
            <a:br>
              <a:rPr lang="en-US" sz="4800" dirty="0" smtClean="0"/>
            </a:br>
            <a:r>
              <a:rPr lang="en-US" sz="4800" dirty="0" smtClean="0"/>
              <a:t>Temporal Aspect Model</a:t>
            </a:r>
            <a:endParaRPr lang="en-US" sz="4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5791200"/>
            <a:ext cx="8305800" cy="685800"/>
          </a:xfrm>
        </p:spPr>
        <p:txBody>
          <a:bodyPr/>
          <a:lstStyle/>
          <a:p>
            <a:r>
              <a:rPr lang="en-US" sz="2800" dirty="0" smtClean="0"/>
              <a:t>The effect of linguistic features diminishes quickly</a:t>
            </a:r>
          </a:p>
          <a:p>
            <a:endParaRPr lang="en-US" sz="2800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31933587"/>
              </p:ext>
            </p:extLst>
          </p:nvPr>
        </p:nvGraphicFramePr>
        <p:xfrm>
          <a:off x="990600" y="1600200"/>
          <a:ext cx="67818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0129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5440" y="685800"/>
            <a:ext cx="7223760" cy="990600"/>
          </a:xfrm>
        </p:spPr>
        <p:txBody>
          <a:bodyPr/>
          <a:lstStyle/>
          <a:p>
            <a:r>
              <a:rPr lang="en-US" sz="4800" dirty="0" smtClean="0"/>
              <a:t>Results:</a:t>
            </a:r>
            <a:br>
              <a:rPr lang="en-US" sz="4800" dirty="0" smtClean="0"/>
            </a:br>
            <a:r>
              <a:rPr lang="en-US" sz="4800" dirty="0" smtClean="0"/>
              <a:t>Temporal Aspect Model</a:t>
            </a:r>
            <a:endParaRPr lang="en-US" sz="4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2209800"/>
            <a:ext cx="8534400" cy="1447800"/>
          </a:xfrm>
        </p:spPr>
        <p:txBody>
          <a:bodyPr/>
          <a:lstStyle/>
          <a:p>
            <a:r>
              <a:rPr lang="en-US" sz="3600" dirty="0" err="1" smtClean="0"/>
              <a:t>Engelberg’s</a:t>
            </a:r>
            <a:r>
              <a:rPr lang="en-US" sz="3600" dirty="0" smtClean="0"/>
              <a:t> (2008): </a:t>
            </a:r>
          </a:p>
          <a:p>
            <a:pPr lvl="1"/>
            <a:r>
              <a:rPr lang="en-US" sz="3200" dirty="0" smtClean="0"/>
              <a:t>Soft information (textual information) requires a higher processing cost and takes longer to affect the market</a:t>
            </a:r>
          </a:p>
        </p:txBody>
      </p:sp>
    </p:spTree>
    <p:extLst>
      <p:ext uri="{BB962C8B-B14F-4D97-AF65-F5344CB8AC3E}">
        <p14:creationId xmlns:p14="http://schemas.microsoft.com/office/powerpoint/2010/main" val="2541443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76400" y="508000"/>
            <a:ext cx="7162800" cy="990600"/>
          </a:xfrm>
        </p:spPr>
        <p:txBody>
          <a:bodyPr/>
          <a:lstStyle/>
          <a:p>
            <a:r>
              <a:rPr lang="en-US" sz="4800" dirty="0" smtClean="0"/>
              <a:t>Motivation</a:t>
            </a:r>
            <a:endParaRPr lang="en-US" sz="4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2133600"/>
            <a:ext cx="8534400" cy="4114800"/>
          </a:xfrm>
        </p:spPr>
        <p:txBody>
          <a:bodyPr/>
          <a:lstStyle/>
          <a:p>
            <a:r>
              <a:rPr lang="en-US" sz="3200" dirty="0" smtClean="0"/>
              <a:t>Many people are interested in the financial market</a:t>
            </a:r>
          </a:p>
          <a:p>
            <a:r>
              <a:rPr lang="en-US" sz="3200" dirty="0" smtClean="0"/>
              <a:t>A vast amount of text information online</a:t>
            </a:r>
          </a:p>
          <a:p>
            <a:r>
              <a:rPr lang="en-US" sz="3200" dirty="0" smtClean="0"/>
              <a:t>Hard to monitor in real time for individual investors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90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5440" y="685800"/>
            <a:ext cx="7223760" cy="990600"/>
          </a:xfrm>
        </p:spPr>
        <p:txBody>
          <a:bodyPr/>
          <a:lstStyle/>
          <a:p>
            <a:r>
              <a:rPr lang="en-US" sz="4800" dirty="0" smtClean="0"/>
              <a:t>Results:</a:t>
            </a:r>
            <a:br>
              <a:rPr lang="en-US" sz="4800" dirty="0" smtClean="0"/>
            </a:br>
            <a:r>
              <a:rPr lang="en-US" sz="4800" dirty="0" smtClean="0"/>
              <a:t>Temporal Aspect Model</a:t>
            </a:r>
            <a:endParaRPr lang="en-US" sz="4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676400"/>
            <a:ext cx="9067800" cy="1447800"/>
          </a:xfrm>
        </p:spPr>
        <p:txBody>
          <a:bodyPr/>
          <a:lstStyle/>
          <a:p>
            <a:r>
              <a:rPr lang="en-US" sz="2800" dirty="0" smtClean="0"/>
              <a:t>Why </a:t>
            </a:r>
            <a:r>
              <a:rPr lang="en-US" sz="2800" dirty="0" smtClean="0"/>
              <a:t>the opposite </a:t>
            </a:r>
            <a:r>
              <a:rPr lang="en-US" sz="2800" dirty="0" smtClean="0"/>
              <a:t>result?</a:t>
            </a:r>
          </a:p>
          <a:p>
            <a:endParaRPr lang="en-US" sz="2800" dirty="0" smtClean="0"/>
          </a:p>
          <a:p>
            <a:r>
              <a:rPr lang="en-US" sz="2800" dirty="0" smtClean="0"/>
              <a:t>Our data: company report (short term)</a:t>
            </a:r>
          </a:p>
          <a:p>
            <a:r>
              <a:rPr lang="en-US" sz="2800" dirty="0" smtClean="0"/>
              <a:t>Their data: news article (longer term)</a:t>
            </a:r>
          </a:p>
          <a:p>
            <a:endParaRPr lang="en-US" sz="2800" dirty="0" smtClean="0"/>
          </a:p>
          <a:p>
            <a:r>
              <a:rPr lang="en-US" sz="2800" dirty="0" smtClean="0"/>
              <a:t>News articles reflect not only new information, but also the perspectives and opinions of third parties</a:t>
            </a:r>
          </a:p>
          <a:p>
            <a:r>
              <a:rPr lang="en-US" sz="2800" dirty="0" smtClean="0"/>
              <a:t>Hypothesis: the market is highly sensitive to company reports in the short term, but more sensitive to third party perspectives in the longer term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905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5440" y="685800"/>
            <a:ext cx="7223760" cy="990600"/>
          </a:xfrm>
        </p:spPr>
        <p:txBody>
          <a:bodyPr/>
          <a:lstStyle/>
          <a:p>
            <a:r>
              <a:rPr lang="en-US" sz="4800" dirty="0" smtClean="0"/>
              <a:t>Positive &amp; Negative words from Unigrams</a:t>
            </a:r>
            <a:endParaRPr lang="en-US" sz="4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1803400"/>
            <a:ext cx="8305800" cy="4445000"/>
          </a:xfrm>
        </p:spPr>
        <p:txBody>
          <a:bodyPr/>
          <a:lstStyle/>
          <a:p>
            <a:endParaRPr lang="en-US" sz="2800" dirty="0" smtClean="0"/>
          </a:p>
          <a:p>
            <a:pPr marL="0" indent="0">
              <a:buNone/>
            </a:pPr>
            <a:r>
              <a:rPr lang="en-US" sz="3600" b="1" dirty="0" smtClean="0">
                <a:solidFill>
                  <a:srgbClr val="0000FF"/>
                </a:solidFill>
              </a:rPr>
              <a:t>Positive</a:t>
            </a:r>
            <a:r>
              <a:rPr lang="en-US" sz="3600" dirty="0" smtClean="0"/>
              <a:t>: Increase, growth, new, strong, forward, well, grow, product, future, we</a:t>
            </a:r>
          </a:p>
          <a:p>
            <a:endParaRPr lang="en-US" sz="3600" dirty="0" smtClean="0"/>
          </a:p>
          <a:p>
            <a:pPr marL="0" indent="0">
              <a:buNone/>
            </a:pPr>
            <a:r>
              <a:rPr lang="en-US" sz="3600" b="1" dirty="0" smtClean="0">
                <a:solidFill>
                  <a:srgbClr val="0000FF"/>
                </a:solidFill>
              </a:rPr>
              <a:t>Negative</a:t>
            </a:r>
            <a:r>
              <a:rPr lang="en-US" sz="3600" dirty="0" smtClean="0"/>
              <a:t>: charge, loss, lower, decline, reduce, down, adjust, regulation, offset, reduction, while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4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5440" y="508000"/>
            <a:ext cx="7223760" cy="990600"/>
          </a:xfrm>
        </p:spPr>
        <p:txBody>
          <a:bodyPr/>
          <a:lstStyle/>
          <a:p>
            <a:r>
              <a:rPr lang="en-US" sz="4800" dirty="0" smtClean="0"/>
              <a:t>Error Analysis</a:t>
            </a:r>
            <a:endParaRPr lang="en-US" sz="4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Correct label</a:t>
            </a:r>
            <a:r>
              <a:rPr lang="en-US" sz="2800" dirty="0" smtClean="0"/>
              <a:t>: DOWN</a:t>
            </a:r>
          </a:p>
          <a:p>
            <a:r>
              <a:rPr lang="en-US" sz="2800" b="1" dirty="0" smtClean="0"/>
              <a:t>Unigram</a:t>
            </a:r>
            <a:r>
              <a:rPr lang="en-US" sz="2800" dirty="0" smtClean="0"/>
              <a:t>: DOWN, </a:t>
            </a:r>
            <a:r>
              <a:rPr lang="en-US" sz="2800" b="1" dirty="0" smtClean="0"/>
              <a:t>baseline2</a:t>
            </a:r>
            <a:r>
              <a:rPr lang="en-US" sz="2800" dirty="0" smtClean="0"/>
              <a:t>: UP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i="1" dirty="0" smtClean="0"/>
              <a:t>... despite </a:t>
            </a:r>
            <a:r>
              <a:rPr lang="en-US" sz="2800" b="1" i="1" dirty="0">
                <a:solidFill>
                  <a:srgbClr val="FF0000"/>
                </a:solidFill>
              </a:rPr>
              <a:t>lower</a:t>
            </a:r>
            <a:r>
              <a:rPr lang="en-US" sz="2800" i="1" dirty="0"/>
              <a:t> than expected growth, the more rapid </a:t>
            </a:r>
            <a:r>
              <a:rPr lang="en-US" sz="2800" b="1" i="1" dirty="0">
                <a:solidFill>
                  <a:srgbClr val="FF0000"/>
                </a:solidFill>
              </a:rPr>
              <a:t>decline</a:t>
            </a:r>
            <a:r>
              <a:rPr lang="en-US" sz="2800" i="1" dirty="0"/>
              <a:t> in demand for FedEx Express services, particularly from Asia, outpaced our ability to </a:t>
            </a:r>
            <a:r>
              <a:rPr lang="en-US" sz="2800" b="1" i="1" dirty="0">
                <a:solidFill>
                  <a:srgbClr val="FF0000"/>
                </a:solidFill>
              </a:rPr>
              <a:t>reduce</a:t>
            </a:r>
            <a:r>
              <a:rPr lang="en-US" sz="2800" i="1" dirty="0"/>
              <a:t> operating costs. </a:t>
            </a:r>
            <a:r>
              <a:rPr lang="en-US" sz="2800" i="1" dirty="0" smtClean="0"/>
              <a:t>…</a:t>
            </a:r>
          </a:p>
          <a:p>
            <a:pPr marL="0" indent="0">
              <a:buNone/>
            </a:pPr>
            <a:endParaRPr lang="en-US" i="1" dirty="0" smtClean="0"/>
          </a:p>
          <a:p>
            <a:pPr>
              <a:buFont typeface="Arial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lower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decline</a:t>
            </a:r>
            <a:r>
              <a:rPr lang="en-US" sz="2800" dirty="0" smtClean="0"/>
              <a:t>, and </a:t>
            </a:r>
            <a:r>
              <a:rPr lang="en-US" sz="2800" dirty="0" smtClean="0">
                <a:solidFill>
                  <a:srgbClr val="FF0000"/>
                </a:solidFill>
              </a:rPr>
              <a:t>reduce</a:t>
            </a:r>
            <a:r>
              <a:rPr lang="en-US" sz="2800" dirty="0" smtClean="0"/>
              <a:t> are in our top features</a:t>
            </a:r>
          </a:p>
          <a:p>
            <a:pPr>
              <a:buFont typeface="Arial" charset="0"/>
              <a:buChar char="•"/>
            </a:pP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9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5440" y="508000"/>
            <a:ext cx="7223760" cy="990600"/>
          </a:xfrm>
        </p:spPr>
        <p:txBody>
          <a:bodyPr/>
          <a:lstStyle/>
          <a:p>
            <a:r>
              <a:rPr lang="en-US" sz="4800" dirty="0" smtClean="0"/>
              <a:t>Error Analysis (2)</a:t>
            </a:r>
            <a:endParaRPr lang="en-US" sz="4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Correct label</a:t>
            </a:r>
            <a:r>
              <a:rPr lang="en-US" sz="2800" dirty="0" smtClean="0"/>
              <a:t>: DOWN</a:t>
            </a:r>
          </a:p>
          <a:p>
            <a:r>
              <a:rPr lang="en-US" sz="2800" b="1" dirty="0" smtClean="0"/>
              <a:t>Unigram</a:t>
            </a:r>
            <a:r>
              <a:rPr lang="en-US" sz="2800" dirty="0" smtClean="0"/>
              <a:t>: STAY, </a:t>
            </a:r>
            <a:r>
              <a:rPr lang="en-US" sz="2800" b="1" dirty="0" smtClean="0"/>
              <a:t>baseline2</a:t>
            </a:r>
            <a:r>
              <a:rPr lang="en-US" sz="2800" dirty="0" smtClean="0"/>
              <a:t>: DOWN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800" i="1" dirty="0" smtClean="0"/>
              <a:t>"</a:t>
            </a:r>
            <a:r>
              <a:rPr lang="en-US" sz="2800" i="1" dirty="0"/>
              <a:t>We are very </a:t>
            </a:r>
            <a:r>
              <a:rPr lang="en-US" sz="2800" b="1" i="1" dirty="0">
                <a:solidFill>
                  <a:srgbClr val="FF0000"/>
                </a:solidFill>
              </a:rPr>
              <a:t>pleased</a:t>
            </a:r>
            <a:r>
              <a:rPr lang="en-US" sz="2800" i="1" dirty="0"/>
              <a:t> with our fourth quarter and full year results, as well as </a:t>
            </a:r>
            <a:r>
              <a:rPr lang="en-US" sz="2800" i="1" dirty="0" smtClean="0"/>
              <a:t>…</a:t>
            </a:r>
          </a:p>
          <a:p>
            <a:pPr marL="0" indent="0">
              <a:buNone/>
            </a:pPr>
            <a:endParaRPr lang="en-US" i="1" dirty="0"/>
          </a:p>
          <a:p>
            <a:pPr>
              <a:buFont typeface="Arial" charset="0"/>
              <a:buChar char="•"/>
            </a:pPr>
            <a:r>
              <a:rPr lang="en-US" sz="2800" dirty="0" smtClean="0"/>
              <a:t>Unigram model incorrectly predicts STAY even though the company has unsatisfactory earnings per share</a:t>
            </a:r>
          </a:p>
          <a:p>
            <a:pPr>
              <a:buFont typeface="Arial" charset="0"/>
              <a:buChar char="•"/>
            </a:pP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03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5440" y="508000"/>
            <a:ext cx="7223760" cy="990600"/>
          </a:xfrm>
        </p:spPr>
        <p:txBody>
          <a:bodyPr/>
          <a:lstStyle/>
          <a:p>
            <a:r>
              <a:rPr lang="en-US" sz="4800" dirty="0" smtClean="0"/>
              <a:t>Example Decision Path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486400" y="1600200"/>
            <a:ext cx="4038600" cy="5029200"/>
            <a:chOff x="3124200" y="1371600"/>
            <a:chExt cx="4038600" cy="5029200"/>
          </a:xfrm>
        </p:grpSpPr>
        <p:sp>
          <p:nvSpPr>
            <p:cNvPr id="3" name="TextBox 2"/>
            <p:cNvSpPr txBox="1"/>
            <p:nvPr/>
          </p:nvSpPr>
          <p:spPr>
            <a:xfrm>
              <a:off x="4191000" y="4648200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1 Quarter </a:t>
              </a:r>
              <a:r>
                <a:rPr lang="el-GR" dirty="0" smtClean="0"/>
                <a:t>Δ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flipH="1">
              <a:off x="4442460" y="5105400"/>
              <a:ext cx="533400" cy="30480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rgbClr val="C00000"/>
              </a:solidFill>
              <a:prstDash val="sysDash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4975860" y="5105400"/>
              <a:ext cx="533400" cy="30480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grpSp>
          <p:nvGrpSpPr>
            <p:cNvPr id="2" name="Group 1"/>
            <p:cNvGrpSpPr/>
            <p:nvPr/>
          </p:nvGrpSpPr>
          <p:grpSpPr>
            <a:xfrm>
              <a:off x="3124200" y="1371600"/>
              <a:ext cx="2438400" cy="838200"/>
              <a:chOff x="609600" y="2362200"/>
              <a:chExt cx="2438400" cy="838200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9600" y="2362200"/>
                <a:ext cx="2438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+mn-lt"/>
                  </a:rPr>
                  <a:t>Earning surprise</a:t>
                </a:r>
                <a:endParaRPr lang="en-US" dirty="0"/>
              </a:p>
            </p:txBody>
          </p:sp>
          <p:cxnSp>
            <p:nvCxnSpPr>
              <p:cNvPr id="33" name="Straight Arrow Connector 32"/>
              <p:cNvCxnSpPr/>
              <p:nvPr/>
            </p:nvCxnSpPr>
            <p:spPr bwMode="auto">
              <a:xfrm flipH="1">
                <a:off x="1143000" y="2895600"/>
                <a:ext cx="533400" cy="304800"/>
              </a:xfrm>
              <a:prstGeom prst="straightConnector1">
                <a:avLst/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rgbClr val="C00000"/>
                </a:solidFill>
                <a:prstDash val="sysDash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4" name="Straight Arrow Connector 33"/>
              <p:cNvCxnSpPr/>
              <p:nvPr/>
            </p:nvCxnSpPr>
            <p:spPr bwMode="auto">
              <a:xfrm>
                <a:off x="1676400" y="2895600"/>
                <a:ext cx="533400" cy="304800"/>
              </a:xfrm>
              <a:prstGeom prst="straightConnector1">
                <a:avLst/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rgbClr val="00B05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5" name="Group 4"/>
            <p:cNvGrpSpPr/>
            <p:nvPr/>
          </p:nvGrpSpPr>
          <p:grpSpPr>
            <a:xfrm>
              <a:off x="4191000" y="1981200"/>
              <a:ext cx="2438400" cy="1371600"/>
              <a:chOff x="4953000" y="3124200"/>
              <a:chExt cx="2438400" cy="1371600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204460" y="3124200"/>
                <a:ext cx="5867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>
                    <a:latin typeface="+mn-lt"/>
                  </a:rPr>
                  <a:t>…</a:t>
                </a:r>
                <a:endParaRPr lang="en-US" sz="1800" dirty="0">
                  <a:latin typeface="+mn-lt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953000" y="3653135"/>
                <a:ext cx="2438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increase</a:t>
                </a:r>
                <a:endParaRPr lang="en-US" dirty="0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 bwMode="auto">
              <a:xfrm flipH="1">
                <a:off x="5029200" y="4191000"/>
                <a:ext cx="533400" cy="304800"/>
              </a:xfrm>
              <a:prstGeom prst="straightConnector1">
                <a:avLst/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rgbClr val="C0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6" name="Straight Arrow Connector 35"/>
              <p:cNvCxnSpPr/>
              <p:nvPr/>
            </p:nvCxnSpPr>
            <p:spPr bwMode="auto">
              <a:xfrm>
                <a:off x="5562600" y="4191000"/>
                <a:ext cx="533400" cy="304800"/>
              </a:xfrm>
              <a:prstGeom prst="straightConnector1">
                <a:avLst/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rgbClr val="00B050"/>
                </a:solidFill>
                <a:prstDash val="sysDash"/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37" name="TextBox 36"/>
            <p:cNvSpPr txBox="1"/>
            <p:nvPr/>
          </p:nvSpPr>
          <p:spPr>
            <a:xfrm>
              <a:off x="3581400" y="3352800"/>
              <a:ext cx="243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decline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48200" y="4078069"/>
              <a:ext cx="5867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atin typeface="+mn-lt"/>
                </a:rPr>
                <a:t>…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04460" y="5257800"/>
              <a:ext cx="5867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atin typeface="+mn-lt"/>
                </a:rPr>
                <a:t>…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24400" y="5939135"/>
              <a:ext cx="243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DOWN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 flipH="1">
              <a:off x="3733800" y="3962400"/>
              <a:ext cx="533400" cy="30480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rgbClr val="C00000"/>
              </a:solidFill>
              <a:prstDash val="sysDash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4267200" y="3962400"/>
              <a:ext cx="533400" cy="30480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27" name="Content Placeholder 6"/>
          <p:cNvSpPr>
            <a:spLocks noGrp="1"/>
          </p:cNvSpPr>
          <p:nvPr>
            <p:ph idx="1"/>
          </p:nvPr>
        </p:nvSpPr>
        <p:spPr>
          <a:xfrm>
            <a:off x="304800" y="1803400"/>
            <a:ext cx="5105400" cy="4445000"/>
          </a:xfrm>
        </p:spPr>
        <p:txBody>
          <a:bodyPr/>
          <a:lstStyle/>
          <a:p>
            <a:r>
              <a:rPr lang="en-US" sz="3200" dirty="0"/>
              <a:t>Abbott </a:t>
            </a:r>
            <a:r>
              <a:rPr lang="en-US" sz="3200" dirty="0" smtClean="0"/>
              <a:t>Laboratories</a:t>
            </a:r>
          </a:p>
          <a:p>
            <a:r>
              <a:rPr lang="en-US" sz="3200" dirty="0" smtClean="0"/>
              <a:t>Apr 15, 2009 report</a:t>
            </a:r>
            <a:endParaRPr lang="en-US" sz="3200" dirty="0"/>
          </a:p>
          <a:p>
            <a:r>
              <a:rPr lang="en-US" sz="3200" dirty="0" smtClean="0"/>
              <a:t>True label: DOWN</a:t>
            </a:r>
          </a:p>
          <a:p>
            <a:r>
              <a:rPr lang="en-US" sz="3200" dirty="0" smtClean="0"/>
              <a:t>Decision: DOWN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i="1" dirty="0" smtClean="0">
                <a:solidFill>
                  <a:srgbClr val="C00000"/>
                </a:solidFill>
              </a:rPr>
              <a:t>… This resulted in a $230 million </a:t>
            </a:r>
            <a:r>
              <a:rPr lang="en-US" sz="3200" b="1" i="1" dirty="0" smtClean="0">
                <a:solidFill>
                  <a:srgbClr val="C00000"/>
                </a:solidFill>
              </a:rPr>
              <a:t>decline</a:t>
            </a:r>
            <a:r>
              <a:rPr lang="en-US" sz="3200" i="1" dirty="0" smtClean="0">
                <a:solidFill>
                  <a:srgbClr val="C00000"/>
                </a:solidFill>
              </a:rPr>
              <a:t> in Depakote sales in the first quarter …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874786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5440" y="508000"/>
            <a:ext cx="7223760" cy="990600"/>
          </a:xfrm>
        </p:spPr>
        <p:txBody>
          <a:bodyPr/>
          <a:lstStyle/>
          <a:p>
            <a:r>
              <a:rPr lang="en-US" sz="4800" dirty="0" smtClean="0"/>
              <a:t>Negative Results</a:t>
            </a:r>
            <a:endParaRPr lang="en-US" sz="4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445000"/>
          </a:xfrm>
        </p:spPr>
        <p:txBody>
          <a:bodyPr/>
          <a:lstStyle/>
          <a:p>
            <a:r>
              <a:rPr lang="en-US" sz="3200" dirty="0" smtClean="0"/>
              <a:t>Sentiment features</a:t>
            </a:r>
          </a:p>
          <a:p>
            <a:pPr lvl="1"/>
            <a:r>
              <a:rPr lang="en-US" sz="2800" dirty="0" err="1" smtClean="0"/>
              <a:t>SentiWordNet</a:t>
            </a:r>
            <a:r>
              <a:rPr lang="en-US" sz="2800" dirty="0" smtClean="0"/>
              <a:t>: domain difference. e.g., </a:t>
            </a:r>
            <a:r>
              <a:rPr lang="en-US" sz="2800" b="1" i="1" dirty="0" smtClean="0">
                <a:solidFill>
                  <a:srgbClr val="FF0000"/>
                </a:solidFill>
              </a:rPr>
              <a:t>growth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is objective (or slightly negative)</a:t>
            </a:r>
          </a:p>
          <a:p>
            <a:pPr lvl="1"/>
            <a:r>
              <a:rPr lang="en-US" sz="2800" dirty="0" smtClean="0"/>
              <a:t>Sentiment lexicons from </a:t>
            </a:r>
            <a:r>
              <a:rPr lang="en-US" sz="2800" dirty="0" err="1" smtClean="0"/>
              <a:t>Jegadeesh</a:t>
            </a:r>
            <a:r>
              <a:rPr lang="en-US" sz="2800" dirty="0" smtClean="0"/>
              <a:t> and Wu (2013): The list is small and 77% of lexicons are already in our feature set.</a:t>
            </a:r>
          </a:p>
          <a:p>
            <a:r>
              <a:rPr lang="en-US" sz="3200" dirty="0" smtClean="0"/>
              <a:t>Bigrams and Word clustering features</a:t>
            </a:r>
          </a:p>
          <a:p>
            <a:r>
              <a:rPr lang="en-US" sz="3200" dirty="0" smtClean="0"/>
              <a:t>Other classifiers (logistic regression or multilayer perceptron)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06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5440" y="508000"/>
            <a:ext cx="7223760" cy="990600"/>
          </a:xfrm>
        </p:spPr>
        <p:txBody>
          <a:bodyPr/>
          <a:lstStyle/>
          <a:p>
            <a:r>
              <a:rPr lang="en-US" sz="4800" dirty="0" smtClean="0"/>
              <a:t>Limitations</a:t>
            </a:r>
            <a:endParaRPr lang="en-US" sz="4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445000"/>
          </a:xfrm>
        </p:spPr>
        <p:txBody>
          <a:bodyPr/>
          <a:lstStyle/>
          <a:p>
            <a:r>
              <a:rPr lang="en-US" sz="2800" dirty="0"/>
              <a:t>Do not trade using this yet </a:t>
            </a:r>
            <a:r>
              <a:rPr lang="en-US" sz="2800" dirty="0" smtClean="0">
                <a:sym typeface="Wingdings"/>
              </a:rPr>
              <a:t></a:t>
            </a:r>
          </a:p>
          <a:p>
            <a:r>
              <a:rPr lang="en-US" sz="2800" dirty="0" smtClean="0"/>
              <a:t>Predicts </a:t>
            </a:r>
            <a:r>
              <a:rPr lang="en-US" sz="2800" dirty="0"/>
              <a:t>movement but not magnitude (how big the change will be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It </a:t>
            </a:r>
            <a:r>
              <a:rPr lang="en-US" sz="2800" dirty="0"/>
              <a:t>ignores several important real-world factors: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Transaction costs</a:t>
            </a:r>
            <a:r>
              <a:rPr lang="en-US" sz="2400" dirty="0"/>
              <a:t>: bid-ask spreads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Slippage</a:t>
            </a:r>
            <a:r>
              <a:rPr lang="en-US" sz="2400" dirty="0"/>
              <a:t>: the tendency of large trading programs to move the market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Borrowing costs</a:t>
            </a:r>
            <a:r>
              <a:rPr lang="en-US" sz="2400" dirty="0"/>
              <a:t> for short </a:t>
            </a:r>
            <a:r>
              <a:rPr lang="en-US" sz="2400" dirty="0" smtClean="0"/>
              <a:t>positions</a:t>
            </a:r>
            <a:endParaRPr lang="en-US" sz="2800" dirty="0"/>
          </a:p>
          <a:p>
            <a:r>
              <a:rPr lang="en-US" sz="2800" dirty="0" smtClean="0"/>
              <a:t>Does not parse numbers and their meaning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06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5440" y="508000"/>
            <a:ext cx="7223760" cy="990600"/>
          </a:xfrm>
        </p:spPr>
        <p:txBody>
          <a:bodyPr/>
          <a:lstStyle/>
          <a:p>
            <a:r>
              <a:rPr lang="en-US" sz="4800" dirty="0" smtClean="0"/>
              <a:t>Conclusions</a:t>
            </a:r>
            <a:endParaRPr lang="en-US" sz="4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corpus of 8-K financial reports, annotated with financial </a:t>
            </a:r>
            <a:r>
              <a:rPr lang="en-US" dirty="0" smtClean="0"/>
              <a:t>metrics</a:t>
            </a:r>
          </a:p>
          <a:p>
            <a:pPr lvl="1"/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nlp.stanford.edu/pubs/stock-event.html</a:t>
            </a:r>
            <a:endParaRPr lang="en-US" sz="1800" dirty="0" smtClean="0"/>
          </a:p>
          <a:p>
            <a:r>
              <a:rPr lang="en-US" dirty="0"/>
              <a:t>Text helps to predict stock price </a:t>
            </a:r>
            <a:r>
              <a:rPr lang="en-US" dirty="0" smtClean="0"/>
              <a:t>movement,</a:t>
            </a:r>
          </a:p>
          <a:p>
            <a:pPr lvl="1"/>
            <a:r>
              <a:rPr lang="en-US" dirty="0" smtClean="0"/>
              <a:t>short-term </a:t>
            </a:r>
            <a:r>
              <a:rPr lang="en-US" dirty="0"/>
              <a:t>movement is sensitive to events in company </a:t>
            </a:r>
            <a:r>
              <a:rPr lang="en-US" dirty="0" smtClean="0"/>
              <a:t>reports</a:t>
            </a:r>
          </a:p>
          <a:p>
            <a:pPr lvl="1"/>
            <a:r>
              <a:rPr lang="en-US" dirty="0" smtClean="0"/>
              <a:t>longer-term </a:t>
            </a:r>
            <a:r>
              <a:rPr lang="en-US" dirty="0"/>
              <a:t>movement may be sensitive to third-party perspectives in news</a:t>
            </a:r>
          </a:p>
          <a:p>
            <a:r>
              <a:rPr lang="en-US" dirty="0" smtClean="0"/>
              <a:t>Domain </a:t>
            </a:r>
            <a:r>
              <a:rPr lang="en-US" dirty="0"/>
              <a:t>is important when using sentiment </a:t>
            </a:r>
            <a:r>
              <a:rPr lang="en-US" dirty="0" smtClean="0"/>
              <a:t>lexicons</a:t>
            </a:r>
          </a:p>
          <a:p>
            <a:pPr lvl="1"/>
            <a:r>
              <a:rPr lang="en-US" dirty="0" smtClean="0"/>
              <a:t>Using all unigrams was better than using published lexicons</a:t>
            </a:r>
          </a:p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Dimensionality </a:t>
            </a:r>
            <a:r>
              <a:rPr lang="en-US" dirty="0"/>
              <a:t>reduction of word vectors </a:t>
            </a:r>
            <a:r>
              <a:rPr lang="en-US" dirty="0" smtClean="0"/>
              <a:t>helps</a:t>
            </a:r>
          </a:p>
          <a:p>
            <a:pPr lvl="1"/>
            <a:r>
              <a:rPr lang="en-US" dirty="0" smtClean="0"/>
              <a:t>Random </a:t>
            </a:r>
            <a:r>
              <a:rPr lang="en-US" dirty="0"/>
              <a:t>forests worked well to combine lexical and numeric features</a:t>
            </a:r>
          </a:p>
          <a:p>
            <a:endParaRPr lang="en-US" sz="2800" dirty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38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5440" y="508000"/>
            <a:ext cx="7223760" cy="990600"/>
          </a:xfrm>
        </p:spPr>
        <p:txBody>
          <a:bodyPr/>
          <a:lstStyle/>
          <a:p>
            <a:r>
              <a:rPr lang="en-US" sz="4000" dirty="0"/>
              <a:t>Financial reports list events that impact company performance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“</a:t>
            </a:r>
            <a:r>
              <a:rPr lang="en-US" sz="2800" b="1" dirty="0" smtClean="0">
                <a:solidFill>
                  <a:srgbClr val="800000"/>
                </a:solidFill>
              </a:rPr>
              <a:t>8-K</a:t>
            </a:r>
            <a:r>
              <a:rPr lang="en-US" sz="2800" dirty="0" smtClean="0"/>
              <a:t>” financial reports for companies</a:t>
            </a:r>
          </a:p>
          <a:p>
            <a:r>
              <a:rPr lang="en-US" sz="2800" dirty="0" smtClean="0"/>
              <a:t>US companies required to file an 8-K upon events like layoffs, mergers, officer changes</a:t>
            </a:r>
            <a:endParaRPr lang="en-US" sz="2800" dirty="0"/>
          </a:p>
          <a:p>
            <a:pPr lvl="1"/>
            <a:endParaRPr lang="en-US" sz="2400" dirty="0" smtClean="0"/>
          </a:p>
          <a:p>
            <a:pPr marL="457200" lvl="1" indent="0">
              <a:buNone/>
            </a:pPr>
            <a:r>
              <a:rPr lang="en-US" sz="2800" i="1" dirty="0" smtClean="0">
                <a:solidFill>
                  <a:srgbClr val="800000"/>
                </a:solidFill>
              </a:rPr>
              <a:t>On </a:t>
            </a:r>
            <a:r>
              <a:rPr lang="en-US" sz="2800" i="1" dirty="0">
                <a:solidFill>
                  <a:srgbClr val="800000"/>
                </a:solidFill>
              </a:rPr>
              <a:t>November 15, 2011, </a:t>
            </a:r>
            <a:r>
              <a:rPr lang="en-US" sz="2800" b="1" i="1" dirty="0">
                <a:solidFill>
                  <a:srgbClr val="800000"/>
                </a:solidFill>
              </a:rPr>
              <a:t>the Board of Directors (the “Board”) of Apple Inc. (the “Company”) appointed </a:t>
            </a:r>
            <a:r>
              <a:rPr lang="en-US" sz="2800" i="1" dirty="0">
                <a:solidFill>
                  <a:srgbClr val="800000"/>
                </a:solidFill>
              </a:rPr>
              <a:t>Robert A. </a:t>
            </a:r>
            <a:r>
              <a:rPr lang="en-US" sz="2800" i="1" dirty="0" err="1">
                <a:solidFill>
                  <a:srgbClr val="800000"/>
                </a:solidFill>
              </a:rPr>
              <a:t>Iger</a:t>
            </a:r>
            <a:r>
              <a:rPr lang="en-US" sz="2800" i="1" dirty="0">
                <a:solidFill>
                  <a:srgbClr val="800000"/>
                </a:solidFill>
              </a:rPr>
              <a:t> to the Board. Mr. </a:t>
            </a:r>
            <a:r>
              <a:rPr lang="en-US" sz="2800" i="1" dirty="0" err="1">
                <a:solidFill>
                  <a:srgbClr val="800000"/>
                </a:solidFill>
              </a:rPr>
              <a:t>Iger</a:t>
            </a:r>
            <a:r>
              <a:rPr lang="en-US" sz="2800" i="1" dirty="0">
                <a:solidFill>
                  <a:srgbClr val="800000"/>
                </a:solidFill>
              </a:rPr>
              <a:t> will serve on the Audit and Finance Committee of the Board.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72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The problem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Can we predict stock price movement after the 8-K report is released?</a:t>
            </a:r>
          </a:p>
          <a:p>
            <a:pPr lvl="1"/>
            <a:r>
              <a:rPr lang="en-US" sz="2800" dirty="0" smtClean="0"/>
              <a:t>Since 8-K generally released after market close, can we predict what happens when market opens?</a:t>
            </a:r>
          </a:p>
          <a:p>
            <a:r>
              <a:rPr lang="en-US" sz="2800" dirty="0" smtClean="0"/>
              <a:t>Modeled as a three-class classification problem:</a:t>
            </a:r>
            <a:endParaRPr lang="en-US" sz="2800" dirty="0"/>
          </a:p>
          <a:p>
            <a:pPr marL="457200" lvl="1" indent="0">
              <a:buNone/>
            </a:pPr>
            <a:r>
              <a:rPr lang="en-US" sz="2400" b="1" dirty="0">
                <a:solidFill>
                  <a:srgbClr val="800000"/>
                </a:solidFill>
              </a:rPr>
              <a:t>UP</a:t>
            </a:r>
            <a:r>
              <a:rPr lang="en-US" sz="2400" dirty="0"/>
              <a:t>: </a:t>
            </a:r>
            <a:r>
              <a:rPr lang="en-US" sz="2400" dirty="0" smtClean="0"/>
              <a:t>   </a:t>
            </a:r>
            <a:r>
              <a:rPr lang="el-GR" sz="2400" dirty="0"/>
              <a:t>Δ</a:t>
            </a:r>
            <a:r>
              <a:rPr lang="en-US" sz="2400" dirty="0"/>
              <a:t> &gt; +1%,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b="1" dirty="0" smtClean="0">
                <a:solidFill>
                  <a:srgbClr val="800000"/>
                </a:solidFill>
              </a:rPr>
              <a:t>DOWN</a:t>
            </a:r>
            <a:r>
              <a:rPr lang="en-US" sz="2400" dirty="0"/>
              <a:t>: </a:t>
            </a:r>
            <a:r>
              <a:rPr lang="en-US" sz="2400" dirty="0" smtClean="0"/>
              <a:t>  </a:t>
            </a:r>
            <a:r>
              <a:rPr lang="el-GR" sz="2400" dirty="0" smtClean="0"/>
              <a:t>Δ</a:t>
            </a:r>
            <a:r>
              <a:rPr lang="en-US" sz="2400" dirty="0" smtClean="0"/>
              <a:t> </a:t>
            </a:r>
            <a:r>
              <a:rPr lang="en-US" sz="2400" dirty="0"/>
              <a:t>&lt; -1%,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b="1" dirty="0" smtClean="0">
                <a:solidFill>
                  <a:srgbClr val="800000"/>
                </a:solidFill>
              </a:rPr>
              <a:t>STAY</a:t>
            </a:r>
            <a:r>
              <a:rPr lang="en-US" sz="2400" dirty="0"/>
              <a:t>: </a:t>
            </a:r>
            <a:r>
              <a:rPr lang="en-US" sz="2400" dirty="0" smtClean="0"/>
              <a:t>   -</a:t>
            </a:r>
            <a:r>
              <a:rPr lang="en-US" sz="2400" dirty="0"/>
              <a:t>1% &lt; </a:t>
            </a:r>
            <a:r>
              <a:rPr lang="el-GR" sz="2400" dirty="0"/>
              <a:t>Δ</a:t>
            </a:r>
            <a:r>
              <a:rPr lang="en-US" sz="2400" dirty="0"/>
              <a:t> &lt; +1%</a:t>
            </a:r>
          </a:p>
          <a:p>
            <a:r>
              <a:rPr lang="en-US" sz="2800" dirty="0" smtClean="0"/>
              <a:t>Various controls and normalizations (normalize by change in S&amp;P 500 index)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34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question: </a:t>
            </a:r>
            <a:r>
              <a:rPr lang="en-US" dirty="0"/>
              <a:t>How </a:t>
            </a:r>
            <a:r>
              <a:rPr lang="en-US" dirty="0" smtClean="0"/>
              <a:t>is the text of 8-K reports linked with stock </a:t>
            </a:r>
            <a:r>
              <a:rPr lang="en-US" dirty="0"/>
              <a:t>movements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0"/>
            <a:ext cx="8534400" cy="3962400"/>
          </a:xfrm>
        </p:spPr>
        <p:txBody>
          <a:bodyPr/>
          <a:lstStyle/>
          <a:p>
            <a:r>
              <a:rPr lang="en-US" sz="3200" dirty="0" smtClean="0"/>
              <a:t>Does language in 8-K reports offer additional information?</a:t>
            </a:r>
          </a:p>
          <a:p>
            <a:pPr lvl="1"/>
            <a:r>
              <a:rPr lang="en-US" sz="2800" dirty="0" smtClean="0"/>
              <a:t>What kind of information?</a:t>
            </a:r>
          </a:p>
          <a:p>
            <a:pPr lvl="1"/>
            <a:endParaRPr lang="en-US" sz="2800" dirty="0" smtClean="0"/>
          </a:p>
          <a:p>
            <a:r>
              <a:rPr lang="en-US" sz="3200" dirty="0" smtClean="0"/>
              <a:t>How long does the effect persist in the marketplace?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57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5440" y="508000"/>
            <a:ext cx="7223760" cy="990600"/>
          </a:xfrm>
        </p:spPr>
        <p:txBody>
          <a:bodyPr/>
          <a:lstStyle/>
          <a:p>
            <a:r>
              <a:rPr lang="en-US" sz="4800" dirty="0" smtClean="0"/>
              <a:t>Related Work</a:t>
            </a:r>
            <a:endParaRPr lang="en-US" sz="4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4445000"/>
          </a:xfrm>
        </p:spPr>
        <p:txBody>
          <a:bodyPr/>
          <a:lstStyle/>
          <a:p>
            <a:r>
              <a:rPr lang="en-US" dirty="0" err="1" smtClean="0"/>
              <a:t>Xie</a:t>
            </a:r>
            <a:r>
              <a:rPr lang="en-US" dirty="0" smtClean="0"/>
              <a:t> et al. </a:t>
            </a:r>
            <a:r>
              <a:rPr lang="en-US" dirty="0"/>
              <a:t>(2013): </a:t>
            </a:r>
            <a:r>
              <a:rPr lang="en-US" dirty="0" smtClean="0"/>
              <a:t>Tree </a:t>
            </a:r>
            <a:r>
              <a:rPr lang="en-US" dirty="0"/>
              <a:t>representations of information in </a:t>
            </a:r>
            <a:r>
              <a:rPr lang="en-US" dirty="0" smtClean="0"/>
              <a:t>news</a:t>
            </a:r>
          </a:p>
          <a:p>
            <a:r>
              <a:rPr lang="en-US" dirty="0" err="1"/>
              <a:t>Bollen</a:t>
            </a:r>
            <a:r>
              <a:rPr lang="en-US" dirty="0"/>
              <a:t> </a:t>
            </a:r>
            <a:r>
              <a:rPr lang="en-US" dirty="0" smtClean="0"/>
              <a:t>et al</a:t>
            </a:r>
            <a:r>
              <a:rPr lang="en-US" dirty="0"/>
              <a:t>. (2010</a:t>
            </a:r>
            <a:r>
              <a:rPr lang="en-US" dirty="0" smtClean="0"/>
              <a:t>): </a:t>
            </a:r>
            <a:r>
              <a:rPr lang="en-US" dirty="0"/>
              <a:t>T</a:t>
            </a:r>
            <a:r>
              <a:rPr lang="en-US" dirty="0" smtClean="0"/>
              <a:t>witter mood for market movement</a:t>
            </a:r>
          </a:p>
          <a:p>
            <a:r>
              <a:rPr lang="en-US" dirty="0"/>
              <a:t>Bar-Haim et al. (2011): </a:t>
            </a:r>
            <a:r>
              <a:rPr lang="en-US" dirty="0" smtClean="0"/>
              <a:t>Identifying </a:t>
            </a:r>
            <a:r>
              <a:rPr lang="en-US" dirty="0"/>
              <a:t>better expert </a:t>
            </a:r>
            <a:r>
              <a:rPr lang="en-US" dirty="0" smtClean="0"/>
              <a:t>investors</a:t>
            </a:r>
          </a:p>
          <a:p>
            <a:r>
              <a:rPr lang="en-US" dirty="0" err="1" smtClean="0"/>
              <a:t>Leinweber</a:t>
            </a:r>
            <a:r>
              <a:rPr lang="en-US" dirty="0" smtClean="0"/>
              <a:t> and Sisk (2011): Effect of news and the time needed to process the news in event-driven trading</a:t>
            </a:r>
          </a:p>
          <a:p>
            <a:r>
              <a:rPr lang="en-US" dirty="0" err="1" smtClean="0"/>
              <a:t>Kogan</a:t>
            </a:r>
            <a:r>
              <a:rPr lang="en-US" dirty="0" smtClean="0"/>
              <a:t> et al. (2009): A method that predicts risk based on financial reports</a:t>
            </a:r>
          </a:p>
          <a:p>
            <a:r>
              <a:rPr lang="en-US" dirty="0" err="1" smtClean="0"/>
              <a:t>Engelberg</a:t>
            </a:r>
            <a:r>
              <a:rPr lang="en-US" dirty="0" smtClean="0"/>
              <a:t> (2008): Linguistic information has more long-term predictability </a:t>
            </a:r>
          </a:p>
          <a:p>
            <a:endParaRPr lang="en-US" dirty="0" smtClean="0"/>
          </a:p>
          <a:p>
            <a:r>
              <a:rPr lang="en-US" dirty="0" smtClean="0"/>
              <a:t>Only few previous results show improvements from textual information on predicting the impact of financial events on top of quantitative features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07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5440" y="508000"/>
            <a:ext cx="7223760" cy="990600"/>
          </a:xfrm>
        </p:spPr>
        <p:txBody>
          <a:bodyPr/>
          <a:lstStyle/>
          <a:p>
            <a:r>
              <a:rPr lang="en-US" sz="4800" dirty="0" smtClean="0"/>
              <a:t>Corpus</a:t>
            </a:r>
            <a:endParaRPr lang="en-US" sz="4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4445000"/>
          </a:xfrm>
        </p:spPr>
        <p:txBody>
          <a:bodyPr/>
          <a:lstStyle/>
          <a:p>
            <a:r>
              <a:rPr lang="en-US" sz="2800" dirty="0" smtClean="0"/>
              <a:t>8-K financial reports for S&amp;P 500 companies</a:t>
            </a:r>
          </a:p>
          <a:p>
            <a:pPr lvl="1"/>
            <a:r>
              <a:rPr lang="en-US" sz="2400" dirty="0" smtClean="0"/>
              <a:t>Between 2002-2012 (2009-2010 </a:t>
            </a:r>
            <a:r>
              <a:rPr lang="en-US" sz="2400" dirty="0" err="1" smtClean="0"/>
              <a:t>dev</a:t>
            </a:r>
            <a:r>
              <a:rPr lang="en-US" sz="2400" dirty="0" smtClean="0"/>
              <a:t>, 2011-2012 test)</a:t>
            </a:r>
          </a:p>
          <a:p>
            <a:pPr lvl="1"/>
            <a:r>
              <a:rPr lang="en-US" sz="2400" dirty="0" smtClean="0"/>
              <a:t>13,671 documents, 28M words</a:t>
            </a:r>
          </a:p>
          <a:p>
            <a:pPr lvl="1"/>
            <a:r>
              <a:rPr lang="en-US" sz="2400" dirty="0" smtClean="0"/>
              <a:t>8-K reports are mostly released before the market open or after the market closed</a:t>
            </a:r>
          </a:p>
          <a:p>
            <a:r>
              <a:rPr lang="en-US" sz="2800" dirty="0" smtClean="0"/>
              <a:t>Financial Annotations:</a:t>
            </a:r>
          </a:p>
          <a:p>
            <a:pPr lvl="1"/>
            <a:r>
              <a:rPr lang="en-US" sz="2400" dirty="0" smtClean="0"/>
              <a:t>Daily history of stock prices</a:t>
            </a:r>
            <a:endParaRPr lang="en-US" sz="2400" dirty="0"/>
          </a:p>
          <a:p>
            <a:pPr lvl="2"/>
            <a:r>
              <a:rPr lang="en-US" sz="2400" dirty="0" smtClean="0"/>
              <a:t>The (normalized) </a:t>
            </a:r>
            <a:r>
              <a:rPr lang="en-US" sz="2400" dirty="0"/>
              <a:t>difference in the company’s stock price before and after the report is released</a:t>
            </a:r>
          </a:p>
          <a:p>
            <a:pPr lvl="1"/>
            <a:r>
              <a:rPr lang="en-US" sz="2400" dirty="0"/>
              <a:t>Earnings Per Share (EPS)</a:t>
            </a:r>
          </a:p>
          <a:p>
            <a:pPr lvl="2"/>
            <a:r>
              <a:rPr lang="en-US" sz="2400" dirty="0"/>
              <a:t>Reported EPS (from 8-K reports)</a:t>
            </a:r>
          </a:p>
          <a:p>
            <a:pPr lvl="2"/>
            <a:r>
              <a:rPr lang="en-US" sz="2400" dirty="0"/>
              <a:t>Consensus EPS (the estimation of analysts)</a:t>
            </a:r>
          </a:p>
          <a:p>
            <a:endParaRPr lang="en-US" sz="2800" dirty="0" smtClean="0"/>
          </a:p>
          <a:p>
            <a:pPr lvl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61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5440" y="508000"/>
            <a:ext cx="7223760" cy="990600"/>
          </a:xfrm>
        </p:spPr>
        <p:txBody>
          <a:bodyPr/>
          <a:lstStyle/>
          <a:p>
            <a:r>
              <a:rPr lang="en-US" sz="4800" smtClean="0"/>
              <a:t>Baseline Financial Features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858461"/>
              </p:ext>
            </p:extLst>
          </p:nvPr>
        </p:nvGraphicFramePr>
        <p:xfrm>
          <a:off x="152400" y="1828800"/>
          <a:ext cx="8915400" cy="437387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67655"/>
                <a:gridCol w="6447745"/>
              </a:tblGrid>
              <a:tr h="1028700"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Earnings surprise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n-US" sz="2800" b="0" i="0" baseline="0" dirty="0" smtClean="0">
                          <a:solidFill>
                            <a:schemeClr val="tx1"/>
                          </a:solidFill>
                        </a:rPr>
                        <a:t> gap between the actual and expected earnings per share</a:t>
                      </a:r>
                      <a:endParaRPr lang="en-US" sz="2800" b="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28700"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Recent stock price changes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week</a:t>
                      </a:r>
                      <a:r>
                        <a:rPr lang="en-US" sz="2800" b="0" dirty="0" smtClean="0"/>
                        <a:t>, 1 month, 1 quarter, 1 year</a:t>
                      </a:r>
                    </a:p>
                  </a:txBody>
                  <a:tcPr/>
                </a:tc>
              </a:tr>
              <a:tr h="1028700"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Volatility S&amp;P 500 index 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/>
                        <a:t>roughly represents the expected movement of S&amp;P 500 index over the following 30 days</a:t>
                      </a:r>
                    </a:p>
                  </a:txBody>
                  <a:tcPr/>
                </a:tc>
              </a:tr>
              <a:tr h="876300"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Event category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/>
                        <a:t>Event types in 8-K reports (merger, bankruptcy,</a:t>
                      </a:r>
                      <a:r>
                        <a:rPr lang="en-US" sz="2800" b="0" baseline="0" dirty="0" smtClean="0"/>
                        <a:t> …)</a:t>
                      </a:r>
                      <a:endParaRPr lang="en-US" sz="2800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605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Linguistic Features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79600"/>
            <a:ext cx="5715000" cy="4445000"/>
          </a:xfrm>
        </p:spPr>
        <p:txBody>
          <a:bodyPr/>
          <a:lstStyle/>
          <a:p>
            <a:r>
              <a:rPr lang="en-US" sz="2800" dirty="0" smtClean="0"/>
              <a:t>Unigram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7800" y="5191780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{loss:1, basis:1, remain:2 … }</a:t>
            </a:r>
            <a:endParaRPr lang="en-US" sz="28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796569"/>
            <a:ext cx="739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i="1" dirty="0">
                <a:solidFill>
                  <a:srgbClr val="C00000"/>
                </a:solidFill>
              </a:rPr>
              <a:t>. . . On a GAAP basis, the Company reported a net loss of $356 million . . . We remain intensely focused on helping …</a:t>
            </a:r>
          </a:p>
          <a:p>
            <a:endParaRPr lang="en-US" sz="1800" dirty="0">
              <a:latin typeface="+mn-lt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3657600" y="4310390"/>
            <a:ext cx="381000" cy="795010"/>
          </a:xfrm>
          <a:prstGeom prst="downArrow">
            <a:avLst/>
          </a:prstGeom>
          <a:solidFill>
            <a:srgbClr val="C0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618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rec-2014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lrec-2014</Template>
  <TotalTime>1662</TotalTime>
  <Words>1613</Words>
  <Application>Microsoft Macintosh PowerPoint</Application>
  <PresentationFormat>On-screen Show (4:3)</PresentationFormat>
  <Paragraphs>256</Paragraphs>
  <Slides>27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lrec-2014</vt:lpstr>
      <vt:lpstr>On the Importance of Text Analysis for Stock Price Prediction</vt:lpstr>
      <vt:lpstr>Motivation</vt:lpstr>
      <vt:lpstr>Financial reports list events that impact company performance</vt:lpstr>
      <vt:lpstr>The problem</vt:lpstr>
      <vt:lpstr>Our question: How is the text of 8-K reports linked with stock movements?</vt:lpstr>
      <vt:lpstr>Related Work</vt:lpstr>
      <vt:lpstr>Corpus</vt:lpstr>
      <vt:lpstr>Baseline Financial Features</vt:lpstr>
      <vt:lpstr>Linguistic Features</vt:lpstr>
      <vt:lpstr>Linguistic Features</vt:lpstr>
      <vt:lpstr>Linguistic Features</vt:lpstr>
      <vt:lpstr>Example</vt:lpstr>
      <vt:lpstr>Example</vt:lpstr>
      <vt:lpstr>Classifier</vt:lpstr>
      <vt:lpstr>Five Models</vt:lpstr>
      <vt:lpstr>Results</vt:lpstr>
      <vt:lpstr>Temporal Aspect Model</vt:lpstr>
      <vt:lpstr>Results: Temporal Aspect Model</vt:lpstr>
      <vt:lpstr>Results: Temporal Aspect Model</vt:lpstr>
      <vt:lpstr>Results: Temporal Aspect Model</vt:lpstr>
      <vt:lpstr>Positive &amp; Negative words from Unigrams</vt:lpstr>
      <vt:lpstr>Error Analysis</vt:lpstr>
      <vt:lpstr>Error Analysis (2)</vt:lpstr>
      <vt:lpstr>Example Decision Path</vt:lpstr>
      <vt:lpstr>Negative Results</vt:lpstr>
      <vt:lpstr>Limitations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Importance of Text Analysis for Stock Price Prediction</dc:title>
  <dc:creator>220</dc:creator>
  <cp:lastModifiedBy>Mihai Surdeanu</cp:lastModifiedBy>
  <cp:revision>119</cp:revision>
  <cp:lastPrinted>2009-04-20T16:46:08Z</cp:lastPrinted>
  <dcterms:created xsi:type="dcterms:W3CDTF">2014-05-21T01:00:12Z</dcterms:created>
  <dcterms:modified xsi:type="dcterms:W3CDTF">2014-05-27T21:14:44Z</dcterms:modified>
</cp:coreProperties>
</file>