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1084" r:id="rId3"/>
    <p:sldId id="644" r:id="rId4"/>
    <p:sldId id="1080" r:id="rId5"/>
    <p:sldId id="1081" r:id="rId6"/>
    <p:sldId id="1083" r:id="rId7"/>
    <p:sldId id="1085" r:id="rId8"/>
    <p:sldId id="1086" r:id="rId9"/>
    <p:sldId id="1087" r:id="rId10"/>
    <p:sldId id="1088" r:id="rId11"/>
    <p:sldId id="1089" r:id="rId12"/>
    <p:sldId id="1103" r:id="rId13"/>
    <p:sldId id="1104" r:id="rId14"/>
    <p:sldId id="1183" r:id="rId15"/>
    <p:sldId id="1162" r:id="rId16"/>
    <p:sldId id="1106" r:id="rId17"/>
    <p:sldId id="1107" r:id="rId18"/>
    <p:sldId id="1108" r:id="rId19"/>
    <p:sldId id="1109" r:id="rId20"/>
    <p:sldId id="1110" r:id="rId21"/>
    <p:sldId id="1111" r:id="rId22"/>
    <p:sldId id="1188" r:id="rId23"/>
    <p:sldId id="1189" r:id="rId24"/>
    <p:sldId id="1190" r:id="rId25"/>
    <p:sldId id="1191" r:id="rId26"/>
    <p:sldId id="1185" r:id="rId27"/>
    <p:sldId id="1186" r:id="rId28"/>
    <p:sldId id="1169" r:id="rId29"/>
    <p:sldId id="1161" r:id="rId30"/>
    <p:sldId id="1176" r:id="rId31"/>
    <p:sldId id="1166" r:id="rId32"/>
    <p:sldId id="1163" r:id="rId33"/>
    <p:sldId id="1167" r:id="rId34"/>
    <p:sldId id="1123" r:id="rId35"/>
    <p:sldId id="1187" r:id="rId36"/>
    <p:sldId id="1160" r:id="rId37"/>
    <p:sldId id="107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94218" autoAdjust="0"/>
  </p:normalViewPr>
  <p:slideViewPr>
    <p:cSldViewPr snapToGrid="0" snapToObjects="1">
      <p:cViewPr varScale="1">
        <p:scale>
          <a:sx n="120" d="100"/>
          <a:sy n="120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lp.stanford.edu/projects/tacred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msurdeanu@Arizona.edu" TargetMode="External"/><Relationship Id="rId2" Type="http://schemas.openxmlformats.org/officeDocument/2006/relationships/hyperlink" Target="https://direct.mit.edu/coli/article/doi/10.1162/coli_a_00463/113094/It-Takes-Two-Flints-to-Make-a-Fire-Multitas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mailto:zhengtang@arizona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893135"/>
            <a:ext cx="8544329" cy="2205555"/>
          </a:xfrm>
        </p:spPr>
        <p:txBody>
          <a:bodyPr>
            <a:normAutofit/>
          </a:bodyPr>
          <a:lstStyle/>
          <a:p>
            <a:pPr fontAlgn="base"/>
            <a:r>
              <a:rPr lang="en-US" sz="4000" b="1" i="0" dirty="0">
                <a:solidFill>
                  <a:srgbClr val="000000"/>
                </a:solidFill>
                <a:effectLst/>
                <a:latin typeface="NeueHaasGroteskDisp"/>
              </a:rPr>
              <a:t>It Takes Two Flints to Make a Fire: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NeueHaasGroteskDisp"/>
              </a:rPr>
            </a:br>
            <a:r>
              <a:rPr lang="en-US" sz="4000" b="1" i="0" dirty="0">
                <a:solidFill>
                  <a:srgbClr val="000000"/>
                </a:solidFill>
                <a:effectLst/>
                <a:latin typeface="NeueHaasGroteskDisp"/>
              </a:rPr>
              <a:t>Multitask Learning of Neural Relation and Explanation Classifiers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5875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Zheng Tang and </a:t>
            </a:r>
            <a:r>
              <a:rPr lang="en-US" sz="2000" b="1" dirty="0">
                <a:solidFill>
                  <a:srgbClr val="000000"/>
                </a:solidFill>
              </a:rPr>
              <a:t>Mihai Surdeanu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0" i="1" dirty="0">
                <a:solidFill>
                  <a:srgbClr val="1A1A1A"/>
                </a:solidFill>
                <a:effectLst/>
                <a:latin typeface="NeueHaasGroteskText"/>
              </a:rPr>
              <a:t>Computational Linguistics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NeueHaasGroteskText"/>
              </a:rPr>
              <a:t> 1–40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EMNLP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82078-80AD-A84D-BA66-D959A00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D55DB8-51DC-664D-9F66-D3F057C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0"/>
            <a:ext cx="8984512" cy="64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13C49-EC68-CF4A-B146-87DC54C95665}"/>
              </a:ext>
            </a:extLst>
          </p:cNvPr>
          <p:cNvSpPr txBox="1"/>
          <p:nvPr/>
        </p:nvSpPr>
        <p:spPr>
          <a:xfrm>
            <a:off x="3360610" y="649808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(Gunning and Aha, 2019)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500D37-B955-E74D-8981-13476BF014FC}"/>
              </a:ext>
            </a:extLst>
          </p:cNvPr>
          <p:cNvSpPr/>
          <p:nvPr/>
        </p:nvSpPr>
        <p:spPr>
          <a:xfrm>
            <a:off x="366821" y="332981"/>
            <a:ext cx="2413591" cy="1304431"/>
          </a:xfrm>
          <a:prstGeom prst="wedgeRoundRectCallout">
            <a:avLst>
              <a:gd name="adj1" fmla="val 187737"/>
              <a:gd name="adj2" fmla="val 195331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”Distill” a NN into an explainable model </a:t>
            </a:r>
            <a:r>
              <a:rPr lang="en-US" sz="2000" i="1" dirty="0"/>
              <a:t>post hoc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CE8FF-06BB-2144-852A-F9FC993E92F9}"/>
              </a:ext>
            </a:extLst>
          </p:cNvPr>
          <p:cNvSpPr/>
          <p:nvPr/>
        </p:nvSpPr>
        <p:spPr>
          <a:xfrm>
            <a:off x="5699051" y="3604437"/>
            <a:ext cx="2413591" cy="23923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82078-80AD-A84D-BA66-D959A00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D55DB8-51DC-664D-9F66-D3F057C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0"/>
            <a:ext cx="8984512" cy="64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13C49-EC68-CF4A-B146-87DC54C95665}"/>
              </a:ext>
            </a:extLst>
          </p:cNvPr>
          <p:cNvSpPr txBox="1"/>
          <p:nvPr/>
        </p:nvSpPr>
        <p:spPr>
          <a:xfrm>
            <a:off x="3360610" y="649808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(Gunning and Aha, 2019)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F4E4333-AADB-244E-8CCC-66730CEC5A30}"/>
              </a:ext>
            </a:extLst>
          </p:cNvPr>
          <p:cNvSpPr/>
          <p:nvPr/>
        </p:nvSpPr>
        <p:spPr>
          <a:xfrm>
            <a:off x="513907" y="1754371"/>
            <a:ext cx="2413591" cy="754912"/>
          </a:xfrm>
          <a:prstGeom prst="wedgeRoundRectCallout">
            <a:avLst>
              <a:gd name="adj1" fmla="val -9180"/>
              <a:gd name="adj2" fmla="val 188565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 how to classify </a:t>
            </a:r>
            <a:r>
              <a:rPr lang="en-US" sz="2000" i="1" dirty="0"/>
              <a:t>and</a:t>
            </a:r>
            <a:r>
              <a:rPr lang="en-US" sz="2000" dirty="0"/>
              <a:t> explain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C19CBE-7961-B24E-AA00-5E98A912B772}"/>
              </a:ext>
            </a:extLst>
          </p:cNvPr>
          <p:cNvSpPr/>
          <p:nvPr/>
        </p:nvSpPr>
        <p:spPr>
          <a:xfrm>
            <a:off x="513907" y="3629246"/>
            <a:ext cx="2413591" cy="23923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A5741D-C062-66FF-EAD5-9919F3ADDE5F}"/>
              </a:ext>
            </a:extLst>
          </p:cNvPr>
          <p:cNvSpPr/>
          <p:nvPr/>
        </p:nvSpPr>
        <p:spPr>
          <a:xfrm>
            <a:off x="5699051" y="3604437"/>
            <a:ext cx="2413591" cy="2392326"/>
          </a:xfrm>
          <a:prstGeom prst="rect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8C3F2F4-D2E9-08AA-AF5D-92770F0D48A4}"/>
              </a:ext>
            </a:extLst>
          </p:cNvPr>
          <p:cNvSpPr/>
          <p:nvPr/>
        </p:nvSpPr>
        <p:spPr>
          <a:xfrm>
            <a:off x="4624278" y="1754371"/>
            <a:ext cx="3184451" cy="754912"/>
          </a:xfrm>
          <a:prstGeom prst="wedgeRoundRectCallout">
            <a:avLst>
              <a:gd name="adj1" fmla="val 6101"/>
              <a:gd name="adj2" fmla="val 184758"/>
              <a:gd name="adj3" fmla="val 1666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”Distill” a NN into an explainable model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 hoc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C6F841-39A6-D793-119D-D9D11A3845F0}"/>
              </a:ext>
            </a:extLst>
          </p:cNvPr>
          <p:cNvSpPr/>
          <p:nvPr/>
        </p:nvSpPr>
        <p:spPr>
          <a:xfrm>
            <a:off x="513907" y="627321"/>
            <a:ext cx="7301023" cy="9462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This paper</a:t>
            </a:r>
          </a:p>
        </p:txBody>
      </p:sp>
    </p:spTree>
    <p:extLst>
      <p:ext uri="{BB962C8B-B14F-4D97-AF65-F5344CB8AC3E}">
        <p14:creationId xmlns:p14="http://schemas.microsoft.com/office/powerpoint/2010/main" val="134431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13E-2781-164E-80BD-4FC73AB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2E2FE-E1CF-EA45-9963-BFC14619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5B847-DB5D-154D-A007-4DE83EE1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3331151"/>
            <a:ext cx="7705618" cy="287442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61012DBB-AB53-0A45-8AEF-9189D5BF3E94}"/>
              </a:ext>
            </a:extLst>
          </p:cNvPr>
          <p:cNvSpPr/>
          <p:nvPr/>
        </p:nvSpPr>
        <p:spPr>
          <a:xfrm>
            <a:off x="4691273" y="3000139"/>
            <a:ext cx="1228799" cy="822495"/>
          </a:xfrm>
          <a:custGeom>
            <a:avLst/>
            <a:gdLst>
              <a:gd name="connsiteX0" fmla="*/ 402162 w 1228799"/>
              <a:gd name="connsiteY0" fmla="*/ 105798 h 822495"/>
              <a:gd name="connsiteX1" fmla="*/ 1639 w 1228799"/>
              <a:gd name="connsiteY1" fmla="*/ 415636 h 822495"/>
              <a:gd name="connsiteX2" fmla="*/ 288806 w 1228799"/>
              <a:gd name="connsiteY2" fmla="*/ 733031 h 822495"/>
              <a:gd name="connsiteX3" fmla="*/ 953825 w 1228799"/>
              <a:gd name="connsiteY3" fmla="*/ 801044 h 822495"/>
              <a:gd name="connsiteX4" fmla="*/ 1203206 w 1228799"/>
              <a:gd name="connsiteY4" fmla="*/ 408079 h 822495"/>
              <a:gd name="connsiteX5" fmla="*/ 379491 w 1228799"/>
              <a:gd name="connsiteY5" fmla="*/ 0 h 82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8799" h="822495">
                <a:moveTo>
                  <a:pt x="402162" y="105798"/>
                </a:moveTo>
                <a:cubicBezTo>
                  <a:pt x="211347" y="208447"/>
                  <a:pt x="20532" y="311097"/>
                  <a:pt x="1639" y="415636"/>
                </a:cubicBezTo>
                <a:cubicBezTo>
                  <a:pt x="-17254" y="520175"/>
                  <a:pt x="130108" y="668796"/>
                  <a:pt x="288806" y="733031"/>
                </a:cubicBezTo>
                <a:cubicBezTo>
                  <a:pt x="447504" y="797266"/>
                  <a:pt x="801425" y="855203"/>
                  <a:pt x="953825" y="801044"/>
                </a:cubicBezTo>
                <a:cubicBezTo>
                  <a:pt x="1106225" y="746885"/>
                  <a:pt x="1298928" y="541586"/>
                  <a:pt x="1203206" y="408079"/>
                </a:cubicBezTo>
                <a:cubicBezTo>
                  <a:pt x="1107484" y="274572"/>
                  <a:pt x="743487" y="137286"/>
                  <a:pt x="3794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576FC7-09FA-4749-959E-2F2F786B9F27}"/>
              </a:ext>
            </a:extLst>
          </p:cNvPr>
          <p:cNvSpPr/>
          <p:nvPr/>
        </p:nvSpPr>
        <p:spPr>
          <a:xfrm>
            <a:off x="6015012" y="2958929"/>
            <a:ext cx="1228799" cy="822495"/>
          </a:xfrm>
          <a:custGeom>
            <a:avLst/>
            <a:gdLst>
              <a:gd name="connsiteX0" fmla="*/ 402162 w 1228799"/>
              <a:gd name="connsiteY0" fmla="*/ 105798 h 822495"/>
              <a:gd name="connsiteX1" fmla="*/ 1639 w 1228799"/>
              <a:gd name="connsiteY1" fmla="*/ 415636 h 822495"/>
              <a:gd name="connsiteX2" fmla="*/ 288806 w 1228799"/>
              <a:gd name="connsiteY2" fmla="*/ 733031 h 822495"/>
              <a:gd name="connsiteX3" fmla="*/ 953825 w 1228799"/>
              <a:gd name="connsiteY3" fmla="*/ 801044 h 822495"/>
              <a:gd name="connsiteX4" fmla="*/ 1203206 w 1228799"/>
              <a:gd name="connsiteY4" fmla="*/ 408079 h 822495"/>
              <a:gd name="connsiteX5" fmla="*/ 379491 w 1228799"/>
              <a:gd name="connsiteY5" fmla="*/ 0 h 82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8799" h="822495">
                <a:moveTo>
                  <a:pt x="402162" y="105798"/>
                </a:moveTo>
                <a:cubicBezTo>
                  <a:pt x="211347" y="208447"/>
                  <a:pt x="20532" y="311097"/>
                  <a:pt x="1639" y="415636"/>
                </a:cubicBezTo>
                <a:cubicBezTo>
                  <a:pt x="-17254" y="520175"/>
                  <a:pt x="130108" y="668796"/>
                  <a:pt x="288806" y="733031"/>
                </a:cubicBezTo>
                <a:cubicBezTo>
                  <a:pt x="447504" y="797266"/>
                  <a:pt x="801425" y="855203"/>
                  <a:pt x="953825" y="801044"/>
                </a:cubicBezTo>
                <a:cubicBezTo>
                  <a:pt x="1106225" y="746885"/>
                  <a:pt x="1298928" y="541586"/>
                  <a:pt x="1203206" y="408079"/>
                </a:cubicBezTo>
                <a:cubicBezTo>
                  <a:pt x="1107484" y="274572"/>
                  <a:pt x="743487" y="137286"/>
                  <a:pt x="3794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D364992-CAB4-E444-8F6D-0A06AE34C814}"/>
              </a:ext>
            </a:extLst>
          </p:cNvPr>
          <p:cNvSpPr/>
          <p:nvPr/>
        </p:nvSpPr>
        <p:spPr>
          <a:xfrm>
            <a:off x="3682868" y="1884089"/>
            <a:ext cx="2589463" cy="715528"/>
          </a:xfrm>
          <a:prstGeom prst="wedgeRoundRectCallout">
            <a:avLst>
              <a:gd name="adj1" fmla="val 18970"/>
              <a:gd name="adj2" fmla="val 109108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These words explain the relation!</a:t>
            </a:r>
          </a:p>
        </p:txBody>
      </p:sp>
    </p:spTree>
    <p:extLst>
      <p:ext uri="{BB962C8B-B14F-4D97-AF65-F5344CB8AC3E}">
        <p14:creationId xmlns:p14="http://schemas.microsoft.com/office/powerpoint/2010/main" val="2568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13E-2781-164E-80BD-4FC73AB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2E2FE-E1CF-EA45-9963-BFC14619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5B847-DB5D-154D-A007-4DE83EE1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3331151"/>
            <a:ext cx="7705618" cy="28744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A52A5-A32F-DF4E-9A81-E75A46958577}"/>
              </a:ext>
            </a:extLst>
          </p:cNvPr>
          <p:cNvGrpSpPr/>
          <p:nvPr/>
        </p:nvGrpSpPr>
        <p:grpSpPr>
          <a:xfrm>
            <a:off x="3207962" y="2440919"/>
            <a:ext cx="2728075" cy="219154"/>
            <a:chOff x="3861640" y="2554274"/>
            <a:chExt cx="2728075" cy="219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1EFCB8-FCF5-644D-9A44-B33B8CB24B9C}"/>
                </a:ext>
              </a:extLst>
            </p:cNvPr>
            <p:cNvSpPr/>
            <p:nvPr/>
          </p:nvSpPr>
          <p:spPr>
            <a:xfrm>
              <a:off x="386164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88E343-D59A-414D-B87F-938CB5B5E87F}"/>
                </a:ext>
              </a:extLst>
            </p:cNvPr>
            <p:cNvSpPr/>
            <p:nvPr/>
          </p:nvSpPr>
          <p:spPr>
            <a:xfrm>
              <a:off x="408835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869BD7-189C-9F48-9160-C331210051E2}"/>
                </a:ext>
              </a:extLst>
            </p:cNvPr>
            <p:cNvSpPr/>
            <p:nvPr/>
          </p:nvSpPr>
          <p:spPr>
            <a:xfrm>
              <a:off x="431506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413C3A-CF64-2648-90E5-220DC4824D64}"/>
                </a:ext>
              </a:extLst>
            </p:cNvPr>
            <p:cNvSpPr/>
            <p:nvPr/>
          </p:nvSpPr>
          <p:spPr>
            <a:xfrm>
              <a:off x="454177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E4C369-49A6-0548-A434-B8493495E522}"/>
                </a:ext>
              </a:extLst>
            </p:cNvPr>
            <p:cNvSpPr/>
            <p:nvPr/>
          </p:nvSpPr>
          <p:spPr>
            <a:xfrm>
              <a:off x="477603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8AE2B-25A3-8D4D-AE51-9C86F9BF5763}"/>
                </a:ext>
              </a:extLst>
            </p:cNvPr>
            <p:cNvSpPr/>
            <p:nvPr/>
          </p:nvSpPr>
          <p:spPr>
            <a:xfrm>
              <a:off x="500274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4273A4-29C6-6D4C-B9EB-C23AD0ADA98B}"/>
                </a:ext>
              </a:extLst>
            </p:cNvPr>
            <p:cNvSpPr/>
            <p:nvPr/>
          </p:nvSpPr>
          <p:spPr>
            <a:xfrm>
              <a:off x="522945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31B138-B04E-F349-B4AE-D7AA45083877}"/>
                </a:ext>
              </a:extLst>
            </p:cNvPr>
            <p:cNvSpPr/>
            <p:nvPr/>
          </p:nvSpPr>
          <p:spPr>
            <a:xfrm>
              <a:off x="545616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11784F-8A26-B544-9176-D97CFF943890}"/>
                </a:ext>
              </a:extLst>
            </p:cNvPr>
            <p:cNvSpPr/>
            <p:nvPr/>
          </p:nvSpPr>
          <p:spPr>
            <a:xfrm>
              <a:off x="568287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05E6D2-FA41-774B-A53C-1C26C79D0A75}"/>
                </a:ext>
              </a:extLst>
            </p:cNvPr>
            <p:cNvSpPr/>
            <p:nvPr/>
          </p:nvSpPr>
          <p:spPr>
            <a:xfrm>
              <a:off x="590958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25299B-3462-9C47-8F44-07732561AAA5}"/>
                </a:ext>
              </a:extLst>
            </p:cNvPr>
            <p:cNvSpPr/>
            <p:nvPr/>
          </p:nvSpPr>
          <p:spPr>
            <a:xfrm>
              <a:off x="613629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95F766-9E63-6348-B7C6-968497BC825B}"/>
                </a:ext>
              </a:extLst>
            </p:cNvPr>
            <p:cNvSpPr/>
            <p:nvPr/>
          </p:nvSpPr>
          <p:spPr>
            <a:xfrm>
              <a:off x="636300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198AC1-0A7E-5F43-8843-DE4387AA96F7}"/>
              </a:ext>
            </a:extLst>
          </p:cNvPr>
          <p:cNvCxnSpPr>
            <a:cxnSpLocks/>
          </p:cNvCxnSpPr>
          <p:nvPr/>
        </p:nvCxnSpPr>
        <p:spPr>
          <a:xfrm flipV="1">
            <a:off x="2508932" y="2728086"/>
            <a:ext cx="2063068" cy="60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3FBD7-0B32-C843-BA9D-D0052B7626A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683907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7DEB0C-7F96-0A42-AC43-D1AE5BB1DB6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2063068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7E9BFF-36E1-7349-BC28-5BB2DD8504F5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3408218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3EF20DE5-EF85-E747-8A48-708C402F7A36}"/>
              </a:ext>
            </a:extLst>
          </p:cNvPr>
          <p:cNvSpPr/>
          <p:nvPr/>
        </p:nvSpPr>
        <p:spPr>
          <a:xfrm>
            <a:off x="6199357" y="1553297"/>
            <a:ext cx="2589463" cy="715528"/>
          </a:xfrm>
          <a:prstGeom prst="wedgeRoundRectCallout">
            <a:avLst>
              <a:gd name="adj1" fmla="val -49320"/>
              <a:gd name="adj2" fmla="val 134455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Aggregate just the important words!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32482E07-6935-665A-3F47-3B981EC60F00}"/>
              </a:ext>
            </a:extLst>
          </p:cNvPr>
          <p:cNvSpPr/>
          <p:nvPr/>
        </p:nvSpPr>
        <p:spPr>
          <a:xfrm>
            <a:off x="3287332" y="1528833"/>
            <a:ext cx="2569335" cy="438460"/>
          </a:xfrm>
          <a:prstGeom prst="wedgeRoundRectCallout">
            <a:avLst>
              <a:gd name="adj1" fmla="val -4826"/>
              <a:gd name="adj2" fmla="val 145023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venir" panose="02000503020000020003" pitchFamily="2" charset="0"/>
              </a:rPr>
              <a:t>per:city_of_birth</a:t>
            </a:r>
            <a:endParaRPr lang="en-US" sz="20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1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13E-2781-164E-80BD-4FC73AB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2E2FE-E1CF-EA45-9963-BFC14619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5B847-DB5D-154D-A007-4DE83EE1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3331151"/>
            <a:ext cx="7705618" cy="28744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A52A5-A32F-DF4E-9A81-E75A46958577}"/>
              </a:ext>
            </a:extLst>
          </p:cNvPr>
          <p:cNvGrpSpPr/>
          <p:nvPr/>
        </p:nvGrpSpPr>
        <p:grpSpPr>
          <a:xfrm>
            <a:off x="3207962" y="2440919"/>
            <a:ext cx="2728075" cy="219154"/>
            <a:chOff x="3861640" y="2554274"/>
            <a:chExt cx="2728075" cy="2191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1EFCB8-FCF5-644D-9A44-B33B8CB24B9C}"/>
                </a:ext>
              </a:extLst>
            </p:cNvPr>
            <p:cNvSpPr/>
            <p:nvPr/>
          </p:nvSpPr>
          <p:spPr>
            <a:xfrm>
              <a:off x="386164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88E343-D59A-414D-B87F-938CB5B5E87F}"/>
                </a:ext>
              </a:extLst>
            </p:cNvPr>
            <p:cNvSpPr/>
            <p:nvPr/>
          </p:nvSpPr>
          <p:spPr>
            <a:xfrm>
              <a:off x="408835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869BD7-189C-9F48-9160-C331210051E2}"/>
                </a:ext>
              </a:extLst>
            </p:cNvPr>
            <p:cNvSpPr/>
            <p:nvPr/>
          </p:nvSpPr>
          <p:spPr>
            <a:xfrm>
              <a:off x="431506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413C3A-CF64-2648-90E5-220DC4824D64}"/>
                </a:ext>
              </a:extLst>
            </p:cNvPr>
            <p:cNvSpPr/>
            <p:nvPr/>
          </p:nvSpPr>
          <p:spPr>
            <a:xfrm>
              <a:off x="4541770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E4C369-49A6-0548-A434-B8493495E522}"/>
                </a:ext>
              </a:extLst>
            </p:cNvPr>
            <p:cNvSpPr/>
            <p:nvPr/>
          </p:nvSpPr>
          <p:spPr>
            <a:xfrm>
              <a:off x="477603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8AE2B-25A3-8D4D-AE51-9C86F9BF5763}"/>
                </a:ext>
              </a:extLst>
            </p:cNvPr>
            <p:cNvSpPr/>
            <p:nvPr/>
          </p:nvSpPr>
          <p:spPr>
            <a:xfrm>
              <a:off x="500274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4273A4-29C6-6D4C-B9EB-C23AD0ADA98B}"/>
                </a:ext>
              </a:extLst>
            </p:cNvPr>
            <p:cNvSpPr/>
            <p:nvPr/>
          </p:nvSpPr>
          <p:spPr>
            <a:xfrm>
              <a:off x="522945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31B138-B04E-F349-B4AE-D7AA45083877}"/>
                </a:ext>
              </a:extLst>
            </p:cNvPr>
            <p:cNvSpPr/>
            <p:nvPr/>
          </p:nvSpPr>
          <p:spPr>
            <a:xfrm>
              <a:off x="545616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11784F-8A26-B544-9176-D97CFF943890}"/>
                </a:ext>
              </a:extLst>
            </p:cNvPr>
            <p:cNvSpPr/>
            <p:nvPr/>
          </p:nvSpPr>
          <p:spPr>
            <a:xfrm>
              <a:off x="568287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05E6D2-FA41-774B-A53C-1C26C79D0A75}"/>
                </a:ext>
              </a:extLst>
            </p:cNvPr>
            <p:cNvSpPr/>
            <p:nvPr/>
          </p:nvSpPr>
          <p:spPr>
            <a:xfrm>
              <a:off x="590958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25299B-3462-9C47-8F44-07732561AAA5}"/>
                </a:ext>
              </a:extLst>
            </p:cNvPr>
            <p:cNvSpPr/>
            <p:nvPr/>
          </p:nvSpPr>
          <p:spPr>
            <a:xfrm>
              <a:off x="613629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95F766-9E63-6348-B7C6-968497BC825B}"/>
                </a:ext>
              </a:extLst>
            </p:cNvPr>
            <p:cNvSpPr/>
            <p:nvPr/>
          </p:nvSpPr>
          <p:spPr>
            <a:xfrm>
              <a:off x="6363005" y="2554274"/>
              <a:ext cx="226710" cy="2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198AC1-0A7E-5F43-8843-DE4387AA96F7}"/>
              </a:ext>
            </a:extLst>
          </p:cNvPr>
          <p:cNvCxnSpPr>
            <a:cxnSpLocks/>
          </p:cNvCxnSpPr>
          <p:nvPr/>
        </p:nvCxnSpPr>
        <p:spPr>
          <a:xfrm flipV="1">
            <a:off x="2508932" y="2728086"/>
            <a:ext cx="2063068" cy="60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3FBD7-0B32-C843-BA9D-D0052B7626A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683907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7DEB0C-7F96-0A42-AC43-D1AE5BB1DB6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2063068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7E9BFF-36E1-7349-BC28-5BB2DD8504F5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728086"/>
            <a:ext cx="3408218" cy="53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6B633A91-0592-F341-9DC3-93AAB6621449}"/>
              </a:ext>
            </a:extLst>
          </p:cNvPr>
          <p:cNvSpPr/>
          <p:nvPr/>
        </p:nvSpPr>
        <p:spPr>
          <a:xfrm>
            <a:off x="3287332" y="1528833"/>
            <a:ext cx="2569335" cy="438460"/>
          </a:xfrm>
          <a:prstGeom prst="wedgeRoundRectCallout">
            <a:avLst>
              <a:gd name="adj1" fmla="val -4826"/>
              <a:gd name="adj2" fmla="val 145023"/>
              <a:gd name="adj3" fmla="val 16667"/>
            </a:avLst>
          </a:prstGeom>
          <a:ln w="4762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venir" panose="02000503020000020003" pitchFamily="2" charset="0"/>
              </a:rPr>
              <a:t>per:city_of_birth</a:t>
            </a:r>
            <a:endParaRPr lang="en-US" sz="2000" dirty="0">
              <a:latin typeface="Avenir" panose="02000503020000020003" pitchFamily="2" charset="0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30A68C3C-C05A-2E42-A693-AEC1536CA8D0}"/>
              </a:ext>
            </a:extLst>
          </p:cNvPr>
          <p:cNvSpPr/>
          <p:nvPr/>
        </p:nvSpPr>
        <p:spPr>
          <a:xfrm>
            <a:off x="65802" y="964101"/>
            <a:ext cx="3135177" cy="1262140"/>
          </a:xfrm>
          <a:prstGeom prst="wedgeRoundRectCallout">
            <a:avLst>
              <a:gd name="adj1" fmla="val 22708"/>
              <a:gd name="adj2" fmla="val 74463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Two tasks trained </a:t>
            </a:r>
            <a:r>
              <a:rPr lang="en-US" b="1" dirty="0"/>
              <a:t>jointly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explanatory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Classify the relation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D53DC14-25F1-4727-2C66-D488153D6869}"/>
              </a:ext>
            </a:extLst>
          </p:cNvPr>
          <p:cNvSpPr/>
          <p:nvPr/>
        </p:nvSpPr>
        <p:spPr>
          <a:xfrm>
            <a:off x="4691273" y="3000139"/>
            <a:ext cx="1228799" cy="822495"/>
          </a:xfrm>
          <a:custGeom>
            <a:avLst/>
            <a:gdLst>
              <a:gd name="connsiteX0" fmla="*/ 402162 w 1228799"/>
              <a:gd name="connsiteY0" fmla="*/ 105798 h 822495"/>
              <a:gd name="connsiteX1" fmla="*/ 1639 w 1228799"/>
              <a:gd name="connsiteY1" fmla="*/ 415636 h 822495"/>
              <a:gd name="connsiteX2" fmla="*/ 288806 w 1228799"/>
              <a:gd name="connsiteY2" fmla="*/ 733031 h 822495"/>
              <a:gd name="connsiteX3" fmla="*/ 953825 w 1228799"/>
              <a:gd name="connsiteY3" fmla="*/ 801044 h 822495"/>
              <a:gd name="connsiteX4" fmla="*/ 1203206 w 1228799"/>
              <a:gd name="connsiteY4" fmla="*/ 408079 h 822495"/>
              <a:gd name="connsiteX5" fmla="*/ 379491 w 1228799"/>
              <a:gd name="connsiteY5" fmla="*/ 0 h 82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8799" h="822495">
                <a:moveTo>
                  <a:pt x="402162" y="105798"/>
                </a:moveTo>
                <a:cubicBezTo>
                  <a:pt x="211347" y="208447"/>
                  <a:pt x="20532" y="311097"/>
                  <a:pt x="1639" y="415636"/>
                </a:cubicBezTo>
                <a:cubicBezTo>
                  <a:pt x="-17254" y="520175"/>
                  <a:pt x="130108" y="668796"/>
                  <a:pt x="288806" y="733031"/>
                </a:cubicBezTo>
                <a:cubicBezTo>
                  <a:pt x="447504" y="797266"/>
                  <a:pt x="801425" y="855203"/>
                  <a:pt x="953825" y="801044"/>
                </a:cubicBezTo>
                <a:cubicBezTo>
                  <a:pt x="1106225" y="746885"/>
                  <a:pt x="1298928" y="541586"/>
                  <a:pt x="1203206" y="408079"/>
                </a:cubicBezTo>
                <a:cubicBezTo>
                  <a:pt x="1107484" y="274572"/>
                  <a:pt x="743487" y="137286"/>
                  <a:pt x="3794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3788A8B-613E-E41D-7AC8-531A959BB2F7}"/>
              </a:ext>
            </a:extLst>
          </p:cNvPr>
          <p:cNvSpPr/>
          <p:nvPr/>
        </p:nvSpPr>
        <p:spPr>
          <a:xfrm>
            <a:off x="6015012" y="2958929"/>
            <a:ext cx="1228799" cy="822495"/>
          </a:xfrm>
          <a:custGeom>
            <a:avLst/>
            <a:gdLst>
              <a:gd name="connsiteX0" fmla="*/ 402162 w 1228799"/>
              <a:gd name="connsiteY0" fmla="*/ 105798 h 822495"/>
              <a:gd name="connsiteX1" fmla="*/ 1639 w 1228799"/>
              <a:gd name="connsiteY1" fmla="*/ 415636 h 822495"/>
              <a:gd name="connsiteX2" fmla="*/ 288806 w 1228799"/>
              <a:gd name="connsiteY2" fmla="*/ 733031 h 822495"/>
              <a:gd name="connsiteX3" fmla="*/ 953825 w 1228799"/>
              <a:gd name="connsiteY3" fmla="*/ 801044 h 822495"/>
              <a:gd name="connsiteX4" fmla="*/ 1203206 w 1228799"/>
              <a:gd name="connsiteY4" fmla="*/ 408079 h 822495"/>
              <a:gd name="connsiteX5" fmla="*/ 379491 w 1228799"/>
              <a:gd name="connsiteY5" fmla="*/ 0 h 82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8799" h="822495">
                <a:moveTo>
                  <a:pt x="402162" y="105798"/>
                </a:moveTo>
                <a:cubicBezTo>
                  <a:pt x="211347" y="208447"/>
                  <a:pt x="20532" y="311097"/>
                  <a:pt x="1639" y="415636"/>
                </a:cubicBezTo>
                <a:cubicBezTo>
                  <a:pt x="-17254" y="520175"/>
                  <a:pt x="130108" y="668796"/>
                  <a:pt x="288806" y="733031"/>
                </a:cubicBezTo>
                <a:cubicBezTo>
                  <a:pt x="447504" y="797266"/>
                  <a:pt x="801425" y="855203"/>
                  <a:pt x="953825" y="801044"/>
                </a:cubicBezTo>
                <a:cubicBezTo>
                  <a:pt x="1106225" y="746885"/>
                  <a:pt x="1298928" y="541586"/>
                  <a:pt x="1203206" y="408079"/>
                </a:cubicBezTo>
                <a:cubicBezTo>
                  <a:pt x="1107484" y="274572"/>
                  <a:pt x="743487" y="137286"/>
                  <a:pt x="37949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711F-4BBF-3344-8E9B-0D749DE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1: Supervision for Explainability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D3348-16C6-E94B-84BD-8FA47422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999111" cy="2087628"/>
          </a:xfrm>
        </p:spPr>
        <p:txBody>
          <a:bodyPr>
            <a:normAutofit/>
          </a:bodyPr>
          <a:lstStyle/>
          <a:p>
            <a:r>
              <a:rPr lang="en-US" sz="2800" dirty="0"/>
              <a:t>We have (some) annotations from rules</a:t>
            </a:r>
          </a:p>
          <a:p>
            <a:endParaRPr lang="en-US" sz="2800" dirty="0"/>
          </a:p>
          <a:p>
            <a:r>
              <a:rPr lang="en-US" sz="2800" dirty="0"/>
              <a:t>Surface rules (from the TACRED dataset creators)</a:t>
            </a:r>
          </a:p>
          <a:p>
            <a:pPr lvl="1"/>
            <a:r>
              <a:rPr lang="en-US" dirty="0"/>
              <a:t>SUBJ-PER * born in * OBJ-CITY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CA13-DE31-E647-8E66-206E1D8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724B8-A5D0-484C-B1BE-EAD392AB806F}"/>
              </a:ext>
            </a:extLst>
          </p:cNvPr>
          <p:cNvSpPr/>
          <p:nvPr/>
        </p:nvSpPr>
        <p:spPr>
          <a:xfrm>
            <a:off x="2903334" y="3212575"/>
            <a:ext cx="1156195" cy="399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711F-4BBF-3344-8E9B-0D749DE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1: Supervision for Explainability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D3348-16C6-E94B-84BD-8FA47422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999111" cy="2087628"/>
          </a:xfrm>
        </p:spPr>
        <p:txBody>
          <a:bodyPr>
            <a:normAutofit/>
          </a:bodyPr>
          <a:lstStyle/>
          <a:p>
            <a:r>
              <a:rPr lang="en-US" dirty="0"/>
              <a:t>We have (some) annotations from rules</a:t>
            </a:r>
          </a:p>
          <a:p>
            <a:endParaRPr lang="en-US" dirty="0"/>
          </a:p>
          <a:p>
            <a:r>
              <a:rPr lang="en-US" dirty="0"/>
              <a:t>Syntactic rules (from us)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CA13-DE31-E647-8E66-206E1D8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2CC2A-FF11-6B4B-8074-437D0091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75" y="3361319"/>
            <a:ext cx="5592199" cy="27412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DB1F8B-8774-0546-8640-280C9E9D8B06}"/>
              </a:ext>
            </a:extLst>
          </p:cNvPr>
          <p:cNvSpPr/>
          <p:nvPr/>
        </p:nvSpPr>
        <p:spPr>
          <a:xfrm>
            <a:off x="2044849" y="4202058"/>
            <a:ext cx="3846466" cy="29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BCE-CB0D-0840-BA9B-0454B150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1: Supervision for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A916-AA5C-6F41-998C-9988AE51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cover 16% of the training examples in the TACRED dataset, and 23% of the development and test examples</a:t>
            </a:r>
          </a:p>
          <a:p>
            <a:r>
              <a:rPr lang="en-US" dirty="0"/>
              <a:t>Not that many: an average of 5 rules per relation type</a:t>
            </a:r>
          </a:p>
          <a:p>
            <a:r>
              <a:rPr lang="en-US" dirty="0"/>
              <a:t>This is a </a:t>
            </a:r>
            <a:r>
              <a:rPr lang="en-US" i="1" dirty="0"/>
              <a:t>semi-supervised</a:t>
            </a:r>
            <a:r>
              <a:rPr lang="en-US" dirty="0"/>
              <a:t> task!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5D7F-F201-CA4A-9856-A8612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11A-3E35-5E4A-97C5-CADC54A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2: Semi-supervised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AAF5-5921-5145-AFF7-8CDDB3D5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D4C4-3CBA-924E-B709-429E8643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63" y="1348430"/>
            <a:ext cx="4090611" cy="537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68A73-B285-A347-8057-8CEDC1C55DAA}"/>
              </a:ext>
            </a:extLst>
          </p:cNvPr>
          <p:cNvSpPr txBox="1"/>
          <p:nvPr/>
        </p:nvSpPr>
        <p:spPr>
          <a:xfrm>
            <a:off x="6298837" y="1348430"/>
            <a:ext cx="2360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NRC: no-relation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EC: explainability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RC: relation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82B14-96DC-8FC3-7248-AD510D688C99}"/>
              </a:ext>
            </a:extLst>
          </p:cNvPr>
          <p:cNvSpPr/>
          <p:nvPr/>
        </p:nvSpPr>
        <p:spPr>
          <a:xfrm>
            <a:off x="2413591" y="5433238"/>
            <a:ext cx="1265274" cy="1298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9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11A-3E35-5E4A-97C5-CADC54A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2: Semi-supervised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AAF5-5921-5145-AFF7-8CDDB3D5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D4C4-3CBA-924E-B709-429E8643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63" y="1348430"/>
            <a:ext cx="4090611" cy="537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68A73-B285-A347-8057-8CEDC1C55DAA}"/>
              </a:ext>
            </a:extLst>
          </p:cNvPr>
          <p:cNvSpPr txBox="1"/>
          <p:nvPr/>
        </p:nvSpPr>
        <p:spPr>
          <a:xfrm>
            <a:off x="6298837" y="1348430"/>
            <a:ext cx="2360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NRC: no-relation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EC: explainability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RC: relation classifier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C5026B-CAF6-CA4C-9718-326357AC0D5E}"/>
              </a:ext>
            </a:extLst>
          </p:cNvPr>
          <p:cNvSpPr/>
          <p:nvPr/>
        </p:nvSpPr>
        <p:spPr>
          <a:xfrm>
            <a:off x="1105139" y="3408218"/>
            <a:ext cx="2954574" cy="3419754"/>
          </a:xfrm>
          <a:custGeom>
            <a:avLst/>
            <a:gdLst>
              <a:gd name="connsiteX0" fmla="*/ 1403793 w 2954574"/>
              <a:gd name="connsiteY0" fmla="*/ 98242 h 3419754"/>
              <a:gd name="connsiteX1" fmla="*/ 2023469 w 2954574"/>
              <a:gd name="connsiteY1" fmla="*/ 604562 h 3419754"/>
              <a:gd name="connsiteX2" fmla="*/ 1963013 w 2954574"/>
              <a:gd name="connsiteY2" fmla="*/ 1609646 h 3419754"/>
              <a:gd name="connsiteX3" fmla="*/ 2703601 w 2954574"/>
              <a:gd name="connsiteY3" fmla="*/ 2010169 h 3419754"/>
              <a:gd name="connsiteX4" fmla="*/ 2937869 w 2954574"/>
              <a:gd name="connsiteY4" fmla="*/ 2811213 h 3419754"/>
              <a:gd name="connsiteX5" fmla="*/ 2310636 w 2954574"/>
              <a:gd name="connsiteY5" fmla="*/ 3362876 h 3419754"/>
              <a:gd name="connsiteX6" fmla="*/ 1139297 w 2954574"/>
              <a:gd name="connsiteY6" fmla="*/ 3317534 h 3419754"/>
              <a:gd name="connsiteX7" fmla="*/ 829459 w 2954574"/>
              <a:gd name="connsiteY7" fmla="*/ 2614731 h 3419754"/>
              <a:gd name="connsiteX8" fmla="*/ 376038 w 2954574"/>
              <a:gd name="connsiteY8" fmla="*/ 1609646 h 3419754"/>
              <a:gd name="connsiteX9" fmla="*/ 58643 w 2954574"/>
              <a:gd name="connsiteY9" fmla="*/ 574334 h 3419754"/>
              <a:gd name="connsiteX10" fmla="*/ 1615390 w 2954574"/>
              <a:gd name="connsiteY10" fmla="*/ 0 h 34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4574" h="3419754">
                <a:moveTo>
                  <a:pt x="1403793" y="98242"/>
                </a:moveTo>
                <a:cubicBezTo>
                  <a:pt x="1667029" y="225451"/>
                  <a:pt x="1930266" y="352661"/>
                  <a:pt x="2023469" y="604562"/>
                </a:cubicBezTo>
                <a:cubicBezTo>
                  <a:pt x="2116672" y="856463"/>
                  <a:pt x="1849658" y="1375378"/>
                  <a:pt x="1963013" y="1609646"/>
                </a:cubicBezTo>
                <a:cubicBezTo>
                  <a:pt x="2076368" y="1843914"/>
                  <a:pt x="2541125" y="1809908"/>
                  <a:pt x="2703601" y="2010169"/>
                </a:cubicBezTo>
                <a:cubicBezTo>
                  <a:pt x="2866077" y="2210430"/>
                  <a:pt x="3003363" y="2585762"/>
                  <a:pt x="2937869" y="2811213"/>
                </a:cubicBezTo>
                <a:cubicBezTo>
                  <a:pt x="2872375" y="3036664"/>
                  <a:pt x="2610398" y="3278489"/>
                  <a:pt x="2310636" y="3362876"/>
                </a:cubicBezTo>
                <a:cubicBezTo>
                  <a:pt x="2010874" y="3447263"/>
                  <a:pt x="1386160" y="3442225"/>
                  <a:pt x="1139297" y="3317534"/>
                </a:cubicBezTo>
                <a:cubicBezTo>
                  <a:pt x="892434" y="3192843"/>
                  <a:pt x="956669" y="2899379"/>
                  <a:pt x="829459" y="2614731"/>
                </a:cubicBezTo>
                <a:cubicBezTo>
                  <a:pt x="702249" y="2330083"/>
                  <a:pt x="504507" y="1949712"/>
                  <a:pt x="376038" y="1609646"/>
                </a:cubicBezTo>
                <a:cubicBezTo>
                  <a:pt x="247569" y="1269580"/>
                  <a:pt x="-147916" y="842608"/>
                  <a:pt x="58643" y="574334"/>
                </a:cubicBezTo>
                <a:cubicBezTo>
                  <a:pt x="265202" y="306060"/>
                  <a:pt x="940296" y="153030"/>
                  <a:pt x="161539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58507BB-9382-5348-8C3A-7A6A24DAB402}"/>
              </a:ext>
            </a:extLst>
          </p:cNvPr>
          <p:cNvSpPr/>
          <p:nvPr/>
        </p:nvSpPr>
        <p:spPr>
          <a:xfrm>
            <a:off x="5539299" y="2894341"/>
            <a:ext cx="3120377" cy="1979940"/>
          </a:xfrm>
          <a:prstGeom prst="wedgeRoundRectCallout">
            <a:avLst>
              <a:gd name="adj1" fmla="val -57532"/>
              <a:gd name="adj2" fmla="val 20333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Burn-in period: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only on examples with supervision for explainability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Joint loss for EC + RC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5C1F5-B842-DD6B-9C2D-7F88A48199BB}"/>
              </a:ext>
            </a:extLst>
          </p:cNvPr>
          <p:cNvSpPr/>
          <p:nvPr/>
        </p:nvSpPr>
        <p:spPr>
          <a:xfrm>
            <a:off x="2413591" y="5433238"/>
            <a:ext cx="1265274" cy="1298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6098-4644-0746-B418-45A7365A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credit goes to Zheng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F0271-A8A0-DC4A-9611-36202579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E9EB54-D0F0-D341-BE58-C8843726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69" y="2014706"/>
            <a:ext cx="1508515" cy="22657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A97892-676A-7D41-A130-110C84850DDA}"/>
              </a:ext>
            </a:extLst>
          </p:cNvPr>
          <p:cNvSpPr txBox="1"/>
          <p:nvPr/>
        </p:nvSpPr>
        <p:spPr>
          <a:xfrm>
            <a:off x="3863970" y="422406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Zheng Tang</a:t>
            </a:r>
          </a:p>
        </p:txBody>
      </p:sp>
    </p:spTree>
    <p:extLst>
      <p:ext uri="{BB962C8B-B14F-4D97-AF65-F5344CB8AC3E}">
        <p14:creationId xmlns:p14="http://schemas.microsoft.com/office/powerpoint/2010/main" val="115897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11A-3E35-5E4A-97C5-CADC54A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2: Semi-supervised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AAF5-5921-5145-AFF7-8CDDB3D5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D4C4-3CBA-924E-B709-429E8643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63" y="1348430"/>
            <a:ext cx="4090611" cy="537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68A73-B285-A347-8057-8CEDC1C55DAA}"/>
              </a:ext>
            </a:extLst>
          </p:cNvPr>
          <p:cNvSpPr txBox="1"/>
          <p:nvPr/>
        </p:nvSpPr>
        <p:spPr>
          <a:xfrm>
            <a:off x="6298837" y="1348430"/>
            <a:ext cx="2360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NRC: no-relation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EC: explainability classifier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RC: relation classifier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58507BB-9382-5348-8C3A-7A6A24DAB402}"/>
              </a:ext>
            </a:extLst>
          </p:cNvPr>
          <p:cNvSpPr/>
          <p:nvPr/>
        </p:nvSpPr>
        <p:spPr>
          <a:xfrm>
            <a:off x="5539299" y="2352133"/>
            <a:ext cx="3120377" cy="3923975"/>
          </a:xfrm>
          <a:prstGeom prst="wedgeRoundRectCallout">
            <a:avLst>
              <a:gd name="adj1" fmla="val -57532"/>
              <a:gd name="adj2" fmla="val 20333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Semi-supervised training: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Generate</a:t>
            </a:r>
            <a:r>
              <a:rPr lang="en-US" sz="2000" dirty="0"/>
              <a:t> a large number of possible explanations using the current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Choose as pseudo-gold the explanation that </a:t>
            </a:r>
            <a:r>
              <a:rPr lang="en-US" sz="2000" b="1" dirty="0"/>
              <a:t>maximizes the probability </a:t>
            </a:r>
            <a:r>
              <a:rPr lang="en-US" sz="2000" dirty="0"/>
              <a:t>of the correct 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Then use the same joint loss for EC + RC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6D63E91-E152-6F4C-9D29-DA6DD0D6A492}"/>
              </a:ext>
            </a:extLst>
          </p:cNvPr>
          <p:cNvSpPr/>
          <p:nvPr/>
        </p:nvSpPr>
        <p:spPr>
          <a:xfrm>
            <a:off x="2098277" y="3064534"/>
            <a:ext cx="3026808" cy="3797641"/>
          </a:xfrm>
          <a:custGeom>
            <a:avLst/>
            <a:gdLst>
              <a:gd name="connsiteX0" fmla="*/ 1733135 w 3026808"/>
              <a:gd name="connsiteY0" fmla="*/ 177430 h 3797641"/>
              <a:gd name="connsiteX1" fmla="*/ 1128573 w 3026808"/>
              <a:gd name="connsiteY1" fmla="*/ 562838 h 3797641"/>
              <a:gd name="connsiteX2" fmla="*/ 1022774 w 3026808"/>
              <a:gd name="connsiteY2" fmla="*/ 1832418 h 3797641"/>
              <a:gd name="connsiteX3" fmla="*/ 85703 w 3026808"/>
              <a:gd name="connsiteY3" fmla="*/ 2429423 h 3797641"/>
              <a:gd name="connsiteX4" fmla="*/ 229287 w 3026808"/>
              <a:gd name="connsiteY4" fmla="*/ 3600762 h 3797641"/>
              <a:gd name="connsiteX5" fmla="*/ 1733135 w 3026808"/>
              <a:gd name="connsiteY5" fmla="*/ 3638547 h 3797641"/>
              <a:gd name="connsiteX6" fmla="*/ 2685320 w 3026808"/>
              <a:gd name="connsiteY6" fmla="*/ 2021344 h 3797641"/>
              <a:gd name="connsiteX7" fmla="*/ 2942259 w 3026808"/>
              <a:gd name="connsiteY7" fmla="*/ 177430 h 3797641"/>
              <a:gd name="connsiteX8" fmla="*/ 1317498 w 3026808"/>
              <a:gd name="connsiteY8" fmla="*/ 177430 h 379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808" h="3797641">
                <a:moveTo>
                  <a:pt x="1733135" y="177430"/>
                </a:moveTo>
                <a:cubicBezTo>
                  <a:pt x="1490050" y="232218"/>
                  <a:pt x="1246966" y="287007"/>
                  <a:pt x="1128573" y="562838"/>
                </a:cubicBezTo>
                <a:cubicBezTo>
                  <a:pt x="1010180" y="838669"/>
                  <a:pt x="1196586" y="1521321"/>
                  <a:pt x="1022774" y="1832418"/>
                </a:cubicBezTo>
                <a:cubicBezTo>
                  <a:pt x="848962" y="2143515"/>
                  <a:pt x="217951" y="2134699"/>
                  <a:pt x="85703" y="2429423"/>
                </a:cubicBezTo>
                <a:cubicBezTo>
                  <a:pt x="-46545" y="2724147"/>
                  <a:pt x="-45285" y="3399241"/>
                  <a:pt x="229287" y="3600762"/>
                </a:cubicBezTo>
                <a:cubicBezTo>
                  <a:pt x="503859" y="3802283"/>
                  <a:pt x="1323796" y="3901783"/>
                  <a:pt x="1733135" y="3638547"/>
                </a:cubicBezTo>
                <a:cubicBezTo>
                  <a:pt x="2142474" y="3375311"/>
                  <a:pt x="2483799" y="2598197"/>
                  <a:pt x="2685320" y="2021344"/>
                </a:cubicBezTo>
                <a:cubicBezTo>
                  <a:pt x="2886841" y="1444491"/>
                  <a:pt x="3170229" y="484749"/>
                  <a:pt x="2942259" y="177430"/>
                </a:cubicBezTo>
                <a:cubicBezTo>
                  <a:pt x="2714289" y="-129889"/>
                  <a:pt x="2015893" y="23770"/>
                  <a:pt x="1317498" y="17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14FCF-B9F2-4AFF-85E1-67DEC2B44189}"/>
              </a:ext>
            </a:extLst>
          </p:cNvPr>
          <p:cNvSpPr/>
          <p:nvPr/>
        </p:nvSpPr>
        <p:spPr>
          <a:xfrm>
            <a:off x="2413591" y="5433238"/>
            <a:ext cx="1265274" cy="1298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9E156E-92CA-664C-9B3D-A0DE92D3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500268"/>
            <a:ext cx="7410893" cy="418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8B0D-B355-454B-BE74-A0BB63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943F2-119C-E646-8E6F-B1D2217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093A94-D7F9-EF4F-96D4-A325A3540890}"/>
              </a:ext>
            </a:extLst>
          </p:cNvPr>
          <p:cNvSpPr/>
          <p:nvPr/>
        </p:nvSpPr>
        <p:spPr>
          <a:xfrm>
            <a:off x="4564912" y="5681469"/>
            <a:ext cx="3120377" cy="931862"/>
          </a:xfrm>
          <a:prstGeom prst="wedgeRoundRectCallout">
            <a:avLst>
              <a:gd name="adj1" fmla="val -15961"/>
              <a:gd name="adj2" fmla="val -70947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Some heuristics to reduce search space 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8FD2-14FC-D8D9-052C-26AC8BFC9545}"/>
              </a:ext>
            </a:extLst>
          </p:cNvPr>
          <p:cNvSpPr txBox="1"/>
          <p:nvPr/>
        </p:nvSpPr>
        <p:spPr>
          <a:xfrm>
            <a:off x="2662040" y="4966978"/>
            <a:ext cx="805157" cy="276999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SpanBERT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07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9E156E-92CA-664C-9B3D-A0DE92D3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500268"/>
            <a:ext cx="7410893" cy="418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8B0D-B355-454B-BE74-A0BB63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943F2-119C-E646-8E6F-B1D2217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093A94-D7F9-EF4F-96D4-A325A3540890}"/>
              </a:ext>
            </a:extLst>
          </p:cNvPr>
          <p:cNvSpPr/>
          <p:nvPr/>
        </p:nvSpPr>
        <p:spPr>
          <a:xfrm>
            <a:off x="4564912" y="5681469"/>
            <a:ext cx="3120377" cy="931862"/>
          </a:xfrm>
          <a:prstGeom prst="wedgeRoundRectCallout">
            <a:avLst>
              <a:gd name="adj1" fmla="val -15961"/>
              <a:gd name="adj2" fmla="val -70947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Some heuristics to reduce search space 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8FD2-14FC-D8D9-052C-26AC8BFC9545}"/>
              </a:ext>
            </a:extLst>
          </p:cNvPr>
          <p:cNvSpPr txBox="1"/>
          <p:nvPr/>
        </p:nvSpPr>
        <p:spPr>
          <a:xfrm>
            <a:off x="2662040" y="4966978"/>
            <a:ext cx="805157" cy="276999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SpanBERT</a:t>
            </a:r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7BD0F44-6C19-CB8F-F6CE-ABA98D1FDBD0}"/>
              </a:ext>
            </a:extLst>
          </p:cNvPr>
          <p:cNvSpPr/>
          <p:nvPr/>
        </p:nvSpPr>
        <p:spPr>
          <a:xfrm>
            <a:off x="1413175" y="4410635"/>
            <a:ext cx="3348004" cy="1438836"/>
          </a:xfrm>
          <a:custGeom>
            <a:avLst/>
            <a:gdLst>
              <a:gd name="connsiteX0" fmla="*/ 1061084 w 3348004"/>
              <a:gd name="connsiteY0" fmla="*/ 20171 h 1266999"/>
              <a:gd name="connsiteX1" fmla="*/ 86172 w 3348004"/>
              <a:gd name="connsiteY1" fmla="*/ 255494 h 1266999"/>
              <a:gd name="connsiteX2" fmla="*/ 348390 w 3348004"/>
              <a:gd name="connsiteY2" fmla="*/ 988359 h 1266999"/>
              <a:gd name="connsiteX3" fmla="*/ 2735243 w 3348004"/>
              <a:gd name="connsiteY3" fmla="*/ 1230406 h 1266999"/>
              <a:gd name="connsiteX4" fmla="*/ 3232784 w 3348004"/>
              <a:gd name="connsiteY4" fmla="*/ 268941 h 1266999"/>
              <a:gd name="connsiteX5" fmla="*/ 960231 w 3348004"/>
              <a:gd name="connsiteY5" fmla="*/ 0 h 126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8004" h="1266999">
                <a:moveTo>
                  <a:pt x="1061084" y="20171"/>
                </a:moveTo>
                <a:cubicBezTo>
                  <a:pt x="633019" y="57150"/>
                  <a:pt x="204954" y="94129"/>
                  <a:pt x="86172" y="255494"/>
                </a:cubicBezTo>
                <a:cubicBezTo>
                  <a:pt x="-32610" y="416859"/>
                  <a:pt x="-93122" y="825874"/>
                  <a:pt x="348390" y="988359"/>
                </a:cubicBezTo>
                <a:cubicBezTo>
                  <a:pt x="789902" y="1150844"/>
                  <a:pt x="2254511" y="1350309"/>
                  <a:pt x="2735243" y="1230406"/>
                </a:cubicBezTo>
                <a:cubicBezTo>
                  <a:pt x="3215975" y="1110503"/>
                  <a:pt x="3528619" y="474009"/>
                  <a:pt x="3232784" y="268941"/>
                </a:cubicBezTo>
                <a:cubicBezTo>
                  <a:pt x="2936949" y="63873"/>
                  <a:pt x="1948590" y="31936"/>
                  <a:pt x="960231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9E156E-92CA-664C-9B3D-A0DE92D3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500268"/>
            <a:ext cx="7410893" cy="418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8B0D-B355-454B-BE74-A0BB63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943F2-119C-E646-8E6F-B1D2217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093A94-D7F9-EF4F-96D4-A325A3540890}"/>
              </a:ext>
            </a:extLst>
          </p:cNvPr>
          <p:cNvSpPr/>
          <p:nvPr/>
        </p:nvSpPr>
        <p:spPr>
          <a:xfrm>
            <a:off x="4564912" y="5681469"/>
            <a:ext cx="3120377" cy="931862"/>
          </a:xfrm>
          <a:prstGeom prst="wedgeRoundRectCallout">
            <a:avLst>
              <a:gd name="adj1" fmla="val -15961"/>
              <a:gd name="adj2" fmla="val -70947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Some heuristics to reduce search space 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8FD2-14FC-D8D9-052C-26AC8BFC9545}"/>
              </a:ext>
            </a:extLst>
          </p:cNvPr>
          <p:cNvSpPr txBox="1"/>
          <p:nvPr/>
        </p:nvSpPr>
        <p:spPr>
          <a:xfrm>
            <a:off x="2662040" y="4966978"/>
            <a:ext cx="805157" cy="276999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SpanBERT</a:t>
            </a:r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93C2675-F75C-2B0D-6C1F-3410B0741592}"/>
              </a:ext>
            </a:extLst>
          </p:cNvPr>
          <p:cNvSpPr/>
          <p:nvPr/>
        </p:nvSpPr>
        <p:spPr>
          <a:xfrm>
            <a:off x="1566140" y="3621307"/>
            <a:ext cx="3122107" cy="836667"/>
          </a:xfrm>
          <a:custGeom>
            <a:avLst/>
            <a:gdLst>
              <a:gd name="connsiteX0" fmla="*/ 854331 w 3122107"/>
              <a:gd name="connsiteY0" fmla="*/ 16122 h 836667"/>
              <a:gd name="connsiteX1" fmla="*/ 108019 w 3122107"/>
              <a:gd name="connsiteY1" fmla="*/ 217828 h 836667"/>
              <a:gd name="connsiteX2" fmla="*/ 195425 w 3122107"/>
              <a:gd name="connsiteY2" fmla="*/ 668305 h 836667"/>
              <a:gd name="connsiteX3" fmla="*/ 1876307 w 3122107"/>
              <a:gd name="connsiteY3" fmla="*/ 829669 h 836667"/>
              <a:gd name="connsiteX4" fmla="*/ 3039478 w 3122107"/>
              <a:gd name="connsiteY4" fmla="*/ 466599 h 836667"/>
              <a:gd name="connsiteX5" fmla="*/ 2710025 w 3122107"/>
              <a:gd name="connsiteY5" fmla="*/ 43017 h 836667"/>
              <a:gd name="connsiteX6" fmla="*/ 181978 w 3122107"/>
              <a:gd name="connsiteY6" fmla="*/ 36293 h 83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2107" h="836667">
                <a:moveTo>
                  <a:pt x="854331" y="16122"/>
                </a:moveTo>
                <a:cubicBezTo>
                  <a:pt x="536084" y="62626"/>
                  <a:pt x="217837" y="109131"/>
                  <a:pt x="108019" y="217828"/>
                </a:cubicBezTo>
                <a:cubicBezTo>
                  <a:pt x="-1799" y="326525"/>
                  <a:pt x="-99289" y="566332"/>
                  <a:pt x="195425" y="668305"/>
                </a:cubicBezTo>
                <a:cubicBezTo>
                  <a:pt x="490139" y="770278"/>
                  <a:pt x="1402298" y="863287"/>
                  <a:pt x="1876307" y="829669"/>
                </a:cubicBezTo>
                <a:cubicBezTo>
                  <a:pt x="2350316" y="796051"/>
                  <a:pt x="2900525" y="597708"/>
                  <a:pt x="3039478" y="466599"/>
                </a:cubicBezTo>
                <a:cubicBezTo>
                  <a:pt x="3178431" y="335490"/>
                  <a:pt x="3186275" y="114735"/>
                  <a:pt x="2710025" y="43017"/>
                </a:cubicBezTo>
                <a:cubicBezTo>
                  <a:pt x="2233775" y="-28701"/>
                  <a:pt x="1207876" y="3796"/>
                  <a:pt x="181978" y="3629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8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9E156E-92CA-664C-9B3D-A0DE92D3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500268"/>
            <a:ext cx="7410893" cy="418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8B0D-B355-454B-BE74-A0BB63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943F2-119C-E646-8E6F-B1D2217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093A94-D7F9-EF4F-96D4-A325A3540890}"/>
              </a:ext>
            </a:extLst>
          </p:cNvPr>
          <p:cNvSpPr/>
          <p:nvPr/>
        </p:nvSpPr>
        <p:spPr>
          <a:xfrm>
            <a:off x="4564912" y="5681469"/>
            <a:ext cx="3120377" cy="931862"/>
          </a:xfrm>
          <a:prstGeom prst="wedgeRoundRectCallout">
            <a:avLst>
              <a:gd name="adj1" fmla="val -15961"/>
              <a:gd name="adj2" fmla="val -70947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Some heuristics to reduce search space 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8FD2-14FC-D8D9-052C-26AC8BFC9545}"/>
              </a:ext>
            </a:extLst>
          </p:cNvPr>
          <p:cNvSpPr txBox="1"/>
          <p:nvPr/>
        </p:nvSpPr>
        <p:spPr>
          <a:xfrm>
            <a:off x="2662040" y="4966978"/>
            <a:ext cx="805157" cy="276999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SpanBERT</a:t>
            </a:r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D823386-4407-6B15-1BD5-6AE14D48282B}"/>
              </a:ext>
            </a:extLst>
          </p:cNvPr>
          <p:cNvSpPr/>
          <p:nvPr/>
        </p:nvSpPr>
        <p:spPr>
          <a:xfrm>
            <a:off x="4232769" y="3080740"/>
            <a:ext cx="3851692" cy="3698732"/>
          </a:xfrm>
          <a:custGeom>
            <a:avLst/>
            <a:gdLst>
              <a:gd name="connsiteX0" fmla="*/ 984690 w 3851692"/>
              <a:gd name="connsiteY0" fmla="*/ 38978 h 3698732"/>
              <a:gd name="connsiteX1" fmla="*/ 50119 w 3851692"/>
              <a:gd name="connsiteY1" fmla="*/ 1840884 h 3698732"/>
              <a:gd name="connsiteX2" fmla="*/ 487149 w 3851692"/>
              <a:gd name="connsiteY2" fmla="*/ 3622619 h 3698732"/>
              <a:gd name="connsiteX3" fmla="*/ 3465672 w 3851692"/>
              <a:gd name="connsiteY3" fmla="*/ 3078013 h 3698732"/>
              <a:gd name="connsiteX4" fmla="*/ 3512737 w 3851692"/>
              <a:gd name="connsiteY4" fmla="*/ 455836 h 3698732"/>
              <a:gd name="connsiteX5" fmla="*/ 695578 w 3851692"/>
              <a:gd name="connsiteY5" fmla="*/ 18807 h 36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692" h="3698732">
                <a:moveTo>
                  <a:pt x="984690" y="38978"/>
                </a:moveTo>
                <a:cubicBezTo>
                  <a:pt x="558866" y="641294"/>
                  <a:pt x="133043" y="1243610"/>
                  <a:pt x="50119" y="1840884"/>
                </a:cubicBezTo>
                <a:cubicBezTo>
                  <a:pt x="-32805" y="2438158"/>
                  <a:pt x="-82110" y="3416431"/>
                  <a:pt x="487149" y="3622619"/>
                </a:cubicBezTo>
                <a:cubicBezTo>
                  <a:pt x="1056408" y="3828807"/>
                  <a:pt x="2961407" y="3605810"/>
                  <a:pt x="3465672" y="3078013"/>
                </a:cubicBezTo>
                <a:cubicBezTo>
                  <a:pt x="3969937" y="2550216"/>
                  <a:pt x="3974419" y="965704"/>
                  <a:pt x="3512737" y="455836"/>
                </a:cubicBezTo>
                <a:cubicBezTo>
                  <a:pt x="3051055" y="-54032"/>
                  <a:pt x="1873316" y="-17613"/>
                  <a:pt x="695578" y="1880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9E156E-92CA-664C-9B3D-A0DE92D3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3" y="1500268"/>
            <a:ext cx="7410893" cy="418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8B0D-B355-454B-BE74-A0BB63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943F2-119C-E646-8E6F-B1D22170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093A94-D7F9-EF4F-96D4-A325A3540890}"/>
              </a:ext>
            </a:extLst>
          </p:cNvPr>
          <p:cNvSpPr/>
          <p:nvPr/>
        </p:nvSpPr>
        <p:spPr>
          <a:xfrm>
            <a:off x="4564912" y="5681469"/>
            <a:ext cx="3120377" cy="931862"/>
          </a:xfrm>
          <a:prstGeom prst="wedgeRoundRectCallout">
            <a:avLst>
              <a:gd name="adj1" fmla="val -15961"/>
              <a:gd name="adj2" fmla="val -70947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Some heuristics to reduce search space 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8FD2-14FC-D8D9-052C-26AC8BFC9545}"/>
              </a:ext>
            </a:extLst>
          </p:cNvPr>
          <p:cNvSpPr txBox="1"/>
          <p:nvPr/>
        </p:nvSpPr>
        <p:spPr>
          <a:xfrm>
            <a:off x="2662040" y="4966978"/>
            <a:ext cx="805157" cy="276999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SpanBERT</a:t>
            </a:r>
            <a:endParaRPr lang="en-US" sz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C02CA35-CE79-A859-CB9B-2B3711BE3BDA}"/>
              </a:ext>
            </a:extLst>
          </p:cNvPr>
          <p:cNvSpPr/>
          <p:nvPr/>
        </p:nvSpPr>
        <p:spPr>
          <a:xfrm>
            <a:off x="1579315" y="2043953"/>
            <a:ext cx="4310934" cy="1675186"/>
          </a:xfrm>
          <a:custGeom>
            <a:avLst/>
            <a:gdLst>
              <a:gd name="connsiteX0" fmla="*/ 800814 w 4310934"/>
              <a:gd name="connsiteY0" fmla="*/ 67235 h 1675186"/>
              <a:gd name="connsiteX1" fmla="*/ 714 w 4310934"/>
              <a:gd name="connsiteY1" fmla="*/ 1075765 h 1675186"/>
              <a:gd name="connsiteX2" fmla="*/ 921838 w 4310934"/>
              <a:gd name="connsiteY2" fmla="*/ 1653988 h 1675186"/>
              <a:gd name="connsiteX3" fmla="*/ 2992685 w 4310934"/>
              <a:gd name="connsiteY3" fmla="*/ 1432112 h 1675186"/>
              <a:gd name="connsiteX4" fmla="*/ 4229814 w 4310934"/>
              <a:gd name="connsiteY4" fmla="*/ 342900 h 1675186"/>
              <a:gd name="connsiteX5" fmla="*/ 693238 w 4310934"/>
              <a:gd name="connsiteY5" fmla="*/ 0 h 167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0934" h="1675186">
                <a:moveTo>
                  <a:pt x="800814" y="67235"/>
                </a:moveTo>
                <a:cubicBezTo>
                  <a:pt x="390678" y="439270"/>
                  <a:pt x="-19457" y="811306"/>
                  <a:pt x="714" y="1075765"/>
                </a:cubicBezTo>
                <a:cubicBezTo>
                  <a:pt x="20885" y="1340224"/>
                  <a:pt x="423176" y="1594597"/>
                  <a:pt x="921838" y="1653988"/>
                </a:cubicBezTo>
                <a:cubicBezTo>
                  <a:pt x="1420500" y="1713379"/>
                  <a:pt x="2441356" y="1650627"/>
                  <a:pt x="2992685" y="1432112"/>
                </a:cubicBezTo>
                <a:cubicBezTo>
                  <a:pt x="3544014" y="1213597"/>
                  <a:pt x="4613055" y="581585"/>
                  <a:pt x="4229814" y="342900"/>
                </a:cubicBezTo>
                <a:cubicBezTo>
                  <a:pt x="3846573" y="104215"/>
                  <a:pt x="2269905" y="52107"/>
                  <a:pt x="69323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9718A-7B99-1705-2CD7-C581579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32B4F-7A0F-2B9E-A89D-4FE5A3F6D8B9}"/>
              </a:ext>
            </a:extLst>
          </p:cNvPr>
          <p:cNvSpPr txBox="1"/>
          <p:nvPr/>
        </p:nvSpPr>
        <p:spPr>
          <a:xfrm>
            <a:off x="1827498" y="2317076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well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210761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D00AF1-75C1-BA4B-8F8E-117A70A7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Relation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75EB-F229-9F44-8F59-1451AFC3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23474-69DC-3B44-A67E-3BC4401FFA53}"/>
              </a:ext>
            </a:extLst>
          </p:cNvPr>
          <p:cNvSpPr txBox="1"/>
          <p:nvPr/>
        </p:nvSpPr>
        <p:spPr>
          <a:xfrm>
            <a:off x="2988393" y="6400412"/>
            <a:ext cx="3167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https://nlp.stanford.edu/projects/tacred/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7D30C-61BA-D9BC-B0BF-5641D890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2251"/>
            <a:ext cx="7772400" cy="2682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7B51C-8CE3-E9F9-3048-9413CEF97554}"/>
              </a:ext>
            </a:extLst>
          </p:cNvPr>
          <p:cNvSpPr txBox="1"/>
          <p:nvPr/>
        </p:nvSpPr>
        <p:spPr>
          <a:xfrm>
            <a:off x="1497953" y="4700632"/>
            <a:ext cx="6148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datasets: TACRED and CoNLL04</a:t>
            </a:r>
          </a:p>
        </p:txBody>
      </p:sp>
    </p:spTree>
    <p:extLst>
      <p:ext uri="{BB962C8B-B14F-4D97-AF65-F5344CB8AC3E}">
        <p14:creationId xmlns:p14="http://schemas.microsoft.com/office/powerpoint/2010/main" val="153877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BBAF32-5A36-AF49-B483-8F12F6B0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5" y="2255130"/>
            <a:ext cx="8635990" cy="2383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7A18F-6149-D44E-A36E-32810BB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 Classification Performance (CoNLL04)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6D78-58F1-7C4A-B23A-241F6FC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BBAF32-5A36-AF49-B483-8F12F6B0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5" y="2255130"/>
            <a:ext cx="8635990" cy="2383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7A18F-6149-D44E-A36E-32810BB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Relation Classification Performance (CoNLL04)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6D78-58F1-7C4A-B23A-241F6FC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53071-B9D4-8F4D-B553-91666E2687CA}"/>
              </a:ext>
            </a:extLst>
          </p:cNvPr>
          <p:cNvSpPr/>
          <p:nvPr/>
        </p:nvSpPr>
        <p:spPr>
          <a:xfrm>
            <a:off x="298502" y="3275014"/>
            <a:ext cx="8616898" cy="3514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91E27-FB97-E84A-9744-5CF44884CC49}"/>
              </a:ext>
            </a:extLst>
          </p:cNvPr>
          <p:cNvSpPr/>
          <p:nvPr/>
        </p:nvSpPr>
        <p:spPr>
          <a:xfrm>
            <a:off x="298502" y="4294961"/>
            <a:ext cx="8616898" cy="3651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E0EFD7D-6B9C-B149-95C5-72B091AF7275}"/>
              </a:ext>
            </a:extLst>
          </p:cNvPr>
          <p:cNvSpPr/>
          <p:nvPr/>
        </p:nvSpPr>
        <p:spPr>
          <a:xfrm>
            <a:off x="1169581" y="1420720"/>
            <a:ext cx="5631741" cy="1136619"/>
          </a:xfrm>
          <a:prstGeom prst="wedgeRoundRectCallout">
            <a:avLst>
              <a:gd name="adj1" fmla="val 58225"/>
              <a:gd name="adj2" fmla="val 192385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Our approach produces a significant improvement on the CoNLL04 dataset, where multiple relations tend to co-occur in the same sentence</a:t>
            </a:r>
          </a:p>
        </p:txBody>
      </p:sp>
    </p:spTree>
    <p:extLst>
      <p:ext uri="{BB962C8B-B14F-4D97-AF65-F5344CB8AC3E}">
        <p14:creationId xmlns:p14="http://schemas.microsoft.com/office/powerpoint/2010/main" val="35416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3679" y="1143663"/>
            <a:ext cx="0" cy="444837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32165" y="12915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4" name="Left Arrow 13"/>
          <p:cNvSpPr/>
          <p:nvPr/>
        </p:nvSpPr>
        <p:spPr>
          <a:xfrm rot="18917002">
            <a:off x="1923919" y="423682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227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9718A-7B99-1705-2CD7-C581579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32B4F-7A0F-2B9E-A89D-4FE5A3F6D8B9}"/>
              </a:ext>
            </a:extLst>
          </p:cNvPr>
          <p:cNvSpPr txBox="1"/>
          <p:nvPr/>
        </p:nvSpPr>
        <p:spPr>
          <a:xfrm>
            <a:off x="1110699" y="2721114"/>
            <a:ext cx="6922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But are our explanations better?</a:t>
            </a:r>
          </a:p>
        </p:txBody>
      </p:sp>
    </p:spTree>
    <p:extLst>
      <p:ext uri="{BB962C8B-B14F-4D97-AF65-F5344CB8AC3E}">
        <p14:creationId xmlns:p14="http://schemas.microsoft.com/office/powerpoint/2010/main" val="231485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39E1-55E9-524D-908B-7D1C334E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Explanation Classification Performance on TACRED</a:t>
            </a:r>
            <a:br>
              <a:rPr lang="en-US" sz="2800" dirty="0"/>
            </a:br>
            <a:r>
              <a:rPr lang="en-US" sz="2800" dirty="0"/>
              <a:t>(plausibility)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3696-E1D0-DAA5-BE94-FB093680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human domain experts annotated the minimal set of words necessary to explain the relation</a:t>
            </a:r>
          </a:p>
          <a:p>
            <a:pPr lvl="1"/>
            <a:r>
              <a:rPr lang="en-US" dirty="0"/>
              <a:t>Substitution heuristic</a:t>
            </a:r>
          </a:p>
          <a:p>
            <a:r>
              <a:rPr lang="en-US" dirty="0"/>
              <a:t>The annotators worked</a:t>
            </a:r>
          </a:p>
          <a:p>
            <a:pPr lvl="1"/>
            <a:r>
              <a:rPr lang="en-US" dirty="0"/>
              <a:t>Independently of each other, and</a:t>
            </a:r>
          </a:p>
          <a:p>
            <a:pPr lvl="1"/>
            <a:r>
              <a:rPr lang="en-US" dirty="0"/>
              <a:t>Without seeing the machine output</a:t>
            </a:r>
          </a:p>
          <a:p>
            <a:r>
              <a:rPr lang="en-US" dirty="0"/>
              <a:t>Kappa agreement = 70%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CA151-1970-574F-B39D-26A81AA8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7016FF-0653-9DC6-A5DF-D9B1614E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2222205"/>
            <a:ext cx="7772400" cy="3458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439E1-55E9-524D-908B-7D1C334E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Explanation Classification Performance on TACRED</a:t>
            </a:r>
            <a:br>
              <a:rPr lang="en-US" sz="2800" dirty="0"/>
            </a:br>
            <a:r>
              <a:rPr lang="en-US" sz="2800" dirty="0"/>
              <a:t>(plausibility)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CA151-1970-574F-B39D-26A81AA8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1AF33-3A3B-C844-B2F1-AD5610149E99}"/>
              </a:ext>
            </a:extLst>
          </p:cNvPr>
          <p:cNvSpPr/>
          <p:nvPr/>
        </p:nvSpPr>
        <p:spPr>
          <a:xfrm>
            <a:off x="6988301" y="2166634"/>
            <a:ext cx="986118" cy="35151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105C55D-261B-B249-9D0C-99A023379F87}"/>
              </a:ext>
            </a:extLst>
          </p:cNvPr>
          <p:cNvSpPr/>
          <p:nvPr/>
        </p:nvSpPr>
        <p:spPr>
          <a:xfrm>
            <a:off x="602744" y="1438649"/>
            <a:ext cx="4468985" cy="783556"/>
          </a:xfrm>
          <a:prstGeom prst="wedgeRoundRectCallout">
            <a:avLst>
              <a:gd name="adj1" fmla="val 90856"/>
              <a:gd name="adj2" fmla="val 450039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better plausibility according to two human annotators</a:t>
            </a:r>
          </a:p>
        </p:txBody>
      </p:sp>
    </p:spTree>
    <p:extLst>
      <p:ext uri="{BB962C8B-B14F-4D97-AF65-F5344CB8AC3E}">
        <p14:creationId xmlns:p14="http://schemas.microsoft.com/office/powerpoint/2010/main" val="31044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FC2-1222-BD8D-28F2-91457EAF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A5A44-D0DB-36F9-969B-5ABB879B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76E06BB-6D1C-E336-C9E9-C65DC141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8" y="1507333"/>
            <a:ext cx="8187324" cy="42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0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FD5C-10C5-F94A-8805-F07DB7BF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6F3D-E608-3247-88B1-DE34FB75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explainability explicitly </a:t>
            </a:r>
          </a:p>
          <a:p>
            <a:pPr lvl="1"/>
            <a:r>
              <a:rPr lang="en-US" dirty="0"/>
              <a:t>Improves (or at least does not hurt) the performance of the downstream NLP task</a:t>
            </a:r>
          </a:p>
          <a:p>
            <a:pPr lvl="1"/>
            <a:r>
              <a:rPr lang="en-US" dirty="0"/>
              <a:t>And improves explainability considerably!</a:t>
            </a:r>
          </a:p>
          <a:p>
            <a:r>
              <a:rPr lang="en-US" dirty="0"/>
              <a:t>Linguistics (surface and syntactic rules) complements deep learning  nicely!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1F5AA-AA02-8847-9A35-5889D50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0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5B6F-7348-0B9B-57BA-6DB1DFE2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Read The Paper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1692-97F4-B433-1E15-47D61B53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experiments</a:t>
            </a:r>
          </a:p>
          <a:p>
            <a:r>
              <a:rPr lang="en-US" dirty="0"/>
              <a:t>More analyses</a:t>
            </a:r>
          </a:p>
          <a:p>
            <a:r>
              <a:rPr lang="en-US" dirty="0"/>
              <a:t>Distilling the trained network back into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0587-3C2A-5ECA-07A6-29D269F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146D8A-4B88-C341-9429-B523E84D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36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713679" y="6076650"/>
            <a:ext cx="565468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13679" y="1618794"/>
            <a:ext cx="0" cy="444837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1576" y="622844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Explainability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2165" y="17666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4" name="Left Arrow 13"/>
          <p:cNvSpPr/>
          <p:nvPr/>
        </p:nvSpPr>
        <p:spPr>
          <a:xfrm rot="18917002">
            <a:off x="5194421" y="482370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7710690-9CAA-564B-9E73-D8D0DA0816F7}"/>
              </a:ext>
            </a:extLst>
          </p:cNvPr>
          <p:cNvSpPr/>
          <p:nvPr/>
        </p:nvSpPr>
        <p:spPr>
          <a:xfrm>
            <a:off x="2321858" y="1460106"/>
            <a:ext cx="2843647" cy="1037007"/>
          </a:xfrm>
          <a:prstGeom prst="wedgeRoundRectCallout">
            <a:avLst>
              <a:gd name="adj1" fmla="val 42144"/>
              <a:gd name="adj2" fmla="val 98610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 and should have both performance and explainability!</a:t>
            </a:r>
          </a:p>
        </p:txBody>
      </p:sp>
    </p:spTree>
    <p:extLst>
      <p:ext uri="{BB962C8B-B14F-4D97-AF65-F5344CB8AC3E}">
        <p14:creationId xmlns:p14="http://schemas.microsoft.com/office/powerpoint/2010/main" val="19866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2.22222E-6 -0.3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AA349-2142-A14F-A7EE-7C7EAB3A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54" y="1406939"/>
            <a:ext cx="7772400" cy="729876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CB0F6-A693-E346-89FD-682F974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DD787-A881-7943-B591-0AEE06E324C5}"/>
              </a:ext>
            </a:extLst>
          </p:cNvPr>
          <p:cNvSpPr txBox="1"/>
          <p:nvPr/>
        </p:nvSpPr>
        <p:spPr>
          <a:xfrm>
            <a:off x="686454" y="2281490"/>
            <a:ext cx="739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Paper: </a:t>
            </a:r>
            <a:r>
              <a:rPr lang="en-US" dirty="0">
                <a:hlinkClick r:id="rId2"/>
              </a:rPr>
              <a:t>https://direct.mit.edu/coli/article/doi/10.1162/coli_a_00463/113094/It-Takes-Two-Flints-to-Make-a-Fire-Multitask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Emails: </a:t>
            </a:r>
            <a:r>
              <a:rPr lang="en-US" dirty="0">
                <a:hlinkClick r:id="rId3"/>
              </a:rPr>
              <a:t>msurdeanu@arizona.edu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zhengtang@arizona.edu</a:t>
            </a:r>
            <a:r>
              <a:rPr lang="en-US" dirty="0"/>
              <a:t> </a:t>
            </a:r>
          </a:p>
        </p:txBody>
      </p:sp>
      <p:pic>
        <p:nvPicPr>
          <p:cNvPr id="6" name="Picture 5" descr="clulab.png">
            <a:extLst>
              <a:ext uri="{FF2B5EF4-FFF2-40B4-BE49-F238E27FC236}">
                <a16:creationId xmlns:a16="http://schemas.microsoft.com/office/drawing/2014/main" id="{9DC1AB04-4D27-AC49-BBF9-1AF04BDC4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69" y="4146938"/>
            <a:ext cx="1487859" cy="185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AB68-E0B5-FD49-AF9D-78EFFCEA87F9}"/>
              </a:ext>
            </a:extLst>
          </p:cNvPr>
          <p:cNvSpPr txBox="1"/>
          <p:nvPr/>
        </p:nvSpPr>
        <p:spPr>
          <a:xfrm>
            <a:off x="3807942" y="5879171"/>
            <a:ext cx="11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clulab.org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713679" y="5601519"/>
            <a:ext cx="565468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13679" y="1143663"/>
            <a:ext cx="0" cy="444837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1576" y="575331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Explainability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2165" y="12915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4" name="Left Arrow 13"/>
          <p:cNvSpPr/>
          <p:nvPr/>
        </p:nvSpPr>
        <p:spPr>
          <a:xfrm rot="18917002">
            <a:off x="5149596" y="432167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C3D3C18-7AB6-F141-BEEC-63C534E227CE}"/>
              </a:ext>
            </a:extLst>
          </p:cNvPr>
          <p:cNvSpPr/>
          <p:nvPr/>
        </p:nvSpPr>
        <p:spPr>
          <a:xfrm>
            <a:off x="5525646" y="3292771"/>
            <a:ext cx="1753695" cy="866853"/>
          </a:xfrm>
          <a:prstGeom prst="wedgeRoundRectCallout">
            <a:avLst>
              <a:gd name="adj1" fmla="val -40629"/>
              <a:gd name="adj2" fmla="val 124692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Rules, decision trees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2C3A4A54-A652-4F42-A0C4-BEFB91987AAF}"/>
              </a:ext>
            </a:extLst>
          </p:cNvPr>
          <p:cNvSpPr/>
          <p:nvPr/>
        </p:nvSpPr>
        <p:spPr>
          <a:xfrm>
            <a:off x="2359009" y="710236"/>
            <a:ext cx="1753695" cy="866853"/>
          </a:xfrm>
          <a:prstGeom prst="wedgeRoundRectCallout">
            <a:avLst>
              <a:gd name="adj1" fmla="val -40629"/>
              <a:gd name="adj2" fmla="val 124692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708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31893 -0.33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759DE-24D1-2F40-BFC5-A52E8E21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 Is Important!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37B1E-BB65-994F-8177-DAA0AD9D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08C69-2F62-E940-983A-F813E1622258}"/>
              </a:ext>
            </a:extLst>
          </p:cNvPr>
          <p:cNvSpPr/>
          <p:nvPr/>
        </p:nvSpPr>
        <p:spPr>
          <a:xfrm>
            <a:off x="1245780" y="1550720"/>
            <a:ext cx="69625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vOT2afa314d"/>
              </a:rPr>
              <a:t>“Advances in machine learning (ML) techniques promise to produce AI systems that perceive, learn, decide, and act on their own. </a:t>
            </a:r>
            <a:r>
              <a:rPr lang="en-US" sz="2000" b="1" dirty="0">
                <a:latin typeface="AdvOT2afa314d"/>
              </a:rPr>
              <a:t>However, they will be unable to explain their decisions and actions to human users. This lack is especially important for the Department of Defense</a:t>
            </a:r>
            <a:r>
              <a:rPr lang="en-US" sz="2000" dirty="0">
                <a:latin typeface="AdvOT2afa314d"/>
              </a:rPr>
              <a:t>, whose challenges require developing more intelligent, autonomous, and symbiotic systems. </a:t>
            </a:r>
            <a:r>
              <a:rPr lang="en-US" sz="2000" b="1" dirty="0">
                <a:latin typeface="AdvOT2afa314d"/>
              </a:rPr>
              <a:t>Explainable AI will be essential if users are to understand, appropriately trust, and effectively manage these arti</a:t>
            </a:r>
            <a:r>
              <a:rPr lang="en-US" sz="2000" b="1" dirty="0">
                <a:latin typeface="AdvOT2afa314d+fb"/>
              </a:rPr>
              <a:t>fi</a:t>
            </a:r>
            <a:r>
              <a:rPr lang="en-US" sz="2000" b="1" dirty="0">
                <a:latin typeface="AdvOT2afa314d"/>
              </a:rPr>
              <a:t>cially intelligent partners</a:t>
            </a:r>
            <a:r>
              <a:rPr lang="en-US" sz="2000" dirty="0">
                <a:latin typeface="AdvOT2afa314d"/>
              </a:rPr>
              <a:t>.”</a:t>
            </a:r>
          </a:p>
          <a:p>
            <a:endParaRPr lang="en-US" sz="2000" dirty="0">
              <a:latin typeface="AdvOT2afa314d"/>
            </a:endParaRPr>
          </a:p>
          <a:p>
            <a:pPr algn="r"/>
            <a:r>
              <a:rPr lang="en-US" sz="2000" dirty="0">
                <a:latin typeface="AdvOT2afa314d"/>
              </a:rPr>
              <a:t>Dave Gunning, program manager for DARPA XAI</a:t>
            </a:r>
            <a:endParaRPr lang="en-US" sz="2000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F57D189-E0F4-E849-8646-39889D7889BC}"/>
              </a:ext>
            </a:extLst>
          </p:cNvPr>
          <p:cNvSpPr/>
          <p:nvPr/>
        </p:nvSpPr>
        <p:spPr>
          <a:xfrm>
            <a:off x="1159834" y="5372815"/>
            <a:ext cx="6176632" cy="970202"/>
          </a:xfrm>
          <a:prstGeom prst="wedgeRoundRectCallout">
            <a:avLst>
              <a:gd name="adj1" fmla="val -19670"/>
              <a:gd name="adj2" fmla="val -67663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of course applies to other domains: medical, legal, etc.</a:t>
            </a:r>
          </a:p>
        </p:txBody>
      </p:sp>
    </p:spTree>
    <p:extLst>
      <p:ext uri="{BB962C8B-B14F-4D97-AF65-F5344CB8AC3E}">
        <p14:creationId xmlns:p14="http://schemas.microsoft.com/office/powerpoint/2010/main" val="2040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5A86F-40F0-944F-B76E-1ADDE9C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D2DBC-BA0C-6F47-832F-4AF09CC65F87}"/>
              </a:ext>
            </a:extLst>
          </p:cNvPr>
          <p:cNvSpPr txBox="1"/>
          <p:nvPr/>
        </p:nvSpPr>
        <p:spPr>
          <a:xfrm>
            <a:off x="685738" y="2310924"/>
            <a:ext cx="777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directions are there for explainable AI?</a:t>
            </a:r>
          </a:p>
        </p:txBody>
      </p:sp>
    </p:spTree>
    <p:extLst>
      <p:ext uri="{BB962C8B-B14F-4D97-AF65-F5344CB8AC3E}">
        <p14:creationId xmlns:p14="http://schemas.microsoft.com/office/powerpoint/2010/main" val="27511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82078-80AD-A84D-BA66-D959A00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D55DB8-51DC-664D-9F66-D3F057C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0"/>
            <a:ext cx="8984512" cy="64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13C49-EC68-CF4A-B146-87DC54C95665}"/>
              </a:ext>
            </a:extLst>
          </p:cNvPr>
          <p:cNvSpPr txBox="1"/>
          <p:nvPr/>
        </p:nvSpPr>
        <p:spPr>
          <a:xfrm>
            <a:off x="3360610" y="649808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(Gunning and Aha, 2019)</a:t>
            </a:r>
          </a:p>
        </p:txBody>
      </p:sp>
    </p:spTree>
    <p:extLst>
      <p:ext uri="{BB962C8B-B14F-4D97-AF65-F5344CB8AC3E}">
        <p14:creationId xmlns:p14="http://schemas.microsoft.com/office/powerpoint/2010/main" val="373648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82078-80AD-A84D-BA66-D959A00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D55DB8-51DC-664D-9F66-D3F057C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0"/>
            <a:ext cx="8984512" cy="64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13C49-EC68-CF4A-B146-87DC54C95665}"/>
              </a:ext>
            </a:extLst>
          </p:cNvPr>
          <p:cNvSpPr txBox="1"/>
          <p:nvPr/>
        </p:nvSpPr>
        <p:spPr>
          <a:xfrm>
            <a:off x="3360610" y="649808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(Gunning and Aha, 2019)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4452F4-A9C3-9E44-8784-E424A2F11CB4}"/>
              </a:ext>
            </a:extLst>
          </p:cNvPr>
          <p:cNvSpPr/>
          <p:nvPr/>
        </p:nvSpPr>
        <p:spPr>
          <a:xfrm>
            <a:off x="499730" y="3604437"/>
            <a:ext cx="2413591" cy="23923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6ADA072-D24A-0F44-8AC1-C6A0BB435212}"/>
              </a:ext>
            </a:extLst>
          </p:cNvPr>
          <p:cNvSpPr/>
          <p:nvPr/>
        </p:nvSpPr>
        <p:spPr>
          <a:xfrm>
            <a:off x="366821" y="332981"/>
            <a:ext cx="2413591" cy="1304431"/>
          </a:xfrm>
          <a:prstGeom prst="wedgeRoundRectCallout">
            <a:avLst>
              <a:gd name="adj1" fmla="val -1691"/>
              <a:gd name="adj2" fmla="val 194516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 how to classify </a:t>
            </a:r>
            <a:r>
              <a:rPr lang="en-US" sz="2000" i="1" dirty="0"/>
              <a:t>and</a:t>
            </a:r>
            <a:r>
              <a:rPr lang="en-US" sz="2000" dirty="0"/>
              <a:t> explain</a:t>
            </a:r>
          </a:p>
        </p:txBody>
      </p:sp>
    </p:spTree>
    <p:extLst>
      <p:ext uri="{BB962C8B-B14F-4D97-AF65-F5344CB8AC3E}">
        <p14:creationId xmlns:p14="http://schemas.microsoft.com/office/powerpoint/2010/main" val="40053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82078-80AD-A84D-BA66-D959A00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5D55DB8-51DC-664D-9F66-D3F057C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0"/>
            <a:ext cx="8984512" cy="64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13C49-EC68-CF4A-B146-87DC54C95665}"/>
              </a:ext>
            </a:extLst>
          </p:cNvPr>
          <p:cNvSpPr txBox="1"/>
          <p:nvPr/>
        </p:nvSpPr>
        <p:spPr>
          <a:xfrm>
            <a:off x="3360610" y="649808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From (Gunning and Aha, 2019)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DFD40-2D01-3246-B39C-21774A179E47}"/>
              </a:ext>
            </a:extLst>
          </p:cNvPr>
          <p:cNvSpPr/>
          <p:nvPr/>
        </p:nvSpPr>
        <p:spPr>
          <a:xfrm>
            <a:off x="3094074" y="3625702"/>
            <a:ext cx="2413591" cy="23923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8DBA4DA-A182-C949-B9E4-5BCC95618441}"/>
              </a:ext>
            </a:extLst>
          </p:cNvPr>
          <p:cNvSpPr/>
          <p:nvPr/>
        </p:nvSpPr>
        <p:spPr>
          <a:xfrm>
            <a:off x="366821" y="332981"/>
            <a:ext cx="2413591" cy="1304431"/>
          </a:xfrm>
          <a:prstGeom prst="wedgeRoundRectCallout">
            <a:avLst>
              <a:gd name="adj1" fmla="val 103595"/>
              <a:gd name="adj2" fmla="val 194516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Learn an explainable model </a:t>
            </a:r>
            <a:r>
              <a:rPr lang="en-US" sz="2000" i="1" dirty="0"/>
              <a:t>directly</a:t>
            </a:r>
          </a:p>
        </p:txBody>
      </p:sp>
    </p:spTree>
    <p:extLst>
      <p:ext uri="{BB962C8B-B14F-4D97-AF65-F5344CB8AC3E}">
        <p14:creationId xmlns:p14="http://schemas.microsoft.com/office/powerpoint/2010/main" val="40382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25814</TotalTime>
  <Words>824</Words>
  <Application>Microsoft Macintosh PowerPoint</Application>
  <PresentationFormat>On-screen Show (4:3)</PresentationFormat>
  <Paragraphs>165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AdvOT2afa314d</vt:lpstr>
      <vt:lpstr>AdvOT2afa314d+fb</vt:lpstr>
      <vt:lpstr>Arial</vt:lpstr>
      <vt:lpstr>Avenir</vt:lpstr>
      <vt:lpstr>Calibri</vt:lpstr>
      <vt:lpstr>NeueHaasGroteskDisp</vt:lpstr>
      <vt:lpstr>NeueHaasGroteskText</vt:lpstr>
      <vt:lpstr>Office Theme</vt:lpstr>
      <vt:lpstr>It Takes Two Flints to Make a Fire: Multitask Learning of Neural Relation and Explanation Classifiers</vt:lpstr>
      <vt:lpstr>Most credit goes to Zheng</vt:lpstr>
      <vt:lpstr>PowerPoint Presentation</vt:lpstr>
      <vt:lpstr>PowerPoint Presentation</vt:lpstr>
      <vt:lpstr>Explainability Is Important!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Intuition</vt:lpstr>
      <vt:lpstr>Intuition</vt:lpstr>
      <vt:lpstr>Intuition</vt:lpstr>
      <vt:lpstr>Problem 1: Supervision for Explainability</vt:lpstr>
      <vt:lpstr>Problem 1: Supervision for Explainability</vt:lpstr>
      <vt:lpstr>Problem 1: Supervision for Explainability</vt:lpstr>
      <vt:lpstr>Problem 2: Semi-supervised Training</vt:lpstr>
      <vt:lpstr>Problem 2: Semi-supervised Training</vt:lpstr>
      <vt:lpstr>Problem 2: Semi-supervised Training</vt:lpstr>
      <vt:lpstr>Architecture</vt:lpstr>
      <vt:lpstr>Architecture</vt:lpstr>
      <vt:lpstr>Architecture</vt:lpstr>
      <vt:lpstr>Architecture</vt:lpstr>
      <vt:lpstr>Architecture</vt:lpstr>
      <vt:lpstr>PowerPoint Presentation</vt:lpstr>
      <vt:lpstr>Task: Relation Extraction</vt:lpstr>
      <vt:lpstr>Relation Classification Performance (CoNLL04)</vt:lpstr>
      <vt:lpstr>Relation Classification Performance (CoNLL04)</vt:lpstr>
      <vt:lpstr>PowerPoint Presentation</vt:lpstr>
      <vt:lpstr>Explanation Classification Performance on TACRED (plausibility)</vt:lpstr>
      <vt:lpstr>Explanation Classification Performance on TACRED (plausibility)</vt:lpstr>
      <vt:lpstr>Example</vt:lpstr>
      <vt:lpstr>Conclusions</vt:lpstr>
      <vt:lpstr>Please Read The Paper for</vt:lpstr>
      <vt:lpstr>Takeaway</vt:lpstr>
      <vt:lpstr>Thank you! 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2130</cp:revision>
  <dcterms:created xsi:type="dcterms:W3CDTF">2013-07-26T18:41:15Z</dcterms:created>
  <dcterms:modified xsi:type="dcterms:W3CDTF">2022-12-08T10:11:28Z</dcterms:modified>
</cp:coreProperties>
</file>