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13"/>
  </p:notesMasterIdLst>
  <p:sldIdLst>
    <p:sldId id="358" r:id="rId2"/>
    <p:sldId id="649" r:id="rId3"/>
    <p:sldId id="724" r:id="rId4"/>
    <p:sldId id="725" r:id="rId5"/>
    <p:sldId id="727" r:id="rId6"/>
    <p:sldId id="726" r:id="rId7"/>
    <p:sldId id="728" r:id="rId8"/>
    <p:sldId id="730" r:id="rId9"/>
    <p:sldId id="732" r:id="rId10"/>
    <p:sldId id="733" r:id="rId11"/>
    <p:sldId id="538" r:id="rId12"/>
  </p:sldIdLst>
  <p:sldSz cx="9144000" cy="6858000" type="screen4x3"/>
  <p:notesSz cx="6858000" cy="9144000"/>
  <p:embeddedFontLst>
    <p:embeddedFont>
      <p:font typeface="等线" panose="02010600030101010101" pitchFamily="2" charset="-122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Cambria Math" panose="02040503050406030204" pitchFamily="18" charset="0"/>
      <p:regular r:id="rId22"/>
    </p:embeddedFont>
    <p:embeddedFont>
      <p:font typeface="Crimson Pro" pitchFamily="2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2" userDrawn="1">
          <p15:clr>
            <a:srgbClr val="A4A3A4"/>
          </p15:clr>
        </p15:guide>
        <p15:guide id="3" pos="5488" userDrawn="1">
          <p15:clr>
            <a:srgbClr val="A4A3A4"/>
          </p15:clr>
        </p15:guide>
        <p15:guide id="4" orient="horz" pos="845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  <p15:guide id="7" orient="horz" pos="640" userDrawn="1">
          <p15:clr>
            <a:srgbClr val="A4A3A4"/>
          </p15:clr>
        </p15:guide>
        <p15:guide id="8" orient="horz" pos="3906" userDrawn="1">
          <p15:clr>
            <a:srgbClr val="A4A3A4"/>
          </p15:clr>
        </p15:guide>
        <p15:guide id="9" orient="horz" pos="3158" userDrawn="1">
          <p15:clr>
            <a:srgbClr val="A4A3A4"/>
          </p15:clr>
        </p15:guide>
        <p15:guide id="10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 Zheng" initials="YZ" lastIdx="1" clrIdx="0">
    <p:extLst>
      <p:ext uri="{19B8F6BF-5375-455C-9EA6-DF929625EA0E}">
        <p15:presenceInfo xmlns:p15="http://schemas.microsoft.com/office/powerpoint/2012/main" userId="c70b5560249fc8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1F11"/>
    <a:srgbClr val="0070C0"/>
    <a:srgbClr val="63AEC9"/>
    <a:srgbClr val="8183FA"/>
    <a:srgbClr val="FB8180"/>
    <a:srgbClr val="616161"/>
    <a:srgbClr val="008AF2"/>
    <a:srgbClr val="42602D"/>
    <a:srgbClr val="8C8C8C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6408" autoAdjust="0"/>
  </p:normalViewPr>
  <p:slideViewPr>
    <p:cSldViewPr snapToGrid="0" showGuides="1">
      <p:cViewPr varScale="1">
        <p:scale>
          <a:sx n="115" d="100"/>
          <a:sy n="115" d="100"/>
        </p:scale>
        <p:origin x="1530" y="84"/>
      </p:cViewPr>
      <p:guideLst>
        <p:guide pos="272"/>
        <p:guide pos="5488"/>
        <p:guide orient="horz" pos="845"/>
        <p:guide orient="horz" pos="3997"/>
        <p:guide orient="horz" pos="640"/>
        <p:guide orient="horz" pos="3906"/>
        <p:guide orient="horz" pos="31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8F82B-80DE-4D05-B7E6-D820D4DCE8FF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BA4AB-4DB9-42B6-9D9A-D678C562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9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EB17-A7BE-49A5-AC40-166CA06C5194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6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E82B-C261-4EAB-B1B6-BEF8391AB4D4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43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F52E-6D9D-4F69-B995-A6F121D31416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1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8F9-4B3D-4990-AA9A-02E9572248D9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1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EB47-94BD-4EF5-AD07-512F33F593C6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69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25F-98C2-4A3A-B9E5-7DE0B1D848A7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8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5283-7206-4C08-9C4B-F530C1B43F19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0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529-C5A2-4027-A443-E7E257440F36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0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6B07-E3D9-4DF8-AF99-508B736F576B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43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7DFF-0A9F-4F19-A41A-80FFC707DBAB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3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4E8C-98E9-4AF2-9A32-CE50F9010F6A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7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74037-0731-49FE-9FD9-DB1F93846734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A174C5B-9748-4CDB-83C6-F2E4659B78A3}"/>
              </a:ext>
            </a:extLst>
          </p:cNvPr>
          <p:cNvSpPr txBox="1"/>
          <p:nvPr/>
        </p:nvSpPr>
        <p:spPr>
          <a:xfrm>
            <a:off x="0" y="2588744"/>
            <a:ext cx="932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Project 1:  Linear Feature Engineering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0F63A1-6543-40AB-AAB0-A92DE642FF86}"/>
              </a:ext>
            </a:extLst>
          </p:cNvPr>
          <p:cNvSpPr txBox="1"/>
          <p:nvPr/>
        </p:nvSpPr>
        <p:spPr>
          <a:xfrm>
            <a:off x="630035" y="4110881"/>
            <a:ext cx="7883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Reporters: Ye Zheng and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Shafizur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Rahman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Seeam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3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Overfitting</a:t>
            </a:r>
            <a:endParaRPr lang="zh-CN" altLang="en-US" sz="3600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10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15151"/>
                </a:solidFill>
                <a:latin typeface="Crimson Pro" pitchFamily="2" charset="0"/>
              </a:rPr>
              <a:t>Ye &amp; </a:t>
            </a:r>
            <a:r>
              <a:rPr lang="en-US" altLang="zh-CN" sz="1200" dirty="0" err="1">
                <a:solidFill>
                  <a:srgbClr val="515151"/>
                </a:solidFill>
                <a:latin typeface="Crimson Pro" pitchFamily="2" charset="0"/>
              </a:rPr>
              <a:t>Shafizur</a:t>
            </a:r>
            <a:endParaRPr lang="en-US" altLang="zh-CN" sz="1200" dirty="0">
              <a:solidFill>
                <a:srgbClr val="515151"/>
              </a:solidFill>
              <a:latin typeface="Crimson Pr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Feature Engineering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63148"/>
              </p:ext>
            </p:extLst>
          </p:nvPr>
        </p:nvGraphicFramePr>
        <p:xfrm>
          <a:off x="594360" y="2458773"/>
          <a:ext cx="7938654" cy="736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46218">
                  <a:extLst>
                    <a:ext uri="{9D8B030D-6E8A-4147-A177-3AD203B41FA5}">
                      <a16:colId xmlns:a16="http://schemas.microsoft.com/office/drawing/2014/main" val="4025542323"/>
                    </a:ext>
                  </a:extLst>
                </a:gridCol>
                <a:gridCol w="2646218">
                  <a:extLst>
                    <a:ext uri="{9D8B030D-6E8A-4147-A177-3AD203B41FA5}">
                      <a16:colId xmlns:a16="http://schemas.microsoft.com/office/drawing/2014/main" val="829826232"/>
                    </a:ext>
                  </a:extLst>
                </a:gridCol>
                <a:gridCol w="2646218">
                  <a:extLst>
                    <a:ext uri="{9D8B030D-6E8A-4147-A177-3AD203B41FA5}">
                      <a16:colId xmlns:a16="http://schemas.microsoft.com/office/drawing/2014/main" val="2587211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 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K=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 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6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60.5016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58.4312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60.5295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33197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42" y="3792411"/>
            <a:ext cx="7097115" cy="13146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0113" y="1348404"/>
            <a:ext cx="8223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en-US" altLang="zh-CN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Cross-validation is a resampling technique that involved partitioning the dataset into </a:t>
            </a:r>
          </a:p>
          <a:p>
            <a:r>
              <a:rPr lang="en-US" altLang="zh-CN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multiple subsets, often referrer to as folds</a:t>
            </a:r>
            <a:endParaRPr lang="en-US" dirty="0">
              <a:solidFill>
                <a:srgbClr val="8A1F11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0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681031C1-3098-3BB5-0052-4B3F26D6CD5E}"/>
              </a:ext>
            </a:extLst>
          </p:cNvPr>
          <p:cNvSpPr/>
          <p:nvPr/>
        </p:nvSpPr>
        <p:spPr>
          <a:xfrm>
            <a:off x="2" y="1"/>
            <a:ext cx="9143999" cy="1233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0745F3-288B-7C87-3DB5-E79C53B2B954}"/>
              </a:ext>
            </a:extLst>
          </p:cNvPr>
          <p:cNvSpPr txBox="1"/>
          <p:nvPr/>
        </p:nvSpPr>
        <p:spPr>
          <a:xfrm>
            <a:off x="-1221971" y="315113"/>
            <a:ext cx="11587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Feature Engineering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C6E72F0-C48C-BF74-1CAE-9763CAED821F}"/>
              </a:ext>
            </a:extLst>
          </p:cNvPr>
          <p:cNvSpPr/>
          <p:nvPr/>
        </p:nvSpPr>
        <p:spPr>
          <a:xfrm>
            <a:off x="2" y="5976851"/>
            <a:ext cx="9143999" cy="881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7DE6DC2-82E7-7FD2-1764-763BB24FBC2B}"/>
              </a:ext>
            </a:extLst>
          </p:cNvPr>
          <p:cNvGrpSpPr/>
          <p:nvPr/>
        </p:nvGrpSpPr>
        <p:grpSpPr>
          <a:xfrm>
            <a:off x="895093" y="6061254"/>
            <a:ext cx="6073656" cy="707886"/>
            <a:chOff x="703899" y="6111132"/>
            <a:chExt cx="6073656" cy="70788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D80F06-9F23-57C3-AA82-7244490FE0BB}"/>
                </a:ext>
              </a:extLst>
            </p:cNvPr>
            <p:cNvSpPr txBox="1"/>
            <p:nvPr/>
          </p:nvSpPr>
          <p:spPr>
            <a:xfrm>
              <a:off x="703899" y="6111132"/>
              <a:ext cx="607365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altLang="zh-CN" sz="4000" dirty="0">
                  <a:latin typeface="Crimson Pro" pitchFamily="2" charset="0"/>
                  <a:cs typeface="Times New Roman" panose="02020603050405020304" pitchFamily="18" charset="0"/>
                </a:rPr>
                <a:t>Thank </a:t>
              </a:r>
              <a:r>
                <a:rPr lang="en-US" altLang="zh-CN" sz="4000" dirty="0">
                  <a:latin typeface="Crimson Pro" pitchFamily="2" charset="0"/>
                  <a:cs typeface="Times New Roman" panose="02020603050405020304" pitchFamily="18" charset="0"/>
                </a:rPr>
                <a:t>you!</a:t>
              </a:r>
              <a:endParaRPr lang="zh-CN" altLang="en-US" sz="4000" dirty="0">
                <a:latin typeface="Crimson Pro" pitchFamily="2" charset="0"/>
                <a:cs typeface="Times New Roman" panose="02020603050405020304" pitchFamily="18" charset="0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598419D8-37D3-700F-B121-C18306D88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92" y="6235860"/>
              <a:ext cx="513278" cy="512762"/>
            </a:xfrm>
            <a:prstGeom prst="rect">
              <a:avLst/>
            </a:prstGeom>
          </p:spPr>
        </p:pic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407D7DD-2B50-450B-F752-9055EAD1A651}"/>
              </a:ext>
            </a:extLst>
          </p:cNvPr>
          <p:cNvCxnSpPr>
            <a:cxnSpLocks/>
          </p:cNvCxnSpPr>
          <p:nvPr/>
        </p:nvCxnSpPr>
        <p:spPr>
          <a:xfrm>
            <a:off x="3" y="1230489"/>
            <a:ext cx="9143999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70E3FA8-68A5-88A6-FFE5-B5A4AB3087F7}"/>
              </a:ext>
            </a:extLst>
          </p:cNvPr>
          <p:cNvCxnSpPr>
            <a:cxnSpLocks/>
          </p:cNvCxnSpPr>
          <p:nvPr/>
        </p:nvCxnSpPr>
        <p:spPr>
          <a:xfrm>
            <a:off x="3" y="5979673"/>
            <a:ext cx="9143999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1DF00E19-4A40-F823-B2C8-52475E13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8" y="1326458"/>
            <a:ext cx="2945159" cy="22088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A077F3-00B0-5680-BDF9-FE31B22ED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432" y="1313606"/>
            <a:ext cx="3012603" cy="22594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9CCE7F-C5CE-FA61-738D-74A1004D4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014" y="1312071"/>
            <a:ext cx="2921312" cy="21909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4" y="3644910"/>
            <a:ext cx="2948120" cy="21007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85" y="3645020"/>
            <a:ext cx="3012603" cy="21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2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 Methods</a:t>
            </a:r>
            <a:endParaRPr lang="zh-CN" altLang="en-US" sz="3600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2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15151"/>
                </a:solidFill>
                <a:latin typeface="Crimson Pro" pitchFamily="2" charset="0"/>
              </a:rPr>
              <a:t>Ye &amp; </a:t>
            </a:r>
            <a:r>
              <a:rPr lang="en-US" altLang="zh-CN" sz="1200" dirty="0" err="1">
                <a:solidFill>
                  <a:srgbClr val="515151"/>
                </a:solidFill>
                <a:latin typeface="Crimson Pro" pitchFamily="2" charset="0"/>
              </a:rPr>
              <a:t>Shafizur</a:t>
            </a:r>
            <a:endParaRPr lang="en-US" altLang="zh-CN" sz="1200" dirty="0">
              <a:solidFill>
                <a:srgbClr val="515151"/>
              </a:solidFill>
              <a:latin typeface="Crimson Pr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7BA334-9FAD-C177-7F0A-C40B26217890}"/>
                  </a:ext>
                </a:extLst>
              </p:cNvPr>
              <p:cNvSpPr txBox="1"/>
              <p:nvPr/>
            </p:nvSpPr>
            <p:spPr>
              <a:xfrm>
                <a:off x="436848" y="1353487"/>
                <a:ext cx="797511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Given the training data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and its label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				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7BA334-9FAD-C177-7F0A-C40B2621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1353487"/>
                <a:ext cx="7975111" cy="400110"/>
              </a:xfrm>
              <a:prstGeom prst="rect">
                <a:avLst/>
              </a:prstGeom>
              <a:blipFill>
                <a:blip r:embed="rId2"/>
                <a:stretch>
                  <a:fillRect l="-841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B352EB2-0A74-7FBC-EFF8-97ABAE6F82BD}"/>
                  </a:ext>
                </a:extLst>
              </p:cNvPr>
              <p:cNvSpPr txBox="1"/>
              <p:nvPr/>
            </p:nvSpPr>
            <p:spPr>
              <a:xfrm>
                <a:off x="436848" y="1978494"/>
                <a:ext cx="797511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- </a:t>
                </a:r>
                <a:r>
                  <a:rPr lang="en-US" altLang="zh-CN" sz="1800" b="0" i="0" u="none" strike="noStrike" baseline="0" dirty="0">
                    <a:solidFill>
                      <a:srgbClr val="1F0909"/>
                    </a:solidFill>
                    <a:latin typeface="Crimson Pro" pitchFamily="2" charset="0"/>
                  </a:rPr>
                  <a:t>See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1800" b="0" i="0" u="none" strike="noStrike" baseline="0" dirty="0">
                    <a:solidFill>
                      <a:srgbClr val="1F0909"/>
                    </a:solidFill>
                    <a:latin typeface="Crimson Pro" pitchFamily="2" charset="0"/>
                  </a:rPr>
                  <a:t> as a </a:t>
                </a:r>
                <a:r>
                  <a:rPr lang="en-US" altLang="zh-CN" sz="1800" b="0" i="0" u="none" strike="noStrike" baseline="0" dirty="0">
                    <a:solidFill>
                      <a:srgbClr val="8A1F11"/>
                    </a:solidFill>
                    <a:latin typeface="Crimson Pro" pitchFamily="2" charset="0"/>
                  </a:rPr>
                  <a:t>whole part </a:t>
                </a:r>
                <a:r>
                  <a:rPr lang="en-US" altLang="zh-CN" sz="1800" b="0" i="0" u="none" strike="noStrike" baseline="0" dirty="0">
                    <a:solidFill>
                      <a:srgbClr val="1F0909"/>
                    </a:solidFill>
                    <a:latin typeface="Crimson Pro" pitchFamily="2" charset="0"/>
                  </a:rPr>
                  <a:t>and find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0" i="0" u="none" strike="noStrike" baseline="0" dirty="0">
                    <a:solidFill>
                      <a:srgbClr val="1F0909"/>
                    </a:solidFill>
                    <a:latin typeface="Crimson Pro" pitchFamily="2" charset="0"/>
                  </a:rPr>
                  <a:t> to fit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b="0" i="0" dirty="0">
                    <a:latin typeface="Crimson Pro" pitchFamily="2" charset="0"/>
                  </a:rPr>
                  <a:t>,    </a:t>
                </a:r>
                <a:r>
                  <a:rPr lang="en-US" altLang="zh-CN" b="0" i="1" dirty="0">
                    <a:latin typeface="Crimson Pro" pitchFamily="2" charset="0"/>
                  </a:rPr>
                  <a:t>e.g.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b="0" i="1" dirty="0">
                    <a:latin typeface="Crimson Pro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B352EB2-0A74-7FBC-EFF8-97ABAE6F8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1978494"/>
                <a:ext cx="7975111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D8853F2-3985-F2F9-E565-A71FC57CB12E}"/>
                  </a:ext>
                </a:extLst>
              </p:cNvPr>
              <p:cNvSpPr txBox="1"/>
              <p:nvPr/>
            </p:nvSpPr>
            <p:spPr>
              <a:xfrm>
                <a:off x="436848" y="2602156"/>
                <a:ext cx="7975111" cy="697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- </a:t>
                </a:r>
                <a:r>
                  <a:rPr lang="en-US" altLang="zh-CN" sz="1800" b="0" i="0" u="none" strike="noStrike" baseline="0" dirty="0">
                    <a:solidFill>
                      <a:srgbClr val="1F0909"/>
                    </a:solidFill>
                    <a:latin typeface="Crimson Pro" pitchFamily="2" charset="0"/>
                  </a:rPr>
                  <a:t>See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1F0909"/>
                    </a:solidFill>
                    <a:latin typeface="Crimson Pro" pitchFamily="2" charset="0"/>
                  </a:rPr>
                  <a:t> as </a:t>
                </a:r>
                <a:r>
                  <a:rPr lang="en-US" altLang="zh-CN" dirty="0">
                    <a:solidFill>
                      <a:srgbClr val="8A1F11"/>
                    </a:solidFill>
                    <a:latin typeface="Crimson Pro" pitchFamily="2" charset="0"/>
                  </a:rPr>
                  <a:t>8-dimensional inputs </a:t>
                </a:r>
                <a:r>
                  <a:rPr lang="en-US" altLang="zh-CN" dirty="0">
                    <a:solidFill>
                      <a:srgbClr val="1F0909"/>
                    </a:solidFill>
                    <a:latin typeface="Crimson Pro" pitchFamily="2" charset="0"/>
                  </a:rPr>
                  <a:t>and find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0" i="0" u="none" strike="noStrike" baseline="0" dirty="0">
                    <a:solidFill>
                      <a:srgbClr val="1F0909"/>
                    </a:solidFill>
                    <a:latin typeface="Crimson Pro" pitchFamily="2" charset="0"/>
                  </a:rPr>
                  <a:t> to fit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b="0" i="0" dirty="0">
                    <a:latin typeface="Crimson Pro" pitchFamily="2" charset="0"/>
                  </a:rPr>
                  <a:t>, </a:t>
                </a:r>
              </a:p>
              <a:p>
                <a:r>
                  <a:rPr lang="en-US" altLang="zh-CN" dirty="0">
                    <a:latin typeface="Crimson Pro" pitchFamily="2" charset="0"/>
                  </a:rPr>
                  <a:t>         </a:t>
                </a:r>
                <a:r>
                  <a:rPr lang="en-US" altLang="zh-CN" b="0" i="1" dirty="0">
                    <a:latin typeface="Crimson Pro" pitchFamily="2" charset="0"/>
                  </a:rPr>
                  <a:t>e.g.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zh-CN" dirty="0">
                    <a:solidFill>
                      <a:srgbClr val="1F0909"/>
                    </a:solidFill>
                    <a:latin typeface="Crimson Pro" pitchFamily="2" charset="0"/>
                  </a:rPr>
                  <a:t> </a:t>
                </a:r>
                <a:endParaRPr lang="en-US" altLang="zh-CN" b="0" i="1" dirty="0">
                  <a:latin typeface="Crimson Pro" pitchFamily="2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D8853F2-3985-F2F9-E565-A71FC57CB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2602156"/>
                <a:ext cx="7975111" cy="697755"/>
              </a:xfrm>
              <a:prstGeom prst="rect">
                <a:avLst/>
              </a:prstGeom>
              <a:blipFill>
                <a:blip r:embed="rId4"/>
                <a:stretch>
                  <a:fillRect t="-5263" b="-1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0D5EE7C8-271B-A5DA-0CB4-C3AF17AD9A5E}"/>
              </a:ext>
            </a:extLst>
          </p:cNvPr>
          <p:cNvSpPr txBox="1"/>
          <p:nvPr/>
        </p:nvSpPr>
        <p:spPr>
          <a:xfrm>
            <a:off x="436848" y="3842044"/>
            <a:ext cx="79751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We choose the second method			</a:t>
            </a:r>
          </a:p>
        </p:txBody>
      </p:sp>
    </p:spTree>
    <p:extLst>
      <p:ext uri="{BB962C8B-B14F-4D97-AF65-F5344CB8AC3E}">
        <p14:creationId xmlns:p14="http://schemas.microsoft.com/office/powerpoint/2010/main" val="400116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  <a:endParaRPr lang="zh-CN" altLang="en-US" sz="3600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3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15151"/>
                </a:solidFill>
                <a:latin typeface="Crimson Pro" pitchFamily="2" charset="0"/>
              </a:rPr>
              <a:t>Ye &amp; </a:t>
            </a:r>
            <a:r>
              <a:rPr lang="en-US" altLang="zh-CN" sz="1200" dirty="0" err="1">
                <a:solidFill>
                  <a:srgbClr val="515151"/>
                </a:solidFill>
                <a:latin typeface="Crimson Pro" pitchFamily="2" charset="0"/>
              </a:rPr>
              <a:t>Shafizur</a:t>
            </a:r>
            <a:endParaRPr lang="en-US" altLang="zh-CN" sz="1200" dirty="0">
              <a:solidFill>
                <a:srgbClr val="515151"/>
              </a:solidFill>
              <a:latin typeface="Crimson Pr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Feature Engineering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7BA334-9FAD-C177-7F0A-C40B26217890}"/>
              </a:ext>
            </a:extLst>
          </p:cNvPr>
          <p:cNvSpPr txBox="1"/>
          <p:nvPr/>
        </p:nvSpPr>
        <p:spPr>
          <a:xfrm>
            <a:off x="436848" y="1353487"/>
            <a:ext cx="79751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Our training error is:				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5EE7C8-271B-A5DA-0CB4-C3AF17AD9A5E}"/>
              </a:ext>
            </a:extLst>
          </p:cNvPr>
          <p:cNvSpPr txBox="1"/>
          <p:nvPr/>
        </p:nvSpPr>
        <p:spPr>
          <a:xfrm>
            <a:off x="436848" y="3842044"/>
            <a:ext cx="79751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Our prediction for the final test error is: 			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284A42-F97C-89A9-3886-98DC46E6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660" y="2149019"/>
            <a:ext cx="3886680" cy="9500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AA1E6AD-1B9E-941B-480B-5CBEF4B7B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182" y="4650446"/>
            <a:ext cx="5100017" cy="96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6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Features</a:t>
            </a:r>
            <a:endParaRPr lang="zh-CN" altLang="en-US" sz="3600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4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15151"/>
                </a:solidFill>
                <a:latin typeface="Crimson Pro" pitchFamily="2" charset="0"/>
              </a:rPr>
              <a:t>Ye &amp; </a:t>
            </a:r>
            <a:r>
              <a:rPr lang="en-US" altLang="zh-CN" sz="1200" dirty="0" err="1">
                <a:solidFill>
                  <a:srgbClr val="515151"/>
                </a:solidFill>
                <a:latin typeface="Crimson Pro" pitchFamily="2" charset="0"/>
              </a:rPr>
              <a:t>Shafizur</a:t>
            </a:r>
            <a:endParaRPr lang="en-US" altLang="zh-CN" sz="1200" dirty="0">
              <a:solidFill>
                <a:srgbClr val="515151"/>
              </a:solidFill>
              <a:latin typeface="Crimson Pr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7BA334-9FAD-C177-7F0A-C40B26217890}"/>
                  </a:ext>
                </a:extLst>
              </p:cNvPr>
              <p:cNvSpPr txBox="1"/>
              <p:nvPr/>
            </p:nvSpPr>
            <p:spPr>
              <a:xfrm>
                <a:off x="436848" y="1353487"/>
                <a:ext cx="797511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Our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method finds a feature for each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	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7BA334-9FAD-C177-7F0A-C40B2621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1353487"/>
                <a:ext cx="7975111" cy="400110"/>
              </a:xfrm>
              <a:prstGeom prst="rect">
                <a:avLst/>
              </a:prstGeom>
              <a:blipFill>
                <a:blip r:embed="rId2"/>
                <a:stretch>
                  <a:fillRect l="-841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586D60-AD25-4223-F55C-A1D1085CF1B6}"/>
                  </a:ext>
                </a:extLst>
              </p:cNvPr>
              <p:cNvSpPr txBox="1"/>
              <p:nvPr/>
            </p:nvSpPr>
            <p:spPr>
              <a:xfrm>
                <a:off x="436848" y="1860468"/>
                <a:ext cx="84424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We assume the system can be approximated by a polynomial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	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586D60-AD25-4223-F55C-A1D1085CF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1860468"/>
                <a:ext cx="8442457" cy="400110"/>
              </a:xfrm>
              <a:prstGeom prst="rect">
                <a:avLst/>
              </a:prstGeom>
              <a:blipFill>
                <a:blip r:embed="rId3"/>
                <a:stretch>
                  <a:fillRect l="-794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23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Features</a:t>
            </a:r>
            <a:endParaRPr lang="zh-CN" altLang="en-US" sz="3600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5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15151"/>
                </a:solidFill>
                <a:latin typeface="Crimson Pro" pitchFamily="2" charset="0"/>
              </a:rPr>
              <a:t>Ye &amp; </a:t>
            </a:r>
            <a:r>
              <a:rPr lang="en-US" altLang="zh-CN" sz="1200" dirty="0" err="1">
                <a:solidFill>
                  <a:srgbClr val="515151"/>
                </a:solidFill>
                <a:latin typeface="Crimson Pro" pitchFamily="2" charset="0"/>
              </a:rPr>
              <a:t>Shafizur</a:t>
            </a:r>
            <a:endParaRPr lang="en-US" altLang="zh-CN" sz="1200" dirty="0">
              <a:solidFill>
                <a:srgbClr val="515151"/>
              </a:solidFill>
              <a:latin typeface="Crimson Pr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7BA334-9FAD-C177-7F0A-C40B26217890}"/>
                  </a:ext>
                </a:extLst>
              </p:cNvPr>
              <p:cNvSpPr txBox="1"/>
              <p:nvPr/>
            </p:nvSpPr>
            <p:spPr>
              <a:xfrm>
                <a:off x="436848" y="1353487"/>
                <a:ext cx="797511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Our method finds a feature for each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			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7BA334-9FAD-C177-7F0A-C40B2621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1353487"/>
                <a:ext cx="7975111" cy="400110"/>
              </a:xfrm>
              <a:prstGeom prst="rect">
                <a:avLst/>
              </a:prstGeom>
              <a:blipFill>
                <a:blip r:embed="rId2"/>
                <a:stretch>
                  <a:fillRect l="-841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D5EE7C8-271B-A5DA-0CB4-C3AF17AD9A5E}"/>
                  </a:ext>
                </a:extLst>
              </p:cNvPr>
              <p:cNvSpPr txBox="1"/>
              <p:nvPr/>
            </p:nvSpPr>
            <p:spPr>
              <a:xfrm>
                <a:off x="436848" y="3216401"/>
                <a:ext cx="8328405" cy="414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First try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to approximate the </a:t>
                </a:r>
                <a:r>
                  <a:rPr lang="en-US" altLang="zh-CN" sz="2000" dirty="0">
                    <a:solidFill>
                      <a:srgbClr val="8A1F1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maximum degree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D5EE7C8-271B-A5DA-0CB4-C3AF17AD9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216401"/>
                <a:ext cx="8328405" cy="414409"/>
              </a:xfrm>
              <a:prstGeom prst="rect">
                <a:avLst/>
              </a:prstGeom>
              <a:blipFill>
                <a:blip r:embed="rId3"/>
                <a:stretch>
                  <a:fillRect l="-805" t="-4412" b="-2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586D60-AD25-4223-F55C-A1D1085CF1B6}"/>
                  </a:ext>
                </a:extLst>
              </p:cNvPr>
              <p:cNvSpPr txBox="1"/>
              <p:nvPr/>
            </p:nvSpPr>
            <p:spPr>
              <a:xfrm>
                <a:off x="436848" y="1860468"/>
                <a:ext cx="84424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We assume the system can be approximated by a polynomial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	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586D60-AD25-4223-F55C-A1D1085CF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1860468"/>
                <a:ext cx="8442457" cy="400110"/>
              </a:xfrm>
              <a:prstGeom prst="rect">
                <a:avLst/>
              </a:prstGeom>
              <a:blipFill>
                <a:blip r:embed="rId4"/>
                <a:stretch>
                  <a:fillRect l="-794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6AC36CF-03F3-A5B5-E5D9-011BF11C0A6B}"/>
              </a:ext>
            </a:extLst>
          </p:cNvPr>
          <p:cNvSpPr txBox="1"/>
          <p:nvPr/>
        </p:nvSpPr>
        <p:spPr>
          <a:xfrm>
            <a:off x="436848" y="2704935"/>
            <a:ext cx="84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we tried:</a:t>
            </a:r>
            <a:r>
              <a:rPr lang="en-US" altLang="zh-CN" sz="2000" b="1" dirty="0">
                <a:solidFill>
                  <a:schemeClr val="tx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08FB21-72BB-4BB2-0438-9CEF054B1727}"/>
                  </a:ext>
                </a:extLst>
              </p:cNvPr>
              <p:cNvSpPr txBox="1"/>
              <p:nvPr/>
            </p:nvSpPr>
            <p:spPr>
              <a:xfrm>
                <a:off x="436848" y="3752956"/>
                <a:ext cx="8328405" cy="411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- We found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the fitting errors are better</a:t>
                </a:r>
                <a:endParaRPr lang="en-US" altLang="zh-CN" sz="2000" dirty="0">
                  <a:solidFill>
                    <a:schemeClr val="tx1"/>
                  </a:solidFill>
                  <a:latin typeface="Crimson Pro" pitchFamily="2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08FB21-72BB-4BB2-0438-9CEF054B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752956"/>
                <a:ext cx="8328405" cy="411651"/>
              </a:xfrm>
              <a:prstGeom prst="rect">
                <a:avLst/>
              </a:prstGeom>
              <a:blipFill>
                <a:blip r:embed="rId5"/>
                <a:stretch>
                  <a:fillRect t="-8955" b="-23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13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Features</a:t>
            </a:r>
            <a:endParaRPr lang="zh-CN" altLang="en-US" sz="3600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6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15151"/>
                </a:solidFill>
                <a:latin typeface="Crimson Pro" pitchFamily="2" charset="0"/>
              </a:rPr>
              <a:t>Ye &amp; </a:t>
            </a:r>
            <a:r>
              <a:rPr lang="en-US" altLang="zh-CN" sz="1200" dirty="0" err="1">
                <a:solidFill>
                  <a:srgbClr val="515151"/>
                </a:solidFill>
                <a:latin typeface="Crimson Pro" pitchFamily="2" charset="0"/>
              </a:rPr>
              <a:t>Shafizur</a:t>
            </a:r>
            <a:endParaRPr lang="en-US" altLang="zh-CN" sz="1200" dirty="0">
              <a:solidFill>
                <a:srgbClr val="515151"/>
              </a:solidFill>
              <a:latin typeface="Crimson Pr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7BA334-9FAD-C177-7F0A-C40B26217890}"/>
                  </a:ext>
                </a:extLst>
              </p:cNvPr>
              <p:cNvSpPr txBox="1"/>
              <p:nvPr/>
            </p:nvSpPr>
            <p:spPr>
              <a:xfrm>
                <a:off x="436848" y="1353487"/>
                <a:ext cx="797511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Our method finds a feature for each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			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7BA334-9FAD-C177-7F0A-C40B2621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1353487"/>
                <a:ext cx="7975111" cy="400110"/>
              </a:xfrm>
              <a:prstGeom prst="rect">
                <a:avLst/>
              </a:prstGeom>
              <a:blipFill>
                <a:blip r:embed="rId2"/>
                <a:stretch>
                  <a:fillRect l="-841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D5EE7C8-271B-A5DA-0CB4-C3AF17AD9A5E}"/>
                  </a:ext>
                </a:extLst>
              </p:cNvPr>
              <p:cNvSpPr txBox="1"/>
              <p:nvPr/>
            </p:nvSpPr>
            <p:spPr>
              <a:xfrm>
                <a:off x="436848" y="3216401"/>
                <a:ext cx="8328405" cy="414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First try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+…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to approximate the maximum degree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D5EE7C8-271B-A5DA-0CB4-C3AF17AD9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216401"/>
                <a:ext cx="8328405" cy="414409"/>
              </a:xfrm>
              <a:prstGeom prst="rect">
                <a:avLst/>
              </a:prstGeom>
              <a:blipFill>
                <a:blip r:embed="rId3"/>
                <a:stretch>
                  <a:fillRect l="-805" t="-4412" b="-2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586D60-AD25-4223-F55C-A1D1085CF1B6}"/>
                  </a:ext>
                </a:extLst>
              </p:cNvPr>
              <p:cNvSpPr txBox="1"/>
              <p:nvPr/>
            </p:nvSpPr>
            <p:spPr>
              <a:xfrm>
                <a:off x="436848" y="1860468"/>
                <a:ext cx="84424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We assume the system can be approximated by a polynomial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	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586D60-AD25-4223-F55C-A1D1085CF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1860468"/>
                <a:ext cx="8442457" cy="400110"/>
              </a:xfrm>
              <a:prstGeom prst="rect">
                <a:avLst/>
              </a:prstGeom>
              <a:blipFill>
                <a:blip r:embed="rId4"/>
                <a:stretch>
                  <a:fillRect l="-794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6AC36CF-03F3-A5B5-E5D9-011BF11C0A6B}"/>
              </a:ext>
            </a:extLst>
          </p:cNvPr>
          <p:cNvSpPr txBox="1"/>
          <p:nvPr/>
        </p:nvSpPr>
        <p:spPr>
          <a:xfrm>
            <a:off x="436848" y="2704935"/>
            <a:ext cx="84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we tried:</a:t>
            </a:r>
            <a:r>
              <a:rPr lang="en-US" altLang="zh-CN" sz="2000" b="1" dirty="0">
                <a:solidFill>
                  <a:schemeClr val="tx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08FB21-72BB-4BB2-0438-9CEF054B1727}"/>
                  </a:ext>
                </a:extLst>
              </p:cNvPr>
              <p:cNvSpPr txBox="1"/>
              <p:nvPr/>
            </p:nvSpPr>
            <p:spPr>
              <a:xfrm>
                <a:off x="436848" y="3752956"/>
                <a:ext cx="8328405" cy="411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- We found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the fitting errors are better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08FB21-72BB-4BB2-0438-9CEF054B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752956"/>
                <a:ext cx="8328405" cy="411651"/>
              </a:xfrm>
              <a:prstGeom prst="rect">
                <a:avLst/>
              </a:prstGeom>
              <a:blipFill>
                <a:blip r:embed="rId5"/>
                <a:stretch>
                  <a:fillRect t="-8955" b="-23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5B6719C-3FC0-19FD-1D1A-BF19E0E6ED0D}"/>
                  </a:ext>
                </a:extLst>
              </p:cNvPr>
              <p:cNvSpPr txBox="1"/>
              <p:nvPr/>
            </p:nvSpPr>
            <p:spPr>
              <a:xfrm>
                <a:off x="436848" y="4286753"/>
                <a:ext cx="8538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S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et maximum 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then use </a:t>
                </a:r>
                <a:r>
                  <a:rPr lang="en-US" altLang="zh-CN" sz="2000" dirty="0">
                    <a:solidFill>
                      <a:srgbClr val="8A1F1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brute force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to search all the features</a:t>
                </a:r>
                <a:endParaRPr lang="en-US" altLang="zh-CN" sz="2000" dirty="0">
                  <a:solidFill>
                    <a:schemeClr val="tx1"/>
                  </a:solidFill>
                  <a:latin typeface="Crimson Pro" pitchFamily="2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5B6719C-3FC0-19FD-1D1A-BF19E0E6E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4286753"/>
                <a:ext cx="8538710" cy="400110"/>
              </a:xfrm>
              <a:prstGeom prst="rect">
                <a:avLst/>
              </a:prstGeom>
              <a:blipFill>
                <a:blip r:embed="rId6"/>
                <a:stretch>
                  <a:fillRect l="-786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F74B2DD2-76D4-D18D-8246-4BE3CF29F75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4102"/>
          <a:stretch/>
        </p:blipFill>
        <p:spPr>
          <a:xfrm>
            <a:off x="818546" y="4798246"/>
            <a:ext cx="7833073" cy="139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6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Features</a:t>
            </a:r>
            <a:endParaRPr lang="zh-CN" altLang="en-US" sz="3600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7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15151"/>
                </a:solidFill>
                <a:latin typeface="Crimson Pro" pitchFamily="2" charset="0"/>
              </a:rPr>
              <a:t>Ye &amp; </a:t>
            </a:r>
            <a:r>
              <a:rPr lang="en-US" altLang="zh-CN" sz="1200" dirty="0" err="1">
                <a:solidFill>
                  <a:srgbClr val="515151"/>
                </a:solidFill>
                <a:latin typeface="Crimson Pro" pitchFamily="2" charset="0"/>
              </a:rPr>
              <a:t>Shafizur</a:t>
            </a:r>
            <a:endParaRPr lang="en-US" altLang="zh-CN" sz="1200" dirty="0">
              <a:solidFill>
                <a:srgbClr val="515151"/>
              </a:solidFill>
              <a:latin typeface="Crimson Pr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7BA334-9FAD-C177-7F0A-C40B26217890}"/>
                  </a:ext>
                </a:extLst>
              </p:cNvPr>
              <p:cNvSpPr txBox="1"/>
              <p:nvPr/>
            </p:nvSpPr>
            <p:spPr>
              <a:xfrm>
                <a:off x="436848" y="1353487"/>
                <a:ext cx="797511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Our method finds a feature for each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			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7BA334-9FAD-C177-7F0A-C40B2621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1353487"/>
                <a:ext cx="7975111" cy="400110"/>
              </a:xfrm>
              <a:prstGeom prst="rect">
                <a:avLst/>
              </a:prstGeom>
              <a:blipFill>
                <a:blip r:embed="rId2"/>
                <a:stretch>
                  <a:fillRect l="-841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D5EE7C8-271B-A5DA-0CB4-C3AF17AD9A5E}"/>
                  </a:ext>
                </a:extLst>
              </p:cNvPr>
              <p:cNvSpPr txBox="1"/>
              <p:nvPr/>
            </p:nvSpPr>
            <p:spPr>
              <a:xfrm>
                <a:off x="436848" y="3216401"/>
                <a:ext cx="8328405" cy="414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First try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+…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to approximate the maximum degree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D5EE7C8-271B-A5DA-0CB4-C3AF17AD9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216401"/>
                <a:ext cx="8328405" cy="414409"/>
              </a:xfrm>
              <a:prstGeom prst="rect">
                <a:avLst/>
              </a:prstGeom>
              <a:blipFill>
                <a:blip r:embed="rId3"/>
                <a:stretch>
                  <a:fillRect l="-805" t="-4412" b="-2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586D60-AD25-4223-F55C-A1D1085CF1B6}"/>
                  </a:ext>
                </a:extLst>
              </p:cNvPr>
              <p:cNvSpPr txBox="1"/>
              <p:nvPr/>
            </p:nvSpPr>
            <p:spPr>
              <a:xfrm>
                <a:off x="436848" y="1860468"/>
                <a:ext cx="84424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We assume the system can be approximated by a polynomial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	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586D60-AD25-4223-F55C-A1D1085CF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1860468"/>
                <a:ext cx="8442457" cy="400110"/>
              </a:xfrm>
              <a:prstGeom prst="rect">
                <a:avLst/>
              </a:prstGeom>
              <a:blipFill>
                <a:blip r:embed="rId4"/>
                <a:stretch>
                  <a:fillRect l="-794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6AC36CF-03F3-A5B5-E5D9-011BF11C0A6B}"/>
              </a:ext>
            </a:extLst>
          </p:cNvPr>
          <p:cNvSpPr txBox="1"/>
          <p:nvPr/>
        </p:nvSpPr>
        <p:spPr>
          <a:xfrm>
            <a:off x="436848" y="2704935"/>
            <a:ext cx="84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we tried:</a:t>
            </a:r>
            <a:r>
              <a:rPr lang="en-US" altLang="zh-CN" sz="2000" b="1" dirty="0">
                <a:solidFill>
                  <a:schemeClr val="tx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08FB21-72BB-4BB2-0438-9CEF054B1727}"/>
                  </a:ext>
                </a:extLst>
              </p:cNvPr>
              <p:cNvSpPr txBox="1"/>
              <p:nvPr/>
            </p:nvSpPr>
            <p:spPr>
              <a:xfrm>
                <a:off x="436848" y="3752956"/>
                <a:ext cx="8328405" cy="411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- We found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the fitting errors are better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08FB21-72BB-4BB2-0438-9CEF054B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752956"/>
                <a:ext cx="8328405" cy="411651"/>
              </a:xfrm>
              <a:prstGeom prst="rect">
                <a:avLst/>
              </a:prstGeom>
              <a:blipFill>
                <a:blip r:embed="rId5"/>
                <a:stretch>
                  <a:fillRect t="-8955" b="-23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5B6719C-3FC0-19FD-1D1A-BF19E0E6ED0D}"/>
                  </a:ext>
                </a:extLst>
              </p:cNvPr>
              <p:cNvSpPr txBox="1"/>
              <p:nvPr/>
            </p:nvSpPr>
            <p:spPr>
              <a:xfrm>
                <a:off x="436848" y="4286753"/>
                <a:ext cx="8538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S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et maximum 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then use </a:t>
                </a:r>
                <a:r>
                  <a:rPr lang="en-US" altLang="zh-CN" sz="2000" dirty="0">
                    <a:solidFill>
                      <a:srgbClr val="8A1F1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brute force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to search all the features</a:t>
                </a:r>
                <a:endParaRPr lang="en-US" altLang="zh-CN" sz="2000" dirty="0">
                  <a:solidFill>
                    <a:schemeClr val="tx1"/>
                  </a:solidFill>
                  <a:latin typeface="Crimson Pro" pitchFamily="2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5B6719C-3FC0-19FD-1D1A-BF19E0E6E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4286753"/>
                <a:ext cx="8538710" cy="400110"/>
              </a:xfrm>
              <a:prstGeom prst="rect">
                <a:avLst/>
              </a:prstGeom>
              <a:blipFill>
                <a:blip r:embed="rId6"/>
                <a:stretch>
                  <a:fillRect l="-786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D584DED-D06F-D243-F834-F29B39E5E211}"/>
              </a:ext>
            </a:extLst>
          </p:cNvPr>
          <p:cNvSpPr txBox="1"/>
          <p:nvPr/>
        </p:nvSpPr>
        <p:spPr>
          <a:xfrm>
            <a:off x="436848" y="4807499"/>
            <a:ext cx="8328405" cy="411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- We found maximum degree list (</a:t>
            </a:r>
            <a:r>
              <a:rPr lang="en-US" altLang="zh-CN" sz="2000" dirty="0">
                <a:solidFill>
                  <a:srgbClr val="0070C0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 3 3 1 1 3) performs best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3895E4F-3615-7F84-0618-6C9D60882C85}"/>
                  </a:ext>
                </a:extLst>
              </p:cNvPr>
              <p:cNvSpPr txBox="1"/>
              <p:nvPr/>
            </p:nvSpPr>
            <p:spPr>
              <a:xfrm>
                <a:off x="436848" y="5347576"/>
                <a:ext cx="8328405" cy="40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-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sz="2000" b="0" dirty="0">
                  <a:latin typeface="Crimson Pro" pitchFamily="2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3895E4F-3615-7F84-0618-6C9D60882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5347576"/>
                <a:ext cx="8328405" cy="405176"/>
              </a:xfrm>
              <a:prstGeom prst="rect">
                <a:avLst/>
              </a:prstGeom>
              <a:blipFill>
                <a:blip r:embed="rId7"/>
                <a:stretch>
                  <a:fillRect t="-5970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08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Comparison</a:t>
            </a:r>
            <a:endParaRPr lang="zh-CN" altLang="en-US" sz="3600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8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15151"/>
                </a:solidFill>
                <a:latin typeface="Crimson Pro" pitchFamily="2" charset="0"/>
              </a:rPr>
              <a:t>Ye &amp; </a:t>
            </a:r>
            <a:r>
              <a:rPr lang="en-US" altLang="zh-CN" sz="1200" dirty="0" err="1">
                <a:solidFill>
                  <a:srgbClr val="515151"/>
                </a:solidFill>
                <a:latin typeface="Crimson Pro" pitchFamily="2" charset="0"/>
              </a:rPr>
              <a:t>Shafizur</a:t>
            </a:r>
            <a:endParaRPr lang="en-US" altLang="zh-CN" sz="1200" dirty="0">
              <a:solidFill>
                <a:srgbClr val="515151"/>
              </a:solidFill>
              <a:latin typeface="Crimson Pr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586D60-AD25-4223-F55C-A1D1085CF1B6}"/>
                  </a:ext>
                </a:extLst>
              </p:cNvPr>
              <p:cNvSpPr txBox="1"/>
              <p:nvPr/>
            </p:nvSpPr>
            <p:spPr>
              <a:xfrm>
                <a:off x="436848" y="2097235"/>
                <a:ext cx="84424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- Has more freedom in choosing features than using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as a whole part.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586D60-AD25-4223-F55C-A1D1085CF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2097235"/>
                <a:ext cx="8442457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6AC36CF-03F3-A5B5-E5D9-011BF11C0A6B}"/>
              </a:ext>
            </a:extLst>
          </p:cNvPr>
          <p:cNvSpPr txBox="1"/>
          <p:nvPr/>
        </p:nvSpPr>
        <p:spPr>
          <a:xfrm>
            <a:off x="436848" y="1346223"/>
            <a:ext cx="84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8A1F1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Capturing mutual information:</a:t>
            </a:r>
            <a:r>
              <a:rPr lang="en-US" altLang="zh-CN" sz="2000" dirty="0">
                <a:solidFill>
                  <a:schemeClr val="tx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EF64F00-7CCF-ECFE-AFC6-835CAE6D1810}"/>
                  </a:ext>
                </a:extLst>
              </p:cNvPr>
              <p:cNvSpPr txBox="1"/>
              <p:nvPr/>
            </p:nvSpPr>
            <p:spPr>
              <a:xfrm>
                <a:off x="436848" y="2652279"/>
                <a:ext cx="87887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- 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E.g.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we can add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8A1F1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8A1F1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8A1F1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8A1F1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8A1F1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8A1F1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8A1F1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8A1F1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to "capture" the dependence </a:t>
                </a:r>
                <a:r>
                  <a:rPr lang="en-US" altLang="zh-CN" sz="2000" dirty="0">
                    <a:solidFill>
                      <a:srgbClr val="8A1F1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between dimensions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EF64F00-7CCF-ECFE-AFC6-835CAE6D1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2652279"/>
                <a:ext cx="8788795" cy="400110"/>
              </a:xfrm>
              <a:prstGeom prst="rect">
                <a:avLst/>
              </a:prstGeom>
              <a:blipFill>
                <a:blip r:embed="rId3"/>
                <a:stretch>
                  <a:fillRect t="-7576" r="-34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43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Evaluation</a:t>
            </a:r>
            <a:endParaRPr lang="zh-CN" altLang="en-US" sz="3600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9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15151"/>
                </a:solidFill>
                <a:latin typeface="Crimson Pro" pitchFamily="2" charset="0"/>
              </a:rPr>
              <a:t>Ye &amp; </a:t>
            </a:r>
            <a:r>
              <a:rPr lang="en-US" altLang="zh-CN" sz="1200" dirty="0" err="1">
                <a:solidFill>
                  <a:srgbClr val="515151"/>
                </a:solidFill>
                <a:latin typeface="Crimson Pro" pitchFamily="2" charset="0"/>
              </a:rPr>
              <a:t>Shafizur</a:t>
            </a:r>
            <a:endParaRPr lang="en-US" altLang="zh-CN" sz="1200" dirty="0">
              <a:solidFill>
                <a:srgbClr val="515151"/>
              </a:solidFill>
              <a:latin typeface="Crimson Pr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Feature Engineering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5" y="1215187"/>
            <a:ext cx="8395536" cy="427029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31027" y="5344794"/>
            <a:ext cx="7640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</a:t>
            </a:r>
            <a:r>
              <a:rPr lang="en-US" altLang="zh-CN" i="1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X-axis represents the index of the values</a:t>
            </a:r>
            <a:r>
              <a:rPr lang="en-US" dirty="0">
                <a:solidFill>
                  <a:srgbClr val="8A1F1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solidFill>
                  <a:srgbClr val="8A1F1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Y-axis represents the  Y(true)/Y(predicted) values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61601</TotalTime>
  <Words>641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Crimson Pro</vt:lpstr>
      <vt:lpstr>Calibri</vt:lpstr>
      <vt:lpstr>Arial</vt:lpstr>
      <vt:lpstr>Cambria Math</vt:lpstr>
      <vt:lpstr>等线</vt:lpstr>
      <vt:lpstr>Calibri 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Ye</dc:creator>
  <cp:lastModifiedBy>Ye Zheng</cp:lastModifiedBy>
  <cp:revision>270</cp:revision>
  <dcterms:created xsi:type="dcterms:W3CDTF">2021-05-23T07:49:08Z</dcterms:created>
  <dcterms:modified xsi:type="dcterms:W3CDTF">2023-10-22T14:36:23Z</dcterms:modified>
</cp:coreProperties>
</file>