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12"/>
  </p:notesMasterIdLst>
  <p:sldIdLst>
    <p:sldId id="358" r:id="rId2"/>
    <p:sldId id="649" r:id="rId3"/>
    <p:sldId id="724" r:id="rId4"/>
    <p:sldId id="725" r:id="rId5"/>
    <p:sldId id="727" r:id="rId6"/>
    <p:sldId id="726" r:id="rId7"/>
    <p:sldId id="728" r:id="rId8"/>
    <p:sldId id="730" r:id="rId9"/>
    <p:sldId id="732" r:id="rId10"/>
    <p:sldId id="733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mbria Math" panose="02040503050406030204" pitchFamily="18" charset="0"/>
      <p:regular r:id="rId19"/>
    </p:embeddedFont>
    <p:embeddedFont>
      <p:font typeface="Crimson Pro" pitchFamily="2" charset="0"/>
      <p:regular r:id="rId20"/>
      <p:bold r:id="rId21"/>
      <p:italic r:id="rId22"/>
      <p:boldItalic r:id="rId23"/>
    </p:embeddedFont>
    <p:embeddedFont>
      <p:font typeface="等线" panose="02010600030101010101" pitchFamily="2" charset="-122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2" userDrawn="1">
          <p15:clr>
            <a:srgbClr val="A4A3A4"/>
          </p15:clr>
        </p15:guide>
        <p15:guide id="3" pos="5488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7" orient="horz" pos="640" userDrawn="1">
          <p15:clr>
            <a:srgbClr val="A4A3A4"/>
          </p15:clr>
        </p15:guide>
        <p15:guide id="8" orient="horz" pos="3906" userDrawn="1">
          <p15:clr>
            <a:srgbClr val="A4A3A4"/>
          </p15:clr>
        </p15:guide>
        <p15:guide id="9" orient="horz" pos="3158" userDrawn="1">
          <p15:clr>
            <a:srgbClr val="A4A3A4"/>
          </p15:clr>
        </p15:guide>
        <p15:guide id="10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Zheng" initials="YZ" lastIdx="1" clrIdx="0">
    <p:extLst>
      <p:ext uri="{19B8F6BF-5375-455C-9EA6-DF929625EA0E}">
        <p15:presenceInfo xmlns:p15="http://schemas.microsoft.com/office/powerpoint/2012/main" userId="c70b5560249fc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F11"/>
    <a:srgbClr val="0070C0"/>
    <a:srgbClr val="63AEC9"/>
    <a:srgbClr val="8183FA"/>
    <a:srgbClr val="FB8180"/>
    <a:srgbClr val="616161"/>
    <a:srgbClr val="008AF2"/>
    <a:srgbClr val="42602D"/>
    <a:srgbClr val="8C8C8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648" y="57"/>
      </p:cViewPr>
      <p:guideLst>
        <p:guide pos="272"/>
        <p:guide pos="5488"/>
        <p:guide orient="horz" pos="845"/>
        <p:guide orient="horz" pos="3997"/>
        <p:guide orient="horz" pos="640"/>
        <p:guide orient="horz" pos="3906"/>
        <p:guide orient="horz" pos="3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8F82B-80DE-4D05-B7E6-D820D4DCE8FF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BA4AB-4DB9-42B6-9D9A-D678C562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9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EB17-A7BE-49A5-AC40-166CA06C5194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6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82B-C261-4EAB-B1B6-BEF8391AB4D4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3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F52E-6D9D-4F69-B995-A6F121D31416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1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8F9-4B3D-4990-AA9A-02E9572248D9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1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EB47-94BD-4EF5-AD07-512F33F593C6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9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25F-98C2-4A3A-B9E5-7DE0B1D848A7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5283-7206-4C08-9C4B-F530C1B43F19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0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529-C5A2-4027-A443-E7E257440F36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0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6B07-E3D9-4DF8-AF99-508B736F576B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7DFF-0A9F-4F19-A41A-80FFC707DBAB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4E8C-98E9-4AF2-9A32-CE50F9010F6A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7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4037-0731-49FE-9FD9-DB1F93846734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174C5B-9748-4CDB-83C6-F2E4659B78A3}"/>
              </a:ext>
            </a:extLst>
          </p:cNvPr>
          <p:cNvSpPr txBox="1"/>
          <p:nvPr/>
        </p:nvSpPr>
        <p:spPr>
          <a:xfrm>
            <a:off x="0" y="2588744"/>
            <a:ext cx="932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1:  Linear Feature Engineering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0F63A1-6543-40AB-AAB0-A92DE642FF86}"/>
              </a:ext>
            </a:extLst>
          </p:cNvPr>
          <p:cNvSpPr txBox="1"/>
          <p:nvPr/>
        </p:nvSpPr>
        <p:spPr>
          <a:xfrm>
            <a:off x="630035" y="4110881"/>
            <a:ext cx="788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Reporters: Ye Zheng and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Shafizur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Rahman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Seeam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3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Overfitting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10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28490"/>
              </p:ext>
            </p:extLst>
          </p:nvPr>
        </p:nvGraphicFramePr>
        <p:xfrm>
          <a:off x="594360" y="2450385"/>
          <a:ext cx="7938654" cy="736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46218">
                  <a:extLst>
                    <a:ext uri="{9D8B030D-6E8A-4147-A177-3AD203B41FA5}">
                      <a16:colId xmlns:a16="http://schemas.microsoft.com/office/drawing/2014/main" val="4025542323"/>
                    </a:ext>
                  </a:extLst>
                </a:gridCol>
                <a:gridCol w="2646218">
                  <a:extLst>
                    <a:ext uri="{9D8B030D-6E8A-4147-A177-3AD203B41FA5}">
                      <a16:colId xmlns:a16="http://schemas.microsoft.com/office/drawing/2014/main" val="829826232"/>
                    </a:ext>
                  </a:extLst>
                </a:gridCol>
                <a:gridCol w="2646218">
                  <a:extLst>
                    <a:ext uri="{9D8B030D-6E8A-4147-A177-3AD203B41FA5}">
                      <a16:colId xmlns:a16="http://schemas.microsoft.com/office/drawing/2014/main" val="2587211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rimson Pro" pitchFamily="2" charset="0"/>
                        </a:rPr>
                        <a:t>K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rimson Pro" pitchFamily="2" charset="0"/>
                        </a:rPr>
                        <a:t>K=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rimson Pro" pitchFamily="2" charset="0"/>
                        </a:rPr>
                        <a:t>K 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6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Crimson Pro" pitchFamily="2" charset="0"/>
                        </a:rPr>
                        <a:t>60.5016</a:t>
                      </a:r>
                      <a:endParaRPr lang="en-US" dirty="0">
                        <a:latin typeface="Crimson Pr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rimson Pro" pitchFamily="2" charset="0"/>
                        </a:rPr>
                        <a:t>58.4312</a:t>
                      </a:r>
                      <a:endParaRPr lang="en-US" b="1" dirty="0">
                        <a:latin typeface="Crimson Pr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Crimson Pro" pitchFamily="2" charset="0"/>
                        </a:rPr>
                        <a:t>60.5295</a:t>
                      </a:r>
                      <a:endParaRPr lang="en-US" dirty="0">
                        <a:latin typeface="Crimson Pr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3197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79" y="4080679"/>
            <a:ext cx="5314441" cy="984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0113" y="1348404"/>
            <a:ext cx="8223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en-US" altLang="zh-CN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Cross-validation is a resampling technique that involved partitioning the dataset into </a:t>
            </a:r>
          </a:p>
          <a:p>
            <a:r>
              <a:rPr lang="en-US" altLang="zh-CN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multiple subsets, often referrer to as folds</a:t>
            </a:r>
            <a:endParaRPr lang="en-US" dirty="0">
              <a:solidFill>
                <a:srgbClr val="8A1F11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5A2D2F-991E-A2D5-1711-EAE70AA5F708}"/>
              </a:ext>
            </a:extLst>
          </p:cNvPr>
          <p:cNvCxnSpPr>
            <a:cxnSpLocks/>
          </p:cNvCxnSpPr>
          <p:nvPr/>
        </p:nvCxnSpPr>
        <p:spPr>
          <a:xfrm flipV="1">
            <a:off x="4572000" y="3380764"/>
            <a:ext cx="0" cy="926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0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Methods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/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Given the training data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and its label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				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blipFill>
                <a:blip r:embed="rId2"/>
                <a:stretch>
                  <a:fillRect l="-84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B352EB2-0A74-7FBC-EFF8-97ABAE6F82BD}"/>
                  </a:ext>
                </a:extLst>
              </p:cNvPr>
              <p:cNvSpPr txBox="1"/>
              <p:nvPr/>
            </p:nvSpPr>
            <p:spPr>
              <a:xfrm>
                <a:off x="436848" y="1978494"/>
                <a:ext cx="79751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</a:t>
                </a:r>
                <a:r>
                  <a:rPr lang="en-US" altLang="zh-CN" sz="1800" b="0" i="0" u="none" strike="noStrike" baseline="0" dirty="0">
                    <a:solidFill>
                      <a:srgbClr val="1F0909"/>
                    </a:solidFill>
                    <a:latin typeface="Crimson Pro" pitchFamily="2" charset="0"/>
                  </a:rPr>
                  <a:t>See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b="0" i="0" u="none" strike="noStrike" baseline="0" dirty="0">
                    <a:solidFill>
                      <a:srgbClr val="1F0909"/>
                    </a:solidFill>
                    <a:latin typeface="Crimson Pro" pitchFamily="2" charset="0"/>
                  </a:rPr>
                  <a:t> as a </a:t>
                </a:r>
                <a:r>
                  <a:rPr lang="en-US" altLang="zh-CN" sz="1800" b="0" i="0" u="none" strike="noStrike" baseline="0" dirty="0">
                    <a:solidFill>
                      <a:srgbClr val="8A1F11"/>
                    </a:solidFill>
                    <a:latin typeface="Crimson Pro" pitchFamily="2" charset="0"/>
                  </a:rPr>
                  <a:t>whole part </a:t>
                </a:r>
                <a:r>
                  <a:rPr lang="en-US" altLang="zh-CN" sz="1800" b="0" i="0" u="none" strike="noStrike" baseline="0" dirty="0">
                    <a:solidFill>
                      <a:srgbClr val="1F0909"/>
                    </a:solidFill>
                    <a:latin typeface="Crimson Pro" pitchFamily="2" charset="0"/>
                  </a:rPr>
                  <a:t>and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i="0" u="none" strike="noStrike" baseline="0" dirty="0">
                    <a:solidFill>
                      <a:srgbClr val="1F0909"/>
                    </a:solidFill>
                    <a:latin typeface="Crimson Pro" pitchFamily="2" charset="0"/>
                  </a:rPr>
                  <a:t> to fit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b="0" i="0" dirty="0">
                    <a:latin typeface="Crimson Pro" pitchFamily="2" charset="0"/>
                  </a:rPr>
                  <a:t>,    </a:t>
                </a:r>
                <a:r>
                  <a:rPr lang="en-US" altLang="zh-CN" b="0" i="1" dirty="0">
                    <a:latin typeface="Crimson Pro" pitchFamily="2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b="0" i="1" dirty="0">
                    <a:latin typeface="Crimson Pro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B352EB2-0A74-7FBC-EFF8-97ABAE6F8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978494"/>
                <a:ext cx="7975111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8853F2-3985-F2F9-E565-A71FC57CB12E}"/>
                  </a:ext>
                </a:extLst>
              </p:cNvPr>
              <p:cNvSpPr txBox="1"/>
              <p:nvPr/>
            </p:nvSpPr>
            <p:spPr>
              <a:xfrm>
                <a:off x="436848" y="2602156"/>
                <a:ext cx="7975111" cy="697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</a:t>
                </a:r>
                <a:r>
                  <a:rPr lang="en-US" altLang="zh-CN" sz="1800" b="0" i="0" u="none" strike="noStrike" baseline="0" dirty="0">
                    <a:solidFill>
                      <a:srgbClr val="1F0909"/>
                    </a:solidFill>
                    <a:latin typeface="Crimson Pro" pitchFamily="2" charset="0"/>
                  </a:rPr>
                  <a:t>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1F0909"/>
                    </a:solidFill>
                    <a:latin typeface="Crimson Pro" pitchFamily="2" charset="0"/>
                  </a:rPr>
                  <a:t> as </a:t>
                </a:r>
                <a:r>
                  <a:rPr lang="en-US" altLang="zh-CN" dirty="0">
                    <a:solidFill>
                      <a:srgbClr val="8A1F11"/>
                    </a:solidFill>
                    <a:latin typeface="Crimson Pro" pitchFamily="2" charset="0"/>
                  </a:rPr>
                  <a:t>8-dimensional inputs </a:t>
                </a:r>
                <a:r>
                  <a:rPr lang="en-US" altLang="zh-CN" dirty="0">
                    <a:solidFill>
                      <a:srgbClr val="1F0909"/>
                    </a:solidFill>
                    <a:latin typeface="Crimson Pro" pitchFamily="2" charset="0"/>
                  </a:rPr>
                  <a:t>and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i="0" u="none" strike="noStrike" baseline="0" dirty="0">
                    <a:solidFill>
                      <a:srgbClr val="1F0909"/>
                    </a:solidFill>
                    <a:latin typeface="Crimson Pro" pitchFamily="2" charset="0"/>
                  </a:rPr>
                  <a:t> to fit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b="0" i="0" dirty="0">
                    <a:latin typeface="Crimson Pro" pitchFamily="2" charset="0"/>
                  </a:rPr>
                  <a:t>, </a:t>
                </a:r>
              </a:p>
              <a:p>
                <a:r>
                  <a:rPr lang="en-US" altLang="zh-CN" dirty="0">
                    <a:latin typeface="Crimson Pro" pitchFamily="2" charset="0"/>
                  </a:rPr>
                  <a:t>         </a:t>
                </a:r>
                <a:r>
                  <a:rPr lang="en-US" altLang="zh-CN" b="0" i="1" dirty="0">
                    <a:latin typeface="Crimson Pro" pitchFamily="2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CN" dirty="0">
                    <a:solidFill>
                      <a:srgbClr val="1F0909"/>
                    </a:solidFill>
                    <a:latin typeface="Crimson Pro" pitchFamily="2" charset="0"/>
                  </a:rPr>
                  <a:t> </a:t>
                </a:r>
                <a:endParaRPr lang="en-US" altLang="zh-CN" b="0" i="1" dirty="0">
                  <a:latin typeface="Crimson Pro" pitchFamily="2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8853F2-3985-F2F9-E565-A71FC57CB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2602156"/>
                <a:ext cx="7975111" cy="697755"/>
              </a:xfrm>
              <a:prstGeom prst="rect">
                <a:avLst/>
              </a:prstGeom>
              <a:blipFill>
                <a:blip r:embed="rId4"/>
                <a:stretch>
                  <a:fillRect t="-5263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0D5EE7C8-271B-A5DA-0CB4-C3AF17AD9A5E}"/>
              </a:ext>
            </a:extLst>
          </p:cNvPr>
          <p:cNvSpPr txBox="1"/>
          <p:nvPr/>
        </p:nvSpPr>
        <p:spPr>
          <a:xfrm>
            <a:off x="436848" y="3842044"/>
            <a:ext cx="7975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We choose the second method			</a:t>
            </a:r>
          </a:p>
        </p:txBody>
      </p:sp>
    </p:spTree>
    <p:extLst>
      <p:ext uri="{BB962C8B-B14F-4D97-AF65-F5344CB8AC3E}">
        <p14:creationId xmlns:p14="http://schemas.microsoft.com/office/powerpoint/2010/main" val="400116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3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7BA334-9FAD-C177-7F0A-C40B26217890}"/>
              </a:ext>
            </a:extLst>
          </p:cNvPr>
          <p:cNvSpPr txBox="1"/>
          <p:nvPr/>
        </p:nvSpPr>
        <p:spPr>
          <a:xfrm>
            <a:off x="436848" y="1353487"/>
            <a:ext cx="7975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Our training error is:				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5EE7C8-271B-A5DA-0CB4-C3AF17AD9A5E}"/>
              </a:ext>
            </a:extLst>
          </p:cNvPr>
          <p:cNvSpPr txBox="1"/>
          <p:nvPr/>
        </p:nvSpPr>
        <p:spPr>
          <a:xfrm>
            <a:off x="436848" y="3842044"/>
            <a:ext cx="7975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Our prediction for the final test error is: 		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284A42-F97C-89A9-3886-98DC46E6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60" y="2149019"/>
            <a:ext cx="3886680" cy="9500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A1E6AD-1B9E-941B-480B-5CBEF4B7B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82" y="4650446"/>
            <a:ext cx="5100017" cy="96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6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Features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4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/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Our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method finds a feature for each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	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blipFill>
                <a:blip r:embed="rId2"/>
                <a:stretch>
                  <a:fillRect l="-84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/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We assume the system can be approximated by a polynomial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blipFill>
                <a:blip r:embed="rId3"/>
                <a:stretch>
                  <a:fillRect l="-794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23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Features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5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/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Our method finds a feature for each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		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blipFill>
                <a:blip r:embed="rId2"/>
                <a:stretch>
                  <a:fillRect l="-84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5EE7C8-271B-A5DA-0CB4-C3AF17AD9A5E}"/>
                  </a:ext>
                </a:extLst>
              </p:cNvPr>
              <p:cNvSpPr txBox="1"/>
              <p:nvPr/>
            </p:nvSpPr>
            <p:spPr>
              <a:xfrm>
                <a:off x="436848" y="3216401"/>
                <a:ext cx="8328405" cy="414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First try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to approximate the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maximum degree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5EE7C8-271B-A5DA-0CB4-C3AF17AD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216401"/>
                <a:ext cx="8328405" cy="414409"/>
              </a:xfrm>
              <a:prstGeom prst="rect">
                <a:avLst/>
              </a:prstGeom>
              <a:blipFill>
                <a:blip r:embed="rId3"/>
                <a:stretch>
                  <a:fillRect l="-805" t="-4412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/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We assume the system can be approximated by a polynomial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blipFill>
                <a:blip r:embed="rId4"/>
                <a:stretch>
                  <a:fillRect l="-794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6AC36CF-03F3-A5B5-E5D9-011BF11C0A6B}"/>
              </a:ext>
            </a:extLst>
          </p:cNvPr>
          <p:cNvSpPr txBox="1"/>
          <p:nvPr/>
        </p:nvSpPr>
        <p:spPr>
          <a:xfrm>
            <a:off x="436848" y="2704935"/>
            <a:ext cx="84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we tried:</a:t>
            </a:r>
            <a:r>
              <a:rPr lang="en-US" altLang="zh-CN" sz="2000" b="1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08FB21-72BB-4BB2-0438-9CEF054B1727}"/>
                  </a:ext>
                </a:extLst>
              </p:cNvPr>
              <p:cNvSpPr txBox="1"/>
              <p:nvPr/>
            </p:nvSpPr>
            <p:spPr>
              <a:xfrm>
                <a:off x="436848" y="3752956"/>
                <a:ext cx="8328405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We found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the fitting errors are better</a:t>
                </a:r>
                <a:endParaRPr lang="en-US" altLang="zh-CN" sz="2000" dirty="0">
                  <a:solidFill>
                    <a:schemeClr val="tx1"/>
                  </a:solidFill>
                  <a:latin typeface="Crimson Pro" pitchFamily="2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08FB21-72BB-4BB2-0438-9CEF054B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752956"/>
                <a:ext cx="8328405" cy="411651"/>
              </a:xfrm>
              <a:prstGeom prst="rect">
                <a:avLst/>
              </a:prstGeom>
              <a:blipFill>
                <a:blip r:embed="rId5"/>
                <a:stretch>
                  <a:fillRect t="-8955" b="-2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13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Features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6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/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Our method finds a feature for each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		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blipFill>
                <a:blip r:embed="rId2"/>
                <a:stretch>
                  <a:fillRect l="-84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5EE7C8-271B-A5DA-0CB4-C3AF17AD9A5E}"/>
                  </a:ext>
                </a:extLst>
              </p:cNvPr>
              <p:cNvSpPr txBox="1"/>
              <p:nvPr/>
            </p:nvSpPr>
            <p:spPr>
              <a:xfrm>
                <a:off x="436848" y="3216401"/>
                <a:ext cx="8328405" cy="414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First try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+…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to approximate the maximum degree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5EE7C8-271B-A5DA-0CB4-C3AF17AD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216401"/>
                <a:ext cx="8328405" cy="414409"/>
              </a:xfrm>
              <a:prstGeom prst="rect">
                <a:avLst/>
              </a:prstGeom>
              <a:blipFill>
                <a:blip r:embed="rId3"/>
                <a:stretch>
                  <a:fillRect l="-805" t="-4412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/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We assume the system can be approximated by a polynomial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blipFill>
                <a:blip r:embed="rId4"/>
                <a:stretch>
                  <a:fillRect l="-794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6AC36CF-03F3-A5B5-E5D9-011BF11C0A6B}"/>
              </a:ext>
            </a:extLst>
          </p:cNvPr>
          <p:cNvSpPr txBox="1"/>
          <p:nvPr/>
        </p:nvSpPr>
        <p:spPr>
          <a:xfrm>
            <a:off x="436848" y="2704935"/>
            <a:ext cx="84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we tried:</a:t>
            </a:r>
            <a:r>
              <a:rPr lang="en-US" altLang="zh-CN" sz="2000" b="1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08FB21-72BB-4BB2-0438-9CEF054B1727}"/>
                  </a:ext>
                </a:extLst>
              </p:cNvPr>
              <p:cNvSpPr txBox="1"/>
              <p:nvPr/>
            </p:nvSpPr>
            <p:spPr>
              <a:xfrm>
                <a:off x="436848" y="3752956"/>
                <a:ext cx="8328405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We found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the fitting errors are better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08FB21-72BB-4BB2-0438-9CEF054B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752956"/>
                <a:ext cx="8328405" cy="411651"/>
              </a:xfrm>
              <a:prstGeom prst="rect">
                <a:avLst/>
              </a:prstGeom>
              <a:blipFill>
                <a:blip r:embed="rId5"/>
                <a:stretch>
                  <a:fillRect t="-8955" b="-2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B6719C-3FC0-19FD-1D1A-BF19E0E6ED0D}"/>
                  </a:ext>
                </a:extLst>
              </p:cNvPr>
              <p:cNvSpPr txBox="1"/>
              <p:nvPr/>
            </p:nvSpPr>
            <p:spPr>
              <a:xfrm>
                <a:off x="436848" y="4286753"/>
                <a:ext cx="8538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S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et maximum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then use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brute force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 search all the features</a:t>
                </a:r>
                <a:endParaRPr lang="en-US" altLang="zh-CN" sz="2000" dirty="0">
                  <a:solidFill>
                    <a:schemeClr val="tx1"/>
                  </a:solidFill>
                  <a:latin typeface="Crimson Pro" pitchFamily="2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B6719C-3FC0-19FD-1D1A-BF19E0E6E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4286753"/>
                <a:ext cx="8538710" cy="400110"/>
              </a:xfrm>
              <a:prstGeom prst="rect">
                <a:avLst/>
              </a:prstGeom>
              <a:blipFill>
                <a:blip r:embed="rId6"/>
                <a:stretch>
                  <a:fillRect l="-78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F74B2DD2-76D4-D18D-8246-4BE3CF29F7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4102"/>
          <a:stretch/>
        </p:blipFill>
        <p:spPr>
          <a:xfrm>
            <a:off x="818546" y="4798246"/>
            <a:ext cx="7833073" cy="13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6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Features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7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/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Our method finds a feature for each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		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BA334-9FAD-C177-7F0A-C40B2621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353487"/>
                <a:ext cx="7975111" cy="400110"/>
              </a:xfrm>
              <a:prstGeom prst="rect">
                <a:avLst/>
              </a:prstGeom>
              <a:blipFill>
                <a:blip r:embed="rId2"/>
                <a:stretch>
                  <a:fillRect l="-84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5EE7C8-271B-A5DA-0CB4-C3AF17AD9A5E}"/>
                  </a:ext>
                </a:extLst>
              </p:cNvPr>
              <p:cNvSpPr txBox="1"/>
              <p:nvPr/>
            </p:nvSpPr>
            <p:spPr>
              <a:xfrm>
                <a:off x="436848" y="3216401"/>
                <a:ext cx="8328405" cy="414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First try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+…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to approximate the maximum degree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D5EE7C8-271B-A5DA-0CB4-C3AF17AD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216401"/>
                <a:ext cx="8328405" cy="414409"/>
              </a:xfrm>
              <a:prstGeom prst="rect">
                <a:avLst/>
              </a:prstGeom>
              <a:blipFill>
                <a:blip r:embed="rId3"/>
                <a:stretch>
                  <a:fillRect l="-805" t="-4412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/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We assume the system can be approximated by a polynomial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1860468"/>
                <a:ext cx="8442457" cy="400110"/>
              </a:xfrm>
              <a:prstGeom prst="rect">
                <a:avLst/>
              </a:prstGeom>
              <a:blipFill>
                <a:blip r:embed="rId4"/>
                <a:stretch>
                  <a:fillRect l="-794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6AC36CF-03F3-A5B5-E5D9-011BF11C0A6B}"/>
              </a:ext>
            </a:extLst>
          </p:cNvPr>
          <p:cNvSpPr txBox="1"/>
          <p:nvPr/>
        </p:nvSpPr>
        <p:spPr>
          <a:xfrm>
            <a:off x="436848" y="2704935"/>
            <a:ext cx="84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we tried:</a:t>
            </a:r>
            <a:r>
              <a:rPr lang="en-US" altLang="zh-CN" sz="2000" b="1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08FB21-72BB-4BB2-0438-9CEF054B1727}"/>
                  </a:ext>
                </a:extLst>
              </p:cNvPr>
              <p:cNvSpPr txBox="1"/>
              <p:nvPr/>
            </p:nvSpPr>
            <p:spPr>
              <a:xfrm>
                <a:off x="436848" y="3752956"/>
                <a:ext cx="8328405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We found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the fitting errors are better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08FB21-72BB-4BB2-0438-9CEF054B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752956"/>
                <a:ext cx="8328405" cy="411651"/>
              </a:xfrm>
              <a:prstGeom prst="rect">
                <a:avLst/>
              </a:prstGeom>
              <a:blipFill>
                <a:blip r:embed="rId5"/>
                <a:stretch>
                  <a:fillRect t="-8955" b="-2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B6719C-3FC0-19FD-1D1A-BF19E0E6ED0D}"/>
                  </a:ext>
                </a:extLst>
              </p:cNvPr>
              <p:cNvSpPr txBox="1"/>
              <p:nvPr/>
            </p:nvSpPr>
            <p:spPr>
              <a:xfrm>
                <a:off x="436848" y="4286753"/>
                <a:ext cx="8538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• S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et maximum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then use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brute force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 search all the features</a:t>
                </a:r>
                <a:endParaRPr lang="en-US" altLang="zh-CN" sz="2000" dirty="0">
                  <a:solidFill>
                    <a:schemeClr val="tx1"/>
                  </a:solidFill>
                  <a:latin typeface="Crimson Pro" pitchFamily="2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B6719C-3FC0-19FD-1D1A-BF19E0E6E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4286753"/>
                <a:ext cx="8538710" cy="400110"/>
              </a:xfrm>
              <a:prstGeom prst="rect">
                <a:avLst/>
              </a:prstGeom>
              <a:blipFill>
                <a:blip r:embed="rId6"/>
                <a:stretch>
                  <a:fillRect l="-78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D584DED-D06F-D243-F834-F29B39E5E211}"/>
              </a:ext>
            </a:extLst>
          </p:cNvPr>
          <p:cNvSpPr txBox="1"/>
          <p:nvPr/>
        </p:nvSpPr>
        <p:spPr>
          <a:xfrm>
            <a:off x="436848" y="4807499"/>
            <a:ext cx="8328405" cy="41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- We found maximum degree list (</a:t>
            </a:r>
            <a:r>
              <a:rPr lang="en-US" altLang="zh-CN" sz="2000" dirty="0">
                <a:solidFill>
                  <a:srgbClr val="0070C0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3 3 1 1 3) performs best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895E4F-3615-7F84-0618-6C9D60882C85}"/>
                  </a:ext>
                </a:extLst>
              </p:cNvPr>
              <p:cNvSpPr txBox="1"/>
              <p:nvPr/>
            </p:nvSpPr>
            <p:spPr>
              <a:xfrm>
                <a:off x="436848" y="5347576"/>
                <a:ext cx="8328405" cy="40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sz="2000" b="0" dirty="0">
                  <a:latin typeface="Crimson Pro" pitchFamily="2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895E4F-3615-7F84-0618-6C9D60882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5347576"/>
                <a:ext cx="8328405" cy="405176"/>
              </a:xfrm>
              <a:prstGeom prst="rect">
                <a:avLst/>
              </a:prstGeom>
              <a:blipFill>
                <a:blip r:embed="rId7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8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8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/>
              <p:nvPr/>
            </p:nvSpPr>
            <p:spPr>
              <a:xfrm>
                <a:off x="436848" y="2097235"/>
                <a:ext cx="84424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Has more freedom in choosing features than using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as a whole part.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586D60-AD25-4223-F55C-A1D1085C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2097235"/>
                <a:ext cx="8442457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6AC36CF-03F3-A5B5-E5D9-011BF11C0A6B}"/>
              </a:ext>
            </a:extLst>
          </p:cNvPr>
          <p:cNvSpPr txBox="1"/>
          <p:nvPr/>
        </p:nvSpPr>
        <p:spPr>
          <a:xfrm>
            <a:off x="436848" y="1346223"/>
            <a:ext cx="84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8A1F1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Capturing mutual information:</a:t>
            </a:r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EF64F00-7CCF-ECFE-AFC6-835CAE6D1810}"/>
                  </a:ext>
                </a:extLst>
              </p:cNvPr>
              <p:cNvSpPr txBox="1"/>
              <p:nvPr/>
            </p:nvSpPr>
            <p:spPr>
              <a:xfrm>
                <a:off x="436848" y="2652279"/>
                <a:ext cx="87887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-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E.g.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we can add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8A1F1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8A1F1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8A1F1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8A1F1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8A1F1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8A1F1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8A1F1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 "capture" the dependence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between dimensions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EF64F00-7CCF-ECFE-AFC6-835CAE6D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2652279"/>
                <a:ext cx="8788795" cy="400110"/>
              </a:xfrm>
              <a:prstGeom prst="rect">
                <a:avLst/>
              </a:prstGeom>
              <a:blipFill>
                <a:blip r:embed="rId3"/>
                <a:stretch>
                  <a:fillRect t="-7576" r="-34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43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Evaluation</a:t>
            </a:r>
            <a:endParaRPr lang="zh-CN" altLang="en-US" sz="3600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9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15151"/>
                </a:solidFill>
                <a:latin typeface="Crimson Pro" pitchFamily="2" charset="0"/>
              </a:rPr>
              <a:t>Ye &amp; </a:t>
            </a:r>
            <a:r>
              <a:rPr lang="en-US" altLang="zh-CN" sz="1200" dirty="0" err="1">
                <a:solidFill>
                  <a:srgbClr val="515151"/>
                </a:solidFill>
                <a:latin typeface="Crimson Pro" pitchFamily="2" charset="0"/>
              </a:rPr>
              <a:t>Shafizur</a:t>
            </a:r>
            <a:endParaRPr lang="en-US" altLang="zh-CN" sz="1200" dirty="0">
              <a:solidFill>
                <a:srgbClr val="515151"/>
              </a:solidFill>
              <a:latin typeface="Crimson Pr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Feature Engineering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6C99B54-2610-4346-5263-F973330C0C9B}"/>
              </a:ext>
            </a:extLst>
          </p:cNvPr>
          <p:cNvGrpSpPr/>
          <p:nvPr/>
        </p:nvGrpSpPr>
        <p:grpSpPr>
          <a:xfrm>
            <a:off x="352285" y="1236156"/>
            <a:ext cx="8395536" cy="4443955"/>
            <a:chOff x="184515" y="1215187"/>
            <a:chExt cx="8395536" cy="444395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15" y="1215187"/>
              <a:ext cx="8395536" cy="427029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711199" y="5289810"/>
              <a:ext cx="54152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8A1F11"/>
                  </a:solidFill>
                  <a:latin typeface="Crimson Pro" pitchFamily="2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index of the values</a:t>
              </a:r>
              <a:r>
                <a:rPr lang="en-US" dirty="0">
                  <a:solidFill>
                    <a:srgbClr val="8A1F11"/>
                  </a:solidFill>
                  <a:latin typeface="Crimson Pro" pitchFamily="2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16BC870-F62A-92BB-4B8F-F0CD6207BB7F}"/>
                </a:ext>
              </a:extLst>
            </p:cNvPr>
            <p:cNvSpPr txBox="1"/>
            <p:nvPr/>
          </p:nvSpPr>
          <p:spPr>
            <a:xfrm rot="16200000">
              <a:off x="-988765" y="2953770"/>
              <a:ext cx="37098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8A1F11"/>
                  </a:solidFill>
                  <a:latin typeface="Crimson Pro" pitchFamily="2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True / predicted values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90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61604</TotalTime>
  <Words>620</Words>
  <Application>Microsoft Office PowerPoint</Application>
  <PresentationFormat>全屏显示(4:3)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Cambria Math</vt:lpstr>
      <vt:lpstr>等线</vt:lpstr>
      <vt:lpstr>Calibri Light</vt:lpstr>
      <vt:lpstr>Crimson Pro</vt:lpstr>
      <vt:lpstr>Calibri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Ye</dc:creator>
  <cp:lastModifiedBy>Ye Zheng</cp:lastModifiedBy>
  <cp:revision>272</cp:revision>
  <dcterms:created xsi:type="dcterms:W3CDTF">2021-05-23T07:49:08Z</dcterms:created>
  <dcterms:modified xsi:type="dcterms:W3CDTF">2023-12-18T00:51:27Z</dcterms:modified>
</cp:coreProperties>
</file>