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3"/>
  </p:notesMasterIdLst>
  <p:sldIdLst>
    <p:sldId id="358" r:id="rId2"/>
    <p:sldId id="649" r:id="rId3"/>
    <p:sldId id="734" r:id="rId4"/>
    <p:sldId id="743" r:id="rId5"/>
    <p:sldId id="735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37" r:id="rId15"/>
    <p:sldId id="736" r:id="rId16"/>
    <p:sldId id="738" r:id="rId17"/>
    <p:sldId id="739" r:id="rId18"/>
    <p:sldId id="740" r:id="rId19"/>
    <p:sldId id="741" r:id="rId20"/>
    <p:sldId id="742" r:id="rId21"/>
    <p:sldId id="538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  <p:embeddedFont>
      <p:font typeface="Crimson Pro" pitchFamily="2" charset="0"/>
      <p:regular r:id="rId31"/>
      <p:bold r:id="rId32"/>
      <p:italic r:id="rId33"/>
      <p:boldItalic r:id="rId34"/>
    </p:embeddedFont>
    <p:embeddedFont>
      <p:font typeface="DengXian" panose="02010600030101010101" pitchFamily="2" charset="-122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5496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Zheng" initials="YZ" lastIdx="1" clrIdx="0">
    <p:extLst>
      <p:ext uri="{19B8F6BF-5375-455C-9EA6-DF929625EA0E}">
        <p15:presenceInfo xmlns:p15="http://schemas.microsoft.com/office/powerpoint/2012/main" userId="c70b5560249fc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F11"/>
    <a:srgbClr val="0070C0"/>
    <a:srgbClr val="63AEC9"/>
    <a:srgbClr val="8183FA"/>
    <a:srgbClr val="FB8180"/>
    <a:srgbClr val="616161"/>
    <a:srgbClr val="008AF2"/>
    <a:srgbClr val="42602D"/>
    <a:srgbClr val="8C8C8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6408" autoAdjust="0"/>
  </p:normalViewPr>
  <p:slideViewPr>
    <p:cSldViewPr snapToGrid="0" showGuides="1">
      <p:cViewPr varScale="1">
        <p:scale>
          <a:sx n="115" d="100"/>
          <a:sy n="115" d="100"/>
        </p:scale>
        <p:origin x="1530" y="108"/>
      </p:cViewPr>
      <p:guideLst>
        <p:guide pos="272"/>
        <p:guide pos="5496"/>
        <p:guide orient="horz" pos="845"/>
        <p:guide orient="horz" pos="3997"/>
        <p:guide orient="horz" pos="640"/>
        <p:guide orient="horz" pos="3906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8F82B-80DE-4D05-B7E6-D820D4DCE8F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BA4AB-4DB9-42B6-9D9A-D678C562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9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EB17-A7BE-49A5-AC40-166CA06C5194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82B-C261-4EAB-B1B6-BEF8391AB4D4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F52E-6D9D-4F69-B995-A6F121D31416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8F9-4B3D-4990-AA9A-02E9572248D9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EB47-94BD-4EF5-AD07-512F33F593C6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25F-98C2-4A3A-B9E5-7DE0B1D848A7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283-7206-4C08-9C4B-F530C1B43F19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529-C5A2-4027-A443-E7E257440F36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6B07-E3D9-4DF8-AF99-508B736F576B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7DFF-0A9F-4F19-A41A-80FFC707DBAB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4E8C-98E9-4AF2-9A32-CE50F9010F6A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4037-0731-49FE-9FD9-DB1F93846734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174C5B-9748-4CDB-83C6-F2E4659B78A3}"/>
              </a:ext>
            </a:extLst>
          </p:cNvPr>
          <p:cNvSpPr txBox="1"/>
          <p:nvPr/>
        </p:nvSpPr>
        <p:spPr>
          <a:xfrm>
            <a:off x="0" y="2605370"/>
            <a:ext cx="932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rimson Pro" pitchFamily="2" charset="0"/>
              </a:rPr>
              <a:t>Project 2: Unstrained Optimization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0F63A1-6543-40AB-AAB0-A92DE642FF86}"/>
              </a:ext>
            </a:extLst>
          </p:cNvPr>
          <p:cNvSpPr txBox="1"/>
          <p:nvPr/>
        </p:nvSpPr>
        <p:spPr>
          <a:xfrm>
            <a:off x="630035" y="4177383"/>
            <a:ext cx="788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Reporter: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Habibi and Ye Zheng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rimson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2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10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71EC8E-4D0D-8452-539C-626BFBCC1DA9}"/>
                  </a:ext>
                </a:extLst>
              </p:cNvPr>
              <p:cNvSpPr txBox="1"/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Backtracking Line Search: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0.9</m:t>
                    </m:r>
                  </m:oMath>
                </a14:m>
                <a:r>
                  <a:rPr lang="en-US" sz="2000" dirty="0">
                    <a:latin typeface="Crimson Pro" pitchFamily="2" charset="0"/>
                  </a:rPr>
                  <a:t>,  Start point: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(100, 1)</m:t>
                    </m:r>
                  </m:oMath>
                </a14:m>
                <a:endParaRPr lang="en-US" sz="2000" dirty="0">
                  <a:latin typeface="Crimson Pro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71EC8E-4D0D-8452-539C-626BFBC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blipFill>
                <a:blip r:embed="rId2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F20E913-BB67-AD9F-820E-03CD279856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730001"/>
                  </p:ext>
                </p:extLst>
              </p:nvPr>
            </p:nvGraphicFramePr>
            <p:xfrm>
              <a:off x="392091" y="2022745"/>
              <a:ext cx="8332808" cy="1321013"/>
            </p:xfrm>
            <a:graphic>
              <a:graphicData uri="http://schemas.openxmlformats.org/drawingml/2006/table">
                <a:tbl>
                  <a:tblPr/>
                  <a:tblGrid>
                    <a:gridCol w="2083202">
                      <a:extLst>
                        <a:ext uri="{9D8B030D-6E8A-4147-A177-3AD203B41FA5}">
                          <a16:colId xmlns:a16="http://schemas.microsoft.com/office/drawing/2014/main" val="2235489182"/>
                        </a:ext>
                      </a:extLst>
                    </a:gridCol>
                    <a:gridCol w="2083202">
                      <a:extLst>
                        <a:ext uri="{9D8B030D-6E8A-4147-A177-3AD203B41FA5}">
                          <a16:colId xmlns:a16="http://schemas.microsoft.com/office/drawing/2014/main" val="1591748086"/>
                        </a:ext>
                      </a:extLst>
                    </a:gridCol>
                    <a:gridCol w="2083202">
                      <a:extLst>
                        <a:ext uri="{9D8B030D-6E8A-4147-A177-3AD203B41FA5}">
                          <a16:colId xmlns:a16="http://schemas.microsoft.com/office/drawing/2014/main" val="4258413950"/>
                        </a:ext>
                      </a:extLst>
                    </a:gridCol>
                    <a:gridCol w="2083202">
                      <a:extLst>
                        <a:ext uri="{9D8B030D-6E8A-4147-A177-3AD203B41FA5}">
                          <a16:colId xmlns:a16="http://schemas.microsoft.com/office/drawing/2014/main" val="730952411"/>
                        </a:ext>
                      </a:extLst>
                    </a:gridCol>
                  </a:tblGrid>
                  <a:tr h="3626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Gradient Descent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Newton 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Quasi-Newton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636443"/>
                      </a:ext>
                    </a:extLst>
                  </a:tr>
                  <a:tr h="5437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Founded Minimum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effectLst/>
                                    <a:latin typeface="Crimson Pro" pitchFamily="2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effectLst/>
                                    <a:latin typeface="Crimson Pro" pitchFamily="2" charset="0"/>
                                  </a:rPr>
                                  <m:t>2.4 </m:t>
                                </m:r>
                                <m:r>
                                  <a:rPr lang="en-US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rimson Pro" pitchFamily="2" charset="0"/>
                          </a:endParaRP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effectLst/>
                                    <a:latin typeface="Crimson Pro" pitchFamily="2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effectLst/>
                                    <a:latin typeface="Crimson Pro" pitchFamily="2" charset="0"/>
                                  </a:rPr>
                                  <m:t>2.4 </m:t>
                                </m:r>
                                <m:r>
                                  <a:rPr lang="en-US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rimson Pro" pitchFamily="2" charset="0"/>
                          </a:endParaRP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effectLst/>
                                    <a:latin typeface="Crimson Pro" pitchFamily="2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effectLst/>
                                    <a:latin typeface="Crimson Pro" pitchFamily="2" charset="0"/>
                                  </a:rPr>
                                  <m:t>2.4 </m:t>
                                </m:r>
                                <m:r>
                                  <a:rPr lang="en-US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rimson Pro" pitchFamily="2" charset="0"/>
                          </a:endParaRP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60703"/>
                      </a:ext>
                    </a:extLst>
                  </a:tr>
                  <a:tr h="36266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Iteration Number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659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12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266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718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F20E913-BB67-AD9F-820E-03CD279856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730001"/>
                  </p:ext>
                </p:extLst>
              </p:nvPr>
            </p:nvGraphicFramePr>
            <p:xfrm>
              <a:off x="392091" y="2022745"/>
              <a:ext cx="8332808" cy="1321013"/>
            </p:xfrm>
            <a:graphic>
              <a:graphicData uri="http://schemas.openxmlformats.org/drawingml/2006/table">
                <a:tbl>
                  <a:tblPr/>
                  <a:tblGrid>
                    <a:gridCol w="2083202">
                      <a:extLst>
                        <a:ext uri="{9D8B030D-6E8A-4147-A177-3AD203B41FA5}">
                          <a16:colId xmlns:a16="http://schemas.microsoft.com/office/drawing/2014/main" val="2235489182"/>
                        </a:ext>
                      </a:extLst>
                    </a:gridCol>
                    <a:gridCol w="2083202">
                      <a:extLst>
                        <a:ext uri="{9D8B030D-6E8A-4147-A177-3AD203B41FA5}">
                          <a16:colId xmlns:a16="http://schemas.microsoft.com/office/drawing/2014/main" val="1591748086"/>
                        </a:ext>
                      </a:extLst>
                    </a:gridCol>
                    <a:gridCol w="2083202">
                      <a:extLst>
                        <a:ext uri="{9D8B030D-6E8A-4147-A177-3AD203B41FA5}">
                          <a16:colId xmlns:a16="http://schemas.microsoft.com/office/drawing/2014/main" val="4258413950"/>
                        </a:ext>
                      </a:extLst>
                    </a:gridCol>
                    <a:gridCol w="2083202">
                      <a:extLst>
                        <a:ext uri="{9D8B030D-6E8A-4147-A177-3AD203B41FA5}">
                          <a16:colId xmlns:a16="http://schemas.microsoft.com/office/drawing/2014/main" val="730952411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Gradient Descent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Newton 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Quasi-Newton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636443"/>
                      </a:ext>
                    </a:extLst>
                  </a:tr>
                  <a:tr h="5437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Founded Minimum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2" t="-74444" r="-200292" b="-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92" t="-74444" r="-100292" b="-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292" t="-74444" r="-292" b="-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60703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Iteration Number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659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12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266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7189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18" descr="A graph on a white surface&#10;&#10;Description automatically generated">
            <a:extLst>
              <a:ext uri="{FF2B5EF4-FFF2-40B4-BE49-F238E27FC236}">
                <a16:creationId xmlns:a16="http://schemas.microsoft.com/office/drawing/2014/main" id="{9F4EA919-1469-863A-2332-AF94CF17F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6" y="3666314"/>
            <a:ext cx="8853055" cy="26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3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11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1EC8E-4D0D-8452-539C-626BFBCC1DA9}"/>
              </a:ext>
            </a:extLst>
          </p:cNvPr>
          <p:cNvSpPr txBox="1"/>
          <p:nvPr/>
        </p:nvSpPr>
        <p:spPr>
          <a:xfrm>
            <a:off x="435047" y="1341644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Plot figure:</a:t>
            </a:r>
          </a:p>
        </p:txBody>
      </p:sp>
      <p:pic>
        <p:nvPicPr>
          <p:cNvPr id="4" name="Picture 3" descr="A graph of a curved yellow and orange curve&#10;&#10;Description automatically generated with medium confidence">
            <a:extLst>
              <a:ext uri="{FF2B5EF4-FFF2-40B4-BE49-F238E27FC236}">
                <a16:creationId xmlns:a16="http://schemas.microsoft.com/office/drawing/2014/main" id="{5287AD46-81C4-CB4D-9495-4CD189D1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50" y="1949645"/>
            <a:ext cx="3260667" cy="2519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EFE18-C957-F69F-31D1-E737602C1C3E}"/>
              </a:ext>
            </a:extLst>
          </p:cNvPr>
          <p:cNvSpPr txBox="1"/>
          <p:nvPr/>
        </p:nvSpPr>
        <p:spPr>
          <a:xfrm>
            <a:off x="435047" y="4916192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Non-convex function, and Gradient Descent may get stuck</a:t>
            </a:r>
          </a:p>
        </p:txBody>
      </p:sp>
    </p:spTree>
    <p:extLst>
      <p:ext uri="{BB962C8B-B14F-4D97-AF65-F5344CB8AC3E}">
        <p14:creationId xmlns:p14="http://schemas.microsoft.com/office/powerpoint/2010/main" val="19697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3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12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82780E-534E-14DE-9415-55FDFEF3C72A}"/>
                  </a:ext>
                </a:extLst>
              </p:cNvPr>
              <p:cNvSpPr txBox="1"/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Backtracking Line Search: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0.9</m:t>
                    </m:r>
                  </m:oMath>
                </a14:m>
                <a:r>
                  <a:rPr lang="en-US" sz="2000" dirty="0">
                    <a:latin typeface="Crimson Pro" pitchFamily="2" charset="0"/>
                  </a:rPr>
                  <a:t>,  Start point: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=[100;100]</m:t>
                    </m:r>
                  </m:oMath>
                </a14:m>
                <a:endParaRPr lang="en-US" sz="2000" dirty="0">
                  <a:latin typeface="Crimson Pro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82780E-534E-14DE-9415-55FDFEF3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blipFill>
                <a:blip r:embed="rId2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BF34618-8DDC-BF2B-03E6-925427EC09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14226"/>
                  </p:ext>
                </p:extLst>
              </p:nvPr>
            </p:nvGraphicFramePr>
            <p:xfrm>
              <a:off x="409429" y="2065200"/>
              <a:ext cx="8293100" cy="1554480"/>
            </p:xfrm>
            <a:graphic>
              <a:graphicData uri="http://schemas.openxmlformats.org/drawingml/2006/table">
                <a:tbl>
                  <a:tblPr/>
                  <a:tblGrid>
                    <a:gridCol w="2073275">
                      <a:extLst>
                        <a:ext uri="{9D8B030D-6E8A-4147-A177-3AD203B41FA5}">
                          <a16:colId xmlns:a16="http://schemas.microsoft.com/office/drawing/2014/main" val="3502152100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480916033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210621529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5030209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Gradient Descent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Newton 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Quasi-Newton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923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Founded Minimum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85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0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0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257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Iteration Number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 (max)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205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396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42209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dirty="0">
                              <a:effectLst/>
                              <a:latin typeface="Crimson Pro" pitchFamily="2" charset="0"/>
                            </a:rPr>
                            <a:t>Minima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t-IT" dirty="0">
                            <a:effectLst/>
                            <a:latin typeface="Crimson Pro" pitchFamily="2" charset="0"/>
                          </a:endParaRP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[10.2, 104.8]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[1,1]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[1,1]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65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BF34618-8DDC-BF2B-03E6-925427EC09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14226"/>
                  </p:ext>
                </p:extLst>
              </p:nvPr>
            </p:nvGraphicFramePr>
            <p:xfrm>
              <a:off x="409429" y="2065200"/>
              <a:ext cx="8293100" cy="1554480"/>
            </p:xfrm>
            <a:graphic>
              <a:graphicData uri="http://schemas.openxmlformats.org/drawingml/2006/table">
                <a:tbl>
                  <a:tblPr/>
                  <a:tblGrid>
                    <a:gridCol w="2073275">
                      <a:extLst>
                        <a:ext uri="{9D8B030D-6E8A-4147-A177-3AD203B41FA5}">
                          <a16:colId xmlns:a16="http://schemas.microsoft.com/office/drawing/2014/main" val="3502152100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480916033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210621529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50302094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Gradient Descent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Newton Method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Quasi-Newton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923998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Founded Minimum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85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0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0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257020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Iteration Number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4688" r="-2000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205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396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4220912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" t="-304688" r="-300882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[10.2, 104.8]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[1,1]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[1,1]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650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04ADAAF-B550-92CA-D70D-ADD31FFA8B2C}"/>
              </a:ext>
            </a:extLst>
          </p:cNvPr>
          <p:cNvSpPr txBox="1"/>
          <p:nvPr/>
        </p:nvSpPr>
        <p:spPr>
          <a:xfrm>
            <a:off x="435047" y="4027536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Other start points for Gradient Descent: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9C48B6-580A-1D6F-C98B-18CF27432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675118"/>
                  </p:ext>
                </p:extLst>
              </p:nvPr>
            </p:nvGraphicFramePr>
            <p:xfrm>
              <a:off x="409429" y="4663620"/>
              <a:ext cx="8293100" cy="1440180"/>
            </p:xfrm>
            <a:graphic>
              <a:graphicData uri="http://schemas.openxmlformats.org/drawingml/2006/table">
                <a:tbl>
                  <a:tblPr/>
                  <a:tblGrid>
                    <a:gridCol w="2073275">
                      <a:extLst>
                        <a:ext uri="{9D8B030D-6E8A-4147-A177-3AD203B41FA5}">
                          <a16:colId xmlns:a16="http://schemas.microsoft.com/office/drawing/2014/main" val="2779618811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110121370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2737199244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79027744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Start Point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Founded Minimum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effectLst/>
                              <a:latin typeface="Crimson Pro" pitchFamily="2" charset="0"/>
                            </a:rPr>
                            <a:t>Iteration Number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>
                              <a:effectLst/>
                              <a:latin typeface="Crimson Pro" pitchFamily="2" charset="0"/>
                            </a:rPr>
                            <a:t>Minima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b="1" dirty="0">
                              <a:effectLst/>
                              <a:latin typeface="Crimson Pro" pitchFamily="2" charset="0"/>
                            </a:rPr>
                            <a:t> 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2379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[10; 10]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4.9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effectLst/>
                              <a:latin typeface="Crimson Pro" pitchFamily="2" charset="0"/>
                            </a:rPr>
                            <a:t>1000 (max)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[3.2, 10.3]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18395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[1; 10]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4.2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effectLst/>
                              <a:latin typeface="Crimson Pro" pitchFamily="2" charset="0"/>
                            </a:rPr>
                            <a:t>1000 (max)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[3.0, 9.2]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78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9C48B6-580A-1D6F-C98B-18CF27432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675118"/>
                  </p:ext>
                </p:extLst>
              </p:nvPr>
            </p:nvGraphicFramePr>
            <p:xfrm>
              <a:off x="409429" y="4663620"/>
              <a:ext cx="8293100" cy="1440180"/>
            </p:xfrm>
            <a:graphic>
              <a:graphicData uri="http://schemas.openxmlformats.org/drawingml/2006/table">
                <a:tbl>
                  <a:tblPr/>
                  <a:tblGrid>
                    <a:gridCol w="2073275">
                      <a:extLst>
                        <a:ext uri="{9D8B030D-6E8A-4147-A177-3AD203B41FA5}">
                          <a16:colId xmlns:a16="http://schemas.microsoft.com/office/drawing/2014/main" val="2779618811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110121370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2737199244"/>
                        </a:ext>
                      </a:extLst>
                    </a:gridCol>
                    <a:gridCol w="2073275">
                      <a:extLst>
                        <a:ext uri="{9D8B030D-6E8A-4147-A177-3AD203B41FA5}">
                          <a16:colId xmlns:a16="http://schemas.microsoft.com/office/drawing/2014/main" val="1790277440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effectLst/>
                              <a:latin typeface="Crimson Pro" pitchFamily="2" charset="0"/>
                            </a:rPr>
                            <a:t>Start Point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effectLst/>
                              <a:latin typeface="Crimson Pro" pitchFamily="2" charset="0"/>
                            </a:rPr>
                            <a:t>Founded Minimum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effectLst/>
                              <a:latin typeface="Crimson Pro" pitchFamily="2" charset="0"/>
                            </a:rPr>
                            <a:t>Iteration Number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588" t="-3670" r="-588" b="-129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237984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[10; 10]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4.9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effectLst/>
                              <a:latin typeface="Crimson Pro" pitchFamily="2" charset="0"/>
                            </a:rPr>
                            <a:t>1000 (max)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Crimson Pro" pitchFamily="2" charset="0"/>
                            </a:rPr>
                            <a:t>[3.2, 10.3]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1839520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[1; 10]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4.2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effectLst/>
                              <a:latin typeface="Crimson Pro" pitchFamily="2" charset="0"/>
                            </a:rPr>
                            <a:t>1000 (max)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Crimson Pro" pitchFamily="2" charset="0"/>
                            </a:rPr>
                            <a:t>[3.0, 9.2]</a:t>
                          </a:r>
                        </a:p>
                      </a:txBody>
                      <a:tcPr marL="123825" marR="123825" marT="57150" marB="57150" anchor="ctr">
                        <a:lnL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785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569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3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13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1EC8E-4D0D-8452-539C-626BFBCC1DA9}"/>
              </a:ext>
            </a:extLst>
          </p:cNvPr>
          <p:cNvSpPr txBox="1"/>
          <p:nvPr/>
        </p:nvSpPr>
        <p:spPr>
          <a:xfrm>
            <a:off x="435047" y="1341644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Smaller steps in backtracking line search: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(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c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 = 0.001 and different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3E12A2-DA29-11C0-6509-63D1E0D11DFF}"/>
              </a:ext>
            </a:extLst>
          </p:cNvPr>
          <p:cNvGrpSpPr/>
          <p:nvPr/>
        </p:nvGrpSpPr>
        <p:grpSpPr>
          <a:xfrm>
            <a:off x="88441" y="2742932"/>
            <a:ext cx="8915948" cy="2815797"/>
            <a:chOff x="88441" y="2410424"/>
            <a:chExt cx="8915948" cy="28157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AE9E57-2678-53A8-5FD7-2CF9DDA37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41" y="2430992"/>
              <a:ext cx="2929050" cy="228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8A9B5-4672-EB1C-EDB7-0CA137DED046}"/>
                </a:ext>
              </a:extLst>
            </p:cNvPr>
            <p:cNvSpPr txBox="1"/>
            <p:nvPr/>
          </p:nvSpPr>
          <p:spPr>
            <a:xfrm>
              <a:off x="1068185" y="4856889"/>
              <a:ext cx="7938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>
                  <a:latin typeface="Crimson Pro" pitchFamily="2" charset="0"/>
                </a:rPr>
                <a:t>ρ</a:t>
              </a:r>
              <a:r>
                <a:rPr lang="en-US" sz="1800" dirty="0">
                  <a:latin typeface="Crimson Pro" pitchFamily="2" charset="0"/>
                </a:rPr>
                <a:t>=0.1  </a:t>
              </a:r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BA94DF-6CD2-B184-6D66-ABD2D9BB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8722" y="2430220"/>
              <a:ext cx="2929050" cy="229361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9ACB18-4338-1273-F612-F8F3059A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589" y="2410424"/>
              <a:ext cx="2931800" cy="228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6A9DBD-C9E2-9451-0A25-340AA3D0EEC5}"/>
                </a:ext>
              </a:extLst>
            </p:cNvPr>
            <p:cNvSpPr txBox="1"/>
            <p:nvPr/>
          </p:nvSpPr>
          <p:spPr>
            <a:xfrm>
              <a:off x="4175067" y="4856889"/>
              <a:ext cx="912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>
                  <a:latin typeface="Crimson Pro" pitchFamily="2" charset="0"/>
                </a:rPr>
                <a:t>ρ</a:t>
              </a:r>
              <a:r>
                <a:rPr lang="en-US" sz="1800" dirty="0">
                  <a:latin typeface="Crimson Pro" pitchFamily="2" charset="0"/>
                </a:rPr>
                <a:t>=0.01  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A4CB6D-00E0-3B02-393E-099E4B4CB183}"/>
                </a:ext>
              </a:extLst>
            </p:cNvPr>
            <p:cNvSpPr txBox="1"/>
            <p:nvPr/>
          </p:nvSpPr>
          <p:spPr>
            <a:xfrm>
              <a:off x="7173365" y="4856889"/>
              <a:ext cx="10063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>
                  <a:latin typeface="Crimson Pro" pitchFamily="2" charset="0"/>
                </a:rPr>
                <a:t>ρ</a:t>
              </a:r>
              <a:r>
                <a:rPr lang="en-US" sz="1800" dirty="0">
                  <a:latin typeface="Crimson Pro" pitchFamily="2" charset="0"/>
                </a:rPr>
                <a:t>=0.001  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9EDE80-5B61-7929-5A1E-8DACDE516500}"/>
              </a:ext>
            </a:extLst>
          </p:cNvPr>
          <p:cNvSpPr txBox="1"/>
          <p:nvPr/>
        </p:nvSpPr>
        <p:spPr>
          <a:xfrm>
            <a:off x="435047" y="1902219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Generally means slower convergence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rimson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6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8" y="371043"/>
            <a:ext cx="7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Adam Optimizer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[2014 by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Kingma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 et. al. ]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14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D0E65-102F-4416-5E05-D34F35E169B7}"/>
              </a:ext>
            </a:extLst>
          </p:cNvPr>
          <p:cNvSpPr txBox="1"/>
          <p:nvPr/>
        </p:nvSpPr>
        <p:spPr>
          <a:xfrm>
            <a:off x="435047" y="1341644"/>
            <a:ext cx="4136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Crimson Pro" pitchFamily="2" charset="0"/>
              </a:rPr>
              <a:t>Ada</a:t>
            </a:r>
            <a:r>
              <a:rPr lang="en-US" sz="2000" dirty="0">
                <a:latin typeface="Crimson Pro" pitchFamily="2" charset="0"/>
              </a:rPr>
              <a:t>ptive </a:t>
            </a:r>
            <a:r>
              <a:rPr lang="en-US" sz="2000" b="1" dirty="0">
                <a:latin typeface="Crimson Pro" pitchFamily="2" charset="0"/>
              </a:rPr>
              <a:t>M</a:t>
            </a:r>
            <a:r>
              <a:rPr lang="en-US" sz="2000" dirty="0">
                <a:latin typeface="Crimson Pro" pitchFamily="2" charset="0"/>
              </a:rPr>
              <a:t>oment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DA7D0021-0CF6-FB54-1C92-60ED3124C431}"/>
                  </a:ext>
                </a:extLst>
              </p:cNvPr>
              <p:cNvSpPr txBox="1"/>
              <p:nvPr/>
            </p:nvSpPr>
            <p:spPr>
              <a:xfrm>
                <a:off x="436848" y="1821900"/>
                <a:ext cx="83284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  maintains a decreasing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(ratio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average of the past gradients</a:t>
                </a:r>
              </a:p>
            </p:txBody>
          </p:sp>
        </mc:Choice>
        <mc:Fallback xmlns=""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DA7D0021-0CF6-FB54-1C92-60ED3124C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21900"/>
                <a:ext cx="8328405" cy="400110"/>
              </a:xfrm>
              <a:prstGeom prst="rect">
                <a:avLst/>
              </a:prstGeom>
              <a:blipFill>
                <a:blip r:embed="rId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0">
            <a:extLst>
              <a:ext uri="{FF2B5EF4-FFF2-40B4-BE49-F238E27FC236}">
                <a16:creationId xmlns:a16="http://schemas.microsoft.com/office/drawing/2014/main" id="{80E6F994-2515-0F3F-AAFB-D50889CEECD8}"/>
              </a:ext>
            </a:extLst>
          </p:cNvPr>
          <p:cNvSpPr txBox="1"/>
          <p:nvPr/>
        </p:nvSpPr>
        <p:spPr>
          <a:xfrm>
            <a:off x="436848" y="2360765"/>
            <a:ext cx="8328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  similar to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SGD with Momentum</a:t>
            </a:r>
            <a:endParaRPr lang="en-US" altLang="zh-CN" sz="2000" dirty="0">
              <a:solidFill>
                <a:schemeClr val="tx1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643F55-BD18-0AFF-ACE4-4A07DEF0FECE}"/>
              </a:ext>
            </a:extLst>
          </p:cNvPr>
          <p:cNvSpPr txBox="1"/>
          <p:nvPr/>
        </p:nvSpPr>
        <p:spPr>
          <a:xfrm>
            <a:off x="435047" y="5776144"/>
            <a:ext cx="4136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Crimson Pro" pitchFamily="2" charset="0"/>
              </a:rPr>
              <a:t>To escape local minima</a:t>
            </a:r>
            <a:endParaRPr lang="en-US" sz="2000" dirty="0">
              <a:latin typeface="Crimson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0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8" y="371043"/>
            <a:ext cx="7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Adam Optimizer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[2014 by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Kingma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 et. al. ]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15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D0E65-102F-4416-5E05-D34F35E169B7}"/>
              </a:ext>
            </a:extLst>
          </p:cNvPr>
          <p:cNvSpPr txBox="1"/>
          <p:nvPr/>
        </p:nvSpPr>
        <p:spPr>
          <a:xfrm>
            <a:off x="435047" y="1341644"/>
            <a:ext cx="4136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Crimson Pro" pitchFamily="2" charset="0"/>
              </a:rPr>
              <a:t>Ada</a:t>
            </a:r>
            <a:r>
              <a:rPr lang="en-US" sz="2000" dirty="0">
                <a:latin typeface="Crimson Pro" pitchFamily="2" charset="0"/>
              </a:rPr>
              <a:t>ptive </a:t>
            </a:r>
            <a:r>
              <a:rPr lang="en-US" sz="2000" b="1" dirty="0">
                <a:latin typeface="Crimson Pro" pitchFamily="2" charset="0"/>
              </a:rPr>
              <a:t>M</a:t>
            </a:r>
            <a:r>
              <a:rPr lang="en-US" sz="2000" dirty="0">
                <a:latin typeface="Crimson Pro" pitchFamily="2" charset="0"/>
              </a:rPr>
              <a:t>oment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DA7D0021-0CF6-FB54-1C92-60ED3124C431}"/>
                  </a:ext>
                </a:extLst>
              </p:cNvPr>
              <p:cNvSpPr txBox="1"/>
              <p:nvPr/>
            </p:nvSpPr>
            <p:spPr>
              <a:xfrm>
                <a:off x="436848" y="1821900"/>
                <a:ext cx="83284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  maintains a decreasing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(ratio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average of the past gradients</a:t>
                </a:r>
              </a:p>
            </p:txBody>
          </p:sp>
        </mc:Choice>
        <mc:Fallback xmlns=""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DA7D0021-0CF6-FB54-1C92-60ED3124C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21900"/>
                <a:ext cx="8328405" cy="400110"/>
              </a:xfrm>
              <a:prstGeom prst="rect">
                <a:avLst/>
              </a:prstGeom>
              <a:blipFill>
                <a:blip r:embed="rId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0">
            <a:extLst>
              <a:ext uri="{FF2B5EF4-FFF2-40B4-BE49-F238E27FC236}">
                <a16:creationId xmlns:a16="http://schemas.microsoft.com/office/drawing/2014/main" id="{80E6F994-2515-0F3F-AAFB-D50889CEECD8}"/>
              </a:ext>
            </a:extLst>
          </p:cNvPr>
          <p:cNvSpPr txBox="1"/>
          <p:nvPr/>
        </p:nvSpPr>
        <p:spPr>
          <a:xfrm>
            <a:off x="436848" y="2360765"/>
            <a:ext cx="8328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  similar to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SGD with Momentum</a:t>
            </a:r>
            <a:endParaRPr lang="en-US" altLang="zh-CN" sz="2000" dirty="0">
              <a:solidFill>
                <a:schemeClr val="tx1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CA614-D1C6-B3A5-8143-E3146E51AE39}"/>
              </a:ext>
            </a:extLst>
          </p:cNvPr>
          <p:cNvGrpSpPr/>
          <p:nvPr/>
        </p:nvGrpSpPr>
        <p:grpSpPr>
          <a:xfrm>
            <a:off x="4651486" y="2868595"/>
            <a:ext cx="3220666" cy="3045331"/>
            <a:chOff x="2503725" y="1883699"/>
            <a:chExt cx="3805635" cy="3451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A35C18-4A92-1B7F-9680-E4434889E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086"/>
            <a:stretch/>
          </p:blipFill>
          <p:spPr>
            <a:xfrm>
              <a:off x="2503725" y="1883699"/>
              <a:ext cx="3805635" cy="345168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8ABF604-10F3-8390-E024-7B453CB5B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851" t="5473" r="2001" b="53309"/>
            <a:stretch/>
          </p:blipFill>
          <p:spPr>
            <a:xfrm>
              <a:off x="2876203" y="2042160"/>
              <a:ext cx="1271847" cy="734292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77803D5-9F1E-5964-1B49-802F88E9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81" y="3166516"/>
            <a:ext cx="3482024" cy="2373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643F55-BD18-0AFF-ACE4-4A07DEF0FECE}"/>
              </a:ext>
            </a:extLst>
          </p:cNvPr>
          <p:cNvSpPr txBox="1"/>
          <p:nvPr/>
        </p:nvSpPr>
        <p:spPr>
          <a:xfrm>
            <a:off x="435047" y="5776144"/>
            <a:ext cx="4136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Crimson Pro" pitchFamily="2" charset="0"/>
              </a:rPr>
              <a:t>To escape local minima</a:t>
            </a:r>
            <a:endParaRPr lang="en-US" sz="2000" dirty="0">
              <a:latin typeface="Crimson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1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8" y="371043"/>
            <a:ext cx="7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Famous Learning Rate 3e-4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Crimson Pro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16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D0E65-102F-4416-5E05-D34F35E169B7}"/>
              </a:ext>
            </a:extLst>
          </p:cNvPr>
          <p:cNvSpPr txBox="1"/>
          <p:nvPr/>
        </p:nvSpPr>
        <p:spPr>
          <a:xfrm>
            <a:off x="435047" y="1341644"/>
            <a:ext cx="6614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Adam has a famous </a:t>
            </a:r>
            <a:r>
              <a:rPr lang="en-US" sz="2000" dirty="0">
                <a:solidFill>
                  <a:srgbClr val="8A1F11"/>
                </a:solidFill>
                <a:latin typeface="Crimson Pro" pitchFamily="2" charset="0"/>
              </a:rPr>
              <a:t>tricky learning rate 3e-4 </a:t>
            </a:r>
            <a:r>
              <a:rPr lang="en-US" sz="2000" dirty="0">
                <a:latin typeface="Crimson Pro" pitchFamily="2" charset="0"/>
              </a:rPr>
              <a:t>(step length)</a:t>
            </a:r>
          </a:p>
        </p:txBody>
      </p:sp>
      <p:pic>
        <p:nvPicPr>
          <p:cNvPr id="2" name="Picture 1" descr="A screenshot of a video&#10;&#10;Description automatically generated">
            <a:extLst>
              <a:ext uri="{FF2B5EF4-FFF2-40B4-BE49-F238E27FC236}">
                <a16:creationId xmlns:a16="http://schemas.microsoft.com/office/drawing/2014/main" id="{43DF45A1-5119-15C9-E240-61E691E5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5" y="2048428"/>
            <a:ext cx="3378907" cy="1340300"/>
          </a:xfrm>
          <a:prstGeom prst="rect">
            <a:avLst/>
          </a:prstGeom>
        </p:spPr>
      </p:pic>
      <p:pic>
        <p:nvPicPr>
          <p:cNvPr id="3" name="Picture 2" descr="A graph of a train loss&#10;&#10;Description automatically generated">
            <a:extLst>
              <a:ext uri="{FF2B5EF4-FFF2-40B4-BE49-F238E27FC236}">
                <a16:creationId xmlns:a16="http://schemas.microsoft.com/office/drawing/2014/main" id="{7A49A335-5E9C-F340-D969-A5619633A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83" y="2020911"/>
            <a:ext cx="3378907" cy="2216104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DE5747-6C75-A9FD-16B6-7D66952C3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7" y="3867233"/>
            <a:ext cx="2710488" cy="1623141"/>
          </a:xfrm>
          <a:prstGeom prst="rect">
            <a:avLst/>
          </a:prstGeom>
        </p:spPr>
      </p:pic>
      <p:pic>
        <p:nvPicPr>
          <p:cNvPr id="10" name="Picture 9" descr="A graph of loss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C0D4D7C-04EF-82F8-2547-EB4BA7593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02" y="3512807"/>
            <a:ext cx="3524705" cy="25294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CA9E71-373D-2400-F895-1F683AA09F55}"/>
              </a:ext>
            </a:extLst>
          </p:cNvPr>
          <p:cNvSpPr/>
          <p:nvPr/>
        </p:nvSpPr>
        <p:spPr>
          <a:xfrm>
            <a:off x="594381" y="2601813"/>
            <a:ext cx="1909142" cy="299250"/>
          </a:xfrm>
          <a:prstGeom prst="rect">
            <a:avLst/>
          </a:prstGeom>
          <a:noFill/>
          <a:ln w="28575" cap="flat" cmpd="sng" algn="ctr">
            <a:solidFill>
              <a:srgbClr val="8A1F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5FB43-E5A1-6AA2-919E-4BDF3288D435}"/>
              </a:ext>
            </a:extLst>
          </p:cNvPr>
          <p:cNvSpPr/>
          <p:nvPr/>
        </p:nvSpPr>
        <p:spPr>
          <a:xfrm>
            <a:off x="5702531" y="2125136"/>
            <a:ext cx="1411994" cy="299250"/>
          </a:xfrm>
          <a:prstGeom prst="rect">
            <a:avLst/>
          </a:prstGeom>
          <a:noFill/>
          <a:ln w="28575" cap="flat" cmpd="sng" algn="ctr">
            <a:solidFill>
              <a:srgbClr val="8A1F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E3B0C-62DC-99B1-EF9A-5C5490DAF90C}"/>
              </a:ext>
            </a:extLst>
          </p:cNvPr>
          <p:cNvSpPr/>
          <p:nvPr/>
        </p:nvSpPr>
        <p:spPr>
          <a:xfrm>
            <a:off x="6251171" y="4235651"/>
            <a:ext cx="1411994" cy="299250"/>
          </a:xfrm>
          <a:prstGeom prst="rect">
            <a:avLst/>
          </a:prstGeom>
          <a:noFill/>
          <a:ln w="28575" cap="flat" cmpd="sng" algn="ctr">
            <a:solidFill>
              <a:srgbClr val="8A1F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DD8E6-EC50-4148-7C38-10E58BC20D83}"/>
              </a:ext>
            </a:extLst>
          </p:cNvPr>
          <p:cNvSpPr/>
          <p:nvPr/>
        </p:nvSpPr>
        <p:spPr>
          <a:xfrm>
            <a:off x="2310938" y="4430039"/>
            <a:ext cx="1411994" cy="299250"/>
          </a:xfrm>
          <a:prstGeom prst="rect">
            <a:avLst/>
          </a:prstGeom>
          <a:noFill/>
          <a:ln w="28575" cap="flat" cmpd="sng" algn="ctr">
            <a:solidFill>
              <a:srgbClr val="8A1F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8" y="371043"/>
            <a:ext cx="7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Optimization with Adam 3e-4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Crimson Pro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17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55965-4D29-857A-B6CF-03927989503F}"/>
              </a:ext>
            </a:extLst>
          </p:cNvPr>
          <p:cNvGrpSpPr/>
          <p:nvPr/>
        </p:nvGrpSpPr>
        <p:grpSpPr>
          <a:xfrm>
            <a:off x="184766" y="3402921"/>
            <a:ext cx="8824344" cy="2813228"/>
            <a:chOff x="184766" y="3261602"/>
            <a:chExt cx="8824344" cy="2813228"/>
          </a:xfrm>
        </p:grpSpPr>
        <p:pic>
          <p:nvPicPr>
            <p:cNvPr id="2" name="Picture 1" descr="A blue line graph with white background&#10;&#10;Description automatically generated">
              <a:extLst>
                <a:ext uri="{FF2B5EF4-FFF2-40B4-BE49-F238E27FC236}">
                  <a16:creationId xmlns:a16="http://schemas.microsoft.com/office/drawing/2014/main" id="{7F24F8AD-FEF3-D7DA-3F60-D25A8DE9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258" y="3261602"/>
              <a:ext cx="2801852" cy="2291994"/>
            </a:xfrm>
            <a:prstGeom prst="rect">
              <a:avLst/>
            </a:prstGeom>
          </p:spPr>
        </p:pic>
        <p:pic>
          <p:nvPicPr>
            <p:cNvPr id="3" name="Picture 2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CE123509-DD31-AB73-9D38-FB00945B0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66" y="3310237"/>
              <a:ext cx="2894704" cy="22018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322BAC-FDBE-DE5B-53D9-36C381DF5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0278" y="3310914"/>
              <a:ext cx="2894704" cy="220727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A7C674-3B38-4F52-1089-A9F0277F3046}"/>
                </a:ext>
              </a:extLst>
            </p:cNvPr>
            <p:cNvGrpSpPr/>
            <p:nvPr/>
          </p:nvGrpSpPr>
          <p:grpSpPr>
            <a:xfrm>
              <a:off x="736036" y="5620463"/>
              <a:ext cx="7671928" cy="454367"/>
              <a:chOff x="936317" y="5128952"/>
              <a:chExt cx="10565477" cy="33855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511EF-FC11-37BD-BE91-9ED9583FDED8}"/>
                  </a:ext>
                </a:extLst>
              </p:cNvPr>
              <p:cNvSpPr txBox="1"/>
              <p:nvPr/>
            </p:nvSpPr>
            <p:spPr>
              <a:xfrm>
                <a:off x="9363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Function 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5C9407-A403-864D-0EE4-CD10513A83D1}"/>
                  </a:ext>
                </a:extLst>
              </p:cNvPr>
              <p:cNvSpPr txBox="1"/>
              <p:nvPr/>
            </p:nvSpPr>
            <p:spPr>
              <a:xfrm>
                <a:off x="50511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Function 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9C88CE-7CA0-AA0C-E5D9-7856A4D83541}"/>
                  </a:ext>
                </a:extLst>
              </p:cNvPr>
              <p:cNvSpPr txBox="1"/>
              <p:nvPr/>
            </p:nvSpPr>
            <p:spPr>
              <a:xfrm>
                <a:off x="9049539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Function 3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F27F6CB-E05A-D566-EF37-E57AE4A84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04" y="1353058"/>
            <a:ext cx="8805506" cy="11386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F4A105-67E6-F8DB-34E4-439E82A31496}"/>
              </a:ext>
            </a:extLst>
          </p:cNvPr>
          <p:cNvSpPr txBox="1"/>
          <p:nvPr/>
        </p:nvSpPr>
        <p:spPr>
          <a:xfrm>
            <a:off x="443359" y="2780632"/>
            <a:ext cx="4136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rimson Pro" pitchFamily="2" charset="0"/>
              </a:rPr>
              <a:t>with the convergence figures</a:t>
            </a:r>
          </a:p>
        </p:txBody>
      </p:sp>
    </p:spTree>
    <p:extLst>
      <p:ext uri="{BB962C8B-B14F-4D97-AF65-F5344CB8AC3E}">
        <p14:creationId xmlns:p14="http://schemas.microsoft.com/office/powerpoint/2010/main" val="407226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8" y="371043"/>
            <a:ext cx="7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Optimization with Adam 0.1 / 0.01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Crimson Pro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18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E91B9-B01E-FC29-90FA-CA274FFA4A9E}"/>
              </a:ext>
            </a:extLst>
          </p:cNvPr>
          <p:cNvSpPr txBox="1"/>
          <p:nvPr/>
        </p:nvSpPr>
        <p:spPr>
          <a:xfrm>
            <a:off x="435047" y="1341644"/>
            <a:ext cx="5284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Step length 0.1 / 0.01 for function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C55B4-2843-BC61-0014-D7FAA49217F8}"/>
              </a:ext>
            </a:extLst>
          </p:cNvPr>
          <p:cNvGrpSpPr/>
          <p:nvPr/>
        </p:nvGrpSpPr>
        <p:grpSpPr>
          <a:xfrm>
            <a:off x="465791" y="2291218"/>
            <a:ext cx="7851481" cy="3323226"/>
            <a:chOff x="606698" y="2268970"/>
            <a:chExt cx="7851481" cy="33232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2EB1F7-7F25-CA5A-40D5-78E5F59642AA}"/>
                </a:ext>
              </a:extLst>
            </p:cNvPr>
            <p:cNvGrpSpPr/>
            <p:nvPr/>
          </p:nvGrpSpPr>
          <p:grpSpPr>
            <a:xfrm>
              <a:off x="1263403" y="5253642"/>
              <a:ext cx="6567055" cy="338554"/>
              <a:chOff x="936317" y="5128952"/>
              <a:chExt cx="6567055" cy="3385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D31B54-152E-F73F-238C-AD5DA2A459F8}"/>
                  </a:ext>
                </a:extLst>
              </p:cNvPr>
              <p:cNvSpPr txBox="1"/>
              <p:nvPr/>
            </p:nvSpPr>
            <p:spPr>
              <a:xfrm>
                <a:off x="9363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Learning rate 0.1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D20E0C-9DEB-33F0-4997-FB7DD45C6B32}"/>
                  </a:ext>
                </a:extLst>
              </p:cNvPr>
              <p:cNvSpPr txBox="1"/>
              <p:nvPr/>
            </p:nvSpPr>
            <p:spPr>
              <a:xfrm>
                <a:off x="50511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Learning rate 0.01</a:t>
                </a:r>
              </a:p>
            </p:txBody>
          </p:sp>
        </p:grpSp>
        <p:pic>
          <p:nvPicPr>
            <p:cNvPr id="20" name="Picture 19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624A3B6F-A544-71A0-D432-0109ADA4A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704" y="2268970"/>
              <a:ext cx="3744475" cy="2814475"/>
            </a:xfrm>
            <a:prstGeom prst="rect">
              <a:avLst/>
            </a:prstGeom>
          </p:spPr>
        </p:pic>
        <p:pic>
          <p:nvPicPr>
            <p:cNvPr id="21" name="Picture 20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642E7D33-A6F0-C8A5-858B-2DE131E8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98" y="2268970"/>
              <a:ext cx="3690982" cy="28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4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8" y="371043"/>
            <a:ext cx="7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Optimization with Adam 0.1 / 0.01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Crimson Pro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19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E91B9-B01E-FC29-90FA-CA274FFA4A9E}"/>
              </a:ext>
            </a:extLst>
          </p:cNvPr>
          <p:cNvSpPr txBox="1"/>
          <p:nvPr/>
        </p:nvSpPr>
        <p:spPr>
          <a:xfrm>
            <a:off x="435047" y="1341644"/>
            <a:ext cx="5284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Step length 0.1 / 0.01 for function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C55B4-2843-BC61-0014-D7FAA49217F8}"/>
              </a:ext>
            </a:extLst>
          </p:cNvPr>
          <p:cNvGrpSpPr/>
          <p:nvPr/>
        </p:nvGrpSpPr>
        <p:grpSpPr>
          <a:xfrm>
            <a:off x="465791" y="2291218"/>
            <a:ext cx="7851481" cy="3323226"/>
            <a:chOff x="606698" y="2268970"/>
            <a:chExt cx="7851481" cy="33232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2EB1F7-7F25-CA5A-40D5-78E5F59642AA}"/>
                </a:ext>
              </a:extLst>
            </p:cNvPr>
            <p:cNvGrpSpPr/>
            <p:nvPr/>
          </p:nvGrpSpPr>
          <p:grpSpPr>
            <a:xfrm>
              <a:off x="1263403" y="5253642"/>
              <a:ext cx="6567055" cy="338554"/>
              <a:chOff x="936317" y="5128952"/>
              <a:chExt cx="6567055" cy="3385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D31B54-152E-F73F-238C-AD5DA2A459F8}"/>
                  </a:ext>
                </a:extLst>
              </p:cNvPr>
              <p:cNvSpPr txBox="1"/>
              <p:nvPr/>
            </p:nvSpPr>
            <p:spPr>
              <a:xfrm>
                <a:off x="9363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Learning rate 0.1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D20E0C-9DEB-33F0-4997-FB7DD45C6B32}"/>
                  </a:ext>
                </a:extLst>
              </p:cNvPr>
              <p:cNvSpPr txBox="1"/>
              <p:nvPr/>
            </p:nvSpPr>
            <p:spPr>
              <a:xfrm>
                <a:off x="50511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Learning rate 0.01</a:t>
                </a:r>
              </a:p>
            </p:txBody>
          </p:sp>
        </p:grpSp>
        <p:pic>
          <p:nvPicPr>
            <p:cNvPr id="20" name="Picture 19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624A3B6F-A544-71A0-D432-0109ADA4A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704" y="2268970"/>
              <a:ext cx="3744475" cy="2814475"/>
            </a:xfrm>
            <a:prstGeom prst="rect">
              <a:avLst/>
            </a:prstGeom>
          </p:spPr>
        </p:pic>
        <p:pic>
          <p:nvPicPr>
            <p:cNvPr id="21" name="Picture 20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642E7D33-A6F0-C8A5-858B-2DE131E8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98" y="2268970"/>
              <a:ext cx="3690982" cy="28144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5AA290-2879-4A5E-6DB2-B1D1F76D4931}"/>
              </a:ext>
            </a:extLst>
          </p:cNvPr>
          <p:cNvSpPr txBox="1"/>
          <p:nvPr/>
        </p:nvSpPr>
        <p:spPr>
          <a:xfrm>
            <a:off x="6296970" y="2782669"/>
            <a:ext cx="1698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rimson Pro" pitchFamily="2" charset="0"/>
              </a:rPr>
              <a:t>Decreasing </a:t>
            </a:r>
          </a:p>
          <a:p>
            <a:r>
              <a:rPr lang="en-US" dirty="0">
                <a:latin typeface="Crimson Pro" pitchFamily="2" charset="0"/>
              </a:rPr>
              <a:t>step length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1C094B-853A-3F93-DF30-5F38931C6CA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370022" y="3105835"/>
            <a:ext cx="926948" cy="169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6BF40C-63D5-7123-7251-B8ABB53E39D6}"/>
              </a:ext>
            </a:extLst>
          </p:cNvPr>
          <p:cNvCxnSpPr>
            <a:cxnSpLocks/>
          </p:cNvCxnSpPr>
          <p:nvPr/>
        </p:nvCxnSpPr>
        <p:spPr>
          <a:xfrm>
            <a:off x="6882938" y="3458095"/>
            <a:ext cx="75148" cy="954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C34176-7419-75F0-E2D9-83550E989D35}"/>
              </a:ext>
            </a:extLst>
          </p:cNvPr>
          <p:cNvSpPr txBox="1"/>
          <p:nvPr/>
        </p:nvSpPr>
        <p:spPr>
          <a:xfrm>
            <a:off x="435047" y="5800665"/>
            <a:ext cx="5284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Still not as good as Backtracking Line Search</a:t>
            </a:r>
          </a:p>
        </p:txBody>
      </p:sp>
    </p:spTree>
    <p:extLst>
      <p:ext uri="{BB962C8B-B14F-4D97-AF65-F5344CB8AC3E}">
        <p14:creationId xmlns:p14="http://schemas.microsoft.com/office/powerpoint/2010/main" val="299287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What We Did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9C35-3CC9-A349-25F7-963C12CC120D}"/>
              </a:ext>
            </a:extLst>
          </p:cNvPr>
          <p:cNvSpPr txBox="1"/>
          <p:nvPr/>
        </p:nvSpPr>
        <p:spPr>
          <a:xfrm>
            <a:off x="435046" y="1350767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</a:t>
            </a:r>
            <a:r>
              <a:rPr lang="en-US" sz="2000" dirty="0">
                <a:solidFill>
                  <a:srgbClr val="8A1F11"/>
                </a:solidFill>
                <a:latin typeface="Crimson Pro" pitchFamily="2" charset="0"/>
              </a:rPr>
              <a:t>convergence results </a:t>
            </a:r>
            <a:r>
              <a:rPr lang="en-US" sz="2000" dirty="0">
                <a:latin typeface="Crimson Pro" pitchFamily="2" charset="0"/>
              </a:rPr>
              <a:t>and analysis of the given three functions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CECF0-38D6-31B0-D598-66107DC1244B}"/>
              </a:ext>
            </a:extLst>
          </p:cNvPr>
          <p:cNvSpPr txBox="1"/>
          <p:nvPr/>
        </p:nvSpPr>
        <p:spPr>
          <a:xfrm>
            <a:off x="435046" y="2085479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An </a:t>
            </a:r>
            <a:r>
              <a:rPr lang="en-US" sz="2000" dirty="0">
                <a:solidFill>
                  <a:srgbClr val="8A1F11"/>
                </a:solidFill>
                <a:latin typeface="Crimson Pro" pitchFamily="2" charset="0"/>
              </a:rPr>
              <a:t>Adam implementation </a:t>
            </a:r>
            <a:r>
              <a:rPr lang="en-US" sz="2000" dirty="0">
                <a:latin typeface="Crimson Pro" pitchFamily="2" charset="0"/>
              </a:rPr>
              <a:t>to solve the given problems </a:t>
            </a:r>
          </a:p>
        </p:txBody>
      </p:sp>
    </p:spTree>
    <p:extLst>
      <p:ext uri="{BB962C8B-B14F-4D97-AF65-F5344CB8AC3E}">
        <p14:creationId xmlns:p14="http://schemas.microsoft.com/office/powerpoint/2010/main" val="400116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8" y="371043"/>
            <a:ext cx="7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Optimization with Adam 0.1 / 0.01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Crimson Pro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20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E91B9-B01E-FC29-90FA-CA274FFA4A9E}"/>
              </a:ext>
            </a:extLst>
          </p:cNvPr>
          <p:cNvSpPr txBox="1"/>
          <p:nvPr/>
        </p:nvSpPr>
        <p:spPr>
          <a:xfrm>
            <a:off x="435047" y="1341644"/>
            <a:ext cx="5284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Step length 0.1 / 0.01 for function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C55B4-2843-BC61-0014-D7FAA49217F8}"/>
              </a:ext>
            </a:extLst>
          </p:cNvPr>
          <p:cNvGrpSpPr/>
          <p:nvPr/>
        </p:nvGrpSpPr>
        <p:grpSpPr>
          <a:xfrm>
            <a:off x="465791" y="2291218"/>
            <a:ext cx="7851481" cy="3323226"/>
            <a:chOff x="606698" y="2268970"/>
            <a:chExt cx="7851481" cy="33232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2EB1F7-7F25-CA5A-40D5-78E5F59642AA}"/>
                </a:ext>
              </a:extLst>
            </p:cNvPr>
            <p:cNvGrpSpPr/>
            <p:nvPr/>
          </p:nvGrpSpPr>
          <p:grpSpPr>
            <a:xfrm>
              <a:off x="1263403" y="5253642"/>
              <a:ext cx="6567055" cy="338554"/>
              <a:chOff x="936317" y="5128952"/>
              <a:chExt cx="6567055" cy="3385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D31B54-152E-F73F-238C-AD5DA2A459F8}"/>
                  </a:ext>
                </a:extLst>
              </p:cNvPr>
              <p:cNvSpPr txBox="1"/>
              <p:nvPr/>
            </p:nvSpPr>
            <p:spPr>
              <a:xfrm>
                <a:off x="9363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Learning rate 0.1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D20E0C-9DEB-33F0-4997-FB7DD45C6B32}"/>
                  </a:ext>
                </a:extLst>
              </p:cNvPr>
              <p:cNvSpPr txBox="1"/>
              <p:nvPr/>
            </p:nvSpPr>
            <p:spPr>
              <a:xfrm>
                <a:off x="5051117" y="5128952"/>
                <a:ext cx="2452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rimson Pro" pitchFamily="2" charset="0"/>
                  </a:rPr>
                  <a:t>Learning rate 0.01</a:t>
                </a:r>
              </a:p>
            </p:txBody>
          </p:sp>
        </p:grpSp>
        <p:pic>
          <p:nvPicPr>
            <p:cNvPr id="20" name="Picture 19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624A3B6F-A544-71A0-D432-0109ADA4A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704" y="2268970"/>
              <a:ext cx="3744475" cy="2814475"/>
            </a:xfrm>
            <a:prstGeom prst="rect">
              <a:avLst/>
            </a:prstGeom>
          </p:spPr>
        </p:pic>
        <p:pic>
          <p:nvPicPr>
            <p:cNvPr id="21" name="Picture 20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642E7D33-A6F0-C8A5-858B-2DE131E8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98" y="2268970"/>
              <a:ext cx="3690982" cy="28144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5AA290-2879-4A5E-6DB2-B1D1F76D4931}"/>
              </a:ext>
            </a:extLst>
          </p:cNvPr>
          <p:cNvSpPr txBox="1"/>
          <p:nvPr/>
        </p:nvSpPr>
        <p:spPr>
          <a:xfrm>
            <a:off x="6296970" y="2782669"/>
            <a:ext cx="1698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rimson Pro" pitchFamily="2" charset="0"/>
              </a:rPr>
              <a:t>Decreasing </a:t>
            </a:r>
          </a:p>
          <a:p>
            <a:r>
              <a:rPr lang="en-US" dirty="0">
                <a:latin typeface="Crimson Pro" pitchFamily="2" charset="0"/>
              </a:rPr>
              <a:t>step length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1C094B-853A-3F93-DF30-5F38931C6CA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370022" y="3105835"/>
            <a:ext cx="926948" cy="169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6BF40C-63D5-7123-7251-B8ABB53E39D6}"/>
              </a:ext>
            </a:extLst>
          </p:cNvPr>
          <p:cNvCxnSpPr>
            <a:cxnSpLocks/>
          </p:cNvCxnSpPr>
          <p:nvPr/>
        </p:nvCxnSpPr>
        <p:spPr>
          <a:xfrm>
            <a:off x="6882938" y="3458095"/>
            <a:ext cx="75148" cy="954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257D78-5289-5FEC-7686-67C6B94570B1}"/>
              </a:ext>
            </a:extLst>
          </p:cNvPr>
          <p:cNvSpPr txBox="1"/>
          <p:nvPr/>
        </p:nvSpPr>
        <p:spPr>
          <a:xfrm>
            <a:off x="435047" y="5800665"/>
            <a:ext cx="7927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restricted definition domain of function 2 seems hard for Adam</a:t>
            </a:r>
          </a:p>
        </p:txBody>
      </p:sp>
    </p:spTree>
    <p:extLst>
      <p:ext uri="{BB962C8B-B14F-4D97-AF65-F5344CB8AC3E}">
        <p14:creationId xmlns:p14="http://schemas.microsoft.com/office/powerpoint/2010/main" val="29737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81031C1-3098-3BB5-0052-4B3F26D6CD5E}"/>
              </a:ext>
            </a:extLst>
          </p:cNvPr>
          <p:cNvSpPr/>
          <p:nvPr/>
        </p:nvSpPr>
        <p:spPr>
          <a:xfrm>
            <a:off x="2" y="1"/>
            <a:ext cx="9143999" cy="1233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0745F3-288B-7C87-3DB5-E79C53B2B954}"/>
              </a:ext>
            </a:extLst>
          </p:cNvPr>
          <p:cNvSpPr txBox="1"/>
          <p:nvPr/>
        </p:nvSpPr>
        <p:spPr>
          <a:xfrm>
            <a:off x="-1221971" y="290175"/>
            <a:ext cx="11587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rimson Pro" pitchFamily="2" charset="0"/>
              </a:rPr>
              <a:t>Unconstrained Optimization</a:t>
            </a:r>
            <a:endParaRPr lang="en-US" altLang="zh-CN" sz="3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E72F0-C48C-BF74-1CAE-9763CAED821F}"/>
              </a:ext>
            </a:extLst>
          </p:cNvPr>
          <p:cNvSpPr/>
          <p:nvPr/>
        </p:nvSpPr>
        <p:spPr>
          <a:xfrm>
            <a:off x="2" y="5976851"/>
            <a:ext cx="9143999" cy="881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DE6DC2-82E7-7FD2-1764-763BB24FBC2B}"/>
              </a:ext>
            </a:extLst>
          </p:cNvPr>
          <p:cNvGrpSpPr/>
          <p:nvPr/>
        </p:nvGrpSpPr>
        <p:grpSpPr>
          <a:xfrm>
            <a:off x="895093" y="6061254"/>
            <a:ext cx="6073656" cy="707886"/>
            <a:chOff x="703899" y="6111132"/>
            <a:chExt cx="6073656" cy="70788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D80F06-9F23-57C3-AA82-7244490FE0BB}"/>
                </a:ext>
              </a:extLst>
            </p:cNvPr>
            <p:cNvSpPr txBox="1"/>
            <p:nvPr/>
          </p:nvSpPr>
          <p:spPr>
            <a:xfrm>
              <a:off x="703899" y="6111132"/>
              <a:ext cx="60736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rimson Pro" pitchFamily="2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Thank </a:t>
              </a: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rimson Pro" pitchFamily="2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you!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Pro" pitchFamily="2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98419D8-37D3-700F-B121-C18306D8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92" y="6235860"/>
              <a:ext cx="513278" cy="512762"/>
            </a:xfrm>
            <a:prstGeom prst="rect">
              <a:avLst/>
            </a:prstGeom>
          </p:spPr>
        </p:pic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07D7DD-2B50-450B-F752-9055EAD1A651}"/>
              </a:ext>
            </a:extLst>
          </p:cNvPr>
          <p:cNvCxnSpPr>
            <a:cxnSpLocks/>
          </p:cNvCxnSpPr>
          <p:nvPr/>
        </p:nvCxnSpPr>
        <p:spPr>
          <a:xfrm>
            <a:off x="3" y="1230489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0E3FA8-68A5-88A6-FFE5-B5A4AB3087F7}"/>
              </a:ext>
            </a:extLst>
          </p:cNvPr>
          <p:cNvCxnSpPr>
            <a:cxnSpLocks/>
          </p:cNvCxnSpPr>
          <p:nvPr/>
        </p:nvCxnSpPr>
        <p:spPr>
          <a:xfrm>
            <a:off x="3" y="5979673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DF7723-E84B-BDCA-52AF-75CA6FEA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335846"/>
            <a:ext cx="2976001" cy="223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CE3DC4-7139-7163-7257-D426801A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853" y="1333609"/>
            <a:ext cx="2976000" cy="223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F0403-0568-4C6D-54CE-E59B8ED0F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194" y="1341438"/>
            <a:ext cx="2967705" cy="2225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03A0B5-5418-5A15-BBCA-A03C3178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9" y="3663273"/>
            <a:ext cx="2959411" cy="221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D9C689-0A8C-E5B6-C9A1-61D81A5CB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129" y="3658985"/>
            <a:ext cx="2967458" cy="22255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02DF8-A472-0F1C-18E9-B2E1E0E8B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8174" y="3648394"/>
            <a:ext cx="2959411" cy="22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1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7F13A-D51B-F410-075D-697CAC61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1" y="1351599"/>
            <a:ext cx="3773499" cy="4026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480482-FA93-E75D-F1AE-F6A6EC139F5C}"/>
              </a:ext>
            </a:extLst>
          </p:cNvPr>
          <p:cNvSpPr txBox="1"/>
          <p:nvPr/>
        </p:nvSpPr>
        <p:spPr>
          <a:xfrm>
            <a:off x="435047" y="2007333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gradient and Hessian are: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B0AA32-1A9C-6367-1B2B-6C8989A176FC}"/>
              </a:ext>
            </a:extLst>
          </p:cNvPr>
          <p:cNvSpPr txBox="1"/>
          <p:nvPr/>
        </p:nvSpPr>
        <p:spPr>
          <a:xfrm>
            <a:off x="435047" y="1344579"/>
            <a:ext cx="1027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5AD106-48D1-E77C-D4C2-3A0FCECC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60" y="2583126"/>
            <a:ext cx="3202480" cy="7167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FC7FA0-813F-C40A-C86C-3AC275B51790}"/>
              </a:ext>
            </a:extLst>
          </p:cNvPr>
          <p:cNvSpPr txBox="1"/>
          <p:nvPr/>
        </p:nvSpPr>
        <p:spPr>
          <a:xfrm>
            <a:off x="435047" y="3608397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gradient has single zero point and the Hessian is strict positive</a:t>
            </a:r>
          </a:p>
        </p:txBody>
      </p:sp>
    </p:spTree>
    <p:extLst>
      <p:ext uri="{BB962C8B-B14F-4D97-AF65-F5344CB8AC3E}">
        <p14:creationId xmlns:p14="http://schemas.microsoft.com/office/powerpoint/2010/main" val="11188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1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7F13A-D51B-F410-075D-697CAC61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1" y="1351599"/>
            <a:ext cx="3773499" cy="4026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480482-FA93-E75D-F1AE-F6A6EC139F5C}"/>
              </a:ext>
            </a:extLst>
          </p:cNvPr>
          <p:cNvSpPr txBox="1"/>
          <p:nvPr/>
        </p:nvSpPr>
        <p:spPr>
          <a:xfrm>
            <a:off x="435047" y="2007333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gradient and Hessian are: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B0AA32-1A9C-6367-1B2B-6C8989A176FC}"/>
              </a:ext>
            </a:extLst>
          </p:cNvPr>
          <p:cNvSpPr txBox="1"/>
          <p:nvPr/>
        </p:nvSpPr>
        <p:spPr>
          <a:xfrm>
            <a:off x="435047" y="1344579"/>
            <a:ext cx="1027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5AD106-48D1-E77C-D4C2-3A0FCECC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60" y="2583126"/>
            <a:ext cx="3202480" cy="7167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FC7FA0-813F-C40A-C86C-3AC275B51790}"/>
              </a:ext>
            </a:extLst>
          </p:cNvPr>
          <p:cNvSpPr txBox="1"/>
          <p:nvPr/>
        </p:nvSpPr>
        <p:spPr>
          <a:xfrm>
            <a:off x="435047" y="3608397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gradient has single zero point and the Hessian is strict 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836AA5-C87B-634C-8C77-3C6D666B22A1}"/>
                  </a:ext>
                </a:extLst>
              </p:cNvPr>
              <p:cNvSpPr txBox="1"/>
              <p:nvPr/>
            </p:nvSpPr>
            <p:spPr>
              <a:xfrm>
                <a:off x="435047" y="4173079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So the global minima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[0;0;0…] </m:t>
                    </m:r>
                  </m:oMath>
                </a14:m>
                <a:endParaRPr lang="en-US" sz="2000" dirty="0">
                  <a:latin typeface="Crimson Pro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836AA5-C87B-634C-8C77-3C6D666B2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4173079"/>
                <a:ext cx="8010685" cy="400110"/>
              </a:xfrm>
              <a:prstGeom prst="rect">
                <a:avLst/>
              </a:prstGeom>
              <a:blipFill>
                <a:blip r:embed="rId4"/>
                <a:stretch>
                  <a:fillRect l="-68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D07CD4-6084-8679-8A56-EE8C29D47936}"/>
              </a:ext>
            </a:extLst>
          </p:cNvPr>
          <p:cNvSpPr txBox="1"/>
          <p:nvPr/>
        </p:nvSpPr>
        <p:spPr>
          <a:xfrm>
            <a:off x="435047" y="5099676"/>
            <a:ext cx="8168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Also a quadratic function, Newton method can find the minima in one step</a:t>
            </a:r>
          </a:p>
        </p:txBody>
      </p:sp>
    </p:spTree>
    <p:extLst>
      <p:ext uri="{BB962C8B-B14F-4D97-AF65-F5344CB8AC3E}">
        <p14:creationId xmlns:p14="http://schemas.microsoft.com/office/powerpoint/2010/main" val="300423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1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5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84DA06-9DDB-2DEB-5793-20F12EEB2BD9}"/>
              </a:ext>
            </a:extLst>
          </p:cNvPr>
          <p:cNvGrpSpPr/>
          <p:nvPr/>
        </p:nvGrpSpPr>
        <p:grpSpPr>
          <a:xfrm>
            <a:off x="49754" y="3466693"/>
            <a:ext cx="9044368" cy="2667181"/>
            <a:chOff x="254216" y="1970111"/>
            <a:chExt cx="11859612" cy="3497395"/>
          </a:xfrm>
        </p:grpSpPr>
        <p:pic>
          <p:nvPicPr>
            <p:cNvPr id="8" name="Picture 7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E8971D2F-1ACB-5C9B-56D0-E91912988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16" y="1970111"/>
              <a:ext cx="3932841" cy="3017520"/>
            </a:xfrm>
            <a:prstGeom prst="rect">
              <a:avLst/>
            </a:prstGeom>
          </p:spPr>
        </p:pic>
        <p:pic>
          <p:nvPicPr>
            <p:cNvPr id="10" name="Picture 9" descr="A graph with a line&#10;&#10;Description automatically generated">
              <a:extLst>
                <a:ext uri="{FF2B5EF4-FFF2-40B4-BE49-F238E27FC236}">
                  <a16:creationId xmlns:a16="http://schemas.microsoft.com/office/drawing/2014/main" id="{0589D024-2AF3-283C-8869-D5C7435E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337" y="1970111"/>
              <a:ext cx="3889050" cy="3017520"/>
            </a:xfrm>
            <a:prstGeom prst="rect">
              <a:avLst/>
            </a:prstGeom>
          </p:spPr>
        </p:pic>
        <p:pic>
          <p:nvPicPr>
            <p:cNvPr id="11" name="Picture 10" descr="A graph with a line&#10;&#10;Description automatically generated">
              <a:extLst>
                <a:ext uri="{FF2B5EF4-FFF2-40B4-BE49-F238E27FC236}">
                  <a16:creationId xmlns:a16="http://schemas.microsoft.com/office/drawing/2014/main" id="{BFF9ACE2-D2C0-30E9-B11A-CCC78E8A4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592" y="1970111"/>
              <a:ext cx="3943236" cy="30175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FD8FB9-7E68-9127-B1EE-40D57F709109}"/>
                </a:ext>
              </a:extLst>
            </p:cNvPr>
            <p:cNvSpPr txBox="1"/>
            <p:nvPr/>
          </p:nvSpPr>
          <p:spPr>
            <a:xfrm>
              <a:off x="936317" y="5128952"/>
              <a:ext cx="2452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rimson Pro" pitchFamily="2" charset="0"/>
                </a:rPr>
                <a:t>Gradient Descent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C9C963-F0CB-C546-C060-A5CDE79529CD}"/>
                </a:ext>
              </a:extLst>
            </p:cNvPr>
            <p:cNvSpPr txBox="1"/>
            <p:nvPr/>
          </p:nvSpPr>
          <p:spPr>
            <a:xfrm>
              <a:off x="5051117" y="5128952"/>
              <a:ext cx="2452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rimson Pro" pitchFamily="2" charset="0"/>
                </a:rPr>
                <a:t>Newton Method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C0CA55-9030-872D-8689-E714BF752EA5}"/>
                </a:ext>
              </a:extLst>
            </p:cNvPr>
            <p:cNvSpPr txBox="1"/>
            <p:nvPr/>
          </p:nvSpPr>
          <p:spPr>
            <a:xfrm>
              <a:off x="9049539" y="5128952"/>
              <a:ext cx="2452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rimson Pro" pitchFamily="2" charset="0"/>
                </a:rPr>
                <a:t>Quasi-Newton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CF88F3-8090-AA68-953A-0B2F9B2D2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01601"/>
              </p:ext>
            </p:extLst>
          </p:nvPr>
        </p:nvGraphicFramePr>
        <p:xfrm>
          <a:off x="437088" y="2096226"/>
          <a:ext cx="8275112" cy="1015995"/>
        </p:xfrm>
        <a:graphic>
          <a:graphicData uri="http://schemas.openxmlformats.org/drawingml/2006/table">
            <a:tbl>
              <a:tblPr/>
              <a:tblGrid>
                <a:gridCol w="2068778">
                  <a:extLst>
                    <a:ext uri="{9D8B030D-6E8A-4147-A177-3AD203B41FA5}">
                      <a16:colId xmlns:a16="http://schemas.microsoft.com/office/drawing/2014/main" val="997635458"/>
                    </a:ext>
                  </a:extLst>
                </a:gridCol>
                <a:gridCol w="2068778">
                  <a:extLst>
                    <a:ext uri="{9D8B030D-6E8A-4147-A177-3AD203B41FA5}">
                      <a16:colId xmlns:a16="http://schemas.microsoft.com/office/drawing/2014/main" val="2400866122"/>
                    </a:ext>
                  </a:extLst>
                </a:gridCol>
                <a:gridCol w="2068778">
                  <a:extLst>
                    <a:ext uri="{9D8B030D-6E8A-4147-A177-3AD203B41FA5}">
                      <a16:colId xmlns:a16="http://schemas.microsoft.com/office/drawing/2014/main" val="4024323837"/>
                    </a:ext>
                  </a:extLst>
                </a:gridCol>
                <a:gridCol w="2068778">
                  <a:extLst>
                    <a:ext uri="{9D8B030D-6E8A-4147-A177-3AD203B41FA5}">
                      <a16:colId xmlns:a16="http://schemas.microsoft.com/office/drawing/2014/main" val="1392597542"/>
                    </a:ext>
                  </a:extLst>
                </a:gridCol>
              </a:tblGrid>
              <a:tr h="338665"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  <a:latin typeface="Crimson Pro" pitchFamily="2" charset="0"/>
                        </a:rPr>
                        <a:t>Method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  <a:latin typeface="Crimson Pro" pitchFamily="2" charset="0"/>
                        </a:rPr>
                        <a:t>Gradient Descent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  <a:latin typeface="Crimson Pro" pitchFamily="2" charset="0"/>
                        </a:rPr>
                        <a:t>Newton Method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  <a:latin typeface="Crimson Pro" pitchFamily="2" charset="0"/>
                        </a:rPr>
                        <a:t>Quasi-Newton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1038"/>
                  </a:ext>
                </a:extLst>
              </a:tr>
              <a:tr h="338665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Crimson Pro" pitchFamily="2" charset="0"/>
                        </a:rPr>
                        <a:t>Founded Minimum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  <a:latin typeface="Crimson Pro" pitchFamily="2" charset="0"/>
                        </a:rPr>
                        <a:t>0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Crimson Pro" pitchFamily="2" charset="0"/>
                        </a:rPr>
                        <a:t>0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Crimson Pro" pitchFamily="2" charset="0"/>
                        </a:rPr>
                        <a:t>0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04685"/>
                  </a:ext>
                </a:extLst>
              </a:tr>
              <a:tr h="338665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Crimson Pro" pitchFamily="2" charset="0"/>
                        </a:rPr>
                        <a:t>Iteration Number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Crimson Pro" pitchFamily="2" charset="0"/>
                        </a:rPr>
                        <a:t>373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  <a:latin typeface="Crimson Pro" pitchFamily="2" charset="0"/>
                        </a:rPr>
                        <a:t>117</a:t>
                      </a:r>
                    </a:p>
                  </a:txBody>
                  <a:tcPr marL="89936" marR="89936" marT="41509" marB="415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53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6D0E65-102F-4416-5E05-D34F35E169B7}"/>
                  </a:ext>
                </a:extLst>
              </p:cNvPr>
              <p:cNvSpPr txBox="1"/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Backtracking Line Search: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0.9</m:t>
                    </m:r>
                  </m:oMath>
                </a14:m>
                <a:r>
                  <a:rPr lang="en-US" sz="2000" dirty="0">
                    <a:latin typeface="Crimson Pro" pitchFamily="2" charset="0"/>
                  </a:rPr>
                  <a:t>,  Start point: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𝑜𝑛𝑒𝑠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(100, 1)</m:t>
                    </m:r>
                  </m:oMath>
                </a14:m>
                <a:endParaRPr lang="en-US" sz="2000" dirty="0">
                  <a:latin typeface="Crimson Pro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6D0E65-102F-4416-5E05-D34F35E1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blipFill>
                <a:blip r:embed="rId5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0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2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6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C245B2-3E98-5F65-3E67-0A611B2DEA82}"/>
                  </a:ext>
                </a:extLst>
              </p:cNvPr>
              <p:cNvSpPr txBox="1"/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If we fix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;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1;1,1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;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rimson Pro" pitchFamily="2" charset="0"/>
                  </a:rPr>
                  <a:t> then it is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C245B2-3E98-5F65-3E67-0A611B2DE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blipFill>
                <a:blip r:embed="rId2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CF4FB-5E17-248F-0434-EC231F26E9B3}"/>
                  </a:ext>
                </a:extLst>
              </p:cNvPr>
              <p:cNvSpPr txBox="1"/>
              <p:nvPr/>
            </p:nvSpPr>
            <p:spPr>
              <a:xfrm>
                <a:off x="2283922" y="2035898"/>
                <a:ext cx="457615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CF4FB-5E17-248F-0434-EC231F26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22" y="2035898"/>
                <a:ext cx="4576156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graph of 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90A3264-161A-0D8E-8072-3FFFB4072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8" y="3191609"/>
            <a:ext cx="4823783" cy="29217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DC323D-1FEA-F316-650E-F10CE8572C98}"/>
              </a:ext>
            </a:extLst>
          </p:cNvPr>
          <p:cNvSpPr txBox="1"/>
          <p:nvPr/>
        </p:nvSpPr>
        <p:spPr>
          <a:xfrm>
            <a:off x="435047" y="261619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plot figure:</a:t>
            </a:r>
          </a:p>
        </p:txBody>
      </p:sp>
    </p:spTree>
    <p:extLst>
      <p:ext uri="{BB962C8B-B14F-4D97-AF65-F5344CB8AC3E}">
        <p14:creationId xmlns:p14="http://schemas.microsoft.com/office/powerpoint/2010/main" val="368309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2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7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C245B2-3E98-5F65-3E67-0A611B2DEA82}"/>
                  </a:ext>
                </a:extLst>
              </p:cNvPr>
              <p:cNvSpPr txBox="1"/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If we fix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;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1;1,1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;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rimson Pro" pitchFamily="2" charset="0"/>
                  </a:rPr>
                  <a:t> then it is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C245B2-3E98-5F65-3E67-0A611B2DE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1341644"/>
                <a:ext cx="8010685" cy="400110"/>
              </a:xfrm>
              <a:prstGeom prst="rect">
                <a:avLst/>
              </a:prstGeom>
              <a:blipFill>
                <a:blip r:embed="rId2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CF4FB-5E17-248F-0434-EC231F26E9B3}"/>
                  </a:ext>
                </a:extLst>
              </p:cNvPr>
              <p:cNvSpPr txBox="1"/>
              <p:nvPr/>
            </p:nvSpPr>
            <p:spPr>
              <a:xfrm>
                <a:off x="2283922" y="2035898"/>
                <a:ext cx="457615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CF4FB-5E17-248F-0434-EC231F26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22" y="2035898"/>
                <a:ext cx="4576156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graph of 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90A3264-161A-0D8E-8072-3FFFB4072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8" y="3191609"/>
            <a:ext cx="4823783" cy="29217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DC323D-1FEA-F316-650E-F10CE8572C98}"/>
              </a:ext>
            </a:extLst>
          </p:cNvPr>
          <p:cNvSpPr txBox="1"/>
          <p:nvPr/>
        </p:nvSpPr>
        <p:spPr>
          <a:xfrm>
            <a:off x="435047" y="261619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The plot figure: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B31DAB-E7A0-DB0E-0058-096812F91DE4}"/>
                  </a:ext>
                </a:extLst>
              </p:cNvPr>
              <p:cNvSpPr txBox="1"/>
              <p:nvPr/>
            </p:nvSpPr>
            <p:spPr>
              <a:xfrm>
                <a:off x="6479850" y="3692055"/>
                <a:ext cx="18827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rimson Pro" pitchFamily="2" charset="0"/>
                  </a:rPr>
                  <a:t>Not defined in the whole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rimson Pro" pitchFamily="2" charset="0"/>
                  </a:rPr>
                  <a:t> domain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B31DAB-E7A0-DB0E-0058-096812F9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50" y="3692055"/>
                <a:ext cx="1882754" cy="646331"/>
              </a:xfrm>
              <a:prstGeom prst="rect">
                <a:avLst/>
              </a:prstGeom>
              <a:blipFill>
                <a:blip r:embed="rId5"/>
                <a:stretch>
                  <a:fillRect l="-2913" t="-5660" r="-16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2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2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8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245B2-3E98-5F65-3E67-0A611B2DEA82}"/>
              </a:ext>
            </a:extLst>
          </p:cNvPr>
          <p:cNvSpPr txBox="1"/>
          <p:nvPr/>
        </p:nvSpPr>
        <p:spPr>
          <a:xfrm>
            <a:off x="435047" y="1341644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To address this, we 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5642BEAE-5E9B-5B7B-F96D-4A5D87B12914}"/>
              </a:ext>
            </a:extLst>
          </p:cNvPr>
          <p:cNvSpPr txBox="1"/>
          <p:nvPr/>
        </p:nvSpPr>
        <p:spPr>
          <a:xfrm>
            <a:off x="436848" y="1821900"/>
            <a:ext cx="8328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  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</a:t>
            </a:r>
            <a:r>
              <a:rPr lang="en-US" altLang="zh-CN" sz="2000" i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zeros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(100, 1) is an acceptable start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id="{8EC30CA4-82EA-4A1C-136E-D0D7CA09B2F0}"/>
                  </a:ext>
                </a:extLst>
              </p:cNvPr>
              <p:cNvSpPr txBox="1"/>
              <p:nvPr/>
            </p:nvSpPr>
            <p:spPr>
              <a:xfrm>
                <a:off x="436848" y="2302156"/>
                <a:ext cx="83284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lower the step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defined</a:t>
                </a:r>
              </a:p>
            </p:txBody>
          </p:sp>
        </mc:Choice>
        <mc:Fallback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id="{8EC30CA4-82EA-4A1C-136E-D0D7CA09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302156"/>
                <a:ext cx="8328405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65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Function 2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9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Faezeh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Unconstrained Optimization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1B683C-DCD5-DF05-C7E7-EEBFDB59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7" y="22913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245B2-3E98-5F65-3E67-0A611B2DEA82}"/>
              </a:ext>
            </a:extLst>
          </p:cNvPr>
          <p:cNvSpPr txBox="1"/>
          <p:nvPr/>
        </p:nvSpPr>
        <p:spPr>
          <a:xfrm>
            <a:off x="435047" y="1341644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To address this, we 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5642BEAE-5E9B-5B7B-F96D-4A5D87B12914}"/>
              </a:ext>
            </a:extLst>
          </p:cNvPr>
          <p:cNvSpPr txBox="1"/>
          <p:nvPr/>
        </p:nvSpPr>
        <p:spPr>
          <a:xfrm>
            <a:off x="436848" y="1821900"/>
            <a:ext cx="8328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  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</a:t>
            </a:r>
            <a:r>
              <a:rPr lang="en-US" altLang="zh-CN" sz="2000" i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zeros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(100, 1) is an acceptable start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id="{8EC30CA4-82EA-4A1C-136E-D0D7CA09B2F0}"/>
                  </a:ext>
                </a:extLst>
              </p:cNvPr>
              <p:cNvSpPr txBox="1"/>
              <p:nvPr/>
            </p:nvSpPr>
            <p:spPr>
              <a:xfrm>
                <a:off x="436848" y="2302156"/>
                <a:ext cx="83284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lower the step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defined</a:t>
                </a:r>
              </a:p>
            </p:txBody>
          </p:sp>
        </mc:Choice>
        <mc:Fallback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id="{8EC30CA4-82EA-4A1C-136E-D0D7CA09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302156"/>
                <a:ext cx="8328405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line graph with dots and lines&#10;&#10;Description automatically generated">
            <a:extLst>
              <a:ext uri="{FF2B5EF4-FFF2-40B4-BE49-F238E27FC236}">
                <a16:creationId xmlns:a16="http://schemas.microsoft.com/office/drawing/2014/main" id="{9DA84117-3B71-B8BB-31B8-925F6A1E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49" y="3553691"/>
            <a:ext cx="3388475" cy="2629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22036A-72F3-485A-B417-295270DEF9D1}"/>
                  </a:ext>
                </a:extLst>
              </p:cNvPr>
              <p:cNvSpPr txBox="1"/>
              <p:nvPr/>
            </p:nvSpPr>
            <p:spPr>
              <a:xfrm>
                <a:off x="435047" y="3013642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Output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Crimson Pro" pitchFamily="2" charset="0"/>
                  </a:rPr>
                  <a:t> in Newton Method’s 12 iteration: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22036A-72F3-485A-B417-295270DEF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3013642"/>
                <a:ext cx="8010685" cy="400110"/>
              </a:xfrm>
              <a:prstGeom prst="rect">
                <a:avLst/>
              </a:prstGeom>
              <a:blipFill>
                <a:blip r:embed="rId4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492F946-C15F-C358-7127-4D70BC92834F}"/>
              </a:ext>
            </a:extLst>
          </p:cNvPr>
          <p:cNvSpPr txBox="1"/>
          <p:nvPr/>
        </p:nvSpPr>
        <p:spPr>
          <a:xfrm>
            <a:off x="3618822" y="5447537"/>
            <a:ext cx="2748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rimson Pro" pitchFamily="2" charset="0"/>
              </a:rPr>
              <a:t>Very small steps !! </a:t>
            </a:r>
          </a:p>
        </p:txBody>
      </p:sp>
    </p:spTree>
    <p:extLst>
      <p:ext uri="{BB962C8B-B14F-4D97-AF65-F5344CB8AC3E}">
        <p14:creationId xmlns:p14="http://schemas.microsoft.com/office/powerpoint/2010/main" val="369303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61839</TotalTime>
  <Words>822</Words>
  <Application>Microsoft Office PowerPoint</Application>
  <PresentationFormat>On-screen Show 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Arial</vt:lpstr>
      <vt:lpstr>Cambria Math</vt:lpstr>
      <vt:lpstr>DengXian</vt:lpstr>
      <vt:lpstr>Calibri Light</vt:lpstr>
      <vt:lpstr>Crimson Pro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288</cp:revision>
  <dcterms:created xsi:type="dcterms:W3CDTF">2021-05-23T07:49:08Z</dcterms:created>
  <dcterms:modified xsi:type="dcterms:W3CDTF">2023-10-17T17:33:16Z</dcterms:modified>
</cp:coreProperties>
</file>