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2"/>
  </p:notesMasterIdLst>
  <p:sldIdLst>
    <p:sldId id="358" r:id="rId2"/>
    <p:sldId id="649" r:id="rId3"/>
    <p:sldId id="752" r:id="rId4"/>
    <p:sldId id="753" r:id="rId5"/>
    <p:sldId id="754" r:id="rId6"/>
    <p:sldId id="755" r:id="rId7"/>
    <p:sldId id="757" r:id="rId8"/>
    <p:sldId id="758" r:id="rId9"/>
    <p:sldId id="756" r:id="rId10"/>
    <p:sldId id="538" r:id="rId11"/>
  </p:sldIdLst>
  <p:sldSz cx="9144000" cy="6858000" type="screen4x3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 Math" panose="02040503050406030204" pitchFamily="18" charset="0"/>
      <p:regular r:id="rId21"/>
    </p:embeddedFont>
    <p:embeddedFont>
      <p:font typeface="Crimson Pro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5496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7" orient="horz" pos="640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Zheng" initials="YZ" lastIdx="1" clrIdx="0">
    <p:extLst>
      <p:ext uri="{19B8F6BF-5375-455C-9EA6-DF929625EA0E}">
        <p15:presenceInfo xmlns:p15="http://schemas.microsoft.com/office/powerpoint/2012/main" userId="c70b5560249fc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F11"/>
    <a:srgbClr val="0070C0"/>
    <a:srgbClr val="63AEC9"/>
    <a:srgbClr val="8183FA"/>
    <a:srgbClr val="FB8180"/>
    <a:srgbClr val="616161"/>
    <a:srgbClr val="008AF2"/>
    <a:srgbClr val="42602D"/>
    <a:srgbClr val="8C8C8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648" y="57"/>
      </p:cViewPr>
      <p:guideLst>
        <p:guide pos="272"/>
        <p:guide pos="5496"/>
        <p:guide orient="horz" pos="845"/>
        <p:guide orient="horz" pos="3997"/>
        <p:guide orient="horz" pos="640"/>
        <p:guide orient="horz" pos="3906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8F82B-80DE-4D05-B7E6-D820D4DCE8FF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BA4AB-4DB9-42B6-9D9A-D678C562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9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EB17-A7BE-49A5-AC40-166CA06C5194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82B-C261-4EAB-B1B6-BEF8391AB4D4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F52E-6D9D-4F69-B995-A6F121D31416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8F9-4B3D-4990-AA9A-02E9572248D9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1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EB47-94BD-4EF5-AD07-512F33F593C6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25F-98C2-4A3A-B9E5-7DE0B1D848A7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283-7206-4C08-9C4B-F530C1B43F19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0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529-C5A2-4027-A443-E7E257440F36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6B07-E3D9-4DF8-AF99-508B736F576B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7DFF-0A9F-4F19-A41A-80FFC707DBAB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4E8C-98E9-4AF2-9A32-CE50F9010F6A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7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4037-0731-49FE-9FD9-DB1F93846734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174C5B-9748-4CDB-83C6-F2E4659B78A3}"/>
              </a:ext>
            </a:extLst>
          </p:cNvPr>
          <p:cNvSpPr txBox="1"/>
          <p:nvPr/>
        </p:nvSpPr>
        <p:spPr>
          <a:xfrm>
            <a:off x="0" y="2605370"/>
            <a:ext cx="932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rimson Pro" pitchFamily="2" charset="0"/>
              </a:rPr>
              <a:t>Project 3: Confidence Interval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0F63A1-6543-40AB-AAB0-A92DE642FF86}"/>
              </a:ext>
            </a:extLst>
          </p:cNvPr>
          <p:cNvSpPr txBox="1"/>
          <p:nvPr/>
        </p:nvSpPr>
        <p:spPr>
          <a:xfrm>
            <a:off x="630035" y="4177383"/>
            <a:ext cx="788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Reporter:  Sumeet Atul Vadhavkar</a:t>
            </a:r>
            <a:r>
              <a:rPr lang="en-US" dirty="0">
                <a:solidFill>
                  <a:srgbClr val="D4D1CB"/>
                </a:solidFill>
                <a:latin typeface="Google San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and Ye Zheng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rimson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81031C1-3098-3BB5-0052-4B3F26D6CD5E}"/>
              </a:ext>
            </a:extLst>
          </p:cNvPr>
          <p:cNvSpPr/>
          <p:nvPr/>
        </p:nvSpPr>
        <p:spPr>
          <a:xfrm>
            <a:off x="2" y="1"/>
            <a:ext cx="9143999" cy="1233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0745F3-288B-7C87-3DB5-E79C53B2B954}"/>
              </a:ext>
            </a:extLst>
          </p:cNvPr>
          <p:cNvSpPr txBox="1"/>
          <p:nvPr/>
        </p:nvSpPr>
        <p:spPr>
          <a:xfrm>
            <a:off x="-1221971" y="290175"/>
            <a:ext cx="11587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rimson Pro" pitchFamily="2" charset="0"/>
              </a:rPr>
              <a:t>Confidence Interval</a:t>
            </a:r>
            <a:endParaRPr lang="en-US" altLang="zh-CN" sz="3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6E72F0-C48C-BF74-1CAE-9763CAED821F}"/>
              </a:ext>
            </a:extLst>
          </p:cNvPr>
          <p:cNvSpPr/>
          <p:nvPr/>
        </p:nvSpPr>
        <p:spPr>
          <a:xfrm>
            <a:off x="2" y="5976851"/>
            <a:ext cx="9143999" cy="881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DE6DC2-82E7-7FD2-1764-763BB24FBC2B}"/>
              </a:ext>
            </a:extLst>
          </p:cNvPr>
          <p:cNvGrpSpPr/>
          <p:nvPr/>
        </p:nvGrpSpPr>
        <p:grpSpPr>
          <a:xfrm>
            <a:off x="895093" y="6061254"/>
            <a:ext cx="6073656" cy="707886"/>
            <a:chOff x="703899" y="6111132"/>
            <a:chExt cx="6073656" cy="70788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D80F06-9F23-57C3-AA82-7244490FE0BB}"/>
                </a:ext>
              </a:extLst>
            </p:cNvPr>
            <p:cNvSpPr txBox="1"/>
            <p:nvPr/>
          </p:nvSpPr>
          <p:spPr>
            <a:xfrm>
              <a:off x="703899" y="6111132"/>
              <a:ext cx="60736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rimson Pro" pitchFamily="2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Thank </a:t>
              </a: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rimson Pro" pitchFamily="2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you!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Pro" pitchFamily="2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98419D8-37D3-700F-B121-C18306D8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92" y="6235860"/>
              <a:ext cx="513278" cy="512762"/>
            </a:xfrm>
            <a:prstGeom prst="rect">
              <a:avLst/>
            </a:prstGeom>
          </p:spPr>
        </p:pic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07D7DD-2B50-450B-F752-9055EAD1A651}"/>
              </a:ext>
            </a:extLst>
          </p:cNvPr>
          <p:cNvCxnSpPr>
            <a:cxnSpLocks/>
          </p:cNvCxnSpPr>
          <p:nvPr/>
        </p:nvCxnSpPr>
        <p:spPr>
          <a:xfrm>
            <a:off x="3" y="1230489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0E3FA8-68A5-88A6-FFE5-B5A4AB3087F7}"/>
              </a:ext>
            </a:extLst>
          </p:cNvPr>
          <p:cNvCxnSpPr>
            <a:cxnSpLocks/>
          </p:cNvCxnSpPr>
          <p:nvPr/>
        </p:nvCxnSpPr>
        <p:spPr>
          <a:xfrm>
            <a:off x="3" y="5979673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898C7C-2A72-0C1C-3137-F076C58CC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53913"/>
              </p:ext>
            </p:extLst>
          </p:nvPr>
        </p:nvGraphicFramePr>
        <p:xfrm>
          <a:off x="108067" y="1308188"/>
          <a:ext cx="8927868" cy="459385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975956">
                  <a:extLst>
                    <a:ext uri="{9D8B030D-6E8A-4147-A177-3AD203B41FA5}">
                      <a16:colId xmlns:a16="http://schemas.microsoft.com/office/drawing/2014/main" val="582624865"/>
                    </a:ext>
                  </a:extLst>
                </a:gridCol>
                <a:gridCol w="2975956">
                  <a:extLst>
                    <a:ext uri="{9D8B030D-6E8A-4147-A177-3AD203B41FA5}">
                      <a16:colId xmlns:a16="http://schemas.microsoft.com/office/drawing/2014/main" val="2855434204"/>
                    </a:ext>
                  </a:extLst>
                </a:gridCol>
                <a:gridCol w="2975956">
                  <a:extLst>
                    <a:ext uri="{9D8B030D-6E8A-4147-A177-3AD203B41FA5}">
                      <a16:colId xmlns:a16="http://schemas.microsoft.com/office/drawing/2014/main" val="3159854898"/>
                    </a:ext>
                  </a:extLst>
                </a:gridCol>
              </a:tblGrid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# Function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Validity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  <a:latin typeface="Crimson Pro" pitchFamily="2" charset="0"/>
                        </a:rPr>
                        <a:t>Confidence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417010841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100%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14254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2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974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3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95%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59835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4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4398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5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606689565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6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27862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7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056723878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8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58488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99%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70990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96%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796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92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Result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908A97-5DA3-03B4-D599-FD980173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2540"/>
              </p:ext>
            </p:extLst>
          </p:nvPr>
        </p:nvGraphicFramePr>
        <p:xfrm>
          <a:off x="972591" y="1407942"/>
          <a:ext cx="7182195" cy="466658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94065">
                  <a:extLst>
                    <a:ext uri="{9D8B030D-6E8A-4147-A177-3AD203B41FA5}">
                      <a16:colId xmlns:a16="http://schemas.microsoft.com/office/drawing/2014/main" val="582624865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855434204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3159854898"/>
                    </a:ext>
                  </a:extLst>
                </a:gridCol>
              </a:tblGrid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# Function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Validity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  <a:latin typeface="Crimson Pro" pitchFamily="2" charset="0"/>
                        </a:rPr>
                        <a:t>Confidence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417010841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100%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77261425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2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97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3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95%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60135983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4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439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5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90%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60668956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6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27862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7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05672387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8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5848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4222070990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96%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796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16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Result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3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908A97-5DA3-03B4-D599-FD980173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80176"/>
              </p:ext>
            </p:extLst>
          </p:nvPr>
        </p:nvGraphicFramePr>
        <p:xfrm>
          <a:off x="972591" y="1407942"/>
          <a:ext cx="7182195" cy="466658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94065">
                  <a:extLst>
                    <a:ext uri="{9D8B030D-6E8A-4147-A177-3AD203B41FA5}">
                      <a16:colId xmlns:a16="http://schemas.microsoft.com/office/drawing/2014/main" val="582624865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855434204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3159854898"/>
                    </a:ext>
                  </a:extLst>
                </a:gridCol>
              </a:tblGrid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# Function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Validity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  <a:latin typeface="Crimson Pro" pitchFamily="2" charset="0"/>
                        </a:rPr>
                        <a:t>Confidence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417010841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100%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1425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2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97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3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95%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5983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4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439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5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90%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60668956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6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27862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7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05672387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8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5848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99%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70990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96%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796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04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Result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4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908A97-5DA3-03B4-D599-FD980173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52225"/>
              </p:ext>
            </p:extLst>
          </p:nvPr>
        </p:nvGraphicFramePr>
        <p:xfrm>
          <a:off x="972591" y="1407942"/>
          <a:ext cx="7182195" cy="466658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94065">
                  <a:extLst>
                    <a:ext uri="{9D8B030D-6E8A-4147-A177-3AD203B41FA5}">
                      <a16:colId xmlns:a16="http://schemas.microsoft.com/office/drawing/2014/main" val="582624865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855434204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3159854898"/>
                    </a:ext>
                  </a:extLst>
                </a:gridCol>
              </a:tblGrid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# Function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Validity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  <a:latin typeface="Crimson Pro" pitchFamily="2" charset="0"/>
                        </a:rPr>
                        <a:t>Confidence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417010841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100%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1425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2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97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3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95%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5983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4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439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5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956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6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27862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7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 - 99%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2387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8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5848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99%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70990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96% - 99%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Testing Method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5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7919F-F063-C35B-89EB-C183737E2ADC}"/>
              </a:ext>
            </a:extLst>
          </p:cNvPr>
          <p:cNvSpPr txBox="1"/>
          <p:nvPr/>
        </p:nvSpPr>
        <p:spPr>
          <a:xfrm>
            <a:off x="435047" y="1345478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To prove a range estimation is invalid: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7008A5D3-7DA5-F5E7-4F2F-0957D3230353}"/>
              </a:ext>
            </a:extLst>
          </p:cNvPr>
          <p:cNvSpPr txBox="1"/>
          <p:nvPr/>
        </p:nvSpPr>
        <p:spPr>
          <a:xfrm>
            <a:off x="436848" y="1821900"/>
            <a:ext cx="863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large enough </a:t>
            </a:r>
            <a:r>
              <a:rPr lang="en-US" altLang="zh-CN" sz="2000" i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misses the estimated val. with a large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0347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Testing Method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6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7919F-F063-C35B-89EB-C183737E2ADC}"/>
              </a:ext>
            </a:extLst>
          </p:cNvPr>
          <p:cNvSpPr txBox="1"/>
          <p:nvPr/>
        </p:nvSpPr>
        <p:spPr>
          <a:xfrm>
            <a:off x="435047" y="1345478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To prove a range estimation is invalid: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7008A5D3-7DA5-F5E7-4F2F-0957D3230353}"/>
              </a:ext>
            </a:extLst>
          </p:cNvPr>
          <p:cNvSpPr txBox="1"/>
          <p:nvPr/>
        </p:nvSpPr>
        <p:spPr>
          <a:xfrm>
            <a:off x="436848" y="1821900"/>
            <a:ext cx="863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For large enough </a:t>
            </a:r>
            <a:r>
              <a:rPr lang="en-US" altLang="zh-CN" sz="2000" i="1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misses the estimated val. with a large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E54FA-819E-006F-8844-BFD0B91B1ECD}"/>
              </a:ext>
            </a:extLst>
          </p:cNvPr>
          <p:cNvSpPr txBox="1"/>
          <p:nvPr/>
        </p:nvSpPr>
        <p:spPr>
          <a:xfrm>
            <a:off x="435047" y="2468510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Our testing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/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=3000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data from Uniform, Normal, Bernoulli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distribution with different parameters  </a:t>
                </a:r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/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Use CLT confidence interval as reference 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observe the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missing rate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and mean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estimated confidence interval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each function</a:t>
                </a:r>
              </a:p>
            </p:txBody>
          </p:sp>
        </mc:Choice>
        <mc:Fallback xmlns="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91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Testing Method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7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7919F-F063-C35B-89EB-C183737E2ADC}"/>
              </a:ext>
            </a:extLst>
          </p:cNvPr>
          <p:cNvSpPr txBox="1"/>
          <p:nvPr/>
        </p:nvSpPr>
        <p:spPr>
          <a:xfrm>
            <a:off x="435047" y="1345478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To prove a range estimation is invalid: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7008A5D3-7DA5-F5E7-4F2F-0957D3230353}"/>
              </a:ext>
            </a:extLst>
          </p:cNvPr>
          <p:cNvSpPr txBox="1"/>
          <p:nvPr/>
        </p:nvSpPr>
        <p:spPr>
          <a:xfrm>
            <a:off x="436848" y="1821900"/>
            <a:ext cx="863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For large enough </a:t>
            </a:r>
            <a:r>
              <a:rPr lang="en-US" altLang="zh-CN" sz="2000" i="1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misses the estimated val. with a large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E54FA-819E-006F-8844-BFD0B91B1ECD}"/>
              </a:ext>
            </a:extLst>
          </p:cNvPr>
          <p:cNvSpPr txBox="1"/>
          <p:nvPr/>
        </p:nvSpPr>
        <p:spPr>
          <a:xfrm>
            <a:off x="435047" y="2468510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Our testing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/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=3000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data from Uniform, Normal, Bernoulli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distribution with different parameters  </a:t>
                </a:r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/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Use CLT confidence interval as reference 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observe the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missing rate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and mean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estimated confidence interval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each function</a:t>
                </a:r>
              </a:p>
            </p:txBody>
          </p:sp>
        </mc:Choice>
        <mc:Fallback xmlns="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63A9BAD-3737-62A7-CAB4-833E7B433B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637"/>
          <a:stretch/>
        </p:blipFill>
        <p:spPr>
          <a:xfrm>
            <a:off x="1617322" y="4694976"/>
            <a:ext cx="5922322" cy="14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Testing Method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8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7919F-F063-C35B-89EB-C183737E2ADC}"/>
              </a:ext>
            </a:extLst>
          </p:cNvPr>
          <p:cNvSpPr txBox="1"/>
          <p:nvPr/>
        </p:nvSpPr>
        <p:spPr>
          <a:xfrm>
            <a:off x="435047" y="1345478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To prove a range estimation is invalid: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7008A5D3-7DA5-F5E7-4F2F-0957D3230353}"/>
              </a:ext>
            </a:extLst>
          </p:cNvPr>
          <p:cNvSpPr txBox="1"/>
          <p:nvPr/>
        </p:nvSpPr>
        <p:spPr>
          <a:xfrm>
            <a:off x="436848" y="1821900"/>
            <a:ext cx="863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For large enough </a:t>
            </a:r>
            <a:r>
              <a:rPr lang="en-US" altLang="zh-CN" sz="2000" i="1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misses the estimated val. with a large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E54FA-819E-006F-8844-BFD0B91B1ECD}"/>
              </a:ext>
            </a:extLst>
          </p:cNvPr>
          <p:cNvSpPr txBox="1"/>
          <p:nvPr/>
        </p:nvSpPr>
        <p:spPr>
          <a:xfrm>
            <a:off x="435047" y="2468510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Our testing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/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=3000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data from Uniform, Normal, Bernoulli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distribution with different parameters  </a:t>
                </a:r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/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Use CLT confidence interval as reference 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observe the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missing rate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and mean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estimated confidence interval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each function</a:t>
                </a:r>
              </a:p>
            </p:txBody>
          </p:sp>
        </mc:Choice>
        <mc:Fallback xmlns="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7868FF-CE40-2AED-5567-001D770BC919}"/>
                  </a:ext>
                </a:extLst>
              </p:cNvPr>
              <p:cNvSpPr txBox="1"/>
              <p:nvPr/>
            </p:nvSpPr>
            <p:spPr>
              <a:xfrm>
                <a:off x="436848" y="4762782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the functions seems asymptotic valid, 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check their validity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for all datasets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7868FF-CE40-2AED-5567-001D770B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4762782"/>
                <a:ext cx="8632337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50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Uniform Distribution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9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77919F-F063-C35B-89EB-C183737E2ADC}"/>
                  </a:ext>
                </a:extLst>
              </p:cNvPr>
              <p:cNvSpPr txBox="1"/>
              <p:nvPr/>
            </p:nvSpPr>
            <p:spPr>
              <a:xfrm>
                <a:off x="435047" y="1345478"/>
                <a:ext cx="89333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Crimson Pro" pitchFamily="2" charset="0"/>
                  </a:rPr>
                  <a:t>se Uniform distribution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0.2, 0,3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0.4, 1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0.7, 0.72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[0.9, 0.95]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rimson Pro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77919F-F063-C35B-89EB-C183737E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1345478"/>
                <a:ext cx="8933397" cy="400110"/>
              </a:xfrm>
              <a:prstGeom prst="rect">
                <a:avLst/>
              </a:prstGeom>
              <a:blipFill>
                <a:blip r:embed="rId2"/>
                <a:stretch>
                  <a:fillRect l="-61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CE54FA-819E-006F-8844-BFD0B91B1ECD}"/>
                  </a:ext>
                </a:extLst>
              </p:cNvPr>
              <p:cNvSpPr txBox="1"/>
              <p:nvPr/>
            </p:nvSpPr>
            <p:spPr>
              <a:xfrm>
                <a:off x="435047" y="2285633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8A1F11"/>
                    </a:solidFill>
                    <a:latin typeface="Crimson Pro" pitchFamily="2" charset="0"/>
                  </a:rPr>
                  <a:t>Function 4</a:t>
                </a:r>
                <a:r>
                  <a:rPr lang="en-US" sz="2000" dirty="0">
                    <a:latin typeface="Crimson Pro" pitchFamily="2" charset="0"/>
                  </a:rPr>
                  <a:t> misses 100%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US" sz="2000" dirty="0">
                    <a:latin typeface="Crimson Pro" pitchFamily="2" charset="0"/>
                  </a:rPr>
                  <a:t>, proved to be invalid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CE54FA-819E-006F-8844-BFD0B91B1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2285633"/>
                <a:ext cx="8010685" cy="400110"/>
              </a:xfrm>
              <a:prstGeom prst="rect">
                <a:avLst/>
              </a:prstGeom>
              <a:blipFill>
                <a:blip r:embed="rId3"/>
                <a:stretch>
                  <a:fillRect l="-68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8BB339-653E-F0C0-8595-4BE50971514E}"/>
              </a:ext>
            </a:extLst>
          </p:cNvPr>
          <p:cNvSpPr txBox="1"/>
          <p:nvPr/>
        </p:nvSpPr>
        <p:spPr>
          <a:xfrm>
            <a:off x="435047" y="2909086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A1F11"/>
                </a:solidFill>
                <a:latin typeface="Crimson Pro" pitchFamily="2" charset="0"/>
              </a:rPr>
              <a:t>Function 3, 5, 9 </a:t>
            </a:r>
            <a:r>
              <a:rPr lang="en-US" sz="2000" dirty="0">
                <a:latin typeface="Crimson Pro" pitchFamily="2" charset="0"/>
              </a:rPr>
              <a:t>have stable confidence level around 95%, 90%, 99%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F60BF-D7B9-B685-9536-15C42CC3B7DF}"/>
              </a:ext>
            </a:extLst>
          </p:cNvPr>
          <p:cNvSpPr txBox="1"/>
          <p:nvPr/>
        </p:nvSpPr>
        <p:spPr>
          <a:xfrm>
            <a:off x="435047" y="3532539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Other functions have almost missed rate 0</a:t>
            </a:r>
          </a:p>
        </p:txBody>
      </p:sp>
    </p:spTree>
    <p:extLst>
      <p:ext uri="{BB962C8B-B14F-4D97-AF65-F5344CB8AC3E}">
        <p14:creationId xmlns:p14="http://schemas.microsoft.com/office/powerpoint/2010/main" val="207731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62087</TotalTime>
  <Words>599</Words>
  <Application>Microsoft Office PowerPoint</Application>
  <PresentationFormat>全屏显示(4:3)</PresentationFormat>
  <Paragraphs>197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Cambria Math</vt:lpstr>
      <vt:lpstr>Google Sans</vt:lpstr>
      <vt:lpstr>等线</vt:lpstr>
      <vt:lpstr>Crimson Pro</vt:lpstr>
      <vt:lpstr>Calibri Light</vt:lpstr>
      <vt:lpstr>Calibri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293</cp:revision>
  <dcterms:created xsi:type="dcterms:W3CDTF">2021-05-23T07:49:08Z</dcterms:created>
  <dcterms:modified xsi:type="dcterms:W3CDTF">2023-12-18T00:44:01Z</dcterms:modified>
</cp:coreProperties>
</file>