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7" r:id="rId2"/>
    <p:sldId id="273" r:id="rId3"/>
    <p:sldId id="310" r:id="rId4"/>
    <p:sldId id="335" r:id="rId5"/>
    <p:sldId id="274" r:id="rId6"/>
    <p:sldId id="259" r:id="rId7"/>
    <p:sldId id="339" r:id="rId8"/>
    <p:sldId id="260" r:id="rId9"/>
    <p:sldId id="289" r:id="rId10"/>
    <p:sldId id="261" r:id="rId11"/>
    <p:sldId id="262" r:id="rId12"/>
    <p:sldId id="263" r:id="rId13"/>
    <p:sldId id="306" r:id="rId14"/>
    <p:sldId id="307" r:id="rId15"/>
    <p:sldId id="276" r:id="rId16"/>
    <p:sldId id="292" r:id="rId17"/>
    <p:sldId id="293" r:id="rId18"/>
    <p:sldId id="294" r:id="rId19"/>
    <p:sldId id="296" r:id="rId20"/>
    <p:sldId id="297" r:id="rId21"/>
    <p:sldId id="277" r:id="rId22"/>
    <p:sldId id="264" r:id="rId23"/>
    <p:sldId id="265" r:id="rId24"/>
    <p:sldId id="269" r:id="rId25"/>
    <p:sldId id="278" r:id="rId26"/>
    <p:sldId id="295" r:id="rId27"/>
    <p:sldId id="279" r:id="rId28"/>
    <p:sldId id="302" r:id="rId29"/>
    <p:sldId id="303" r:id="rId30"/>
    <p:sldId id="304" r:id="rId31"/>
    <p:sldId id="305" r:id="rId32"/>
    <p:sldId id="271" r:id="rId33"/>
    <p:sldId id="340" r:id="rId34"/>
    <p:sldId id="341" r:id="rId35"/>
    <p:sldId id="280" r:id="rId36"/>
    <p:sldId id="282" r:id="rId37"/>
    <p:sldId id="283" r:id="rId38"/>
    <p:sldId id="285" r:id="rId39"/>
    <p:sldId id="286" r:id="rId40"/>
    <p:sldId id="308" r:id="rId41"/>
    <p:sldId id="268" r:id="rId42"/>
    <p:sldId id="309" r:id="rId43"/>
    <p:sldId id="311" r:id="rId44"/>
    <p:sldId id="316" r:id="rId45"/>
    <p:sldId id="317" r:id="rId46"/>
    <p:sldId id="318" r:id="rId47"/>
    <p:sldId id="319" r:id="rId48"/>
    <p:sldId id="320" r:id="rId49"/>
    <p:sldId id="321" r:id="rId50"/>
    <p:sldId id="322" r:id="rId51"/>
    <p:sldId id="323" r:id="rId52"/>
    <p:sldId id="312" r:id="rId53"/>
    <p:sldId id="324" r:id="rId54"/>
    <p:sldId id="325" r:id="rId55"/>
    <p:sldId id="326" r:id="rId56"/>
    <p:sldId id="327" r:id="rId57"/>
    <p:sldId id="328" r:id="rId58"/>
    <p:sldId id="329" r:id="rId59"/>
    <p:sldId id="330" r:id="rId60"/>
    <p:sldId id="331" r:id="rId61"/>
    <p:sldId id="332" r:id="rId62"/>
    <p:sldId id="333" r:id="rId63"/>
    <p:sldId id="344" r:id="rId64"/>
    <p:sldId id="334" r:id="rId65"/>
    <p:sldId id="314" r:id="rId66"/>
    <p:sldId id="315" r:id="rId67"/>
    <p:sldId id="336" r:id="rId68"/>
    <p:sldId id="338" r:id="rId69"/>
    <p:sldId id="342" r:id="rId70"/>
    <p:sldId id="343" r:id="rId71"/>
    <p:sldId id="337"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82" autoAdjust="0"/>
    <p:restoredTop sz="94103" autoAdjust="0"/>
  </p:normalViewPr>
  <p:slideViewPr>
    <p:cSldViewPr snapToGrid="0">
      <p:cViewPr varScale="1">
        <p:scale>
          <a:sx n="66" d="100"/>
          <a:sy n="66" d="100"/>
        </p:scale>
        <p:origin x="41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33163D-AC35-43F1-9849-81180DFB49D7}" type="datetimeFigureOut">
              <a:rPr lang="en-US" smtClean="0"/>
              <a:t>9/12/2019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AFC416-8BCE-4D92-95BB-0366F1AEB85B}" type="slidenum">
              <a:rPr lang="en-US" smtClean="0"/>
              <a:t>‹#›</a:t>
            </a:fld>
            <a:endParaRPr lang="en-US"/>
          </a:p>
        </p:txBody>
      </p:sp>
    </p:spTree>
    <p:extLst>
      <p:ext uri="{BB962C8B-B14F-4D97-AF65-F5344CB8AC3E}">
        <p14:creationId xmlns:p14="http://schemas.microsoft.com/office/powerpoint/2010/main" val="1185884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E/R model was</a:t>
            </a:r>
            <a:r>
              <a:rPr lang="en-US" baseline="0" dirty="0" smtClean="0"/>
              <a:t> developed by Peter Chen in 1976 and E-R modeling is a conceptual level model.</a:t>
            </a:r>
            <a:endParaRPr lang="en-US" dirty="0"/>
          </a:p>
        </p:txBody>
      </p:sp>
      <p:sp>
        <p:nvSpPr>
          <p:cNvPr id="4" name="Slide Number Placeholder 3"/>
          <p:cNvSpPr>
            <a:spLocks noGrp="1"/>
          </p:cNvSpPr>
          <p:nvPr>
            <p:ph type="sldNum" sz="quarter" idx="10"/>
          </p:nvPr>
        </p:nvSpPr>
        <p:spPr/>
        <p:txBody>
          <a:bodyPr/>
          <a:lstStyle/>
          <a:p>
            <a:fld id="{BCAFC416-8BCE-4D92-95BB-0366F1AEB85B}" type="slidenum">
              <a:rPr lang="en-US" smtClean="0"/>
              <a:t>1</a:t>
            </a:fld>
            <a:endParaRPr lang="en-US"/>
          </a:p>
        </p:txBody>
      </p:sp>
    </p:spTree>
    <p:extLst>
      <p:ext uri="{BB962C8B-B14F-4D97-AF65-F5344CB8AC3E}">
        <p14:creationId xmlns:p14="http://schemas.microsoft.com/office/powerpoint/2010/main" val="634308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FC416-8BCE-4D92-95BB-0366F1AEB85B}" type="slidenum">
              <a:rPr lang="en-US" smtClean="0"/>
              <a:t>14</a:t>
            </a:fld>
            <a:endParaRPr lang="en-US"/>
          </a:p>
        </p:txBody>
      </p:sp>
    </p:spTree>
    <p:extLst>
      <p:ext uri="{BB962C8B-B14F-4D97-AF65-F5344CB8AC3E}">
        <p14:creationId xmlns:p14="http://schemas.microsoft.com/office/powerpoint/2010/main" val="3677363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ease of explanation we are using the table declaration of the entity Employee here. The entity Employee is modeled here with attributes: EmployeeID,</a:t>
            </a:r>
          </a:p>
          <a:p>
            <a:r>
              <a:rPr lang="en-US" dirty="0" err="1" smtClean="0"/>
              <a:t>FullName</a:t>
            </a:r>
            <a:r>
              <a:rPr lang="en-US" dirty="0" smtClean="0"/>
              <a:t>, </a:t>
            </a:r>
            <a:r>
              <a:rPr lang="en-US" dirty="0" err="1" smtClean="0"/>
              <a:t>DateOfBirth</a:t>
            </a:r>
            <a:r>
              <a:rPr lang="en-US" dirty="0" smtClean="0"/>
              <a:t>, SSN, </a:t>
            </a:r>
            <a:r>
              <a:rPr lang="en-US" dirty="0" err="1" smtClean="0"/>
              <a:t>DeptID</a:t>
            </a:r>
            <a:r>
              <a:rPr lang="en-US" baseline="0" dirty="0" smtClean="0"/>
              <a:t> and </a:t>
            </a:r>
            <a:r>
              <a:rPr lang="en-US" dirty="0" err="1" smtClean="0"/>
              <a:t>MngID</a:t>
            </a:r>
            <a:endParaRPr lang="en-US" dirty="0" smtClean="0"/>
          </a:p>
          <a:p>
            <a:endParaRPr lang="en-US" dirty="0"/>
          </a:p>
        </p:txBody>
      </p:sp>
      <p:sp>
        <p:nvSpPr>
          <p:cNvPr id="4" name="Slide Number Placeholder 3"/>
          <p:cNvSpPr>
            <a:spLocks noGrp="1"/>
          </p:cNvSpPr>
          <p:nvPr>
            <p:ph type="sldNum" sz="quarter" idx="10"/>
          </p:nvPr>
        </p:nvSpPr>
        <p:spPr/>
        <p:txBody>
          <a:bodyPr/>
          <a:lstStyle/>
          <a:p>
            <a:fld id="{BCAFC416-8BCE-4D92-95BB-0366F1AEB85B}" type="slidenum">
              <a:rPr lang="en-US" smtClean="0"/>
              <a:t>16</a:t>
            </a:fld>
            <a:endParaRPr lang="en-US"/>
          </a:p>
        </p:txBody>
      </p:sp>
    </p:spTree>
    <p:extLst>
      <p:ext uri="{BB962C8B-B14F-4D97-AF65-F5344CB8AC3E}">
        <p14:creationId xmlns:p14="http://schemas.microsoft.com/office/powerpoint/2010/main" val="150208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Copied from What is a partial key in database systems? https://www.quora.com/What-is-a-partial-key-in-database-systems  </a:t>
            </a:r>
            <a:endParaRPr lang="en-US" dirty="0"/>
          </a:p>
        </p:txBody>
      </p:sp>
      <p:sp>
        <p:nvSpPr>
          <p:cNvPr id="4" name="Slide Number Placeholder 3"/>
          <p:cNvSpPr>
            <a:spLocks noGrp="1"/>
          </p:cNvSpPr>
          <p:nvPr>
            <p:ph type="sldNum" sz="quarter" idx="10"/>
          </p:nvPr>
        </p:nvSpPr>
        <p:spPr/>
        <p:txBody>
          <a:bodyPr/>
          <a:lstStyle/>
          <a:p>
            <a:fld id="{BCAFC416-8BCE-4D92-95BB-0366F1AEB85B}" type="slidenum">
              <a:rPr lang="en-US" smtClean="0"/>
              <a:t>19</a:t>
            </a:fld>
            <a:endParaRPr lang="en-US"/>
          </a:p>
        </p:txBody>
      </p:sp>
    </p:spTree>
    <p:extLst>
      <p:ext uri="{BB962C8B-B14F-4D97-AF65-F5344CB8AC3E}">
        <p14:creationId xmlns:p14="http://schemas.microsoft.com/office/powerpoint/2010/main" val="1764395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Link https://ion.uwinnipeg.ca/~rmcfadye/2914/hypergraph/partial.html </a:t>
            </a:r>
            <a:endParaRPr lang="en-US" dirty="0"/>
          </a:p>
        </p:txBody>
      </p:sp>
      <p:sp>
        <p:nvSpPr>
          <p:cNvPr id="4" name="Slide Number Placeholder 3"/>
          <p:cNvSpPr>
            <a:spLocks noGrp="1"/>
          </p:cNvSpPr>
          <p:nvPr>
            <p:ph type="sldNum" sz="quarter" idx="10"/>
          </p:nvPr>
        </p:nvSpPr>
        <p:spPr/>
        <p:txBody>
          <a:bodyPr/>
          <a:lstStyle/>
          <a:p>
            <a:fld id="{BCAFC416-8BCE-4D92-95BB-0366F1AEB85B}" type="slidenum">
              <a:rPr lang="en-US" smtClean="0"/>
              <a:t>20</a:t>
            </a:fld>
            <a:endParaRPr lang="en-US"/>
          </a:p>
        </p:txBody>
      </p:sp>
    </p:spTree>
    <p:extLst>
      <p:ext uri="{BB962C8B-B14F-4D97-AF65-F5344CB8AC3E}">
        <p14:creationId xmlns:p14="http://schemas.microsoft.com/office/powerpoint/2010/main" val="1393737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FC416-8BCE-4D92-95BB-0366F1AEB85B}" type="slidenum">
              <a:rPr lang="en-US" smtClean="0"/>
              <a:t>22</a:t>
            </a:fld>
            <a:endParaRPr lang="en-US"/>
          </a:p>
        </p:txBody>
      </p:sp>
    </p:spTree>
    <p:extLst>
      <p:ext uri="{BB962C8B-B14F-4D97-AF65-F5344CB8AC3E}">
        <p14:creationId xmlns:p14="http://schemas.microsoft.com/office/powerpoint/2010/main" val="3910973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 the </a:t>
            </a:r>
            <a:r>
              <a:rPr lang="en-US" dirty="0" err="1" smtClean="0"/>
              <a:t>Quora</a:t>
            </a:r>
            <a:r>
              <a:rPr lang="en-US" dirty="0" smtClean="0"/>
              <a:t> link for more examples.</a:t>
            </a:r>
            <a:r>
              <a:rPr lang="en-US" baseline="0" dirty="0" smtClean="0"/>
              <a:t> since the </a:t>
            </a:r>
            <a:r>
              <a:rPr lang="en-US" baseline="0" dirty="0" err="1" smtClean="0"/>
              <a:t>StartTime</a:t>
            </a:r>
            <a:r>
              <a:rPr lang="en-US" baseline="0" dirty="0" smtClean="0"/>
              <a:t> would be tied to both the specific runner and the specific race they were running it becomes an attribute of the relationship between the two entities</a:t>
            </a:r>
            <a:endParaRPr lang="en-US" dirty="0"/>
          </a:p>
        </p:txBody>
      </p:sp>
      <p:sp>
        <p:nvSpPr>
          <p:cNvPr id="4" name="Slide Number Placeholder 3"/>
          <p:cNvSpPr>
            <a:spLocks noGrp="1"/>
          </p:cNvSpPr>
          <p:nvPr>
            <p:ph type="sldNum" sz="quarter" idx="10"/>
          </p:nvPr>
        </p:nvSpPr>
        <p:spPr/>
        <p:txBody>
          <a:bodyPr/>
          <a:lstStyle/>
          <a:p>
            <a:fld id="{BCAFC416-8BCE-4D92-95BB-0366F1AEB85B}" type="slidenum">
              <a:rPr lang="en-US" smtClean="0"/>
              <a:t>24</a:t>
            </a:fld>
            <a:endParaRPr lang="en-US"/>
          </a:p>
        </p:txBody>
      </p:sp>
    </p:spTree>
    <p:extLst>
      <p:ext uri="{BB962C8B-B14F-4D97-AF65-F5344CB8AC3E}">
        <p14:creationId xmlns:p14="http://schemas.microsoft.com/office/powerpoint/2010/main" val="1202885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Student entity contains all students like “John” and </a:t>
            </a:r>
            <a:r>
              <a:rPr lang="en-US" dirty="0" err="1" smtClean="0"/>
              <a:t>Dept</a:t>
            </a:r>
            <a:r>
              <a:rPr lang="en-US" dirty="0" smtClean="0"/>
              <a:t> entity contains all departments such as "Computer Science“ and the relationship contains all relationship sets between the two entities Student and </a:t>
            </a:r>
            <a:r>
              <a:rPr lang="en-US" dirty="0" err="1" smtClean="0"/>
              <a:t>Dept</a:t>
            </a:r>
            <a:endParaRPr lang="en-US" dirty="0"/>
          </a:p>
        </p:txBody>
      </p:sp>
      <p:sp>
        <p:nvSpPr>
          <p:cNvPr id="4" name="Slide Number Placeholder 3"/>
          <p:cNvSpPr>
            <a:spLocks noGrp="1"/>
          </p:cNvSpPr>
          <p:nvPr>
            <p:ph type="sldNum" sz="quarter" idx="10"/>
          </p:nvPr>
        </p:nvSpPr>
        <p:spPr/>
        <p:txBody>
          <a:bodyPr/>
          <a:lstStyle/>
          <a:p>
            <a:fld id="{BCAFC416-8BCE-4D92-95BB-0366F1AEB85B}" type="slidenum">
              <a:rPr lang="en-US" smtClean="0"/>
              <a:t>25</a:t>
            </a:fld>
            <a:endParaRPr lang="en-US"/>
          </a:p>
        </p:txBody>
      </p:sp>
    </p:spTree>
    <p:extLst>
      <p:ext uri="{BB962C8B-B14F-4D97-AF65-F5344CB8AC3E}">
        <p14:creationId xmlns:p14="http://schemas.microsoft.com/office/powerpoint/2010/main" val="28595014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FC416-8BCE-4D92-95BB-0366F1AEB85B}" type="slidenum">
              <a:rPr lang="en-US" smtClean="0"/>
              <a:t>32</a:t>
            </a:fld>
            <a:endParaRPr lang="en-US"/>
          </a:p>
        </p:txBody>
      </p:sp>
    </p:spTree>
    <p:extLst>
      <p:ext uri="{BB962C8B-B14F-4D97-AF65-F5344CB8AC3E}">
        <p14:creationId xmlns:p14="http://schemas.microsoft.com/office/powerpoint/2010/main" val="3880722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Ternary or three-way relationship</a:t>
            </a:r>
            <a:endParaRPr lang="en-US" dirty="0"/>
          </a:p>
        </p:txBody>
      </p:sp>
      <p:sp>
        <p:nvSpPr>
          <p:cNvPr id="4" name="Slide Number Placeholder 3"/>
          <p:cNvSpPr>
            <a:spLocks noGrp="1"/>
          </p:cNvSpPr>
          <p:nvPr>
            <p:ph type="sldNum" sz="quarter" idx="10"/>
          </p:nvPr>
        </p:nvSpPr>
        <p:spPr/>
        <p:txBody>
          <a:bodyPr/>
          <a:lstStyle/>
          <a:p>
            <a:fld id="{BCAFC416-8BCE-4D92-95BB-0366F1AEB85B}" type="slidenum">
              <a:rPr lang="en-US" smtClean="0"/>
              <a:t>34</a:t>
            </a:fld>
            <a:endParaRPr lang="en-US"/>
          </a:p>
        </p:txBody>
      </p:sp>
    </p:spTree>
    <p:extLst>
      <p:ext uri="{BB962C8B-B14F-4D97-AF65-F5344CB8AC3E}">
        <p14:creationId xmlns:p14="http://schemas.microsoft.com/office/powerpoint/2010/main" val="40342181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UML uses the term Multiplicity, whereas Data Modelling uses the term Cardinality</a:t>
            </a:r>
            <a:endParaRPr lang="en-US" dirty="0"/>
          </a:p>
        </p:txBody>
      </p:sp>
      <p:sp>
        <p:nvSpPr>
          <p:cNvPr id="4" name="Slide Number Placeholder 3"/>
          <p:cNvSpPr>
            <a:spLocks noGrp="1"/>
          </p:cNvSpPr>
          <p:nvPr>
            <p:ph type="sldNum" sz="quarter" idx="10"/>
          </p:nvPr>
        </p:nvSpPr>
        <p:spPr/>
        <p:txBody>
          <a:bodyPr/>
          <a:lstStyle/>
          <a:p>
            <a:fld id="{BCAFC416-8BCE-4D92-95BB-0366F1AEB85B}" type="slidenum">
              <a:rPr lang="en-US" smtClean="0"/>
              <a:t>37</a:t>
            </a:fld>
            <a:endParaRPr lang="en-US"/>
          </a:p>
        </p:txBody>
      </p:sp>
    </p:spTree>
    <p:extLst>
      <p:ext uri="{BB962C8B-B14F-4D97-AF65-F5344CB8AC3E}">
        <p14:creationId xmlns:p14="http://schemas.microsoft.com/office/powerpoint/2010/main" val="1070632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solidFill>
                  <a:srgbClr val="000000"/>
                </a:solidFill>
                <a:effectLst/>
                <a:latin typeface="Times New Roman" panose="02020603050405020304" pitchFamily="18" charset="0"/>
              </a:rPr>
              <a:t>DO NOT THINK OR START WITH TABLES--YOU WILL BE MISGUIDED ON RELATIONSHIPS AND SOME ATTRIBUTES.</a:t>
            </a:r>
            <a:endParaRPr lang="en-US" dirty="0"/>
          </a:p>
        </p:txBody>
      </p:sp>
      <p:sp>
        <p:nvSpPr>
          <p:cNvPr id="4" name="Slide Number Placeholder 3"/>
          <p:cNvSpPr>
            <a:spLocks noGrp="1"/>
          </p:cNvSpPr>
          <p:nvPr>
            <p:ph type="sldNum" sz="quarter" idx="10"/>
          </p:nvPr>
        </p:nvSpPr>
        <p:spPr/>
        <p:txBody>
          <a:bodyPr/>
          <a:lstStyle/>
          <a:p>
            <a:fld id="{BCAFC416-8BCE-4D92-95BB-0366F1AEB85B}" type="slidenum">
              <a:rPr lang="en-US" smtClean="0"/>
              <a:t>2</a:t>
            </a:fld>
            <a:endParaRPr lang="en-US"/>
          </a:p>
        </p:txBody>
      </p:sp>
    </p:spTree>
    <p:extLst>
      <p:ext uri="{BB962C8B-B14F-4D97-AF65-F5344CB8AC3E}">
        <p14:creationId xmlns:p14="http://schemas.microsoft.com/office/powerpoint/2010/main" val="9577355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Chen’s notation, used in textbook (what we will use)</a:t>
            </a:r>
            <a:endParaRPr lang="en-US" dirty="0"/>
          </a:p>
        </p:txBody>
      </p:sp>
      <p:sp>
        <p:nvSpPr>
          <p:cNvPr id="4" name="Slide Number Placeholder 3"/>
          <p:cNvSpPr>
            <a:spLocks noGrp="1"/>
          </p:cNvSpPr>
          <p:nvPr>
            <p:ph type="sldNum" sz="quarter" idx="10"/>
          </p:nvPr>
        </p:nvSpPr>
        <p:spPr/>
        <p:txBody>
          <a:bodyPr/>
          <a:lstStyle/>
          <a:p>
            <a:fld id="{BCAFC416-8BCE-4D92-95BB-0366F1AEB85B}" type="slidenum">
              <a:rPr lang="en-US" smtClean="0"/>
              <a:t>39</a:t>
            </a:fld>
            <a:endParaRPr lang="en-US"/>
          </a:p>
        </p:txBody>
      </p:sp>
    </p:spTree>
    <p:extLst>
      <p:ext uri="{BB962C8B-B14F-4D97-AF65-F5344CB8AC3E}">
        <p14:creationId xmlns:p14="http://schemas.microsoft.com/office/powerpoint/2010/main" val="28962597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Crow’s foot notation. There are a number of notations used to present cardinality in ER diagrams. Chen, UML, Crow’s foot, Bachman are some of the popular notations.</a:t>
            </a:r>
            <a:endParaRPr lang="en-US" dirty="0"/>
          </a:p>
        </p:txBody>
      </p:sp>
      <p:sp>
        <p:nvSpPr>
          <p:cNvPr id="4" name="Slide Number Placeholder 3"/>
          <p:cNvSpPr>
            <a:spLocks noGrp="1"/>
          </p:cNvSpPr>
          <p:nvPr>
            <p:ph type="sldNum" sz="quarter" idx="10"/>
          </p:nvPr>
        </p:nvSpPr>
        <p:spPr/>
        <p:txBody>
          <a:bodyPr/>
          <a:lstStyle/>
          <a:p>
            <a:fld id="{BCAFC416-8BCE-4D92-95BB-0366F1AEB85B}" type="slidenum">
              <a:rPr lang="en-US" smtClean="0">
                <a:solidFill>
                  <a:prstClr val="black"/>
                </a:solidFill>
              </a:rPr>
              <a:pPr/>
              <a:t>41</a:t>
            </a:fld>
            <a:endParaRPr lang="en-US">
              <a:solidFill>
                <a:prstClr val="black"/>
              </a:solidFill>
            </a:endParaRPr>
          </a:p>
        </p:txBody>
      </p:sp>
    </p:spTree>
    <p:extLst>
      <p:ext uri="{BB962C8B-B14F-4D97-AF65-F5344CB8AC3E}">
        <p14:creationId xmlns:p14="http://schemas.microsoft.com/office/powerpoint/2010/main" val="563957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Crow’s foot notation. There are a number of notations used to present cardinality in ER diagrams. Chen, UML, Crow’s foot, Bachman are some of the popular notations.</a:t>
            </a:r>
            <a:endParaRPr lang="en-US" dirty="0"/>
          </a:p>
        </p:txBody>
      </p:sp>
      <p:sp>
        <p:nvSpPr>
          <p:cNvPr id="4" name="Slide Number Placeholder 3"/>
          <p:cNvSpPr>
            <a:spLocks noGrp="1"/>
          </p:cNvSpPr>
          <p:nvPr>
            <p:ph type="sldNum" sz="quarter" idx="10"/>
          </p:nvPr>
        </p:nvSpPr>
        <p:spPr/>
        <p:txBody>
          <a:bodyPr/>
          <a:lstStyle/>
          <a:p>
            <a:fld id="{BCAFC416-8BCE-4D92-95BB-0366F1AEB85B}" type="slidenum">
              <a:rPr lang="en-US" smtClean="0">
                <a:solidFill>
                  <a:prstClr val="black"/>
                </a:solidFill>
              </a:rPr>
              <a:pPr/>
              <a:t>42</a:t>
            </a:fld>
            <a:endParaRPr lang="en-US">
              <a:solidFill>
                <a:prstClr val="black"/>
              </a:solidFill>
            </a:endParaRPr>
          </a:p>
        </p:txBody>
      </p:sp>
    </p:spTree>
    <p:extLst>
      <p:ext uri="{BB962C8B-B14F-4D97-AF65-F5344CB8AC3E}">
        <p14:creationId xmlns:p14="http://schemas.microsoft.com/office/powerpoint/2010/main" val="2743132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actor could acts in several movies and a movie could have several actors</a:t>
            </a:r>
            <a:endParaRPr lang="en-US" dirty="0"/>
          </a:p>
        </p:txBody>
      </p:sp>
      <p:sp>
        <p:nvSpPr>
          <p:cNvPr id="4" name="Slide Number Placeholder 3"/>
          <p:cNvSpPr>
            <a:spLocks noGrp="1"/>
          </p:cNvSpPr>
          <p:nvPr>
            <p:ph type="sldNum" sz="quarter" idx="10"/>
          </p:nvPr>
        </p:nvSpPr>
        <p:spPr/>
        <p:txBody>
          <a:bodyPr/>
          <a:lstStyle/>
          <a:p>
            <a:fld id="{BCAFC416-8BCE-4D92-95BB-0366F1AEB85B}" type="slidenum">
              <a:rPr lang="en-US" smtClean="0"/>
              <a:t>45</a:t>
            </a:fld>
            <a:endParaRPr lang="en-US"/>
          </a:p>
        </p:txBody>
      </p:sp>
    </p:spTree>
    <p:extLst>
      <p:ext uri="{BB962C8B-B14F-4D97-AF65-F5344CB8AC3E}">
        <p14:creationId xmlns:p14="http://schemas.microsoft.com/office/powerpoint/2010/main" val="4136919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are trying to connect two</a:t>
            </a:r>
            <a:r>
              <a:rPr lang="en-US" baseline="0" dirty="0" smtClean="0"/>
              <a:t> binary relationships Movies/Stars and Movies/Studios and asking the question about payment for stars</a:t>
            </a:r>
            <a:endParaRPr lang="en-US" dirty="0"/>
          </a:p>
        </p:txBody>
      </p:sp>
      <p:sp>
        <p:nvSpPr>
          <p:cNvPr id="4" name="Slide Number Placeholder 3"/>
          <p:cNvSpPr>
            <a:spLocks noGrp="1"/>
          </p:cNvSpPr>
          <p:nvPr>
            <p:ph type="sldNum" sz="quarter" idx="10"/>
          </p:nvPr>
        </p:nvSpPr>
        <p:spPr/>
        <p:txBody>
          <a:bodyPr/>
          <a:lstStyle/>
          <a:p>
            <a:fld id="{BCAFC416-8BCE-4D92-95BB-0366F1AEB85B}" type="slidenum">
              <a:rPr lang="en-US" smtClean="0"/>
              <a:t>47</a:t>
            </a:fld>
            <a:endParaRPr lang="en-US"/>
          </a:p>
        </p:txBody>
      </p:sp>
    </p:spTree>
    <p:extLst>
      <p:ext uri="{BB962C8B-B14F-4D97-AF65-F5344CB8AC3E}">
        <p14:creationId xmlns:p14="http://schemas.microsoft.com/office/powerpoint/2010/main" val="10260444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FC416-8BCE-4D92-95BB-0366F1AEB85B}" type="slidenum">
              <a:rPr lang="en-US" smtClean="0"/>
              <a:t>49</a:t>
            </a:fld>
            <a:endParaRPr lang="en-US"/>
          </a:p>
        </p:txBody>
      </p:sp>
    </p:spTree>
    <p:extLst>
      <p:ext uri="{BB962C8B-B14F-4D97-AF65-F5344CB8AC3E}">
        <p14:creationId xmlns:p14="http://schemas.microsoft.com/office/powerpoint/2010/main" val="33784586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Salary of the star as is an attribute of the relationship ‘Contracts’ because it is the payment a star receives</a:t>
            </a:r>
            <a:r>
              <a:rPr lang="en-US" baseline="0" dirty="0" smtClean="0"/>
              <a:t> from a particular studio and a specific movie</a:t>
            </a:r>
            <a:endParaRPr lang="en-US" dirty="0"/>
          </a:p>
        </p:txBody>
      </p:sp>
      <p:sp>
        <p:nvSpPr>
          <p:cNvPr id="4" name="Slide Number Placeholder 3"/>
          <p:cNvSpPr>
            <a:spLocks noGrp="1"/>
          </p:cNvSpPr>
          <p:nvPr>
            <p:ph type="sldNum" sz="quarter" idx="10"/>
          </p:nvPr>
        </p:nvSpPr>
        <p:spPr/>
        <p:txBody>
          <a:bodyPr/>
          <a:lstStyle/>
          <a:p>
            <a:fld id="{BCAFC416-8BCE-4D92-95BB-0366F1AEB85B}" type="slidenum">
              <a:rPr lang="en-US" smtClean="0"/>
              <a:t>50</a:t>
            </a:fld>
            <a:endParaRPr lang="en-US"/>
          </a:p>
        </p:txBody>
      </p:sp>
    </p:spTree>
    <p:extLst>
      <p:ext uri="{BB962C8B-B14F-4D97-AF65-F5344CB8AC3E}">
        <p14:creationId xmlns:p14="http://schemas.microsoft.com/office/powerpoint/2010/main" val="6493547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FC416-8BCE-4D92-95BB-0366F1AEB85B}" type="slidenum">
              <a:rPr lang="en-US" smtClean="0"/>
              <a:t>66</a:t>
            </a:fld>
            <a:endParaRPr lang="en-US"/>
          </a:p>
        </p:txBody>
      </p:sp>
    </p:spTree>
    <p:extLst>
      <p:ext uri="{BB962C8B-B14F-4D97-AF65-F5344CB8AC3E}">
        <p14:creationId xmlns:p14="http://schemas.microsoft.com/office/powerpoint/2010/main" val="11459916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FC416-8BCE-4D92-95BB-0366F1AEB85B}" type="slidenum">
              <a:rPr lang="en-US" smtClean="0"/>
              <a:t>70</a:t>
            </a:fld>
            <a:endParaRPr lang="en-US"/>
          </a:p>
        </p:txBody>
      </p:sp>
    </p:spTree>
    <p:extLst>
      <p:ext uri="{BB962C8B-B14F-4D97-AF65-F5344CB8AC3E}">
        <p14:creationId xmlns:p14="http://schemas.microsoft.com/office/powerpoint/2010/main" val="2482995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like the Newtonian model in Physics was created to explain the interaction between physical bodies we have the ER model to explain the interaction</a:t>
            </a:r>
            <a:r>
              <a:rPr lang="en-US" baseline="0" dirty="0" smtClean="0"/>
              <a:t> between objects in an organization. So, in the Newtonian model  we have abstractions like particles on which we apply Newton’s laws similarly we have abstractions like entity, relations among entities and attributes to model an organization ( or rather activities of an organization in which we are interested in)</a:t>
            </a:r>
            <a:endParaRPr lang="en-US" dirty="0"/>
          </a:p>
        </p:txBody>
      </p:sp>
      <p:sp>
        <p:nvSpPr>
          <p:cNvPr id="4" name="Slide Number Placeholder 3"/>
          <p:cNvSpPr>
            <a:spLocks noGrp="1"/>
          </p:cNvSpPr>
          <p:nvPr>
            <p:ph type="sldNum" sz="quarter" idx="10"/>
          </p:nvPr>
        </p:nvSpPr>
        <p:spPr/>
        <p:txBody>
          <a:bodyPr/>
          <a:lstStyle/>
          <a:p>
            <a:fld id="{BCAFC416-8BCE-4D92-95BB-0366F1AEB85B}" type="slidenum">
              <a:rPr lang="en-US" smtClean="0"/>
              <a:t>5</a:t>
            </a:fld>
            <a:endParaRPr lang="en-US"/>
          </a:p>
        </p:txBody>
      </p:sp>
    </p:spTree>
    <p:extLst>
      <p:ext uri="{BB962C8B-B14F-4D97-AF65-F5344CB8AC3E}">
        <p14:creationId xmlns:p14="http://schemas.microsoft.com/office/powerpoint/2010/main" val="3093220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Copied from https://creately.com/blog/diagrams/er-diagrams-tutorial/ </a:t>
            </a:r>
          </a:p>
          <a:p>
            <a:r>
              <a:rPr lang="en-US" dirty="0" smtClean="0"/>
              <a:t>There are three basic elements in an ER Diagram: entity, attribute, relationship. There are more elements which are based on the main elements. They are weak entity, multi valued attribute, derived attribute, weak relationship, and recursive relationship. Cardinality and </a:t>
            </a:r>
            <a:r>
              <a:rPr lang="en-US" dirty="0" err="1" smtClean="0"/>
              <a:t>ordinality</a:t>
            </a:r>
            <a:r>
              <a:rPr lang="en-US" dirty="0" smtClean="0"/>
              <a:t> are two other notations used in ER diagrams to further define relationships.</a:t>
            </a:r>
            <a:endParaRPr lang="en-US" dirty="0"/>
          </a:p>
        </p:txBody>
      </p:sp>
      <p:sp>
        <p:nvSpPr>
          <p:cNvPr id="4" name="Slide Number Placeholder 3"/>
          <p:cNvSpPr>
            <a:spLocks noGrp="1"/>
          </p:cNvSpPr>
          <p:nvPr>
            <p:ph type="sldNum" sz="quarter" idx="10"/>
          </p:nvPr>
        </p:nvSpPr>
        <p:spPr/>
        <p:txBody>
          <a:bodyPr/>
          <a:lstStyle/>
          <a:p>
            <a:fld id="{BCAFC416-8BCE-4D92-95BB-0366F1AEB85B}" type="slidenum">
              <a:rPr lang="en-US" smtClean="0"/>
              <a:t>6</a:t>
            </a:fld>
            <a:endParaRPr lang="en-US"/>
          </a:p>
        </p:txBody>
      </p:sp>
    </p:spTree>
    <p:extLst>
      <p:ext uri="{BB962C8B-B14F-4D97-AF65-F5344CB8AC3E}">
        <p14:creationId xmlns:p14="http://schemas.microsoft.com/office/powerpoint/2010/main" val="2031049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FC416-8BCE-4D92-95BB-0366F1AEB85B}" type="slidenum">
              <a:rPr lang="en-US" smtClean="0"/>
              <a:t>8</a:t>
            </a:fld>
            <a:endParaRPr lang="en-US"/>
          </a:p>
        </p:txBody>
      </p:sp>
    </p:spTree>
    <p:extLst>
      <p:ext uri="{BB962C8B-B14F-4D97-AF65-F5344CB8AC3E}">
        <p14:creationId xmlns:p14="http://schemas.microsoft.com/office/powerpoint/2010/main" val="1494111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FC416-8BCE-4D92-95BB-0366F1AEB85B}" type="slidenum">
              <a:rPr lang="en-US" smtClean="0"/>
              <a:t>9</a:t>
            </a:fld>
            <a:endParaRPr lang="en-US"/>
          </a:p>
        </p:txBody>
      </p:sp>
    </p:spTree>
    <p:extLst>
      <p:ext uri="{BB962C8B-B14F-4D97-AF65-F5344CB8AC3E}">
        <p14:creationId xmlns:p14="http://schemas.microsoft.com/office/powerpoint/2010/main" val="3612899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FC416-8BCE-4D92-95BB-0366F1AEB85B}" type="slidenum">
              <a:rPr lang="en-US" smtClean="0"/>
              <a:t>10</a:t>
            </a:fld>
            <a:endParaRPr lang="en-US"/>
          </a:p>
        </p:txBody>
      </p:sp>
    </p:spTree>
    <p:extLst>
      <p:ext uri="{BB962C8B-B14F-4D97-AF65-F5344CB8AC3E}">
        <p14:creationId xmlns:p14="http://schemas.microsoft.com/office/powerpoint/2010/main" val="2681527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Observe</a:t>
            </a:r>
            <a:r>
              <a:rPr lang="en-US" baseline="0" dirty="0" smtClean="0"/>
              <a:t> the difference between composite and multivalued attribute. Composite means attributes of an attribute</a:t>
            </a:r>
            <a:endParaRPr lang="en-US" dirty="0"/>
          </a:p>
        </p:txBody>
      </p:sp>
      <p:sp>
        <p:nvSpPr>
          <p:cNvPr id="4" name="Slide Number Placeholder 3"/>
          <p:cNvSpPr>
            <a:spLocks noGrp="1"/>
          </p:cNvSpPr>
          <p:nvPr>
            <p:ph type="sldNum" sz="quarter" idx="10"/>
          </p:nvPr>
        </p:nvSpPr>
        <p:spPr/>
        <p:txBody>
          <a:bodyPr/>
          <a:lstStyle/>
          <a:p>
            <a:fld id="{BCAFC416-8BCE-4D92-95BB-0366F1AEB85B}" type="slidenum">
              <a:rPr lang="en-US" smtClean="0"/>
              <a:t>11</a:t>
            </a:fld>
            <a:endParaRPr lang="en-US"/>
          </a:p>
        </p:txBody>
      </p:sp>
    </p:spTree>
    <p:extLst>
      <p:ext uri="{BB962C8B-B14F-4D97-AF65-F5344CB8AC3E}">
        <p14:creationId xmlns:p14="http://schemas.microsoft.com/office/powerpoint/2010/main" val="1311271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FC416-8BCE-4D92-95BB-0366F1AEB85B}" type="slidenum">
              <a:rPr lang="en-US" smtClean="0"/>
              <a:t>13</a:t>
            </a:fld>
            <a:endParaRPr lang="en-US"/>
          </a:p>
        </p:txBody>
      </p:sp>
    </p:spTree>
    <p:extLst>
      <p:ext uri="{BB962C8B-B14F-4D97-AF65-F5344CB8AC3E}">
        <p14:creationId xmlns:p14="http://schemas.microsoft.com/office/powerpoint/2010/main" val="2176627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B66EFD-57D9-4A73-9ACB-6EEABE124959}"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9F5A2-58BE-442B-93CA-C9D06F63435C}" type="slidenum">
              <a:rPr lang="en-US" smtClean="0"/>
              <a:t>‹#›</a:t>
            </a:fld>
            <a:endParaRPr lang="en-US"/>
          </a:p>
        </p:txBody>
      </p:sp>
    </p:spTree>
    <p:extLst>
      <p:ext uri="{BB962C8B-B14F-4D97-AF65-F5344CB8AC3E}">
        <p14:creationId xmlns:p14="http://schemas.microsoft.com/office/powerpoint/2010/main" val="3432613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B66EFD-57D9-4A73-9ACB-6EEABE124959}"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9F5A2-58BE-442B-93CA-C9D06F63435C}" type="slidenum">
              <a:rPr lang="en-US" smtClean="0"/>
              <a:t>‹#›</a:t>
            </a:fld>
            <a:endParaRPr lang="en-US"/>
          </a:p>
        </p:txBody>
      </p:sp>
    </p:spTree>
    <p:extLst>
      <p:ext uri="{BB962C8B-B14F-4D97-AF65-F5344CB8AC3E}">
        <p14:creationId xmlns:p14="http://schemas.microsoft.com/office/powerpoint/2010/main" val="2822853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B66EFD-57D9-4A73-9ACB-6EEABE124959}"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9F5A2-58BE-442B-93CA-C9D06F63435C}" type="slidenum">
              <a:rPr lang="en-US" smtClean="0"/>
              <a:t>‹#›</a:t>
            </a:fld>
            <a:endParaRPr lang="en-US"/>
          </a:p>
        </p:txBody>
      </p:sp>
    </p:spTree>
    <p:extLst>
      <p:ext uri="{BB962C8B-B14F-4D97-AF65-F5344CB8AC3E}">
        <p14:creationId xmlns:p14="http://schemas.microsoft.com/office/powerpoint/2010/main" val="3748888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B66EFD-57D9-4A73-9ACB-6EEABE124959}"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9F5A2-58BE-442B-93CA-C9D06F63435C}" type="slidenum">
              <a:rPr lang="en-US" smtClean="0"/>
              <a:t>‹#›</a:t>
            </a:fld>
            <a:endParaRPr lang="en-US"/>
          </a:p>
        </p:txBody>
      </p:sp>
    </p:spTree>
    <p:extLst>
      <p:ext uri="{BB962C8B-B14F-4D97-AF65-F5344CB8AC3E}">
        <p14:creationId xmlns:p14="http://schemas.microsoft.com/office/powerpoint/2010/main" val="240707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B66EFD-57D9-4A73-9ACB-6EEABE124959}"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9F5A2-58BE-442B-93CA-C9D06F63435C}" type="slidenum">
              <a:rPr lang="en-US" smtClean="0"/>
              <a:t>‹#›</a:t>
            </a:fld>
            <a:endParaRPr lang="en-US"/>
          </a:p>
        </p:txBody>
      </p:sp>
    </p:spTree>
    <p:extLst>
      <p:ext uri="{BB962C8B-B14F-4D97-AF65-F5344CB8AC3E}">
        <p14:creationId xmlns:p14="http://schemas.microsoft.com/office/powerpoint/2010/main" val="2853841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B66EFD-57D9-4A73-9ACB-6EEABE124959}"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9F5A2-58BE-442B-93CA-C9D06F63435C}" type="slidenum">
              <a:rPr lang="en-US" smtClean="0"/>
              <a:t>‹#›</a:t>
            </a:fld>
            <a:endParaRPr lang="en-US"/>
          </a:p>
        </p:txBody>
      </p:sp>
    </p:spTree>
    <p:extLst>
      <p:ext uri="{BB962C8B-B14F-4D97-AF65-F5344CB8AC3E}">
        <p14:creationId xmlns:p14="http://schemas.microsoft.com/office/powerpoint/2010/main" val="3740397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B66EFD-57D9-4A73-9ACB-6EEABE124959}" type="datetimeFigureOut">
              <a:rPr lang="en-US" smtClean="0"/>
              <a:t>9/12/2019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E9F5A2-58BE-442B-93CA-C9D06F63435C}" type="slidenum">
              <a:rPr lang="en-US" smtClean="0"/>
              <a:t>‹#›</a:t>
            </a:fld>
            <a:endParaRPr lang="en-US"/>
          </a:p>
        </p:txBody>
      </p:sp>
    </p:spTree>
    <p:extLst>
      <p:ext uri="{BB962C8B-B14F-4D97-AF65-F5344CB8AC3E}">
        <p14:creationId xmlns:p14="http://schemas.microsoft.com/office/powerpoint/2010/main" val="1162057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B66EFD-57D9-4A73-9ACB-6EEABE124959}" type="datetimeFigureOut">
              <a:rPr lang="en-US" smtClean="0"/>
              <a:t>9/12/2019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E9F5A2-58BE-442B-93CA-C9D06F63435C}" type="slidenum">
              <a:rPr lang="en-US" smtClean="0"/>
              <a:t>‹#›</a:t>
            </a:fld>
            <a:endParaRPr lang="en-US"/>
          </a:p>
        </p:txBody>
      </p:sp>
    </p:spTree>
    <p:extLst>
      <p:ext uri="{BB962C8B-B14F-4D97-AF65-F5344CB8AC3E}">
        <p14:creationId xmlns:p14="http://schemas.microsoft.com/office/powerpoint/2010/main" val="4197035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B66EFD-57D9-4A73-9ACB-6EEABE124959}" type="datetimeFigureOut">
              <a:rPr lang="en-US" smtClean="0"/>
              <a:t>9/12/2019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E9F5A2-58BE-442B-93CA-C9D06F63435C}" type="slidenum">
              <a:rPr lang="en-US" smtClean="0"/>
              <a:t>‹#›</a:t>
            </a:fld>
            <a:endParaRPr lang="en-US"/>
          </a:p>
        </p:txBody>
      </p:sp>
    </p:spTree>
    <p:extLst>
      <p:ext uri="{BB962C8B-B14F-4D97-AF65-F5344CB8AC3E}">
        <p14:creationId xmlns:p14="http://schemas.microsoft.com/office/powerpoint/2010/main" val="3912707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B66EFD-57D9-4A73-9ACB-6EEABE124959}"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9F5A2-58BE-442B-93CA-C9D06F63435C}" type="slidenum">
              <a:rPr lang="en-US" smtClean="0"/>
              <a:t>‹#›</a:t>
            </a:fld>
            <a:endParaRPr lang="en-US"/>
          </a:p>
        </p:txBody>
      </p:sp>
    </p:spTree>
    <p:extLst>
      <p:ext uri="{BB962C8B-B14F-4D97-AF65-F5344CB8AC3E}">
        <p14:creationId xmlns:p14="http://schemas.microsoft.com/office/powerpoint/2010/main" val="3381641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B66EFD-57D9-4A73-9ACB-6EEABE124959}"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9F5A2-58BE-442B-93CA-C9D06F63435C}" type="slidenum">
              <a:rPr lang="en-US" smtClean="0"/>
              <a:t>‹#›</a:t>
            </a:fld>
            <a:endParaRPr lang="en-US"/>
          </a:p>
        </p:txBody>
      </p:sp>
    </p:spTree>
    <p:extLst>
      <p:ext uri="{BB962C8B-B14F-4D97-AF65-F5344CB8AC3E}">
        <p14:creationId xmlns:p14="http://schemas.microsoft.com/office/powerpoint/2010/main" val="3518494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B66EFD-57D9-4A73-9ACB-6EEABE124959}" type="datetimeFigureOut">
              <a:rPr lang="en-US" smtClean="0"/>
              <a:t>9/12/2019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E9F5A2-58BE-442B-93CA-C9D06F63435C}" type="slidenum">
              <a:rPr lang="en-US" smtClean="0"/>
              <a:t>‹#›</a:t>
            </a:fld>
            <a:endParaRPr lang="en-US"/>
          </a:p>
        </p:txBody>
      </p:sp>
    </p:spTree>
    <p:extLst>
      <p:ext uri="{BB962C8B-B14F-4D97-AF65-F5344CB8AC3E}">
        <p14:creationId xmlns:p14="http://schemas.microsoft.com/office/powerpoint/2010/main" val="300881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hyperlink" Target="https://www.quora.com/In-an-E-R-diagram-can-a-relationship-have-attributes"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jcsites.juniata.edu/faculty/rhodes/dbms/syllabus.htm#GRADING" TargetMode="External"/><Relationship Id="rId2" Type="http://schemas.openxmlformats.org/officeDocument/2006/relationships/hyperlink" Target="http://webhome.cs.uvic.ca/~thomo" TargetMode="External"/><Relationship Id="rId1" Type="http://schemas.openxmlformats.org/officeDocument/2006/relationships/slideLayout" Target="../slideLayouts/slideLayout2.xml"/><Relationship Id="rId4" Type="http://schemas.openxmlformats.org/officeDocument/2006/relationships/hyperlink" Target="https://sqlwithmanoj.com/2014/09/15/db-basics-what-are-candidate-primary-composite-super-keys-and-difference-between-them" TargetMode="External"/></Relationships>
</file>

<file path=ppt/slides/_rels/slide68.xml.rels><?xml version="1.0" encoding="UTF-8" standalone="yes"?>
<Relationships xmlns="http://schemas.openxmlformats.org/package/2006/relationships"><Relationship Id="rId3" Type="http://schemas.openxmlformats.org/officeDocument/2006/relationships/hyperlink" Target="https://www.quora.com/In-an-E-R-diagram-can-a-relationship-have-attributes" TargetMode="External"/><Relationship Id="rId2" Type="http://schemas.openxmlformats.org/officeDocument/2006/relationships/hyperlink" Target="https://ion.uwinnipeg.ca/~rmcfadye/2914/hypergraph/partial.html"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848652" y="1252537"/>
            <a:ext cx="8648700" cy="4352925"/>
          </a:xfrm>
          <a:prstGeom prst="rect">
            <a:avLst/>
          </a:prstGeom>
        </p:spPr>
      </p:pic>
    </p:spTree>
    <p:extLst>
      <p:ext uri="{BB962C8B-B14F-4D97-AF65-F5344CB8AC3E}">
        <p14:creationId xmlns:p14="http://schemas.microsoft.com/office/powerpoint/2010/main" val="3224226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a:t>
            </a:r>
          </a:p>
        </p:txBody>
      </p:sp>
      <p:pic>
        <p:nvPicPr>
          <p:cNvPr id="5" name="Content Placeholder 4"/>
          <p:cNvPicPr>
            <a:picLocks noGrp="1" noChangeAspect="1"/>
          </p:cNvPicPr>
          <p:nvPr>
            <p:ph idx="1"/>
          </p:nvPr>
        </p:nvPicPr>
        <p:blipFill>
          <a:blip r:embed="rId3"/>
          <a:stretch>
            <a:fillRect/>
          </a:stretch>
        </p:blipFill>
        <p:spPr>
          <a:xfrm>
            <a:off x="5083277" y="1136296"/>
            <a:ext cx="6590384" cy="4732692"/>
          </a:xfrm>
          <a:prstGeom prst="rect">
            <a:avLst/>
          </a:prstGeom>
        </p:spPr>
      </p:pic>
      <p:sp>
        <p:nvSpPr>
          <p:cNvPr id="4" name="Text Placeholder 3"/>
          <p:cNvSpPr>
            <a:spLocks noGrp="1"/>
          </p:cNvSpPr>
          <p:nvPr>
            <p:ph type="body" sz="half" idx="2"/>
          </p:nvPr>
        </p:nvSpPr>
        <p:spPr/>
        <p:txBody>
          <a:bodyPr>
            <a:normAutofit lnSpcReduction="10000"/>
          </a:bodyPr>
          <a:lstStyle/>
          <a:p>
            <a:r>
              <a:rPr lang="en-US" sz="3200" dirty="0"/>
              <a:t>An attribute is a </a:t>
            </a:r>
            <a:r>
              <a:rPr lang="en-US" sz="3200" dirty="0" smtClean="0"/>
              <a:t>property or a </a:t>
            </a:r>
            <a:r>
              <a:rPr lang="en-US" sz="3200" dirty="0"/>
              <a:t>trait, or characteristic of an entity, relationship, or another attribute</a:t>
            </a:r>
            <a:r>
              <a:rPr lang="en-US" dirty="0" smtClean="0"/>
              <a:t>.</a:t>
            </a:r>
          </a:p>
          <a:p>
            <a:r>
              <a:rPr lang="en-US" sz="2400" dirty="0"/>
              <a:t>Could be either single-valued </a:t>
            </a:r>
            <a:r>
              <a:rPr lang="en-US" sz="2400" dirty="0" smtClean="0"/>
              <a:t>(Name) </a:t>
            </a:r>
            <a:r>
              <a:rPr lang="en-US" sz="2400" dirty="0"/>
              <a:t>or multi-valued (a person can have more than one phone number, </a:t>
            </a:r>
            <a:r>
              <a:rPr lang="en-US" sz="2400" dirty="0" err="1"/>
              <a:t>email_address</a:t>
            </a:r>
            <a:r>
              <a:rPr lang="en-US" sz="2400" dirty="0"/>
              <a:t>, etc.)</a:t>
            </a:r>
          </a:p>
          <a:p>
            <a:endParaRPr lang="en-US" dirty="0"/>
          </a:p>
        </p:txBody>
      </p:sp>
    </p:spTree>
    <p:extLst>
      <p:ext uri="{BB962C8B-B14F-4D97-AF65-F5344CB8AC3E}">
        <p14:creationId xmlns:p14="http://schemas.microsoft.com/office/powerpoint/2010/main" val="2803879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Multivalued Attribute</a:t>
            </a:r>
          </a:p>
        </p:txBody>
      </p:sp>
      <p:pic>
        <p:nvPicPr>
          <p:cNvPr id="5" name="Content Placeholder 4"/>
          <p:cNvPicPr>
            <a:picLocks noGrp="1" noChangeAspect="1"/>
          </p:cNvPicPr>
          <p:nvPr>
            <p:ph idx="1"/>
          </p:nvPr>
        </p:nvPicPr>
        <p:blipFill>
          <a:blip r:embed="rId3"/>
          <a:stretch>
            <a:fillRect/>
          </a:stretch>
        </p:blipFill>
        <p:spPr>
          <a:xfrm>
            <a:off x="5186172" y="2195052"/>
            <a:ext cx="5891302" cy="2124075"/>
          </a:xfrm>
          <a:prstGeom prst="rect">
            <a:avLst/>
          </a:prstGeom>
        </p:spPr>
      </p:pic>
      <p:sp>
        <p:nvSpPr>
          <p:cNvPr id="4" name="Text Placeholder 3"/>
          <p:cNvSpPr>
            <a:spLocks noGrp="1"/>
          </p:cNvSpPr>
          <p:nvPr>
            <p:ph type="body" sz="half" idx="2"/>
          </p:nvPr>
        </p:nvSpPr>
        <p:spPr/>
        <p:txBody>
          <a:bodyPr>
            <a:normAutofit/>
          </a:bodyPr>
          <a:lstStyle/>
          <a:p>
            <a:r>
              <a:rPr lang="en-US" sz="3200" dirty="0"/>
              <a:t>If an attribute can have more than one value it is called a multi-valued </a:t>
            </a:r>
            <a:r>
              <a:rPr lang="en-US" sz="3200" dirty="0" smtClean="0"/>
              <a:t>attribute and is different from a composite attribute like address of a person</a:t>
            </a:r>
            <a:endParaRPr lang="en-US" sz="3200" dirty="0"/>
          </a:p>
        </p:txBody>
      </p:sp>
    </p:spTree>
    <p:extLst>
      <p:ext uri="{BB962C8B-B14F-4D97-AF65-F5344CB8AC3E}">
        <p14:creationId xmlns:p14="http://schemas.microsoft.com/office/powerpoint/2010/main" val="1238059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Derived Attribute</a:t>
            </a:r>
          </a:p>
        </p:txBody>
      </p:sp>
      <p:pic>
        <p:nvPicPr>
          <p:cNvPr id="5" name="Content Placeholder 4"/>
          <p:cNvPicPr>
            <a:picLocks noGrp="1" noChangeAspect="1"/>
          </p:cNvPicPr>
          <p:nvPr>
            <p:ph idx="1"/>
          </p:nvPr>
        </p:nvPicPr>
        <p:blipFill>
          <a:blip r:embed="rId2"/>
          <a:stretch>
            <a:fillRect/>
          </a:stretch>
        </p:blipFill>
        <p:spPr>
          <a:xfrm>
            <a:off x="5456903" y="1381482"/>
            <a:ext cx="5231853" cy="3800118"/>
          </a:xfrm>
          <a:prstGeom prst="rect">
            <a:avLst/>
          </a:prstGeom>
        </p:spPr>
      </p:pic>
      <p:sp>
        <p:nvSpPr>
          <p:cNvPr id="4" name="Text Placeholder 3"/>
          <p:cNvSpPr>
            <a:spLocks noGrp="1"/>
          </p:cNvSpPr>
          <p:nvPr>
            <p:ph type="body" sz="half" idx="2"/>
          </p:nvPr>
        </p:nvSpPr>
        <p:spPr/>
        <p:txBody>
          <a:bodyPr>
            <a:normAutofit/>
          </a:bodyPr>
          <a:lstStyle/>
          <a:p>
            <a:r>
              <a:rPr lang="en-US" sz="3200" dirty="0"/>
              <a:t>An attribute based on another attribute</a:t>
            </a:r>
            <a:r>
              <a:rPr lang="en-US" sz="3200" dirty="0" smtClean="0"/>
              <a:t>.</a:t>
            </a:r>
          </a:p>
          <a:p>
            <a:r>
              <a:rPr lang="en-US" sz="3200" dirty="0" smtClean="0"/>
              <a:t>Other examples, age of a person from date </a:t>
            </a:r>
            <a:r>
              <a:rPr lang="en-US" sz="3200" dirty="0"/>
              <a:t>of birth or average </a:t>
            </a:r>
            <a:r>
              <a:rPr lang="en-US" sz="3200" dirty="0" smtClean="0"/>
              <a:t>salary from salary</a:t>
            </a:r>
            <a:endParaRPr lang="en-US" sz="3200" dirty="0"/>
          </a:p>
        </p:txBody>
      </p:sp>
    </p:spTree>
    <p:extLst>
      <p:ext uri="{BB962C8B-B14F-4D97-AF65-F5344CB8AC3E}">
        <p14:creationId xmlns:p14="http://schemas.microsoft.com/office/powerpoint/2010/main" val="2040253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Entities Summary</a:t>
            </a:r>
            <a:endParaRPr lang="en-US" b="1" dirty="0"/>
          </a:p>
        </p:txBody>
      </p:sp>
      <p:sp>
        <p:nvSpPr>
          <p:cNvPr id="3" name="Content Placeholder 2"/>
          <p:cNvSpPr>
            <a:spLocks noGrp="1"/>
          </p:cNvSpPr>
          <p:nvPr>
            <p:ph idx="1"/>
          </p:nvPr>
        </p:nvSpPr>
        <p:spPr/>
        <p:txBody>
          <a:bodyPr>
            <a:normAutofit fontScale="92500" lnSpcReduction="20000"/>
          </a:bodyPr>
          <a:lstStyle/>
          <a:p>
            <a:r>
              <a:rPr lang="en-US" b="1" dirty="0"/>
              <a:t>Entity</a:t>
            </a:r>
            <a:r>
              <a:rPr lang="en-US" dirty="0"/>
              <a:t>: an </a:t>
            </a:r>
            <a:r>
              <a:rPr lang="en-US" b="1" dirty="0"/>
              <a:t>object</a:t>
            </a:r>
            <a:r>
              <a:rPr lang="en-US" dirty="0"/>
              <a:t> that is involved in the enterprise and that be distinguished from other objects. (</a:t>
            </a:r>
            <a:r>
              <a:rPr lang="en-US" dirty="0">
                <a:solidFill>
                  <a:srgbClr val="FF0000"/>
                </a:solidFill>
              </a:rPr>
              <a:t>not shown in the ER </a:t>
            </a:r>
            <a:r>
              <a:rPr lang="en-US" dirty="0" smtClean="0">
                <a:solidFill>
                  <a:srgbClr val="FF0000"/>
                </a:solidFill>
              </a:rPr>
              <a:t>diagram</a:t>
            </a:r>
            <a:r>
              <a:rPr lang="en-US" dirty="0" smtClean="0"/>
              <a:t>—it is </a:t>
            </a:r>
            <a:r>
              <a:rPr lang="en-US" dirty="0"/>
              <a:t>an instance)</a:t>
            </a:r>
          </a:p>
          <a:p>
            <a:r>
              <a:rPr lang="en-US" dirty="0"/>
              <a:t>Can be person, place, event, object, concept in the real world</a:t>
            </a:r>
          </a:p>
          <a:p>
            <a:r>
              <a:rPr lang="en-US" dirty="0"/>
              <a:t>Can be physical object or abstraction</a:t>
            </a:r>
          </a:p>
          <a:p>
            <a:r>
              <a:rPr lang="en-US" dirty="0"/>
              <a:t>Ex: "John", "</a:t>
            </a:r>
            <a:r>
              <a:rPr lang="en-US" dirty="0" smtClean="0"/>
              <a:t>CSC370"</a:t>
            </a:r>
            <a:endParaRPr lang="en-US" dirty="0"/>
          </a:p>
          <a:p>
            <a:r>
              <a:rPr lang="en-US" b="1" dirty="0"/>
              <a:t>Entity Type or Set</a:t>
            </a:r>
            <a:r>
              <a:rPr lang="en-US" dirty="0"/>
              <a:t>: set of similar objects or a category of entities; they are well defined (akin to an OO class</a:t>
            </a:r>
            <a:r>
              <a:rPr lang="en-US" dirty="0" smtClean="0"/>
              <a:t>). Ex. Person, course (</a:t>
            </a:r>
            <a:r>
              <a:rPr lang="en-US" dirty="0" smtClean="0">
                <a:solidFill>
                  <a:srgbClr val="FF0000"/>
                </a:solidFill>
              </a:rPr>
              <a:t>what is shown in ER diagram</a:t>
            </a:r>
            <a:r>
              <a:rPr lang="en-US" dirty="0" smtClean="0"/>
              <a:t>)</a:t>
            </a:r>
            <a:endParaRPr lang="en-US" dirty="0"/>
          </a:p>
          <a:p>
            <a:r>
              <a:rPr lang="en-US" dirty="0"/>
              <a:t>A rectangle represents an entity set</a:t>
            </a:r>
          </a:p>
          <a:p>
            <a:r>
              <a:rPr lang="en-US" dirty="0"/>
              <a:t>Ex: </a:t>
            </a:r>
            <a:r>
              <a:rPr lang="en-US" b="1" i="1" dirty="0"/>
              <a:t>students</a:t>
            </a:r>
            <a:r>
              <a:rPr lang="en-US" dirty="0"/>
              <a:t>, </a:t>
            </a:r>
            <a:r>
              <a:rPr lang="en-US" b="1" i="1" dirty="0"/>
              <a:t>courses</a:t>
            </a:r>
            <a:endParaRPr lang="en-US" dirty="0"/>
          </a:p>
          <a:p>
            <a:r>
              <a:rPr lang="en-US" dirty="0">
                <a:solidFill>
                  <a:srgbClr val="FF0000"/>
                </a:solidFill>
              </a:rPr>
              <a:t>We often just say "entity" and mean "entity </a:t>
            </a:r>
            <a:r>
              <a:rPr lang="en-US" dirty="0" smtClean="0">
                <a:solidFill>
                  <a:srgbClr val="FF0000"/>
                </a:solidFill>
              </a:rPr>
              <a:t>type“ or “entity set”</a:t>
            </a:r>
            <a:endParaRPr lang="en-US" dirty="0">
              <a:solidFill>
                <a:srgbClr val="FF0000"/>
              </a:solidFill>
            </a:endParaRPr>
          </a:p>
          <a:p>
            <a:pPr marL="0" indent="0">
              <a:buNone/>
            </a:pPr>
            <a:endParaRPr lang="en-US" dirty="0"/>
          </a:p>
        </p:txBody>
      </p:sp>
    </p:spTree>
    <p:extLst>
      <p:ext uri="{BB962C8B-B14F-4D97-AF65-F5344CB8AC3E}">
        <p14:creationId xmlns:p14="http://schemas.microsoft.com/office/powerpoint/2010/main" val="2790052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Attributes Summary</a:t>
            </a:r>
            <a:r>
              <a:rPr lang="en-US" b="1" dirty="0"/>
              <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b="1" dirty="0">
                <a:solidFill>
                  <a:srgbClr val="000000"/>
                </a:solidFill>
                <a:latin typeface="Times New Roman" panose="02020603050405020304" pitchFamily="18" charset="0"/>
              </a:rPr>
              <a:t>Attribute</a:t>
            </a:r>
            <a:r>
              <a:rPr lang="en-US" dirty="0">
                <a:solidFill>
                  <a:srgbClr val="000000"/>
                </a:solidFill>
                <a:latin typeface="Times New Roman" panose="02020603050405020304" pitchFamily="18" charset="0"/>
              </a:rPr>
              <a:t>: describes one aspect of an entity type; usually [and best as] a single value and indivisible (atomic)</a:t>
            </a:r>
          </a:p>
          <a:p>
            <a:r>
              <a:rPr lang="en-US" dirty="0">
                <a:solidFill>
                  <a:srgbClr val="000000"/>
                </a:solidFill>
                <a:latin typeface="Times New Roman" panose="02020603050405020304" pitchFamily="18" charset="0"/>
              </a:rPr>
              <a:t>Represented by oval on E-R diagram</a:t>
            </a:r>
          </a:p>
          <a:p>
            <a:r>
              <a:rPr lang="en-US" dirty="0">
                <a:solidFill>
                  <a:srgbClr val="000000"/>
                </a:solidFill>
                <a:latin typeface="Times New Roman" panose="02020603050405020304" pitchFamily="18" charset="0"/>
              </a:rPr>
              <a:t>Ex: </a:t>
            </a:r>
            <a:r>
              <a:rPr lang="en-US" i="1" dirty="0">
                <a:solidFill>
                  <a:srgbClr val="000000"/>
                </a:solidFill>
                <a:latin typeface="Times New Roman" panose="02020603050405020304" pitchFamily="18" charset="0"/>
              </a:rPr>
              <a:t>name, maximum </a:t>
            </a:r>
            <a:r>
              <a:rPr lang="en-US" i="1" dirty="0" smtClean="0">
                <a:solidFill>
                  <a:srgbClr val="000000"/>
                </a:solidFill>
                <a:latin typeface="Times New Roman" panose="02020603050405020304" pitchFamily="18" charset="0"/>
              </a:rPr>
              <a:t>enrollment for a course entity</a:t>
            </a:r>
            <a:endParaRPr lang="en-US" dirty="0">
              <a:solidFill>
                <a:srgbClr val="000000"/>
              </a:solidFill>
              <a:latin typeface="Times New Roman" panose="02020603050405020304" pitchFamily="18" charset="0"/>
            </a:endParaRPr>
          </a:p>
          <a:p>
            <a:r>
              <a:rPr lang="en-US" dirty="0">
                <a:solidFill>
                  <a:srgbClr val="000000"/>
                </a:solidFill>
                <a:latin typeface="Times New Roman" panose="02020603050405020304" pitchFamily="18" charset="0"/>
              </a:rPr>
              <a:t>May be </a:t>
            </a:r>
            <a:r>
              <a:rPr lang="en-US" b="1" dirty="0">
                <a:solidFill>
                  <a:srgbClr val="000000"/>
                </a:solidFill>
                <a:latin typeface="Times New Roman" panose="02020603050405020304" pitchFamily="18" charset="0"/>
              </a:rPr>
              <a:t>multi-valued</a:t>
            </a:r>
            <a:r>
              <a:rPr lang="en-US" dirty="0">
                <a:solidFill>
                  <a:srgbClr val="000000"/>
                </a:solidFill>
                <a:latin typeface="Times New Roman" panose="02020603050405020304" pitchFamily="18" charset="0"/>
              </a:rPr>
              <a:t> – use double oval on E-R diagram</a:t>
            </a:r>
          </a:p>
          <a:p>
            <a:r>
              <a:rPr lang="en-US" dirty="0">
                <a:solidFill>
                  <a:srgbClr val="000000"/>
                </a:solidFill>
                <a:latin typeface="Times New Roman" panose="02020603050405020304" pitchFamily="18" charset="0"/>
              </a:rPr>
              <a:t>May be </a:t>
            </a:r>
            <a:r>
              <a:rPr lang="en-US" b="1" dirty="0">
                <a:solidFill>
                  <a:srgbClr val="000000"/>
                </a:solidFill>
                <a:latin typeface="Times New Roman" panose="02020603050405020304" pitchFamily="18" charset="0"/>
              </a:rPr>
              <a:t>composite</a:t>
            </a:r>
            <a:r>
              <a:rPr lang="en-US" dirty="0">
                <a:solidFill>
                  <a:srgbClr val="000000"/>
                </a:solidFill>
                <a:latin typeface="Times New Roman" panose="02020603050405020304" pitchFamily="18" charset="0"/>
              </a:rPr>
              <a:t> – attribute has further structure; also use oval for composite attribute, with ovals for components connected to it by lines</a:t>
            </a:r>
          </a:p>
          <a:p>
            <a:r>
              <a:rPr lang="en-US" dirty="0">
                <a:solidFill>
                  <a:srgbClr val="000000"/>
                </a:solidFill>
                <a:latin typeface="Times New Roman" panose="02020603050405020304" pitchFamily="18" charset="0"/>
              </a:rPr>
              <a:t>May be </a:t>
            </a:r>
            <a:r>
              <a:rPr lang="en-US" b="1" dirty="0">
                <a:solidFill>
                  <a:srgbClr val="000000"/>
                </a:solidFill>
                <a:latin typeface="Times New Roman" panose="02020603050405020304" pitchFamily="18" charset="0"/>
              </a:rPr>
              <a:t>derived</a:t>
            </a:r>
            <a:r>
              <a:rPr lang="en-US" dirty="0">
                <a:solidFill>
                  <a:srgbClr val="000000"/>
                </a:solidFill>
                <a:latin typeface="Times New Roman" panose="02020603050405020304" pitchFamily="18" charset="0"/>
              </a:rPr>
              <a:t> – a virtual attribute, one that is computable from existing data in the database, use dashed oval. This helps reduce redundancy.</a:t>
            </a:r>
          </a:p>
          <a:p>
            <a:r>
              <a:rPr lang="en-US" dirty="0">
                <a:solidFill>
                  <a:srgbClr val="000000"/>
                </a:solidFill>
                <a:latin typeface="Times New Roman" panose="02020603050405020304" pitchFamily="18" charset="0"/>
              </a:rPr>
              <a:t>One or </a:t>
            </a:r>
            <a:r>
              <a:rPr lang="en-US" dirty="0" smtClean="0">
                <a:solidFill>
                  <a:srgbClr val="000000"/>
                </a:solidFill>
                <a:latin typeface="Times New Roman" panose="02020603050405020304" pitchFamily="18" charset="0"/>
              </a:rPr>
              <a:t>more attributes </a:t>
            </a:r>
            <a:r>
              <a:rPr lang="en-US" dirty="0">
                <a:solidFill>
                  <a:srgbClr val="000000"/>
                </a:solidFill>
                <a:latin typeface="Times New Roman" panose="02020603050405020304" pitchFamily="18" charset="0"/>
              </a:rPr>
              <a:t>may be designated a </a:t>
            </a:r>
            <a:r>
              <a:rPr lang="en-US" b="1" dirty="0">
                <a:solidFill>
                  <a:srgbClr val="000000"/>
                </a:solidFill>
                <a:latin typeface="Times New Roman" panose="02020603050405020304" pitchFamily="18" charset="0"/>
              </a:rPr>
              <a:t>key</a:t>
            </a:r>
            <a:r>
              <a:rPr lang="en-US" dirty="0">
                <a:solidFill>
                  <a:srgbClr val="000000"/>
                </a:solidFill>
                <a:latin typeface="Times New Roman" panose="02020603050405020304" pitchFamily="18" charset="0"/>
              </a:rPr>
              <a:t> </a:t>
            </a:r>
            <a:r>
              <a:rPr lang="en-US" dirty="0" smtClean="0">
                <a:solidFill>
                  <a:srgbClr val="000000"/>
                </a:solidFill>
                <a:latin typeface="Times New Roman" panose="02020603050405020304" pitchFamily="18" charset="0"/>
              </a:rPr>
              <a:t>(next slide)</a:t>
            </a:r>
            <a:endParaRPr lang="en-US" dirty="0">
              <a:solidFill>
                <a:srgbClr val="000000"/>
              </a:solidFill>
              <a:latin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680293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Keys</a:t>
            </a:r>
            <a:endParaRPr lang="en-US" b="1" dirty="0"/>
          </a:p>
        </p:txBody>
      </p:sp>
      <p:sp>
        <p:nvSpPr>
          <p:cNvPr id="3" name="Content Placeholder 2"/>
          <p:cNvSpPr>
            <a:spLocks noGrp="1"/>
          </p:cNvSpPr>
          <p:nvPr>
            <p:ph idx="1"/>
          </p:nvPr>
        </p:nvSpPr>
        <p:spPr/>
        <p:txBody>
          <a:bodyPr>
            <a:normAutofit fontScale="85000" lnSpcReduction="20000"/>
          </a:bodyPr>
          <a:lstStyle/>
          <a:p>
            <a:r>
              <a:rPr lang="en-US" b="1" dirty="0" err="1">
                <a:solidFill>
                  <a:srgbClr val="000000"/>
                </a:solidFill>
                <a:latin typeface="Times New Roman" panose="02020603050405020304" pitchFamily="18" charset="0"/>
              </a:rPr>
              <a:t>Superkey</a:t>
            </a:r>
            <a:r>
              <a:rPr lang="en-US" dirty="0">
                <a:solidFill>
                  <a:srgbClr val="000000"/>
                </a:solidFill>
                <a:latin typeface="Times New Roman" panose="02020603050405020304" pitchFamily="18" charset="0"/>
              </a:rPr>
              <a:t>: an attribute or set of attributes that uniquely identifies an entity--there can be many of these</a:t>
            </a:r>
          </a:p>
          <a:p>
            <a:r>
              <a:rPr lang="en-US" b="1" dirty="0">
                <a:solidFill>
                  <a:srgbClr val="000000"/>
                </a:solidFill>
                <a:latin typeface="Times New Roman" panose="02020603050405020304" pitchFamily="18" charset="0"/>
              </a:rPr>
              <a:t>Composite key</a:t>
            </a:r>
            <a:r>
              <a:rPr lang="en-US" dirty="0">
                <a:solidFill>
                  <a:srgbClr val="000000"/>
                </a:solidFill>
                <a:latin typeface="Times New Roman" panose="02020603050405020304" pitchFamily="18" charset="0"/>
              </a:rPr>
              <a:t>: a key requiring more than one attribute</a:t>
            </a:r>
          </a:p>
          <a:p>
            <a:r>
              <a:rPr lang="en-US" b="1" dirty="0">
                <a:solidFill>
                  <a:srgbClr val="000000"/>
                </a:solidFill>
                <a:latin typeface="Times New Roman" panose="02020603050405020304" pitchFamily="18" charset="0"/>
              </a:rPr>
              <a:t>Candidate key</a:t>
            </a:r>
            <a:r>
              <a:rPr lang="en-US" dirty="0">
                <a:solidFill>
                  <a:srgbClr val="000000"/>
                </a:solidFill>
                <a:latin typeface="Times New Roman" panose="02020603050405020304" pitchFamily="18" charset="0"/>
              </a:rPr>
              <a:t>: a </a:t>
            </a:r>
            <a:r>
              <a:rPr lang="en-US" dirty="0" err="1">
                <a:solidFill>
                  <a:srgbClr val="000000"/>
                </a:solidFill>
                <a:latin typeface="Times New Roman" panose="02020603050405020304" pitchFamily="18" charset="0"/>
              </a:rPr>
              <a:t>superkey</a:t>
            </a:r>
            <a:r>
              <a:rPr lang="en-US" dirty="0">
                <a:solidFill>
                  <a:srgbClr val="000000"/>
                </a:solidFill>
                <a:latin typeface="Times New Roman" panose="02020603050405020304" pitchFamily="18" charset="0"/>
              </a:rPr>
              <a:t> such that no proper subset of its attributes is also a </a:t>
            </a:r>
            <a:r>
              <a:rPr lang="en-US" dirty="0" err="1">
                <a:solidFill>
                  <a:srgbClr val="000000"/>
                </a:solidFill>
                <a:latin typeface="Times New Roman" panose="02020603050405020304" pitchFamily="18" charset="0"/>
              </a:rPr>
              <a:t>superkey</a:t>
            </a:r>
            <a:r>
              <a:rPr lang="en-US" dirty="0">
                <a:solidFill>
                  <a:srgbClr val="000000"/>
                </a:solidFill>
                <a:latin typeface="Times New Roman" panose="02020603050405020304" pitchFamily="18" charset="0"/>
              </a:rPr>
              <a:t> (minimal </a:t>
            </a:r>
            <a:r>
              <a:rPr lang="en-US" dirty="0" err="1">
                <a:solidFill>
                  <a:srgbClr val="000000"/>
                </a:solidFill>
                <a:latin typeface="Times New Roman" panose="02020603050405020304" pitchFamily="18" charset="0"/>
              </a:rPr>
              <a:t>superkey</a:t>
            </a:r>
            <a:r>
              <a:rPr lang="en-US" dirty="0">
                <a:solidFill>
                  <a:srgbClr val="000000"/>
                </a:solidFill>
                <a:latin typeface="Times New Roman" panose="02020603050405020304" pitchFamily="18" charset="0"/>
              </a:rPr>
              <a:t> – has no unnecessary attributes)</a:t>
            </a:r>
          </a:p>
          <a:p>
            <a:r>
              <a:rPr lang="en-US" b="1" dirty="0">
                <a:solidFill>
                  <a:srgbClr val="FF0000"/>
                </a:solidFill>
                <a:latin typeface="Times New Roman" panose="02020603050405020304" pitchFamily="18" charset="0"/>
              </a:rPr>
              <a:t>Primary key</a:t>
            </a:r>
            <a:r>
              <a:rPr lang="en-US" dirty="0">
                <a:solidFill>
                  <a:srgbClr val="000000"/>
                </a:solidFill>
                <a:latin typeface="Times New Roman" panose="02020603050405020304" pitchFamily="18" charset="0"/>
              </a:rPr>
              <a:t>: the candidate key chosen to be used for identifying entities and accessing records.  Unless otherwise noted "key" means "primary key"</a:t>
            </a:r>
          </a:p>
          <a:p>
            <a:r>
              <a:rPr lang="en-US" b="1" dirty="0">
                <a:solidFill>
                  <a:srgbClr val="000000"/>
                </a:solidFill>
                <a:latin typeface="Times New Roman" panose="02020603050405020304" pitchFamily="18" charset="0"/>
              </a:rPr>
              <a:t>Alternate key</a:t>
            </a:r>
            <a:r>
              <a:rPr lang="en-US" dirty="0">
                <a:solidFill>
                  <a:srgbClr val="000000"/>
                </a:solidFill>
                <a:latin typeface="Times New Roman" panose="02020603050405020304" pitchFamily="18" charset="0"/>
              </a:rPr>
              <a:t>: a candidate key not used for primary key</a:t>
            </a:r>
          </a:p>
          <a:p>
            <a:r>
              <a:rPr lang="en-US" b="1" dirty="0">
                <a:solidFill>
                  <a:srgbClr val="000000"/>
                </a:solidFill>
                <a:latin typeface="Times New Roman" panose="02020603050405020304" pitchFamily="18" charset="0"/>
              </a:rPr>
              <a:t>Secondary key</a:t>
            </a:r>
            <a:r>
              <a:rPr lang="en-US" dirty="0">
                <a:solidFill>
                  <a:srgbClr val="000000"/>
                </a:solidFill>
                <a:latin typeface="Times New Roman" panose="02020603050405020304" pitchFamily="18" charset="0"/>
              </a:rPr>
              <a:t>: attribute or set of attributes commonly used for accessing records, but not necessarily unique</a:t>
            </a:r>
          </a:p>
          <a:p>
            <a:r>
              <a:rPr lang="en-US" b="1" dirty="0">
                <a:solidFill>
                  <a:srgbClr val="0070C0"/>
                </a:solidFill>
                <a:latin typeface="Times New Roman" panose="02020603050405020304" pitchFamily="18" charset="0"/>
              </a:rPr>
              <a:t>Foreign key</a:t>
            </a:r>
            <a:r>
              <a:rPr lang="en-US" b="1" dirty="0">
                <a:latin typeface="Times New Roman" panose="02020603050405020304" pitchFamily="18" charset="0"/>
              </a:rPr>
              <a:t>:</a:t>
            </a:r>
            <a:r>
              <a:rPr lang="en-US" dirty="0">
                <a:latin typeface="Times New Roman" panose="02020603050405020304" pitchFamily="18" charset="0"/>
              </a:rPr>
              <a:t> term used in relational databases </a:t>
            </a:r>
            <a:r>
              <a:rPr lang="en-US" b="1" dirty="0">
                <a:latin typeface="Times New Roman" panose="02020603050405020304" pitchFamily="18" charset="0"/>
              </a:rPr>
              <a:t>(but not in the E-R model) </a:t>
            </a:r>
            <a:r>
              <a:rPr lang="en-US" dirty="0">
                <a:latin typeface="Times New Roman" panose="02020603050405020304" pitchFamily="18" charset="0"/>
              </a:rPr>
              <a:t>for an attribute that is the primary key of another table and is used to establish a relationship with that table where it appears as an attribute also.</a:t>
            </a:r>
          </a:p>
          <a:p>
            <a:pPr marL="0" indent="0">
              <a:buNone/>
            </a:pPr>
            <a:endParaRPr lang="en-US" dirty="0"/>
          </a:p>
        </p:txBody>
      </p:sp>
    </p:spTree>
    <p:extLst>
      <p:ext uri="{BB962C8B-B14F-4D97-AF65-F5344CB8AC3E}">
        <p14:creationId xmlns:p14="http://schemas.microsoft.com/office/powerpoint/2010/main" val="39434932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More about keys with an example</a:t>
            </a: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b="1" dirty="0" smtClean="0"/>
              <a:t>Candidate </a:t>
            </a:r>
            <a:r>
              <a:rPr lang="en-US" b="1" dirty="0"/>
              <a:t>Key</a:t>
            </a:r>
            <a:r>
              <a:rPr lang="en-US" dirty="0"/>
              <a:t>: are individual columns in a table that qualifies for uniqueness of all the rows. Here in Employee table EmployeeID &amp; SSN are Candidate keys</a:t>
            </a:r>
            <a:r>
              <a:rPr lang="en-US" dirty="0" smtClean="0"/>
              <a:t>.</a:t>
            </a:r>
          </a:p>
          <a:p>
            <a:pPr marL="514350" indent="-514350">
              <a:buFont typeface="+mj-lt"/>
              <a:buAutoNum type="arabicPeriod"/>
            </a:pPr>
            <a:r>
              <a:rPr lang="en-US" b="1" dirty="0"/>
              <a:t>Primary Key</a:t>
            </a:r>
            <a:r>
              <a:rPr lang="en-US" dirty="0"/>
              <a:t>: is the columns you choose to maintain uniqueness in a table. Here in Employee table you can choose either EmployeeID or SSN columns, EmployeeID is preferable choice, as SSN is a secure value</a:t>
            </a:r>
          </a:p>
        </p:txBody>
      </p:sp>
      <p:sp>
        <p:nvSpPr>
          <p:cNvPr id="4" name="Text Placeholder 3"/>
          <p:cNvSpPr>
            <a:spLocks noGrp="1"/>
          </p:cNvSpPr>
          <p:nvPr>
            <p:ph type="body" sz="half" idx="2"/>
          </p:nvPr>
        </p:nvSpPr>
        <p:spPr>
          <a:xfrm>
            <a:off x="839788" y="2077278"/>
            <a:ext cx="3932237" cy="3811588"/>
          </a:xfrm>
        </p:spPr>
        <p:txBody>
          <a:bodyPr/>
          <a:lstStyle/>
          <a:p>
            <a:r>
              <a:rPr lang="en-US" sz="2000" dirty="0" smtClean="0"/>
              <a:t>example of an Employee table:</a:t>
            </a:r>
          </a:p>
          <a:p>
            <a:r>
              <a:rPr lang="en-US" sz="2000" dirty="0" smtClean="0"/>
              <a:t>Employee (</a:t>
            </a:r>
          </a:p>
          <a:p>
            <a:r>
              <a:rPr lang="en-US" sz="2000" dirty="0" smtClean="0"/>
              <a:t>EmployeeID,</a:t>
            </a:r>
          </a:p>
          <a:p>
            <a:r>
              <a:rPr lang="en-US" sz="2000" dirty="0" err="1" smtClean="0"/>
              <a:t>FullName</a:t>
            </a:r>
            <a:r>
              <a:rPr lang="en-US" sz="2000" dirty="0" smtClean="0"/>
              <a:t>,</a:t>
            </a:r>
          </a:p>
          <a:p>
            <a:r>
              <a:rPr lang="en-US" sz="2000" dirty="0" err="1" smtClean="0"/>
              <a:t>DateOfBirth</a:t>
            </a:r>
            <a:r>
              <a:rPr lang="en-US" sz="2000" dirty="0" smtClean="0"/>
              <a:t>,</a:t>
            </a:r>
          </a:p>
          <a:p>
            <a:r>
              <a:rPr lang="en-US" sz="2000" dirty="0" smtClean="0"/>
              <a:t>SSN,</a:t>
            </a:r>
          </a:p>
          <a:p>
            <a:r>
              <a:rPr lang="en-US" sz="2000" dirty="0" err="1" smtClean="0"/>
              <a:t>DeptID</a:t>
            </a:r>
            <a:r>
              <a:rPr lang="en-US" sz="2000" dirty="0" smtClean="0"/>
              <a:t>,</a:t>
            </a:r>
          </a:p>
          <a:p>
            <a:r>
              <a:rPr lang="en-US" sz="2000" dirty="0" err="1" smtClean="0"/>
              <a:t>MngID</a:t>
            </a:r>
            <a:endParaRPr lang="en-US" sz="2000" dirty="0" smtClean="0"/>
          </a:p>
          <a:p>
            <a:r>
              <a:rPr lang="en-US" sz="2000" dirty="0" smtClean="0"/>
              <a:t>);</a:t>
            </a:r>
          </a:p>
          <a:p>
            <a:endParaRPr lang="en-US" dirty="0"/>
          </a:p>
        </p:txBody>
      </p:sp>
    </p:spTree>
    <p:extLst>
      <p:ext uri="{BB962C8B-B14F-4D97-AF65-F5344CB8AC3E}">
        <p14:creationId xmlns:p14="http://schemas.microsoft.com/office/powerpoint/2010/main" val="703029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More about keys with an example</a:t>
            </a:r>
          </a:p>
        </p:txBody>
      </p:sp>
      <p:sp>
        <p:nvSpPr>
          <p:cNvPr id="3" name="Content Placeholder 2"/>
          <p:cNvSpPr>
            <a:spLocks noGrp="1"/>
          </p:cNvSpPr>
          <p:nvPr>
            <p:ph idx="1"/>
          </p:nvPr>
        </p:nvSpPr>
        <p:spPr/>
        <p:txBody>
          <a:bodyPr>
            <a:normAutofit/>
          </a:bodyPr>
          <a:lstStyle/>
          <a:p>
            <a:pPr marL="0" indent="0">
              <a:buNone/>
            </a:pPr>
            <a:r>
              <a:rPr lang="en-US" dirty="0" smtClean="0"/>
              <a:t>3. </a:t>
            </a:r>
            <a:r>
              <a:rPr lang="en-US" b="1" dirty="0"/>
              <a:t>Alternate Key:</a:t>
            </a:r>
            <a:r>
              <a:rPr lang="en-US" dirty="0"/>
              <a:t> Candidate column other the Primary column, like if EmployeeID is PK then SSN would be the Alternate key</a:t>
            </a:r>
            <a:r>
              <a:rPr lang="en-US" dirty="0" smtClean="0"/>
              <a:t>.</a:t>
            </a:r>
          </a:p>
          <a:p>
            <a:pPr marL="0" indent="0">
              <a:buNone/>
            </a:pPr>
            <a:r>
              <a:rPr lang="en-US" dirty="0" smtClean="0"/>
              <a:t>4. </a:t>
            </a:r>
            <a:r>
              <a:rPr lang="en-US" b="1" dirty="0">
                <a:solidFill>
                  <a:srgbClr val="111111"/>
                </a:solidFill>
                <a:latin typeface="Segoe UI" panose="020B0502040204020203" pitchFamily="34" charset="0"/>
                <a:ea typeface="Calibri" panose="020F0502020204030204" pitchFamily="34" charset="0"/>
              </a:rPr>
              <a:t>Super Key:</a:t>
            </a:r>
            <a:r>
              <a:rPr lang="en-US" dirty="0">
                <a:solidFill>
                  <a:srgbClr val="111111"/>
                </a:solidFill>
                <a:latin typeface="Segoe UI" panose="020B0502040204020203" pitchFamily="34" charset="0"/>
                <a:ea typeface="Calibri" panose="020F0502020204030204" pitchFamily="34" charset="0"/>
              </a:rPr>
              <a:t> If you add any other column/attribute to a Primary Key then it becomes a super key, like EmployeeID + </a:t>
            </a:r>
            <a:r>
              <a:rPr lang="en-US" dirty="0" err="1">
                <a:solidFill>
                  <a:srgbClr val="111111"/>
                </a:solidFill>
                <a:latin typeface="Segoe UI" panose="020B0502040204020203" pitchFamily="34" charset="0"/>
                <a:ea typeface="Calibri" panose="020F0502020204030204" pitchFamily="34" charset="0"/>
              </a:rPr>
              <a:t>FullName</a:t>
            </a:r>
            <a:r>
              <a:rPr lang="en-US" dirty="0">
                <a:solidFill>
                  <a:srgbClr val="111111"/>
                </a:solidFill>
                <a:latin typeface="Segoe UI" panose="020B0502040204020203" pitchFamily="34" charset="0"/>
                <a:ea typeface="Calibri" panose="020F0502020204030204" pitchFamily="34" charset="0"/>
              </a:rPr>
              <a:t> is a Super Key.</a:t>
            </a:r>
            <a:r>
              <a:rPr lang="en-US" dirty="0"/>
              <a:t/>
            </a:r>
            <a:br>
              <a:rPr lang="en-US" dirty="0"/>
            </a:br>
            <a:endParaRPr lang="en-US" dirty="0"/>
          </a:p>
        </p:txBody>
      </p:sp>
      <p:sp>
        <p:nvSpPr>
          <p:cNvPr id="4" name="Text Placeholder 3"/>
          <p:cNvSpPr>
            <a:spLocks noGrp="1"/>
          </p:cNvSpPr>
          <p:nvPr>
            <p:ph type="body" sz="half" idx="2"/>
          </p:nvPr>
        </p:nvSpPr>
        <p:spPr>
          <a:xfrm>
            <a:off x="839788" y="2077278"/>
            <a:ext cx="3932237" cy="3811588"/>
          </a:xfrm>
        </p:spPr>
        <p:txBody>
          <a:bodyPr/>
          <a:lstStyle/>
          <a:p>
            <a:r>
              <a:rPr lang="en-US" sz="2000" dirty="0"/>
              <a:t>example of an Employee table:</a:t>
            </a:r>
          </a:p>
          <a:p>
            <a:r>
              <a:rPr lang="en-US" sz="2000" dirty="0"/>
              <a:t>Employee (</a:t>
            </a:r>
          </a:p>
          <a:p>
            <a:r>
              <a:rPr lang="en-US" sz="2000" dirty="0"/>
              <a:t>EmployeeID,</a:t>
            </a:r>
          </a:p>
          <a:p>
            <a:r>
              <a:rPr lang="en-US" sz="2000" dirty="0" err="1"/>
              <a:t>FullName</a:t>
            </a:r>
            <a:r>
              <a:rPr lang="en-US" sz="2000" dirty="0"/>
              <a:t>,</a:t>
            </a:r>
          </a:p>
          <a:p>
            <a:r>
              <a:rPr lang="en-US" sz="2000" dirty="0" err="1"/>
              <a:t>DateOfBirth</a:t>
            </a:r>
            <a:r>
              <a:rPr lang="en-US" sz="2000" dirty="0"/>
              <a:t>,</a:t>
            </a:r>
          </a:p>
          <a:p>
            <a:r>
              <a:rPr lang="en-US" sz="2000" dirty="0"/>
              <a:t>SSN,</a:t>
            </a:r>
          </a:p>
          <a:p>
            <a:r>
              <a:rPr lang="en-US" sz="2000" dirty="0" err="1"/>
              <a:t>DeptID</a:t>
            </a:r>
            <a:r>
              <a:rPr lang="en-US" sz="2000" dirty="0"/>
              <a:t>,</a:t>
            </a:r>
          </a:p>
          <a:p>
            <a:r>
              <a:rPr lang="en-US" sz="2000" dirty="0" err="1"/>
              <a:t>MngID</a:t>
            </a:r>
            <a:endParaRPr lang="en-US" sz="2000" dirty="0"/>
          </a:p>
          <a:p>
            <a:r>
              <a:rPr lang="en-US" sz="2000" dirty="0" smtClean="0"/>
              <a:t>);</a:t>
            </a:r>
            <a:endParaRPr lang="en-US" sz="2000" dirty="0"/>
          </a:p>
          <a:p>
            <a:endParaRPr lang="en-US" dirty="0"/>
          </a:p>
        </p:txBody>
      </p:sp>
    </p:spTree>
    <p:extLst>
      <p:ext uri="{BB962C8B-B14F-4D97-AF65-F5344CB8AC3E}">
        <p14:creationId xmlns:p14="http://schemas.microsoft.com/office/powerpoint/2010/main" val="5202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More about keys with an example</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5. </a:t>
            </a:r>
            <a:r>
              <a:rPr lang="en-US" b="1" dirty="0"/>
              <a:t>Composite Key</a:t>
            </a:r>
            <a:r>
              <a:rPr lang="en-US" dirty="0"/>
              <a:t>: If a table do have a single columns that qualifies for a Candidate key, then you have to select 2 or more columns to make a row unique. Like if there is no EmployeeID or SSN columns, then you can make </a:t>
            </a:r>
            <a:r>
              <a:rPr lang="en-US" dirty="0" err="1"/>
              <a:t>FullName</a:t>
            </a:r>
            <a:r>
              <a:rPr lang="en-US" dirty="0"/>
              <a:t> + </a:t>
            </a:r>
            <a:r>
              <a:rPr lang="en-US" dirty="0" err="1"/>
              <a:t>DateOfBirth</a:t>
            </a:r>
            <a:r>
              <a:rPr lang="en-US" dirty="0"/>
              <a:t> as Composite primary Key. But still there can be a narrow chance of a duplicate </a:t>
            </a:r>
            <a:r>
              <a:rPr lang="en-US" dirty="0" smtClean="0"/>
              <a:t>row.</a:t>
            </a:r>
          </a:p>
          <a:p>
            <a:pPr marL="0" indent="0">
              <a:buNone/>
            </a:pPr>
            <a:r>
              <a:rPr lang="en-US" dirty="0"/>
              <a:t>6. You create a </a:t>
            </a:r>
            <a:r>
              <a:rPr lang="en-US" b="1" dirty="0"/>
              <a:t>Secondary Key </a:t>
            </a:r>
            <a:r>
              <a:rPr lang="en-US" dirty="0"/>
              <a:t>to help you find rows in a different way that is probably more suitable to your business case other than by using the PK. An employee for example, may not remember his/her SSN but can remember his/her Family Name.</a:t>
            </a:r>
          </a:p>
        </p:txBody>
      </p:sp>
      <p:sp>
        <p:nvSpPr>
          <p:cNvPr id="4" name="Text Placeholder 3"/>
          <p:cNvSpPr>
            <a:spLocks noGrp="1"/>
          </p:cNvSpPr>
          <p:nvPr>
            <p:ph type="body" sz="half" idx="2"/>
          </p:nvPr>
        </p:nvSpPr>
        <p:spPr>
          <a:xfrm>
            <a:off x="839788" y="2077278"/>
            <a:ext cx="3932237" cy="3811588"/>
          </a:xfrm>
        </p:spPr>
        <p:txBody>
          <a:bodyPr/>
          <a:lstStyle/>
          <a:p>
            <a:r>
              <a:rPr lang="en-US" sz="2000" dirty="0"/>
              <a:t>example of an Employee table:</a:t>
            </a:r>
          </a:p>
          <a:p>
            <a:r>
              <a:rPr lang="en-US" sz="2000" dirty="0"/>
              <a:t>Employee (</a:t>
            </a:r>
          </a:p>
          <a:p>
            <a:r>
              <a:rPr lang="en-US" sz="2000" dirty="0"/>
              <a:t>EmployeeID,</a:t>
            </a:r>
          </a:p>
          <a:p>
            <a:r>
              <a:rPr lang="en-US" sz="2000" dirty="0" err="1"/>
              <a:t>FullName</a:t>
            </a:r>
            <a:r>
              <a:rPr lang="en-US" sz="2000" dirty="0"/>
              <a:t>,</a:t>
            </a:r>
          </a:p>
          <a:p>
            <a:r>
              <a:rPr lang="en-US" sz="2000" dirty="0" err="1"/>
              <a:t>DateOfBirth</a:t>
            </a:r>
            <a:r>
              <a:rPr lang="en-US" sz="2000" dirty="0"/>
              <a:t>,</a:t>
            </a:r>
          </a:p>
          <a:p>
            <a:r>
              <a:rPr lang="en-US" sz="2000" dirty="0"/>
              <a:t>SSN,</a:t>
            </a:r>
          </a:p>
          <a:p>
            <a:r>
              <a:rPr lang="en-US" sz="2000" dirty="0" err="1"/>
              <a:t>DeptID</a:t>
            </a:r>
            <a:r>
              <a:rPr lang="en-US" sz="2000" dirty="0"/>
              <a:t>,</a:t>
            </a:r>
          </a:p>
          <a:p>
            <a:r>
              <a:rPr lang="en-US" sz="2000" dirty="0" err="1"/>
              <a:t>MngID</a:t>
            </a:r>
            <a:endParaRPr lang="en-US" sz="2000" dirty="0"/>
          </a:p>
          <a:p>
            <a:r>
              <a:rPr lang="en-US" sz="2000" dirty="0" smtClean="0"/>
              <a:t>);</a:t>
            </a:r>
            <a:endParaRPr lang="en-US" sz="2000" dirty="0"/>
          </a:p>
          <a:p>
            <a:endParaRPr lang="en-US" dirty="0"/>
          </a:p>
        </p:txBody>
      </p:sp>
    </p:spTree>
    <p:extLst>
      <p:ext uri="{BB962C8B-B14F-4D97-AF65-F5344CB8AC3E}">
        <p14:creationId xmlns:p14="http://schemas.microsoft.com/office/powerpoint/2010/main" val="3889948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partial </a:t>
            </a:r>
            <a:r>
              <a:rPr lang="en-US" dirty="0" smtClean="0"/>
              <a:t>key?</a:t>
            </a:r>
            <a:endParaRPr lang="en-US" dirty="0"/>
          </a:p>
        </p:txBody>
      </p:sp>
      <p:sp>
        <p:nvSpPr>
          <p:cNvPr id="3" name="Content Placeholder 2"/>
          <p:cNvSpPr>
            <a:spLocks noGrp="1"/>
          </p:cNvSpPr>
          <p:nvPr>
            <p:ph idx="1"/>
          </p:nvPr>
        </p:nvSpPr>
        <p:spPr/>
        <p:txBody>
          <a:bodyPr/>
          <a:lstStyle/>
          <a:p>
            <a:pPr marL="0" indent="0">
              <a:buNone/>
            </a:pPr>
            <a:r>
              <a:rPr lang="en-US" dirty="0"/>
              <a:t>In Entity-Relationship modeling a partial key is an attribute of a weak entity type that combined with the identifying relationships will identify entities of the </a:t>
            </a:r>
            <a:r>
              <a:rPr lang="en-US" dirty="0" smtClean="0"/>
              <a:t>entity </a:t>
            </a:r>
            <a:r>
              <a:rPr lang="en-US" dirty="0"/>
              <a:t>type</a:t>
            </a:r>
            <a:r>
              <a:rPr lang="en-US" dirty="0" smtClean="0"/>
              <a:t>.</a:t>
            </a:r>
          </a:p>
          <a:p>
            <a:pPr marL="0" indent="0">
              <a:buNone/>
            </a:pPr>
            <a:endParaRPr lang="en-US" dirty="0"/>
          </a:p>
        </p:txBody>
      </p:sp>
      <p:pic>
        <p:nvPicPr>
          <p:cNvPr id="4" name="Picture 3"/>
          <p:cNvPicPr>
            <a:picLocks noChangeAspect="1"/>
          </p:cNvPicPr>
          <p:nvPr/>
        </p:nvPicPr>
        <p:blipFill>
          <a:blip r:embed="rId3"/>
          <a:stretch>
            <a:fillRect/>
          </a:stretch>
        </p:blipFill>
        <p:spPr>
          <a:xfrm>
            <a:off x="-109331" y="3309270"/>
            <a:ext cx="12192000" cy="3738033"/>
          </a:xfrm>
          <a:prstGeom prst="rect">
            <a:avLst/>
          </a:prstGeom>
        </p:spPr>
      </p:pic>
    </p:spTree>
    <p:extLst>
      <p:ext uri="{BB962C8B-B14F-4D97-AF65-F5344CB8AC3E}">
        <p14:creationId xmlns:p14="http://schemas.microsoft.com/office/powerpoint/2010/main" val="34616866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Database </a:t>
            </a:r>
            <a:r>
              <a:rPr lang="en-US" dirty="0"/>
              <a:t>Design</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Goal of </a:t>
            </a:r>
            <a:r>
              <a:rPr lang="en-US" dirty="0" smtClean="0"/>
              <a:t>design: generate </a:t>
            </a:r>
            <a:r>
              <a:rPr lang="en-US" dirty="0"/>
              <a:t>a formal specification of the database conceptual schema</a:t>
            </a:r>
            <a:r>
              <a:rPr lang="en-US" dirty="0" smtClean="0"/>
              <a:t>.</a:t>
            </a:r>
          </a:p>
          <a:p>
            <a:pPr marL="0" indent="0">
              <a:buNone/>
            </a:pPr>
            <a:r>
              <a:rPr lang="en-US" dirty="0"/>
              <a:t>Methodology</a:t>
            </a:r>
            <a:r>
              <a:rPr lang="en-US" dirty="0" smtClean="0"/>
              <a:t>:</a:t>
            </a:r>
          </a:p>
          <a:p>
            <a:pPr marL="514350" indent="-514350">
              <a:buFont typeface="+mj-lt"/>
              <a:buAutoNum type="arabicPeriod"/>
            </a:pPr>
            <a:r>
              <a:rPr lang="en-US" dirty="0"/>
              <a:t>Use E-R model to get a high-level graphical, conceptual view of the essential components of the enterprise and how these components are </a:t>
            </a:r>
            <a:r>
              <a:rPr lang="en-US" dirty="0" smtClean="0"/>
              <a:t>related</a:t>
            </a:r>
          </a:p>
          <a:p>
            <a:pPr marL="514350" indent="-514350">
              <a:buFont typeface="+mj-lt"/>
              <a:buAutoNum type="arabicPeriod"/>
            </a:pPr>
            <a:r>
              <a:rPr lang="en-US" dirty="0"/>
              <a:t>then convert the E-R diagram to SQL DDL, or whatever database model you are </a:t>
            </a:r>
            <a:r>
              <a:rPr lang="en-US" dirty="0" smtClean="0"/>
              <a:t>using</a:t>
            </a:r>
          </a:p>
          <a:p>
            <a:pPr marL="0" indent="0">
              <a:buNone/>
            </a:pPr>
            <a:r>
              <a:rPr lang="en-US" dirty="0">
                <a:solidFill>
                  <a:srgbClr val="FF0000"/>
                </a:solidFill>
              </a:rPr>
              <a:t>E-R Model is not SQL-based</a:t>
            </a:r>
            <a:r>
              <a:rPr lang="en-US" dirty="0"/>
              <a:t>. </a:t>
            </a:r>
            <a:r>
              <a:rPr lang="en-US" dirty="0">
                <a:solidFill>
                  <a:srgbClr val="FF0000"/>
                </a:solidFill>
              </a:rPr>
              <a:t>It's not tied to any particular logical implementation of a DBMS.</a:t>
            </a:r>
            <a:r>
              <a:rPr lang="en-US" dirty="0"/>
              <a:t> It is a conceptual and semantic model, which attempts to capture meanings rather than an actual implementation</a:t>
            </a:r>
          </a:p>
        </p:txBody>
      </p:sp>
    </p:spTree>
    <p:extLst>
      <p:ext uri="{BB962C8B-B14F-4D97-AF65-F5344CB8AC3E}">
        <p14:creationId xmlns:p14="http://schemas.microsoft.com/office/powerpoint/2010/main" val="29219529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partial key example</a:t>
            </a:r>
            <a:endParaRPr lang="en-US" dirty="0"/>
          </a:p>
        </p:txBody>
      </p:sp>
      <p:pic>
        <p:nvPicPr>
          <p:cNvPr id="4" name="Content Placeholder 3"/>
          <p:cNvPicPr>
            <a:picLocks noGrp="1" noChangeAspect="1"/>
          </p:cNvPicPr>
          <p:nvPr>
            <p:ph idx="1"/>
          </p:nvPr>
        </p:nvPicPr>
        <p:blipFill>
          <a:blip r:embed="rId3"/>
          <a:stretch>
            <a:fillRect/>
          </a:stretch>
        </p:blipFill>
        <p:spPr>
          <a:xfrm>
            <a:off x="2136913" y="1607314"/>
            <a:ext cx="7557138" cy="4569649"/>
          </a:xfrm>
          <a:prstGeom prst="rect">
            <a:avLst/>
          </a:prstGeom>
        </p:spPr>
      </p:pic>
    </p:spTree>
    <p:extLst>
      <p:ext uri="{BB962C8B-B14F-4D97-AF65-F5344CB8AC3E}">
        <p14:creationId xmlns:p14="http://schemas.microsoft.com/office/powerpoint/2010/main" val="36961568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Representation in E-R diagram</a:t>
            </a:r>
          </a:p>
        </p:txBody>
      </p:sp>
      <p:pic>
        <p:nvPicPr>
          <p:cNvPr id="5" name="Content Placeholder 4"/>
          <p:cNvPicPr>
            <a:picLocks noGrp="1" noChangeAspect="1"/>
          </p:cNvPicPr>
          <p:nvPr>
            <p:ph idx="1"/>
          </p:nvPr>
        </p:nvPicPr>
        <p:blipFill>
          <a:blip r:embed="rId2"/>
          <a:stretch>
            <a:fillRect/>
          </a:stretch>
        </p:blipFill>
        <p:spPr>
          <a:xfrm>
            <a:off x="4772025" y="1401310"/>
            <a:ext cx="6583363" cy="3808024"/>
          </a:xfrm>
          <a:prstGeom prst="rect">
            <a:avLst/>
          </a:prstGeom>
        </p:spPr>
      </p:pic>
      <p:sp>
        <p:nvSpPr>
          <p:cNvPr id="4" name="Text Placeholder 3"/>
          <p:cNvSpPr>
            <a:spLocks noGrp="1"/>
          </p:cNvSpPr>
          <p:nvPr>
            <p:ph type="body" sz="half" idx="2"/>
          </p:nvPr>
        </p:nvSpPr>
        <p:spPr/>
        <p:txBody>
          <a:bodyPr/>
          <a:lstStyle/>
          <a:p>
            <a:r>
              <a:rPr lang="en-US" sz="2400" b="1" dirty="0">
                <a:solidFill>
                  <a:srgbClr val="000000"/>
                </a:solidFill>
                <a:latin typeface="Times New Roman" panose="02020603050405020304" pitchFamily="18" charset="0"/>
              </a:rPr>
              <a:t>Rectangle</a:t>
            </a:r>
            <a:r>
              <a:rPr lang="en-US" sz="2400" dirty="0">
                <a:solidFill>
                  <a:srgbClr val="000000"/>
                </a:solidFill>
                <a:latin typeface="Times New Roman" panose="02020603050405020304" pitchFamily="18" charset="0"/>
              </a:rPr>
              <a:t> -- Entity</a:t>
            </a:r>
          </a:p>
          <a:p>
            <a:r>
              <a:rPr lang="en-US" sz="2400" b="1" dirty="0" smtClean="0">
                <a:solidFill>
                  <a:srgbClr val="000000"/>
                </a:solidFill>
                <a:latin typeface="Times New Roman" panose="02020603050405020304" pitchFamily="18" charset="0"/>
              </a:rPr>
              <a:t>Ellipses/ovals</a:t>
            </a:r>
            <a:r>
              <a:rPr lang="en-US" sz="2400" dirty="0">
                <a:solidFill>
                  <a:srgbClr val="000000"/>
                </a:solidFill>
                <a:latin typeface="Times New Roman" panose="02020603050405020304" pitchFamily="18" charset="0"/>
              </a:rPr>
              <a:t> -- Attribute (</a:t>
            </a:r>
            <a:r>
              <a:rPr lang="en-US" sz="2400" u="sng" dirty="0">
                <a:solidFill>
                  <a:srgbClr val="000000"/>
                </a:solidFill>
                <a:latin typeface="Times New Roman" panose="02020603050405020304" pitchFamily="18" charset="0"/>
              </a:rPr>
              <a:t>underlined</a:t>
            </a:r>
            <a:r>
              <a:rPr lang="en-US" sz="2400" dirty="0">
                <a:solidFill>
                  <a:srgbClr val="000000"/>
                </a:solidFill>
                <a:latin typeface="Times New Roman" panose="02020603050405020304" pitchFamily="18" charset="0"/>
              </a:rPr>
              <a:t> attributes are [part of] the primary key)</a:t>
            </a:r>
          </a:p>
          <a:p>
            <a:r>
              <a:rPr lang="en-US" sz="2400" b="1" dirty="0">
                <a:solidFill>
                  <a:srgbClr val="000000"/>
                </a:solidFill>
                <a:latin typeface="Times New Roman" panose="02020603050405020304" pitchFamily="18" charset="0"/>
              </a:rPr>
              <a:t>Double </a:t>
            </a:r>
            <a:r>
              <a:rPr lang="en-US" sz="2400" b="1" dirty="0" smtClean="0">
                <a:solidFill>
                  <a:srgbClr val="000000"/>
                </a:solidFill>
                <a:latin typeface="Times New Roman" panose="02020603050405020304" pitchFamily="18" charset="0"/>
              </a:rPr>
              <a:t>ellipses/ovals</a:t>
            </a:r>
            <a:r>
              <a:rPr lang="en-US" sz="2400" dirty="0">
                <a:solidFill>
                  <a:srgbClr val="000000"/>
                </a:solidFill>
                <a:latin typeface="Times New Roman" panose="02020603050405020304" pitchFamily="18" charset="0"/>
              </a:rPr>
              <a:t> -- multi-valued attribute</a:t>
            </a:r>
          </a:p>
          <a:p>
            <a:r>
              <a:rPr lang="en-US" sz="2400" b="1" dirty="0">
                <a:solidFill>
                  <a:srgbClr val="000000"/>
                </a:solidFill>
                <a:latin typeface="Times New Roman" panose="02020603050405020304" pitchFamily="18" charset="0"/>
              </a:rPr>
              <a:t>Dashed </a:t>
            </a:r>
            <a:r>
              <a:rPr lang="en-US" sz="2400" b="1" dirty="0" smtClean="0">
                <a:solidFill>
                  <a:srgbClr val="000000"/>
                </a:solidFill>
                <a:latin typeface="Times New Roman" panose="02020603050405020304" pitchFamily="18" charset="0"/>
              </a:rPr>
              <a:t>ellipses/ovals</a:t>
            </a:r>
            <a:r>
              <a:rPr lang="en-US" sz="2400" dirty="0" smtClean="0">
                <a:solidFill>
                  <a:srgbClr val="000000"/>
                </a:solidFill>
                <a:latin typeface="Times New Roman" panose="02020603050405020304" pitchFamily="18" charset="0"/>
              </a:rPr>
              <a:t>-- </a:t>
            </a:r>
            <a:r>
              <a:rPr lang="en-US" sz="2400" dirty="0">
                <a:solidFill>
                  <a:srgbClr val="000000"/>
                </a:solidFill>
                <a:latin typeface="Times New Roman" panose="02020603050405020304" pitchFamily="18" charset="0"/>
              </a:rPr>
              <a:t>derived attribute, e.g. age is derivable from birthdate and current date.</a:t>
            </a:r>
          </a:p>
          <a:p>
            <a:endParaRPr lang="en-US" dirty="0"/>
          </a:p>
        </p:txBody>
      </p:sp>
    </p:spTree>
    <p:extLst>
      <p:ext uri="{BB962C8B-B14F-4D97-AF65-F5344CB8AC3E}">
        <p14:creationId xmlns:p14="http://schemas.microsoft.com/office/powerpoint/2010/main" val="14666285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Relationship among entities</a:t>
            </a:r>
            <a:endParaRPr lang="en-US" sz="4000" b="1" dirty="0"/>
          </a:p>
        </p:txBody>
      </p:sp>
      <p:sp>
        <p:nvSpPr>
          <p:cNvPr id="4" name="Text Placeholder 3"/>
          <p:cNvSpPr>
            <a:spLocks noGrp="1"/>
          </p:cNvSpPr>
          <p:nvPr>
            <p:ph type="body" sz="half" idx="2"/>
          </p:nvPr>
        </p:nvSpPr>
        <p:spPr/>
        <p:txBody>
          <a:bodyPr>
            <a:normAutofit fontScale="77500" lnSpcReduction="20000"/>
          </a:bodyPr>
          <a:lstStyle/>
          <a:p>
            <a:r>
              <a:rPr lang="en-US" sz="3600" dirty="0"/>
              <a:t>A relationship describes how entities </a:t>
            </a:r>
            <a:r>
              <a:rPr lang="en-US" sz="3600" dirty="0" smtClean="0"/>
              <a:t>interact </a:t>
            </a:r>
            <a:r>
              <a:rPr lang="en-US" sz="3600" dirty="0"/>
              <a:t>and is represented by diamond shapes and are labeled using </a:t>
            </a:r>
            <a:r>
              <a:rPr lang="en-US" sz="3600" dirty="0">
                <a:solidFill>
                  <a:srgbClr val="FF0000"/>
                </a:solidFill>
              </a:rPr>
              <a:t>verbs</a:t>
            </a:r>
            <a:r>
              <a:rPr lang="en-US" sz="3600" dirty="0"/>
              <a:t>. A relationship connects two or </a:t>
            </a:r>
            <a:r>
              <a:rPr lang="en-US" sz="3600" dirty="0" smtClean="0"/>
              <a:t>more entity </a:t>
            </a:r>
            <a:r>
              <a:rPr lang="en-US" sz="3600" dirty="0"/>
              <a:t>sets.</a:t>
            </a:r>
          </a:p>
          <a:p>
            <a:r>
              <a:rPr lang="en-US" sz="3600" dirty="0"/>
              <a:t>I</a:t>
            </a:r>
            <a:r>
              <a:rPr lang="en-US" sz="3600" dirty="0" smtClean="0"/>
              <a:t>t </a:t>
            </a:r>
            <a:r>
              <a:rPr lang="en-US" sz="3600" dirty="0"/>
              <a:t>is represented by a diamond, </a:t>
            </a:r>
            <a:r>
              <a:rPr lang="en-US" sz="3600" dirty="0" smtClean="0"/>
              <a:t>with lines </a:t>
            </a:r>
            <a:r>
              <a:rPr lang="en-US" sz="3600" dirty="0"/>
              <a:t>to each of the entity sets involved.</a:t>
            </a:r>
          </a:p>
        </p:txBody>
      </p:sp>
      <p:pic>
        <p:nvPicPr>
          <p:cNvPr id="6" name="Content Placeholder 5" descr="Image result for ER Exercises Identify the different entities"/>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863590" y="1531620"/>
            <a:ext cx="4686300" cy="4137660"/>
          </a:xfrm>
          <a:prstGeom prst="rect">
            <a:avLst/>
          </a:prstGeom>
          <a:noFill/>
          <a:ln>
            <a:noFill/>
          </a:ln>
        </p:spPr>
      </p:pic>
    </p:spTree>
    <p:extLst>
      <p:ext uri="{BB962C8B-B14F-4D97-AF65-F5344CB8AC3E}">
        <p14:creationId xmlns:p14="http://schemas.microsoft.com/office/powerpoint/2010/main" val="3657891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Recursive Relationship</a:t>
            </a:r>
          </a:p>
        </p:txBody>
      </p:sp>
      <p:pic>
        <p:nvPicPr>
          <p:cNvPr id="5" name="Content Placeholder 4"/>
          <p:cNvPicPr>
            <a:picLocks noGrp="1" noChangeAspect="1"/>
          </p:cNvPicPr>
          <p:nvPr>
            <p:ph idx="1"/>
          </p:nvPr>
        </p:nvPicPr>
        <p:blipFill>
          <a:blip r:embed="rId2"/>
          <a:stretch>
            <a:fillRect/>
          </a:stretch>
        </p:blipFill>
        <p:spPr>
          <a:xfrm>
            <a:off x="5535562" y="1007883"/>
            <a:ext cx="4955502" cy="4380193"/>
          </a:xfrm>
          <a:prstGeom prst="rect">
            <a:avLst/>
          </a:prstGeom>
        </p:spPr>
      </p:pic>
      <p:sp>
        <p:nvSpPr>
          <p:cNvPr id="4" name="Text Placeholder 3"/>
          <p:cNvSpPr>
            <a:spLocks noGrp="1"/>
          </p:cNvSpPr>
          <p:nvPr>
            <p:ph type="body" sz="half" idx="2"/>
          </p:nvPr>
        </p:nvSpPr>
        <p:spPr/>
        <p:txBody>
          <a:bodyPr>
            <a:normAutofit/>
          </a:bodyPr>
          <a:lstStyle/>
          <a:p>
            <a:r>
              <a:rPr lang="en-US" sz="2800" dirty="0"/>
              <a:t>If the same entity participates more than once in a relationship it is known as a recursive relationship</a:t>
            </a:r>
            <a:r>
              <a:rPr lang="en-US" sz="2800" dirty="0" smtClean="0"/>
              <a:t>.</a:t>
            </a:r>
          </a:p>
          <a:p>
            <a:r>
              <a:rPr lang="en-US" sz="2800" dirty="0"/>
              <a:t>an employee can be a supervisor and be supervised</a:t>
            </a:r>
          </a:p>
        </p:txBody>
      </p:sp>
    </p:spTree>
    <p:extLst>
      <p:ext uri="{BB962C8B-B14F-4D97-AF65-F5344CB8AC3E}">
        <p14:creationId xmlns:p14="http://schemas.microsoft.com/office/powerpoint/2010/main" val="15868762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Relationship Set</a:t>
            </a:r>
          </a:p>
        </p:txBody>
      </p:sp>
      <p:pic>
        <p:nvPicPr>
          <p:cNvPr id="5" name="Content Placeholder 4"/>
          <p:cNvPicPr>
            <a:picLocks noGrp="1" noChangeAspect="1"/>
          </p:cNvPicPr>
          <p:nvPr>
            <p:ph idx="1"/>
          </p:nvPr>
        </p:nvPicPr>
        <p:blipFill>
          <a:blip r:embed="rId3"/>
          <a:stretch>
            <a:fillRect/>
          </a:stretch>
        </p:blipFill>
        <p:spPr>
          <a:xfrm>
            <a:off x="4772025" y="1955459"/>
            <a:ext cx="7337666" cy="2614471"/>
          </a:xfrm>
          <a:prstGeom prst="rect">
            <a:avLst/>
          </a:prstGeom>
        </p:spPr>
      </p:pic>
      <p:sp>
        <p:nvSpPr>
          <p:cNvPr id="4" name="Text Placeholder 3"/>
          <p:cNvSpPr>
            <a:spLocks noGrp="1"/>
          </p:cNvSpPr>
          <p:nvPr>
            <p:ph type="body" sz="half" idx="2"/>
          </p:nvPr>
        </p:nvSpPr>
        <p:spPr/>
        <p:txBody>
          <a:bodyPr>
            <a:normAutofit fontScale="92500" lnSpcReduction="20000"/>
          </a:bodyPr>
          <a:lstStyle/>
          <a:p>
            <a:r>
              <a:rPr lang="en-US" sz="2600" dirty="0"/>
              <a:t>A set of relationships of similar type is called a relationship set. Like entities, a relationship too can have attributes. These attributes are called descriptive </a:t>
            </a:r>
            <a:r>
              <a:rPr lang="en-US" sz="2600" dirty="0" smtClean="0"/>
              <a:t>attributes. </a:t>
            </a:r>
          </a:p>
          <a:p>
            <a:r>
              <a:rPr lang="en-US" sz="2600" dirty="0"/>
              <a:t>In an E/R diagram, can a relationship have attributes</a:t>
            </a:r>
            <a:r>
              <a:rPr lang="en-US" sz="2600" dirty="0" smtClean="0"/>
              <a:t>?</a:t>
            </a:r>
          </a:p>
          <a:p>
            <a:r>
              <a:rPr lang="en-US" sz="2600" dirty="0">
                <a:hlinkClick r:id="rId4"/>
              </a:rPr>
              <a:t>https://</a:t>
            </a:r>
            <a:r>
              <a:rPr lang="en-US" sz="2600" dirty="0" smtClean="0">
                <a:hlinkClick r:id="rId4"/>
              </a:rPr>
              <a:t>www.quora.com/In-an-E-R-diagram-can-a-relationship-have-attributes</a:t>
            </a:r>
            <a:r>
              <a:rPr lang="en-US" sz="2600" dirty="0" smtClean="0"/>
              <a:t> </a:t>
            </a:r>
          </a:p>
          <a:p>
            <a:endParaRPr lang="en-US" sz="2800" dirty="0"/>
          </a:p>
        </p:txBody>
      </p:sp>
    </p:spTree>
    <p:extLst>
      <p:ext uri="{BB962C8B-B14F-4D97-AF65-F5344CB8AC3E}">
        <p14:creationId xmlns:p14="http://schemas.microsoft.com/office/powerpoint/2010/main" val="26857091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 Summary</a:t>
            </a:r>
            <a:endParaRPr lang="en-US" dirty="0"/>
          </a:p>
        </p:txBody>
      </p:sp>
      <p:pic>
        <p:nvPicPr>
          <p:cNvPr id="5" name="Content Placeholder 4"/>
          <p:cNvPicPr>
            <a:picLocks noGrp="1" noChangeAspect="1"/>
          </p:cNvPicPr>
          <p:nvPr>
            <p:ph idx="1"/>
          </p:nvPr>
        </p:nvPicPr>
        <p:blipFill>
          <a:blip r:embed="rId3"/>
          <a:stretch>
            <a:fillRect/>
          </a:stretch>
        </p:blipFill>
        <p:spPr>
          <a:xfrm>
            <a:off x="5373688" y="2195512"/>
            <a:ext cx="5791200" cy="2457450"/>
          </a:xfrm>
          <a:prstGeom prst="rect">
            <a:avLst/>
          </a:prstGeom>
        </p:spPr>
      </p:pic>
      <p:sp>
        <p:nvSpPr>
          <p:cNvPr id="4" name="Text Placeholder 3"/>
          <p:cNvSpPr>
            <a:spLocks noGrp="1"/>
          </p:cNvSpPr>
          <p:nvPr>
            <p:ph type="body" sz="half" idx="2"/>
          </p:nvPr>
        </p:nvSpPr>
        <p:spPr/>
        <p:txBody>
          <a:bodyPr>
            <a:noAutofit/>
          </a:bodyPr>
          <a:lstStyle/>
          <a:p>
            <a:r>
              <a:rPr lang="en-US" sz="2000" b="1" dirty="0">
                <a:solidFill>
                  <a:srgbClr val="000000"/>
                </a:solidFill>
                <a:latin typeface="Times New Roman" panose="02020603050405020304" pitchFamily="18" charset="0"/>
              </a:rPr>
              <a:t>Relationship</a:t>
            </a:r>
            <a:r>
              <a:rPr lang="en-US" sz="2000" dirty="0">
                <a:solidFill>
                  <a:srgbClr val="000000"/>
                </a:solidFill>
                <a:latin typeface="Times New Roman" panose="02020603050405020304" pitchFamily="18" charset="0"/>
              </a:rPr>
              <a:t>: connects two or more entities into an association/relationship</a:t>
            </a:r>
          </a:p>
          <a:p>
            <a:pPr>
              <a:buFont typeface="Arial" panose="020B0604020202020204" pitchFamily="34" charset="0"/>
              <a:buChar char="•"/>
            </a:pPr>
            <a:r>
              <a:rPr lang="en-US" sz="2000" dirty="0">
                <a:solidFill>
                  <a:srgbClr val="000000"/>
                </a:solidFill>
                <a:latin typeface="Times New Roman" panose="02020603050405020304" pitchFamily="18" charset="0"/>
              </a:rPr>
              <a:t>"John" majors in "Computer Science"</a:t>
            </a:r>
          </a:p>
          <a:p>
            <a:r>
              <a:rPr lang="en-US" sz="2000" b="1" dirty="0">
                <a:solidFill>
                  <a:srgbClr val="000000"/>
                </a:solidFill>
                <a:latin typeface="Times New Roman" panose="02020603050405020304" pitchFamily="18" charset="0"/>
              </a:rPr>
              <a:t>Relationship Type</a:t>
            </a:r>
            <a:r>
              <a:rPr lang="en-US" sz="2000" dirty="0">
                <a:solidFill>
                  <a:srgbClr val="000000"/>
                </a:solidFill>
                <a:latin typeface="Times New Roman" panose="02020603050405020304" pitchFamily="18" charset="0"/>
              </a:rPr>
              <a:t>: set of similar relationships</a:t>
            </a:r>
          </a:p>
          <a:p>
            <a:pPr>
              <a:buFont typeface="Arial" panose="020B0604020202020204" pitchFamily="34" charset="0"/>
              <a:buChar char="•"/>
            </a:pPr>
            <a:r>
              <a:rPr lang="en-US" sz="2000" b="1" i="1" dirty="0">
                <a:solidFill>
                  <a:srgbClr val="FF0000"/>
                </a:solidFill>
                <a:latin typeface="Times New Roman" panose="02020603050405020304" pitchFamily="18" charset="0"/>
              </a:rPr>
              <a:t>Student</a:t>
            </a:r>
            <a:r>
              <a:rPr lang="en-US" sz="2000" dirty="0">
                <a:solidFill>
                  <a:srgbClr val="000000"/>
                </a:solidFill>
                <a:latin typeface="Times New Roman" panose="02020603050405020304" pitchFamily="18" charset="0"/>
              </a:rPr>
              <a:t> (entity type) is related to </a:t>
            </a:r>
            <a:r>
              <a:rPr lang="en-US" sz="2000" b="1" i="1" dirty="0">
                <a:solidFill>
                  <a:srgbClr val="FF0000"/>
                </a:solidFill>
                <a:latin typeface="Times New Roman" panose="02020603050405020304" pitchFamily="18" charset="0"/>
              </a:rPr>
              <a:t>Department</a:t>
            </a:r>
            <a:r>
              <a:rPr lang="en-US" sz="2000" dirty="0">
                <a:solidFill>
                  <a:srgbClr val="000000"/>
                </a:solidFill>
                <a:latin typeface="Times New Roman" panose="02020603050405020304" pitchFamily="18" charset="0"/>
              </a:rPr>
              <a:t> (entity type) by </a:t>
            </a:r>
            <a:r>
              <a:rPr lang="en-US" sz="2000" b="1" i="1" dirty="0" err="1">
                <a:solidFill>
                  <a:srgbClr val="0070C0"/>
                </a:solidFill>
                <a:latin typeface="Times New Roman" panose="02020603050405020304" pitchFamily="18" charset="0"/>
              </a:rPr>
              <a:t>MajorsIn</a:t>
            </a:r>
            <a:r>
              <a:rPr lang="en-US" sz="2000" dirty="0">
                <a:solidFill>
                  <a:srgbClr val="000000"/>
                </a:solidFill>
                <a:latin typeface="Times New Roman" panose="02020603050405020304" pitchFamily="18" charset="0"/>
              </a:rPr>
              <a:t> (relationship type</a:t>
            </a:r>
            <a:r>
              <a:rPr lang="en-US" sz="2000" dirty="0" smtClean="0">
                <a:solidFill>
                  <a:srgbClr val="000000"/>
                </a:solidFill>
                <a:latin typeface="Times New Roman" panose="02020603050405020304" pitchFamily="18" charset="0"/>
              </a:rPr>
              <a:t>).</a:t>
            </a:r>
            <a:endParaRPr lang="en-US" sz="20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0310337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 Summary</a:t>
            </a:r>
            <a:endParaRPr lang="en-US" dirty="0"/>
          </a:p>
        </p:txBody>
      </p:sp>
      <p:pic>
        <p:nvPicPr>
          <p:cNvPr id="5" name="Content Placeholder 4"/>
          <p:cNvPicPr>
            <a:picLocks noGrp="1" noChangeAspect="1"/>
          </p:cNvPicPr>
          <p:nvPr>
            <p:ph idx="1"/>
          </p:nvPr>
        </p:nvPicPr>
        <p:blipFill>
          <a:blip r:embed="rId2"/>
          <a:stretch>
            <a:fillRect/>
          </a:stretch>
        </p:blipFill>
        <p:spPr>
          <a:xfrm>
            <a:off x="5373688" y="2195512"/>
            <a:ext cx="5791200" cy="2457450"/>
          </a:xfrm>
          <a:prstGeom prst="rect">
            <a:avLst/>
          </a:prstGeom>
        </p:spPr>
      </p:pic>
      <p:sp>
        <p:nvSpPr>
          <p:cNvPr id="4" name="Text Placeholder 3"/>
          <p:cNvSpPr>
            <a:spLocks noGrp="1"/>
          </p:cNvSpPr>
          <p:nvPr>
            <p:ph type="body" sz="half" idx="2"/>
          </p:nvPr>
        </p:nvSpPr>
        <p:spPr/>
        <p:txBody>
          <a:bodyPr/>
          <a:lstStyle/>
          <a:p>
            <a:r>
              <a:rPr lang="en-US" sz="2000" dirty="0" smtClean="0">
                <a:solidFill>
                  <a:srgbClr val="000000"/>
                </a:solidFill>
                <a:latin typeface="Times New Roman" panose="02020603050405020304" pitchFamily="18" charset="0"/>
              </a:rPr>
              <a:t>Relationship </a:t>
            </a:r>
            <a:r>
              <a:rPr lang="en-US" sz="2000" dirty="0">
                <a:solidFill>
                  <a:srgbClr val="000000"/>
                </a:solidFill>
                <a:latin typeface="Times New Roman" panose="02020603050405020304" pitchFamily="18" charset="0"/>
              </a:rPr>
              <a:t>Types may also have attributes in the E-R model.  When they are mapped to the relational model, the attributes become part of the relation. Represented by a diamond on E-R diagram</a:t>
            </a:r>
            <a:r>
              <a:rPr lang="en-US" sz="2000" dirty="0" smtClean="0">
                <a:solidFill>
                  <a:srgbClr val="000000"/>
                </a:solidFill>
                <a:latin typeface="Times New Roman" panose="02020603050405020304" pitchFamily="18" charset="0"/>
              </a:rPr>
              <a:t>.</a:t>
            </a:r>
          </a:p>
          <a:p>
            <a:r>
              <a:rPr lang="en-US" sz="2000" dirty="0"/>
              <a:t>Relationship types can have descriptive attributes like entity sets</a:t>
            </a:r>
          </a:p>
          <a:p>
            <a:r>
              <a:rPr lang="en-US" sz="2000" dirty="0"/>
              <a:t>Relationships tend to be </a:t>
            </a:r>
            <a:r>
              <a:rPr lang="en-US" sz="2000" dirty="0">
                <a:solidFill>
                  <a:srgbClr val="FF0000"/>
                </a:solidFill>
              </a:rPr>
              <a:t>verbs</a:t>
            </a:r>
            <a:r>
              <a:rPr lang="en-US" sz="2000" dirty="0"/>
              <a:t> or verb phrases; attributes of relationships are again </a:t>
            </a:r>
            <a:r>
              <a:rPr lang="en-US" sz="2000" dirty="0">
                <a:solidFill>
                  <a:srgbClr val="FF0000"/>
                </a:solidFill>
              </a:rPr>
              <a:t>nouns</a:t>
            </a:r>
          </a:p>
          <a:p>
            <a:endParaRPr lang="en-US" dirty="0"/>
          </a:p>
        </p:txBody>
      </p:sp>
    </p:spTree>
    <p:extLst>
      <p:ext uri="{BB962C8B-B14F-4D97-AF65-F5344CB8AC3E}">
        <p14:creationId xmlns:p14="http://schemas.microsoft.com/office/powerpoint/2010/main" val="38294895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 </a:t>
            </a:r>
            <a:r>
              <a:rPr lang="en-US" dirty="0" smtClean="0"/>
              <a:t>Summary contd.</a:t>
            </a:r>
            <a:endParaRPr lang="en-US" dirty="0"/>
          </a:p>
        </p:txBody>
      </p:sp>
      <p:pic>
        <p:nvPicPr>
          <p:cNvPr id="5" name="Content Placeholder 4"/>
          <p:cNvPicPr>
            <a:picLocks noGrp="1" noChangeAspect="1"/>
          </p:cNvPicPr>
          <p:nvPr>
            <p:ph idx="1"/>
          </p:nvPr>
        </p:nvPicPr>
        <p:blipFill>
          <a:blip r:embed="rId2"/>
          <a:stretch>
            <a:fillRect/>
          </a:stretch>
        </p:blipFill>
        <p:spPr>
          <a:xfrm>
            <a:off x="5373437" y="2195787"/>
            <a:ext cx="5791702" cy="2456901"/>
          </a:xfrm>
          <a:prstGeom prst="rect">
            <a:avLst/>
          </a:prstGeom>
        </p:spPr>
      </p:pic>
      <p:sp>
        <p:nvSpPr>
          <p:cNvPr id="4" name="Text Placeholder 3"/>
          <p:cNvSpPr>
            <a:spLocks noGrp="1"/>
          </p:cNvSpPr>
          <p:nvPr>
            <p:ph type="body" sz="half" idx="2"/>
          </p:nvPr>
        </p:nvSpPr>
        <p:spPr/>
        <p:txBody>
          <a:bodyPr>
            <a:normAutofit/>
          </a:bodyPr>
          <a:lstStyle/>
          <a:p>
            <a:r>
              <a:rPr lang="en-US" sz="2400" dirty="0" smtClean="0">
                <a:solidFill>
                  <a:srgbClr val="000000"/>
                </a:solidFill>
                <a:latin typeface="Times New Roman" panose="02020603050405020304" pitchFamily="18" charset="0"/>
              </a:rPr>
              <a:t>An</a:t>
            </a:r>
            <a:r>
              <a:rPr lang="en-US" sz="2400" dirty="0">
                <a:solidFill>
                  <a:srgbClr val="000000"/>
                </a:solidFill>
                <a:latin typeface="Times New Roman" panose="02020603050405020304" pitchFamily="18" charset="0"/>
              </a:rPr>
              <a:t> </a:t>
            </a:r>
            <a:r>
              <a:rPr lang="en-US" sz="2400" b="1" dirty="0">
                <a:solidFill>
                  <a:srgbClr val="000000"/>
                </a:solidFill>
                <a:latin typeface="Times New Roman" panose="02020603050405020304" pitchFamily="18" charset="0"/>
              </a:rPr>
              <a:t>attribute</a:t>
            </a:r>
            <a:r>
              <a:rPr lang="en-US" sz="2400" dirty="0">
                <a:solidFill>
                  <a:srgbClr val="000000"/>
                </a:solidFill>
                <a:latin typeface="Times New Roman" panose="02020603050405020304" pitchFamily="18" charset="0"/>
              </a:rPr>
              <a:t> of a relationship type adds additional information to the relationship</a:t>
            </a:r>
          </a:p>
          <a:p>
            <a:pPr>
              <a:buFont typeface="Arial" panose="020B0604020202020204" pitchFamily="34" charset="0"/>
              <a:buChar char="•"/>
            </a:pPr>
            <a:r>
              <a:rPr lang="en-US" sz="2400" dirty="0">
                <a:solidFill>
                  <a:srgbClr val="000000"/>
                </a:solidFill>
                <a:latin typeface="Times New Roman" panose="02020603050405020304" pitchFamily="18" charset="0"/>
              </a:rPr>
              <a:t>e.g., "John" majors in "CS" </a:t>
            </a:r>
            <a:r>
              <a:rPr lang="en-US" sz="2400" b="1" i="1" dirty="0">
                <a:solidFill>
                  <a:srgbClr val="000000"/>
                </a:solidFill>
                <a:latin typeface="Times New Roman" panose="02020603050405020304" pitchFamily="18" charset="0"/>
              </a:rPr>
              <a:t>since</a:t>
            </a:r>
            <a:r>
              <a:rPr lang="en-US" sz="2400" b="1" dirty="0">
                <a:solidFill>
                  <a:srgbClr val="000000"/>
                </a:solidFill>
                <a:latin typeface="Times New Roman" panose="02020603050405020304" pitchFamily="18" charset="0"/>
              </a:rPr>
              <a:t> 2000</a:t>
            </a:r>
            <a:endParaRPr lang="en-US" sz="2400" dirty="0">
              <a:solidFill>
                <a:srgbClr val="000000"/>
              </a:solidFill>
              <a:latin typeface="Times New Roman" panose="02020603050405020304" pitchFamily="18" charset="0"/>
            </a:endParaRPr>
          </a:p>
          <a:p>
            <a:pPr>
              <a:buFont typeface="Arial" panose="020B0604020202020204" pitchFamily="34" charset="0"/>
              <a:buChar char="•"/>
            </a:pPr>
            <a:r>
              <a:rPr lang="en-US" sz="2400" dirty="0">
                <a:solidFill>
                  <a:srgbClr val="000000"/>
                </a:solidFill>
                <a:latin typeface="Times New Roman" panose="02020603050405020304" pitchFamily="18" charset="0"/>
              </a:rPr>
              <a:t>John and CS are related</a:t>
            </a:r>
          </a:p>
          <a:p>
            <a:pPr>
              <a:buFont typeface="Arial" panose="020B0604020202020204" pitchFamily="34" charset="0"/>
              <a:buChar char="•"/>
            </a:pPr>
            <a:r>
              <a:rPr lang="en-US" sz="2400" dirty="0">
                <a:solidFill>
                  <a:srgbClr val="000000"/>
                </a:solidFill>
                <a:latin typeface="Times New Roman" panose="02020603050405020304" pitchFamily="18" charset="0"/>
              </a:rPr>
              <a:t>2000 describes the relationship - it's the value of the </a:t>
            </a:r>
            <a:r>
              <a:rPr lang="en-US" sz="2400" b="1" i="1" dirty="0">
                <a:solidFill>
                  <a:srgbClr val="000000"/>
                </a:solidFill>
                <a:latin typeface="Times New Roman" panose="02020603050405020304" pitchFamily="18" charset="0"/>
              </a:rPr>
              <a:t>since</a:t>
            </a:r>
            <a:r>
              <a:rPr lang="en-US" sz="2400" dirty="0">
                <a:solidFill>
                  <a:srgbClr val="000000"/>
                </a:solidFill>
                <a:latin typeface="Times New Roman" panose="02020603050405020304" pitchFamily="18" charset="0"/>
              </a:rPr>
              <a:t> attribute of </a:t>
            </a:r>
            <a:r>
              <a:rPr lang="en-US" sz="2400" b="1" i="1" dirty="0" err="1">
                <a:solidFill>
                  <a:srgbClr val="000000"/>
                </a:solidFill>
                <a:latin typeface="Times New Roman" panose="02020603050405020304" pitchFamily="18" charset="0"/>
              </a:rPr>
              <a:t>MajorsIn</a:t>
            </a:r>
            <a:r>
              <a:rPr lang="en-US" sz="2400" dirty="0">
                <a:solidFill>
                  <a:srgbClr val="000000"/>
                </a:solidFill>
                <a:latin typeface="Times New Roman" panose="02020603050405020304" pitchFamily="18" charset="0"/>
              </a:rPr>
              <a:t> relationship type</a:t>
            </a:r>
          </a:p>
          <a:p>
            <a:endParaRPr lang="en-US" dirty="0"/>
          </a:p>
        </p:txBody>
      </p:sp>
    </p:spTree>
    <p:extLst>
      <p:ext uri="{BB962C8B-B14F-4D97-AF65-F5344CB8AC3E}">
        <p14:creationId xmlns:p14="http://schemas.microsoft.com/office/powerpoint/2010/main" val="29404997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00"/>
                </a:solidFill>
                <a:latin typeface="Times New Roman" panose="02020603050405020304" pitchFamily="18" charset="0"/>
              </a:rPr>
              <a:t>Entity-Relationship </a:t>
            </a:r>
            <a:r>
              <a:rPr lang="en-US" b="1" dirty="0" smtClean="0">
                <a:solidFill>
                  <a:srgbClr val="000000"/>
                </a:solidFill>
                <a:latin typeface="Times New Roman" panose="02020603050405020304" pitchFamily="18" charset="0"/>
              </a:rPr>
              <a:t>Model Summary </a:t>
            </a:r>
            <a:r>
              <a:rPr lang="en-US" b="1" dirty="0">
                <a:solidFill>
                  <a:srgbClr val="000000"/>
                </a:solidFill>
                <a:latin typeface="Times New Roman" panose="02020603050405020304" pitchFamily="18" charset="0"/>
              </a:rPr>
              <a:t/>
            </a:r>
            <a:br>
              <a:rPr lang="en-US" b="1" dirty="0">
                <a:solidFill>
                  <a:srgbClr val="000000"/>
                </a:solidFill>
                <a:latin typeface="Times New Roman" panose="02020603050405020304" pitchFamily="18" charset="0"/>
              </a:rPr>
            </a:br>
            <a:endParaRPr lang="en-US" dirty="0"/>
          </a:p>
        </p:txBody>
      </p:sp>
      <p:sp>
        <p:nvSpPr>
          <p:cNvPr id="3" name="Content Placeholder 2"/>
          <p:cNvSpPr>
            <a:spLocks noGrp="1"/>
          </p:cNvSpPr>
          <p:nvPr>
            <p:ph idx="1"/>
          </p:nvPr>
        </p:nvSpPr>
        <p:spPr/>
        <p:txBody>
          <a:bodyPr>
            <a:normAutofit lnSpcReduction="10000"/>
          </a:bodyPr>
          <a:lstStyle/>
          <a:p>
            <a:r>
              <a:rPr lang="en-US" b="1" dirty="0">
                <a:solidFill>
                  <a:srgbClr val="000000"/>
                </a:solidFill>
                <a:latin typeface="Times New Roman" panose="02020603050405020304" pitchFamily="18" charset="0"/>
              </a:rPr>
              <a:t>E-R modeling is a </a:t>
            </a:r>
            <a:r>
              <a:rPr lang="en-US" b="1" i="1" dirty="0">
                <a:solidFill>
                  <a:srgbClr val="FF0000"/>
                </a:solidFill>
                <a:latin typeface="Times New Roman" panose="02020603050405020304" pitchFamily="18" charset="0"/>
              </a:rPr>
              <a:t>conceptual </a:t>
            </a:r>
            <a:r>
              <a:rPr lang="en-US" b="1" i="1" dirty="0">
                <a:solidFill>
                  <a:srgbClr val="000000"/>
                </a:solidFill>
                <a:latin typeface="Times New Roman" panose="02020603050405020304" pitchFamily="18" charset="0"/>
              </a:rPr>
              <a:t>level</a:t>
            </a:r>
            <a:r>
              <a:rPr lang="en-US" b="1" dirty="0">
                <a:solidFill>
                  <a:srgbClr val="000000"/>
                </a:solidFill>
                <a:latin typeface="Times New Roman" panose="02020603050405020304" pitchFamily="18" charset="0"/>
              </a:rPr>
              <a:t> model</a:t>
            </a:r>
          </a:p>
          <a:p>
            <a:r>
              <a:rPr lang="en-US" dirty="0">
                <a:solidFill>
                  <a:srgbClr val="000000"/>
                </a:solidFill>
                <a:latin typeface="Times New Roman" panose="02020603050405020304" pitchFamily="18" charset="0"/>
              </a:rPr>
              <a:t>Proposed by P.P. Chen in 1970s</a:t>
            </a:r>
          </a:p>
          <a:p>
            <a:r>
              <a:rPr lang="en-US" b="1" dirty="0">
                <a:solidFill>
                  <a:srgbClr val="000000"/>
                </a:solidFill>
                <a:latin typeface="Times New Roman" panose="02020603050405020304" pitchFamily="18" charset="0"/>
              </a:rPr>
              <a:t>Entities</a:t>
            </a:r>
            <a:r>
              <a:rPr lang="en-US" dirty="0">
                <a:solidFill>
                  <a:srgbClr val="000000"/>
                </a:solidFill>
                <a:latin typeface="Times New Roman" panose="02020603050405020304" pitchFamily="18" charset="0"/>
              </a:rPr>
              <a:t> are real-world objects about which we collect data</a:t>
            </a:r>
          </a:p>
          <a:p>
            <a:r>
              <a:rPr lang="en-US" b="1" dirty="0">
                <a:solidFill>
                  <a:srgbClr val="000000"/>
                </a:solidFill>
                <a:latin typeface="Times New Roman" panose="02020603050405020304" pitchFamily="18" charset="0"/>
              </a:rPr>
              <a:t>Attributes</a:t>
            </a:r>
            <a:r>
              <a:rPr lang="en-US" dirty="0">
                <a:solidFill>
                  <a:srgbClr val="000000"/>
                </a:solidFill>
                <a:latin typeface="Times New Roman" panose="02020603050405020304" pitchFamily="18" charset="0"/>
              </a:rPr>
              <a:t> further describe the entities with particular values</a:t>
            </a:r>
          </a:p>
          <a:p>
            <a:r>
              <a:rPr lang="en-US" b="1" dirty="0">
                <a:solidFill>
                  <a:srgbClr val="000000"/>
                </a:solidFill>
                <a:latin typeface="Times New Roman" panose="02020603050405020304" pitchFamily="18" charset="0"/>
              </a:rPr>
              <a:t>Relationships</a:t>
            </a:r>
            <a:r>
              <a:rPr lang="en-US" dirty="0">
                <a:solidFill>
                  <a:srgbClr val="000000"/>
                </a:solidFill>
                <a:latin typeface="Times New Roman" panose="02020603050405020304" pitchFamily="18" charset="0"/>
              </a:rPr>
              <a:t> are associations among entities</a:t>
            </a:r>
          </a:p>
          <a:p>
            <a:r>
              <a:rPr lang="en-US" b="1" dirty="0">
                <a:solidFill>
                  <a:srgbClr val="000000"/>
                </a:solidFill>
                <a:latin typeface="Times New Roman" panose="02020603050405020304" pitchFamily="18" charset="0"/>
              </a:rPr>
              <a:t>Entity set </a:t>
            </a:r>
            <a:r>
              <a:rPr lang="en-US" dirty="0">
                <a:solidFill>
                  <a:srgbClr val="000000"/>
                </a:solidFill>
                <a:latin typeface="Times New Roman" panose="02020603050405020304" pitchFamily="18" charset="0"/>
              </a:rPr>
              <a:t>– set of entities of the same type</a:t>
            </a:r>
          </a:p>
          <a:p>
            <a:r>
              <a:rPr lang="en-US" b="1" dirty="0">
                <a:solidFill>
                  <a:srgbClr val="000000"/>
                </a:solidFill>
                <a:latin typeface="Times New Roman" panose="02020603050405020304" pitchFamily="18" charset="0"/>
              </a:rPr>
              <a:t>Relationship set</a:t>
            </a:r>
            <a:r>
              <a:rPr lang="en-US" dirty="0">
                <a:solidFill>
                  <a:srgbClr val="000000"/>
                </a:solidFill>
                <a:latin typeface="Times New Roman" panose="02020603050405020304" pitchFamily="18" charset="0"/>
              </a:rPr>
              <a:t> – set of relationships of same type</a:t>
            </a:r>
          </a:p>
          <a:p>
            <a:r>
              <a:rPr lang="en-US" dirty="0">
                <a:solidFill>
                  <a:srgbClr val="000000"/>
                </a:solidFill>
                <a:latin typeface="Times New Roman" panose="02020603050405020304" pitchFamily="18" charset="0"/>
              </a:rPr>
              <a:t>Relationships sets may also have descriptive attributes</a:t>
            </a:r>
          </a:p>
          <a:p>
            <a:r>
              <a:rPr lang="en-US" dirty="0">
                <a:solidFill>
                  <a:srgbClr val="000000"/>
                </a:solidFill>
                <a:latin typeface="Times New Roman" panose="02020603050405020304" pitchFamily="18" charset="0"/>
              </a:rPr>
              <a:t>Represented by E-R diagrams</a:t>
            </a:r>
          </a:p>
          <a:p>
            <a:pPr marL="0" indent="0">
              <a:buNone/>
            </a:pPr>
            <a:endParaRPr lang="en-US" dirty="0"/>
          </a:p>
        </p:txBody>
      </p:sp>
    </p:spTree>
    <p:extLst>
      <p:ext uri="{BB962C8B-B14F-4D97-AF65-F5344CB8AC3E}">
        <p14:creationId xmlns:p14="http://schemas.microsoft.com/office/powerpoint/2010/main" val="1386977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61975" y="452437"/>
            <a:ext cx="11068050" cy="5953125"/>
          </a:xfrm>
          <a:prstGeom prst="rect">
            <a:avLst/>
          </a:prstGeom>
        </p:spPr>
      </p:pic>
    </p:spTree>
    <p:extLst>
      <p:ext uri="{BB962C8B-B14F-4D97-AF65-F5344CB8AC3E}">
        <p14:creationId xmlns:p14="http://schemas.microsoft.com/office/powerpoint/2010/main" val="7305638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31880" y="400671"/>
            <a:ext cx="9022447" cy="6298303"/>
          </a:xfrm>
          <a:prstGeom prst="rect">
            <a:avLst/>
          </a:prstGeom>
        </p:spPr>
      </p:pic>
    </p:spTree>
    <p:extLst>
      <p:ext uri="{BB962C8B-B14F-4D97-AF65-F5344CB8AC3E}">
        <p14:creationId xmlns:p14="http://schemas.microsoft.com/office/powerpoint/2010/main" val="4109896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86434" y="83861"/>
            <a:ext cx="10420350" cy="428625"/>
          </a:xfrm>
          <a:prstGeom prst="rect">
            <a:avLst/>
          </a:prstGeom>
        </p:spPr>
      </p:pic>
      <p:pic>
        <p:nvPicPr>
          <p:cNvPr id="3" name="Picture 2"/>
          <p:cNvPicPr>
            <a:picLocks noChangeAspect="1"/>
          </p:cNvPicPr>
          <p:nvPr/>
        </p:nvPicPr>
        <p:blipFill>
          <a:blip r:embed="rId3"/>
          <a:stretch>
            <a:fillRect/>
          </a:stretch>
        </p:blipFill>
        <p:spPr>
          <a:xfrm>
            <a:off x="1036643" y="586409"/>
            <a:ext cx="11155357" cy="6858000"/>
          </a:xfrm>
          <a:prstGeom prst="rect">
            <a:avLst/>
          </a:prstGeom>
        </p:spPr>
      </p:pic>
    </p:spTree>
    <p:extLst>
      <p:ext uri="{BB962C8B-B14F-4D97-AF65-F5344CB8AC3E}">
        <p14:creationId xmlns:p14="http://schemas.microsoft.com/office/powerpoint/2010/main" val="24101987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9453" y="914224"/>
            <a:ext cx="12192000" cy="5009673"/>
          </a:xfrm>
          <a:prstGeom prst="rect">
            <a:avLst/>
          </a:prstGeom>
        </p:spPr>
      </p:pic>
    </p:spTree>
    <p:extLst>
      <p:ext uri="{BB962C8B-B14F-4D97-AF65-F5344CB8AC3E}">
        <p14:creationId xmlns:p14="http://schemas.microsoft.com/office/powerpoint/2010/main" val="4903821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Degree </a:t>
            </a:r>
            <a:r>
              <a:rPr lang="en-US" dirty="0"/>
              <a:t>of Relationship</a:t>
            </a:r>
          </a:p>
        </p:txBody>
      </p:sp>
      <p:sp>
        <p:nvSpPr>
          <p:cNvPr id="3" name="Content Placeholder 2"/>
          <p:cNvSpPr>
            <a:spLocks noGrp="1"/>
          </p:cNvSpPr>
          <p:nvPr>
            <p:ph idx="1"/>
          </p:nvPr>
        </p:nvSpPr>
        <p:spPr/>
        <p:txBody>
          <a:bodyPr/>
          <a:lstStyle/>
          <a:p>
            <a:pPr marL="0" indent="0">
              <a:buNone/>
            </a:pPr>
            <a:r>
              <a:rPr lang="en-US" dirty="0"/>
              <a:t>The number of participating entities in a relationship defines the degree of the relationship</a:t>
            </a:r>
            <a:r>
              <a:rPr lang="en-US" dirty="0" smtClean="0"/>
              <a:t>.</a:t>
            </a:r>
          </a:p>
          <a:p>
            <a:pPr marL="0" indent="0">
              <a:buNone/>
            </a:pPr>
            <a:r>
              <a:rPr lang="en-US" dirty="0"/>
              <a:t>Binary = degree 2</a:t>
            </a:r>
          </a:p>
          <a:p>
            <a:pPr marL="0" indent="0">
              <a:buNone/>
            </a:pPr>
            <a:r>
              <a:rPr lang="en-US" dirty="0"/>
              <a:t>Ternary = degree 3</a:t>
            </a:r>
          </a:p>
          <a:p>
            <a:pPr marL="0" indent="0">
              <a:buNone/>
            </a:pPr>
            <a:r>
              <a:rPr lang="en-US" dirty="0"/>
              <a:t>n-</a:t>
            </a:r>
            <a:r>
              <a:rPr lang="en-US" dirty="0" err="1"/>
              <a:t>ary</a:t>
            </a:r>
            <a:r>
              <a:rPr lang="en-US" dirty="0"/>
              <a:t> = degree</a:t>
            </a:r>
          </a:p>
          <a:p>
            <a:pPr marL="0" indent="0">
              <a:buNone/>
            </a:pPr>
            <a:endParaRPr lang="en-US" dirty="0"/>
          </a:p>
        </p:txBody>
      </p:sp>
    </p:spTree>
    <p:extLst>
      <p:ext uri="{BB962C8B-B14F-4D97-AF65-F5344CB8AC3E}">
        <p14:creationId xmlns:p14="http://schemas.microsoft.com/office/powerpoint/2010/main" val="25188463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relationship – links two entity sets; set of ordered pairs (most </a:t>
            </a:r>
            <a:r>
              <a:rPr lang="en-US" dirty="0" smtClean="0"/>
              <a:t>common)</a:t>
            </a:r>
            <a:endParaRPr lang="en-US" dirty="0"/>
          </a:p>
        </p:txBody>
      </p:sp>
      <p:pic>
        <p:nvPicPr>
          <p:cNvPr id="4" name="Content Placeholder 3"/>
          <p:cNvPicPr>
            <a:picLocks noGrp="1" noChangeAspect="1"/>
          </p:cNvPicPr>
          <p:nvPr>
            <p:ph idx="1"/>
          </p:nvPr>
        </p:nvPicPr>
        <p:blipFill>
          <a:blip r:embed="rId2"/>
          <a:stretch>
            <a:fillRect/>
          </a:stretch>
        </p:blipFill>
        <p:spPr>
          <a:xfrm>
            <a:off x="838200" y="1840872"/>
            <a:ext cx="10515600" cy="4320843"/>
          </a:xfrm>
          <a:prstGeom prst="rect">
            <a:avLst/>
          </a:prstGeom>
        </p:spPr>
      </p:pic>
    </p:spTree>
    <p:extLst>
      <p:ext uri="{BB962C8B-B14F-4D97-AF65-F5344CB8AC3E}">
        <p14:creationId xmlns:p14="http://schemas.microsoft.com/office/powerpoint/2010/main" val="19151932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Ternary </a:t>
            </a:r>
            <a:r>
              <a:rPr lang="en-US" dirty="0" smtClean="0"/>
              <a:t> (multiway) relationship </a:t>
            </a:r>
            <a:r>
              <a:rPr lang="en-US" dirty="0"/>
              <a:t>links three entity sets; ordered triples (rare</a:t>
            </a:r>
            <a:r>
              <a:rPr lang="en-US" dirty="0" smtClean="0"/>
              <a:t>)</a:t>
            </a:r>
            <a:endParaRPr lang="en-US" dirty="0"/>
          </a:p>
        </p:txBody>
      </p:sp>
      <p:pic>
        <p:nvPicPr>
          <p:cNvPr id="4" name="Content Placeholder 3"/>
          <p:cNvPicPr>
            <a:picLocks noGrp="1" noChangeAspect="1"/>
          </p:cNvPicPr>
          <p:nvPr>
            <p:ph idx="1"/>
          </p:nvPr>
        </p:nvPicPr>
        <p:blipFill>
          <a:blip r:embed="rId3"/>
          <a:stretch>
            <a:fillRect/>
          </a:stretch>
        </p:blipFill>
        <p:spPr>
          <a:xfrm>
            <a:off x="3097531" y="1600383"/>
            <a:ext cx="5568156" cy="4458489"/>
          </a:xfrm>
          <a:prstGeom prst="rect">
            <a:avLst/>
          </a:prstGeom>
        </p:spPr>
      </p:pic>
    </p:spTree>
    <p:extLst>
      <p:ext uri="{BB962C8B-B14F-4D97-AF65-F5344CB8AC3E}">
        <p14:creationId xmlns:p14="http://schemas.microsoft.com/office/powerpoint/2010/main" val="26733788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Degree of </a:t>
            </a:r>
            <a:r>
              <a:rPr lang="en-US" b="1" dirty="0" smtClean="0"/>
              <a:t>relationship</a:t>
            </a:r>
            <a:r>
              <a:rPr lang="en-US" dirty="0" smtClean="0"/>
              <a:t/>
            </a:r>
            <a:br>
              <a:rPr lang="en-US" dirty="0" smtClean="0"/>
            </a:br>
            <a:r>
              <a:rPr lang="en-US" dirty="0">
                <a:solidFill>
                  <a:srgbClr val="000000"/>
                </a:solidFill>
                <a:latin typeface="Times New Roman" panose="02020603050405020304" pitchFamily="18" charset="0"/>
              </a:rPr>
              <a:t>The </a:t>
            </a:r>
            <a:r>
              <a:rPr lang="en-US" b="1" dirty="0">
                <a:solidFill>
                  <a:srgbClr val="000000"/>
                </a:solidFill>
                <a:latin typeface="Times New Roman" panose="02020603050405020304" pitchFamily="18" charset="0"/>
              </a:rPr>
              <a:t>number</a:t>
            </a:r>
            <a:r>
              <a:rPr lang="en-US" dirty="0">
                <a:solidFill>
                  <a:srgbClr val="000000"/>
                </a:solidFill>
                <a:latin typeface="Times New Roman" panose="02020603050405020304" pitchFamily="18" charset="0"/>
              </a:rPr>
              <a:t> of roles (entity participants) in the relationship</a:t>
            </a:r>
            <a:endParaRPr lang="en-US" dirty="0"/>
          </a:p>
        </p:txBody>
      </p:sp>
      <p:pic>
        <p:nvPicPr>
          <p:cNvPr id="5" name="Content Placeholder 4"/>
          <p:cNvPicPr>
            <a:picLocks noGrp="1" noChangeAspect="1"/>
          </p:cNvPicPr>
          <p:nvPr>
            <p:ph idx="1"/>
          </p:nvPr>
        </p:nvPicPr>
        <p:blipFill>
          <a:blip r:embed="rId2"/>
          <a:stretch>
            <a:fillRect/>
          </a:stretch>
        </p:blipFill>
        <p:spPr>
          <a:xfrm>
            <a:off x="5592279" y="1280558"/>
            <a:ext cx="5139222" cy="4115354"/>
          </a:xfrm>
          <a:prstGeom prst="rect">
            <a:avLst/>
          </a:prstGeom>
        </p:spPr>
      </p:pic>
      <p:sp>
        <p:nvSpPr>
          <p:cNvPr id="4" name="Text Placeholder 3"/>
          <p:cNvSpPr>
            <a:spLocks noGrp="1"/>
          </p:cNvSpPr>
          <p:nvPr>
            <p:ph type="body" sz="half" idx="2"/>
          </p:nvPr>
        </p:nvSpPr>
        <p:spPr>
          <a:xfrm>
            <a:off x="839788" y="2057399"/>
            <a:ext cx="3932237" cy="4227897"/>
          </a:xfrm>
        </p:spPr>
        <p:txBody>
          <a:bodyPr>
            <a:normAutofit fontScale="85000" lnSpcReduction="20000"/>
          </a:bodyPr>
          <a:lstStyle/>
          <a:p>
            <a:r>
              <a:rPr lang="en-US" sz="2300" dirty="0" smtClean="0">
                <a:solidFill>
                  <a:srgbClr val="000000"/>
                </a:solidFill>
                <a:latin typeface="Times New Roman" panose="02020603050405020304" pitchFamily="18" charset="0"/>
              </a:rPr>
              <a:t>NOTE</a:t>
            </a:r>
            <a:r>
              <a:rPr lang="en-US" sz="2300" dirty="0">
                <a:solidFill>
                  <a:srgbClr val="000000"/>
                </a:solidFill>
                <a:latin typeface="Times New Roman" panose="02020603050405020304" pitchFamily="18" charset="0"/>
              </a:rPr>
              <a:t>: Ternary relationships are rare.</a:t>
            </a:r>
          </a:p>
          <a:p>
            <a:r>
              <a:rPr lang="en-US" sz="2300" b="1" dirty="0">
                <a:solidFill>
                  <a:srgbClr val="000000"/>
                </a:solidFill>
                <a:latin typeface="Times New Roman" panose="02020603050405020304" pitchFamily="18" charset="0"/>
              </a:rPr>
              <a:t>N-</a:t>
            </a:r>
            <a:r>
              <a:rPr lang="en-US" sz="2300" b="1" dirty="0" err="1">
                <a:solidFill>
                  <a:srgbClr val="000000"/>
                </a:solidFill>
                <a:latin typeface="Times New Roman" panose="02020603050405020304" pitchFamily="18" charset="0"/>
              </a:rPr>
              <a:t>ary</a:t>
            </a:r>
            <a:r>
              <a:rPr lang="en-US" sz="2300" dirty="0">
                <a:solidFill>
                  <a:srgbClr val="000000"/>
                </a:solidFill>
                <a:latin typeface="Times New Roman" panose="02020603050405020304" pitchFamily="18" charset="0"/>
              </a:rPr>
              <a:t> – links n entity sets; ordered n-tuples (extremely rare). If a relationship exists among the entities, then all must be present. Cannot </a:t>
            </a:r>
            <a:r>
              <a:rPr lang="en-US" sz="2300" dirty="0" smtClean="0">
                <a:solidFill>
                  <a:srgbClr val="000000"/>
                </a:solidFill>
                <a:latin typeface="Times New Roman" panose="02020603050405020304" pitchFamily="18" charset="0"/>
              </a:rPr>
              <a:t>represent </a:t>
            </a:r>
            <a:r>
              <a:rPr lang="en-US" sz="2300" dirty="0">
                <a:solidFill>
                  <a:srgbClr val="000000"/>
                </a:solidFill>
                <a:latin typeface="Times New Roman" panose="02020603050405020304" pitchFamily="18" charset="0"/>
              </a:rPr>
              <a:t>subsets.</a:t>
            </a:r>
          </a:p>
          <a:p>
            <a:r>
              <a:rPr lang="en-US" sz="2300" dirty="0"/>
              <a:t>If you have a ternary relationship, there must be 3 entities that relate simultaneously--a triple, not just a pair.</a:t>
            </a:r>
          </a:p>
          <a:p>
            <a:r>
              <a:rPr lang="en-US" sz="2300" dirty="0" smtClean="0"/>
              <a:t>A </a:t>
            </a:r>
            <a:r>
              <a:rPr lang="en-US" sz="2300" dirty="0"/>
              <a:t>four-way relationship would require a quadruple--all four, together represent one relationship.</a:t>
            </a:r>
            <a:br>
              <a:rPr lang="en-US" sz="2300" dirty="0"/>
            </a:br>
            <a:endParaRPr lang="en-US" sz="2300" dirty="0"/>
          </a:p>
        </p:txBody>
      </p:sp>
    </p:spTree>
    <p:extLst>
      <p:ext uri="{BB962C8B-B14F-4D97-AF65-F5344CB8AC3E}">
        <p14:creationId xmlns:p14="http://schemas.microsoft.com/office/powerpoint/2010/main" val="42811120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spcBef>
                <a:spcPts val="1000"/>
              </a:spcBef>
            </a:pPr>
            <a:r>
              <a:rPr lang="en-US" b="1" dirty="0">
                <a:solidFill>
                  <a:srgbClr val="000000"/>
                </a:solidFill>
                <a:latin typeface="Times New Roman" panose="02020603050405020304" pitchFamily="18" charset="0"/>
              </a:rPr>
              <a:t>Degree of relationship</a:t>
            </a:r>
            <a:br>
              <a:rPr lang="en-US" b="1" dirty="0">
                <a:solidFill>
                  <a:srgbClr val="000000"/>
                </a:solidFill>
                <a:latin typeface="Times New Roman" panose="02020603050405020304" pitchFamily="18" charset="0"/>
              </a:rPr>
            </a:br>
            <a:r>
              <a:rPr lang="en-US" sz="2700" dirty="0">
                <a:solidFill>
                  <a:srgbClr val="000000"/>
                </a:solidFill>
                <a:latin typeface="Times New Roman" panose="02020603050405020304" pitchFamily="18" charset="0"/>
                <a:ea typeface="+mn-ea"/>
                <a:cs typeface="+mn-cs"/>
              </a:rPr>
              <a:t>Note: ternary relationships may sometimes be replaced by two or more binary relationships Semantic equivalence between ternary relationships and two binary ones are not necessarily the same.</a:t>
            </a:r>
            <a:br>
              <a:rPr lang="en-US" sz="2700" dirty="0">
                <a:solidFill>
                  <a:srgbClr val="000000"/>
                </a:solidFill>
                <a:latin typeface="Times New Roman" panose="02020603050405020304" pitchFamily="18" charset="0"/>
                <a:ea typeface="+mn-ea"/>
                <a:cs typeface="+mn-cs"/>
              </a:rPr>
            </a:br>
            <a:endParaRPr lang="en-US" sz="2700" dirty="0"/>
          </a:p>
        </p:txBody>
      </p:sp>
      <p:pic>
        <p:nvPicPr>
          <p:cNvPr id="7" name="Content Placeholder 6"/>
          <p:cNvPicPr>
            <a:picLocks noGrp="1" noChangeAspect="1"/>
          </p:cNvPicPr>
          <p:nvPr>
            <p:ph sz="half" idx="1"/>
          </p:nvPr>
        </p:nvPicPr>
        <p:blipFill>
          <a:blip r:embed="rId2"/>
          <a:stretch>
            <a:fillRect/>
          </a:stretch>
        </p:blipFill>
        <p:spPr>
          <a:xfrm>
            <a:off x="995362" y="2172494"/>
            <a:ext cx="4867275" cy="3657600"/>
          </a:xfrm>
          <a:prstGeom prst="rect">
            <a:avLst/>
          </a:prstGeom>
        </p:spPr>
      </p:pic>
      <p:pic>
        <p:nvPicPr>
          <p:cNvPr id="8" name="Content Placeholder 7"/>
          <p:cNvPicPr>
            <a:picLocks noGrp="1" noChangeAspect="1"/>
          </p:cNvPicPr>
          <p:nvPr>
            <p:ph sz="half" idx="2"/>
          </p:nvPr>
        </p:nvPicPr>
        <p:blipFill>
          <a:blip r:embed="rId3"/>
          <a:stretch>
            <a:fillRect/>
          </a:stretch>
        </p:blipFill>
        <p:spPr>
          <a:xfrm>
            <a:off x="6172200" y="2622664"/>
            <a:ext cx="5181600" cy="2757259"/>
          </a:xfrm>
          <a:prstGeom prst="rect">
            <a:avLst/>
          </a:prstGeom>
        </p:spPr>
      </p:pic>
    </p:spTree>
    <p:extLst>
      <p:ext uri="{BB962C8B-B14F-4D97-AF65-F5344CB8AC3E}">
        <p14:creationId xmlns:p14="http://schemas.microsoft.com/office/powerpoint/2010/main" val="4858060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t> </a:t>
            </a:r>
            <a:r>
              <a:rPr lang="en-US" dirty="0"/>
              <a:t>Cardinality (</a:t>
            </a:r>
            <a:r>
              <a:rPr lang="en-US" dirty="0" smtClean="0"/>
              <a:t>Multiplicity) </a:t>
            </a:r>
            <a:r>
              <a:rPr lang="en-US" dirty="0"/>
              <a:t>of Relationships</a:t>
            </a:r>
          </a:p>
        </p:txBody>
      </p:sp>
      <p:sp>
        <p:nvSpPr>
          <p:cNvPr id="3" name="Content Placeholder 2"/>
          <p:cNvSpPr>
            <a:spLocks noGrp="1"/>
          </p:cNvSpPr>
          <p:nvPr>
            <p:ph idx="1"/>
          </p:nvPr>
        </p:nvSpPr>
        <p:spPr>
          <a:xfrm>
            <a:off x="838199" y="2050181"/>
            <a:ext cx="10663990" cy="4514248"/>
          </a:xfrm>
        </p:spPr>
        <p:txBody>
          <a:bodyPr>
            <a:normAutofit fontScale="92500"/>
          </a:bodyPr>
          <a:lstStyle/>
          <a:p>
            <a:r>
              <a:rPr lang="en-US" dirty="0"/>
              <a:t>Cardinality is the number of entity instances to which another entity set can map under the relationship. This does not reflect a requirement that an entity has to participate in a relationship. Participation is another concept.</a:t>
            </a:r>
          </a:p>
          <a:p>
            <a:r>
              <a:rPr lang="en-US" b="1" dirty="0"/>
              <a:t>One-to-one</a:t>
            </a:r>
            <a:r>
              <a:rPr lang="en-US" dirty="0"/>
              <a:t>: X-Y is 1:1 when each entity in X is associated with at most one entity in Y, and each entity in Y is associated with at most one entity in X.</a:t>
            </a:r>
          </a:p>
          <a:p>
            <a:r>
              <a:rPr lang="en-US" b="1" dirty="0"/>
              <a:t>One-to-many</a:t>
            </a:r>
            <a:r>
              <a:rPr lang="en-US" dirty="0"/>
              <a:t>: X-Y is 1:M when each entity in X can be associated with many entities in Y, but each entity in Y is associated with at most one entity in X.</a:t>
            </a:r>
          </a:p>
          <a:p>
            <a:r>
              <a:rPr lang="en-US" b="1" dirty="0"/>
              <a:t>Many-to-many</a:t>
            </a:r>
            <a:r>
              <a:rPr lang="en-US" dirty="0"/>
              <a:t>: X:Y is M:M if each entity in X can be associated with many entities in Y, and each entity in Y is associated with many entities in X ("many" =&gt;one or more and sometimes zero)</a:t>
            </a:r>
          </a:p>
          <a:p>
            <a:pPr marL="0" indent="0">
              <a:buNone/>
            </a:pPr>
            <a:endParaRPr lang="en-US" dirty="0"/>
          </a:p>
        </p:txBody>
      </p:sp>
    </p:spTree>
    <p:extLst>
      <p:ext uri="{BB962C8B-B14F-4D97-AF65-F5344CB8AC3E}">
        <p14:creationId xmlns:p14="http://schemas.microsoft.com/office/powerpoint/2010/main" val="23411691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Cardinality </a:t>
            </a:r>
            <a:r>
              <a:rPr lang="en-US" dirty="0"/>
              <a:t>notation</a:t>
            </a:r>
          </a:p>
        </p:txBody>
      </p:sp>
      <p:pic>
        <p:nvPicPr>
          <p:cNvPr id="5" name="Content Placeholder 4"/>
          <p:cNvPicPr>
            <a:picLocks noGrp="1" noChangeAspect="1"/>
          </p:cNvPicPr>
          <p:nvPr>
            <p:ph sz="half" idx="1"/>
          </p:nvPr>
        </p:nvPicPr>
        <p:blipFill>
          <a:blip r:embed="rId2"/>
          <a:stretch>
            <a:fillRect/>
          </a:stretch>
        </p:blipFill>
        <p:spPr>
          <a:xfrm>
            <a:off x="838200" y="2641731"/>
            <a:ext cx="5181600" cy="2719126"/>
          </a:xfrm>
          <a:prstGeom prst="rect">
            <a:avLst/>
          </a:prstGeom>
        </p:spPr>
      </p:pic>
      <p:pic>
        <p:nvPicPr>
          <p:cNvPr id="6" name="Content Placeholder 5"/>
          <p:cNvPicPr>
            <a:picLocks noGrp="1" noChangeAspect="1"/>
          </p:cNvPicPr>
          <p:nvPr>
            <p:ph sz="half" idx="2"/>
          </p:nvPr>
        </p:nvPicPr>
        <p:blipFill>
          <a:blip r:embed="rId3"/>
          <a:stretch>
            <a:fillRect/>
          </a:stretch>
        </p:blipFill>
        <p:spPr>
          <a:xfrm>
            <a:off x="6172200" y="2675690"/>
            <a:ext cx="5181600" cy="2651207"/>
          </a:xfrm>
          <a:prstGeom prst="rect">
            <a:avLst/>
          </a:prstGeom>
        </p:spPr>
      </p:pic>
    </p:spTree>
    <p:extLst>
      <p:ext uri="{BB962C8B-B14F-4D97-AF65-F5344CB8AC3E}">
        <p14:creationId xmlns:p14="http://schemas.microsoft.com/office/powerpoint/2010/main" val="20985522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Cardinality notation: </a:t>
            </a:r>
            <a:r>
              <a:rPr lang="en-US" dirty="0"/>
              <a:t>Chen’s notation, used in textbook (what we will use)</a:t>
            </a:r>
            <a:br>
              <a:rPr lang="en-US" dirty="0"/>
            </a:br>
            <a:endParaRPr lang="en-US" dirty="0"/>
          </a:p>
        </p:txBody>
      </p:sp>
      <p:pic>
        <p:nvPicPr>
          <p:cNvPr id="4" name="Content Placeholder 3"/>
          <p:cNvPicPr>
            <a:picLocks noGrp="1" noChangeAspect="1"/>
          </p:cNvPicPr>
          <p:nvPr>
            <p:ph idx="1"/>
          </p:nvPr>
        </p:nvPicPr>
        <p:blipFill>
          <a:blip r:embed="rId3"/>
          <a:stretch>
            <a:fillRect/>
          </a:stretch>
        </p:blipFill>
        <p:spPr>
          <a:xfrm>
            <a:off x="2347912" y="2024856"/>
            <a:ext cx="7496175" cy="3952875"/>
          </a:xfrm>
          <a:prstGeom prst="rect">
            <a:avLst/>
          </a:prstGeom>
        </p:spPr>
      </p:pic>
    </p:spTree>
    <p:extLst>
      <p:ext uri="{BB962C8B-B14F-4D97-AF65-F5344CB8AC3E}">
        <p14:creationId xmlns:p14="http://schemas.microsoft.com/office/powerpoint/2010/main" val="25857030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Entity </a:t>
            </a:r>
            <a:r>
              <a:rPr lang="en-US" dirty="0"/>
              <a:t>Sets</a:t>
            </a:r>
          </a:p>
        </p:txBody>
      </p:sp>
      <p:sp>
        <p:nvSpPr>
          <p:cNvPr id="3" name="Content Placeholder 2"/>
          <p:cNvSpPr>
            <a:spLocks noGrp="1"/>
          </p:cNvSpPr>
          <p:nvPr>
            <p:ph idx="1"/>
          </p:nvPr>
        </p:nvSpPr>
        <p:spPr/>
        <p:txBody>
          <a:bodyPr>
            <a:normAutofit lnSpcReduction="10000"/>
          </a:bodyPr>
          <a:lstStyle/>
          <a:p>
            <a:pPr marL="0" marR="0">
              <a:lnSpc>
                <a:spcPct val="107000"/>
              </a:lnSpc>
              <a:spcBef>
                <a:spcPts val="0"/>
              </a:spcBef>
              <a:spcAft>
                <a:spcPts val="0"/>
              </a:spcAft>
            </a:pPr>
            <a:r>
              <a:rPr lang="en-US" dirty="0">
                <a:solidFill>
                  <a:srgbClr val="111111"/>
                </a:solidFill>
                <a:latin typeface="Segoe UI" panose="020B0502040204020203" pitchFamily="34" charset="0"/>
                <a:ea typeface="Calibri" panose="020F0502020204030204" pitchFamily="34" charset="0"/>
                <a:cs typeface="Times New Roman" panose="02020603050405020304" pitchFamily="18" charset="0"/>
              </a:rPr>
              <a:t>Entity = “thing” or object.</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dirty="0">
                <a:solidFill>
                  <a:srgbClr val="111111"/>
                </a:solidFill>
                <a:latin typeface="Segoe UI" panose="020B0502040204020203" pitchFamily="34" charset="0"/>
                <a:ea typeface="Calibri" panose="020F0502020204030204" pitchFamily="34" charset="0"/>
                <a:cs typeface="Times New Roman" panose="02020603050405020304" pitchFamily="18" charset="0"/>
              </a:rPr>
              <a:t>Example: CSC 370, CSC 230, CSC 226 etc.</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dirty="0">
                <a:solidFill>
                  <a:srgbClr val="111111"/>
                </a:solidFill>
                <a:latin typeface="Segoe UI" panose="020B0502040204020203" pitchFamily="34" charset="0"/>
                <a:ea typeface="Calibri" panose="020F0502020204030204" pitchFamily="34" charset="0"/>
                <a:cs typeface="Times New Roman" panose="02020603050405020304" pitchFamily="18" charset="0"/>
              </a:rPr>
              <a:t>Entity set = collection of similar entities. (We model a set of courses as given above by the entity set </a:t>
            </a:r>
            <a:r>
              <a:rPr lang="en-US" dirty="0">
                <a:solidFill>
                  <a:srgbClr val="FF0000"/>
                </a:solidFill>
                <a:latin typeface="Segoe UI" panose="020B0502040204020203" pitchFamily="34" charset="0"/>
                <a:ea typeface="Calibri" panose="020F0502020204030204" pitchFamily="34" charset="0"/>
                <a:cs typeface="Times New Roman" panose="02020603050405020304" pitchFamily="18" charset="0"/>
              </a:rPr>
              <a:t>course</a:t>
            </a:r>
            <a:r>
              <a:rPr lang="en-US" dirty="0">
                <a:solidFill>
                  <a:srgbClr val="111111"/>
                </a:solidFill>
                <a:latin typeface="Segoe UI" panose="020B0502040204020203" pitchFamily="34" charset="0"/>
                <a:ea typeface="Calibri" panose="020F0502020204030204" pitchFamily="34" charset="0"/>
                <a:cs typeface="Times New Roman" panose="02020603050405020304" pitchFamily="18" charset="0"/>
              </a:rPr>
              <a:t>). When we say ‘entity’ what we actually mean is the entity set or  an entity type </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dirty="0">
                <a:solidFill>
                  <a:srgbClr val="111111"/>
                </a:solidFill>
                <a:latin typeface="Segoe UI" panose="020B0502040204020203" pitchFamily="34" charset="0"/>
                <a:ea typeface="Calibri" panose="020F0502020204030204" pitchFamily="34" charset="0"/>
                <a:cs typeface="Times New Roman" panose="02020603050405020304" pitchFamily="18" charset="0"/>
              </a:rPr>
              <a:t> Similar to a class in object-oriented languages.</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dirty="0">
                <a:solidFill>
                  <a:srgbClr val="111111"/>
                </a:solidFill>
                <a:latin typeface="Segoe UI" panose="020B0502040204020203" pitchFamily="34" charset="0"/>
                <a:ea typeface="Calibri" panose="020F0502020204030204" pitchFamily="34" charset="0"/>
                <a:cs typeface="Times New Roman" panose="02020603050405020304" pitchFamily="18" charset="0"/>
              </a:rPr>
              <a:t>Attribute = property of (the entities of) an entity set</a:t>
            </a:r>
            <a:r>
              <a:rPr lang="en-US" dirty="0" smtClean="0">
                <a:solidFill>
                  <a:srgbClr val="111111"/>
                </a:solidFill>
                <a:latin typeface="Segoe UI" panose="020B0502040204020203" pitchFamily="34" charset="0"/>
                <a:ea typeface="Calibri" panose="020F0502020204030204" pitchFamily="34" charset="0"/>
                <a:cs typeface="Times New Roman" panose="02020603050405020304" pitchFamily="18" charset="0"/>
              </a:rPr>
              <a:t>. Attributes of the </a:t>
            </a:r>
            <a:r>
              <a:rPr lang="en-US" dirty="0" smtClean="0">
                <a:solidFill>
                  <a:srgbClr val="FF0000"/>
                </a:solidFill>
                <a:latin typeface="Segoe UI" panose="020B0502040204020203" pitchFamily="34" charset="0"/>
                <a:ea typeface="Calibri" panose="020F0502020204030204" pitchFamily="34" charset="0"/>
                <a:cs typeface="Times New Roman" panose="02020603050405020304" pitchFamily="18" charset="0"/>
              </a:rPr>
              <a:t>course</a:t>
            </a:r>
            <a:r>
              <a:rPr lang="en-US" dirty="0" smtClean="0">
                <a:solidFill>
                  <a:srgbClr val="111111"/>
                </a:solidFill>
                <a:latin typeface="Segoe UI" panose="020B0502040204020203" pitchFamily="34" charset="0"/>
                <a:ea typeface="Calibri" panose="020F0502020204030204" pitchFamily="34" charset="0"/>
                <a:cs typeface="Times New Roman" panose="02020603050405020304" pitchFamily="18" charset="0"/>
              </a:rPr>
              <a:t> entity could be </a:t>
            </a:r>
            <a:r>
              <a:rPr lang="en-US" dirty="0" smtClean="0">
                <a:solidFill>
                  <a:srgbClr val="0070C0"/>
                </a:solidFill>
                <a:latin typeface="Segoe UI" panose="020B0502040204020203" pitchFamily="34" charset="0"/>
                <a:ea typeface="Calibri" panose="020F0502020204030204" pitchFamily="34" charset="0"/>
                <a:cs typeface="Times New Roman" panose="02020603050405020304" pitchFamily="18" charset="0"/>
              </a:rPr>
              <a:t>name</a:t>
            </a:r>
            <a:r>
              <a:rPr lang="en-US" dirty="0" smtClean="0">
                <a:solidFill>
                  <a:srgbClr val="111111"/>
                </a:solidFill>
                <a:latin typeface="Segoe UI" panose="020B0502040204020203" pitchFamily="34" charset="0"/>
                <a:ea typeface="Calibri" panose="020F0502020204030204" pitchFamily="34" charset="0"/>
                <a:cs typeface="Times New Roman" panose="02020603050405020304" pitchFamily="18" charset="0"/>
              </a:rPr>
              <a:t> and </a:t>
            </a:r>
            <a:r>
              <a:rPr lang="en-US" dirty="0" smtClean="0">
                <a:solidFill>
                  <a:srgbClr val="0070C0"/>
                </a:solidFill>
                <a:latin typeface="Segoe UI" panose="020B0502040204020203" pitchFamily="34" charset="0"/>
                <a:ea typeface="Calibri" panose="020F0502020204030204" pitchFamily="34" charset="0"/>
                <a:cs typeface="Times New Roman" panose="02020603050405020304" pitchFamily="18" charset="0"/>
              </a:rPr>
              <a:t>course code/id</a:t>
            </a:r>
            <a:endParaRPr lang="en-US" sz="3200"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dirty="0">
                <a:solidFill>
                  <a:srgbClr val="111111"/>
                </a:solidFill>
                <a:latin typeface="Segoe UI" panose="020B0502040204020203" pitchFamily="34" charset="0"/>
                <a:ea typeface="Calibri" panose="020F0502020204030204" pitchFamily="34" charset="0"/>
                <a:cs typeface="Times New Roman" panose="02020603050405020304" pitchFamily="18" charset="0"/>
              </a:rPr>
              <a:t> Attributes are simple values, e.g. integers or character strings, not </a:t>
            </a:r>
            <a:r>
              <a:rPr lang="en-US" dirty="0" err="1">
                <a:solidFill>
                  <a:srgbClr val="111111"/>
                </a:solidFill>
                <a:latin typeface="Segoe UI" panose="020B0502040204020203" pitchFamily="34" charset="0"/>
                <a:ea typeface="Calibri" panose="020F0502020204030204" pitchFamily="34" charset="0"/>
                <a:cs typeface="Times New Roman" panose="02020603050405020304" pitchFamily="18" charset="0"/>
              </a:rPr>
              <a:t>structs</a:t>
            </a:r>
            <a:r>
              <a:rPr lang="en-US" dirty="0">
                <a:solidFill>
                  <a:srgbClr val="111111"/>
                </a:solidFill>
                <a:latin typeface="Segoe UI" panose="020B0502040204020203" pitchFamily="34" charset="0"/>
                <a:ea typeface="Calibri" panose="020F0502020204030204" pitchFamily="34" charset="0"/>
                <a:cs typeface="Times New Roman" panose="02020603050405020304" pitchFamily="18" charset="0"/>
              </a:rPr>
              <a:t>, sets, etc.</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3853907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Cardinality </a:t>
            </a:r>
            <a:r>
              <a:rPr lang="en-US" dirty="0"/>
              <a:t>notation</a:t>
            </a:r>
          </a:p>
        </p:txBody>
      </p:sp>
      <p:pic>
        <p:nvPicPr>
          <p:cNvPr id="5" name="Content Placeholder 4"/>
          <p:cNvPicPr>
            <a:picLocks noGrp="1" noChangeAspect="1"/>
          </p:cNvPicPr>
          <p:nvPr>
            <p:ph sz="half" idx="1"/>
          </p:nvPr>
        </p:nvPicPr>
        <p:blipFill>
          <a:blip r:embed="rId2"/>
          <a:stretch>
            <a:fillRect/>
          </a:stretch>
        </p:blipFill>
        <p:spPr>
          <a:xfrm>
            <a:off x="838200" y="2636828"/>
            <a:ext cx="5181600" cy="2728931"/>
          </a:xfrm>
          <a:prstGeom prst="rect">
            <a:avLst/>
          </a:prstGeom>
        </p:spPr>
      </p:pic>
      <p:pic>
        <p:nvPicPr>
          <p:cNvPr id="6" name="Content Placeholder 5"/>
          <p:cNvPicPr>
            <a:picLocks noGrp="1" noChangeAspect="1"/>
          </p:cNvPicPr>
          <p:nvPr>
            <p:ph sz="half" idx="2"/>
          </p:nvPr>
        </p:nvPicPr>
        <p:blipFill>
          <a:blip r:embed="rId3"/>
          <a:stretch>
            <a:fillRect/>
          </a:stretch>
        </p:blipFill>
        <p:spPr>
          <a:xfrm>
            <a:off x="6006295" y="2743201"/>
            <a:ext cx="5746488" cy="2622558"/>
          </a:xfrm>
          <a:prstGeom prst="rect">
            <a:avLst/>
          </a:prstGeom>
        </p:spPr>
      </p:pic>
    </p:spTree>
    <p:extLst>
      <p:ext uri="{BB962C8B-B14F-4D97-AF65-F5344CB8AC3E}">
        <p14:creationId xmlns:p14="http://schemas.microsoft.com/office/powerpoint/2010/main" val="33090964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Cardinality and </a:t>
            </a:r>
            <a:r>
              <a:rPr lang="en-US" b="1" dirty="0" err="1"/>
              <a:t>ordinality</a:t>
            </a:r>
            <a:endParaRPr lang="en-US" b="1" dirty="0"/>
          </a:p>
        </p:txBody>
      </p:sp>
      <p:pic>
        <p:nvPicPr>
          <p:cNvPr id="5" name="Content Placeholder 4"/>
          <p:cNvPicPr>
            <a:picLocks noGrp="1" noChangeAspect="1"/>
          </p:cNvPicPr>
          <p:nvPr>
            <p:ph idx="1"/>
          </p:nvPr>
        </p:nvPicPr>
        <p:blipFill>
          <a:blip r:embed="rId3"/>
          <a:stretch>
            <a:fillRect/>
          </a:stretch>
        </p:blipFill>
        <p:spPr>
          <a:xfrm>
            <a:off x="5257791" y="987425"/>
            <a:ext cx="6022994" cy="4873625"/>
          </a:xfrm>
          <a:prstGeom prst="rect">
            <a:avLst/>
          </a:prstGeom>
        </p:spPr>
      </p:pic>
      <p:sp>
        <p:nvSpPr>
          <p:cNvPr id="4" name="Text Placeholder 3"/>
          <p:cNvSpPr>
            <a:spLocks noGrp="1"/>
          </p:cNvSpPr>
          <p:nvPr>
            <p:ph type="body" sz="half" idx="2"/>
          </p:nvPr>
        </p:nvSpPr>
        <p:spPr/>
        <p:txBody>
          <a:bodyPr>
            <a:noAutofit/>
          </a:bodyPr>
          <a:lstStyle/>
          <a:p>
            <a:r>
              <a:rPr lang="en-US" sz="2800" dirty="0"/>
              <a:t>Cardinality refers to the maximum number of times an instance in one entity can relate to instances of another entity. </a:t>
            </a:r>
            <a:endParaRPr lang="en-US" sz="2800" dirty="0" smtClean="0"/>
          </a:p>
          <a:p>
            <a:r>
              <a:rPr lang="en-US" sz="2800" dirty="0" smtClean="0"/>
              <a:t>Cardinality and </a:t>
            </a:r>
            <a:r>
              <a:rPr lang="en-US" sz="2800" dirty="0" err="1" smtClean="0"/>
              <a:t>ordinality</a:t>
            </a:r>
            <a:r>
              <a:rPr lang="en-US" sz="2800" dirty="0" smtClean="0"/>
              <a:t> are shown by the styling of a line and its endpoint, according to the chosen notation style.</a:t>
            </a:r>
            <a:endParaRPr lang="en-US" sz="2800" dirty="0"/>
          </a:p>
        </p:txBody>
      </p:sp>
    </p:spTree>
    <p:extLst>
      <p:ext uri="{BB962C8B-B14F-4D97-AF65-F5344CB8AC3E}">
        <p14:creationId xmlns:p14="http://schemas.microsoft.com/office/powerpoint/2010/main" val="12207023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Cardinality and </a:t>
            </a:r>
            <a:r>
              <a:rPr lang="en-US" b="1" dirty="0" err="1"/>
              <a:t>ordinality</a:t>
            </a:r>
            <a:endParaRPr lang="en-US" b="1" dirty="0"/>
          </a:p>
        </p:txBody>
      </p:sp>
      <p:pic>
        <p:nvPicPr>
          <p:cNvPr id="5" name="Content Placeholder 4"/>
          <p:cNvPicPr>
            <a:picLocks noGrp="1" noChangeAspect="1"/>
          </p:cNvPicPr>
          <p:nvPr>
            <p:ph idx="1"/>
          </p:nvPr>
        </p:nvPicPr>
        <p:blipFill>
          <a:blip r:embed="rId3"/>
          <a:stretch>
            <a:fillRect/>
          </a:stretch>
        </p:blipFill>
        <p:spPr>
          <a:xfrm>
            <a:off x="5257791" y="987425"/>
            <a:ext cx="6022994" cy="4873625"/>
          </a:xfrm>
          <a:prstGeom prst="rect">
            <a:avLst/>
          </a:prstGeom>
        </p:spPr>
      </p:pic>
      <p:sp>
        <p:nvSpPr>
          <p:cNvPr id="4" name="Text Placeholder 3"/>
          <p:cNvSpPr>
            <a:spLocks noGrp="1"/>
          </p:cNvSpPr>
          <p:nvPr>
            <p:ph type="body" sz="half" idx="2"/>
          </p:nvPr>
        </p:nvSpPr>
        <p:spPr/>
        <p:txBody>
          <a:bodyPr>
            <a:noAutofit/>
          </a:bodyPr>
          <a:lstStyle/>
          <a:p>
            <a:r>
              <a:rPr lang="en-US" sz="3200" dirty="0" smtClean="0"/>
              <a:t>Ordinality</a:t>
            </a:r>
            <a:r>
              <a:rPr lang="en-US" sz="3200" dirty="0"/>
              <a:t>, on the other hand, is the minimum number of times an instance in one entity can be associated with an instance in the related entity</a:t>
            </a:r>
            <a:r>
              <a:rPr lang="en-US" sz="3200" dirty="0" smtClean="0"/>
              <a:t>.</a:t>
            </a:r>
            <a:endParaRPr lang="en-US" sz="3200" dirty="0"/>
          </a:p>
        </p:txBody>
      </p:sp>
    </p:spTree>
    <p:extLst>
      <p:ext uri="{BB962C8B-B14F-4D97-AF65-F5344CB8AC3E}">
        <p14:creationId xmlns:p14="http://schemas.microsoft.com/office/powerpoint/2010/main" val="35933221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EXAMPLE FROM TEXT BOOK</a:t>
            </a:r>
            <a:br>
              <a:rPr lang="en-US" dirty="0" smtClean="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34846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62275" y="0"/>
            <a:ext cx="11067450" cy="6858000"/>
          </a:xfrm>
          <a:prstGeom prst="rect">
            <a:avLst/>
          </a:prstGeom>
        </p:spPr>
      </p:pic>
    </p:spTree>
    <p:extLst>
      <p:ext uri="{BB962C8B-B14F-4D97-AF65-F5344CB8AC3E}">
        <p14:creationId xmlns:p14="http://schemas.microsoft.com/office/powerpoint/2010/main" val="29375626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1184349"/>
            <a:ext cx="12192000" cy="4489302"/>
          </a:xfrm>
          <a:prstGeom prst="rect">
            <a:avLst/>
          </a:prstGeom>
        </p:spPr>
      </p:pic>
    </p:spTree>
    <p:extLst>
      <p:ext uri="{BB962C8B-B14F-4D97-AF65-F5344CB8AC3E}">
        <p14:creationId xmlns:p14="http://schemas.microsoft.com/office/powerpoint/2010/main" val="28020283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71268" y="0"/>
            <a:ext cx="11049463" cy="6858000"/>
          </a:xfrm>
          <a:prstGeom prst="rect">
            <a:avLst/>
          </a:prstGeom>
        </p:spPr>
      </p:pic>
    </p:spTree>
    <p:extLst>
      <p:ext uri="{BB962C8B-B14F-4D97-AF65-F5344CB8AC3E}">
        <p14:creationId xmlns:p14="http://schemas.microsoft.com/office/powerpoint/2010/main" val="26217990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148933" y="0"/>
            <a:ext cx="9894133" cy="6858000"/>
          </a:xfrm>
          <a:prstGeom prst="rect">
            <a:avLst/>
          </a:prstGeom>
        </p:spPr>
      </p:pic>
    </p:spTree>
    <p:extLst>
      <p:ext uri="{BB962C8B-B14F-4D97-AF65-F5344CB8AC3E}">
        <p14:creationId xmlns:p14="http://schemas.microsoft.com/office/powerpoint/2010/main" val="4217417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03375" y="248478"/>
            <a:ext cx="8569338" cy="6204709"/>
          </a:xfrm>
          <a:prstGeom prst="rect">
            <a:avLst/>
          </a:prstGeom>
        </p:spPr>
      </p:pic>
    </p:spTree>
    <p:extLst>
      <p:ext uri="{BB962C8B-B14F-4D97-AF65-F5344CB8AC3E}">
        <p14:creationId xmlns:p14="http://schemas.microsoft.com/office/powerpoint/2010/main" val="28761282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336902" y="1073427"/>
            <a:ext cx="9678840" cy="4790660"/>
          </a:xfrm>
          <a:prstGeom prst="rect">
            <a:avLst/>
          </a:prstGeom>
        </p:spPr>
      </p:pic>
    </p:spTree>
    <p:extLst>
      <p:ext uri="{BB962C8B-B14F-4D97-AF65-F5344CB8AC3E}">
        <p14:creationId xmlns:p14="http://schemas.microsoft.com/office/powerpoint/2010/main" val="762139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7" y="449826"/>
            <a:ext cx="3932237" cy="1600200"/>
          </a:xfrm>
        </p:spPr>
        <p:txBody>
          <a:bodyPr/>
          <a:lstStyle/>
          <a:p>
            <a:r>
              <a:rPr lang="en-US" dirty="0"/>
              <a:t>The E-R Model</a:t>
            </a:r>
          </a:p>
        </p:txBody>
      </p:sp>
      <p:pic>
        <p:nvPicPr>
          <p:cNvPr id="5" name="Content Placeholder 4"/>
          <p:cNvPicPr>
            <a:picLocks noGrp="1" noChangeAspect="1"/>
          </p:cNvPicPr>
          <p:nvPr>
            <p:ph idx="1"/>
          </p:nvPr>
        </p:nvPicPr>
        <p:blipFill>
          <a:blip r:embed="rId3"/>
          <a:stretch>
            <a:fillRect/>
          </a:stretch>
        </p:blipFill>
        <p:spPr>
          <a:xfrm>
            <a:off x="5250426" y="1018965"/>
            <a:ext cx="5362012" cy="4272172"/>
          </a:xfrm>
          <a:prstGeom prst="rect">
            <a:avLst/>
          </a:prstGeom>
        </p:spPr>
      </p:pic>
      <p:sp>
        <p:nvSpPr>
          <p:cNvPr id="4" name="Text Placeholder 3"/>
          <p:cNvSpPr>
            <a:spLocks noGrp="1"/>
          </p:cNvSpPr>
          <p:nvPr>
            <p:ph type="body" sz="half" idx="2"/>
          </p:nvPr>
        </p:nvSpPr>
        <p:spPr/>
        <p:txBody>
          <a:bodyPr>
            <a:noAutofit/>
          </a:bodyPr>
          <a:lstStyle/>
          <a:p>
            <a:r>
              <a:rPr lang="en-US" sz="1800" dirty="0"/>
              <a:t>The enterprise is viewed as set of</a:t>
            </a:r>
          </a:p>
          <a:p>
            <a:pPr marL="285750" indent="-285750">
              <a:buFont typeface="Arial" panose="020B0604020202020204" pitchFamily="34" charset="0"/>
              <a:buChar char="•"/>
            </a:pPr>
            <a:r>
              <a:rPr lang="en-US" sz="1800" dirty="0" smtClean="0"/>
              <a:t>Entities</a:t>
            </a:r>
            <a:endParaRPr lang="en-US" sz="1800" dirty="0"/>
          </a:p>
          <a:p>
            <a:pPr marL="285750" indent="-285750">
              <a:buFont typeface="Arial" panose="020B0604020202020204" pitchFamily="34" charset="0"/>
              <a:buChar char="•"/>
            </a:pPr>
            <a:r>
              <a:rPr lang="en-US" sz="1800" dirty="0"/>
              <a:t>Relationships among entities</a:t>
            </a:r>
          </a:p>
          <a:p>
            <a:pPr marL="285750" indent="-285750">
              <a:buFont typeface="Arial" panose="020B0604020202020204" pitchFamily="34" charset="0"/>
              <a:buChar char="•"/>
            </a:pPr>
            <a:r>
              <a:rPr lang="en-US" sz="1800" dirty="0"/>
              <a:t>Symbols used in E-R Diagram</a:t>
            </a:r>
          </a:p>
          <a:p>
            <a:endParaRPr lang="en-US" sz="1800" dirty="0"/>
          </a:p>
          <a:p>
            <a:r>
              <a:rPr lang="en-US" sz="1800" dirty="0"/>
              <a:t>Entity – rectangle</a:t>
            </a:r>
          </a:p>
          <a:p>
            <a:r>
              <a:rPr lang="en-US" sz="1800" dirty="0"/>
              <a:t>Attribute – oval</a:t>
            </a:r>
          </a:p>
          <a:p>
            <a:r>
              <a:rPr lang="en-US" sz="1800" dirty="0"/>
              <a:t>Relationship – diamond</a:t>
            </a:r>
          </a:p>
          <a:p>
            <a:r>
              <a:rPr lang="en-US" sz="1800" dirty="0"/>
              <a:t>Link - line</a:t>
            </a:r>
          </a:p>
          <a:p>
            <a:r>
              <a:rPr lang="en-US" sz="1800" dirty="0"/>
              <a:t>We model the potential relationship. Not all entities from a set necessarily connect/relate to another entity in another set</a:t>
            </a:r>
          </a:p>
        </p:txBody>
      </p:sp>
    </p:spTree>
    <p:extLst>
      <p:ext uri="{BB962C8B-B14F-4D97-AF65-F5344CB8AC3E}">
        <p14:creationId xmlns:p14="http://schemas.microsoft.com/office/powerpoint/2010/main" val="152461844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914525" y="328612"/>
            <a:ext cx="8362950" cy="6200775"/>
          </a:xfrm>
          <a:prstGeom prst="rect">
            <a:avLst/>
          </a:prstGeom>
        </p:spPr>
      </p:pic>
    </p:spTree>
    <p:extLst>
      <p:ext uri="{BB962C8B-B14F-4D97-AF65-F5344CB8AC3E}">
        <p14:creationId xmlns:p14="http://schemas.microsoft.com/office/powerpoint/2010/main" val="32431100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94474" y="477078"/>
            <a:ext cx="8862332" cy="5943600"/>
          </a:xfrm>
          <a:prstGeom prst="rect">
            <a:avLst/>
          </a:prstGeom>
        </p:spPr>
      </p:pic>
    </p:spTree>
    <p:extLst>
      <p:ext uri="{BB962C8B-B14F-4D97-AF65-F5344CB8AC3E}">
        <p14:creationId xmlns:p14="http://schemas.microsoft.com/office/powerpoint/2010/main" val="630060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EXERCISE </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262432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882422"/>
            <a:ext cx="12192000" cy="3093156"/>
          </a:xfrm>
          <a:prstGeom prst="rect">
            <a:avLst/>
          </a:prstGeom>
        </p:spPr>
      </p:pic>
    </p:spTree>
    <p:extLst>
      <p:ext uri="{BB962C8B-B14F-4D97-AF65-F5344CB8AC3E}">
        <p14:creationId xmlns:p14="http://schemas.microsoft.com/office/powerpoint/2010/main" val="33555908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6778" y="1262269"/>
            <a:ext cx="11940534" cy="4393095"/>
          </a:xfrm>
          <a:prstGeom prst="rect">
            <a:avLst/>
          </a:prstGeom>
        </p:spPr>
      </p:pic>
    </p:spTree>
    <p:extLst>
      <p:ext uri="{BB962C8B-B14F-4D97-AF65-F5344CB8AC3E}">
        <p14:creationId xmlns:p14="http://schemas.microsoft.com/office/powerpoint/2010/main" val="5581095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your diagram so an account can have only one customer</a:t>
            </a:r>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723831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your diagram so an account can have only one customer</a:t>
            </a:r>
          </a:p>
        </p:txBody>
      </p:sp>
      <p:pic>
        <p:nvPicPr>
          <p:cNvPr id="4" name="Content Placeholder 3"/>
          <p:cNvPicPr>
            <a:picLocks noGrp="1" noChangeAspect="1"/>
          </p:cNvPicPr>
          <p:nvPr>
            <p:ph idx="1"/>
          </p:nvPr>
        </p:nvPicPr>
        <p:blipFill>
          <a:blip r:embed="rId2"/>
          <a:stretch>
            <a:fillRect/>
          </a:stretch>
        </p:blipFill>
        <p:spPr>
          <a:xfrm>
            <a:off x="600422" y="2126975"/>
            <a:ext cx="10811647" cy="3687416"/>
          </a:xfrm>
          <a:prstGeom prst="rect">
            <a:avLst/>
          </a:prstGeom>
        </p:spPr>
      </p:pic>
    </p:spTree>
    <p:extLst>
      <p:ext uri="{BB962C8B-B14F-4D97-AF65-F5344CB8AC3E}">
        <p14:creationId xmlns:p14="http://schemas.microsoft.com/office/powerpoint/2010/main" val="32739178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a:t>
            </a:r>
            <a:r>
              <a:rPr lang="en-US" dirty="0"/>
              <a:t>change your diagram so a customer can have only one account</a:t>
            </a:r>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5187569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a:t>
            </a:r>
            <a:r>
              <a:rPr lang="en-US" dirty="0"/>
              <a:t>change your diagram so a customer can have only one account</a:t>
            </a:r>
          </a:p>
        </p:txBody>
      </p:sp>
      <p:pic>
        <p:nvPicPr>
          <p:cNvPr id="4" name="Content Placeholder 3"/>
          <p:cNvPicPr>
            <a:picLocks noGrp="1" noChangeAspect="1"/>
          </p:cNvPicPr>
          <p:nvPr>
            <p:ph idx="1"/>
          </p:nvPr>
        </p:nvPicPr>
        <p:blipFill>
          <a:blip r:embed="rId2"/>
          <a:stretch>
            <a:fillRect/>
          </a:stretch>
        </p:blipFill>
        <p:spPr>
          <a:xfrm>
            <a:off x="712513" y="2176670"/>
            <a:ext cx="11114193" cy="3766930"/>
          </a:xfrm>
          <a:prstGeom prst="rect">
            <a:avLst/>
          </a:prstGeom>
        </p:spPr>
      </p:pic>
    </p:spTree>
    <p:extLst>
      <p:ext uri="{BB962C8B-B14F-4D97-AF65-F5344CB8AC3E}">
        <p14:creationId xmlns:p14="http://schemas.microsoft.com/office/powerpoint/2010/main" val="1516551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Change your original diagram so that a customer can have a set of </a:t>
            </a:r>
            <a:r>
              <a:rPr lang="en-US" dirty="0" smtClean="0"/>
              <a:t>addresses </a:t>
            </a:r>
            <a:r>
              <a:rPr lang="en-US" dirty="0"/>
              <a:t>(which are street-city-state triples) and a set of phones</a:t>
            </a:r>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127025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ER Diagram Symbols and Notations</a:t>
            </a:r>
            <a:endParaRPr lang="en-US" dirty="0"/>
          </a:p>
        </p:txBody>
      </p:sp>
      <p:pic>
        <p:nvPicPr>
          <p:cNvPr id="4" name="Content Placeholder 3"/>
          <p:cNvPicPr>
            <a:picLocks noGrp="1" noChangeAspect="1"/>
          </p:cNvPicPr>
          <p:nvPr>
            <p:ph idx="1"/>
          </p:nvPr>
        </p:nvPicPr>
        <p:blipFill>
          <a:blip r:embed="rId3"/>
          <a:stretch>
            <a:fillRect/>
          </a:stretch>
        </p:blipFill>
        <p:spPr>
          <a:xfrm>
            <a:off x="3114675" y="1939131"/>
            <a:ext cx="5962650" cy="4124325"/>
          </a:xfrm>
          <a:prstGeom prst="rect">
            <a:avLst/>
          </a:prstGeom>
        </p:spPr>
      </p:pic>
    </p:spTree>
    <p:extLst>
      <p:ext uri="{BB962C8B-B14F-4D97-AF65-F5344CB8AC3E}">
        <p14:creationId xmlns:p14="http://schemas.microsoft.com/office/powerpoint/2010/main" val="29994259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Change your original diagram so that a customer can have a set of </a:t>
            </a:r>
            <a:r>
              <a:rPr lang="en-US" dirty="0" smtClean="0"/>
              <a:t>addresses </a:t>
            </a:r>
            <a:r>
              <a:rPr lang="en-US" dirty="0"/>
              <a:t>(which are street-city-state triples) and a set of phones</a:t>
            </a:r>
          </a:p>
        </p:txBody>
      </p:sp>
      <p:pic>
        <p:nvPicPr>
          <p:cNvPr id="4" name="Content Placeholder 3"/>
          <p:cNvPicPr>
            <a:picLocks noGrp="1" noChangeAspect="1"/>
          </p:cNvPicPr>
          <p:nvPr>
            <p:ph idx="1"/>
          </p:nvPr>
        </p:nvPicPr>
        <p:blipFill>
          <a:blip r:embed="rId2"/>
          <a:stretch>
            <a:fillRect/>
          </a:stretch>
        </p:blipFill>
        <p:spPr>
          <a:xfrm>
            <a:off x="1263277" y="1825625"/>
            <a:ext cx="10383417" cy="4674566"/>
          </a:xfrm>
          <a:prstGeom prst="rect">
            <a:avLst/>
          </a:prstGeom>
        </p:spPr>
      </p:pic>
    </p:spTree>
    <p:extLst>
      <p:ext uri="{BB962C8B-B14F-4D97-AF65-F5344CB8AC3E}">
        <p14:creationId xmlns:p14="http://schemas.microsoft.com/office/powerpoint/2010/main" val="41639805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Further modify your diagram so that customers can have a set </a:t>
            </a:r>
            <a:r>
              <a:rPr lang="en-US"/>
              <a:t>of </a:t>
            </a:r>
            <a:r>
              <a:rPr lang="en-US" smtClean="0"/>
              <a:t>addresses, </a:t>
            </a:r>
            <a:r>
              <a:rPr lang="en-US" dirty="0"/>
              <a:t>and at each address there is a set of phones</a:t>
            </a:r>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4166408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Further modify your diagram so that customers can have a set of </a:t>
            </a:r>
            <a:r>
              <a:rPr lang="en-US" dirty="0" smtClean="0"/>
              <a:t>addresses, </a:t>
            </a:r>
            <a:r>
              <a:rPr lang="en-US" dirty="0"/>
              <a:t>and at each address there is a set of phones</a:t>
            </a:r>
          </a:p>
        </p:txBody>
      </p:sp>
      <p:pic>
        <p:nvPicPr>
          <p:cNvPr id="4" name="Content Placeholder 3"/>
          <p:cNvPicPr>
            <a:picLocks noGrp="1" noChangeAspect="1"/>
          </p:cNvPicPr>
          <p:nvPr>
            <p:ph idx="1"/>
          </p:nvPr>
        </p:nvPicPr>
        <p:blipFill>
          <a:blip r:embed="rId2"/>
          <a:stretch>
            <a:fillRect/>
          </a:stretch>
        </p:blipFill>
        <p:spPr>
          <a:xfrm>
            <a:off x="2730699" y="1825624"/>
            <a:ext cx="7625875" cy="4930133"/>
          </a:xfrm>
          <a:prstGeom prst="rect">
            <a:avLst/>
          </a:prstGeom>
        </p:spPr>
      </p:pic>
    </p:spTree>
    <p:extLst>
      <p:ext uri="{BB962C8B-B14F-4D97-AF65-F5344CB8AC3E}">
        <p14:creationId xmlns:p14="http://schemas.microsoft.com/office/powerpoint/2010/main" val="34936989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using notation</a:t>
            </a:r>
            <a:endParaRPr lang="en-US" dirty="0"/>
          </a:p>
        </p:txBody>
      </p:sp>
      <p:sp>
        <p:nvSpPr>
          <p:cNvPr id="3" name="Content Placeholder 2"/>
          <p:cNvSpPr>
            <a:spLocks noGrp="1"/>
          </p:cNvSpPr>
          <p:nvPr>
            <p:ph idx="1"/>
          </p:nvPr>
        </p:nvSpPr>
        <p:spPr/>
        <p:txBody>
          <a:bodyPr/>
          <a:lstStyle/>
          <a:p>
            <a:pPr marL="0" indent="0">
              <a:buNone/>
            </a:pPr>
            <a:r>
              <a:rPr lang="en-US" dirty="0" smtClean="0"/>
              <a:t>You might have observed that online resources have different notations for E/R modelling</a:t>
            </a:r>
          </a:p>
          <a:p>
            <a:pPr marL="0" indent="0">
              <a:buNone/>
            </a:pPr>
            <a:r>
              <a:rPr lang="en-US" dirty="0" smtClean="0"/>
              <a:t>We will use notation as given in the textbook for assignments and midterms</a:t>
            </a:r>
            <a:endParaRPr lang="en-US" dirty="0"/>
          </a:p>
        </p:txBody>
      </p:sp>
    </p:spTree>
    <p:extLst>
      <p:ext uri="{BB962C8B-B14F-4D97-AF65-F5344CB8AC3E}">
        <p14:creationId xmlns:p14="http://schemas.microsoft.com/office/powerpoint/2010/main" val="38060105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Assignment 01</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018637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do?</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3600" b="1" dirty="0"/>
              <a:t>Requirements analysis</a:t>
            </a:r>
          </a:p>
          <a:p>
            <a:pPr marL="0" indent="0">
              <a:buNone/>
            </a:pPr>
            <a:r>
              <a:rPr lang="en-US" dirty="0"/>
              <a:t>A database is intended to model a real world enterprise </a:t>
            </a:r>
            <a:endParaRPr lang="en-US" dirty="0" smtClean="0"/>
          </a:p>
          <a:p>
            <a:pPr marL="0" indent="0">
              <a:buNone/>
            </a:pPr>
            <a:r>
              <a:rPr lang="en-US" dirty="0" smtClean="0"/>
              <a:t>Identify:</a:t>
            </a:r>
            <a:endParaRPr lang="en-US" dirty="0"/>
          </a:p>
          <a:p>
            <a:pPr marL="0" indent="0">
              <a:buNone/>
            </a:pPr>
            <a:r>
              <a:rPr lang="en-US" dirty="0"/>
              <a:t>What data are to be stored in the database? </a:t>
            </a:r>
          </a:p>
          <a:p>
            <a:pPr marL="0" indent="0">
              <a:buNone/>
            </a:pPr>
            <a:r>
              <a:rPr lang="en-US" dirty="0"/>
              <a:t>What applications are required to work with the database? </a:t>
            </a:r>
          </a:p>
          <a:p>
            <a:pPr marL="0" indent="0">
              <a:buNone/>
            </a:pPr>
            <a:r>
              <a:rPr lang="en-US" dirty="0"/>
              <a:t>Which are the most frequent, and the most important operations?</a:t>
            </a:r>
          </a:p>
          <a:p>
            <a:pPr marL="0" indent="0">
              <a:buNone/>
            </a:pPr>
            <a:r>
              <a:rPr lang="en-US" dirty="0" smtClean="0"/>
              <a:t>This will help in identifying the entity sets, relations among them and attributes i.e. relevant to the design (we are not modelling everything related to the enterprise)</a:t>
            </a:r>
            <a:endParaRPr lang="en-US" dirty="0"/>
          </a:p>
        </p:txBody>
      </p:sp>
    </p:spTree>
    <p:extLst>
      <p:ext uri="{BB962C8B-B14F-4D97-AF65-F5344CB8AC3E}">
        <p14:creationId xmlns:p14="http://schemas.microsoft.com/office/powerpoint/2010/main" val="42601063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do?</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3900" b="1" dirty="0" smtClean="0"/>
              <a:t>Design the conceptual model</a:t>
            </a:r>
          </a:p>
          <a:p>
            <a:pPr marL="0" indent="0">
              <a:buNone/>
            </a:pPr>
            <a:r>
              <a:rPr lang="en-US" dirty="0" smtClean="0"/>
              <a:t>For </a:t>
            </a:r>
            <a:r>
              <a:rPr lang="en-US" dirty="0"/>
              <a:t>the given scenario </a:t>
            </a:r>
          </a:p>
          <a:p>
            <a:pPr marL="0" indent="0">
              <a:buNone/>
            </a:pPr>
            <a:r>
              <a:rPr lang="en-US" dirty="0"/>
              <a:t>Identify the different entities: what are the unique nouns in the description?</a:t>
            </a:r>
          </a:p>
          <a:p>
            <a:pPr marL="0" indent="0">
              <a:buNone/>
            </a:pPr>
            <a:r>
              <a:rPr lang="en-US" dirty="0"/>
              <a:t>Identify the relationships: what verbs are used to connect the nouns?</a:t>
            </a:r>
          </a:p>
          <a:p>
            <a:pPr marL="0" indent="0">
              <a:buNone/>
            </a:pPr>
            <a:r>
              <a:rPr lang="en-US" dirty="0"/>
              <a:t>What roles, cardinalities, and constraints are described in the narrative?</a:t>
            </a:r>
          </a:p>
          <a:p>
            <a:pPr marL="0" indent="0">
              <a:buNone/>
            </a:pPr>
            <a:endParaRPr lang="en-US" dirty="0"/>
          </a:p>
          <a:p>
            <a:pPr marL="0" indent="0">
              <a:buNone/>
            </a:pPr>
            <a:r>
              <a:rPr lang="en-US" dirty="0"/>
              <a:t>Sketch the ER model on paper first. Include text on the drawing as a narratives describing what </a:t>
            </a:r>
            <a:r>
              <a:rPr lang="en-US" dirty="0">
                <a:solidFill>
                  <a:srgbClr val="FF0000"/>
                </a:solidFill>
              </a:rPr>
              <a:t>assumptions</a:t>
            </a:r>
            <a:r>
              <a:rPr lang="en-US" dirty="0"/>
              <a:t> have you made in deciding roles, cardinalities and constraints. </a:t>
            </a:r>
          </a:p>
        </p:txBody>
      </p:sp>
    </p:spTree>
    <p:extLst>
      <p:ext uri="{BB962C8B-B14F-4D97-AF65-F5344CB8AC3E}">
        <p14:creationId xmlns:p14="http://schemas.microsoft.com/office/powerpoint/2010/main" val="32307220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Acknowledgment: </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Some </a:t>
            </a:r>
            <a:r>
              <a:rPr lang="en-US" dirty="0" smtClean="0"/>
              <a:t>slides/content taken </a:t>
            </a:r>
            <a:r>
              <a:rPr lang="en-US" dirty="0"/>
              <a:t>from </a:t>
            </a:r>
            <a:r>
              <a:rPr lang="en-US" dirty="0" smtClean="0"/>
              <a:t>material </a:t>
            </a:r>
            <a:r>
              <a:rPr lang="en-US" dirty="0"/>
              <a:t>presented in these </a:t>
            </a:r>
            <a:r>
              <a:rPr lang="en-US" dirty="0" smtClean="0"/>
              <a:t>courses/articles:</a:t>
            </a:r>
            <a:endParaRPr lang="en-US" dirty="0"/>
          </a:p>
          <a:p>
            <a:pPr marL="514350" indent="-514350">
              <a:lnSpc>
                <a:spcPct val="107000"/>
              </a:lnSpc>
              <a:spcAft>
                <a:spcPts val="800"/>
              </a:spcAft>
              <a:buFont typeface="+mj-lt"/>
              <a:buAutoNum type="arabicPeriod"/>
            </a:pPr>
            <a:r>
              <a:rPr lang="en-US" dirty="0"/>
              <a:t> CSC 370 – Database Systems  Introduction by Alex </a:t>
            </a:r>
            <a:r>
              <a:rPr lang="en-US" dirty="0" err="1"/>
              <a:t>Thomo</a:t>
            </a:r>
            <a:r>
              <a:rPr lang="en-US" dirty="0"/>
              <a:t>  </a:t>
            </a:r>
            <a:r>
              <a:rPr lang="en-US" dirty="0">
                <a:hlinkClick r:id="rId2"/>
              </a:rPr>
              <a:t>http://webhome.cs.uvic.ca/~thomo</a:t>
            </a:r>
            <a:r>
              <a:rPr lang="en-US" dirty="0"/>
              <a:t> </a:t>
            </a:r>
            <a:endParaRPr lang="en-US" dirty="0" smtClean="0"/>
          </a:p>
          <a:p>
            <a:pPr marL="514350" indent="-514350">
              <a:buFont typeface="+mj-lt"/>
              <a:buAutoNum type="arabicPeriod"/>
            </a:pPr>
            <a:r>
              <a:rPr lang="en-US" dirty="0"/>
              <a:t>Database Management </a:t>
            </a:r>
            <a:r>
              <a:rPr lang="en-US" dirty="0" smtClean="0"/>
              <a:t>Systems CS </a:t>
            </a:r>
            <a:r>
              <a:rPr lang="en-US" dirty="0"/>
              <a:t>370 </a:t>
            </a:r>
            <a:r>
              <a:rPr lang="en-US" u="sng" dirty="0">
                <a:hlinkClick r:id="rId3"/>
              </a:rPr>
              <a:t>http://</a:t>
            </a:r>
            <a:r>
              <a:rPr lang="en-US" u="sng" dirty="0" smtClean="0">
                <a:hlinkClick r:id="rId3"/>
              </a:rPr>
              <a:t>jcsites.juniata.edu/faculty/rhodes/dbms/syllabus.htm#GRADING</a:t>
            </a:r>
            <a:endParaRPr lang="en-US" u="sng" dirty="0" smtClean="0"/>
          </a:p>
          <a:p>
            <a:pPr marL="514350" indent="-514350">
              <a:buFont typeface="+mj-lt"/>
              <a:buAutoNum type="arabicPeriod"/>
            </a:pPr>
            <a:endParaRPr lang="en-US" u="sng" dirty="0" smtClean="0"/>
          </a:p>
          <a:p>
            <a:pPr marL="514350" indent="-514350">
              <a:buFont typeface="+mj-lt"/>
              <a:buAutoNum type="arabicPeriod"/>
            </a:pPr>
            <a:r>
              <a:rPr lang="en-US" dirty="0"/>
              <a:t>Candidate, Primary, Alternate, Super and Composite key types in DBMS (SQL)  a video and the related blog post</a:t>
            </a:r>
          </a:p>
          <a:p>
            <a:pPr marL="0" marR="0" indent="0">
              <a:lnSpc>
                <a:spcPct val="107000"/>
              </a:lnSpc>
              <a:spcBef>
                <a:spcPts val="0"/>
              </a:spcBef>
              <a:spcAft>
                <a:spcPts val="800"/>
              </a:spcAft>
              <a:buNone/>
            </a:pPr>
            <a:r>
              <a:rPr lang="en-US" u="sng" dirty="0" smtClean="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4"/>
              </a:rPr>
              <a:t>https</a:t>
            </a:r>
            <a:r>
              <a:rPr lang="en-US"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4"/>
              </a:rPr>
              <a:t>://</a:t>
            </a:r>
            <a:r>
              <a:rPr lang="en-US" u="sng" dirty="0" smtClean="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4"/>
              </a:rPr>
              <a:t>sqlwithmanoj.com/2014/09/15/db-basics-what-are-candidate-primary-composite-super-keys-and-difference-between-them</a:t>
            </a:r>
            <a:endParaRPr lang="en-US" u="sng" dirty="0" smtClean="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dirty="0" smtClean="0"/>
          </a:p>
          <a:p>
            <a:pPr marL="514350" indent="-514350">
              <a:lnSpc>
                <a:spcPct val="107000"/>
              </a:lnSpc>
              <a:spcAft>
                <a:spcPts val="800"/>
              </a:spcAft>
              <a:buFont typeface="+mj-lt"/>
              <a:buAutoNum type="arabicPeriod"/>
            </a:pPr>
            <a:endParaRPr lang="en-US" dirty="0" smtClean="0"/>
          </a:p>
          <a:p>
            <a:pPr marL="514350" indent="-514350">
              <a:lnSpc>
                <a:spcPct val="107000"/>
              </a:lnSpc>
              <a:spcAft>
                <a:spcPts val="800"/>
              </a:spcAft>
              <a:buFont typeface="+mj-lt"/>
              <a:buAutoNum type="arabicPeriod"/>
            </a:pPr>
            <a:endParaRPr lang="en-US" dirty="0" smtClean="0"/>
          </a:p>
          <a:p>
            <a:pPr marL="514350" indent="-514350">
              <a:lnSpc>
                <a:spcPct val="107000"/>
              </a:lnSpc>
              <a:spcAft>
                <a:spcPts val="800"/>
              </a:spcAft>
              <a:buFont typeface="+mj-lt"/>
              <a:buAutoNum type="arabicPeriod"/>
            </a:pPr>
            <a:endParaRPr lang="en-US" dirty="0"/>
          </a:p>
          <a:p>
            <a:pPr marL="0" indent="0">
              <a:buNone/>
            </a:pPr>
            <a:endParaRPr lang="en-US" dirty="0"/>
          </a:p>
        </p:txBody>
      </p:sp>
    </p:spTree>
    <p:extLst>
      <p:ext uri="{BB962C8B-B14F-4D97-AF65-F5344CB8AC3E}">
        <p14:creationId xmlns:p14="http://schemas.microsoft.com/office/powerpoint/2010/main" val="27885568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Acknowledgment: </a:t>
            </a:r>
          </a:p>
        </p:txBody>
      </p:sp>
      <p:sp>
        <p:nvSpPr>
          <p:cNvPr id="3" name="Content Placeholder 2"/>
          <p:cNvSpPr>
            <a:spLocks noGrp="1"/>
          </p:cNvSpPr>
          <p:nvPr>
            <p:ph idx="1"/>
          </p:nvPr>
        </p:nvSpPr>
        <p:spPr/>
        <p:txBody>
          <a:bodyPr>
            <a:normAutofit lnSpcReduction="10000"/>
          </a:bodyPr>
          <a:lstStyle/>
          <a:p>
            <a:pPr marL="0" indent="0">
              <a:buNone/>
            </a:pPr>
            <a:r>
              <a:rPr lang="en-US" dirty="0"/>
              <a:t>Some </a:t>
            </a:r>
            <a:r>
              <a:rPr lang="en-US" dirty="0" smtClean="0"/>
              <a:t>slides/content taken </a:t>
            </a:r>
            <a:r>
              <a:rPr lang="en-US" dirty="0"/>
              <a:t>from </a:t>
            </a:r>
            <a:r>
              <a:rPr lang="en-US" dirty="0" smtClean="0"/>
              <a:t>material </a:t>
            </a:r>
            <a:r>
              <a:rPr lang="en-US" dirty="0"/>
              <a:t>presented in these </a:t>
            </a:r>
            <a:r>
              <a:rPr lang="en-US" dirty="0" smtClean="0"/>
              <a:t>courses/articles:</a:t>
            </a:r>
            <a:endParaRPr lang="en-US" dirty="0"/>
          </a:p>
          <a:p>
            <a:pPr marL="0" marR="0" indent="0">
              <a:lnSpc>
                <a:spcPct val="107000"/>
              </a:lnSpc>
              <a:spcBef>
                <a:spcPts val="0"/>
              </a:spcBef>
              <a:spcAft>
                <a:spcPts val="800"/>
              </a:spcAft>
              <a:buNone/>
            </a:pPr>
            <a:r>
              <a:rPr lang="en-US" dirty="0" smtClean="0"/>
              <a:t>4. </a:t>
            </a:r>
            <a:r>
              <a:rPr lang="en-US" dirty="0"/>
              <a:t>What is a partial key in database systems? https://www.quora.com/What-is-a-partial-key-in-database-systems </a:t>
            </a:r>
            <a:endParaRPr lang="en-US" dirty="0" smtClean="0"/>
          </a:p>
          <a:p>
            <a:pPr marL="0" indent="0">
              <a:lnSpc>
                <a:spcPct val="107000"/>
              </a:lnSpc>
              <a:spcBef>
                <a:spcPts val="0"/>
              </a:spcBef>
              <a:spcAft>
                <a:spcPts val="800"/>
              </a:spcAft>
              <a:buNone/>
            </a:pPr>
            <a:r>
              <a:rPr lang="en-US" dirty="0" smtClean="0"/>
              <a:t>5. </a:t>
            </a:r>
            <a:r>
              <a:rPr lang="en-US" dirty="0"/>
              <a:t>https://creately.com/blog/diagrams/er-diagrams-tutorial</a:t>
            </a:r>
            <a:r>
              <a:rPr lang="en-US"/>
              <a:t>/ </a:t>
            </a:r>
            <a:r>
              <a:rPr lang="en-US" smtClean="0"/>
              <a:t> </a:t>
            </a:r>
            <a:endParaRPr lang="en-US" dirty="0" smtClean="0"/>
          </a:p>
          <a:p>
            <a:pPr marL="0" indent="0">
              <a:lnSpc>
                <a:spcPct val="107000"/>
              </a:lnSpc>
              <a:spcBef>
                <a:spcPts val="0"/>
              </a:spcBef>
              <a:spcAft>
                <a:spcPts val="800"/>
              </a:spcAft>
              <a:buNone/>
            </a:pPr>
            <a:r>
              <a:rPr lang="en-US" dirty="0" smtClean="0"/>
              <a:t>6. </a:t>
            </a:r>
            <a:r>
              <a:rPr lang="en-US" dirty="0">
                <a:hlinkClick r:id="rId2"/>
              </a:rPr>
              <a:t>https://ion.uwinnipeg.ca/~</a:t>
            </a:r>
            <a:r>
              <a:rPr lang="en-US" dirty="0" smtClean="0">
                <a:hlinkClick r:id="rId2"/>
              </a:rPr>
              <a:t>rmcfadye/2914/hypergraph/partial.html</a:t>
            </a:r>
            <a:endParaRPr lang="en-US" dirty="0" smtClean="0"/>
          </a:p>
          <a:p>
            <a:pPr marL="0" indent="0">
              <a:lnSpc>
                <a:spcPct val="107000"/>
              </a:lnSpc>
              <a:spcBef>
                <a:spcPts val="0"/>
              </a:spcBef>
              <a:spcAft>
                <a:spcPts val="800"/>
              </a:spcAft>
              <a:buNone/>
            </a:pPr>
            <a:r>
              <a:rPr lang="en-US" dirty="0" smtClean="0"/>
              <a:t>7. </a:t>
            </a:r>
            <a:r>
              <a:rPr lang="en-US" b="1" dirty="0"/>
              <a:t>In an E/R diagram, can a relationship have attributes?</a:t>
            </a:r>
          </a:p>
          <a:p>
            <a:pPr marL="0" indent="0">
              <a:lnSpc>
                <a:spcPct val="107000"/>
              </a:lnSpc>
              <a:spcBef>
                <a:spcPts val="0"/>
              </a:spcBef>
              <a:spcAft>
                <a:spcPts val="800"/>
              </a:spcAft>
              <a:buNone/>
            </a:pPr>
            <a:r>
              <a:rPr lang="en-US" dirty="0">
                <a:hlinkClick r:id="rId3"/>
              </a:rPr>
              <a:t>https://</a:t>
            </a:r>
            <a:r>
              <a:rPr lang="en-US" dirty="0" smtClean="0">
                <a:hlinkClick r:id="rId3"/>
              </a:rPr>
              <a:t>www.quora.com/In-an-E-R-diagram-can-a-relationship-have-attributes</a:t>
            </a:r>
            <a:r>
              <a:rPr lang="en-US" dirty="0" smtClean="0"/>
              <a:t> </a:t>
            </a:r>
            <a:endParaRPr lang="en-US" dirty="0"/>
          </a:p>
          <a:p>
            <a:pPr marL="0" marR="0" indent="0">
              <a:lnSpc>
                <a:spcPct val="107000"/>
              </a:lnSpc>
              <a:spcBef>
                <a:spcPts val="0"/>
              </a:spcBef>
              <a:spcAft>
                <a:spcPts val="800"/>
              </a:spcAft>
              <a:buNone/>
            </a:pPr>
            <a:endParaRPr lang="en-US" dirty="0" smtClean="0"/>
          </a:p>
          <a:p>
            <a:pPr marL="514350" indent="-514350">
              <a:lnSpc>
                <a:spcPct val="107000"/>
              </a:lnSpc>
              <a:spcAft>
                <a:spcPts val="800"/>
              </a:spcAft>
              <a:buFont typeface="+mj-lt"/>
              <a:buAutoNum type="arabicPeriod"/>
            </a:pPr>
            <a:endParaRPr lang="en-US" dirty="0" smtClean="0"/>
          </a:p>
          <a:p>
            <a:pPr marL="514350" indent="-514350">
              <a:lnSpc>
                <a:spcPct val="107000"/>
              </a:lnSpc>
              <a:spcAft>
                <a:spcPts val="800"/>
              </a:spcAft>
              <a:buFont typeface="+mj-lt"/>
              <a:buAutoNum type="arabicPeriod"/>
            </a:pPr>
            <a:endParaRPr lang="en-US" dirty="0" smtClean="0"/>
          </a:p>
          <a:p>
            <a:pPr marL="514350" indent="-514350">
              <a:lnSpc>
                <a:spcPct val="107000"/>
              </a:lnSpc>
              <a:spcAft>
                <a:spcPts val="800"/>
              </a:spcAft>
              <a:buFont typeface="+mj-lt"/>
              <a:buAutoNum type="arabicPeriod"/>
            </a:pPr>
            <a:endParaRPr lang="en-US" dirty="0"/>
          </a:p>
          <a:p>
            <a:pPr marL="0" indent="0">
              <a:buNone/>
            </a:pPr>
            <a:endParaRPr lang="en-US" dirty="0"/>
          </a:p>
        </p:txBody>
      </p:sp>
    </p:spTree>
    <p:extLst>
      <p:ext uri="{BB962C8B-B14F-4D97-AF65-F5344CB8AC3E}">
        <p14:creationId xmlns:p14="http://schemas.microsoft.com/office/powerpoint/2010/main" val="30310586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material</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Start reading Chapter 4, Section 4.1 (text book) uploaded on </a:t>
            </a:r>
            <a:r>
              <a:rPr lang="en-US" dirty="0" err="1" smtClean="0"/>
              <a:t>Connex</a:t>
            </a:r>
            <a:endParaRPr lang="en-US" dirty="0" smtClean="0"/>
          </a:p>
          <a:p>
            <a:pPr marL="514350" indent="-514350">
              <a:buAutoNum type="arabicPeriod"/>
            </a:pPr>
            <a:r>
              <a:rPr lang="en-US" dirty="0" smtClean="0"/>
              <a:t>Some other material related to E/R modelling and  database design  (read if interested)</a:t>
            </a:r>
            <a:endParaRPr lang="en-US" dirty="0"/>
          </a:p>
        </p:txBody>
      </p:sp>
    </p:spTree>
    <p:extLst>
      <p:ext uri="{BB962C8B-B14F-4D97-AF65-F5344CB8AC3E}">
        <p14:creationId xmlns:p14="http://schemas.microsoft.com/office/powerpoint/2010/main" val="3165338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Diagram Symbols and Notations</a:t>
            </a:r>
          </a:p>
        </p:txBody>
      </p:sp>
      <p:pic>
        <p:nvPicPr>
          <p:cNvPr id="5" name="Content Placeholder 4"/>
          <p:cNvPicPr>
            <a:picLocks noGrp="1" noChangeAspect="1"/>
          </p:cNvPicPr>
          <p:nvPr>
            <p:ph idx="1"/>
          </p:nvPr>
        </p:nvPicPr>
        <p:blipFill>
          <a:blip r:embed="rId2"/>
          <a:stretch>
            <a:fillRect/>
          </a:stretch>
        </p:blipFill>
        <p:spPr>
          <a:xfrm>
            <a:off x="5288085" y="1360562"/>
            <a:ext cx="5962405" cy="4127350"/>
          </a:xfrm>
          <a:prstGeom prst="rect">
            <a:avLst/>
          </a:prstGeom>
        </p:spPr>
      </p:pic>
      <p:sp>
        <p:nvSpPr>
          <p:cNvPr id="4" name="Text Placeholder 3"/>
          <p:cNvSpPr>
            <a:spLocks noGrp="1"/>
          </p:cNvSpPr>
          <p:nvPr>
            <p:ph type="body" sz="half" idx="2"/>
          </p:nvPr>
        </p:nvSpPr>
        <p:spPr/>
        <p:txBody>
          <a:bodyPr>
            <a:normAutofit lnSpcReduction="10000"/>
          </a:bodyPr>
          <a:lstStyle/>
          <a:p>
            <a:r>
              <a:rPr lang="en-US" sz="2400" dirty="0"/>
              <a:t>basic elements in an ER Diagram: entity, attribute, </a:t>
            </a:r>
            <a:r>
              <a:rPr lang="en-US" sz="2400" dirty="0" smtClean="0"/>
              <a:t>relationship</a:t>
            </a:r>
          </a:p>
          <a:p>
            <a:r>
              <a:rPr lang="en-US" sz="2400" dirty="0"/>
              <a:t>There are more elements which are based on the main elements. They are weak entity, multi valued attribute, derived </a:t>
            </a:r>
            <a:r>
              <a:rPr lang="en-US" sz="2400" dirty="0" smtClean="0"/>
              <a:t>attribute (oval with a dashed line), </a:t>
            </a:r>
            <a:r>
              <a:rPr lang="en-US" sz="2400" dirty="0"/>
              <a:t>weak relationship, and recursive relationship</a:t>
            </a:r>
          </a:p>
        </p:txBody>
      </p:sp>
    </p:spTree>
    <p:extLst>
      <p:ext uri="{BB962C8B-B14F-4D97-AF65-F5344CB8AC3E}">
        <p14:creationId xmlns:p14="http://schemas.microsoft.com/office/powerpoint/2010/main" val="20938947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E/R model next lecture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869762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0912BA-8496-4375-BC49-F67589B90D58}"/>
              </a:ext>
            </a:extLst>
          </p:cNvPr>
          <p:cNvSpPr>
            <a:spLocks noGrp="1"/>
          </p:cNvSpPr>
          <p:nvPr>
            <p:ph type="ctrTitle"/>
          </p:nvPr>
        </p:nvSpPr>
        <p:spPr/>
        <p:txBody>
          <a:bodyPr/>
          <a:lstStyle/>
          <a:p>
            <a:r>
              <a:rPr lang="en-CA" dirty="0"/>
              <a:t>Thank you!</a:t>
            </a:r>
          </a:p>
        </p:txBody>
      </p:sp>
      <p:sp>
        <p:nvSpPr>
          <p:cNvPr id="3" name="Subtitle 2">
            <a:extLst>
              <a:ext uri="{FF2B5EF4-FFF2-40B4-BE49-F238E27FC236}">
                <a16:creationId xmlns:a16="http://schemas.microsoft.com/office/drawing/2014/main" xmlns="" id="{3F3E0516-9297-4FAC-B118-D019DEF677E2}"/>
              </a:ext>
            </a:extLst>
          </p:cNvPr>
          <p:cNvSpPr>
            <a:spLocks noGrp="1"/>
          </p:cNvSpPr>
          <p:nvPr>
            <p:ph type="subTitle" idx="1"/>
          </p:nvPr>
        </p:nvSpPr>
        <p:spPr/>
        <p:txBody>
          <a:bodyPr>
            <a:normAutofit/>
          </a:bodyPr>
          <a:lstStyle/>
          <a:p>
            <a:r>
              <a:rPr lang="en-CA" sz="6600" dirty="0"/>
              <a:t>Questions?</a:t>
            </a:r>
          </a:p>
        </p:txBody>
      </p:sp>
    </p:spTree>
    <p:extLst>
      <p:ext uri="{BB962C8B-B14F-4D97-AF65-F5344CB8AC3E}">
        <p14:creationId xmlns:p14="http://schemas.microsoft.com/office/powerpoint/2010/main" val="1458891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Entity &amp; weak entity</a:t>
            </a:r>
            <a:endParaRPr lang="en-US" dirty="0"/>
          </a:p>
        </p:txBody>
      </p:sp>
      <p:sp>
        <p:nvSpPr>
          <p:cNvPr id="3" name="Content Placeholder 2"/>
          <p:cNvSpPr>
            <a:spLocks noGrp="1"/>
          </p:cNvSpPr>
          <p:nvPr>
            <p:ph sz="half" idx="1"/>
          </p:nvPr>
        </p:nvSpPr>
        <p:spPr/>
        <p:txBody>
          <a:bodyPr>
            <a:normAutofit lnSpcReduction="10000"/>
          </a:bodyPr>
          <a:lstStyle/>
          <a:p>
            <a:pPr marL="0" indent="0">
              <a:buNone/>
            </a:pPr>
            <a:r>
              <a:rPr lang="en-US" dirty="0" smtClean="0"/>
              <a:t>Entity</a:t>
            </a:r>
          </a:p>
          <a:p>
            <a:pPr marL="0" indent="0">
              <a:buNone/>
            </a:pPr>
            <a:r>
              <a:rPr lang="en-US" dirty="0" smtClean="0"/>
              <a:t>An entity can be a person, place, event, or object that is relevant to a given system. A collection of similar entities is called an entity set. For example, a school system may include entity sets such as students, teachers, courses, etc. Entities (what is meant actually is the entity set) are represented in ER diagrams by a rectangle and named using singular </a:t>
            </a:r>
            <a:r>
              <a:rPr lang="en-US" dirty="0" smtClean="0">
                <a:solidFill>
                  <a:srgbClr val="C00000"/>
                </a:solidFill>
              </a:rPr>
              <a:t>nouns</a:t>
            </a:r>
            <a:r>
              <a:rPr lang="en-US" dirty="0" smtClean="0"/>
              <a:t>.</a:t>
            </a:r>
            <a:endParaRPr lang="en-US" dirty="0"/>
          </a:p>
        </p:txBody>
      </p:sp>
      <p:pic>
        <p:nvPicPr>
          <p:cNvPr id="6" name="Content Placeholder 5"/>
          <p:cNvPicPr>
            <a:picLocks noGrp="1" noChangeAspect="1"/>
          </p:cNvPicPr>
          <p:nvPr>
            <p:ph sz="half" idx="2"/>
          </p:nvPr>
        </p:nvPicPr>
        <p:blipFill>
          <a:blip r:embed="rId3"/>
          <a:stretch>
            <a:fillRect/>
          </a:stretch>
        </p:blipFill>
        <p:spPr>
          <a:xfrm>
            <a:off x="5999395" y="2945332"/>
            <a:ext cx="4944830" cy="1889400"/>
          </a:xfrm>
          <a:prstGeom prst="rect">
            <a:avLst/>
          </a:prstGeom>
        </p:spPr>
      </p:pic>
    </p:spTree>
    <p:extLst>
      <p:ext uri="{BB962C8B-B14F-4D97-AF65-F5344CB8AC3E}">
        <p14:creationId xmlns:p14="http://schemas.microsoft.com/office/powerpoint/2010/main" val="3401269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Entity &amp; weak entity</a:t>
            </a:r>
            <a:endParaRPr lang="en-US" dirty="0"/>
          </a:p>
        </p:txBody>
      </p:sp>
      <p:sp>
        <p:nvSpPr>
          <p:cNvPr id="3" name="Content Placeholder 2"/>
          <p:cNvSpPr>
            <a:spLocks noGrp="1"/>
          </p:cNvSpPr>
          <p:nvPr>
            <p:ph sz="half" idx="1"/>
          </p:nvPr>
        </p:nvSpPr>
        <p:spPr/>
        <p:txBody>
          <a:bodyPr>
            <a:normAutofit fontScale="92500" lnSpcReduction="20000"/>
          </a:bodyPr>
          <a:lstStyle/>
          <a:p>
            <a:pPr marL="0" indent="0">
              <a:buNone/>
            </a:pPr>
            <a:r>
              <a:rPr lang="en-US" dirty="0"/>
              <a:t>Weak Entity</a:t>
            </a:r>
          </a:p>
          <a:p>
            <a:pPr marL="0" indent="0">
              <a:buNone/>
            </a:pPr>
            <a:r>
              <a:rPr lang="en-US" dirty="0"/>
              <a:t>A weak entity is an entity that depends on the existence of another entity. In more technical terms it can be defined as an entity that cannot be identified by its own attributes. It uses </a:t>
            </a:r>
            <a:r>
              <a:rPr lang="en-US" dirty="0" smtClean="0"/>
              <a:t>an attribute of another entity combined </a:t>
            </a:r>
            <a:r>
              <a:rPr lang="en-US" dirty="0"/>
              <a:t>with its </a:t>
            </a:r>
            <a:r>
              <a:rPr lang="en-US" dirty="0" smtClean="0"/>
              <a:t> own attributes </a:t>
            </a:r>
            <a:r>
              <a:rPr lang="en-US" dirty="0"/>
              <a:t>to form the primary key. An entity like order item is a good example for this. The order item will be meaningless without an order so it depends on the existence of the order.</a:t>
            </a:r>
          </a:p>
        </p:txBody>
      </p:sp>
      <p:pic>
        <p:nvPicPr>
          <p:cNvPr id="6" name="Content Placeholder 5"/>
          <p:cNvPicPr>
            <a:picLocks noGrp="1" noChangeAspect="1"/>
          </p:cNvPicPr>
          <p:nvPr>
            <p:ph sz="half" idx="2"/>
          </p:nvPr>
        </p:nvPicPr>
        <p:blipFill>
          <a:blip r:embed="rId3"/>
          <a:stretch>
            <a:fillRect/>
          </a:stretch>
        </p:blipFill>
        <p:spPr>
          <a:xfrm>
            <a:off x="5999395" y="2945332"/>
            <a:ext cx="4944830" cy="1889400"/>
          </a:xfrm>
          <a:prstGeom prst="rect">
            <a:avLst/>
          </a:prstGeom>
        </p:spPr>
      </p:pic>
    </p:spTree>
    <p:extLst>
      <p:ext uri="{BB962C8B-B14F-4D97-AF65-F5344CB8AC3E}">
        <p14:creationId xmlns:p14="http://schemas.microsoft.com/office/powerpoint/2010/main" val="1958988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1790</TotalTime>
  <Words>2540</Words>
  <Application>Microsoft Office PowerPoint</Application>
  <PresentationFormat>Widescreen</PresentationFormat>
  <Paragraphs>275</Paragraphs>
  <Slides>71</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71</vt:i4>
      </vt:variant>
    </vt:vector>
  </HeadingPairs>
  <TitlesOfParts>
    <vt:vector size="77" baseType="lpstr">
      <vt:lpstr>Arial</vt:lpstr>
      <vt:lpstr>Calibri</vt:lpstr>
      <vt:lpstr>Calibri Light</vt:lpstr>
      <vt:lpstr>Segoe UI</vt:lpstr>
      <vt:lpstr>Times New Roman</vt:lpstr>
      <vt:lpstr>Office Theme</vt:lpstr>
      <vt:lpstr>PowerPoint Presentation</vt:lpstr>
      <vt:lpstr>                          Database Design</vt:lpstr>
      <vt:lpstr>PowerPoint Presentation</vt:lpstr>
      <vt:lpstr>                                 Entity Sets</vt:lpstr>
      <vt:lpstr>The E-R Model</vt:lpstr>
      <vt:lpstr>        ER Diagram Symbols and Notations</vt:lpstr>
      <vt:lpstr>ER Diagram Symbols and Notations</vt:lpstr>
      <vt:lpstr>                    Entity &amp; weak entity</vt:lpstr>
      <vt:lpstr>                    Entity &amp; weak entity</vt:lpstr>
      <vt:lpstr>Attribute</vt:lpstr>
      <vt:lpstr>Multivalued Attribute</vt:lpstr>
      <vt:lpstr>Derived Attribute</vt:lpstr>
      <vt:lpstr>                     Entities Summary</vt:lpstr>
      <vt:lpstr>                      Attributes Summary </vt:lpstr>
      <vt:lpstr>                                     Keys</vt:lpstr>
      <vt:lpstr>More about keys with an example</vt:lpstr>
      <vt:lpstr>More about keys with an example</vt:lpstr>
      <vt:lpstr>More about keys with an example</vt:lpstr>
      <vt:lpstr>What is a partial key?</vt:lpstr>
      <vt:lpstr>Another partial key example</vt:lpstr>
      <vt:lpstr>Graphical Representation in E-R diagram</vt:lpstr>
      <vt:lpstr>Relationship among entities</vt:lpstr>
      <vt:lpstr>Recursive Relationship</vt:lpstr>
      <vt:lpstr>Relationship Set</vt:lpstr>
      <vt:lpstr>Relationships Summary</vt:lpstr>
      <vt:lpstr>Relationships Summary</vt:lpstr>
      <vt:lpstr>Relationships Summary contd.</vt:lpstr>
      <vt:lpstr>Entity-Relationship Model Summary  </vt:lpstr>
      <vt:lpstr>PowerPoint Presentation</vt:lpstr>
      <vt:lpstr>PowerPoint Presentation</vt:lpstr>
      <vt:lpstr>PowerPoint Presentation</vt:lpstr>
      <vt:lpstr>                   Degree of Relationship</vt:lpstr>
      <vt:lpstr>Binary relationship – links two entity sets; set of ordered pairs (most common)</vt:lpstr>
      <vt:lpstr>Ternary  (multiway) relationship links three entity sets; ordered triples (rare)</vt:lpstr>
      <vt:lpstr>Degree of relationship The number of roles (entity participants) in the relationship</vt:lpstr>
      <vt:lpstr>Degree of relationship Note: ternary relationships may sometimes be replaced by two or more binary relationships Semantic equivalence between ternary relationships and two binary ones are not necessarily the same. </vt:lpstr>
      <vt:lpstr>     Cardinality (Multiplicity) of Relationships</vt:lpstr>
      <vt:lpstr>                      Cardinality notation</vt:lpstr>
      <vt:lpstr>Cardinality notation: Chen’s notation, used in textbook (what we will use) </vt:lpstr>
      <vt:lpstr>                       Cardinality notation</vt:lpstr>
      <vt:lpstr>Cardinality and ordinality</vt:lpstr>
      <vt:lpstr>Cardinality and ordinality</vt:lpstr>
      <vt:lpstr>EXAMPLE FROM TEXT BOOK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 </vt:lpstr>
      <vt:lpstr>PowerPoint Presentation</vt:lpstr>
      <vt:lpstr>PowerPoint Presentation</vt:lpstr>
      <vt:lpstr>Change your diagram so an account can have only one customer</vt:lpstr>
      <vt:lpstr>Change your diagram so an account can have only one customer</vt:lpstr>
      <vt:lpstr>Further change your diagram so a customer can have only one account</vt:lpstr>
      <vt:lpstr>Further change your diagram so a customer can have only one account</vt:lpstr>
      <vt:lpstr>Change your original diagram so that a customer can have a set of addresses (which are street-city-state triples) and a set of phones</vt:lpstr>
      <vt:lpstr>Change your original diagram so that a customer can have a set of addresses (which are street-city-state triples) and a set of phones</vt:lpstr>
      <vt:lpstr>Further modify your diagram so that customers can have a set of addresses, and at each address there is a set of phones</vt:lpstr>
      <vt:lpstr>Further modify your diagram so that customers can have a set of addresses, and at each address there is a set of phones</vt:lpstr>
      <vt:lpstr>About using notation</vt:lpstr>
      <vt:lpstr>Assignment 01</vt:lpstr>
      <vt:lpstr>What to do?</vt:lpstr>
      <vt:lpstr>What to do?</vt:lpstr>
      <vt:lpstr>Acknowledgment: </vt:lpstr>
      <vt:lpstr>Acknowledgment: </vt:lpstr>
      <vt:lpstr>Reading material</vt:lpstr>
      <vt:lpstr>More on E/R model next lecture</vt:lpstr>
      <vt:lpstr>Thank you!</vt:lpstr>
    </vt:vector>
  </TitlesOfParts>
  <Company>University of Victoria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cscuser</dc:creator>
  <cp:lastModifiedBy>cscuser</cp:lastModifiedBy>
  <cp:revision>92</cp:revision>
  <dcterms:created xsi:type="dcterms:W3CDTF">2019-09-08T18:32:30Z</dcterms:created>
  <dcterms:modified xsi:type="dcterms:W3CDTF">2019-09-12T18:19:08Z</dcterms:modified>
</cp:coreProperties>
</file>