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7" r:id="rId2"/>
    <p:sldId id="316" r:id="rId3"/>
    <p:sldId id="318" r:id="rId4"/>
    <p:sldId id="341" r:id="rId5"/>
    <p:sldId id="342" r:id="rId6"/>
    <p:sldId id="321" r:id="rId7"/>
    <p:sldId id="334" r:id="rId8"/>
    <p:sldId id="319" r:id="rId9"/>
    <p:sldId id="317" r:id="rId10"/>
    <p:sldId id="258" r:id="rId11"/>
    <p:sldId id="346" r:id="rId12"/>
    <p:sldId id="347" r:id="rId13"/>
    <p:sldId id="322" r:id="rId14"/>
    <p:sldId id="343" r:id="rId15"/>
    <p:sldId id="344" r:id="rId16"/>
    <p:sldId id="335" r:id="rId17"/>
    <p:sldId id="259" r:id="rId18"/>
    <p:sldId id="260" r:id="rId19"/>
    <p:sldId id="261" r:id="rId20"/>
    <p:sldId id="262" r:id="rId21"/>
    <p:sldId id="263" r:id="rId22"/>
    <p:sldId id="348" r:id="rId23"/>
    <p:sldId id="264" r:id="rId24"/>
    <p:sldId id="349" r:id="rId25"/>
    <p:sldId id="265" r:id="rId26"/>
    <p:sldId id="266" r:id="rId27"/>
    <p:sldId id="273" r:id="rId28"/>
    <p:sldId id="274" r:id="rId29"/>
    <p:sldId id="275" r:id="rId30"/>
    <p:sldId id="267" r:id="rId31"/>
    <p:sldId id="268" r:id="rId32"/>
    <p:sldId id="269" r:id="rId33"/>
    <p:sldId id="270" r:id="rId34"/>
    <p:sldId id="271" r:id="rId35"/>
    <p:sldId id="272" r:id="rId36"/>
    <p:sldId id="276" r:id="rId37"/>
    <p:sldId id="277" r:id="rId38"/>
    <p:sldId id="279" r:id="rId39"/>
    <p:sldId id="281" r:id="rId40"/>
    <p:sldId id="280" r:id="rId41"/>
    <p:sldId id="282" r:id="rId42"/>
    <p:sldId id="283" r:id="rId43"/>
    <p:sldId id="284" r:id="rId44"/>
    <p:sldId id="285" r:id="rId45"/>
    <p:sldId id="286" r:id="rId46"/>
    <p:sldId id="287" r:id="rId47"/>
    <p:sldId id="288" r:id="rId48"/>
    <p:sldId id="289" r:id="rId49"/>
    <p:sldId id="290" r:id="rId50"/>
    <p:sldId id="291" r:id="rId51"/>
    <p:sldId id="350" r:id="rId52"/>
    <p:sldId id="352" r:id="rId53"/>
    <p:sldId id="353" r:id="rId54"/>
    <p:sldId id="292" r:id="rId55"/>
    <p:sldId id="293" r:id="rId56"/>
    <p:sldId id="294" r:id="rId57"/>
    <p:sldId id="295" r:id="rId58"/>
    <p:sldId id="296" r:id="rId59"/>
    <p:sldId id="297" r:id="rId60"/>
    <p:sldId id="298" r:id="rId61"/>
    <p:sldId id="299" r:id="rId62"/>
    <p:sldId id="300" r:id="rId63"/>
    <p:sldId id="301" r:id="rId64"/>
    <p:sldId id="302" r:id="rId65"/>
    <p:sldId id="340" r:id="rId66"/>
    <p:sldId id="303" r:id="rId67"/>
    <p:sldId id="304" r:id="rId68"/>
    <p:sldId id="305" r:id="rId69"/>
    <p:sldId id="339" r:id="rId70"/>
    <p:sldId id="306" r:id="rId71"/>
    <p:sldId id="307" r:id="rId72"/>
    <p:sldId id="308" r:id="rId73"/>
    <p:sldId id="309" r:id="rId74"/>
    <p:sldId id="310" r:id="rId75"/>
    <p:sldId id="311" r:id="rId76"/>
    <p:sldId id="312" r:id="rId77"/>
    <p:sldId id="313" r:id="rId78"/>
    <p:sldId id="314" r:id="rId79"/>
    <p:sldId id="315" r:id="rId80"/>
    <p:sldId id="327" r:id="rId81"/>
    <p:sldId id="328" r:id="rId82"/>
    <p:sldId id="329" r:id="rId83"/>
    <p:sldId id="330" r:id="rId84"/>
    <p:sldId id="331" r:id="rId85"/>
    <p:sldId id="332" r:id="rId86"/>
    <p:sldId id="333" r:id="rId87"/>
    <p:sldId id="337" r:id="rId88"/>
    <p:sldId id="338" r:id="rId89"/>
    <p:sldId id="326" r:id="rId90"/>
    <p:sldId id="351" r:id="rId91"/>
    <p:sldId id="34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814D4-1C7C-4D0C-8797-D0385F96805C}" type="datetimeFigureOut">
              <a:rPr lang="en-US" smtClean="0"/>
              <a:t>9/20/2019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56905-BD82-45A2-9E88-AA6DAF023B99}" type="slidenum">
              <a:rPr lang="en-US" smtClean="0"/>
              <a:t>‹#›</a:t>
            </a:fld>
            <a:endParaRPr lang="en-US"/>
          </a:p>
        </p:txBody>
      </p:sp>
    </p:spTree>
    <p:extLst>
      <p:ext uri="{BB962C8B-B14F-4D97-AF65-F5344CB8AC3E}">
        <p14:creationId xmlns:p14="http://schemas.microsoft.com/office/powerpoint/2010/main" val="287365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are doing which scenario?</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3</a:t>
            </a:fld>
            <a:endParaRPr lang="en-US"/>
          </a:p>
        </p:txBody>
      </p:sp>
    </p:spTree>
    <p:extLst>
      <p:ext uri="{BB962C8B-B14F-4D97-AF65-F5344CB8AC3E}">
        <p14:creationId xmlns:p14="http://schemas.microsoft.com/office/powerpoint/2010/main" val="732033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start by defining a table structure like this:</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63</a:t>
            </a:fld>
            <a:endParaRPr lang="en-US"/>
          </a:p>
        </p:txBody>
      </p:sp>
    </p:spTree>
    <p:extLst>
      <p:ext uri="{BB962C8B-B14F-4D97-AF65-F5344CB8AC3E}">
        <p14:creationId xmlns:p14="http://schemas.microsoft.com/office/powerpoint/2010/main" val="3467876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other table with repeating groups for this scenario would be a column named </a:t>
            </a:r>
            <a:r>
              <a:rPr lang="en-US" dirty="0" err="1" smtClean="0"/>
              <a:t>url</a:t>
            </a:r>
            <a:r>
              <a:rPr lang="en-US" dirty="0" smtClean="0"/>
              <a:t> where you have comma separated url1, url2, url3 etc.</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64</a:t>
            </a:fld>
            <a:endParaRPr lang="en-US"/>
          </a:p>
        </p:txBody>
      </p:sp>
    </p:spTree>
    <p:extLst>
      <p:ext uri="{BB962C8B-B14F-4D97-AF65-F5344CB8AC3E}">
        <p14:creationId xmlns:p14="http://schemas.microsoft.com/office/powerpoint/2010/main" val="1339371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Rule 3 is Identify each set of related data with a primary key</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67</a:t>
            </a:fld>
            <a:endParaRPr lang="en-US"/>
          </a:p>
        </p:txBody>
      </p:sp>
    </p:spTree>
    <p:extLst>
      <p:ext uri="{BB962C8B-B14F-4D97-AF65-F5344CB8AC3E}">
        <p14:creationId xmlns:p14="http://schemas.microsoft.com/office/powerpoint/2010/main" val="160332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rather than having repeating columns for </a:t>
            </a:r>
            <a:r>
              <a:rPr lang="en-US" dirty="0" err="1" smtClean="0"/>
              <a:t>urls</a:t>
            </a:r>
            <a:r>
              <a:rPr lang="en-US" dirty="0" smtClean="0"/>
              <a:t>, now we have them all in one column (next slide)</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68</a:t>
            </a:fld>
            <a:endParaRPr lang="en-US"/>
          </a:p>
        </p:txBody>
      </p:sp>
    </p:spTree>
    <p:extLst>
      <p:ext uri="{BB962C8B-B14F-4D97-AF65-F5344CB8AC3E}">
        <p14:creationId xmlns:p14="http://schemas.microsoft.com/office/powerpoint/2010/main" val="251489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69</a:t>
            </a:fld>
            <a:endParaRPr lang="en-US"/>
          </a:p>
        </p:txBody>
      </p:sp>
    </p:spTree>
    <p:extLst>
      <p:ext uri="{BB962C8B-B14F-4D97-AF65-F5344CB8AC3E}">
        <p14:creationId xmlns:p14="http://schemas.microsoft.com/office/powerpoint/2010/main" val="3941882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Now our table is said to be in the First Normal Form. </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70</a:t>
            </a:fld>
            <a:endParaRPr lang="en-US"/>
          </a:p>
        </p:txBody>
      </p:sp>
    </p:spTree>
    <p:extLst>
      <p:ext uri="{BB962C8B-B14F-4D97-AF65-F5344CB8AC3E}">
        <p14:creationId xmlns:p14="http://schemas.microsoft.com/office/powerpoint/2010/main" val="2122346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one-to-one relationship</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80</a:t>
            </a:fld>
            <a:endParaRPr lang="en-US"/>
          </a:p>
        </p:txBody>
      </p:sp>
    </p:spTree>
    <p:extLst>
      <p:ext uri="{BB962C8B-B14F-4D97-AF65-F5344CB8AC3E}">
        <p14:creationId xmlns:p14="http://schemas.microsoft.com/office/powerpoint/2010/main" val="59477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4</a:t>
            </a:fld>
            <a:endParaRPr lang="en-US"/>
          </a:p>
        </p:txBody>
      </p:sp>
    </p:spTree>
    <p:extLst>
      <p:ext uri="{BB962C8B-B14F-4D97-AF65-F5344CB8AC3E}">
        <p14:creationId xmlns:p14="http://schemas.microsoft.com/office/powerpoint/2010/main" val="3898663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covered this part in lectures</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13</a:t>
            </a:fld>
            <a:endParaRPr lang="en-US"/>
          </a:p>
        </p:txBody>
      </p:sp>
    </p:spTree>
    <p:extLst>
      <p:ext uri="{BB962C8B-B14F-4D97-AF65-F5344CB8AC3E}">
        <p14:creationId xmlns:p14="http://schemas.microsoft.com/office/powerpoint/2010/main" val="317867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Concepts in relational</a:t>
            </a:r>
            <a:r>
              <a:rPr lang="en-US" baseline="0" dirty="0" smtClean="0"/>
              <a:t> model,</a:t>
            </a:r>
            <a:r>
              <a:rPr lang="en-US" dirty="0" smtClean="0"/>
              <a:t> E/R diagram and SQL</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15</a:t>
            </a:fld>
            <a:endParaRPr lang="en-US"/>
          </a:p>
        </p:txBody>
      </p:sp>
    </p:spTree>
    <p:extLst>
      <p:ext uri="{BB962C8B-B14F-4D97-AF65-F5344CB8AC3E}">
        <p14:creationId xmlns:p14="http://schemas.microsoft.com/office/powerpoint/2010/main" val="4075828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in SQL</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17</a:t>
            </a:fld>
            <a:endParaRPr lang="en-US"/>
          </a:p>
        </p:txBody>
      </p:sp>
    </p:spTree>
    <p:extLst>
      <p:ext uri="{BB962C8B-B14F-4D97-AF65-F5344CB8AC3E}">
        <p14:creationId xmlns:p14="http://schemas.microsoft.com/office/powerpoint/2010/main" val="3340223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Many-One Relationships usually don’t need separate tables. The key of the “one” side is included in the relation of the “many” side •</a:t>
            </a:r>
          </a:p>
          <a:p>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22</a:t>
            </a:fld>
            <a:endParaRPr lang="en-US"/>
          </a:p>
        </p:txBody>
      </p:sp>
    </p:spTree>
    <p:extLst>
      <p:ext uri="{BB962C8B-B14F-4D97-AF65-F5344CB8AC3E}">
        <p14:creationId xmlns:p14="http://schemas.microsoft.com/office/powerpoint/2010/main" val="286840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 dependencies explained here in</a:t>
            </a:r>
            <a:r>
              <a:rPr lang="en-US" baseline="0" dirty="0" smtClean="0"/>
              <a:t> a more practical manner using a table. Chapter 3 textbook a more theoretical approach using math – first order logic</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56</a:t>
            </a:fld>
            <a:endParaRPr lang="en-US"/>
          </a:p>
        </p:txBody>
      </p:sp>
    </p:spTree>
    <p:extLst>
      <p:ext uri="{BB962C8B-B14F-4D97-AF65-F5344CB8AC3E}">
        <p14:creationId xmlns:p14="http://schemas.microsoft.com/office/powerpoint/2010/main" val="1678630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already know about the last point</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59</a:t>
            </a:fld>
            <a:endParaRPr lang="en-US"/>
          </a:p>
        </p:txBody>
      </p:sp>
    </p:spTree>
    <p:extLst>
      <p:ext uri="{BB962C8B-B14F-4D97-AF65-F5344CB8AC3E}">
        <p14:creationId xmlns:p14="http://schemas.microsoft.com/office/powerpoint/2010/main" val="49279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 us have the Social Security number of the employee in the table as well</a:t>
            </a:r>
            <a:endParaRPr lang="en-US" dirty="0"/>
          </a:p>
        </p:txBody>
      </p:sp>
      <p:sp>
        <p:nvSpPr>
          <p:cNvPr id="4" name="Slide Number Placeholder 3"/>
          <p:cNvSpPr>
            <a:spLocks noGrp="1"/>
          </p:cNvSpPr>
          <p:nvPr>
            <p:ph type="sldNum" sz="quarter" idx="10"/>
          </p:nvPr>
        </p:nvSpPr>
        <p:spPr/>
        <p:txBody>
          <a:bodyPr/>
          <a:lstStyle/>
          <a:p>
            <a:fld id="{30456905-BD82-45A2-9E88-AA6DAF023B99}" type="slidenum">
              <a:rPr lang="en-US" smtClean="0"/>
              <a:t>61</a:t>
            </a:fld>
            <a:endParaRPr lang="en-US"/>
          </a:p>
        </p:txBody>
      </p:sp>
    </p:spTree>
    <p:extLst>
      <p:ext uri="{BB962C8B-B14F-4D97-AF65-F5344CB8AC3E}">
        <p14:creationId xmlns:p14="http://schemas.microsoft.com/office/powerpoint/2010/main" val="303708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1461B9-67E7-4C98-9B5E-EC688E231AD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402903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461B9-67E7-4C98-9B5E-EC688E231AD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348130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461B9-67E7-4C98-9B5E-EC688E231AD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316423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461B9-67E7-4C98-9B5E-EC688E231AD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328500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461B9-67E7-4C98-9B5E-EC688E231AD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254458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1461B9-67E7-4C98-9B5E-EC688E231AD5}"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17120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1461B9-67E7-4C98-9B5E-EC688E231AD5}"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151499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1461B9-67E7-4C98-9B5E-EC688E231AD5}"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180342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461B9-67E7-4C98-9B5E-EC688E231AD5}"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190491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461B9-67E7-4C98-9B5E-EC688E231AD5}"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132906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461B9-67E7-4C98-9B5E-EC688E231AD5}"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58407-167E-422D-98A5-954B9BF7C89A}" type="slidenum">
              <a:rPr lang="en-US" smtClean="0"/>
              <a:t>‹#›</a:t>
            </a:fld>
            <a:endParaRPr lang="en-US"/>
          </a:p>
        </p:txBody>
      </p:sp>
    </p:spTree>
    <p:extLst>
      <p:ext uri="{BB962C8B-B14F-4D97-AF65-F5344CB8AC3E}">
        <p14:creationId xmlns:p14="http://schemas.microsoft.com/office/powerpoint/2010/main" val="262823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461B9-67E7-4C98-9B5E-EC688E231AD5}" type="datetimeFigureOut">
              <a:rPr lang="en-US" smtClean="0"/>
              <a:t>9/20/2019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58407-167E-422D-98A5-954B9BF7C89A}" type="slidenum">
              <a:rPr lang="en-US" smtClean="0"/>
              <a:t>‹#›</a:t>
            </a:fld>
            <a:endParaRPr lang="en-US"/>
          </a:p>
        </p:txBody>
      </p:sp>
    </p:spTree>
    <p:extLst>
      <p:ext uri="{BB962C8B-B14F-4D97-AF65-F5344CB8AC3E}">
        <p14:creationId xmlns:p14="http://schemas.microsoft.com/office/powerpoint/2010/main" val="446749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israelmgelfand.com/egcpm.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omal.hu/info/miazakomal.e.s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icwsm.org/papers/2--Berendt-Hanser.pd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www.dartmouth.edu/~bknauff/dwebd/2004-02/DB-intro.pdf"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www.cs.nott.ac.uk/~psznza/G51DBS/dbs5.pdf" TargetMode="External"/><Relationship Id="rId2" Type="http://schemas.openxmlformats.org/officeDocument/2006/relationships/hyperlink" Target="http://webhome.cs.uvic.ca/~thom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94984"/>
            <a:ext cx="12192000" cy="5468031"/>
          </a:xfrm>
          <a:prstGeom prst="rect">
            <a:avLst/>
          </a:prstGeom>
        </p:spPr>
      </p:pic>
    </p:spTree>
    <p:extLst>
      <p:ext uri="{BB962C8B-B14F-4D97-AF65-F5344CB8AC3E}">
        <p14:creationId xmlns:p14="http://schemas.microsoft.com/office/powerpoint/2010/main" val="3282979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34143"/>
            <a:ext cx="12192000" cy="4789714"/>
          </a:xfrm>
          <a:prstGeom prst="rect">
            <a:avLst/>
          </a:prstGeom>
        </p:spPr>
      </p:pic>
    </p:spTree>
    <p:extLst>
      <p:ext uri="{BB962C8B-B14F-4D97-AF65-F5344CB8AC3E}">
        <p14:creationId xmlns:p14="http://schemas.microsoft.com/office/powerpoint/2010/main" val="139182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ayt Numarası Yer Tutucusu 5"/>
          <p:cNvSpPr>
            <a:spLocks noGrp="1"/>
          </p:cNvSpPr>
          <p:nvPr>
            <p:ph type="sldNum" sz="quarter" idx="12"/>
          </p:nvPr>
        </p:nvSpPr>
        <p:spPr>
          <a:noFill/>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B88E8CDA-A31F-4D59-9297-3A8026ACDAD1}" type="slidenum">
              <a:rPr lang="en-US" altLang="en-US"/>
              <a:pPr/>
              <a:t>11</a:t>
            </a:fld>
            <a:endParaRPr lang="en-US" altLang="en-US"/>
          </a:p>
        </p:txBody>
      </p:sp>
      <p:sp>
        <p:nvSpPr>
          <p:cNvPr id="11267" name="Rectangle 2"/>
          <p:cNvSpPr>
            <a:spLocks noGrp="1" noChangeArrowheads="1"/>
          </p:cNvSpPr>
          <p:nvPr>
            <p:ph type="title"/>
          </p:nvPr>
        </p:nvSpPr>
        <p:spPr/>
        <p:txBody>
          <a:bodyPr/>
          <a:lstStyle/>
          <a:p>
            <a:pPr eaLnBrk="1" hangingPunct="1"/>
            <a:r>
              <a:rPr lang="en-US" altLang="en-US" smtClean="0"/>
              <a:t>Database Design Steps</a:t>
            </a:r>
          </a:p>
        </p:txBody>
      </p:sp>
      <p:sp>
        <p:nvSpPr>
          <p:cNvPr id="196611" name="Rectangle 3"/>
          <p:cNvSpPr>
            <a:spLocks noGrp="1" noChangeArrowheads="1"/>
          </p:cNvSpPr>
          <p:nvPr>
            <p:ph type="body" idx="1"/>
          </p:nvPr>
        </p:nvSpPr>
        <p:spPr/>
        <p:txBody>
          <a:bodyPr/>
          <a:lstStyle/>
          <a:p>
            <a:pPr marL="0" indent="0" eaLnBrk="1" hangingPunct="1">
              <a:buNone/>
            </a:pPr>
            <a:r>
              <a:rPr lang="en-US" altLang="en-US" b="1" dirty="0"/>
              <a:t>(1) Requirements Analysis: </a:t>
            </a:r>
            <a:r>
              <a:rPr lang="en-US" altLang="en-US" dirty="0"/>
              <a:t>What data to store, what the users want from the database</a:t>
            </a:r>
          </a:p>
          <a:p>
            <a:pPr eaLnBrk="1" hangingPunct="1"/>
            <a:endParaRPr lang="en-US" altLang="en-US" dirty="0"/>
          </a:p>
          <a:p>
            <a:pPr marL="0" indent="0" eaLnBrk="1" hangingPunct="1">
              <a:buNone/>
            </a:pPr>
            <a:r>
              <a:rPr lang="en-US" altLang="en-US" b="1" dirty="0"/>
              <a:t>(2) Conceptual Database Design: </a:t>
            </a:r>
            <a:r>
              <a:rPr lang="en-US" altLang="en-US" dirty="0"/>
              <a:t>high level description of the data (ER Model)</a:t>
            </a:r>
          </a:p>
          <a:p>
            <a:pPr eaLnBrk="1" hangingPunct="1"/>
            <a:endParaRPr lang="en-US" altLang="en-US" dirty="0"/>
          </a:p>
          <a:p>
            <a:pPr marL="0" indent="0" eaLnBrk="1" hangingPunct="1">
              <a:buNone/>
            </a:pPr>
            <a:r>
              <a:rPr lang="en-US" altLang="en-US" b="1" dirty="0"/>
              <a:t>(3) Logical Database Design: </a:t>
            </a:r>
            <a:r>
              <a:rPr lang="en-US" altLang="en-US" dirty="0"/>
              <a:t>convert an ER schema into a relational database schema.</a:t>
            </a:r>
          </a:p>
        </p:txBody>
      </p:sp>
    </p:spTree>
    <p:extLst>
      <p:ext uri="{BB962C8B-B14F-4D97-AF65-F5344CB8AC3E}">
        <p14:creationId xmlns:p14="http://schemas.microsoft.com/office/powerpoint/2010/main" val="298883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6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ayt Numarası Yer Tutucusu 5"/>
          <p:cNvSpPr>
            <a:spLocks noGrp="1"/>
          </p:cNvSpPr>
          <p:nvPr>
            <p:ph type="sldNum" sz="quarter" idx="12"/>
          </p:nvPr>
        </p:nvSpPr>
        <p:spPr>
          <a:noFill/>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498EBD8-57A5-43F4-920D-1F0A54220051}" type="slidenum">
              <a:rPr lang="en-US" altLang="en-US"/>
              <a:pPr/>
              <a:t>12</a:t>
            </a:fld>
            <a:endParaRPr lang="en-US" altLang="en-US"/>
          </a:p>
        </p:txBody>
      </p:sp>
      <p:sp>
        <p:nvSpPr>
          <p:cNvPr id="13315" name="Rectangle 2"/>
          <p:cNvSpPr>
            <a:spLocks noGrp="1" noChangeArrowheads="1"/>
          </p:cNvSpPr>
          <p:nvPr>
            <p:ph type="title"/>
          </p:nvPr>
        </p:nvSpPr>
        <p:spPr/>
        <p:txBody>
          <a:bodyPr/>
          <a:lstStyle/>
          <a:p>
            <a:pPr eaLnBrk="1" hangingPunct="1"/>
            <a:r>
              <a:rPr lang="en-US" altLang="en-US" sz="3600"/>
              <a:t>Database Design Steps (continued)</a:t>
            </a:r>
          </a:p>
        </p:txBody>
      </p:sp>
      <p:sp>
        <p:nvSpPr>
          <p:cNvPr id="198659" name="Rectangle 3"/>
          <p:cNvSpPr>
            <a:spLocks noGrp="1" noChangeArrowheads="1"/>
          </p:cNvSpPr>
          <p:nvPr>
            <p:ph type="body" idx="1"/>
          </p:nvPr>
        </p:nvSpPr>
        <p:spPr/>
        <p:txBody>
          <a:bodyPr/>
          <a:lstStyle/>
          <a:p>
            <a:pPr marL="0" indent="0" eaLnBrk="1" hangingPunct="1">
              <a:lnSpc>
                <a:spcPct val="90000"/>
              </a:lnSpc>
              <a:buNone/>
            </a:pPr>
            <a:r>
              <a:rPr lang="en-US" altLang="en-US" sz="2400" b="1" dirty="0"/>
              <a:t>(4) Schema Refinement: </a:t>
            </a:r>
            <a:r>
              <a:rPr lang="en-US" altLang="en-US" sz="2400" dirty="0"/>
              <a:t>analyze the collection of relations in the relational database schema to identify potential problems, and refine it (normalization relations).</a:t>
            </a:r>
          </a:p>
          <a:p>
            <a:pPr eaLnBrk="1" hangingPunct="1">
              <a:lnSpc>
                <a:spcPct val="90000"/>
              </a:lnSpc>
            </a:pPr>
            <a:endParaRPr lang="en-US" altLang="en-US" sz="2400" dirty="0"/>
          </a:p>
          <a:p>
            <a:pPr marL="0" indent="0" eaLnBrk="1" hangingPunct="1">
              <a:lnSpc>
                <a:spcPct val="90000"/>
              </a:lnSpc>
              <a:buNone/>
            </a:pPr>
            <a:r>
              <a:rPr lang="en-US" altLang="en-US" sz="2400" b="1" dirty="0"/>
              <a:t>(5) Physical Database Design</a:t>
            </a:r>
            <a:r>
              <a:rPr lang="en-US" altLang="en-US" sz="2400" b="1" dirty="0" smtClean="0"/>
              <a:t>: </a:t>
            </a:r>
            <a:r>
              <a:rPr lang="en-US" altLang="en-US" sz="2400" dirty="0" smtClean="0"/>
              <a:t>consider </a:t>
            </a:r>
            <a:r>
              <a:rPr lang="en-US" altLang="en-US" sz="2400" dirty="0"/>
              <a:t>typical expected workloads that our database must support and further refine the database design to ensure that it meets desired performance criteria.</a:t>
            </a:r>
          </a:p>
          <a:p>
            <a:pPr eaLnBrk="1" hangingPunct="1">
              <a:lnSpc>
                <a:spcPct val="90000"/>
              </a:lnSpc>
            </a:pPr>
            <a:endParaRPr lang="en-US" altLang="en-US" sz="2400" dirty="0"/>
          </a:p>
          <a:p>
            <a:pPr marL="0" indent="0" eaLnBrk="1" hangingPunct="1">
              <a:lnSpc>
                <a:spcPct val="90000"/>
              </a:lnSpc>
              <a:buNone/>
            </a:pPr>
            <a:r>
              <a:rPr lang="en-US" altLang="en-US" sz="2400" b="1" dirty="0"/>
              <a:t>(6) Security Design</a:t>
            </a:r>
            <a:r>
              <a:rPr lang="en-US" altLang="en-US" sz="2400" b="1" dirty="0" smtClean="0"/>
              <a:t>: </a:t>
            </a:r>
            <a:r>
              <a:rPr lang="en-US" altLang="en-US" sz="2400" dirty="0" smtClean="0"/>
              <a:t>we </a:t>
            </a:r>
            <a:r>
              <a:rPr lang="en-US" altLang="en-US" sz="2400" dirty="0"/>
              <a:t>identify different user groups and different </a:t>
            </a:r>
            <a:r>
              <a:rPr lang="en-US" altLang="en-US" sz="2400" b="1" dirty="0"/>
              <a:t>roles </a:t>
            </a:r>
            <a:r>
              <a:rPr lang="en-US" altLang="en-US" sz="2400" dirty="0"/>
              <a:t>played by various users</a:t>
            </a:r>
          </a:p>
        </p:txBody>
      </p:sp>
    </p:spTree>
    <p:extLst>
      <p:ext uri="{BB962C8B-B14F-4D97-AF65-F5344CB8AC3E}">
        <p14:creationId xmlns:p14="http://schemas.microsoft.com/office/powerpoint/2010/main" val="573546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ayt Numarası Yer Tutucusu 5"/>
          <p:cNvSpPr>
            <a:spLocks noGrp="1"/>
          </p:cNvSpPr>
          <p:nvPr>
            <p:ph type="sldNum" sz="quarter" idx="12"/>
          </p:nvPr>
        </p:nvSpPr>
        <p:spPr>
          <a:noFill/>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4346FFB1-3592-4F7A-8D5A-751167E10518}" type="slidenum">
              <a:rPr lang="en-US" altLang="en-US"/>
              <a:pPr/>
              <a:t>13</a:t>
            </a:fld>
            <a:endParaRPr lang="en-US" altLang="en-US"/>
          </a:p>
        </p:txBody>
      </p:sp>
      <p:sp>
        <p:nvSpPr>
          <p:cNvPr id="10243" name="Rectangle 2"/>
          <p:cNvSpPr>
            <a:spLocks noGrp="1" noChangeArrowheads="1"/>
          </p:cNvSpPr>
          <p:nvPr>
            <p:ph type="title"/>
          </p:nvPr>
        </p:nvSpPr>
        <p:spPr/>
        <p:txBody>
          <a:bodyPr/>
          <a:lstStyle/>
          <a:p>
            <a:pPr eaLnBrk="1" hangingPunct="1"/>
            <a:r>
              <a:rPr lang="en-US" altLang="en-US" smtClean="0"/>
              <a:t>Entity Relationship (E/R) Model</a:t>
            </a:r>
          </a:p>
        </p:txBody>
      </p:sp>
      <p:sp>
        <p:nvSpPr>
          <p:cNvPr id="10244"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i="1" smtClean="0"/>
              <a:t>	</a:t>
            </a:r>
            <a:r>
              <a:rPr lang="en-US" altLang="en-US" i="1" smtClean="0">
                <a:solidFill>
                  <a:schemeClr val="folHlink"/>
                </a:solidFill>
              </a:rPr>
              <a:t>Entity-relationship (ER) data model</a:t>
            </a:r>
            <a:r>
              <a:rPr lang="en-US" altLang="en-US" i="1" smtClean="0"/>
              <a:t> </a:t>
            </a:r>
            <a:r>
              <a:rPr lang="en-US" altLang="en-US" smtClean="0"/>
              <a:t>allows us to describe the data involved in a real-world enterprise in terms of </a:t>
            </a:r>
            <a:r>
              <a:rPr lang="en-US" altLang="en-US" b="1" smtClean="0"/>
              <a:t>objects</a:t>
            </a:r>
            <a:r>
              <a:rPr lang="en-US" altLang="en-US" smtClean="0"/>
              <a:t> and </a:t>
            </a:r>
            <a:r>
              <a:rPr lang="en-US" altLang="en-US" b="1" smtClean="0"/>
              <a:t>their relationships </a:t>
            </a:r>
            <a:r>
              <a:rPr lang="en-US" altLang="en-US" smtClean="0"/>
              <a:t>and is widely used to develop </a:t>
            </a:r>
            <a:r>
              <a:rPr lang="en-US" altLang="en-US" b="1" smtClean="0"/>
              <a:t>an initial database design</a:t>
            </a:r>
            <a:r>
              <a:rPr lang="en-US" altLang="en-US" smtClean="0"/>
              <a:t>.</a:t>
            </a:r>
          </a:p>
        </p:txBody>
      </p:sp>
    </p:spTree>
    <p:extLst>
      <p:ext uri="{BB962C8B-B14F-4D97-AF65-F5344CB8AC3E}">
        <p14:creationId xmlns:p14="http://schemas.microsoft.com/office/powerpoint/2010/main" val="1525201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ayt Numarası Yer Tutucusu 5"/>
          <p:cNvSpPr>
            <a:spLocks noGrp="1"/>
          </p:cNvSpPr>
          <p:nvPr>
            <p:ph type="sldNum" sz="quarter" idx="12"/>
          </p:nvPr>
        </p:nvSpPr>
        <p:spPr>
          <a:noFill/>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5E4541A4-0D71-408F-8BE5-6E1E67B973EF}" type="slidenum">
              <a:rPr lang="en-US" altLang="en-US"/>
              <a:pPr/>
              <a:t>14</a:t>
            </a:fld>
            <a:endParaRPr lang="en-US" altLang="en-US"/>
          </a:p>
        </p:txBody>
      </p:sp>
      <p:sp>
        <p:nvSpPr>
          <p:cNvPr id="12291" name="Rectangle 2"/>
          <p:cNvSpPr>
            <a:spLocks noGrp="1" noChangeArrowheads="1"/>
          </p:cNvSpPr>
          <p:nvPr>
            <p:ph type="title"/>
          </p:nvPr>
        </p:nvSpPr>
        <p:spPr/>
        <p:txBody>
          <a:bodyPr/>
          <a:lstStyle/>
          <a:p>
            <a:pPr eaLnBrk="1" hangingPunct="1"/>
            <a:r>
              <a:rPr lang="en-US" altLang="en-US" smtClean="0"/>
              <a:t>Beyond the ER Model</a:t>
            </a:r>
          </a:p>
        </p:txBody>
      </p:sp>
      <p:sp>
        <p:nvSpPr>
          <p:cNvPr id="12292" name="Rectangle 3"/>
          <p:cNvSpPr>
            <a:spLocks noGrp="1" noChangeArrowheads="1"/>
          </p:cNvSpPr>
          <p:nvPr>
            <p:ph type="body" idx="1"/>
          </p:nvPr>
        </p:nvSpPr>
        <p:spPr/>
        <p:txBody>
          <a:bodyPr/>
          <a:lstStyle/>
          <a:p>
            <a:pPr eaLnBrk="1" hangingPunct="1">
              <a:lnSpc>
                <a:spcPct val="90000"/>
              </a:lnSpc>
            </a:pPr>
            <a:r>
              <a:rPr lang="en-US" altLang="en-US" sz="2400"/>
              <a:t>ER diagram is just an approximate description of the data, constructed through a very subjective evaluation of the information collected during requirements analysis. </a:t>
            </a:r>
          </a:p>
          <a:p>
            <a:pPr eaLnBrk="1" hangingPunct="1">
              <a:lnSpc>
                <a:spcPct val="90000"/>
              </a:lnSpc>
              <a:buFont typeface="Wingdings" panose="05000000000000000000" pitchFamily="2" charset="2"/>
              <a:buNone/>
            </a:pPr>
            <a:endParaRPr lang="en-US" altLang="en-US" sz="2400"/>
          </a:p>
          <a:p>
            <a:pPr eaLnBrk="1" hangingPunct="1">
              <a:lnSpc>
                <a:spcPct val="90000"/>
              </a:lnSpc>
            </a:pPr>
            <a:r>
              <a:rPr lang="en-US" altLang="en-US" sz="2400"/>
              <a:t>A more careful analysis can often refine the logical schema obtained at the end of Step 3. Once we have a good logical schema, we must consider performance criteria and design the physical schema.</a:t>
            </a:r>
          </a:p>
        </p:txBody>
      </p:sp>
    </p:spTree>
    <p:extLst>
      <p:ext uri="{BB962C8B-B14F-4D97-AF65-F5344CB8AC3E}">
        <p14:creationId xmlns:p14="http://schemas.microsoft.com/office/powerpoint/2010/main" val="2447054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28712" y="4762"/>
            <a:ext cx="9934575" cy="6848475"/>
          </a:xfrm>
          <a:prstGeom prst="rect">
            <a:avLst/>
          </a:prstGeom>
        </p:spPr>
      </p:pic>
    </p:spTree>
    <p:extLst>
      <p:ext uri="{BB962C8B-B14F-4D97-AF65-F5344CB8AC3E}">
        <p14:creationId xmlns:p14="http://schemas.microsoft.com/office/powerpoint/2010/main" val="354346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8876" y="0"/>
            <a:ext cx="10494247" cy="6858000"/>
          </a:xfrm>
          <a:prstGeom prst="rect">
            <a:avLst/>
          </a:prstGeom>
        </p:spPr>
      </p:pic>
    </p:spTree>
    <p:extLst>
      <p:ext uri="{BB962C8B-B14F-4D97-AF65-F5344CB8AC3E}">
        <p14:creationId xmlns:p14="http://schemas.microsoft.com/office/powerpoint/2010/main" val="152030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96122" y="0"/>
            <a:ext cx="9199756" cy="6858000"/>
          </a:xfrm>
          <a:prstGeom prst="rect">
            <a:avLst/>
          </a:prstGeom>
        </p:spPr>
      </p:pic>
    </p:spTree>
    <p:extLst>
      <p:ext uri="{BB962C8B-B14F-4D97-AF65-F5344CB8AC3E}">
        <p14:creationId xmlns:p14="http://schemas.microsoft.com/office/powerpoint/2010/main" val="2377106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0150" y="390525"/>
            <a:ext cx="9791700" cy="6076950"/>
          </a:xfrm>
          <a:prstGeom prst="rect">
            <a:avLst/>
          </a:prstGeom>
        </p:spPr>
      </p:pic>
    </p:spTree>
    <p:extLst>
      <p:ext uri="{BB962C8B-B14F-4D97-AF65-F5344CB8AC3E}">
        <p14:creationId xmlns:p14="http://schemas.microsoft.com/office/powerpoint/2010/main" val="1882314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9902" y="0"/>
            <a:ext cx="8472196" cy="6858000"/>
          </a:xfrm>
          <a:prstGeom prst="rect">
            <a:avLst/>
          </a:prstGeom>
        </p:spPr>
      </p:pic>
    </p:spTree>
    <p:extLst>
      <p:ext uri="{BB962C8B-B14F-4D97-AF65-F5344CB8AC3E}">
        <p14:creationId xmlns:p14="http://schemas.microsoft.com/office/powerpoint/2010/main" val="361274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01</a:t>
            </a:r>
            <a:endParaRPr lang="en-US" dirty="0"/>
          </a:p>
        </p:txBody>
      </p:sp>
      <p:sp>
        <p:nvSpPr>
          <p:cNvPr id="3" name="Subtitle 2"/>
          <p:cNvSpPr>
            <a:spLocks noGrp="1"/>
          </p:cNvSpPr>
          <p:nvPr>
            <p:ph type="subTitle" idx="1"/>
          </p:nvPr>
        </p:nvSpPr>
        <p:spPr/>
        <p:txBody>
          <a:bodyPr>
            <a:normAutofit/>
          </a:bodyPr>
          <a:lstStyle/>
          <a:p>
            <a:r>
              <a:rPr lang="en-US" sz="5400" dirty="0" smtClean="0"/>
              <a:t>Open Consultation</a:t>
            </a:r>
            <a:endParaRPr lang="en-US" sz="5400" dirty="0"/>
          </a:p>
        </p:txBody>
      </p:sp>
    </p:spTree>
    <p:extLst>
      <p:ext uri="{BB962C8B-B14F-4D97-AF65-F5344CB8AC3E}">
        <p14:creationId xmlns:p14="http://schemas.microsoft.com/office/powerpoint/2010/main" val="167149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0162" y="71437"/>
            <a:ext cx="9591675" cy="6715125"/>
          </a:xfrm>
          <a:prstGeom prst="rect">
            <a:avLst/>
          </a:prstGeom>
        </p:spPr>
      </p:pic>
    </p:spTree>
    <p:extLst>
      <p:ext uri="{BB962C8B-B14F-4D97-AF65-F5344CB8AC3E}">
        <p14:creationId xmlns:p14="http://schemas.microsoft.com/office/powerpoint/2010/main" val="2748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9902" y="0"/>
            <a:ext cx="8472196" cy="6858000"/>
          </a:xfrm>
          <a:prstGeom prst="rect">
            <a:avLst/>
          </a:prstGeom>
        </p:spPr>
      </p:pic>
    </p:spTree>
    <p:extLst>
      <p:ext uri="{BB962C8B-B14F-4D97-AF65-F5344CB8AC3E}">
        <p14:creationId xmlns:p14="http://schemas.microsoft.com/office/powerpoint/2010/main" val="1273381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2700" dirty="0"/>
              <a:t>Many-Many Relationships become relations whose attributes are only: – The keys of the connected entity sets. – Attributes of the relationship itself. – Sometimes attribute renaming needed to avoid name </a:t>
            </a:r>
            <a:r>
              <a:rPr lang="en-US" sz="2700" dirty="0" smtClean="0"/>
              <a:t>clashes </a:t>
            </a:r>
            <a:endParaRPr lang="en-US" sz="2700" dirty="0"/>
          </a:p>
        </p:txBody>
      </p:sp>
      <p:pic>
        <p:nvPicPr>
          <p:cNvPr id="4" name="Content Placeholder 3"/>
          <p:cNvPicPr>
            <a:picLocks noGrp="1" noChangeAspect="1"/>
          </p:cNvPicPr>
          <p:nvPr>
            <p:ph idx="1"/>
          </p:nvPr>
        </p:nvPicPr>
        <p:blipFill>
          <a:blip r:embed="rId3"/>
          <a:stretch>
            <a:fillRect/>
          </a:stretch>
        </p:blipFill>
        <p:spPr>
          <a:xfrm>
            <a:off x="2935705" y="1775136"/>
            <a:ext cx="7103444" cy="5003770"/>
          </a:xfrm>
          <a:prstGeom prst="rect">
            <a:avLst/>
          </a:prstGeom>
        </p:spPr>
      </p:pic>
    </p:spTree>
    <p:extLst>
      <p:ext uri="{BB962C8B-B14F-4D97-AF65-F5344CB8AC3E}">
        <p14:creationId xmlns:p14="http://schemas.microsoft.com/office/powerpoint/2010/main" val="196518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8128" y="0"/>
            <a:ext cx="9735744" cy="6858000"/>
          </a:xfrm>
          <a:prstGeom prst="rect">
            <a:avLst/>
          </a:prstGeom>
        </p:spPr>
      </p:pic>
    </p:spTree>
    <p:extLst>
      <p:ext uri="{BB962C8B-B14F-4D97-AF65-F5344CB8AC3E}">
        <p14:creationId xmlns:p14="http://schemas.microsoft.com/office/powerpoint/2010/main" val="430434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sz="2200" dirty="0"/>
              <a:t>Ternary (or higher) relationships need separate tables with keys of the participating entity sets.  </a:t>
            </a:r>
            <a:r>
              <a:rPr lang="en-US" sz="2200" dirty="0" smtClean="0"/>
              <a:t> </a:t>
            </a:r>
            <a:r>
              <a:rPr lang="en-US" sz="2200" dirty="0"/>
              <a:t>The key is the union of keys of the “many” sides</a:t>
            </a:r>
          </a:p>
        </p:txBody>
      </p:sp>
      <p:pic>
        <p:nvPicPr>
          <p:cNvPr id="4" name="Content Placeholder 3"/>
          <p:cNvPicPr>
            <a:picLocks noGrp="1" noChangeAspect="1"/>
          </p:cNvPicPr>
          <p:nvPr>
            <p:ph idx="1"/>
          </p:nvPr>
        </p:nvPicPr>
        <p:blipFill>
          <a:blip r:embed="rId2"/>
          <a:stretch>
            <a:fillRect/>
          </a:stretch>
        </p:blipFill>
        <p:spPr>
          <a:xfrm>
            <a:off x="2935705" y="1604622"/>
            <a:ext cx="6882063" cy="5219149"/>
          </a:xfrm>
          <a:prstGeom prst="rect">
            <a:avLst/>
          </a:prstGeom>
        </p:spPr>
      </p:pic>
    </p:spTree>
    <p:extLst>
      <p:ext uri="{BB962C8B-B14F-4D97-AF65-F5344CB8AC3E}">
        <p14:creationId xmlns:p14="http://schemas.microsoft.com/office/powerpoint/2010/main" val="3473628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73719" y="301752"/>
            <a:ext cx="8377150" cy="6355080"/>
          </a:xfrm>
          <a:prstGeom prst="rect">
            <a:avLst/>
          </a:prstGeom>
        </p:spPr>
      </p:pic>
    </p:spTree>
    <p:extLst>
      <p:ext uri="{BB962C8B-B14F-4D97-AF65-F5344CB8AC3E}">
        <p14:creationId xmlns:p14="http://schemas.microsoft.com/office/powerpoint/2010/main" val="4053718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8528" y="331506"/>
            <a:ext cx="8575797" cy="6389333"/>
          </a:xfrm>
          <a:prstGeom prst="rect">
            <a:avLst/>
          </a:prstGeom>
        </p:spPr>
      </p:pic>
    </p:spTree>
    <p:extLst>
      <p:ext uri="{BB962C8B-B14F-4D97-AF65-F5344CB8AC3E}">
        <p14:creationId xmlns:p14="http://schemas.microsoft.com/office/powerpoint/2010/main" val="1008634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5423" y="-1"/>
            <a:ext cx="9892553" cy="7145889"/>
          </a:xfrm>
          <a:prstGeom prst="rect">
            <a:avLst/>
          </a:prstGeom>
        </p:spPr>
      </p:pic>
    </p:spTree>
    <p:extLst>
      <p:ext uri="{BB962C8B-B14F-4D97-AF65-F5344CB8AC3E}">
        <p14:creationId xmlns:p14="http://schemas.microsoft.com/office/powerpoint/2010/main" val="2702933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4480" y="61820"/>
            <a:ext cx="9665208" cy="7165993"/>
          </a:xfrm>
          <a:prstGeom prst="rect">
            <a:avLst/>
          </a:prstGeom>
        </p:spPr>
      </p:pic>
    </p:spTree>
    <p:extLst>
      <p:ext uri="{BB962C8B-B14F-4D97-AF65-F5344CB8AC3E}">
        <p14:creationId xmlns:p14="http://schemas.microsoft.com/office/powerpoint/2010/main" val="310959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4286" y="91440"/>
            <a:ext cx="10485120" cy="6766560"/>
          </a:xfrm>
          <a:prstGeom prst="rect">
            <a:avLst/>
          </a:prstGeom>
        </p:spPr>
      </p:pic>
    </p:spTree>
    <p:extLst>
      <p:ext uri="{BB962C8B-B14F-4D97-AF65-F5344CB8AC3E}">
        <p14:creationId xmlns:p14="http://schemas.microsoft.com/office/powerpoint/2010/main" val="270229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behind the scenarios</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Motivation. Why these particular scenarios? Conflict &amp; communication</a:t>
            </a:r>
          </a:p>
          <a:p>
            <a:pPr marL="514350" indent="-514350">
              <a:buAutoNum type="arabicPeriod"/>
            </a:pPr>
            <a:r>
              <a:rPr lang="en-US" dirty="0"/>
              <a:t>Universal education in the context of the </a:t>
            </a:r>
            <a:r>
              <a:rPr lang="en-US" dirty="0" smtClean="0"/>
              <a:t>internet and learning on your own (with no formal teacher assigned)</a:t>
            </a:r>
            <a:endParaRPr lang="en-US" dirty="0"/>
          </a:p>
          <a:p>
            <a:pPr marL="514350" indent="-514350">
              <a:buAutoNum type="arabicPeriod" startAt="3"/>
            </a:pPr>
            <a:r>
              <a:rPr lang="en-US" dirty="0" smtClean="0"/>
              <a:t>Learning your native language to understand the local culture (or to  preserve the cultural heritage of your country and consequently all people of the world)  &amp; a second language for universal  communication</a:t>
            </a:r>
          </a:p>
          <a:p>
            <a:pPr marL="514350" indent="-514350">
              <a:buAutoNum type="arabicPeriod" startAt="3"/>
            </a:pPr>
            <a:r>
              <a:rPr lang="en-US" dirty="0"/>
              <a:t>Math as part of  a universal culture (symbols as a language)</a:t>
            </a:r>
          </a:p>
          <a:p>
            <a:pPr marL="0" indent="0">
              <a:buNone/>
            </a:pPr>
            <a:r>
              <a:rPr lang="en-US" dirty="0" smtClean="0"/>
              <a:t>5.   Other additions (if you have any)</a:t>
            </a:r>
          </a:p>
          <a:p>
            <a:pPr marL="514350" indent="-514350">
              <a:buAutoNum type="arabicPeriod"/>
            </a:pPr>
            <a:endParaRPr lang="en-US" dirty="0"/>
          </a:p>
        </p:txBody>
      </p:sp>
    </p:spTree>
    <p:extLst>
      <p:ext uri="{BB962C8B-B14F-4D97-AF65-F5344CB8AC3E}">
        <p14:creationId xmlns:p14="http://schemas.microsoft.com/office/powerpoint/2010/main" val="375374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9674" y="137160"/>
            <a:ext cx="9731931" cy="6556248"/>
          </a:xfrm>
          <a:prstGeom prst="rect">
            <a:avLst/>
          </a:prstGeom>
        </p:spPr>
      </p:pic>
    </p:spTree>
    <p:extLst>
      <p:ext uri="{BB962C8B-B14F-4D97-AF65-F5344CB8AC3E}">
        <p14:creationId xmlns:p14="http://schemas.microsoft.com/office/powerpoint/2010/main" val="3561440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9657" y="161899"/>
            <a:ext cx="8764600" cy="6696101"/>
          </a:xfrm>
          <a:prstGeom prst="rect">
            <a:avLst/>
          </a:prstGeom>
        </p:spPr>
      </p:pic>
    </p:spTree>
    <p:extLst>
      <p:ext uri="{BB962C8B-B14F-4D97-AF65-F5344CB8AC3E}">
        <p14:creationId xmlns:p14="http://schemas.microsoft.com/office/powerpoint/2010/main" val="4143876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3997" y="2176271"/>
            <a:ext cx="10618040" cy="2413191"/>
          </a:xfrm>
          <a:prstGeom prst="rect">
            <a:avLst/>
          </a:prstGeom>
        </p:spPr>
      </p:pic>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8797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1886" y="310896"/>
            <a:ext cx="8840081" cy="6419088"/>
          </a:xfrm>
          <a:prstGeom prst="rect">
            <a:avLst/>
          </a:prstGeom>
        </p:spPr>
      </p:pic>
    </p:spTree>
    <p:extLst>
      <p:ext uri="{BB962C8B-B14F-4D97-AF65-F5344CB8AC3E}">
        <p14:creationId xmlns:p14="http://schemas.microsoft.com/office/powerpoint/2010/main" val="90265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6886" y="137160"/>
            <a:ext cx="9293930" cy="6455664"/>
          </a:xfrm>
          <a:prstGeom prst="rect">
            <a:avLst/>
          </a:prstGeom>
        </p:spPr>
      </p:pic>
    </p:spTree>
    <p:extLst>
      <p:ext uri="{BB962C8B-B14F-4D97-AF65-F5344CB8AC3E}">
        <p14:creationId xmlns:p14="http://schemas.microsoft.com/office/powerpoint/2010/main" val="1390412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6765" y="310896"/>
            <a:ext cx="8833655" cy="6135624"/>
          </a:xfrm>
          <a:prstGeom prst="rect">
            <a:avLst/>
          </a:prstGeom>
        </p:spPr>
      </p:pic>
    </p:spTree>
    <p:extLst>
      <p:ext uri="{BB962C8B-B14F-4D97-AF65-F5344CB8AC3E}">
        <p14:creationId xmlns:p14="http://schemas.microsoft.com/office/powerpoint/2010/main" val="592524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7360" y="122233"/>
            <a:ext cx="9345168" cy="6904081"/>
          </a:xfrm>
          <a:prstGeom prst="rect">
            <a:avLst/>
          </a:prstGeom>
        </p:spPr>
      </p:pic>
    </p:spTree>
    <p:extLst>
      <p:ext uri="{BB962C8B-B14F-4D97-AF65-F5344CB8AC3E}">
        <p14:creationId xmlns:p14="http://schemas.microsoft.com/office/powerpoint/2010/main" val="3959480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2968" y="-80085"/>
            <a:ext cx="6245352" cy="7497514"/>
          </a:xfrm>
          <a:prstGeom prst="rect">
            <a:avLst/>
          </a:prstGeom>
        </p:spPr>
      </p:pic>
    </p:spTree>
    <p:extLst>
      <p:ext uri="{BB962C8B-B14F-4D97-AF65-F5344CB8AC3E}">
        <p14:creationId xmlns:p14="http://schemas.microsoft.com/office/powerpoint/2010/main" val="42312194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sz="half" idx="2"/>
          </p:nvPr>
        </p:nvPicPr>
        <p:blipFill>
          <a:blip r:embed="rId2"/>
          <a:stretch>
            <a:fillRect/>
          </a:stretch>
        </p:blipFill>
        <p:spPr>
          <a:xfrm>
            <a:off x="5002755" y="1261872"/>
            <a:ext cx="7154318" cy="5212080"/>
          </a:xfrm>
          <a:prstGeom prst="rect">
            <a:avLst/>
          </a:prstGeom>
        </p:spPr>
      </p:pic>
      <p:pic>
        <p:nvPicPr>
          <p:cNvPr id="5" name="Content Placeholder 4"/>
          <p:cNvPicPr>
            <a:picLocks noGrp="1" noChangeAspect="1"/>
          </p:cNvPicPr>
          <p:nvPr>
            <p:ph sz="half" idx="1"/>
          </p:nvPr>
        </p:nvPicPr>
        <p:blipFill>
          <a:blip r:embed="rId3"/>
          <a:stretch>
            <a:fillRect/>
          </a:stretch>
        </p:blipFill>
        <p:spPr>
          <a:xfrm>
            <a:off x="142705" y="731520"/>
            <a:ext cx="4868207" cy="5844259"/>
          </a:xfrm>
          <a:prstGeom prst="rect">
            <a:avLst/>
          </a:prstGeom>
        </p:spPr>
      </p:pic>
    </p:spTree>
    <p:extLst>
      <p:ext uri="{BB962C8B-B14F-4D97-AF65-F5344CB8AC3E}">
        <p14:creationId xmlns:p14="http://schemas.microsoft.com/office/powerpoint/2010/main" val="23102452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sz="half" idx="2"/>
          </p:nvPr>
        </p:nvPicPr>
        <p:blipFill>
          <a:blip r:embed="rId2"/>
          <a:stretch>
            <a:fillRect/>
          </a:stretch>
        </p:blipFill>
        <p:spPr>
          <a:xfrm>
            <a:off x="4937043" y="1975104"/>
            <a:ext cx="7130930" cy="3776471"/>
          </a:xfrm>
          <a:prstGeom prst="rect">
            <a:avLst/>
          </a:prstGeom>
        </p:spPr>
      </p:pic>
      <p:pic>
        <p:nvPicPr>
          <p:cNvPr id="5" name="Content Placeholder 4"/>
          <p:cNvPicPr>
            <a:picLocks noGrp="1" noChangeAspect="1"/>
          </p:cNvPicPr>
          <p:nvPr>
            <p:ph sz="half" idx="1"/>
          </p:nvPr>
        </p:nvPicPr>
        <p:blipFill>
          <a:blip r:embed="rId3"/>
          <a:stretch>
            <a:fillRect/>
          </a:stretch>
        </p:blipFill>
        <p:spPr>
          <a:xfrm>
            <a:off x="380654" y="932688"/>
            <a:ext cx="4421744" cy="5308283"/>
          </a:xfrm>
          <a:prstGeom prst="rect">
            <a:avLst/>
          </a:prstGeom>
        </p:spPr>
      </p:pic>
    </p:spTree>
    <p:extLst>
      <p:ext uri="{BB962C8B-B14F-4D97-AF65-F5344CB8AC3E}">
        <p14:creationId xmlns:p14="http://schemas.microsoft.com/office/powerpoint/2010/main" val="176795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a:t>
            </a:r>
            <a:endParaRPr lang="en-US" dirty="0"/>
          </a:p>
        </p:txBody>
      </p:sp>
      <p:sp>
        <p:nvSpPr>
          <p:cNvPr id="3" name="Content Placeholder 2"/>
          <p:cNvSpPr>
            <a:spLocks noGrp="1"/>
          </p:cNvSpPr>
          <p:nvPr>
            <p:ph idx="1"/>
          </p:nvPr>
        </p:nvSpPr>
        <p:spPr/>
        <p:txBody>
          <a:bodyPr/>
          <a:lstStyle/>
          <a:p>
            <a:pPr marL="0" lvl="0" indent="0">
              <a:buNone/>
            </a:pPr>
            <a:r>
              <a:rPr lang="en-US" dirty="0" smtClean="0">
                <a:solidFill>
                  <a:prstClr val="black"/>
                </a:solidFill>
              </a:rPr>
              <a:t>Similar situations</a:t>
            </a:r>
            <a:endParaRPr lang="en-US" dirty="0">
              <a:solidFill>
                <a:prstClr val="black"/>
              </a:solidFill>
            </a:endParaRPr>
          </a:p>
          <a:p>
            <a:pPr marL="0" lvl="0" indent="0">
              <a:buNone/>
            </a:pPr>
            <a:r>
              <a:rPr lang="en-US" dirty="0">
                <a:solidFill>
                  <a:prstClr val="black"/>
                </a:solidFill>
              </a:rPr>
              <a:t>       </a:t>
            </a:r>
            <a:r>
              <a:rPr lang="en-US" dirty="0">
                <a:solidFill>
                  <a:prstClr val="black"/>
                </a:solidFill>
                <a:hlinkClick r:id="rId3"/>
              </a:rPr>
              <a:t>http://www.israelmgelfand.com/egcpm.html</a:t>
            </a:r>
            <a:endParaRPr lang="en-US" dirty="0">
              <a:solidFill>
                <a:prstClr val="black"/>
              </a:solidFill>
            </a:endParaRPr>
          </a:p>
          <a:p>
            <a:pPr marL="0" lvl="0" indent="0">
              <a:buNone/>
            </a:pPr>
            <a:r>
              <a:rPr lang="en-US" dirty="0">
                <a:solidFill>
                  <a:prstClr val="black"/>
                </a:solidFill>
              </a:rPr>
              <a:t>       </a:t>
            </a:r>
            <a:r>
              <a:rPr lang="en-US" dirty="0">
                <a:solidFill>
                  <a:prstClr val="black"/>
                </a:solidFill>
                <a:hlinkClick r:id="rId4"/>
              </a:rPr>
              <a:t>https://www.komal.hu/info/miazakomal.e.shtml</a:t>
            </a:r>
            <a:endParaRPr lang="en-US" dirty="0">
              <a:solidFill>
                <a:prstClr val="black"/>
              </a:solidFill>
            </a:endParaRPr>
          </a:p>
          <a:p>
            <a:endParaRPr lang="en-US" dirty="0"/>
          </a:p>
        </p:txBody>
      </p:sp>
    </p:spTree>
    <p:extLst>
      <p:ext uri="{BB962C8B-B14F-4D97-AF65-F5344CB8AC3E}">
        <p14:creationId xmlns:p14="http://schemas.microsoft.com/office/powerpoint/2010/main" val="3542033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2"/>
          </p:nvPr>
        </p:nvPicPr>
        <p:blipFill>
          <a:blip r:embed="rId2"/>
          <a:stretch>
            <a:fillRect/>
          </a:stretch>
        </p:blipFill>
        <p:spPr>
          <a:xfrm>
            <a:off x="5682264" y="1316736"/>
            <a:ext cx="6305520" cy="5494638"/>
          </a:xfrm>
          <a:prstGeom prst="rect">
            <a:avLst/>
          </a:prstGeom>
        </p:spPr>
      </p:pic>
      <p:pic>
        <p:nvPicPr>
          <p:cNvPr id="6" name="Content Placeholder 4"/>
          <p:cNvPicPr>
            <a:picLocks noGrp="1" noChangeAspect="1"/>
          </p:cNvPicPr>
          <p:nvPr>
            <p:ph sz="half" idx="1"/>
          </p:nvPr>
        </p:nvPicPr>
        <p:blipFill>
          <a:blip r:embed="rId3"/>
          <a:stretch>
            <a:fillRect/>
          </a:stretch>
        </p:blipFill>
        <p:spPr>
          <a:xfrm>
            <a:off x="987196" y="740664"/>
            <a:ext cx="4821042" cy="5787639"/>
          </a:xfrm>
          <a:prstGeom prst="rect">
            <a:avLst/>
          </a:prstGeom>
        </p:spPr>
      </p:pic>
    </p:spTree>
    <p:extLst>
      <p:ext uri="{BB962C8B-B14F-4D97-AF65-F5344CB8AC3E}">
        <p14:creationId xmlns:p14="http://schemas.microsoft.com/office/powerpoint/2010/main" val="933784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9576" y="292027"/>
            <a:ext cx="10277856" cy="6557886"/>
          </a:xfrm>
          <a:prstGeom prst="rect">
            <a:avLst/>
          </a:prstGeom>
        </p:spPr>
      </p:pic>
    </p:spTree>
    <p:extLst>
      <p:ext uri="{BB962C8B-B14F-4D97-AF65-F5344CB8AC3E}">
        <p14:creationId xmlns:p14="http://schemas.microsoft.com/office/powerpoint/2010/main" val="38423480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8497" y="603504"/>
            <a:ext cx="9698395" cy="6025896"/>
          </a:xfrm>
          <a:prstGeom prst="rect">
            <a:avLst/>
          </a:prstGeom>
        </p:spPr>
      </p:pic>
    </p:spTree>
    <p:extLst>
      <p:ext uri="{BB962C8B-B14F-4D97-AF65-F5344CB8AC3E}">
        <p14:creationId xmlns:p14="http://schemas.microsoft.com/office/powerpoint/2010/main" val="3406156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5920" y="225738"/>
            <a:ext cx="8616715" cy="6202494"/>
          </a:xfrm>
          <a:prstGeom prst="rect">
            <a:avLst/>
          </a:prstGeom>
        </p:spPr>
      </p:pic>
    </p:spTree>
    <p:extLst>
      <p:ext uri="{BB962C8B-B14F-4D97-AF65-F5344CB8AC3E}">
        <p14:creationId xmlns:p14="http://schemas.microsoft.com/office/powerpoint/2010/main" val="2137879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0466" y="2212848"/>
            <a:ext cx="9819356" cy="3392424"/>
          </a:xfrm>
          <a:prstGeom prst="rect">
            <a:avLst/>
          </a:prstGeom>
        </p:spPr>
      </p:pic>
    </p:spTree>
    <p:extLst>
      <p:ext uri="{BB962C8B-B14F-4D97-AF65-F5344CB8AC3E}">
        <p14:creationId xmlns:p14="http://schemas.microsoft.com/office/powerpoint/2010/main" val="857332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6694" y="676656"/>
            <a:ext cx="8997349" cy="5641848"/>
          </a:xfrm>
          <a:prstGeom prst="rect">
            <a:avLst/>
          </a:prstGeom>
        </p:spPr>
      </p:pic>
    </p:spTree>
    <p:extLst>
      <p:ext uri="{BB962C8B-B14F-4D97-AF65-F5344CB8AC3E}">
        <p14:creationId xmlns:p14="http://schemas.microsoft.com/office/powerpoint/2010/main" val="2165409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3992" y="246888"/>
            <a:ext cx="8785887" cy="6336724"/>
          </a:xfrm>
          <a:prstGeom prst="rect">
            <a:avLst/>
          </a:prstGeom>
        </p:spPr>
      </p:pic>
    </p:spTree>
    <p:extLst>
      <p:ext uri="{BB962C8B-B14F-4D97-AF65-F5344CB8AC3E}">
        <p14:creationId xmlns:p14="http://schemas.microsoft.com/office/powerpoint/2010/main" val="2414399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7920" y="137160"/>
            <a:ext cx="8694528" cy="6582444"/>
          </a:xfrm>
          <a:prstGeom prst="rect">
            <a:avLst/>
          </a:prstGeom>
        </p:spPr>
      </p:pic>
    </p:spTree>
    <p:extLst>
      <p:ext uri="{BB962C8B-B14F-4D97-AF65-F5344CB8AC3E}">
        <p14:creationId xmlns:p14="http://schemas.microsoft.com/office/powerpoint/2010/main" val="1408347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0226" y="566928"/>
            <a:ext cx="9331548" cy="5724144"/>
          </a:xfrm>
          <a:prstGeom prst="rect">
            <a:avLst/>
          </a:prstGeom>
        </p:spPr>
      </p:pic>
    </p:spTree>
    <p:extLst>
      <p:ext uri="{BB962C8B-B14F-4D97-AF65-F5344CB8AC3E}">
        <p14:creationId xmlns:p14="http://schemas.microsoft.com/office/powerpoint/2010/main" val="142153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6958" y="365760"/>
            <a:ext cx="8813154" cy="6236208"/>
          </a:xfrm>
          <a:prstGeom prst="rect">
            <a:avLst/>
          </a:prstGeom>
        </p:spPr>
      </p:pic>
    </p:spTree>
    <p:extLst>
      <p:ext uri="{BB962C8B-B14F-4D97-AF65-F5344CB8AC3E}">
        <p14:creationId xmlns:p14="http://schemas.microsoft.com/office/powerpoint/2010/main" val="143722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a:t>
            </a:r>
            <a:endParaRPr lang="en-US" dirty="0"/>
          </a:p>
        </p:txBody>
      </p:sp>
      <p:sp>
        <p:nvSpPr>
          <p:cNvPr id="3" name="Content Placeholder 2"/>
          <p:cNvSpPr>
            <a:spLocks noGrp="1"/>
          </p:cNvSpPr>
          <p:nvPr>
            <p:ph idx="1"/>
          </p:nvPr>
        </p:nvSpPr>
        <p:spPr/>
        <p:txBody>
          <a:bodyPr/>
          <a:lstStyle/>
          <a:p>
            <a:pPr marL="0" indent="0">
              <a:buNone/>
            </a:pPr>
            <a:r>
              <a:rPr lang="en-US" dirty="0" smtClean="0"/>
              <a:t>Some ideas</a:t>
            </a:r>
          </a:p>
          <a:p>
            <a:pPr marL="0" indent="0">
              <a:buNone/>
            </a:pPr>
            <a:r>
              <a:rPr lang="en-US" dirty="0" smtClean="0"/>
              <a:t>Check from where the content is taken, com sites? Nice figures content might be not that accurate. Check some of my links</a:t>
            </a:r>
          </a:p>
          <a:p>
            <a:pPr marL="0" lvl="0" indent="0">
              <a:buNone/>
            </a:pPr>
            <a:r>
              <a:rPr lang="en-US" sz="2600" dirty="0" smtClean="0">
                <a:solidFill>
                  <a:prstClr val="black"/>
                </a:solidFill>
              </a:rPr>
              <a:t>Tags </a:t>
            </a:r>
            <a:r>
              <a:rPr lang="en-US" sz="2600" dirty="0">
                <a:solidFill>
                  <a:prstClr val="black"/>
                </a:solidFill>
              </a:rPr>
              <a:t>are not Metadata, but “Just More Content” – to Some People</a:t>
            </a:r>
          </a:p>
          <a:p>
            <a:pPr marL="0" lvl="0" indent="0">
              <a:buNone/>
            </a:pPr>
            <a:r>
              <a:rPr lang="en-US" sz="2600" dirty="0">
                <a:solidFill>
                  <a:prstClr val="black"/>
                </a:solidFill>
                <a:hlinkClick r:id="rId2"/>
              </a:rPr>
              <a:t>https://icwsm.org/papers/2--Berendt-Hanser.pdf</a:t>
            </a:r>
            <a:endParaRPr lang="en-US" sz="2600" dirty="0">
              <a:solidFill>
                <a:prstClr val="black"/>
              </a:solidFill>
            </a:endParaRPr>
          </a:p>
          <a:p>
            <a:pPr marL="0" indent="0">
              <a:buNone/>
            </a:pPr>
            <a:endParaRPr lang="en-US" dirty="0"/>
          </a:p>
        </p:txBody>
      </p:sp>
    </p:spTree>
    <p:extLst>
      <p:ext uri="{BB962C8B-B14F-4D97-AF65-F5344CB8AC3E}">
        <p14:creationId xmlns:p14="http://schemas.microsoft.com/office/powerpoint/2010/main" val="641539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7050" y="201168"/>
            <a:ext cx="8772558" cy="6602162"/>
          </a:xfrm>
          <a:prstGeom prst="rect">
            <a:avLst/>
          </a:prstGeom>
        </p:spPr>
      </p:pic>
    </p:spTree>
    <p:extLst>
      <p:ext uri="{BB962C8B-B14F-4D97-AF65-F5344CB8AC3E}">
        <p14:creationId xmlns:p14="http://schemas.microsoft.com/office/powerpoint/2010/main" val="4270799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the text book Chapter 4 pages 153 to 163</a:t>
            </a:r>
            <a:endParaRPr lang="en-US" dirty="0"/>
          </a:p>
        </p:txBody>
      </p:sp>
      <p:sp>
        <p:nvSpPr>
          <p:cNvPr id="3" name="Text Placeholder 2"/>
          <p:cNvSpPr>
            <a:spLocks noGrp="1"/>
          </p:cNvSpPr>
          <p:nvPr>
            <p:ph type="body" idx="1"/>
          </p:nvPr>
        </p:nvSpPr>
        <p:spPr/>
        <p:txBody>
          <a:bodyPr>
            <a:normAutofit/>
          </a:bodyPr>
          <a:lstStyle/>
          <a:p>
            <a:r>
              <a:rPr lang="en-US" sz="4000" smtClean="0"/>
              <a:t>Do few </a:t>
            </a:r>
            <a:r>
              <a:rPr lang="en-US" sz="4000" dirty="0" smtClean="0"/>
              <a:t>exercises from each section for exam practice</a:t>
            </a:r>
            <a:endParaRPr lang="en-US" sz="4000" dirty="0"/>
          </a:p>
        </p:txBody>
      </p:sp>
    </p:spTree>
    <p:extLst>
      <p:ext uri="{BB962C8B-B14F-4D97-AF65-F5344CB8AC3E}">
        <p14:creationId xmlns:p14="http://schemas.microsoft.com/office/powerpoint/2010/main" val="3015946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slides 1 to 36 </a:t>
            </a:r>
            <a:r>
              <a:rPr lang="en-US" dirty="0"/>
              <a:t>of lecture 2 ‘</a:t>
            </a:r>
            <a:r>
              <a:rPr lang="en-US" b="1" dirty="0"/>
              <a:t>Relational model &amp; </a:t>
            </a:r>
            <a:r>
              <a:rPr lang="en-US" b="1" dirty="0" smtClean="0"/>
              <a:t>SQL</a:t>
            </a:r>
            <a:r>
              <a:rPr lang="en-US" dirty="0" smtClean="0"/>
              <a:t>’ </a:t>
            </a:r>
            <a:endParaRPr lang="en-US" dirty="0"/>
          </a:p>
        </p:txBody>
      </p:sp>
      <p:sp>
        <p:nvSpPr>
          <p:cNvPr id="3" name="Text Placeholder 2"/>
          <p:cNvSpPr>
            <a:spLocks noGrp="1"/>
          </p:cNvSpPr>
          <p:nvPr>
            <p:ph type="body" idx="1"/>
          </p:nvPr>
        </p:nvSpPr>
        <p:spPr/>
        <p:txBody>
          <a:bodyPr/>
          <a:lstStyle/>
          <a:p>
            <a:r>
              <a:rPr lang="en-US" dirty="0" smtClean="0"/>
              <a:t>To remind yourself about relational schemas, database schemas, table declarations, ADD/DROP tables etc. and refer Sections 2 &amp; 3 of Chapter 2 – textbook</a:t>
            </a:r>
            <a:endParaRPr lang="en-US" dirty="0"/>
          </a:p>
        </p:txBody>
      </p:sp>
    </p:spTree>
    <p:extLst>
      <p:ext uri="{BB962C8B-B14F-4D97-AF65-F5344CB8AC3E}">
        <p14:creationId xmlns:p14="http://schemas.microsoft.com/office/powerpoint/2010/main" val="3635276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 material reference you should do</a:t>
            </a:r>
            <a:endParaRPr lang="en-US" dirty="0"/>
          </a:p>
        </p:txBody>
      </p:sp>
      <p:sp>
        <p:nvSpPr>
          <p:cNvPr id="3" name="Text Placeholder 2"/>
          <p:cNvSpPr>
            <a:spLocks noGrp="1"/>
          </p:cNvSpPr>
          <p:nvPr>
            <p:ph type="body" idx="1"/>
          </p:nvPr>
        </p:nvSpPr>
        <p:spPr/>
        <p:txBody>
          <a:bodyPr>
            <a:normAutofit lnSpcReduction="10000"/>
          </a:bodyPr>
          <a:lstStyle/>
          <a:p>
            <a:r>
              <a:rPr lang="en-US" b="1" dirty="0"/>
              <a:t>Entity-Relationship Model; Design </a:t>
            </a:r>
            <a:r>
              <a:rPr lang="en-US" b="1" dirty="0" smtClean="0"/>
              <a:t>Principles </a:t>
            </a:r>
            <a:r>
              <a:rPr lang="en-US" dirty="0" smtClean="0"/>
              <a:t>– Chapter 4 Sections 1, 2, 3.1, 3.2 and 4</a:t>
            </a:r>
          </a:p>
          <a:p>
            <a:r>
              <a:rPr lang="en-US" b="1" dirty="0"/>
              <a:t>Relational Model; Converting E/R Models to Relations; Defining Relations in </a:t>
            </a:r>
            <a:r>
              <a:rPr lang="en-US" b="1" dirty="0" smtClean="0"/>
              <a:t>SQL </a:t>
            </a:r>
            <a:r>
              <a:rPr lang="en-US" dirty="0" smtClean="0"/>
              <a:t>– Chapter 2 Section 2, Chapter 4 Sections 5 &amp; 6 and Chapter 2 Section 3</a:t>
            </a:r>
            <a:endParaRPr lang="en-US" dirty="0"/>
          </a:p>
        </p:txBody>
      </p:sp>
    </p:spTree>
    <p:extLst>
      <p:ext uri="{BB962C8B-B14F-4D97-AF65-F5344CB8AC3E}">
        <p14:creationId xmlns:p14="http://schemas.microsoft.com/office/powerpoint/2010/main" val="4064551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5601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of your tables</a:t>
            </a:r>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Setup proper tables - should minimize redundancy without losing any data i.e. use the least amount of storage space for our database while still maintaining all links between data</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normalized DB schema avoids certain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anomalies</a:t>
            </a:r>
            <a:r>
              <a:rPr lang="en-US" dirty="0">
                <a:latin typeface="Calibri" panose="020F0502020204030204" pitchFamily="34" charset="0"/>
                <a:ea typeface="Calibri" panose="020F0502020204030204" pitchFamily="34" charset="0"/>
                <a:cs typeface="Times New Roman" panose="02020603050405020304" pitchFamily="18" charset="0"/>
              </a:rPr>
              <a:t> when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inserting, updating, or deleting data </a:t>
            </a:r>
            <a:r>
              <a:rPr lang="en-US" dirty="0">
                <a:latin typeface="Calibri" panose="020F0502020204030204" pitchFamily="34" charset="0"/>
                <a:ea typeface="Calibri" panose="020F0502020204030204" pitchFamily="34" charset="0"/>
                <a:cs typeface="Times New Roman" panose="02020603050405020304" pitchFamily="18" charset="0"/>
              </a:rPr>
              <a:t>and, therefore, helps to keep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consistent </a:t>
            </a:r>
            <a:r>
              <a:rPr lang="en-US" dirty="0">
                <a:latin typeface="Calibri" panose="020F0502020204030204" pitchFamily="34" charset="0"/>
                <a:ea typeface="Calibri" panose="020F0502020204030204" pitchFamily="34" charset="0"/>
                <a:cs typeface="Times New Roman" panose="02020603050405020304" pitchFamily="18" charset="0"/>
              </a:rPr>
              <a:t>data in the database</a:t>
            </a:r>
          </a:p>
          <a:p>
            <a:r>
              <a:rPr lang="en-US" dirty="0">
                <a:latin typeface="Calibri" panose="020F0502020204030204" pitchFamily="34" charset="0"/>
                <a:ea typeface="Calibri" panose="020F0502020204030204" pitchFamily="34" charset="0"/>
                <a:cs typeface="Times New Roman" panose="02020603050405020304" pitchFamily="18" charset="0"/>
              </a:rPr>
              <a:t>Normalization procedure is nothing more than common sense</a:t>
            </a:r>
            <a:endParaRPr lang="en-US" dirty="0"/>
          </a:p>
        </p:txBody>
      </p:sp>
    </p:spTree>
    <p:extLst>
      <p:ext uri="{BB962C8B-B14F-4D97-AF65-F5344CB8AC3E}">
        <p14:creationId xmlns:p14="http://schemas.microsoft.com/office/powerpoint/2010/main" val="2873275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Functional Dependencies</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fontScale="92500"/>
          </a:bodyPr>
          <a:lstStyle/>
          <a:p>
            <a:r>
              <a:rPr lang="en-US" sz="2400" dirty="0"/>
              <a:t>Crucial in understanding the Normalization </a:t>
            </a:r>
            <a:r>
              <a:rPr lang="en-US" sz="2400" dirty="0" smtClean="0"/>
              <a:t>Process</a:t>
            </a:r>
          </a:p>
          <a:p>
            <a:r>
              <a:rPr lang="en-US" sz="2400" dirty="0"/>
              <a:t>Definition: A column is functionally dependent on another column if a value 'A' determines a single value for 'B' at any one time</a:t>
            </a:r>
          </a:p>
          <a:p>
            <a:r>
              <a:rPr lang="en-US" sz="2400" dirty="0"/>
              <a:t>In the table the field 'Rate' is functionally dependent on the field 'Pay Class'. In other words, Pay Class determines Rate</a:t>
            </a:r>
          </a:p>
          <a:p>
            <a:endParaRPr lang="en-US" dirty="0"/>
          </a:p>
        </p:txBody>
      </p:sp>
      <p:pic>
        <p:nvPicPr>
          <p:cNvPr id="5" name="Picture 4"/>
          <p:cNvPicPr>
            <a:picLocks noChangeAspect="1"/>
          </p:cNvPicPr>
          <p:nvPr/>
        </p:nvPicPr>
        <p:blipFill>
          <a:blip r:embed="rId3"/>
          <a:stretch>
            <a:fillRect/>
          </a:stretch>
        </p:blipFill>
        <p:spPr>
          <a:xfrm>
            <a:off x="5036738" y="1362456"/>
            <a:ext cx="7079869" cy="3913632"/>
          </a:xfrm>
          <a:prstGeom prst="rect">
            <a:avLst/>
          </a:prstGeom>
        </p:spPr>
      </p:pic>
    </p:spTree>
    <p:extLst>
      <p:ext uri="{BB962C8B-B14F-4D97-AF65-F5344CB8AC3E}">
        <p14:creationId xmlns:p14="http://schemas.microsoft.com/office/powerpoint/2010/main" val="2661589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prstClr val="black"/>
                </a:solidFill>
              </a:rPr>
              <a:t>Functional Dependencies</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lnSpcReduction="10000"/>
          </a:bodyPr>
          <a:lstStyle/>
          <a:p>
            <a:r>
              <a:rPr lang="en-US" sz="2400" dirty="0"/>
              <a:t>Taking the </a:t>
            </a:r>
            <a:r>
              <a:rPr lang="en-US" sz="2400" dirty="0" smtClean="0"/>
              <a:t>same </a:t>
            </a:r>
            <a:r>
              <a:rPr lang="en-US" sz="2400" dirty="0"/>
              <a:t>table as above, </a:t>
            </a:r>
            <a:r>
              <a:rPr lang="en-US" sz="2400" dirty="0" smtClean="0"/>
              <a:t>add </a:t>
            </a:r>
            <a:r>
              <a:rPr lang="en-US" sz="2400" dirty="0" err="1" smtClean="0"/>
              <a:t>Sales_Rep_Number</a:t>
            </a:r>
            <a:r>
              <a:rPr lang="en-US" sz="2400" dirty="0" smtClean="0"/>
              <a:t> column </a:t>
            </a:r>
          </a:p>
          <a:p>
            <a:r>
              <a:rPr lang="en-US" sz="2400" dirty="0"/>
              <a:t>Find some more Functional Dependencies? </a:t>
            </a:r>
          </a:p>
          <a:p>
            <a:r>
              <a:rPr lang="en-US" sz="2400" dirty="0"/>
              <a:t>Pay Class determines Rate. </a:t>
            </a:r>
          </a:p>
          <a:p>
            <a:r>
              <a:rPr lang="en-US" sz="2400" dirty="0"/>
              <a:t>Sales Rep Number determines Last Name. Only one Sales Rep Number for each Last Name. This fits the definition of a Functional Dependency</a:t>
            </a:r>
          </a:p>
          <a:p>
            <a:endParaRPr lang="en-US" dirty="0"/>
          </a:p>
        </p:txBody>
      </p:sp>
      <p:pic>
        <p:nvPicPr>
          <p:cNvPr id="5" name="Picture 4"/>
          <p:cNvPicPr>
            <a:picLocks noChangeAspect="1"/>
          </p:cNvPicPr>
          <p:nvPr/>
        </p:nvPicPr>
        <p:blipFill>
          <a:blip r:embed="rId2"/>
          <a:stretch>
            <a:fillRect/>
          </a:stretch>
        </p:blipFill>
        <p:spPr>
          <a:xfrm>
            <a:off x="4973383" y="2450592"/>
            <a:ext cx="7103051" cy="2302117"/>
          </a:xfrm>
          <a:prstGeom prst="rect">
            <a:avLst/>
          </a:prstGeom>
        </p:spPr>
      </p:pic>
    </p:spTree>
    <p:extLst>
      <p:ext uri="{BB962C8B-B14F-4D97-AF65-F5344CB8AC3E}">
        <p14:creationId xmlns:p14="http://schemas.microsoft.com/office/powerpoint/2010/main" val="9314254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prstClr val="black"/>
                </a:solidFill>
              </a:rPr>
              <a:t>Functional Dependencies</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fontScale="92500"/>
          </a:bodyPr>
          <a:lstStyle/>
          <a:p>
            <a:r>
              <a:rPr lang="en-US" sz="2400" dirty="0"/>
              <a:t>But does Last Name functionally determine anything?</a:t>
            </a:r>
          </a:p>
          <a:p>
            <a:r>
              <a:rPr lang="en-US" sz="2400" dirty="0"/>
              <a:t>Currently, for example Ward will only give you one Sales Rep Number </a:t>
            </a:r>
          </a:p>
          <a:p>
            <a:r>
              <a:rPr lang="en-US" sz="2400" dirty="0"/>
              <a:t>What if we hired another person with the name Ward? </a:t>
            </a:r>
          </a:p>
          <a:p>
            <a:r>
              <a:rPr lang="en-US" sz="2400" dirty="0"/>
              <a:t>Then you would have two values for your Sales Rep Number, and then Last Name would no longer functionally determine anything</a:t>
            </a:r>
          </a:p>
          <a:p>
            <a:endParaRPr lang="en-US" dirty="0"/>
          </a:p>
        </p:txBody>
      </p:sp>
      <p:pic>
        <p:nvPicPr>
          <p:cNvPr id="5" name="Picture 4"/>
          <p:cNvPicPr>
            <a:picLocks noChangeAspect="1"/>
          </p:cNvPicPr>
          <p:nvPr/>
        </p:nvPicPr>
        <p:blipFill>
          <a:blip r:embed="rId2"/>
          <a:stretch>
            <a:fillRect/>
          </a:stretch>
        </p:blipFill>
        <p:spPr>
          <a:xfrm>
            <a:off x="4973383" y="2450592"/>
            <a:ext cx="7103051" cy="2302117"/>
          </a:xfrm>
          <a:prstGeom prst="rect">
            <a:avLst/>
          </a:prstGeom>
        </p:spPr>
      </p:pic>
    </p:spTree>
    <p:extLst>
      <p:ext uri="{BB962C8B-B14F-4D97-AF65-F5344CB8AC3E}">
        <p14:creationId xmlns:p14="http://schemas.microsoft.com/office/powerpoint/2010/main" val="9899646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Keys and Functional Dependencies</a:t>
            </a:r>
          </a:p>
        </p:txBody>
      </p:sp>
      <p:sp>
        <p:nvSpPr>
          <p:cNvPr id="3" name="Content Placeholder 2"/>
          <p:cNvSpPr>
            <a:spLocks noGrp="1"/>
          </p:cNvSpPr>
          <p:nvPr>
            <p:ph idx="1"/>
          </p:nvPr>
        </p:nvSpPr>
        <p:spPr/>
        <p:txBody>
          <a:bodyPr>
            <a:normAutofit fontScale="85000" lnSpcReduction="10000"/>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If we know the functional dependence, we can clarify keys?</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Definition: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Column A is the primary key for table T if: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Property </a:t>
            </a:r>
            <a:r>
              <a:rPr lang="en-US" dirty="0">
                <a:latin typeface="Calibri" panose="020F0502020204030204" pitchFamily="34" charset="0"/>
                <a:ea typeface="Calibri" panose="020F0502020204030204" pitchFamily="34" charset="0"/>
                <a:cs typeface="Times New Roman" panose="02020603050405020304" pitchFamily="18" charset="0"/>
              </a:rPr>
              <a:t>1. All columns in T are functionally dependent on A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Property </a:t>
            </a:r>
            <a:r>
              <a:rPr lang="en-US" dirty="0">
                <a:latin typeface="Calibri" panose="020F0502020204030204" pitchFamily="34" charset="0"/>
                <a:ea typeface="Calibri" panose="020F0502020204030204" pitchFamily="34" charset="0"/>
                <a:cs typeface="Times New Roman" panose="02020603050405020304" pitchFamily="18" charset="0"/>
              </a:rPr>
              <a:t>2. No sub collections of the columns in table T also have Property 1.</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If all the columns in the relational table are dependent on one and only one column, then that column is the key. Now, occasionally Property 2 is broken, and two or more columns are candidates for the Primary Key. These keys are then called candidate keys. From these candidate keys, one key is chosen and the others are called alternate keys.</a:t>
            </a:r>
          </a:p>
          <a:p>
            <a:pPr marL="0" indent="0">
              <a:buNone/>
            </a:pPr>
            <a:endParaRPr lang="en-US" dirty="0"/>
          </a:p>
        </p:txBody>
      </p:sp>
    </p:spTree>
    <p:extLst>
      <p:ext uri="{BB962C8B-B14F-4D97-AF65-F5344CB8AC3E}">
        <p14:creationId xmlns:p14="http://schemas.microsoft.com/office/powerpoint/2010/main" val="1077948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could do further?</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Check how other people approaches design – refer the additional reading material</a:t>
            </a:r>
          </a:p>
          <a:p>
            <a:pPr marL="514350" indent="-514350">
              <a:buAutoNum type="arabicPeriod"/>
            </a:pPr>
            <a:r>
              <a:rPr lang="en-US" dirty="0" smtClean="0"/>
              <a:t>Think of the system that contain your database as already implemented. Who are the main users? What they will do at the website most of the time? What sort of information will they want to know or query from the site?</a:t>
            </a:r>
          </a:p>
          <a:p>
            <a:pPr marL="0" indent="0">
              <a:buNone/>
            </a:pPr>
            <a:r>
              <a:rPr lang="en-US" dirty="0" smtClean="0"/>
              <a:t>Uses of databases</a:t>
            </a:r>
          </a:p>
          <a:p>
            <a:pPr marL="0" indent="0">
              <a:buNone/>
            </a:pPr>
            <a:r>
              <a:rPr lang="en-US" dirty="0" smtClean="0"/>
              <a:t>Data minding</a:t>
            </a:r>
          </a:p>
          <a:p>
            <a:pPr marL="0" indent="0">
              <a:buNone/>
            </a:pPr>
            <a:r>
              <a:rPr lang="en-US" dirty="0" smtClean="0"/>
              <a:t>Task automation &amp; collaboration </a:t>
            </a:r>
          </a:p>
          <a:p>
            <a:pPr marL="514350" indent="-514350">
              <a:buAutoNum type="arabicPeriod"/>
            </a:pPr>
            <a:endParaRPr lang="en-US" dirty="0"/>
          </a:p>
        </p:txBody>
      </p:sp>
    </p:spTree>
    <p:extLst>
      <p:ext uri="{BB962C8B-B14F-4D97-AF65-F5344CB8AC3E}">
        <p14:creationId xmlns:p14="http://schemas.microsoft.com/office/powerpoint/2010/main" val="4053105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In the given table the primary key is the Sales Rep Number, as it fits the definition of a Primary Key. Everything in the table is dependent on the Sales Rep Number</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294" y="2521819"/>
            <a:ext cx="8556859" cy="3676851"/>
          </a:xfrm>
          <a:prstGeom prst="rect">
            <a:avLst/>
          </a:prstGeom>
          <a:noFill/>
        </p:spPr>
      </p:pic>
    </p:spTree>
    <p:extLst>
      <p:ext uri="{BB962C8B-B14F-4D97-AF65-F5344CB8AC3E}">
        <p14:creationId xmlns:p14="http://schemas.microsoft.com/office/powerpoint/2010/main" val="37277678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Now, we have two Candidate Keys, Sales Rep Number and Social Security Number. So, what we have to decide is which field to use, as both will be unique. </a:t>
            </a:r>
            <a:br>
              <a:rPr lang="en-US" sz="2800" dirty="0"/>
            </a:br>
            <a:r>
              <a:rPr lang="en-US" sz="2800" dirty="0"/>
              <a:t>It would be best to have the Sales Rep Number as the Primary Key</a:t>
            </a:r>
            <a:br>
              <a:rPr lang="en-US" sz="2800" dirty="0"/>
            </a:br>
            <a:endParaRPr lang="en-US" sz="2800" dirty="0"/>
          </a:p>
        </p:txBody>
      </p:sp>
      <p:pic>
        <p:nvPicPr>
          <p:cNvPr id="4" name="Content Placeholder 3"/>
          <p:cNvPicPr>
            <a:picLocks noGrp="1"/>
          </p:cNvPicPr>
          <p:nvPr>
            <p:ph idx="1"/>
          </p:nvPr>
        </p:nvPicPr>
        <p:blipFill>
          <a:blip r:embed="rId3"/>
          <a:stretch>
            <a:fillRect/>
          </a:stretch>
        </p:blipFill>
        <p:spPr>
          <a:xfrm>
            <a:off x="838200" y="2550695"/>
            <a:ext cx="10000649" cy="3619098"/>
          </a:xfrm>
          <a:prstGeom prst="rect">
            <a:avLst/>
          </a:prstGeom>
        </p:spPr>
      </p:pic>
    </p:spTree>
    <p:extLst>
      <p:ext uri="{BB962C8B-B14F-4D97-AF65-F5344CB8AC3E}">
        <p14:creationId xmlns:p14="http://schemas.microsoft.com/office/powerpoint/2010/main" val="34940256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&amp; Normal Forms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76005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Create a table of user information, and we want to store each users' Name, Company, Company Address, and some personal bookmarks, or </a:t>
            </a:r>
            <a:r>
              <a:rPr lang="en-US" sz="3200" dirty="0" err="1"/>
              <a:t>urls</a:t>
            </a:r>
            <a:r>
              <a:rPr lang="en-US" sz="3200" dirty="0"/>
              <a:t>. </a:t>
            </a:r>
            <a:r>
              <a:rPr lang="en-US" sz="2800" dirty="0"/>
              <a:t/>
            </a:r>
            <a:br>
              <a:rPr lang="en-US" sz="2800" dirty="0"/>
            </a:br>
            <a:endParaRPr lang="en-US" sz="2800" dirty="0"/>
          </a:p>
        </p:txBody>
      </p:sp>
      <p:pic>
        <p:nvPicPr>
          <p:cNvPr id="4" name="Content Placeholder 3"/>
          <p:cNvPicPr>
            <a:picLocks noGrp="1"/>
          </p:cNvPicPr>
          <p:nvPr>
            <p:ph idx="1"/>
          </p:nvPr>
        </p:nvPicPr>
        <p:blipFill>
          <a:blip r:embed="rId3"/>
          <a:stretch>
            <a:fillRect/>
          </a:stretch>
        </p:blipFill>
        <p:spPr>
          <a:xfrm>
            <a:off x="1135781" y="2473693"/>
            <a:ext cx="9827394" cy="3070459"/>
          </a:xfrm>
          <a:prstGeom prst="rect">
            <a:avLst/>
          </a:prstGeom>
        </p:spPr>
      </p:pic>
    </p:spTree>
    <p:extLst>
      <p:ext uri="{BB962C8B-B14F-4D97-AF65-F5344CB8AC3E}">
        <p14:creationId xmlns:p14="http://schemas.microsoft.com/office/powerpoint/2010/main" val="12394150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is in Zero Form </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fontScale="92500" lnSpcReduction="10000"/>
          </a:bodyPr>
          <a:lstStyle/>
          <a:p>
            <a:r>
              <a:rPr lang="en-US" sz="2800" dirty="0"/>
              <a:t>We would say this table is in Zero Form because none of our rules of normalization have been applied yet. </a:t>
            </a:r>
            <a:endParaRPr lang="en-US" sz="2800" dirty="0" smtClean="0"/>
          </a:p>
          <a:p>
            <a:r>
              <a:rPr lang="en-US" sz="2800" dirty="0" smtClean="0"/>
              <a:t>Notice </a:t>
            </a:r>
            <a:r>
              <a:rPr lang="en-US" sz="2800" dirty="0"/>
              <a:t>the url1 and url2 fields -- what do we do when our application needs to ask for a third </a:t>
            </a:r>
            <a:r>
              <a:rPr lang="en-US" sz="2800" dirty="0" err="1"/>
              <a:t>url</a:t>
            </a:r>
            <a:r>
              <a:rPr lang="en-US" sz="2800" dirty="0"/>
              <a:t>? Do you want to keep adding columns to your table?</a:t>
            </a:r>
          </a:p>
          <a:p>
            <a:endParaRPr lang="en-US" dirty="0"/>
          </a:p>
        </p:txBody>
      </p:sp>
      <p:pic>
        <p:nvPicPr>
          <p:cNvPr id="7" name="Picture 6"/>
          <p:cNvPicPr/>
          <p:nvPr/>
        </p:nvPicPr>
        <p:blipFill>
          <a:blip r:embed="rId3"/>
          <a:stretch>
            <a:fillRect/>
          </a:stretch>
        </p:blipFill>
        <p:spPr>
          <a:xfrm>
            <a:off x="4533499" y="2057400"/>
            <a:ext cx="7112721" cy="2275221"/>
          </a:xfrm>
          <a:prstGeom prst="rect">
            <a:avLst/>
          </a:prstGeom>
        </p:spPr>
      </p:pic>
    </p:spTree>
    <p:extLst>
      <p:ext uri="{BB962C8B-B14F-4D97-AF65-F5344CB8AC3E}">
        <p14:creationId xmlns:p14="http://schemas.microsoft.com/office/powerpoint/2010/main" val="15862078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data example</a:t>
            </a:r>
            <a:endParaRPr lang="en-US" dirty="0"/>
          </a:p>
        </p:txBody>
      </p:sp>
      <p:sp>
        <p:nvSpPr>
          <p:cNvPr id="3" name="Content Placeholder 2"/>
          <p:cNvSpPr>
            <a:spLocks noGrp="1"/>
          </p:cNvSpPr>
          <p:nvPr>
            <p:ph sz="half" idx="1"/>
          </p:nvPr>
        </p:nvSpPr>
        <p:spPr/>
        <p:txBody>
          <a:bodyPr/>
          <a:lstStyle/>
          <a:p>
            <a:r>
              <a:rPr lang="en-US" dirty="0" smtClean="0"/>
              <a:t>Instead of this</a:t>
            </a:r>
          </a:p>
          <a:p>
            <a:endParaRPr lang="en-US" dirty="0"/>
          </a:p>
        </p:txBody>
      </p:sp>
      <p:sp>
        <p:nvSpPr>
          <p:cNvPr id="4" name="Content Placeholder 3"/>
          <p:cNvSpPr>
            <a:spLocks noGrp="1"/>
          </p:cNvSpPr>
          <p:nvPr>
            <p:ph sz="half" idx="2"/>
          </p:nvPr>
        </p:nvSpPr>
        <p:spPr/>
        <p:txBody>
          <a:bodyPr/>
          <a:lstStyle/>
          <a:p>
            <a:r>
              <a:rPr lang="en-US" dirty="0" smtClean="0"/>
              <a:t>We could have a single column named </a:t>
            </a:r>
            <a:r>
              <a:rPr lang="en-US" dirty="0" err="1" smtClean="0"/>
              <a:t>url</a:t>
            </a:r>
            <a:r>
              <a:rPr lang="en-US" dirty="0" smtClean="0"/>
              <a:t> with the data shown as follows:</a:t>
            </a:r>
          </a:p>
          <a:p>
            <a:pPr marL="0" indent="0">
              <a:buNone/>
            </a:pPr>
            <a:r>
              <a:rPr lang="en-US" dirty="0"/>
              <a:t> </a:t>
            </a:r>
            <a:r>
              <a:rPr lang="en-US" dirty="0" smtClean="0"/>
              <a:t>  </a:t>
            </a:r>
            <a:r>
              <a:rPr lang="en-US" dirty="0" err="1" smtClean="0"/>
              <a:t>url</a:t>
            </a:r>
            <a:endParaRPr lang="en-US" dirty="0" smtClean="0"/>
          </a:p>
          <a:p>
            <a:pPr marL="0" indent="0">
              <a:buNone/>
            </a:pPr>
            <a:r>
              <a:rPr lang="en-US" dirty="0"/>
              <a:t> </a:t>
            </a:r>
            <a:r>
              <a:rPr lang="en-US" dirty="0" smtClean="0"/>
              <a:t>  abc.com, xyz.com, stu.com, etc.</a:t>
            </a:r>
          </a:p>
          <a:p>
            <a:pPr marL="0" indent="0">
              <a:buNone/>
            </a:pPr>
            <a:endParaRPr lang="en-US" dirty="0"/>
          </a:p>
          <a:p>
            <a:pPr marL="0" indent="0">
              <a:buNone/>
            </a:pPr>
            <a:endParaRPr lang="en-US" dirty="0" smtClean="0"/>
          </a:p>
          <a:p>
            <a:pPr marL="0" indent="0">
              <a:buNone/>
            </a:pPr>
            <a:r>
              <a:rPr lang="en-US" dirty="0" smtClean="0"/>
              <a:t>But, still repeating data and we have to apply 1NF</a:t>
            </a:r>
          </a:p>
          <a:p>
            <a:endParaRPr lang="en-US" dirty="0"/>
          </a:p>
        </p:txBody>
      </p:sp>
      <p:pic>
        <p:nvPicPr>
          <p:cNvPr id="5" name="Picture 4"/>
          <p:cNvPicPr>
            <a:picLocks noChangeAspect="1"/>
          </p:cNvPicPr>
          <p:nvPr/>
        </p:nvPicPr>
        <p:blipFill>
          <a:blip r:embed="rId2"/>
          <a:stretch>
            <a:fillRect/>
          </a:stretch>
        </p:blipFill>
        <p:spPr>
          <a:xfrm>
            <a:off x="1152525" y="2790925"/>
            <a:ext cx="2276475" cy="1295400"/>
          </a:xfrm>
          <a:prstGeom prst="rect">
            <a:avLst/>
          </a:prstGeom>
        </p:spPr>
      </p:pic>
    </p:spTree>
    <p:extLst>
      <p:ext uri="{BB962C8B-B14F-4D97-AF65-F5344CB8AC3E}">
        <p14:creationId xmlns:p14="http://schemas.microsoft.com/office/powerpoint/2010/main" val="33236550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a:t>
            </a:r>
            <a:r>
              <a:rPr lang="en-US" dirty="0" smtClean="0"/>
              <a:t>Form (or 1NF) </a:t>
            </a:r>
            <a:endParaRPr lang="en-US" dirty="0"/>
          </a:p>
        </p:txBody>
      </p:sp>
      <p:sp>
        <p:nvSpPr>
          <p:cNvPr id="3" name="Content Placeholder 2"/>
          <p:cNvSpPr>
            <a:spLocks noGrp="1"/>
          </p:cNvSpPr>
          <p:nvPr>
            <p:ph idx="1"/>
          </p:nvPr>
        </p:nvSpPr>
        <p:spPr/>
        <p:txBody>
          <a:bodyPr/>
          <a:lstStyle/>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The first normal form, sometimes called 1NF, states that each attribute or column value must be atomic. That is, each attribute must contain a single value, not a set of values or another database row. First Normal Form Rules are:</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1. Eliminate repeating groups in individual tables.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2. Create a separate table for each set of </a:t>
            </a:r>
            <a:r>
              <a:rPr lang="en-US" dirty="0" smtClean="0">
                <a:latin typeface="Calibri" panose="020F0502020204030204" pitchFamily="34" charset="0"/>
                <a:ea typeface="Calibri" panose="020F0502020204030204" pitchFamily="34" charset="0"/>
                <a:cs typeface="Times New Roman" panose="02020603050405020304" pitchFamily="18" charset="0"/>
              </a:rPr>
              <a:t>related </a:t>
            </a:r>
            <a:r>
              <a:rPr lang="en-US" dirty="0">
                <a:latin typeface="Calibri" panose="020F0502020204030204" pitchFamily="34" charset="0"/>
                <a:ea typeface="Calibri" panose="020F0502020204030204" pitchFamily="34" charset="0"/>
                <a:cs typeface="Times New Roman" panose="02020603050405020304" pitchFamily="18" charset="0"/>
              </a:rPr>
              <a:t>data.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3. Identify each set of related data with a primary key.</a:t>
            </a:r>
          </a:p>
          <a:p>
            <a:pPr marL="0" indent="0">
              <a:buNone/>
            </a:pPr>
            <a:endParaRPr lang="en-US" dirty="0"/>
          </a:p>
        </p:txBody>
      </p:sp>
    </p:spTree>
    <p:extLst>
      <p:ext uri="{BB962C8B-B14F-4D97-AF65-F5344CB8AC3E}">
        <p14:creationId xmlns:p14="http://schemas.microsoft.com/office/powerpoint/2010/main" val="3713939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prstClr val="black"/>
                </a:solidFill>
              </a:rPr>
              <a:t>First Normal Form </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pPr>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Notice how we're breaking that first rule by repeating the url1 and url2 fields? </a:t>
            </a:r>
          </a:p>
          <a:p>
            <a:pPr>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And what about Rule Three, primary keys? </a:t>
            </a:r>
          </a:p>
          <a:p>
            <a:endParaRPr lang="en-US" dirty="0"/>
          </a:p>
        </p:txBody>
      </p:sp>
      <p:pic>
        <p:nvPicPr>
          <p:cNvPr id="5" name="Picture 4"/>
          <p:cNvPicPr/>
          <p:nvPr/>
        </p:nvPicPr>
        <p:blipFill>
          <a:blip r:embed="rId3"/>
          <a:stretch>
            <a:fillRect/>
          </a:stretch>
        </p:blipFill>
        <p:spPr>
          <a:xfrm>
            <a:off x="4629752" y="2069432"/>
            <a:ext cx="7016468" cy="2263190"/>
          </a:xfrm>
          <a:prstGeom prst="rect">
            <a:avLst/>
          </a:prstGeom>
        </p:spPr>
      </p:pic>
    </p:spTree>
    <p:extLst>
      <p:ext uri="{BB962C8B-B14F-4D97-AF65-F5344CB8AC3E}">
        <p14:creationId xmlns:p14="http://schemas.microsoft.com/office/powerpoint/2010/main" val="11937966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prstClr val="black"/>
                </a:solidFill>
              </a:rPr>
              <a:t>First Normal Form </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fontScale="92500" lnSpcReduction="10000"/>
          </a:bodyPr>
          <a:lstStyle/>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Rule Three basically means we want to put some form of unique, auto incrementing integer value into every one of our records. Otherwise, what would happen if we had two users named Joe and we wanted to tell them apart? When we apply the rules of the First Normal Form we come up with the following table:</a:t>
            </a:r>
          </a:p>
          <a:p>
            <a:endParaRPr lang="en-US" dirty="0"/>
          </a:p>
        </p:txBody>
      </p:sp>
      <p:pic>
        <p:nvPicPr>
          <p:cNvPr id="5" name="Picture 4"/>
          <p:cNvPicPr/>
          <p:nvPr/>
        </p:nvPicPr>
        <p:blipFill>
          <a:blip r:embed="rId3"/>
          <a:stretch>
            <a:fillRect/>
          </a:stretch>
        </p:blipFill>
        <p:spPr>
          <a:xfrm>
            <a:off x="4677878" y="2492942"/>
            <a:ext cx="6677510" cy="2685449"/>
          </a:xfrm>
          <a:prstGeom prst="rect">
            <a:avLst/>
          </a:prstGeom>
        </p:spPr>
      </p:pic>
    </p:spTree>
    <p:extLst>
      <p:ext uri="{BB962C8B-B14F-4D97-AF65-F5344CB8AC3E}">
        <p14:creationId xmlns:p14="http://schemas.microsoft.com/office/powerpoint/2010/main" val="37395944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prstClr val="black"/>
                </a:solidFill>
              </a:rPr>
              <a:t>First Normal Form </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US" sz="3200" dirty="0" smtClean="0"/>
              <a:t>Note further </a:t>
            </a:r>
            <a:r>
              <a:rPr lang="en-US" sz="3200" dirty="0"/>
              <a:t>that rather than having repeating columns for </a:t>
            </a:r>
            <a:r>
              <a:rPr lang="en-US" sz="3200" dirty="0" err="1"/>
              <a:t>urls</a:t>
            </a:r>
            <a:r>
              <a:rPr lang="en-US" sz="3200" dirty="0"/>
              <a:t>, now we have them all in one column</a:t>
            </a:r>
          </a:p>
          <a:p>
            <a:endParaRPr lang="en-US" dirty="0"/>
          </a:p>
        </p:txBody>
      </p:sp>
      <p:pic>
        <p:nvPicPr>
          <p:cNvPr id="5" name="Picture 4"/>
          <p:cNvPicPr/>
          <p:nvPr/>
        </p:nvPicPr>
        <p:blipFill>
          <a:blip r:embed="rId3"/>
          <a:stretch>
            <a:fillRect/>
          </a:stretch>
        </p:blipFill>
        <p:spPr>
          <a:xfrm>
            <a:off x="4677878" y="2492942"/>
            <a:ext cx="6677510" cy="2685449"/>
          </a:xfrm>
          <a:prstGeom prst="rect">
            <a:avLst/>
          </a:prstGeom>
        </p:spPr>
      </p:pic>
    </p:spTree>
    <p:extLst>
      <p:ext uri="{BB962C8B-B14F-4D97-AF65-F5344CB8AC3E}">
        <p14:creationId xmlns:p14="http://schemas.microsoft.com/office/powerpoint/2010/main" val="281238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Books/Articles that will help you get started</a:t>
            </a:r>
            <a:endParaRPr lang="en-US" dirty="0"/>
          </a:p>
        </p:txBody>
      </p:sp>
      <p:sp>
        <p:nvSpPr>
          <p:cNvPr id="3" name="Content Placeholder 2"/>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rabicPeriod"/>
            </a:pPr>
            <a:r>
              <a:rPr lang="en-CA" dirty="0">
                <a:latin typeface="Calibri" panose="020F0502020204030204" pitchFamily="34" charset="0"/>
                <a:ea typeface="Calibri" panose="020F0502020204030204" pitchFamily="34" charset="0"/>
                <a:cs typeface="Times New Roman" panose="02020603050405020304" pitchFamily="18" charset="0"/>
              </a:rPr>
              <a:t>‘Database Design From Novice to Professional’ by Clare </a:t>
            </a:r>
            <a:r>
              <a:rPr lang="en-CA" dirty="0" err="1">
                <a:latin typeface="Calibri" panose="020F0502020204030204" pitchFamily="34" charset="0"/>
                <a:ea typeface="Calibri" panose="020F0502020204030204" pitchFamily="34" charset="0"/>
                <a:cs typeface="Times New Roman" panose="02020603050405020304" pitchFamily="18" charset="0"/>
              </a:rPr>
              <a:t>Churcher</a:t>
            </a:r>
            <a:r>
              <a:rPr lang="en-CA" dirty="0">
                <a:latin typeface="Calibri" panose="020F0502020204030204" pitchFamily="34" charset="0"/>
                <a:ea typeface="Calibri" panose="020F0502020204030204" pitchFamily="34" charset="0"/>
                <a:cs typeface="Times New Roman" panose="02020603050405020304" pitchFamily="18" charset="0"/>
              </a:rPr>
              <a:t> (for those who want to read a simple text on data modelling and databases) available as an eBook at the </a:t>
            </a:r>
            <a:r>
              <a:rPr lang="en-CA" dirty="0" err="1">
                <a:latin typeface="Calibri" panose="020F0502020204030204" pitchFamily="34" charset="0"/>
                <a:ea typeface="Calibri" panose="020F0502020204030204" pitchFamily="34" charset="0"/>
                <a:cs typeface="Times New Roman" panose="02020603050405020304" pitchFamily="18" charset="0"/>
              </a:rPr>
              <a:t>UVic</a:t>
            </a:r>
            <a:r>
              <a:rPr lang="en-CA" dirty="0">
                <a:latin typeface="Calibri" panose="020F0502020204030204" pitchFamily="34" charset="0"/>
                <a:ea typeface="Calibri" panose="020F0502020204030204" pitchFamily="34" charset="0"/>
                <a:cs typeface="Times New Roman" panose="02020603050405020304" pitchFamily="18" charset="0"/>
              </a:rPr>
              <a:t> </a:t>
            </a:r>
            <a:r>
              <a:rPr lang="en-CA" dirty="0" smtClean="0">
                <a:latin typeface="Calibri" panose="020F0502020204030204" pitchFamily="34" charset="0"/>
                <a:ea typeface="Calibri" panose="020F0502020204030204" pitchFamily="34" charset="0"/>
                <a:cs typeface="Times New Roman" panose="02020603050405020304" pitchFamily="18" charset="0"/>
              </a:rPr>
              <a:t>library</a:t>
            </a:r>
          </a:p>
          <a:p>
            <a:pPr marL="514350" indent="-514350">
              <a:buFont typeface="+mj-lt"/>
              <a:buAutoNum type="arabicPeriod"/>
            </a:pPr>
            <a:r>
              <a:rPr lang="en-US" dirty="0"/>
              <a:t>Design Your Own Database from Concept to Implementation or How to Design a Database without Touching a Computer</a:t>
            </a:r>
          </a:p>
          <a:p>
            <a:pPr marL="0" indent="0">
              <a:buNone/>
            </a:pPr>
            <a:r>
              <a:rPr lang="en-US" u="sng" dirty="0" smtClean="0">
                <a:hlinkClick r:id="rId2"/>
              </a:rPr>
              <a:t>https</a:t>
            </a:r>
            <a:r>
              <a:rPr lang="en-US" u="sng" dirty="0">
                <a:hlinkClick r:id="rId2"/>
              </a:rPr>
              <a:t>://www.dartmouth.edu/~</a:t>
            </a:r>
            <a:r>
              <a:rPr lang="en-US" u="sng" dirty="0" smtClean="0">
                <a:hlinkClick r:id="rId2"/>
              </a:rPr>
              <a:t>bknauff/dwebd/2004-02/DB-intro.pdf</a:t>
            </a:r>
            <a:endParaRPr lang="en-US" u="sng" dirty="0" smtClean="0"/>
          </a:p>
          <a:p>
            <a:pPr marL="0" indent="0">
              <a:buNone/>
            </a:pPr>
            <a:endParaRPr lang="en-CA"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59793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latin typeface="Calibri" panose="020F0502020204030204" pitchFamily="34" charset="0"/>
                <a:ea typeface="Calibri" panose="020F0502020204030204" pitchFamily="34" charset="0"/>
                <a:cs typeface="Times New Roman" panose="02020603050405020304" pitchFamily="18" charset="0"/>
              </a:rPr>
              <a:t>We've </a:t>
            </a:r>
            <a:r>
              <a:rPr lang="en-US" dirty="0">
                <a:latin typeface="Calibri" panose="020F0502020204030204" pitchFamily="34" charset="0"/>
                <a:ea typeface="Calibri" panose="020F0502020204030204" pitchFamily="34" charset="0"/>
                <a:cs typeface="Times New Roman" panose="02020603050405020304" pitchFamily="18" charset="0"/>
              </a:rPr>
              <a:t>solved the problem of </a:t>
            </a:r>
            <a:r>
              <a:rPr lang="en-US" dirty="0" err="1">
                <a:latin typeface="Calibri" panose="020F0502020204030204" pitchFamily="34" charset="0"/>
                <a:ea typeface="Calibri" panose="020F0502020204030204" pitchFamily="34" charset="0"/>
                <a:cs typeface="Times New Roman" panose="02020603050405020304" pitchFamily="18" charset="0"/>
              </a:rPr>
              <a:t>url</a:t>
            </a:r>
            <a:r>
              <a:rPr lang="en-US" dirty="0">
                <a:latin typeface="Calibri" panose="020F0502020204030204" pitchFamily="34" charset="0"/>
                <a:ea typeface="Calibri" panose="020F0502020204030204" pitchFamily="34" charset="0"/>
                <a:cs typeface="Times New Roman" panose="02020603050405020304" pitchFamily="18" charset="0"/>
              </a:rPr>
              <a:t> field limitation, but look at the problem </a:t>
            </a:r>
            <a:r>
              <a:rPr lang="en-US" dirty="0" smtClean="0">
                <a:latin typeface="Calibri" panose="020F0502020204030204" pitchFamily="34" charset="0"/>
                <a:ea typeface="Calibri" panose="020F0502020204030204" pitchFamily="34" charset="0"/>
                <a:cs typeface="Times New Roman" panose="02020603050405020304" pitchFamily="18" charset="0"/>
              </a:rPr>
              <a:t>we have now. </a:t>
            </a:r>
            <a:r>
              <a:rPr lang="en-US" dirty="0">
                <a:latin typeface="Calibri" panose="020F0502020204030204" pitchFamily="34" charset="0"/>
                <a:ea typeface="Calibri" panose="020F0502020204030204" pitchFamily="34" charset="0"/>
                <a:cs typeface="Times New Roman" panose="02020603050405020304" pitchFamily="18" charset="0"/>
              </a:rPr>
              <a:t>Every time we input a new record into the users table, we've got to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duplicate all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the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company and user name data</a:t>
            </a:r>
            <a:r>
              <a:rPr lang="en-US" dirty="0">
                <a:latin typeface="Calibri" panose="020F0502020204030204" pitchFamily="34" charset="0"/>
                <a:ea typeface="Calibri" panose="020F0502020204030204" pitchFamily="34" charset="0"/>
                <a:cs typeface="Times New Roman" panose="02020603050405020304" pitchFamily="18" charset="0"/>
              </a:rPr>
              <a:t>. Not only will our database grow much larger than we'd ever want it to, but we could easily begin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corrupting our data </a:t>
            </a:r>
            <a:r>
              <a:rPr lang="en-US" dirty="0">
                <a:latin typeface="Calibri" panose="020F0502020204030204" pitchFamily="34" charset="0"/>
                <a:ea typeface="Calibri" panose="020F0502020204030204" pitchFamily="34" charset="0"/>
                <a:cs typeface="Times New Roman" panose="02020603050405020304" pitchFamily="18" charset="0"/>
              </a:rPr>
              <a:t>by misspelling some of that redundant information. Let's apply the rules of Second Normal Form</a:t>
            </a:r>
            <a:endParaRPr lang="en-US" dirty="0"/>
          </a:p>
        </p:txBody>
      </p:sp>
      <p:pic>
        <p:nvPicPr>
          <p:cNvPr id="5" name="Content Placeholder 4"/>
          <p:cNvPicPr>
            <a:picLocks noGrp="1"/>
          </p:cNvPicPr>
          <p:nvPr>
            <p:ph sz="half" idx="2"/>
          </p:nvPr>
        </p:nvPicPr>
        <p:blipFill>
          <a:blip r:embed="rId3"/>
          <a:stretch>
            <a:fillRect/>
          </a:stretch>
        </p:blipFill>
        <p:spPr>
          <a:xfrm>
            <a:off x="5948413" y="2695073"/>
            <a:ext cx="5852160" cy="1992429"/>
          </a:xfrm>
          <a:prstGeom prst="rect">
            <a:avLst/>
          </a:prstGeom>
        </p:spPr>
      </p:pic>
    </p:spTree>
    <p:extLst>
      <p:ext uri="{BB962C8B-B14F-4D97-AF65-F5344CB8AC3E}">
        <p14:creationId xmlns:p14="http://schemas.microsoft.com/office/powerpoint/2010/main" val="16670111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a:t>
            </a:r>
            <a:r>
              <a:rPr lang="en-US" dirty="0" smtClean="0"/>
              <a:t>(or 2NF)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A schema is said to be in second normal form (also called 2NF) if all attributes that are not part of the primary key are fully functionally dependent on the primary key, and the schema is already in first normal form. What does this mean? </a:t>
            </a:r>
            <a:endParaRPr lang="en-US" dirty="0" smtClean="0"/>
          </a:p>
          <a:p>
            <a:pPr marL="0" indent="0">
              <a:buNone/>
            </a:pPr>
            <a:r>
              <a:rPr lang="en-US" dirty="0" smtClean="0"/>
              <a:t>It </a:t>
            </a:r>
            <a:r>
              <a:rPr lang="en-US" dirty="0"/>
              <a:t>means that each non-key attribute must be functionally dependent on all parts of the key. That is, if the primary key is made up of multiple columns, every other attribute in the table must be dependent on the combination of these columns.</a:t>
            </a:r>
          </a:p>
          <a:p>
            <a:pPr marL="514350" indent="-514350">
              <a:buAutoNum type="arabicPeriod"/>
            </a:pPr>
            <a:r>
              <a:rPr lang="en-US" dirty="0" smtClean="0"/>
              <a:t>Create </a:t>
            </a:r>
            <a:r>
              <a:rPr lang="en-US" dirty="0"/>
              <a:t>separate tables for sets of values that apply to multiple records. </a:t>
            </a:r>
            <a:endParaRPr lang="en-US" dirty="0" smtClean="0"/>
          </a:p>
          <a:p>
            <a:pPr marL="514350" indent="-514350">
              <a:buAutoNum type="arabicPeriod"/>
            </a:pPr>
            <a:r>
              <a:rPr lang="en-US" dirty="0" smtClean="0"/>
              <a:t>2</a:t>
            </a:r>
            <a:r>
              <a:rPr lang="en-US" dirty="0"/>
              <a:t>. Relate these tables with a foreign key.</a:t>
            </a:r>
          </a:p>
          <a:p>
            <a:pPr marL="0" indent="0">
              <a:buNone/>
            </a:pPr>
            <a:endParaRPr lang="en-US" dirty="0"/>
          </a:p>
        </p:txBody>
      </p:sp>
    </p:spTree>
    <p:extLst>
      <p:ext uri="{BB962C8B-B14F-4D97-AF65-F5344CB8AC3E}">
        <p14:creationId xmlns:p14="http://schemas.microsoft.com/office/powerpoint/2010/main" val="16469474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Second Normal Form</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lnSpcReduction="10000"/>
          </a:bodyPr>
          <a:lstStyle/>
          <a:p>
            <a:r>
              <a:rPr lang="en-US" sz="3200" dirty="0"/>
              <a:t>We break the </a:t>
            </a:r>
            <a:r>
              <a:rPr lang="en-US" sz="3200" dirty="0" err="1"/>
              <a:t>url</a:t>
            </a:r>
            <a:r>
              <a:rPr lang="en-US" sz="3200" dirty="0"/>
              <a:t> values into a separate table so we can add more in the future without having to duplicate data. We'll also want to use our primary key value to relate these fields:</a:t>
            </a:r>
          </a:p>
          <a:p>
            <a:endParaRPr lang="en-US" dirty="0"/>
          </a:p>
        </p:txBody>
      </p:sp>
      <p:pic>
        <p:nvPicPr>
          <p:cNvPr id="5" name="Picture 4"/>
          <p:cNvPicPr>
            <a:picLocks noChangeAspect="1"/>
          </p:cNvPicPr>
          <p:nvPr/>
        </p:nvPicPr>
        <p:blipFill>
          <a:blip r:embed="rId2"/>
          <a:stretch>
            <a:fillRect/>
          </a:stretch>
        </p:blipFill>
        <p:spPr>
          <a:xfrm>
            <a:off x="4519267" y="1299411"/>
            <a:ext cx="6950853" cy="4235115"/>
          </a:xfrm>
          <a:prstGeom prst="rect">
            <a:avLst/>
          </a:prstGeom>
        </p:spPr>
      </p:pic>
    </p:spTree>
    <p:extLst>
      <p:ext uri="{BB962C8B-B14F-4D97-AF65-F5344CB8AC3E}">
        <p14:creationId xmlns:p14="http://schemas.microsoft.com/office/powerpoint/2010/main" val="38634584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Second Normal Form</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lnSpcReduction="10000"/>
          </a:bodyPr>
          <a:lstStyle/>
          <a:p>
            <a:r>
              <a:rPr lang="en-US" sz="2000" dirty="0"/>
              <a:t>we've created separate tables and the primary key in the users table, </a:t>
            </a:r>
            <a:r>
              <a:rPr lang="en-US" sz="2000" dirty="0" err="1"/>
              <a:t>userId</a:t>
            </a:r>
            <a:r>
              <a:rPr lang="en-US" sz="2000" dirty="0"/>
              <a:t>, is now related to the foreign key in the </a:t>
            </a:r>
            <a:r>
              <a:rPr lang="en-US" sz="2000" dirty="0" err="1"/>
              <a:t>urls</a:t>
            </a:r>
            <a:r>
              <a:rPr lang="en-US" sz="2000" dirty="0"/>
              <a:t> table, </a:t>
            </a:r>
            <a:r>
              <a:rPr lang="en-US" sz="2000" dirty="0" err="1"/>
              <a:t>relUserId</a:t>
            </a:r>
            <a:r>
              <a:rPr lang="en-US" sz="2000" dirty="0"/>
              <a:t>. We're in much better shape. </a:t>
            </a:r>
            <a:endParaRPr lang="en-US" sz="2000" dirty="0" smtClean="0"/>
          </a:p>
          <a:p>
            <a:r>
              <a:rPr lang="en-US" sz="2000" dirty="0" smtClean="0"/>
              <a:t>But </a:t>
            </a:r>
            <a:r>
              <a:rPr lang="en-US" sz="2000" dirty="0"/>
              <a:t>what happens when we want to add another employee of company ABC? Or 200 employees? </a:t>
            </a:r>
            <a:endParaRPr lang="en-US" sz="2000" dirty="0" smtClean="0"/>
          </a:p>
          <a:p>
            <a:r>
              <a:rPr lang="en-US" sz="2000" dirty="0" smtClean="0"/>
              <a:t>Now </a:t>
            </a:r>
            <a:r>
              <a:rPr lang="en-US" sz="2000" dirty="0"/>
              <a:t>we've got company names and addresses duplicating themselves all over the place, a situation just rife for introducing errors into our data. So we'll want to look at applying the Third</a:t>
            </a:r>
          </a:p>
          <a:p>
            <a:endParaRPr lang="en-US" dirty="0"/>
          </a:p>
        </p:txBody>
      </p:sp>
      <p:pic>
        <p:nvPicPr>
          <p:cNvPr id="5" name="Picture 4"/>
          <p:cNvPicPr>
            <a:picLocks noChangeAspect="1"/>
          </p:cNvPicPr>
          <p:nvPr/>
        </p:nvPicPr>
        <p:blipFill>
          <a:blip r:embed="rId2"/>
          <a:stretch>
            <a:fillRect/>
          </a:stretch>
        </p:blipFill>
        <p:spPr>
          <a:xfrm>
            <a:off x="4519267" y="1299411"/>
            <a:ext cx="6950853" cy="4235115"/>
          </a:xfrm>
          <a:prstGeom prst="rect">
            <a:avLst/>
          </a:prstGeom>
        </p:spPr>
      </p:pic>
    </p:spTree>
    <p:extLst>
      <p:ext uri="{BB962C8B-B14F-4D97-AF65-F5344CB8AC3E}">
        <p14:creationId xmlns:p14="http://schemas.microsoft.com/office/powerpoint/2010/main" val="7430455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a:t>
            </a:r>
            <a:r>
              <a:rPr lang="en-US" dirty="0" smtClean="0"/>
              <a:t>(3NF)</a:t>
            </a:r>
            <a:endParaRPr lang="en-US" dirty="0"/>
          </a:p>
        </p:txBody>
      </p:sp>
      <p:sp>
        <p:nvSpPr>
          <p:cNvPr id="3" name="Content Placeholder 2"/>
          <p:cNvSpPr>
            <a:spLocks noGrp="1"/>
          </p:cNvSpPr>
          <p:nvPr>
            <p:ph idx="1"/>
          </p:nvPr>
        </p:nvSpPr>
        <p:spPr/>
        <p:txBody>
          <a:bodyPr/>
          <a:lstStyle/>
          <a:p>
            <a:pPr marL="0" indent="0">
              <a:buNone/>
            </a:pPr>
            <a:r>
              <a:rPr lang="en-US" dirty="0">
                <a:solidFill>
                  <a:srgbClr val="0070C0"/>
                </a:solidFill>
              </a:rPr>
              <a:t>Eliminate fields that do not depend on the </a:t>
            </a:r>
            <a:r>
              <a:rPr lang="en-US" dirty="0" smtClean="0">
                <a:solidFill>
                  <a:srgbClr val="0070C0"/>
                </a:solidFill>
              </a:rPr>
              <a:t>key</a:t>
            </a:r>
          </a:p>
          <a:p>
            <a:pPr marL="0" indent="0">
              <a:buNone/>
            </a:pPr>
            <a:r>
              <a:rPr lang="en-US" dirty="0" smtClean="0"/>
              <a:t>You </a:t>
            </a:r>
            <a:r>
              <a:rPr lang="en-US" dirty="0"/>
              <a:t>may sometimes hear the saying "Normalization is about the key, the whole key, and nothing but the key." Second normal form tells us that attributes must depend on the whole key. Third normal form tells us that attributes must depend on nothing but the key.</a:t>
            </a:r>
          </a:p>
          <a:p>
            <a:pPr marL="0" indent="0">
              <a:buNone/>
            </a:pPr>
            <a:r>
              <a:rPr lang="en-US" dirty="0"/>
              <a:t>Formally, for a schema to be in third normal form (3NF), we must </a:t>
            </a:r>
            <a:r>
              <a:rPr lang="en-US" dirty="0">
                <a:solidFill>
                  <a:srgbClr val="FF0000"/>
                </a:solidFill>
              </a:rPr>
              <a:t>remove all transitive dependencies</a:t>
            </a:r>
            <a:r>
              <a:rPr lang="en-US" dirty="0"/>
              <a:t>, and the </a:t>
            </a:r>
            <a:r>
              <a:rPr lang="en-US" dirty="0">
                <a:solidFill>
                  <a:srgbClr val="FF0000"/>
                </a:solidFill>
              </a:rPr>
              <a:t>schema must already be in second normal form</a:t>
            </a:r>
            <a:r>
              <a:rPr lang="en-US" dirty="0"/>
              <a:t>. Okay, so what's a transitive dependency?</a:t>
            </a:r>
          </a:p>
          <a:p>
            <a:pPr marL="0" indent="0">
              <a:buNone/>
            </a:pPr>
            <a:endParaRPr lang="en-US" dirty="0"/>
          </a:p>
        </p:txBody>
      </p:sp>
    </p:spTree>
    <p:extLst>
      <p:ext uri="{BB962C8B-B14F-4D97-AF65-F5344CB8AC3E}">
        <p14:creationId xmlns:p14="http://schemas.microsoft.com/office/powerpoint/2010/main" val="24632811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389" y="1347537"/>
            <a:ext cx="12272211" cy="4090737"/>
          </a:xfrm>
          <a:prstGeom prst="rect">
            <a:avLst/>
          </a:prstGeom>
        </p:spPr>
      </p:pic>
    </p:spTree>
    <p:extLst>
      <p:ext uri="{BB962C8B-B14F-4D97-AF65-F5344CB8AC3E}">
        <p14:creationId xmlns:p14="http://schemas.microsoft.com/office/powerpoint/2010/main" val="32478235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35" y="664143"/>
            <a:ext cx="12173029" cy="5544152"/>
          </a:xfrm>
          <a:prstGeom prst="rect">
            <a:avLst/>
          </a:prstGeom>
        </p:spPr>
      </p:pic>
    </p:spTree>
    <p:extLst>
      <p:ext uri="{BB962C8B-B14F-4D97-AF65-F5344CB8AC3E}">
        <p14:creationId xmlns:p14="http://schemas.microsoft.com/office/powerpoint/2010/main" val="26307946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a:t>
            </a:r>
            <a:r>
              <a:rPr lang="en-US" dirty="0"/>
              <a:t>in the Third Normal Form </a:t>
            </a:r>
          </a:p>
        </p:txBody>
      </p:sp>
      <p:pic>
        <p:nvPicPr>
          <p:cNvPr id="4" name="Content Placeholder 3"/>
          <p:cNvPicPr>
            <a:picLocks noGrp="1" noChangeAspect="1"/>
          </p:cNvPicPr>
          <p:nvPr>
            <p:ph idx="1"/>
          </p:nvPr>
        </p:nvPicPr>
        <p:blipFill>
          <a:blip r:embed="rId2"/>
          <a:stretch>
            <a:fillRect/>
          </a:stretch>
        </p:blipFill>
        <p:spPr>
          <a:xfrm>
            <a:off x="3003849" y="1463040"/>
            <a:ext cx="6390408" cy="5245693"/>
          </a:xfrm>
          <a:prstGeom prst="rect">
            <a:avLst/>
          </a:prstGeom>
        </p:spPr>
      </p:pic>
    </p:spTree>
    <p:extLst>
      <p:ext uri="{BB962C8B-B14F-4D97-AF65-F5344CB8AC3E}">
        <p14:creationId xmlns:p14="http://schemas.microsoft.com/office/powerpoint/2010/main" val="3365398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solidFill>
                  <a:prstClr val="black"/>
                </a:solidFill>
              </a:rPr>
              <a:t>Tables in the Third Normal Form </a:t>
            </a:r>
            <a:endParaRPr lang="en-US" dirty="0"/>
          </a:p>
        </p:txBody>
      </p:sp>
      <p:sp>
        <p:nvSpPr>
          <p:cNvPr id="3" name="Picture Placeholder 2"/>
          <p:cNvSpPr>
            <a:spLocks noGrp="1"/>
          </p:cNvSpPr>
          <p:nvPr>
            <p:ph type="pic" idx="1"/>
          </p:nvPr>
        </p:nvSpPr>
        <p:spPr/>
      </p:sp>
      <p:pic>
        <p:nvPicPr>
          <p:cNvPr id="5" name="Picture 4"/>
          <p:cNvPicPr>
            <a:picLocks noChangeAspect="1"/>
          </p:cNvPicPr>
          <p:nvPr/>
        </p:nvPicPr>
        <p:blipFill>
          <a:blip r:embed="rId2"/>
          <a:stretch>
            <a:fillRect/>
          </a:stretch>
        </p:blipFill>
        <p:spPr>
          <a:xfrm>
            <a:off x="5183188" y="1365250"/>
            <a:ext cx="5476875" cy="4495800"/>
          </a:xfrm>
          <a:prstGeom prst="rect">
            <a:avLst/>
          </a:prstGeom>
        </p:spPr>
      </p:pic>
      <p:sp>
        <p:nvSpPr>
          <p:cNvPr id="4" name="Text Placeholder 3"/>
          <p:cNvSpPr>
            <a:spLocks noGrp="1"/>
          </p:cNvSpPr>
          <p:nvPr>
            <p:ph type="body" sz="half" idx="2"/>
          </p:nvPr>
        </p:nvSpPr>
        <p:spPr/>
        <p:txBody>
          <a:bodyPr>
            <a:noAutofit/>
          </a:bodyPr>
          <a:lstStyle/>
          <a:p>
            <a:r>
              <a:rPr lang="en-US" sz="2000" dirty="0"/>
              <a:t>Now we've got the primary key </a:t>
            </a:r>
            <a:r>
              <a:rPr lang="en-US" sz="2000" dirty="0" err="1"/>
              <a:t>compId</a:t>
            </a:r>
            <a:r>
              <a:rPr lang="en-US" sz="2000" dirty="0"/>
              <a:t> in the companies table related to the foreign key in the users table called </a:t>
            </a:r>
            <a:r>
              <a:rPr lang="en-US" sz="2000" dirty="0" err="1"/>
              <a:t>relCompId</a:t>
            </a:r>
            <a:r>
              <a:rPr lang="en-US" sz="2000" dirty="0"/>
              <a:t>, and we can add 200 users while still only inserting the name "ABC" once. </a:t>
            </a:r>
            <a:endParaRPr lang="en-US" sz="2000" dirty="0" smtClean="0"/>
          </a:p>
          <a:p>
            <a:r>
              <a:rPr lang="en-US" sz="2000" dirty="0" smtClean="0"/>
              <a:t>Our </a:t>
            </a:r>
            <a:r>
              <a:rPr lang="en-US" sz="2000" dirty="0"/>
              <a:t>users and </a:t>
            </a:r>
            <a:r>
              <a:rPr lang="en-US" sz="2000" dirty="0" err="1"/>
              <a:t>urls</a:t>
            </a:r>
            <a:r>
              <a:rPr lang="en-US" sz="2000" dirty="0"/>
              <a:t> tables can grow as large as they want without unnecessary duplication or corruption of data. Most developers will say the Third Normal Form is far enough, and our data schema could easily handle the load of an entire enterprise, and in most cases they would be correct</a:t>
            </a:r>
          </a:p>
        </p:txBody>
      </p:sp>
    </p:spTree>
    <p:extLst>
      <p:ext uri="{BB962C8B-B14F-4D97-AF65-F5344CB8AC3E}">
        <p14:creationId xmlns:p14="http://schemas.microsoft.com/office/powerpoint/2010/main" val="10195947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solidFill>
                  <a:prstClr val="black"/>
                </a:solidFill>
              </a:rPr>
              <a:t>Tables in the Third Normal Form </a:t>
            </a:r>
            <a:endParaRPr lang="en-US" dirty="0"/>
          </a:p>
        </p:txBody>
      </p:sp>
      <p:sp>
        <p:nvSpPr>
          <p:cNvPr id="3" name="Picture Placeholder 2"/>
          <p:cNvSpPr>
            <a:spLocks noGrp="1"/>
          </p:cNvSpPr>
          <p:nvPr>
            <p:ph type="pic" idx="1"/>
          </p:nvPr>
        </p:nvSpPr>
        <p:spPr/>
      </p:sp>
      <p:pic>
        <p:nvPicPr>
          <p:cNvPr id="5" name="Picture 4"/>
          <p:cNvPicPr>
            <a:picLocks noChangeAspect="1"/>
          </p:cNvPicPr>
          <p:nvPr/>
        </p:nvPicPr>
        <p:blipFill>
          <a:blip r:embed="rId2"/>
          <a:stretch>
            <a:fillRect/>
          </a:stretch>
        </p:blipFill>
        <p:spPr>
          <a:xfrm>
            <a:off x="5183188" y="1365250"/>
            <a:ext cx="5476875" cy="4495800"/>
          </a:xfrm>
          <a:prstGeom prst="rect">
            <a:avLst/>
          </a:prstGeom>
        </p:spPr>
      </p:pic>
      <p:sp>
        <p:nvSpPr>
          <p:cNvPr id="4" name="Text Placeholder 3"/>
          <p:cNvSpPr>
            <a:spLocks noGrp="1"/>
          </p:cNvSpPr>
          <p:nvPr>
            <p:ph type="body" sz="half" idx="2"/>
          </p:nvPr>
        </p:nvSpPr>
        <p:spPr/>
        <p:txBody>
          <a:bodyPr>
            <a:noAutofit/>
          </a:bodyPr>
          <a:lstStyle/>
          <a:p>
            <a:r>
              <a:rPr lang="en-US" sz="1800" dirty="0" smtClean="0"/>
              <a:t>look </a:t>
            </a:r>
            <a:r>
              <a:rPr lang="en-US" sz="1800" dirty="0"/>
              <a:t>at </a:t>
            </a:r>
            <a:r>
              <a:rPr lang="en-US" sz="1800" dirty="0">
                <a:solidFill>
                  <a:srgbClr val="00B050"/>
                </a:solidFill>
              </a:rPr>
              <a:t>our </a:t>
            </a:r>
            <a:r>
              <a:rPr lang="en-US" sz="1800" dirty="0" err="1">
                <a:solidFill>
                  <a:srgbClr val="00B050"/>
                </a:solidFill>
              </a:rPr>
              <a:t>url</a:t>
            </a:r>
            <a:r>
              <a:rPr lang="en-US" sz="1800" dirty="0">
                <a:solidFill>
                  <a:srgbClr val="00B050"/>
                </a:solidFill>
              </a:rPr>
              <a:t> fields - do you notice the duplication of data</a:t>
            </a:r>
            <a:r>
              <a:rPr lang="en-US" sz="1800" dirty="0"/>
              <a:t>? This is </a:t>
            </a:r>
            <a:r>
              <a:rPr lang="en-US" sz="1800" dirty="0" smtClean="0"/>
              <a:t>perfectly </a:t>
            </a:r>
            <a:r>
              <a:rPr lang="en-US" sz="1800" dirty="0"/>
              <a:t>acceptable if we are not pre-defining these fields. If the HTML input page which our users are filling out to input this data allows a free-form text input there's nothing we can do about this, and it's just a </a:t>
            </a:r>
            <a:r>
              <a:rPr lang="en-US" sz="1800" dirty="0" smtClean="0"/>
              <a:t>coincidence </a:t>
            </a:r>
            <a:r>
              <a:rPr lang="en-US" sz="1800" dirty="0"/>
              <a:t>that Joe and Jill both input the same bookmarks. But what if it's a drop-down menu which we know only allows those two </a:t>
            </a:r>
            <a:r>
              <a:rPr lang="en-US" sz="1800" dirty="0" err="1"/>
              <a:t>urls</a:t>
            </a:r>
            <a:r>
              <a:rPr lang="en-US" sz="1800" dirty="0"/>
              <a:t>, or maybe 20 or even more. We can take our </a:t>
            </a:r>
            <a:r>
              <a:rPr lang="en-US" sz="1800" dirty="0">
                <a:solidFill>
                  <a:srgbClr val="00B050"/>
                </a:solidFill>
              </a:rPr>
              <a:t>database schema to the next level, the Fourth Form</a:t>
            </a:r>
            <a:r>
              <a:rPr lang="en-US" sz="1800" dirty="0"/>
              <a:t>, one which many developers overlook because it depends on a very specific type of </a:t>
            </a:r>
            <a:r>
              <a:rPr lang="en-US" sz="1800" dirty="0">
                <a:solidFill>
                  <a:srgbClr val="00B050"/>
                </a:solidFill>
              </a:rPr>
              <a:t>relationship</a:t>
            </a:r>
            <a:r>
              <a:rPr lang="en-US" sz="1800" dirty="0"/>
              <a:t>, </a:t>
            </a:r>
            <a:r>
              <a:rPr lang="en-US" sz="1800" dirty="0">
                <a:solidFill>
                  <a:srgbClr val="00B050"/>
                </a:solidFill>
              </a:rPr>
              <a:t>the many-to-many relationship</a:t>
            </a:r>
            <a:r>
              <a:rPr lang="en-US" sz="1800" dirty="0"/>
              <a:t>, which we have not yet encountered in our application</a:t>
            </a:r>
          </a:p>
        </p:txBody>
      </p:sp>
    </p:spTree>
    <p:extLst>
      <p:ext uri="{BB962C8B-B14F-4D97-AF65-F5344CB8AC3E}">
        <p14:creationId xmlns:p14="http://schemas.microsoft.com/office/powerpoint/2010/main" val="533184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questions?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24323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a:t>
            </a:r>
            <a:r>
              <a:rPr lang="en-US" dirty="0"/>
              <a:t>Relationships</a:t>
            </a:r>
          </a:p>
        </p:txBody>
      </p:sp>
      <p:pic>
        <p:nvPicPr>
          <p:cNvPr id="4" name="Content Placeholder 3"/>
          <p:cNvPicPr>
            <a:picLocks noGrp="1" noChangeAspect="1"/>
          </p:cNvPicPr>
          <p:nvPr>
            <p:ph idx="1"/>
          </p:nvPr>
        </p:nvPicPr>
        <p:blipFill>
          <a:blip r:embed="rId3"/>
          <a:stretch>
            <a:fillRect/>
          </a:stretch>
        </p:blipFill>
        <p:spPr>
          <a:xfrm>
            <a:off x="1051560" y="1442138"/>
            <a:ext cx="9332975" cy="4734825"/>
          </a:xfrm>
          <a:prstGeom prst="rect">
            <a:avLst/>
          </a:prstGeom>
        </p:spPr>
      </p:pic>
    </p:spTree>
    <p:extLst>
      <p:ext uri="{BB962C8B-B14F-4D97-AF65-F5344CB8AC3E}">
        <p14:creationId xmlns:p14="http://schemas.microsoft.com/office/powerpoint/2010/main" val="20082956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Relationships</a:t>
            </a:r>
          </a:p>
        </p:txBody>
      </p:sp>
      <p:pic>
        <p:nvPicPr>
          <p:cNvPr id="4" name="Content Placeholder 3"/>
          <p:cNvPicPr>
            <a:picLocks noGrp="1" noChangeAspect="1"/>
          </p:cNvPicPr>
          <p:nvPr>
            <p:ph idx="1"/>
          </p:nvPr>
        </p:nvPicPr>
        <p:blipFill>
          <a:blip r:embed="rId2"/>
          <a:stretch>
            <a:fillRect/>
          </a:stretch>
        </p:blipFill>
        <p:spPr>
          <a:xfrm>
            <a:off x="849914" y="1554480"/>
            <a:ext cx="8156926" cy="5268709"/>
          </a:xfrm>
          <a:prstGeom prst="rect">
            <a:avLst/>
          </a:prstGeom>
        </p:spPr>
      </p:pic>
    </p:spTree>
    <p:extLst>
      <p:ext uri="{BB962C8B-B14F-4D97-AF65-F5344CB8AC3E}">
        <p14:creationId xmlns:p14="http://schemas.microsoft.com/office/powerpoint/2010/main" val="41484323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Relationships-look at the tables in the Second Normal Form example</a:t>
            </a:r>
          </a:p>
        </p:txBody>
      </p:sp>
      <p:pic>
        <p:nvPicPr>
          <p:cNvPr id="4" name="Content Placeholder 3"/>
          <p:cNvPicPr>
            <a:picLocks noGrp="1" noChangeAspect="1"/>
          </p:cNvPicPr>
          <p:nvPr>
            <p:ph idx="1"/>
          </p:nvPr>
        </p:nvPicPr>
        <p:blipFill>
          <a:blip r:embed="rId2"/>
          <a:stretch>
            <a:fillRect/>
          </a:stretch>
        </p:blipFill>
        <p:spPr>
          <a:xfrm>
            <a:off x="3157086" y="1645498"/>
            <a:ext cx="6747309" cy="5408558"/>
          </a:xfrm>
          <a:prstGeom prst="rect">
            <a:avLst/>
          </a:prstGeom>
        </p:spPr>
      </p:pic>
    </p:spTree>
    <p:extLst>
      <p:ext uri="{BB962C8B-B14F-4D97-AF65-F5344CB8AC3E}">
        <p14:creationId xmlns:p14="http://schemas.microsoft.com/office/powerpoint/2010/main" val="8936566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many-to-many relationship, however, is slightly more complex. Notice in </a:t>
            </a:r>
            <a:r>
              <a:rPr lang="en-US" dirty="0" smtClean="0"/>
              <a:t>the </a:t>
            </a:r>
            <a:r>
              <a:rPr lang="en-US" dirty="0"/>
              <a:t>Third Normal Form example </a:t>
            </a:r>
            <a:r>
              <a:rPr lang="en-US" dirty="0" smtClean="0"/>
              <a:t>one user is </a:t>
            </a:r>
            <a:r>
              <a:rPr lang="en-US" dirty="0"/>
              <a:t>related to many </a:t>
            </a:r>
            <a:r>
              <a:rPr lang="en-US" dirty="0" err="1"/>
              <a:t>urls</a:t>
            </a:r>
            <a:r>
              <a:rPr lang="en-US" dirty="0"/>
              <a:t>. </a:t>
            </a:r>
          </a:p>
        </p:txBody>
      </p:sp>
      <p:pic>
        <p:nvPicPr>
          <p:cNvPr id="4" name="Content Placeholder 3"/>
          <p:cNvPicPr>
            <a:picLocks noGrp="1" noChangeAspect="1"/>
          </p:cNvPicPr>
          <p:nvPr>
            <p:ph idx="1"/>
          </p:nvPr>
        </p:nvPicPr>
        <p:blipFill>
          <a:blip r:embed="rId2"/>
          <a:stretch>
            <a:fillRect/>
          </a:stretch>
        </p:blipFill>
        <p:spPr>
          <a:xfrm>
            <a:off x="3484345" y="1664180"/>
            <a:ext cx="5640404" cy="5047478"/>
          </a:xfrm>
          <a:prstGeom prst="rect">
            <a:avLst/>
          </a:prstGeom>
        </p:spPr>
      </p:pic>
    </p:spTree>
    <p:extLst>
      <p:ext uri="{BB962C8B-B14F-4D97-AF65-F5344CB8AC3E}">
        <p14:creationId xmlns:p14="http://schemas.microsoft.com/office/powerpoint/2010/main" val="20578335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7107" y="0"/>
            <a:ext cx="9857785" cy="6858000"/>
          </a:xfrm>
          <a:prstGeom prst="rect">
            <a:avLst/>
          </a:prstGeom>
        </p:spPr>
      </p:pic>
    </p:spTree>
    <p:extLst>
      <p:ext uri="{BB962C8B-B14F-4D97-AF65-F5344CB8AC3E}">
        <p14:creationId xmlns:p14="http://schemas.microsoft.com/office/powerpoint/2010/main" val="3496943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Relationships (4NF)</a:t>
            </a:r>
            <a:endParaRPr lang="en-US" dirty="0"/>
          </a:p>
        </p:txBody>
      </p:sp>
      <p:sp>
        <p:nvSpPr>
          <p:cNvPr id="3" name="Content Placeholder 2"/>
          <p:cNvSpPr>
            <a:spLocks noGrp="1"/>
          </p:cNvSpPr>
          <p:nvPr>
            <p:ph idx="1"/>
          </p:nvPr>
        </p:nvSpPr>
        <p:spPr/>
        <p:txBody>
          <a:bodyPr>
            <a:noAutofit/>
          </a:bodyPr>
          <a:lstStyle/>
          <a:p>
            <a:pPr>
              <a:lnSpc>
                <a:spcPct val="107000"/>
              </a:lnSpc>
              <a:spcBef>
                <a:spcPts val="0"/>
              </a:spcBef>
              <a:spcAft>
                <a:spcPts val="800"/>
              </a:spcAft>
            </a:pPr>
            <a:r>
              <a:rPr lang="en-US" sz="3200" dirty="0" smtClean="0">
                <a:latin typeface="Calibri" panose="020F0502020204030204" pitchFamily="34" charset="0"/>
                <a:ea typeface="Calibri" panose="020F0502020204030204" pitchFamily="34" charset="0"/>
                <a:cs typeface="Times New Roman" panose="02020603050405020304" pitchFamily="18" charset="0"/>
              </a:rPr>
              <a:t>to </a:t>
            </a:r>
            <a:r>
              <a:rPr lang="en-US" sz="3200" dirty="0">
                <a:latin typeface="Calibri" panose="020F0502020204030204" pitchFamily="34" charset="0"/>
                <a:ea typeface="Calibri" panose="020F0502020204030204" pitchFamily="34" charset="0"/>
                <a:cs typeface="Times New Roman" panose="02020603050405020304" pitchFamily="18" charset="0"/>
              </a:rPr>
              <a:t>decrease the duplication of data (and in the process </a:t>
            </a:r>
            <a:r>
              <a:rPr lang="en-US" sz="3200" dirty="0" smtClean="0">
                <a:latin typeface="Calibri" panose="020F0502020204030204" pitchFamily="34" charset="0"/>
                <a:ea typeface="Calibri" panose="020F0502020204030204" pitchFamily="34" charset="0"/>
                <a:cs typeface="Times New Roman" panose="02020603050405020304" pitchFamily="18" charset="0"/>
              </a:rPr>
              <a:t>get to the </a:t>
            </a:r>
            <a:r>
              <a:rPr lang="en-US" sz="3200" dirty="0">
                <a:latin typeface="Calibri" panose="020F0502020204030204" pitchFamily="34" charset="0"/>
                <a:ea typeface="Calibri" panose="020F0502020204030204" pitchFamily="34" charset="0"/>
                <a:cs typeface="Times New Roman" panose="02020603050405020304" pitchFamily="18" charset="0"/>
              </a:rPr>
              <a:t>Fourth Form of Normalization), </a:t>
            </a:r>
            <a:r>
              <a:rPr lang="en-US" sz="3200" dirty="0" smtClean="0">
                <a:latin typeface="Calibri" panose="020F0502020204030204" pitchFamily="34" charset="0"/>
                <a:ea typeface="Calibri" panose="020F0502020204030204" pitchFamily="34" charset="0"/>
                <a:cs typeface="Times New Roman" panose="02020603050405020304" pitchFamily="18" charset="0"/>
              </a:rPr>
              <a:t>by creating a </a:t>
            </a:r>
            <a:r>
              <a:rPr lang="en-US" sz="3200" dirty="0">
                <a:latin typeface="Calibri" panose="020F0502020204030204" pitchFamily="34" charset="0"/>
                <a:ea typeface="Calibri" panose="020F0502020204030204" pitchFamily="34" charset="0"/>
                <a:cs typeface="Times New Roman" panose="02020603050405020304" pitchFamily="18" charset="0"/>
              </a:rPr>
              <a:t>table full of </a:t>
            </a:r>
            <a:r>
              <a:rPr lang="en-US" sz="3200" dirty="0" smtClean="0">
                <a:latin typeface="Calibri" panose="020F0502020204030204" pitchFamily="34" charset="0"/>
                <a:ea typeface="Calibri" panose="020F0502020204030204" pitchFamily="34" charset="0"/>
                <a:cs typeface="Times New Roman" panose="02020603050405020304" pitchFamily="18" charset="0"/>
              </a:rPr>
              <a:t>primary </a:t>
            </a:r>
            <a:r>
              <a:rPr lang="en-US" sz="3200" dirty="0">
                <a:latin typeface="Calibri" panose="020F0502020204030204" pitchFamily="34" charset="0"/>
                <a:ea typeface="Calibri" panose="020F0502020204030204" pitchFamily="34" charset="0"/>
                <a:cs typeface="Times New Roman" panose="02020603050405020304" pitchFamily="18" charset="0"/>
              </a:rPr>
              <a:t>and foreign keys in </a:t>
            </a:r>
            <a:r>
              <a:rPr lang="en-US" sz="3200" dirty="0" err="1">
                <a:latin typeface="Calibri" panose="020F0502020204030204" pitchFamily="34" charset="0"/>
                <a:ea typeface="Calibri" panose="020F0502020204030204" pitchFamily="34" charset="0"/>
                <a:cs typeface="Times New Roman" panose="02020603050405020304" pitchFamily="18" charset="0"/>
              </a:rPr>
              <a:t>url_relations</a:t>
            </a:r>
            <a:r>
              <a:rPr lang="en-US" sz="3200" dirty="0">
                <a:latin typeface="Calibri" panose="020F0502020204030204" pitchFamily="34" charset="0"/>
                <a:ea typeface="Calibri" panose="020F0502020204030204" pitchFamily="34" charset="0"/>
                <a:cs typeface="Times New Roman" panose="02020603050405020304" pitchFamily="18" charset="0"/>
              </a:rPr>
              <a:t>. </a:t>
            </a:r>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3200" dirty="0" smtClean="0">
                <a:latin typeface="Calibri" panose="020F0502020204030204" pitchFamily="34" charset="0"/>
                <a:ea typeface="Calibri" panose="020F0502020204030204" pitchFamily="34" charset="0"/>
                <a:cs typeface="Times New Roman" panose="02020603050405020304" pitchFamily="18" charset="0"/>
              </a:rPr>
              <a:t>to </a:t>
            </a:r>
            <a:r>
              <a:rPr lang="en-US" sz="3200" dirty="0">
                <a:latin typeface="Calibri" panose="020F0502020204030204" pitchFamily="34" charset="0"/>
                <a:ea typeface="Calibri" panose="020F0502020204030204" pitchFamily="34" charset="0"/>
                <a:cs typeface="Times New Roman" panose="02020603050405020304" pitchFamily="18" charset="0"/>
              </a:rPr>
              <a:t>remove the duplicate entries in the </a:t>
            </a:r>
            <a:r>
              <a:rPr lang="en-US" sz="3200" dirty="0" err="1">
                <a:latin typeface="Calibri" panose="020F0502020204030204" pitchFamily="34" charset="0"/>
                <a:ea typeface="Calibri" panose="020F0502020204030204" pitchFamily="34" charset="0"/>
                <a:cs typeface="Times New Roman" panose="02020603050405020304" pitchFamily="18" charset="0"/>
              </a:rPr>
              <a:t>urls</a:t>
            </a:r>
            <a:r>
              <a:rPr lang="en-US" sz="3200" dirty="0">
                <a:latin typeface="Calibri" panose="020F0502020204030204" pitchFamily="34" charset="0"/>
                <a:ea typeface="Calibri" panose="020F0502020204030204" pitchFamily="34" charset="0"/>
                <a:cs typeface="Times New Roman" panose="02020603050405020304" pitchFamily="18" charset="0"/>
              </a:rPr>
              <a:t> table by creating the </a:t>
            </a:r>
            <a:r>
              <a:rPr lang="en-US" sz="3200" dirty="0" err="1">
                <a:latin typeface="Calibri" panose="020F0502020204030204" pitchFamily="34" charset="0"/>
                <a:ea typeface="Calibri" panose="020F0502020204030204" pitchFamily="34" charset="0"/>
                <a:cs typeface="Times New Roman" panose="02020603050405020304" pitchFamily="18" charset="0"/>
              </a:rPr>
              <a:t>url_relations</a:t>
            </a:r>
            <a:r>
              <a:rPr lang="en-US" sz="3200" dirty="0">
                <a:latin typeface="Calibri" panose="020F0502020204030204" pitchFamily="34" charset="0"/>
                <a:ea typeface="Calibri" panose="020F0502020204030204" pitchFamily="34" charset="0"/>
                <a:cs typeface="Times New Roman" panose="02020603050405020304" pitchFamily="18" charset="0"/>
              </a:rPr>
              <a:t> table. </a:t>
            </a:r>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3200" dirty="0" smtClean="0">
                <a:latin typeface="Calibri" panose="020F0502020204030204" pitchFamily="34" charset="0"/>
                <a:ea typeface="Calibri" panose="020F0502020204030204" pitchFamily="34" charset="0"/>
                <a:cs typeface="Times New Roman" panose="02020603050405020304" pitchFamily="18" charset="0"/>
              </a:rPr>
              <a:t>accurately </a:t>
            </a:r>
            <a:r>
              <a:rPr lang="en-US" sz="3200" dirty="0">
                <a:latin typeface="Calibri" panose="020F0502020204030204" pitchFamily="34" charset="0"/>
                <a:ea typeface="Calibri" panose="020F0502020204030204" pitchFamily="34" charset="0"/>
                <a:cs typeface="Times New Roman" panose="02020603050405020304" pitchFamily="18" charset="0"/>
              </a:rPr>
              <a:t>express the relationship that both Joe and Jill are related to each one of, and both of, the </a:t>
            </a:r>
            <a:r>
              <a:rPr lang="en-US" sz="3200" dirty="0" err="1">
                <a:latin typeface="Calibri" panose="020F0502020204030204" pitchFamily="34" charset="0"/>
                <a:ea typeface="Calibri" panose="020F0502020204030204" pitchFamily="34" charset="0"/>
                <a:cs typeface="Times New Roman" panose="02020603050405020304" pitchFamily="18" charset="0"/>
              </a:rPr>
              <a:t>urls</a:t>
            </a:r>
            <a:r>
              <a:rPr lang="en-US" sz="3200" dirty="0">
                <a:latin typeface="Calibri" panose="020F0502020204030204" pitchFamily="34" charset="0"/>
                <a:ea typeface="Calibri" panose="020F0502020204030204" pitchFamily="34" charset="0"/>
                <a:cs typeface="Times New Roman" panose="02020603050405020304" pitchFamily="18" charset="0"/>
              </a:rPr>
              <a:t>. </a:t>
            </a:r>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3200" dirty="0" smtClean="0">
                <a:latin typeface="Calibri" panose="020F0502020204030204" pitchFamily="34" charset="0"/>
                <a:ea typeface="Calibri" panose="020F0502020204030204" pitchFamily="34" charset="0"/>
                <a:cs typeface="Times New Roman" panose="02020603050405020304" pitchFamily="18" charset="0"/>
              </a:rPr>
              <a:t>what is the </a:t>
            </a:r>
            <a:r>
              <a:rPr lang="en-US" sz="3200" dirty="0">
                <a:latin typeface="Calibri" panose="020F0502020204030204" pitchFamily="34" charset="0"/>
                <a:ea typeface="Calibri" panose="020F0502020204030204" pitchFamily="34" charset="0"/>
                <a:cs typeface="Times New Roman" panose="02020603050405020304" pitchFamily="18" charset="0"/>
              </a:rPr>
              <a:t>Fourth Form of </a:t>
            </a:r>
            <a:r>
              <a:rPr lang="en-US" sz="3200" dirty="0" smtClean="0">
                <a:latin typeface="Calibri" panose="020F0502020204030204" pitchFamily="34" charset="0"/>
                <a:ea typeface="Calibri" panose="020F0502020204030204" pitchFamily="34" charset="0"/>
                <a:cs typeface="Times New Roman" panose="02020603050405020304" pitchFamily="18" charset="0"/>
              </a:rPr>
              <a:t>Normalization?</a:t>
            </a:r>
            <a:endParaRPr lang="en-US" sz="3200" dirty="0"/>
          </a:p>
        </p:txBody>
      </p:sp>
    </p:spTree>
    <p:extLst>
      <p:ext uri="{BB962C8B-B14F-4D97-AF65-F5344CB8AC3E}">
        <p14:creationId xmlns:p14="http://schemas.microsoft.com/office/powerpoint/2010/main" val="22136837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Normal Form </a:t>
            </a:r>
          </a:p>
        </p:txBody>
      </p:sp>
      <p:sp>
        <p:nvSpPr>
          <p:cNvPr id="3" name="Content Placeholder 2"/>
          <p:cNvSpPr>
            <a:spLocks noGrp="1"/>
          </p:cNvSpPr>
          <p:nvPr>
            <p:ph idx="1"/>
          </p:nvPr>
        </p:nvSpPr>
        <p:spPr/>
        <p:txBody>
          <a:bodyPr>
            <a:normAutofit lnSpcReduction="10000"/>
          </a:bodyPr>
          <a:lstStyle/>
          <a:p>
            <a:r>
              <a:rPr lang="en-US" sz="3600" dirty="0"/>
              <a:t>In a many-to-many relationship, independent entities cannot be stored in the same table.</a:t>
            </a:r>
          </a:p>
          <a:p>
            <a:r>
              <a:rPr lang="en-US" sz="3600" dirty="0"/>
              <a:t>Since it only applies to the many-to-many </a:t>
            </a:r>
            <a:r>
              <a:rPr lang="en-US" sz="3600" dirty="0" smtClean="0"/>
              <a:t>relationships, </a:t>
            </a:r>
            <a:r>
              <a:rPr lang="en-US" sz="3600" dirty="0"/>
              <a:t>most developers </a:t>
            </a:r>
            <a:r>
              <a:rPr lang="en-US" sz="3600" dirty="0" smtClean="0"/>
              <a:t>ignore </a:t>
            </a:r>
            <a:r>
              <a:rPr lang="en-US" sz="3600" dirty="0"/>
              <a:t>this </a:t>
            </a:r>
            <a:r>
              <a:rPr lang="en-US" sz="3600" dirty="0" smtClean="0"/>
              <a:t>rule</a:t>
            </a:r>
          </a:p>
          <a:p>
            <a:r>
              <a:rPr lang="en-US" sz="3600" dirty="0" smtClean="0"/>
              <a:t> </a:t>
            </a:r>
            <a:r>
              <a:rPr lang="en-US" sz="3600" dirty="0"/>
              <a:t>But </a:t>
            </a:r>
            <a:r>
              <a:rPr lang="en-US" sz="3600" dirty="0" smtClean="0"/>
              <a:t>useful in </a:t>
            </a:r>
            <a:r>
              <a:rPr lang="en-US" sz="3600" dirty="0"/>
              <a:t>certain situations, such as this </a:t>
            </a:r>
            <a:r>
              <a:rPr lang="en-US" sz="3600" dirty="0" smtClean="0"/>
              <a:t>one</a:t>
            </a:r>
          </a:p>
          <a:p>
            <a:r>
              <a:rPr lang="en-US" sz="3600" dirty="0" smtClean="0"/>
              <a:t> Helped to streamline the </a:t>
            </a:r>
            <a:r>
              <a:rPr lang="en-US" sz="3600" dirty="0" err="1" smtClean="0"/>
              <a:t>urls</a:t>
            </a:r>
            <a:r>
              <a:rPr lang="en-US" sz="3600" dirty="0" smtClean="0"/>
              <a:t> </a:t>
            </a:r>
            <a:r>
              <a:rPr lang="en-US" sz="3600" dirty="0"/>
              <a:t>table to remove duplicate entries and </a:t>
            </a:r>
            <a:r>
              <a:rPr lang="en-US" sz="3600" dirty="0" err="1" smtClean="0"/>
              <a:t>movethe</a:t>
            </a:r>
            <a:r>
              <a:rPr lang="en-US" sz="3600" dirty="0" smtClean="0"/>
              <a:t> </a:t>
            </a:r>
            <a:r>
              <a:rPr lang="en-US" sz="3600" dirty="0"/>
              <a:t>relationships into their own table.</a:t>
            </a:r>
          </a:p>
          <a:p>
            <a:endParaRPr lang="en-US" sz="3600" dirty="0"/>
          </a:p>
        </p:txBody>
      </p:sp>
    </p:spTree>
    <p:extLst>
      <p:ext uri="{BB962C8B-B14F-4D97-AF65-F5344CB8AC3E}">
        <p14:creationId xmlns:p14="http://schemas.microsoft.com/office/powerpoint/2010/main" val="16114663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Fifth Normal Form </a:t>
            </a:r>
          </a:p>
        </p:txBody>
      </p:sp>
      <p:sp>
        <p:nvSpPr>
          <p:cNvPr id="3" name="Content Placeholder 2"/>
          <p:cNvSpPr>
            <a:spLocks noGrp="1"/>
          </p:cNvSpPr>
          <p:nvPr>
            <p:ph idx="1"/>
          </p:nvPr>
        </p:nvSpPr>
        <p:spPr/>
        <p:txBody>
          <a:bodyPr/>
          <a:lstStyle/>
          <a:p>
            <a:r>
              <a:rPr lang="en-US" dirty="0" smtClean="0"/>
              <a:t>in </a:t>
            </a:r>
            <a:r>
              <a:rPr lang="en-US" dirty="0"/>
              <a:t>most cases probably not required </a:t>
            </a:r>
            <a:endParaRPr lang="en-US" dirty="0" smtClean="0"/>
          </a:p>
          <a:p>
            <a:r>
              <a:rPr lang="en-US" dirty="0" smtClean="0"/>
              <a:t>The </a:t>
            </a:r>
            <a:r>
              <a:rPr lang="en-US" dirty="0"/>
              <a:t>original table must be reconstructed from the tables into which it has been broken </a:t>
            </a:r>
            <a:r>
              <a:rPr lang="en-US" dirty="0" smtClean="0"/>
              <a:t>down </a:t>
            </a:r>
          </a:p>
          <a:p>
            <a:r>
              <a:rPr lang="en-US" dirty="0" smtClean="0"/>
              <a:t>benefit </a:t>
            </a:r>
            <a:r>
              <a:rPr lang="en-US" dirty="0"/>
              <a:t>of applying this rule ensures you have not created any </a:t>
            </a:r>
            <a:r>
              <a:rPr lang="en-US" dirty="0" smtClean="0"/>
              <a:t>unnecessary </a:t>
            </a:r>
            <a:r>
              <a:rPr lang="en-US" dirty="0"/>
              <a:t>columns in your tables, and that all of the table structures you have created are only as large as they need to </a:t>
            </a:r>
            <a:r>
              <a:rPr lang="en-US" dirty="0" smtClean="0"/>
              <a:t>be </a:t>
            </a:r>
          </a:p>
          <a:p>
            <a:r>
              <a:rPr lang="en-US" dirty="0" smtClean="0"/>
              <a:t>a </a:t>
            </a:r>
            <a:r>
              <a:rPr lang="en-US" dirty="0"/>
              <a:t>good practice to apply this rule, but unless you're dealing with a very large data schema you probably won't need it.</a:t>
            </a:r>
          </a:p>
        </p:txBody>
      </p:sp>
    </p:spTree>
    <p:extLst>
      <p:ext uri="{BB962C8B-B14F-4D97-AF65-F5344CB8AC3E}">
        <p14:creationId xmlns:p14="http://schemas.microsoft.com/office/powerpoint/2010/main" val="12440163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summary </a:t>
            </a:r>
          </a:p>
        </p:txBody>
      </p:sp>
      <p:sp>
        <p:nvSpPr>
          <p:cNvPr id="3" name="Content Placeholder 2"/>
          <p:cNvSpPr>
            <a:spLocks noGrp="1"/>
          </p:cNvSpPr>
          <p:nvPr>
            <p:ph idx="1"/>
          </p:nvPr>
        </p:nvSpPr>
        <p:spPr/>
        <p:txBody>
          <a:bodyPr/>
          <a:lstStyle/>
          <a:p>
            <a:r>
              <a:rPr lang="en-US" dirty="0"/>
              <a:t>creating an efficient table structure consists of breaking down </a:t>
            </a:r>
            <a:r>
              <a:rPr lang="en-US" dirty="0" smtClean="0"/>
              <a:t>the table columns into </a:t>
            </a:r>
            <a:r>
              <a:rPr lang="en-US" dirty="0"/>
              <a:t>simpler and simpler </a:t>
            </a:r>
            <a:r>
              <a:rPr lang="en-US" dirty="0" smtClean="0"/>
              <a:t>components</a:t>
            </a:r>
          </a:p>
          <a:p>
            <a:r>
              <a:rPr lang="en-US" dirty="0" smtClean="0"/>
              <a:t>the process ends </a:t>
            </a:r>
            <a:r>
              <a:rPr lang="en-US" dirty="0"/>
              <a:t>up with </a:t>
            </a:r>
            <a:r>
              <a:rPr lang="en-US" dirty="0" smtClean="0"/>
              <a:t> tables  and with </a:t>
            </a:r>
            <a:r>
              <a:rPr lang="en-US" dirty="0"/>
              <a:t>many more </a:t>
            </a:r>
            <a:r>
              <a:rPr lang="en-US" dirty="0" smtClean="0"/>
              <a:t>columns </a:t>
            </a:r>
            <a:r>
              <a:rPr lang="en-US" dirty="0"/>
              <a:t>than </a:t>
            </a:r>
            <a:r>
              <a:rPr lang="en-US" dirty="0" smtClean="0"/>
              <a:t>originally thought as </a:t>
            </a:r>
            <a:r>
              <a:rPr lang="en-US" dirty="0"/>
              <a:t>necessary, but each of those </a:t>
            </a:r>
            <a:r>
              <a:rPr lang="en-US" dirty="0" smtClean="0"/>
              <a:t>columns contain more </a:t>
            </a:r>
            <a:r>
              <a:rPr lang="en-US" dirty="0"/>
              <a:t>basic information.</a:t>
            </a:r>
          </a:p>
          <a:p>
            <a:r>
              <a:rPr lang="en-US" dirty="0" smtClean="0"/>
              <a:t>while </a:t>
            </a:r>
            <a:r>
              <a:rPr lang="en-US" dirty="0"/>
              <a:t>the structure might look more complex, the contents of each </a:t>
            </a:r>
            <a:r>
              <a:rPr lang="en-US" dirty="0" smtClean="0"/>
              <a:t>column in respective tables </a:t>
            </a:r>
            <a:r>
              <a:rPr lang="en-US" dirty="0"/>
              <a:t>have been reduced to the simplest useful components.</a:t>
            </a:r>
          </a:p>
          <a:p>
            <a:pPr marL="0" indent="0">
              <a:buNone/>
            </a:pPr>
            <a:endParaRPr lang="en-US" dirty="0"/>
          </a:p>
        </p:txBody>
      </p:sp>
    </p:spTree>
    <p:extLst>
      <p:ext uri="{BB962C8B-B14F-4D97-AF65-F5344CB8AC3E}">
        <p14:creationId xmlns:p14="http://schemas.microsoft.com/office/powerpoint/2010/main" val="1756118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Some </a:t>
            </a:r>
            <a:r>
              <a:rPr lang="en-US" dirty="0" smtClean="0"/>
              <a:t>slides/content taken </a:t>
            </a:r>
            <a:r>
              <a:rPr lang="en-US" dirty="0"/>
              <a:t>from </a:t>
            </a:r>
            <a:r>
              <a:rPr lang="en-US" dirty="0" smtClean="0"/>
              <a:t>material </a:t>
            </a:r>
            <a:r>
              <a:rPr lang="en-US" dirty="0"/>
              <a:t>presented in these </a:t>
            </a:r>
            <a:r>
              <a:rPr lang="en-US" dirty="0" smtClean="0"/>
              <a:t>courses/articles:</a:t>
            </a:r>
            <a:endParaRPr lang="en-US" dirty="0"/>
          </a:p>
          <a:p>
            <a:pPr marL="514350" indent="-514350">
              <a:lnSpc>
                <a:spcPct val="107000"/>
              </a:lnSpc>
              <a:spcAft>
                <a:spcPts val="800"/>
              </a:spcAft>
              <a:buFont typeface="+mj-lt"/>
              <a:buAutoNum type="arabicPeriod"/>
            </a:pPr>
            <a:r>
              <a:rPr lang="en-US" dirty="0"/>
              <a:t> CSC 370 – Database Systems  Introduction by Alex </a:t>
            </a:r>
            <a:r>
              <a:rPr lang="en-US" dirty="0" err="1"/>
              <a:t>Thomo</a:t>
            </a:r>
            <a:r>
              <a:rPr lang="en-US" dirty="0"/>
              <a:t>  </a:t>
            </a:r>
            <a:r>
              <a:rPr lang="en-US" dirty="0">
                <a:hlinkClick r:id="rId2"/>
              </a:rPr>
              <a:t>http://webhome.cs.uvic.ca/~thomo</a:t>
            </a:r>
            <a:r>
              <a:rPr lang="en-US" dirty="0"/>
              <a:t> </a:t>
            </a:r>
            <a:endParaRPr lang="en-US" dirty="0" smtClean="0"/>
          </a:p>
          <a:p>
            <a:pPr marL="514350" indent="-514350">
              <a:lnSpc>
                <a:spcPct val="107000"/>
              </a:lnSpc>
              <a:spcAft>
                <a:spcPts val="800"/>
              </a:spcAft>
              <a:buFont typeface="+mj-lt"/>
              <a:buAutoNum type="arabicPeriod"/>
            </a:pPr>
            <a:r>
              <a:rPr lang="en-US" dirty="0"/>
              <a:t>Design Your Own Database from Concept to Implementation or How to Design a Database without Touching a Computer </a:t>
            </a:r>
          </a:p>
          <a:p>
            <a:pPr marL="0" indent="0">
              <a:lnSpc>
                <a:spcPct val="107000"/>
              </a:lnSpc>
              <a:spcAft>
                <a:spcPts val="800"/>
              </a:spcAft>
              <a:buNone/>
            </a:pPr>
            <a:r>
              <a:rPr lang="en-US" dirty="0" smtClean="0"/>
              <a:t>       https</a:t>
            </a:r>
            <a:r>
              <a:rPr lang="en-US" dirty="0"/>
              <a:t>://www.dartmouth.edu/~bknauff/dwebd/2004-02/DB-intro.pdf </a:t>
            </a:r>
            <a:endParaRPr lang="en-US" dirty="0" smtClean="0"/>
          </a:p>
          <a:p>
            <a:pPr marL="514350" indent="-514350">
              <a:lnSpc>
                <a:spcPct val="107000"/>
              </a:lnSpc>
              <a:spcAft>
                <a:spcPts val="800"/>
              </a:spcAft>
              <a:buAutoNum type="arabicPeriod" startAt="3"/>
            </a:pPr>
            <a:r>
              <a:rPr lang="en-US" dirty="0" smtClean="0"/>
              <a:t>SQL </a:t>
            </a:r>
            <a:r>
              <a:rPr lang="en-US" dirty="0"/>
              <a:t>Data </a:t>
            </a:r>
            <a:r>
              <a:rPr lang="en-US" dirty="0" smtClean="0"/>
              <a:t>Definition </a:t>
            </a:r>
            <a:r>
              <a:rPr lang="en-US" dirty="0" smtClean="0">
                <a:hlinkClick r:id="rId3"/>
              </a:rPr>
              <a:t>http</a:t>
            </a:r>
            <a:r>
              <a:rPr lang="en-US" dirty="0">
                <a:hlinkClick r:id="rId3"/>
              </a:rPr>
              <a:t>://www.cs.nott.ac.uk/~psznza/G51DBS/dbs5.pdf</a:t>
            </a:r>
            <a:endParaRPr lang="en-US" dirty="0" smtClean="0"/>
          </a:p>
          <a:p>
            <a:pPr marL="0" indent="0">
              <a:buNone/>
            </a:pPr>
            <a:r>
              <a:rPr lang="en-US" dirty="0" smtClean="0"/>
              <a:t>4.   The </a:t>
            </a:r>
            <a:r>
              <a:rPr lang="en-US" dirty="0"/>
              <a:t>Relational Database Model</a:t>
            </a:r>
          </a:p>
          <a:p>
            <a:pPr marL="0" indent="0">
              <a:buNone/>
            </a:pPr>
            <a:r>
              <a:rPr lang="en-US" dirty="0" smtClean="0"/>
              <a:t>      www5.csudh.edu </a:t>
            </a:r>
            <a:r>
              <a:rPr lang="en-US" dirty="0"/>
              <a:t>› classes › cis473 › Spring07 › handouts › </a:t>
            </a:r>
            <a:r>
              <a:rPr lang="en-US" dirty="0" smtClean="0"/>
              <a:t>   </a:t>
            </a:r>
            <a:r>
              <a:rPr lang="en-US" dirty="0" err="1" smtClean="0"/>
              <a:t>DbaseSystem</a:t>
            </a:r>
            <a:endParaRPr lang="en-US" dirty="0"/>
          </a:p>
          <a:p>
            <a:pPr marL="514350" indent="-514350">
              <a:lnSpc>
                <a:spcPct val="107000"/>
              </a:lnSpc>
              <a:spcAft>
                <a:spcPts val="800"/>
              </a:spcAft>
              <a:buFont typeface="+mj-lt"/>
              <a:buAutoNum type="arabicPeriod"/>
            </a:pPr>
            <a:endParaRPr lang="en-US" dirty="0" smtClean="0"/>
          </a:p>
          <a:p>
            <a:pPr marL="0" marR="0" indent="0">
              <a:lnSpc>
                <a:spcPct val="107000"/>
              </a:lnSpc>
              <a:spcBef>
                <a:spcPts val="0"/>
              </a:spcBef>
              <a:spcAft>
                <a:spcPts val="800"/>
              </a:spcAft>
              <a:buNone/>
            </a:pPr>
            <a:endParaRPr lang="en-US" dirty="0" smtClean="0"/>
          </a:p>
          <a:p>
            <a:pPr marL="514350" indent="-514350">
              <a:lnSpc>
                <a:spcPct val="107000"/>
              </a:lnSpc>
              <a:spcAft>
                <a:spcPts val="800"/>
              </a:spcAft>
              <a:buFont typeface="+mj-lt"/>
              <a:buAutoNum type="arabicPeriod"/>
            </a:pPr>
            <a:endParaRPr lang="en-US" dirty="0" smtClean="0"/>
          </a:p>
          <a:p>
            <a:pPr marL="514350" indent="-514350">
              <a:lnSpc>
                <a:spcPct val="107000"/>
              </a:lnSpc>
              <a:spcAft>
                <a:spcPts val="800"/>
              </a:spcAft>
              <a:buFont typeface="+mj-lt"/>
              <a:buAutoNum type="arabicPeriod"/>
            </a:pPr>
            <a:endParaRPr lang="en-US" dirty="0" smtClean="0"/>
          </a:p>
          <a:p>
            <a:pPr marL="514350" indent="-514350">
              <a:lnSpc>
                <a:spcPct val="107000"/>
              </a:lnSpc>
              <a:spcAft>
                <a:spcPts val="800"/>
              </a:spcAft>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79325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94984"/>
            <a:ext cx="12192000" cy="5468031"/>
          </a:xfrm>
          <a:prstGeom prst="rect">
            <a:avLst/>
          </a:prstGeom>
        </p:spPr>
      </p:pic>
    </p:spTree>
    <p:extLst>
      <p:ext uri="{BB962C8B-B14F-4D97-AF65-F5344CB8AC3E}">
        <p14:creationId xmlns:p14="http://schemas.microsoft.com/office/powerpoint/2010/main" val="14178864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07000"/>
              </a:lnSpc>
              <a:spcBef>
                <a:spcPts val="1000"/>
              </a:spcBef>
              <a:spcAft>
                <a:spcPts val="800"/>
              </a:spcAft>
            </a:pPr>
            <a:r>
              <a:rPr lang="en-US" dirty="0" smtClean="0"/>
              <a:t>Read the document (Home Work)</a:t>
            </a:r>
            <a:br>
              <a:rPr lang="en-US" dirty="0" smtClean="0"/>
            </a:br>
            <a:endParaRPr lang="en-US" dirty="0"/>
          </a:p>
        </p:txBody>
      </p:sp>
      <p:sp>
        <p:nvSpPr>
          <p:cNvPr id="3" name="Text Placeholder 2"/>
          <p:cNvSpPr>
            <a:spLocks noGrp="1"/>
          </p:cNvSpPr>
          <p:nvPr>
            <p:ph type="body" idx="1"/>
          </p:nvPr>
        </p:nvSpPr>
        <p:spPr/>
        <p:txBody>
          <a:bodyPr>
            <a:normAutofit fontScale="92500" lnSpcReduction="20000"/>
          </a:bodyPr>
          <a:lstStyle/>
          <a:p>
            <a:r>
              <a:rPr lang="en-US" sz="2300" dirty="0">
                <a:solidFill>
                  <a:prstClr val="black"/>
                </a:solidFill>
                <a:ea typeface="+mj-ea"/>
                <a:cs typeface="+mj-cs"/>
              </a:rPr>
              <a:t>Design Your Own Database from Concept to Implementation or How to Design a Database without Touching a Computer </a:t>
            </a:r>
            <a:endParaRPr lang="en-US" sz="2300" dirty="0" smtClean="0">
              <a:solidFill>
                <a:prstClr val="black"/>
              </a:solidFill>
              <a:ea typeface="+mj-ea"/>
              <a:cs typeface="+mj-cs"/>
            </a:endParaRPr>
          </a:p>
          <a:p>
            <a:r>
              <a:rPr lang="en-US" sz="2300" dirty="0" smtClean="0">
                <a:solidFill>
                  <a:prstClr val="black"/>
                </a:solidFill>
                <a:ea typeface="+mj-ea"/>
                <a:cs typeface="+mj-cs"/>
              </a:rPr>
              <a:t>https</a:t>
            </a:r>
            <a:r>
              <a:rPr lang="en-US" sz="2300" dirty="0">
                <a:solidFill>
                  <a:prstClr val="black"/>
                </a:solidFill>
                <a:ea typeface="+mj-ea"/>
                <a:cs typeface="+mj-cs"/>
              </a:rPr>
              <a:t>://www.dartmouth.edu/~bknauff/dwebd/2004-02/DB-intro.pdf  </a:t>
            </a:r>
            <a:r>
              <a:rPr lang="en-US" sz="2300" dirty="0" smtClean="0">
                <a:solidFill>
                  <a:prstClr val="black"/>
                </a:solidFill>
                <a:ea typeface="+mj-ea"/>
                <a:cs typeface="+mj-cs"/>
              </a:rPr>
              <a:t> </a:t>
            </a:r>
            <a:r>
              <a:rPr lang="en-US" sz="2300" dirty="0">
                <a:solidFill>
                  <a:prstClr val="black"/>
                </a:solidFill>
                <a:ea typeface="+mj-ea"/>
                <a:cs typeface="+mj-cs"/>
              </a:rPr>
              <a:t/>
            </a:r>
            <a:br>
              <a:rPr lang="en-US" sz="2300" dirty="0">
                <a:solidFill>
                  <a:prstClr val="black"/>
                </a:solidFill>
                <a:ea typeface="+mj-ea"/>
                <a:cs typeface="+mj-cs"/>
              </a:rPr>
            </a:br>
            <a:r>
              <a:rPr lang="en-US" sz="2300" dirty="0">
                <a:solidFill>
                  <a:prstClr val="black"/>
                </a:solidFill>
                <a:ea typeface="+mj-ea"/>
                <a:cs typeface="+mj-cs"/>
              </a:rPr>
              <a:t/>
            </a:r>
            <a:br>
              <a:rPr lang="en-US" sz="2300" dirty="0">
                <a:solidFill>
                  <a:prstClr val="black"/>
                </a:solidFill>
                <a:ea typeface="+mj-ea"/>
                <a:cs typeface="+mj-cs"/>
              </a:rPr>
            </a:br>
            <a:endParaRPr lang="en-US" dirty="0"/>
          </a:p>
        </p:txBody>
      </p:sp>
    </p:spTree>
    <p:extLst>
      <p:ext uri="{BB962C8B-B14F-4D97-AF65-F5344CB8AC3E}">
        <p14:creationId xmlns:p14="http://schemas.microsoft.com/office/powerpoint/2010/main" val="17836608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0912BA-8496-4375-BC49-F67589B90D58}"/>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 xmlns:a16="http://schemas.microsoft.com/office/drawing/2014/main" id="{3F3E0516-9297-4FAC-B118-D019DEF677E2}"/>
              </a:ext>
            </a:extLst>
          </p:cNvPr>
          <p:cNvSpPr>
            <a:spLocks noGrp="1"/>
          </p:cNvSpPr>
          <p:nvPr>
            <p:ph type="subTitle" idx="1"/>
          </p:nvPr>
        </p:nvSpPr>
        <p:spPr/>
        <p:txBody>
          <a:bodyPr>
            <a:normAutofit/>
          </a:bodyPr>
          <a:lstStyle/>
          <a:p>
            <a:r>
              <a:rPr lang="en-CA" sz="6600" dirty="0"/>
              <a:t>Questions?</a:t>
            </a:r>
          </a:p>
        </p:txBody>
      </p:sp>
    </p:spTree>
    <p:extLst>
      <p:ext uri="{BB962C8B-B14F-4D97-AF65-F5344CB8AC3E}">
        <p14:creationId xmlns:p14="http://schemas.microsoft.com/office/powerpoint/2010/main" val="2272517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2818</Words>
  <Application>Microsoft Office PowerPoint</Application>
  <PresentationFormat>Widescreen</PresentationFormat>
  <Paragraphs>205</Paragraphs>
  <Slides>91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Arial</vt:lpstr>
      <vt:lpstr>Calibri</vt:lpstr>
      <vt:lpstr>Calibri Light</vt:lpstr>
      <vt:lpstr>Tahoma</vt:lpstr>
      <vt:lpstr>Times New Roman</vt:lpstr>
      <vt:lpstr>Wingdings</vt:lpstr>
      <vt:lpstr>Office Theme</vt:lpstr>
      <vt:lpstr>PowerPoint Presentation</vt:lpstr>
      <vt:lpstr>Assignment 01</vt:lpstr>
      <vt:lpstr>Context behind the scenarios</vt:lpstr>
      <vt:lpstr>Scenario 1</vt:lpstr>
      <vt:lpstr>Scenario 2</vt:lpstr>
      <vt:lpstr>What you could do further?</vt:lpstr>
      <vt:lpstr>Books/Articles that will help you get started</vt:lpstr>
      <vt:lpstr>Your questions?</vt:lpstr>
      <vt:lpstr>PowerPoint Presentation</vt:lpstr>
      <vt:lpstr>PowerPoint Presentation</vt:lpstr>
      <vt:lpstr>Database Design Steps</vt:lpstr>
      <vt:lpstr>Database Design Steps (continued)</vt:lpstr>
      <vt:lpstr>Entity Relationship (E/R) Model</vt:lpstr>
      <vt:lpstr>Beyond the 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Many-Many Relationships become relations whose attributes are only: – The keys of the connected entity sets. – Attributes of the relationship itself. – Sometimes attribute renaming needed to avoid name clashes </vt:lpstr>
      <vt:lpstr>PowerPoint Presentation</vt:lpstr>
      <vt:lpstr> Ternary (or higher) relationships need separate tables with keys of the participating entity sets.   The key is the union of keys of the “many” sides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 the text book Chapter 4 pages 153 to 163</vt:lpstr>
      <vt:lpstr>Check slides 1 to 36 of lecture 2 ‘Relational model &amp; SQL’ </vt:lpstr>
      <vt:lpstr>Textbook material reference you should do</vt:lpstr>
      <vt:lpstr>Normalization</vt:lpstr>
      <vt:lpstr>Normalization of your tables</vt:lpstr>
      <vt:lpstr>Functional Dependencies</vt:lpstr>
      <vt:lpstr>Functional Dependencies</vt:lpstr>
      <vt:lpstr>Functional Dependencies</vt:lpstr>
      <vt:lpstr>On Keys and Functional Dependencies</vt:lpstr>
      <vt:lpstr>In the given table the primary key is the Sales Rep Number, as it fits the definition of a Primary Key. Everything in the table is dependent on the Sales Rep Number </vt:lpstr>
      <vt:lpstr>Now, we have two Candidate Keys, Sales Rep Number and Social Security Number. So, what we have to decide is which field to use, as both will be unique.  It would be best to have the Sales Rep Number as the Primary Key </vt:lpstr>
      <vt:lpstr>Normalization &amp; Normal Forms</vt:lpstr>
      <vt:lpstr>Create a table of user information, and we want to store each users' Name, Company, Company Address, and some personal bookmarks, or urls.  </vt:lpstr>
      <vt:lpstr>table is in Zero Form </vt:lpstr>
      <vt:lpstr>Repeating data example</vt:lpstr>
      <vt:lpstr>First Normal Form (or 1NF) </vt:lpstr>
      <vt:lpstr>First Normal Form </vt:lpstr>
      <vt:lpstr>First Normal Form </vt:lpstr>
      <vt:lpstr>First Normal Form </vt:lpstr>
      <vt:lpstr>First Normal Form </vt:lpstr>
      <vt:lpstr>Second Normal Form (or 2NF)</vt:lpstr>
      <vt:lpstr>Second Normal Form</vt:lpstr>
      <vt:lpstr>Second Normal Form</vt:lpstr>
      <vt:lpstr>Third Normal Form (3NF)</vt:lpstr>
      <vt:lpstr>PowerPoint Presentation</vt:lpstr>
      <vt:lpstr>PowerPoint Presentation</vt:lpstr>
      <vt:lpstr>Tables in the Third Normal Form </vt:lpstr>
      <vt:lpstr>Tables in the Third Normal Form </vt:lpstr>
      <vt:lpstr>Tables in the Third Normal Form </vt:lpstr>
      <vt:lpstr>  Data Relationships</vt:lpstr>
      <vt:lpstr>Data Relationships</vt:lpstr>
      <vt:lpstr>Data Relationships-look at the tables in the Second Normal Form example</vt:lpstr>
      <vt:lpstr>The many-to-many relationship, however, is slightly more complex. Notice in the Third Normal Form example one user is related to many urls. </vt:lpstr>
      <vt:lpstr>PowerPoint Presentation</vt:lpstr>
      <vt:lpstr>Data Relationships (4NF)</vt:lpstr>
      <vt:lpstr>Fourth Normal Form </vt:lpstr>
      <vt:lpstr>Fifth Normal Form </vt:lpstr>
      <vt:lpstr>Normalization summary </vt:lpstr>
      <vt:lpstr>Acknowledgment: </vt:lpstr>
      <vt:lpstr>Read the document (Home Work) </vt:lpstr>
      <vt:lpstr>Thank you!</vt:lpstr>
    </vt:vector>
  </TitlesOfParts>
  <Company>University of Victoria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cscuser</dc:creator>
  <cp:lastModifiedBy>cscuser</cp:lastModifiedBy>
  <cp:revision>83</cp:revision>
  <dcterms:created xsi:type="dcterms:W3CDTF">2019-09-18T02:18:23Z</dcterms:created>
  <dcterms:modified xsi:type="dcterms:W3CDTF">2019-09-20T12:37:10Z</dcterms:modified>
</cp:coreProperties>
</file>