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70"/>
  </p:notesMasterIdLst>
  <p:sldIdLst>
    <p:sldId id="256" r:id="rId10"/>
    <p:sldId id="257" r:id="rId11"/>
    <p:sldId id="331"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258" r:id="rId28"/>
    <p:sldId id="262" r:id="rId29"/>
    <p:sldId id="263" r:id="rId30"/>
    <p:sldId id="264" r:id="rId31"/>
    <p:sldId id="265" r:id="rId32"/>
    <p:sldId id="266" r:id="rId33"/>
    <p:sldId id="267" r:id="rId34"/>
    <p:sldId id="268" r:id="rId35"/>
    <p:sldId id="269" r:id="rId36"/>
    <p:sldId id="270" r:id="rId37"/>
    <p:sldId id="271" r:id="rId38"/>
    <p:sldId id="272" r:id="rId39"/>
    <p:sldId id="288" r:id="rId40"/>
    <p:sldId id="289" r:id="rId41"/>
    <p:sldId id="290" r:id="rId42"/>
    <p:sldId id="291" r:id="rId43"/>
    <p:sldId id="292" r:id="rId44"/>
    <p:sldId id="294" r:id="rId45"/>
    <p:sldId id="302" r:id="rId46"/>
    <p:sldId id="303" r:id="rId47"/>
    <p:sldId id="305" r:id="rId48"/>
    <p:sldId id="320" r:id="rId49"/>
    <p:sldId id="321" r:id="rId50"/>
    <p:sldId id="322" r:id="rId51"/>
    <p:sldId id="307" r:id="rId52"/>
    <p:sldId id="309" r:id="rId53"/>
    <p:sldId id="311" r:id="rId54"/>
    <p:sldId id="313" r:id="rId55"/>
    <p:sldId id="315" r:id="rId56"/>
    <p:sldId id="326" r:id="rId57"/>
    <p:sldId id="317" r:id="rId58"/>
    <p:sldId id="319" r:id="rId59"/>
    <p:sldId id="327" r:id="rId60"/>
    <p:sldId id="328" r:id="rId61"/>
    <p:sldId id="329" r:id="rId62"/>
    <p:sldId id="330" r:id="rId63"/>
    <p:sldId id="301" r:id="rId64"/>
    <p:sldId id="297" r:id="rId65"/>
    <p:sldId id="323" r:id="rId66"/>
    <p:sldId id="299" r:id="rId67"/>
    <p:sldId id="348" r:id="rId68"/>
    <p:sldId id="29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7F7F6-E489-4889-8E8B-3A464F1837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D30F4FD-82F8-4DB3-A1D8-C2DDBEFB6327}">
      <dgm:prSet/>
      <dgm:spPr/>
      <dgm:t>
        <a:bodyPr/>
        <a:lstStyle/>
        <a:p>
          <a:r>
            <a:rPr lang="en-US" dirty="0"/>
            <a:t>Basic concepts associated with the relational </a:t>
          </a:r>
          <a:r>
            <a:rPr lang="en-US" dirty="0" smtClean="0"/>
            <a:t>model and SQL syntax</a:t>
          </a:r>
          <a:endParaRPr lang="en-US" dirty="0"/>
        </a:p>
      </dgm:t>
    </dgm:pt>
    <dgm:pt modelId="{8CF4152F-88AF-4BE1-8AB6-08912262BDC8}" type="parTrans" cxnId="{23ECBE6E-67F1-45E5-9BAE-03BCB119B180}">
      <dgm:prSet/>
      <dgm:spPr/>
      <dgm:t>
        <a:bodyPr/>
        <a:lstStyle/>
        <a:p>
          <a:endParaRPr lang="en-US"/>
        </a:p>
      </dgm:t>
    </dgm:pt>
    <dgm:pt modelId="{E1BF9978-F9F1-4A59-8B72-FF0A2F9535EF}" type="sibTrans" cxnId="{23ECBE6E-67F1-45E5-9BAE-03BCB119B180}">
      <dgm:prSet/>
      <dgm:spPr/>
      <dgm:t>
        <a:bodyPr/>
        <a:lstStyle/>
        <a:p>
          <a:endParaRPr lang="en-US"/>
        </a:p>
      </dgm:t>
    </dgm:pt>
    <dgm:pt modelId="{51898242-BE1F-4739-8FAD-0C5FB4E40E6B}">
      <dgm:prSet/>
      <dgm:spPr/>
      <dgm:t>
        <a:bodyPr/>
        <a:lstStyle/>
        <a:p>
          <a:r>
            <a:rPr lang="en-US" dirty="0"/>
            <a:t>Mainly chapter 2 of the text </a:t>
          </a:r>
          <a:r>
            <a:rPr lang="en-US" dirty="0" smtClean="0"/>
            <a:t>book and to get familiar with Single-table queries</a:t>
          </a:r>
          <a:endParaRPr lang="en-US" dirty="0"/>
        </a:p>
      </dgm:t>
    </dgm:pt>
    <dgm:pt modelId="{DB158489-27E5-4368-B90B-479E3AD045C0}" type="parTrans" cxnId="{4E277CB6-EC19-4975-B90A-946351DA4D45}">
      <dgm:prSet/>
      <dgm:spPr/>
      <dgm:t>
        <a:bodyPr/>
        <a:lstStyle/>
        <a:p>
          <a:endParaRPr lang="en-US"/>
        </a:p>
      </dgm:t>
    </dgm:pt>
    <dgm:pt modelId="{10D0AA8E-BC95-40AA-A6F7-5D70B713615E}" type="sibTrans" cxnId="{4E277CB6-EC19-4975-B90A-946351DA4D45}">
      <dgm:prSet/>
      <dgm:spPr/>
      <dgm:t>
        <a:bodyPr/>
        <a:lstStyle/>
        <a:p>
          <a:endParaRPr lang="en-US"/>
        </a:p>
      </dgm:t>
    </dgm:pt>
    <dgm:pt modelId="{D77D355F-7028-4F63-AB65-B704B8DF28A6}">
      <dgm:prSet/>
      <dgm:spPr/>
      <dgm:t>
        <a:bodyPr/>
        <a:lstStyle/>
        <a:p>
          <a:r>
            <a:rPr lang="en-US" dirty="0"/>
            <a:t>Motivation: to get familiar with </a:t>
          </a:r>
          <a:r>
            <a:rPr lang="en-US" dirty="0" smtClean="0"/>
            <a:t>SQL syntax, start on SQLite &amp; Google </a:t>
          </a:r>
          <a:r>
            <a:rPr lang="en-US" dirty="0" err="1" smtClean="0"/>
            <a:t>BigQuery</a:t>
          </a:r>
          <a:endParaRPr lang="en-US" dirty="0"/>
        </a:p>
      </dgm:t>
    </dgm:pt>
    <dgm:pt modelId="{A3925C74-A6C1-46DD-ADBB-836E5F09A883}" type="parTrans" cxnId="{C688A372-E22D-4AAE-80D9-83F8CD80E00D}">
      <dgm:prSet/>
      <dgm:spPr/>
      <dgm:t>
        <a:bodyPr/>
        <a:lstStyle/>
        <a:p>
          <a:endParaRPr lang="en-US"/>
        </a:p>
      </dgm:t>
    </dgm:pt>
    <dgm:pt modelId="{A9F62BAD-5E72-4B90-9587-1CB544B93389}" type="sibTrans" cxnId="{C688A372-E22D-4AAE-80D9-83F8CD80E00D}">
      <dgm:prSet/>
      <dgm:spPr/>
      <dgm:t>
        <a:bodyPr/>
        <a:lstStyle/>
        <a:p>
          <a:endParaRPr lang="en-US"/>
        </a:p>
      </dgm:t>
    </dgm:pt>
    <dgm:pt modelId="{558CCE5B-5E27-45AB-8BBA-CA627AF20240}" type="pres">
      <dgm:prSet presAssocID="{B957F7F6-E489-4889-8E8B-3A464F183739}" presName="linear" presStyleCnt="0">
        <dgm:presLayoutVars>
          <dgm:animLvl val="lvl"/>
          <dgm:resizeHandles val="exact"/>
        </dgm:presLayoutVars>
      </dgm:prSet>
      <dgm:spPr/>
      <dgm:t>
        <a:bodyPr/>
        <a:lstStyle/>
        <a:p>
          <a:endParaRPr lang="en-US"/>
        </a:p>
      </dgm:t>
    </dgm:pt>
    <dgm:pt modelId="{1BC0EF14-F776-4751-B481-757098E0D69D}" type="pres">
      <dgm:prSet presAssocID="{0D30F4FD-82F8-4DB3-A1D8-C2DDBEFB6327}" presName="parentText" presStyleLbl="node1" presStyleIdx="0" presStyleCnt="3">
        <dgm:presLayoutVars>
          <dgm:chMax val="0"/>
          <dgm:bulletEnabled val="1"/>
        </dgm:presLayoutVars>
      </dgm:prSet>
      <dgm:spPr/>
      <dgm:t>
        <a:bodyPr/>
        <a:lstStyle/>
        <a:p>
          <a:endParaRPr lang="en-US"/>
        </a:p>
      </dgm:t>
    </dgm:pt>
    <dgm:pt modelId="{2D7D2FD3-24C1-4B46-B20B-B8D1CD0FE3A4}" type="pres">
      <dgm:prSet presAssocID="{E1BF9978-F9F1-4A59-8B72-FF0A2F9535EF}" presName="spacer" presStyleCnt="0"/>
      <dgm:spPr/>
    </dgm:pt>
    <dgm:pt modelId="{FADDB4C1-5A8D-424C-A6A7-D3006E8FE83C}" type="pres">
      <dgm:prSet presAssocID="{51898242-BE1F-4739-8FAD-0C5FB4E40E6B}" presName="parentText" presStyleLbl="node1" presStyleIdx="1" presStyleCnt="3">
        <dgm:presLayoutVars>
          <dgm:chMax val="0"/>
          <dgm:bulletEnabled val="1"/>
        </dgm:presLayoutVars>
      </dgm:prSet>
      <dgm:spPr/>
      <dgm:t>
        <a:bodyPr/>
        <a:lstStyle/>
        <a:p>
          <a:endParaRPr lang="en-US"/>
        </a:p>
      </dgm:t>
    </dgm:pt>
    <dgm:pt modelId="{0550FB97-1F42-451C-8A21-13915329097F}" type="pres">
      <dgm:prSet presAssocID="{10D0AA8E-BC95-40AA-A6F7-5D70B713615E}" presName="spacer" presStyleCnt="0"/>
      <dgm:spPr/>
    </dgm:pt>
    <dgm:pt modelId="{80C2FB5E-3913-4A3B-81B6-DDC1C21543A6}" type="pres">
      <dgm:prSet presAssocID="{D77D355F-7028-4F63-AB65-B704B8DF28A6}" presName="parentText" presStyleLbl="node1" presStyleIdx="2" presStyleCnt="3">
        <dgm:presLayoutVars>
          <dgm:chMax val="0"/>
          <dgm:bulletEnabled val="1"/>
        </dgm:presLayoutVars>
      </dgm:prSet>
      <dgm:spPr/>
      <dgm:t>
        <a:bodyPr/>
        <a:lstStyle/>
        <a:p>
          <a:endParaRPr lang="en-US"/>
        </a:p>
      </dgm:t>
    </dgm:pt>
  </dgm:ptLst>
  <dgm:cxnLst>
    <dgm:cxn modelId="{4E277CB6-EC19-4975-B90A-946351DA4D45}" srcId="{B957F7F6-E489-4889-8E8B-3A464F183739}" destId="{51898242-BE1F-4739-8FAD-0C5FB4E40E6B}" srcOrd="1" destOrd="0" parTransId="{DB158489-27E5-4368-B90B-479E3AD045C0}" sibTransId="{10D0AA8E-BC95-40AA-A6F7-5D70B713615E}"/>
    <dgm:cxn modelId="{7D8ADC7E-EB8C-469E-BFB3-F35B1B73C470}" type="presOf" srcId="{D77D355F-7028-4F63-AB65-B704B8DF28A6}" destId="{80C2FB5E-3913-4A3B-81B6-DDC1C21543A6}" srcOrd="0" destOrd="0" presId="urn:microsoft.com/office/officeart/2005/8/layout/vList2"/>
    <dgm:cxn modelId="{C688A372-E22D-4AAE-80D9-83F8CD80E00D}" srcId="{B957F7F6-E489-4889-8E8B-3A464F183739}" destId="{D77D355F-7028-4F63-AB65-B704B8DF28A6}" srcOrd="2" destOrd="0" parTransId="{A3925C74-A6C1-46DD-ADBB-836E5F09A883}" sibTransId="{A9F62BAD-5E72-4B90-9587-1CB544B93389}"/>
    <dgm:cxn modelId="{23ECBE6E-67F1-45E5-9BAE-03BCB119B180}" srcId="{B957F7F6-E489-4889-8E8B-3A464F183739}" destId="{0D30F4FD-82F8-4DB3-A1D8-C2DDBEFB6327}" srcOrd="0" destOrd="0" parTransId="{8CF4152F-88AF-4BE1-8AB6-08912262BDC8}" sibTransId="{E1BF9978-F9F1-4A59-8B72-FF0A2F9535EF}"/>
    <dgm:cxn modelId="{BA0ADE76-4BFB-406C-8516-E94051887232}" type="presOf" srcId="{51898242-BE1F-4739-8FAD-0C5FB4E40E6B}" destId="{FADDB4C1-5A8D-424C-A6A7-D3006E8FE83C}" srcOrd="0" destOrd="0" presId="urn:microsoft.com/office/officeart/2005/8/layout/vList2"/>
    <dgm:cxn modelId="{A53210FA-5650-4C63-BB73-8F5FD228E2B6}" type="presOf" srcId="{0D30F4FD-82F8-4DB3-A1D8-C2DDBEFB6327}" destId="{1BC0EF14-F776-4751-B481-757098E0D69D}" srcOrd="0" destOrd="0" presId="urn:microsoft.com/office/officeart/2005/8/layout/vList2"/>
    <dgm:cxn modelId="{9C105230-6095-45F4-B52B-FDA92FA89F04}" type="presOf" srcId="{B957F7F6-E489-4889-8E8B-3A464F183739}" destId="{558CCE5B-5E27-45AB-8BBA-CA627AF20240}" srcOrd="0" destOrd="0" presId="urn:microsoft.com/office/officeart/2005/8/layout/vList2"/>
    <dgm:cxn modelId="{9BD4D7E4-C586-44FB-91C9-859D314D9FA8}" type="presParOf" srcId="{558CCE5B-5E27-45AB-8BBA-CA627AF20240}" destId="{1BC0EF14-F776-4751-B481-757098E0D69D}" srcOrd="0" destOrd="0" presId="urn:microsoft.com/office/officeart/2005/8/layout/vList2"/>
    <dgm:cxn modelId="{510EB45C-18AE-4DF8-B5F1-3F42E0C45D8B}" type="presParOf" srcId="{558CCE5B-5E27-45AB-8BBA-CA627AF20240}" destId="{2D7D2FD3-24C1-4B46-B20B-B8D1CD0FE3A4}" srcOrd="1" destOrd="0" presId="urn:microsoft.com/office/officeart/2005/8/layout/vList2"/>
    <dgm:cxn modelId="{4530B659-ADE8-474F-83D0-C8FA3F36336A}" type="presParOf" srcId="{558CCE5B-5E27-45AB-8BBA-CA627AF20240}" destId="{FADDB4C1-5A8D-424C-A6A7-D3006E8FE83C}" srcOrd="2" destOrd="0" presId="urn:microsoft.com/office/officeart/2005/8/layout/vList2"/>
    <dgm:cxn modelId="{CCC97019-4575-4709-87AE-C79998975513}" type="presParOf" srcId="{558CCE5B-5E27-45AB-8BBA-CA627AF20240}" destId="{0550FB97-1F42-451C-8A21-13915329097F}" srcOrd="3" destOrd="0" presId="urn:microsoft.com/office/officeart/2005/8/layout/vList2"/>
    <dgm:cxn modelId="{13FE1834-FDFB-404B-B3A7-2B8342964352}" type="presParOf" srcId="{558CCE5B-5E27-45AB-8BBA-CA627AF20240}" destId="{80C2FB5E-3913-4A3B-81B6-DDC1C21543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0EF14-F776-4751-B481-757098E0D69D}">
      <dsp:nvSpPr>
        <dsp:cNvPr id="0" name=""/>
        <dsp:cNvSpPr/>
      </dsp:nvSpPr>
      <dsp:spPr>
        <a:xfrm>
          <a:off x="0" y="78612"/>
          <a:ext cx="6513603" cy="1846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Basic concepts associated with the relational </a:t>
          </a:r>
          <a:r>
            <a:rPr lang="en-US" sz="3300" kern="1200" dirty="0" smtClean="0"/>
            <a:t>model and SQL syntax</a:t>
          </a:r>
          <a:endParaRPr lang="en-US" sz="3300" kern="1200" dirty="0"/>
        </a:p>
      </dsp:txBody>
      <dsp:txXfrm>
        <a:off x="90116" y="168728"/>
        <a:ext cx="6333371" cy="1665808"/>
      </dsp:txXfrm>
    </dsp:sp>
    <dsp:sp modelId="{FADDB4C1-5A8D-424C-A6A7-D3006E8FE83C}">
      <dsp:nvSpPr>
        <dsp:cNvPr id="0" name=""/>
        <dsp:cNvSpPr/>
      </dsp:nvSpPr>
      <dsp:spPr>
        <a:xfrm>
          <a:off x="0" y="2019692"/>
          <a:ext cx="6513603" cy="18460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Mainly chapter 2 of the text </a:t>
          </a:r>
          <a:r>
            <a:rPr lang="en-US" sz="3300" kern="1200" dirty="0" smtClean="0"/>
            <a:t>book and to get familiar with Single-table queries</a:t>
          </a:r>
          <a:endParaRPr lang="en-US" sz="3300" kern="1200" dirty="0"/>
        </a:p>
      </dsp:txBody>
      <dsp:txXfrm>
        <a:off x="90116" y="2109808"/>
        <a:ext cx="6333371" cy="1665808"/>
      </dsp:txXfrm>
    </dsp:sp>
    <dsp:sp modelId="{80C2FB5E-3913-4A3B-81B6-DDC1C21543A6}">
      <dsp:nvSpPr>
        <dsp:cNvPr id="0" name=""/>
        <dsp:cNvSpPr/>
      </dsp:nvSpPr>
      <dsp:spPr>
        <a:xfrm>
          <a:off x="0" y="3960773"/>
          <a:ext cx="6513603" cy="18460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Motivation: to get familiar with </a:t>
          </a:r>
          <a:r>
            <a:rPr lang="en-US" sz="3300" kern="1200" dirty="0" smtClean="0"/>
            <a:t>SQL syntax, start on SQLite &amp; Google </a:t>
          </a:r>
          <a:r>
            <a:rPr lang="en-US" sz="3300" kern="1200" dirty="0" err="1" smtClean="0"/>
            <a:t>BigQuery</a:t>
          </a:r>
          <a:endParaRPr lang="en-US" sz="3300" kern="1200" dirty="0"/>
        </a:p>
      </dsp:txBody>
      <dsp:txXfrm>
        <a:off x="90116" y="4050889"/>
        <a:ext cx="6333371" cy="1665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18323-C1B4-4385-A5D2-F1A99A52A2B2}" type="datetimeFigureOut">
              <a:rPr lang="en-CA" smtClean="0"/>
              <a:t>2019-09-09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15D3D-A949-4EE7-BB7A-7D044DCFD3C5}" type="slidenum">
              <a:rPr lang="en-CA" smtClean="0"/>
              <a:t>‹#›</a:t>
            </a:fld>
            <a:endParaRPr lang="en-CA"/>
          </a:p>
        </p:txBody>
      </p:sp>
    </p:spTree>
    <p:extLst>
      <p:ext uri="{BB962C8B-B14F-4D97-AF65-F5344CB8AC3E}">
        <p14:creationId xmlns:p14="http://schemas.microsoft.com/office/powerpoint/2010/main" val="247304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gives us a single way to represent data: as a two-dimensional table called a relation. The relation in Figure 2.1 (of the text book) is called Movies [normally the table (or rather relation name could be either singular/plural with the first letter a capital)</a:t>
            </a:r>
          </a:p>
          <a:p>
            <a:r>
              <a:rPr lang="en-US" dirty="0"/>
              <a:t>Here, the rows each represent a movie, and the columns each represent a property of movies (that we wish to consider in this database; there could have been other columns)</a:t>
            </a:r>
          </a:p>
          <a:p>
            <a:endParaRPr lang="en-CA" dirty="0"/>
          </a:p>
        </p:txBody>
      </p:sp>
      <p:sp>
        <p:nvSpPr>
          <p:cNvPr id="4" name="Slide Number Placeholder 3"/>
          <p:cNvSpPr>
            <a:spLocks noGrp="1"/>
          </p:cNvSpPr>
          <p:nvPr>
            <p:ph type="sldNum" sz="quarter" idx="5"/>
          </p:nvPr>
        </p:nvSpPr>
        <p:spPr/>
        <p:txBody>
          <a:bodyPr/>
          <a:lstStyle/>
          <a:p>
            <a:fld id="{79D15D3D-A949-4EE7-BB7A-7D044DCFD3C5}" type="slidenum">
              <a:rPr lang="en-CA" smtClean="0"/>
              <a:t>20</a:t>
            </a:fld>
            <a:endParaRPr lang="en-CA"/>
          </a:p>
        </p:txBody>
      </p:sp>
    </p:spTree>
    <p:extLst>
      <p:ext uri="{BB962C8B-B14F-4D97-AF65-F5344CB8AC3E}">
        <p14:creationId xmlns:p14="http://schemas.microsoft.com/office/powerpoint/2010/main" val="411962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D15D3D-A949-4EE7-BB7A-7D044DCFD3C5}" type="slidenum">
              <a:rPr lang="en-CA" smtClean="0"/>
              <a:t>46</a:t>
            </a:fld>
            <a:endParaRPr lang="en-CA"/>
          </a:p>
        </p:txBody>
      </p:sp>
    </p:spTree>
    <p:extLst>
      <p:ext uri="{BB962C8B-B14F-4D97-AF65-F5344CB8AC3E}">
        <p14:creationId xmlns:p14="http://schemas.microsoft.com/office/powerpoint/2010/main" val="318766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3D508-DEE3-4B48-8B21-E612AFF5B608}" type="slidenum">
              <a:rPr lang="en-US">
                <a:solidFill>
                  <a:prstClr val="black"/>
                </a:solidFill>
              </a:rPr>
              <a:pPr/>
              <a:t>47</a:t>
            </a:fld>
            <a:endParaRPr lang="en-US">
              <a:solidFill>
                <a:prstClr val="black"/>
              </a:solidFill>
            </a:endParaRPr>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529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94508-F7E1-47A8-A3D4-38299D702657}" type="slidenum">
              <a:rPr lang="en-US">
                <a:solidFill>
                  <a:prstClr val="black"/>
                </a:solidFill>
              </a:rPr>
              <a:pPr/>
              <a:t>49</a:t>
            </a:fld>
            <a:endParaRPr lang="en-US">
              <a:solidFill>
                <a:prstClr val="black"/>
              </a:solidFill>
            </a:endParaRPr>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8567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5F0F2-A68C-4D6C-83C7-25655A43559B}" type="slidenum">
              <a:rPr lang="en-US">
                <a:solidFill>
                  <a:prstClr val="black"/>
                </a:solidFill>
              </a:rPr>
              <a:pPr/>
              <a:t>50</a:t>
            </a:fld>
            <a:endParaRPr lang="en-US">
              <a:solidFill>
                <a:prstClr val="black"/>
              </a:solidFill>
            </a:endParaRPr>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21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schema consists of following relations: Movies, </a:t>
            </a:r>
            <a:r>
              <a:rPr lang="en-US" dirty="0" err="1"/>
              <a:t>MovieStar</a:t>
            </a:r>
            <a:r>
              <a:rPr lang="en-US" dirty="0"/>
              <a:t>, </a:t>
            </a:r>
            <a:r>
              <a:rPr lang="en-US" dirty="0" err="1"/>
              <a:t>StarsIn</a:t>
            </a:r>
            <a:r>
              <a:rPr lang="en-US" dirty="0"/>
              <a:t>, </a:t>
            </a:r>
            <a:r>
              <a:rPr lang="en-US" dirty="0" err="1"/>
              <a:t>MovieExec</a:t>
            </a:r>
            <a:r>
              <a:rPr lang="en-US" dirty="0"/>
              <a:t> and Studio</a:t>
            </a:r>
            <a:endParaRPr lang="en-CA" dirty="0"/>
          </a:p>
        </p:txBody>
      </p:sp>
      <p:sp>
        <p:nvSpPr>
          <p:cNvPr id="4" name="Slide Number Placeholder 3"/>
          <p:cNvSpPr>
            <a:spLocks noGrp="1"/>
          </p:cNvSpPr>
          <p:nvPr>
            <p:ph type="sldNum" sz="quarter" idx="5"/>
          </p:nvPr>
        </p:nvSpPr>
        <p:spPr/>
        <p:txBody>
          <a:bodyPr/>
          <a:lstStyle/>
          <a:p>
            <a:fld id="{79D15D3D-A949-4EE7-BB7A-7D044DCFD3C5}" type="slidenum">
              <a:rPr lang="en-CA" smtClean="0"/>
              <a:t>29</a:t>
            </a:fld>
            <a:endParaRPr lang="en-CA"/>
          </a:p>
        </p:txBody>
      </p:sp>
    </p:spTree>
    <p:extLst>
      <p:ext uri="{BB962C8B-B14F-4D97-AF65-F5344CB8AC3E}">
        <p14:creationId xmlns:p14="http://schemas.microsoft.com/office/powerpoint/2010/main" val="292840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think about reasonable lengths for attributes which are strings</a:t>
            </a:r>
            <a:endParaRPr lang="en-CA" dirty="0"/>
          </a:p>
        </p:txBody>
      </p:sp>
      <p:sp>
        <p:nvSpPr>
          <p:cNvPr id="4" name="Slide Number Placeholder 3"/>
          <p:cNvSpPr>
            <a:spLocks noGrp="1"/>
          </p:cNvSpPr>
          <p:nvPr>
            <p:ph type="sldNum" sz="quarter" idx="5"/>
          </p:nvPr>
        </p:nvSpPr>
        <p:spPr/>
        <p:txBody>
          <a:bodyPr/>
          <a:lstStyle/>
          <a:p>
            <a:fld id="{79D15D3D-A949-4EE7-BB7A-7D044DCFD3C5}" type="slidenum">
              <a:rPr lang="en-CA" smtClean="0"/>
              <a:t>31</a:t>
            </a:fld>
            <a:endParaRPr lang="en-CA"/>
          </a:p>
        </p:txBody>
      </p:sp>
    </p:spTree>
    <p:extLst>
      <p:ext uri="{BB962C8B-B14F-4D97-AF65-F5344CB8AC3E}">
        <p14:creationId xmlns:p14="http://schemas.microsoft.com/office/powerpoint/2010/main" val="119797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5BABC-8AE4-4864-9D16-4FBEEC793F13}" type="slidenum">
              <a:rPr lang="en-US">
                <a:solidFill>
                  <a:prstClr val="black"/>
                </a:solidFill>
              </a:rPr>
              <a:pPr/>
              <a:t>39</a:t>
            </a:fld>
            <a:endParaRPr lang="en-US">
              <a:solidFill>
                <a:prstClr val="black"/>
              </a:solidFill>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822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is a selection while the 2</a:t>
            </a:r>
            <a:r>
              <a:rPr lang="en-US" baseline="30000" dirty="0" smtClean="0"/>
              <a:t>nd</a:t>
            </a:r>
            <a:r>
              <a:rPr lang="en-US" dirty="0" smtClean="0"/>
              <a:t> is a projection</a:t>
            </a:r>
            <a:endParaRPr lang="en-US" dirty="0"/>
          </a:p>
        </p:txBody>
      </p:sp>
      <p:sp>
        <p:nvSpPr>
          <p:cNvPr id="4" name="Slide Number Placeholder 3"/>
          <p:cNvSpPr>
            <a:spLocks noGrp="1"/>
          </p:cNvSpPr>
          <p:nvPr>
            <p:ph type="sldNum" sz="quarter" idx="10"/>
          </p:nvPr>
        </p:nvSpPr>
        <p:spPr/>
        <p:txBody>
          <a:bodyPr/>
          <a:lstStyle/>
          <a:p>
            <a:fld id="{79D15D3D-A949-4EE7-BB7A-7D044DCFD3C5}" type="slidenum">
              <a:rPr lang="en-CA" smtClean="0"/>
              <a:t>41</a:t>
            </a:fld>
            <a:endParaRPr lang="en-CA"/>
          </a:p>
        </p:txBody>
      </p:sp>
    </p:spTree>
    <p:extLst>
      <p:ext uri="{BB962C8B-B14F-4D97-AF65-F5344CB8AC3E}">
        <p14:creationId xmlns:p14="http://schemas.microsoft.com/office/powerpoint/2010/main" val="72242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projections</a:t>
            </a:r>
            <a:endParaRPr lang="en-US" dirty="0"/>
          </a:p>
        </p:txBody>
      </p:sp>
      <p:sp>
        <p:nvSpPr>
          <p:cNvPr id="4" name="Slide Number Placeholder 3"/>
          <p:cNvSpPr>
            <a:spLocks noGrp="1"/>
          </p:cNvSpPr>
          <p:nvPr>
            <p:ph type="sldNum" sz="quarter" idx="10"/>
          </p:nvPr>
        </p:nvSpPr>
        <p:spPr/>
        <p:txBody>
          <a:bodyPr/>
          <a:lstStyle/>
          <a:p>
            <a:fld id="{79D15D3D-A949-4EE7-BB7A-7D044DCFD3C5}" type="slidenum">
              <a:rPr lang="en-CA" smtClean="0"/>
              <a:t>42</a:t>
            </a:fld>
            <a:endParaRPr lang="en-CA"/>
          </a:p>
        </p:txBody>
      </p:sp>
    </p:spTree>
    <p:extLst>
      <p:ext uri="{BB962C8B-B14F-4D97-AF65-F5344CB8AC3E}">
        <p14:creationId xmlns:p14="http://schemas.microsoft.com/office/powerpoint/2010/main" val="1454488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14D81-D799-4CF1-80FC-FA801A29DB3A}" type="slidenum">
              <a:rPr lang="en-US">
                <a:solidFill>
                  <a:prstClr val="black"/>
                </a:solidFill>
              </a:rPr>
              <a:pPr/>
              <a:t>43</a:t>
            </a:fld>
            <a:endParaRPr lang="en-US">
              <a:solidFill>
                <a:prstClr val="black"/>
              </a:solidFill>
            </a:endParaRPr>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376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14D81-D799-4CF1-80FC-FA801A29DB3A}" type="slidenum">
              <a:rPr lang="en-US">
                <a:solidFill>
                  <a:prstClr val="black"/>
                </a:solidFill>
              </a:rPr>
              <a:pPr/>
              <a:t>44</a:t>
            </a:fld>
            <a:endParaRPr lang="en-US">
              <a:solidFill>
                <a:prstClr val="black"/>
              </a:solidFill>
            </a:endParaRPr>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478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4A279-2CFC-42E7-B264-814B65AE43D4}" type="slidenum">
              <a:rPr lang="en-US">
                <a:solidFill>
                  <a:prstClr val="black"/>
                </a:solidFill>
              </a:rPr>
              <a:pPr/>
              <a:t>45</a:t>
            </a:fld>
            <a:endParaRPr lang="en-US">
              <a:solidFill>
                <a:prstClr val="black"/>
              </a:solidFill>
            </a:endParaRPr>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54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48C31-A5E4-40FE-85EF-D58115095F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89A3EA46-A0C1-4D41-80B3-A3D3E5E42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4508D3F2-87F6-4768-B556-1A784E3579FF}"/>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C8DE9B14-DCD2-457C-99AE-5A3DD19006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3F7A31E0-F163-48AA-8C00-5CB1240AB7A9}"/>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8215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E4691-2D4E-41B5-8032-F229F75E177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9595750E-78CB-42BC-8ECC-A8D73AFF99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40E6EFC2-8B65-45D5-8754-BD9F473BEEE6}"/>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658CF405-8BF0-40A2-A5AE-61A10E72BA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CCF54B0D-6310-47F5-A6B9-98FE15AA113E}"/>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709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867530-2EC7-4304-999E-06A436B8EC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5BAFFC66-D2D3-4EE9-A06D-BC382A3DC3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C410B317-CC84-44ED-BCA0-DF13EF30D351}"/>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75177DF6-8A2E-4C50-B987-789F1EE3E5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6F7A95F-8882-4812-AE4F-4C2F048D3096}"/>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25253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7863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62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1537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181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182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3136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891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660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33F9F-948F-44B6-97EB-E5F38EAE48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B550FA5D-769A-4EED-AA00-1DF9F0D0F1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CAABA8C-6BCC-476D-BF06-46FD2A394A92}"/>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BEFB193C-F9E5-4F1A-8E01-DE81A51D33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676DF0F3-32B0-4D3E-9A06-7FA577F0A172}"/>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874094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4886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7779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4957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761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5679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2874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289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53012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325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424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95115-7C4E-47D6-A17B-D37A8E3039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932A5F57-40FE-42EF-9927-8C83370A7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A2071D9-93B3-4901-AEB6-5D563B1ADF96}"/>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E25A571B-436B-4EBA-9F1C-F90EC610F6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A42DDC7E-1516-401A-A404-B7BD6B29C785}"/>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4225347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22490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9648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48668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385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3799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365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69860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6496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736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67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8897B-5CB4-418C-B47A-0E6BC1D7D8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626CB43A-F9FD-4CEF-9707-24814D06F2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BCD9EF15-110A-43D4-B544-44576929B1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870836A9-D285-46D4-B011-85AA68E8E49A}"/>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6" name="Footer Placeholder 5">
            <a:extLst>
              <a:ext uri="{FF2B5EF4-FFF2-40B4-BE49-F238E27FC236}">
                <a16:creationId xmlns:a16="http://schemas.microsoft.com/office/drawing/2014/main" xmlns="" id="{F25BABF3-C37D-43F2-93A6-4A1722B4A5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DCEA42C2-11CC-41F9-A841-E4B675940B63}"/>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5458471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538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5668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8977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2453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8664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89331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37053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5766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21388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763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98141-368D-48C0-97A2-39DA581DD5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BC5DD481-87AF-453B-AD65-2DB9F119D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CA6958E-C455-4CA1-B62C-71D9773A13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E7D2E502-30FE-4BE5-8A5E-8C0C71100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13F9383-5404-4D28-B767-8736F1F8F9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C7D8811F-82CD-4056-882A-3ED6178C328C}"/>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8" name="Footer Placeholder 7">
            <a:extLst>
              <a:ext uri="{FF2B5EF4-FFF2-40B4-BE49-F238E27FC236}">
                <a16:creationId xmlns:a16="http://schemas.microsoft.com/office/drawing/2014/main" xmlns="" id="{E5297F86-9A6C-47A7-B99A-5C4BC7B0495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C244C33D-E2A3-491A-9E80-6FF3243F1246}"/>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35112641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5544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24291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65806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1996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9279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7214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73553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73679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94487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037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2BF0C-5C6C-45BD-B8C9-ACEA02E9657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C849A8AC-5952-4740-98F1-A514A8F84A45}"/>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4" name="Footer Placeholder 3">
            <a:extLst>
              <a:ext uri="{FF2B5EF4-FFF2-40B4-BE49-F238E27FC236}">
                <a16:creationId xmlns:a16="http://schemas.microsoft.com/office/drawing/2014/main" xmlns="" id="{CC90163B-7473-4451-9153-A16CC33866D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9FDA78C7-28D0-4D6E-8F10-224140624ACE}"/>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34195926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92604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6350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42195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756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18473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12277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4175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18626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60550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99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FD0904-1FD1-4B7F-A85D-014F2C6DCCC7}"/>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3" name="Footer Placeholder 2">
            <a:extLst>
              <a:ext uri="{FF2B5EF4-FFF2-40B4-BE49-F238E27FC236}">
                <a16:creationId xmlns:a16="http://schemas.microsoft.com/office/drawing/2014/main" xmlns="" id="{BC5EAB66-4C60-4C33-8A13-DCC050D48DA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5FA75FFD-7A96-4142-B4A5-582ADCCA5C3C}"/>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6654941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34937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3201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332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41990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2943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92772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00112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40259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52193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223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DD713-3C98-4331-9053-35F221273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8DE08BB0-C961-4061-8AA8-4588D1EC8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58C970AC-11E6-47A2-A312-E3B27BBD6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6910E4E-6764-46F8-861B-16B1E3C7E3ED}"/>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6" name="Footer Placeholder 5">
            <a:extLst>
              <a:ext uri="{FF2B5EF4-FFF2-40B4-BE49-F238E27FC236}">
                <a16:creationId xmlns:a16="http://schemas.microsoft.com/office/drawing/2014/main" xmlns="" id="{4FD6B47A-71DB-4100-AE34-08E61246B8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E63FB5AF-68DF-4C33-866E-11593C3EAA44}"/>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27507774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0174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17067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8008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0424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86976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57640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56461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387778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22154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009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5D6A5-7D4A-4CCB-ACC9-956F89441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3A6294BE-28DA-4C1A-8E5A-B00B5B6E8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6D8CE3EC-A189-4C16-8C40-BF0720778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5E0573B-6DDF-4F8D-8C9C-E9F490A78B06}"/>
              </a:ext>
            </a:extLst>
          </p:cNvPr>
          <p:cNvSpPr>
            <a:spLocks noGrp="1"/>
          </p:cNvSpPr>
          <p:nvPr>
            <p:ph type="dt" sz="half" idx="10"/>
          </p:nvPr>
        </p:nvSpPr>
        <p:spPr/>
        <p:txBody>
          <a:bodyPr/>
          <a:lstStyle/>
          <a:p>
            <a:fld id="{0F2BBA25-3080-4A91-9DB0-8A78036887BD}" type="datetimeFigureOut">
              <a:rPr lang="en-CA" smtClean="0"/>
              <a:t>2019-09-09</a:t>
            </a:fld>
            <a:endParaRPr lang="en-CA"/>
          </a:p>
        </p:txBody>
      </p:sp>
      <p:sp>
        <p:nvSpPr>
          <p:cNvPr id="6" name="Footer Placeholder 5">
            <a:extLst>
              <a:ext uri="{FF2B5EF4-FFF2-40B4-BE49-F238E27FC236}">
                <a16:creationId xmlns:a16="http://schemas.microsoft.com/office/drawing/2014/main" xmlns="" id="{B732F488-23A2-4327-945F-E45F2929643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C7F10969-4176-4A80-BCF2-B234CC5C94DC}"/>
              </a:ext>
            </a:extLst>
          </p:cNvPr>
          <p:cNvSpPr>
            <a:spLocks noGrp="1"/>
          </p:cNvSpPr>
          <p:nvPr>
            <p:ph type="sldNum" sz="quarter" idx="12"/>
          </p:nvPr>
        </p:nvSpPr>
        <p:spPr/>
        <p:txBody>
          <a:bodyPr/>
          <a:lstStyle/>
          <a:p>
            <a:fld id="{FB007AB3-21F6-48AB-A32F-FB32F2808385}" type="slidenum">
              <a:rPr lang="en-CA" smtClean="0"/>
              <a:t>‹#›</a:t>
            </a:fld>
            <a:endParaRPr lang="en-CA"/>
          </a:p>
        </p:txBody>
      </p:sp>
    </p:spTree>
    <p:extLst>
      <p:ext uri="{BB962C8B-B14F-4D97-AF65-F5344CB8AC3E}">
        <p14:creationId xmlns:p14="http://schemas.microsoft.com/office/powerpoint/2010/main" val="3207486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9772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48856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61757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9623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55294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9659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10848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14653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36119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473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85EC5B8-EF09-4CF2-8935-2E0A34958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8F0AEF3C-F8CE-4C4D-9744-9F303DDAF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A761A5C3-A009-49CB-9BD2-7CB98C739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BBA25-3080-4A91-9DB0-8A78036887BD}" type="datetimeFigureOut">
              <a:rPr lang="en-CA" smtClean="0"/>
              <a:t>2019-09-09</a:t>
            </a:fld>
            <a:endParaRPr lang="en-CA"/>
          </a:p>
        </p:txBody>
      </p:sp>
      <p:sp>
        <p:nvSpPr>
          <p:cNvPr id="5" name="Footer Placeholder 4">
            <a:extLst>
              <a:ext uri="{FF2B5EF4-FFF2-40B4-BE49-F238E27FC236}">
                <a16:creationId xmlns:a16="http://schemas.microsoft.com/office/drawing/2014/main" xmlns="" id="{3F29B983-28BC-4258-9094-76E7BBA5E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842049FA-1482-49F7-9799-472D16493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7AB3-21F6-48AB-A32F-FB32F2808385}" type="slidenum">
              <a:rPr lang="en-CA" smtClean="0"/>
              <a:t>‹#›</a:t>
            </a:fld>
            <a:endParaRPr lang="en-CA"/>
          </a:p>
        </p:txBody>
      </p:sp>
    </p:spTree>
    <p:extLst>
      <p:ext uri="{BB962C8B-B14F-4D97-AF65-F5344CB8AC3E}">
        <p14:creationId xmlns:p14="http://schemas.microsoft.com/office/powerpoint/2010/main" val="186480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14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1898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714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6199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401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13857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3972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solidFill>
                  <a:prstClr val="black">
                    <a:tint val="75000"/>
                  </a:prstClr>
                </a:solidFill>
              </a:rPr>
              <a:pPr/>
              <a:t>9/9/2019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06832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3.xml"/><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51.xml.rels><?xml version="1.0" encoding="UTF-8" standalone="yes"?>
<Relationships xmlns="http://schemas.openxmlformats.org/package/2006/relationships"><Relationship Id="rId3" Type="http://schemas.openxmlformats.org/officeDocument/2006/relationships/hyperlink" Target="https://sqlzoo.net/wiki/SQL_Tutorial" TargetMode="External"/><Relationship Id="rId2" Type="http://schemas.openxmlformats.org/officeDocument/2006/relationships/hyperlink" Target="https://www.w3schools.com/sql/default.asp" TargetMode="External"/><Relationship Id="rId1" Type="http://schemas.openxmlformats.org/officeDocument/2006/relationships/slideLayout" Target="../slideLayouts/slideLayout90.xml"/><Relationship Id="rId4" Type="http://schemas.openxmlformats.org/officeDocument/2006/relationships/hyperlink" Target="https://www.quora.com/What-is-the-best-website-to-practice-SQL-querie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3.xml.rels><?xml version="1.0" encoding="UTF-8" standalone="yes"?>
<Relationships xmlns="http://schemas.openxmlformats.org/package/2006/relationships"><Relationship Id="rId2" Type="http://schemas.openxmlformats.org/officeDocument/2006/relationships/hyperlink" Target="http://link.springer.com.ezproxy.library.uvic.ca/book/10.1007/978-1-4842-1955-3" TargetMode="External"/><Relationship Id="rId1" Type="http://schemas.openxmlformats.org/officeDocument/2006/relationships/slideLayout" Target="../slideLayouts/slideLayout90.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SQL:2011" TargetMode="External"/><Relationship Id="rId3" Type="http://schemas.openxmlformats.org/officeDocument/2006/relationships/hyperlink" Target="https://en.wikipedia.org/wiki/SQL-92" TargetMode="External"/><Relationship Id="rId7" Type="http://schemas.openxmlformats.org/officeDocument/2006/relationships/hyperlink" Target="https://en.wikipedia.org/wiki/SQL:2008"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90.xml"/><Relationship Id="rId6" Type="http://schemas.openxmlformats.org/officeDocument/2006/relationships/hyperlink" Target="https://en.wikipedia.org/wiki/SQL:2006" TargetMode="External"/><Relationship Id="rId5" Type="http://schemas.openxmlformats.org/officeDocument/2006/relationships/hyperlink" Target="https://en.wikipedia.org/wiki/SQL:2003" TargetMode="External"/><Relationship Id="rId4" Type="http://schemas.openxmlformats.org/officeDocument/2006/relationships/hyperlink" Target="https://en.wikipedia.org/wiki/SQL:1999" TargetMode="External"/><Relationship Id="rId9" Type="http://schemas.openxmlformats.org/officeDocument/2006/relationships/hyperlink" Target="https://en.wikipedia.org/wiki/SQL:2016"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postgresql.org/docs/9.4/tutorial-select.html" TargetMode="External"/><Relationship Id="rId2" Type="http://schemas.openxmlformats.org/officeDocument/2006/relationships/hyperlink" Target="https://www.youtube.com/watch?v=tqS4vZ2Rxl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lagunita.stanford.edu/courses/DB/2014/SelfPaced/abou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jupyter.org/tr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thodrek.github.io/cs564-fall1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F8A0C-C582-4EAE-A24A-8E7940A7616A}"/>
              </a:ext>
            </a:extLst>
          </p:cNvPr>
          <p:cNvSpPr>
            <a:spLocks noGrp="1"/>
          </p:cNvSpPr>
          <p:nvPr>
            <p:ph type="ctrTitle"/>
          </p:nvPr>
        </p:nvSpPr>
        <p:spPr/>
        <p:txBody>
          <a:bodyPr/>
          <a:lstStyle/>
          <a:p>
            <a:r>
              <a:rPr lang="en-CA" dirty="0"/>
              <a:t>Relational model &amp; SQL</a:t>
            </a:r>
          </a:p>
        </p:txBody>
      </p:sp>
      <p:sp>
        <p:nvSpPr>
          <p:cNvPr id="3" name="Subtitle 2">
            <a:extLst>
              <a:ext uri="{FF2B5EF4-FFF2-40B4-BE49-F238E27FC236}">
                <a16:creationId xmlns:a16="http://schemas.microsoft.com/office/drawing/2014/main" xmlns="" id="{ED51D36B-384F-406F-977C-C5EA696881D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05879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8D94E15-BFB4-4221-B073-0574774099B8}"/>
              </a:ext>
            </a:extLst>
          </p:cNvPr>
          <p:cNvPicPr>
            <a:picLocks noChangeAspect="1"/>
          </p:cNvPicPr>
          <p:nvPr/>
        </p:nvPicPr>
        <p:blipFill>
          <a:blip r:embed="rId2"/>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4041600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384B1F0-FF11-49E5-8053-C5844ECE3EA9}"/>
              </a:ext>
            </a:extLst>
          </p:cNvPr>
          <p:cNvPicPr>
            <a:picLocks noChangeAspect="1"/>
          </p:cNvPicPr>
          <p:nvPr/>
        </p:nvPicPr>
        <p:blipFill>
          <a:blip r:embed="rId2"/>
          <a:stretch>
            <a:fillRect/>
          </a:stretch>
        </p:blipFill>
        <p:spPr>
          <a:xfrm>
            <a:off x="1354665" y="643466"/>
            <a:ext cx="9482669" cy="5571067"/>
          </a:xfrm>
          <a:prstGeom prst="rect">
            <a:avLst/>
          </a:prstGeom>
        </p:spPr>
      </p:pic>
    </p:spTree>
    <p:extLst>
      <p:ext uri="{BB962C8B-B14F-4D97-AF65-F5344CB8AC3E}">
        <p14:creationId xmlns:p14="http://schemas.microsoft.com/office/powerpoint/2010/main" val="2296229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86D984B-D08B-4D91-8F35-211F141AE631}"/>
              </a:ext>
            </a:extLst>
          </p:cNvPr>
          <p:cNvPicPr>
            <a:picLocks noChangeAspect="1"/>
          </p:cNvPicPr>
          <p:nvPr/>
        </p:nvPicPr>
        <p:blipFill>
          <a:blip r:embed="rId2"/>
          <a:stretch>
            <a:fillRect/>
          </a:stretch>
        </p:blipFill>
        <p:spPr>
          <a:xfrm>
            <a:off x="2102403" y="643466"/>
            <a:ext cx="7987193" cy="5571067"/>
          </a:xfrm>
          <a:prstGeom prst="rect">
            <a:avLst/>
          </a:prstGeom>
        </p:spPr>
      </p:pic>
    </p:spTree>
    <p:extLst>
      <p:ext uri="{BB962C8B-B14F-4D97-AF65-F5344CB8AC3E}">
        <p14:creationId xmlns:p14="http://schemas.microsoft.com/office/powerpoint/2010/main" val="2780241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65813B8-800F-477D-9C56-9D9B24ADB22D}"/>
              </a:ext>
            </a:extLst>
          </p:cNvPr>
          <p:cNvPicPr>
            <a:picLocks noChangeAspect="1"/>
          </p:cNvPicPr>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960391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3FE8B6-6B75-438E-9BE6-AE3FFB7D0DD9}"/>
              </a:ext>
            </a:extLst>
          </p:cNvPr>
          <p:cNvPicPr>
            <a:picLocks noChangeAspect="1"/>
          </p:cNvPicPr>
          <p:nvPr/>
        </p:nvPicPr>
        <p:blipFill>
          <a:blip r:embed="rId2"/>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932350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066C4E3-E44B-454F-9B17-9775C61821C5}"/>
              </a:ext>
            </a:extLst>
          </p:cNvPr>
          <p:cNvPicPr>
            <a:picLocks noChangeAspect="1"/>
          </p:cNvPicPr>
          <p:nvPr/>
        </p:nvPicPr>
        <p:blipFill>
          <a:blip r:embed="rId2"/>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1978331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BB534BF-752A-4C18-8D34-8DC25755BD64}"/>
              </a:ext>
            </a:extLst>
          </p:cNvPr>
          <p:cNvPicPr>
            <a:picLocks noChangeAspect="1"/>
          </p:cNvPicPr>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4286290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7D3E2E8-2AFF-4920-86C2-A5F5829F9565}"/>
              </a:ext>
            </a:extLst>
          </p:cNvPr>
          <p:cNvPicPr>
            <a:picLocks noChangeAspect="1"/>
          </p:cNvPicPr>
          <p:nvPr/>
        </p:nvPicPr>
        <p:blipFill>
          <a:blip r:embed="rId2"/>
          <a:stretch>
            <a:fillRect/>
          </a:stretch>
        </p:blipFill>
        <p:spPr>
          <a:xfrm>
            <a:off x="643467" y="743627"/>
            <a:ext cx="10905066" cy="5370744"/>
          </a:xfrm>
          <a:prstGeom prst="rect">
            <a:avLst/>
          </a:prstGeom>
        </p:spPr>
      </p:pic>
    </p:spTree>
    <p:extLst>
      <p:ext uri="{BB962C8B-B14F-4D97-AF65-F5344CB8AC3E}">
        <p14:creationId xmlns:p14="http://schemas.microsoft.com/office/powerpoint/2010/main" val="265974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textbook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364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4441DDB-5F57-4FE4-80FF-85B9A4CD393C}"/>
              </a:ext>
            </a:extLst>
          </p:cNvPr>
          <p:cNvSpPr>
            <a:spLocks noGrp="1"/>
          </p:cNvSpPr>
          <p:nvPr>
            <p:ph type="title"/>
          </p:nvPr>
        </p:nvSpPr>
        <p:spPr>
          <a:xfrm>
            <a:off x="643467" y="640080"/>
            <a:ext cx="3096427" cy="5613236"/>
          </a:xfrm>
        </p:spPr>
        <p:txBody>
          <a:bodyPr anchor="ctr">
            <a:normAutofit/>
          </a:bodyPr>
          <a:lstStyle/>
          <a:p>
            <a:r>
              <a:rPr lang="en-CA">
                <a:solidFill>
                  <a:srgbClr val="FFFFFF"/>
                </a:solidFill>
              </a:rPr>
              <a:t>                          Relational model</a:t>
            </a:r>
          </a:p>
        </p:txBody>
      </p:sp>
      <p:sp>
        <p:nvSpPr>
          <p:cNvPr id="3" name="Content Placeholder 2">
            <a:extLst>
              <a:ext uri="{FF2B5EF4-FFF2-40B4-BE49-F238E27FC236}">
                <a16:creationId xmlns:a16="http://schemas.microsoft.com/office/drawing/2014/main" xmlns="" id="{1991B9F3-B54E-405E-97B9-A95F8566A07D}"/>
              </a:ext>
            </a:extLst>
          </p:cNvPr>
          <p:cNvSpPr>
            <a:spLocks noGrp="1"/>
          </p:cNvSpPr>
          <p:nvPr>
            <p:ph idx="1"/>
          </p:nvPr>
        </p:nvSpPr>
        <p:spPr>
          <a:xfrm>
            <a:off x="4699818" y="640082"/>
            <a:ext cx="6848715" cy="2484884"/>
          </a:xfrm>
        </p:spPr>
        <p:txBody>
          <a:bodyPr anchor="ctr">
            <a:normAutofit/>
          </a:bodyPr>
          <a:lstStyle/>
          <a:p>
            <a:pPr marL="0" indent="0">
              <a:buNone/>
            </a:pPr>
            <a:r>
              <a:rPr lang="en-US" sz="2000"/>
              <a:t>Based on tables (which are called relations)</a:t>
            </a:r>
          </a:p>
          <a:p>
            <a:pPr marL="0" indent="0">
              <a:buNone/>
            </a:pPr>
            <a:r>
              <a:rPr lang="en-US" sz="2000"/>
              <a:t>example table in figure 2.1 on page 19 in chapter 2 of the text book. </a:t>
            </a:r>
          </a:p>
          <a:p>
            <a:pPr marL="0" indent="0">
              <a:buNone/>
            </a:pPr>
            <a:r>
              <a:rPr lang="en-US" sz="2000"/>
              <a:t>the Movies relation (or table)</a:t>
            </a:r>
          </a:p>
          <a:p>
            <a:pPr marL="0" indent="0">
              <a:buNone/>
            </a:pPr>
            <a:endParaRPr lang="en-CA" sz="2000"/>
          </a:p>
        </p:txBody>
      </p:sp>
      <p:pic>
        <p:nvPicPr>
          <p:cNvPr id="4" name="Picture 3">
            <a:extLst>
              <a:ext uri="{FF2B5EF4-FFF2-40B4-BE49-F238E27FC236}">
                <a16:creationId xmlns:a16="http://schemas.microsoft.com/office/drawing/2014/main" xmlns="" id="{A98349A5-7B5E-45DB-971F-0DAEE9BA8CE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654297" y="3598312"/>
            <a:ext cx="6894236" cy="2185106"/>
          </a:xfrm>
          <a:prstGeom prst="rect">
            <a:avLst/>
          </a:prstGeom>
          <a:noFill/>
        </p:spPr>
      </p:pic>
    </p:spTree>
    <p:extLst>
      <p:ext uri="{BB962C8B-B14F-4D97-AF65-F5344CB8AC3E}">
        <p14:creationId xmlns:p14="http://schemas.microsoft.com/office/powerpoint/2010/main" val="333728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44640C-298F-47C4-A685-089D2423F945}"/>
              </a:ext>
            </a:extLst>
          </p:cNvPr>
          <p:cNvSpPr>
            <a:spLocks noGrp="1"/>
          </p:cNvSpPr>
          <p:nvPr>
            <p:ph type="title"/>
          </p:nvPr>
        </p:nvSpPr>
        <p:spPr>
          <a:xfrm>
            <a:off x="863029" y="1012004"/>
            <a:ext cx="3416158" cy="4795408"/>
          </a:xfrm>
        </p:spPr>
        <p:txBody>
          <a:bodyPr>
            <a:normAutofit/>
          </a:bodyPr>
          <a:lstStyle/>
          <a:p>
            <a:r>
              <a:rPr lang="en-CA" dirty="0">
                <a:solidFill>
                  <a:srgbClr val="FFFFFF"/>
                </a:solidFill>
              </a:rPr>
              <a:t>What we will learn?</a:t>
            </a:r>
          </a:p>
        </p:txBody>
      </p:sp>
      <p:graphicFrame>
        <p:nvGraphicFramePr>
          <p:cNvPr id="5" name="Content Placeholder 2">
            <a:extLst>
              <a:ext uri="{FF2B5EF4-FFF2-40B4-BE49-F238E27FC236}">
                <a16:creationId xmlns:a16="http://schemas.microsoft.com/office/drawing/2014/main" xmlns="" id="{A5FF6F17-8023-4D70-B5D6-C369BA3D6D27}"/>
              </a:ext>
            </a:extLst>
          </p:cNvPr>
          <p:cNvGraphicFramePr>
            <a:graphicFrameLocks noGrp="1"/>
          </p:cNvGraphicFramePr>
          <p:nvPr>
            <p:ph idx="1"/>
            <p:extLst>
              <p:ext uri="{D42A27DB-BD31-4B8C-83A1-F6EECF244321}">
                <p14:modId xmlns:p14="http://schemas.microsoft.com/office/powerpoint/2010/main" val="18510293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872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4441DDB-5F57-4FE4-80FF-85B9A4CD393C}"/>
              </a:ext>
            </a:extLst>
          </p:cNvPr>
          <p:cNvSpPr>
            <a:spLocks noGrp="1"/>
          </p:cNvSpPr>
          <p:nvPr>
            <p:ph type="title"/>
          </p:nvPr>
        </p:nvSpPr>
        <p:spPr>
          <a:xfrm>
            <a:off x="643467" y="640080"/>
            <a:ext cx="3096427" cy="5613236"/>
          </a:xfrm>
        </p:spPr>
        <p:txBody>
          <a:bodyPr anchor="ctr">
            <a:normAutofit/>
          </a:bodyPr>
          <a:lstStyle/>
          <a:p>
            <a:r>
              <a:rPr lang="en-CA">
                <a:solidFill>
                  <a:srgbClr val="FFFFFF"/>
                </a:solidFill>
              </a:rPr>
              <a:t>                          Relational model</a:t>
            </a:r>
          </a:p>
        </p:txBody>
      </p:sp>
      <p:sp>
        <p:nvSpPr>
          <p:cNvPr id="3" name="Content Placeholder 2">
            <a:extLst>
              <a:ext uri="{FF2B5EF4-FFF2-40B4-BE49-F238E27FC236}">
                <a16:creationId xmlns:a16="http://schemas.microsoft.com/office/drawing/2014/main" xmlns="" id="{1991B9F3-B54E-405E-97B9-A95F8566A07D}"/>
              </a:ext>
            </a:extLst>
          </p:cNvPr>
          <p:cNvSpPr>
            <a:spLocks noGrp="1"/>
          </p:cNvSpPr>
          <p:nvPr>
            <p:ph idx="1"/>
          </p:nvPr>
        </p:nvSpPr>
        <p:spPr>
          <a:xfrm>
            <a:off x="4699818" y="640082"/>
            <a:ext cx="6848715" cy="2484884"/>
          </a:xfrm>
        </p:spPr>
        <p:txBody>
          <a:bodyPr anchor="ctr">
            <a:normAutofit/>
          </a:bodyPr>
          <a:lstStyle/>
          <a:p>
            <a:pPr marL="0" indent="0">
              <a:buNone/>
            </a:pPr>
            <a:r>
              <a:rPr lang="en-US" sz="2000" dirty="0"/>
              <a:t>Each row (also known as a tuple) represents a movie</a:t>
            </a:r>
          </a:p>
          <a:p>
            <a:pPr marL="0" indent="0">
              <a:buNone/>
            </a:pPr>
            <a:r>
              <a:rPr lang="en-US" sz="2000" dirty="0"/>
              <a:t>Columns (or attributes) represent properties of the relation Movies. </a:t>
            </a:r>
          </a:p>
          <a:p>
            <a:pPr marL="0" indent="0">
              <a:buNone/>
            </a:pPr>
            <a:r>
              <a:rPr lang="en-US" sz="2000" dirty="0"/>
              <a:t>the attribute ‘length’ gives the length of each movie in minuets. </a:t>
            </a:r>
          </a:p>
          <a:p>
            <a:pPr marL="0" indent="0">
              <a:buNone/>
            </a:pPr>
            <a:r>
              <a:rPr lang="en-US" sz="2000" dirty="0"/>
              <a:t>What are the other attributes of this relation?</a:t>
            </a:r>
          </a:p>
          <a:p>
            <a:pPr marL="0" indent="0">
              <a:buNone/>
            </a:pPr>
            <a:endParaRPr lang="en-CA" sz="2000" dirty="0"/>
          </a:p>
        </p:txBody>
      </p:sp>
      <p:pic>
        <p:nvPicPr>
          <p:cNvPr id="4" name="Picture 3">
            <a:extLst>
              <a:ext uri="{FF2B5EF4-FFF2-40B4-BE49-F238E27FC236}">
                <a16:creationId xmlns:a16="http://schemas.microsoft.com/office/drawing/2014/main" xmlns="" id="{A98349A5-7B5E-45DB-971F-0DAEE9BA8CE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654297" y="3598312"/>
            <a:ext cx="6894236" cy="2185106"/>
          </a:xfrm>
          <a:prstGeom prst="rect">
            <a:avLst/>
          </a:prstGeom>
          <a:noFill/>
        </p:spPr>
      </p:pic>
    </p:spTree>
    <p:extLst>
      <p:ext uri="{BB962C8B-B14F-4D97-AF65-F5344CB8AC3E}">
        <p14:creationId xmlns:p14="http://schemas.microsoft.com/office/powerpoint/2010/main" val="12025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E134B0-BAE9-45C4-971F-DAD7B256C6A8}"/>
              </a:ext>
            </a:extLst>
          </p:cNvPr>
          <p:cNvSpPr>
            <a:spLocks noGrp="1"/>
          </p:cNvSpPr>
          <p:nvPr>
            <p:ph type="title"/>
          </p:nvPr>
        </p:nvSpPr>
        <p:spPr>
          <a:xfrm>
            <a:off x="838200" y="365125"/>
            <a:ext cx="10515600" cy="1325563"/>
          </a:xfrm>
        </p:spPr>
        <p:txBody>
          <a:bodyPr/>
          <a:lstStyle/>
          <a:p>
            <a:r>
              <a:rPr lang="en-CA"/>
              <a:t>                                  Schemas</a:t>
            </a:r>
            <a:endParaRPr lang="en-CA" dirty="0"/>
          </a:p>
        </p:txBody>
      </p:sp>
      <p:sp>
        <p:nvSpPr>
          <p:cNvPr id="3" name="Content Placeholder 2">
            <a:extLst>
              <a:ext uri="{FF2B5EF4-FFF2-40B4-BE49-F238E27FC236}">
                <a16:creationId xmlns:a16="http://schemas.microsoft.com/office/drawing/2014/main" xmlns="" id="{6A467102-4174-436C-83BA-B62AB77CFEA7}"/>
              </a:ext>
            </a:extLst>
          </p:cNvPr>
          <p:cNvSpPr>
            <a:spLocks noGrp="1"/>
          </p:cNvSpPr>
          <p:nvPr>
            <p:ph idx="1"/>
          </p:nvPr>
        </p:nvSpPr>
        <p:spPr>
          <a:xfrm>
            <a:off x="838200" y="1825625"/>
            <a:ext cx="10515600" cy="4351338"/>
          </a:xfrm>
        </p:spPr>
        <p:txBody>
          <a:bodyPr/>
          <a:lstStyle/>
          <a:p>
            <a:r>
              <a:rPr lang="en-US" dirty="0"/>
              <a:t>name of a relation and the set of attributes for a relation is called the schema for that relation</a:t>
            </a:r>
          </a:p>
          <a:p>
            <a:r>
              <a:rPr lang="en-US" dirty="0"/>
              <a:t>how to show the schema for the relation? </a:t>
            </a:r>
          </a:p>
          <a:p>
            <a:r>
              <a:rPr lang="en-US" dirty="0"/>
              <a:t>Write the relation name followed by a parenthesized list of its attributes</a:t>
            </a:r>
          </a:p>
          <a:p>
            <a:r>
              <a:rPr lang="en-US" dirty="0"/>
              <a:t>the schema for relation Movies is show below:</a:t>
            </a:r>
          </a:p>
          <a:p>
            <a:pPr marL="0" indent="0">
              <a:buNone/>
            </a:pPr>
            <a:endParaRPr lang="en-CA" dirty="0"/>
          </a:p>
        </p:txBody>
      </p:sp>
      <p:pic>
        <p:nvPicPr>
          <p:cNvPr id="7" name="Picture 6">
            <a:extLst>
              <a:ext uri="{FF2B5EF4-FFF2-40B4-BE49-F238E27FC236}">
                <a16:creationId xmlns:a16="http://schemas.microsoft.com/office/drawing/2014/main" xmlns="" id="{455E9D21-BD6F-412E-A0B6-80CE55F1BF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5674" y="5431759"/>
            <a:ext cx="5466072" cy="745204"/>
          </a:xfrm>
          <a:prstGeom prst="rect">
            <a:avLst/>
          </a:prstGeom>
          <a:noFill/>
        </p:spPr>
      </p:pic>
    </p:spTree>
    <p:extLst>
      <p:ext uri="{BB962C8B-B14F-4D97-AF65-F5344CB8AC3E}">
        <p14:creationId xmlns:p14="http://schemas.microsoft.com/office/powerpoint/2010/main" val="2756832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4D215-2567-4B00-A0AA-16000F879105}"/>
              </a:ext>
            </a:extLst>
          </p:cNvPr>
          <p:cNvSpPr>
            <a:spLocks noGrp="1"/>
          </p:cNvSpPr>
          <p:nvPr>
            <p:ph type="title"/>
          </p:nvPr>
        </p:nvSpPr>
        <p:spPr/>
        <p:txBody>
          <a:bodyPr/>
          <a:lstStyle/>
          <a:p>
            <a:r>
              <a:rPr lang="en-CA" dirty="0"/>
              <a:t>                                   Tuples</a:t>
            </a:r>
          </a:p>
        </p:txBody>
      </p:sp>
      <p:sp>
        <p:nvSpPr>
          <p:cNvPr id="3" name="Content Placeholder 2">
            <a:extLst>
              <a:ext uri="{FF2B5EF4-FFF2-40B4-BE49-F238E27FC236}">
                <a16:creationId xmlns:a16="http://schemas.microsoft.com/office/drawing/2014/main" xmlns="" id="{250F78EF-7CA5-4939-B971-3162EEBF6BDE}"/>
              </a:ext>
            </a:extLst>
          </p:cNvPr>
          <p:cNvSpPr>
            <a:spLocks noGrp="1"/>
          </p:cNvSpPr>
          <p:nvPr>
            <p:ph idx="1"/>
          </p:nvPr>
        </p:nvSpPr>
        <p:spPr/>
        <p:txBody>
          <a:bodyPr/>
          <a:lstStyle/>
          <a:p>
            <a:r>
              <a:rPr lang="en-US" dirty="0"/>
              <a:t>rows of a relation other than the header row containing the attribute names are called tuples</a:t>
            </a:r>
          </a:p>
          <a:p>
            <a:r>
              <a:rPr lang="en-US" dirty="0"/>
              <a:t>A tuple has a one component for each attribute of the relation</a:t>
            </a:r>
          </a:p>
          <a:p>
            <a:r>
              <a:rPr lang="en-US" dirty="0"/>
              <a:t>How </a:t>
            </a:r>
            <a:r>
              <a:rPr lang="en-US" dirty="0" smtClean="0"/>
              <a:t>to write </a:t>
            </a:r>
            <a:r>
              <a:rPr lang="en-US" dirty="0"/>
              <a:t>a tuple separately (not as a part of a relation)?  </a:t>
            </a:r>
          </a:p>
          <a:p>
            <a:r>
              <a:rPr lang="en-US" dirty="0"/>
              <a:t>use commas to separate components and use parentheses to surround the tuple. For example, the first tuple will look like follows:</a:t>
            </a:r>
          </a:p>
          <a:p>
            <a:r>
              <a:rPr lang="en-US" dirty="0"/>
              <a:t>always use the order in which the attributes were listed in the relation schema</a:t>
            </a:r>
          </a:p>
          <a:p>
            <a:pPr marL="0" indent="0">
              <a:buNone/>
            </a:pPr>
            <a:endParaRPr lang="en-CA" dirty="0"/>
          </a:p>
        </p:txBody>
      </p:sp>
      <p:pic>
        <p:nvPicPr>
          <p:cNvPr id="4" name="Picture 3">
            <a:extLst>
              <a:ext uri="{FF2B5EF4-FFF2-40B4-BE49-F238E27FC236}">
                <a16:creationId xmlns:a16="http://schemas.microsoft.com/office/drawing/2014/main" xmlns="" id="{5EC4DC59-712B-4FE4-8140-7AEB5D9FDE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80985" y="5185317"/>
            <a:ext cx="6188927" cy="780895"/>
          </a:xfrm>
          <a:prstGeom prst="rect">
            <a:avLst/>
          </a:prstGeom>
          <a:noFill/>
        </p:spPr>
      </p:pic>
    </p:spTree>
    <p:extLst>
      <p:ext uri="{BB962C8B-B14F-4D97-AF65-F5344CB8AC3E}">
        <p14:creationId xmlns:p14="http://schemas.microsoft.com/office/powerpoint/2010/main" val="1904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66C0E-CADC-49A4-9458-D9D9C1607164}"/>
              </a:ext>
            </a:extLst>
          </p:cNvPr>
          <p:cNvSpPr>
            <a:spLocks noGrp="1"/>
          </p:cNvSpPr>
          <p:nvPr>
            <p:ph type="title"/>
          </p:nvPr>
        </p:nvSpPr>
        <p:spPr/>
        <p:txBody>
          <a:bodyPr/>
          <a:lstStyle/>
          <a:p>
            <a:r>
              <a:rPr lang="en-CA" dirty="0"/>
              <a:t>                                 Domains</a:t>
            </a:r>
          </a:p>
        </p:txBody>
      </p:sp>
      <p:sp>
        <p:nvSpPr>
          <p:cNvPr id="3" name="Content Placeholder 2">
            <a:extLst>
              <a:ext uri="{FF2B5EF4-FFF2-40B4-BE49-F238E27FC236}">
                <a16:creationId xmlns:a16="http://schemas.microsoft.com/office/drawing/2014/main" xmlns="" id="{325A1F6A-3808-437C-8808-F0AC5F1E98BB}"/>
              </a:ext>
            </a:extLst>
          </p:cNvPr>
          <p:cNvSpPr>
            <a:spLocks noGrp="1"/>
          </p:cNvSpPr>
          <p:nvPr>
            <p:ph idx="1"/>
          </p:nvPr>
        </p:nvSpPr>
        <p:spPr/>
        <p:txBody>
          <a:bodyPr/>
          <a:lstStyle/>
          <a:p>
            <a:r>
              <a:rPr lang="en-US" dirty="0"/>
              <a:t>each component of each tuple should be atomic </a:t>
            </a:r>
          </a:p>
          <a:p>
            <a:r>
              <a:rPr lang="en-US" dirty="0"/>
              <a:t>should be an elementary type such as integer or string, or char, etc.</a:t>
            </a:r>
          </a:p>
          <a:p>
            <a:r>
              <a:rPr lang="en-US" dirty="0"/>
              <a:t>a value cannot be a record structure, set, list or array</a:t>
            </a:r>
          </a:p>
          <a:p>
            <a:r>
              <a:rPr lang="en-US" dirty="0"/>
              <a:t>each attribute of a relation is associated with a domain of an elementary type</a:t>
            </a:r>
          </a:p>
          <a:p>
            <a:r>
              <a:rPr lang="en-US" dirty="0"/>
              <a:t>how to show domain (or data type) associated with each attribute in the schema?</a:t>
            </a:r>
          </a:p>
          <a:p>
            <a:pPr marL="0" indent="0">
              <a:buNone/>
            </a:pPr>
            <a:endParaRPr lang="en-CA" dirty="0"/>
          </a:p>
        </p:txBody>
      </p:sp>
      <p:pic>
        <p:nvPicPr>
          <p:cNvPr id="4" name="Picture 3">
            <a:extLst>
              <a:ext uri="{FF2B5EF4-FFF2-40B4-BE49-F238E27FC236}">
                <a16:creationId xmlns:a16="http://schemas.microsoft.com/office/drawing/2014/main" xmlns="" id="{690A9C8D-7FAF-491B-98A2-51B11A9A94B3}"/>
              </a:ext>
            </a:extLst>
          </p:cNvPr>
          <p:cNvPicPr>
            <a:picLocks noChangeAspect="1"/>
          </p:cNvPicPr>
          <p:nvPr/>
        </p:nvPicPr>
        <p:blipFill>
          <a:blip r:embed="rId2"/>
          <a:stretch>
            <a:fillRect/>
          </a:stretch>
        </p:blipFill>
        <p:spPr>
          <a:xfrm>
            <a:off x="838200" y="5430643"/>
            <a:ext cx="11232623" cy="546409"/>
          </a:xfrm>
          <a:prstGeom prst="rect">
            <a:avLst/>
          </a:prstGeom>
        </p:spPr>
      </p:pic>
    </p:spTree>
    <p:extLst>
      <p:ext uri="{BB962C8B-B14F-4D97-AF65-F5344CB8AC3E}">
        <p14:creationId xmlns:p14="http://schemas.microsoft.com/office/powerpoint/2010/main" val="2946935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1E0E9-7379-4CAC-AA93-24C190180BD6}"/>
              </a:ext>
            </a:extLst>
          </p:cNvPr>
          <p:cNvSpPr>
            <a:spLocks noGrp="1"/>
          </p:cNvSpPr>
          <p:nvPr>
            <p:ph type="title"/>
          </p:nvPr>
        </p:nvSpPr>
        <p:spPr/>
        <p:txBody>
          <a:bodyPr/>
          <a:lstStyle/>
          <a:p>
            <a:r>
              <a:rPr lang="en-US" dirty="0"/>
              <a:t>      Equivalent representations of a relation</a:t>
            </a:r>
            <a:endParaRPr lang="en-CA" dirty="0"/>
          </a:p>
        </p:txBody>
      </p:sp>
      <p:sp>
        <p:nvSpPr>
          <p:cNvPr id="3" name="Content Placeholder 2">
            <a:extLst>
              <a:ext uri="{FF2B5EF4-FFF2-40B4-BE49-F238E27FC236}">
                <a16:creationId xmlns:a16="http://schemas.microsoft.com/office/drawing/2014/main" xmlns="" id="{3DC4C4C9-55F3-4595-A9C0-2CF8DDFC4B4F}"/>
              </a:ext>
            </a:extLst>
          </p:cNvPr>
          <p:cNvSpPr>
            <a:spLocks noGrp="1"/>
          </p:cNvSpPr>
          <p:nvPr>
            <p:ph idx="1"/>
          </p:nvPr>
        </p:nvSpPr>
        <p:spPr/>
        <p:txBody>
          <a:bodyPr/>
          <a:lstStyle/>
          <a:p>
            <a:r>
              <a:rPr lang="en-US" dirty="0"/>
              <a:t>Relations are sets of tuples, not lists of tuples</a:t>
            </a:r>
          </a:p>
          <a:p>
            <a:r>
              <a:rPr lang="en-US" dirty="0"/>
              <a:t>order in which the tuples are presented could be different (depends on the particular instance)</a:t>
            </a:r>
          </a:p>
          <a:p>
            <a:r>
              <a:rPr lang="en-US" dirty="0"/>
              <a:t>we can list the three tuples in our example in any of their six possible orders, and the ‘relation’ will be the same as shown in the Figure2.1</a:t>
            </a:r>
          </a:p>
          <a:p>
            <a:r>
              <a:rPr lang="en-US" dirty="0"/>
              <a:t>if we had 5 tuples how many orders are possible?</a:t>
            </a:r>
            <a:endParaRPr lang="en-CA" dirty="0"/>
          </a:p>
        </p:txBody>
      </p:sp>
    </p:spTree>
    <p:extLst>
      <p:ext uri="{BB962C8B-B14F-4D97-AF65-F5344CB8AC3E}">
        <p14:creationId xmlns:p14="http://schemas.microsoft.com/office/powerpoint/2010/main" val="1545101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F9293-F4A2-4240-9035-6CF8A74573AF}"/>
              </a:ext>
            </a:extLst>
          </p:cNvPr>
          <p:cNvSpPr>
            <a:spLocks noGrp="1"/>
          </p:cNvSpPr>
          <p:nvPr>
            <p:ph type="title"/>
          </p:nvPr>
        </p:nvSpPr>
        <p:spPr/>
        <p:txBody>
          <a:bodyPr/>
          <a:lstStyle/>
          <a:p>
            <a:r>
              <a:rPr lang="en-US" dirty="0"/>
              <a:t>    Equivalent representations of a relation</a:t>
            </a:r>
            <a:endParaRPr lang="en-CA" dirty="0"/>
          </a:p>
        </p:txBody>
      </p:sp>
      <p:sp>
        <p:nvSpPr>
          <p:cNvPr id="3" name="Content Placeholder 2">
            <a:extLst>
              <a:ext uri="{FF2B5EF4-FFF2-40B4-BE49-F238E27FC236}">
                <a16:creationId xmlns:a16="http://schemas.microsoft.com/office/drawing/2014/main" xmlns="" id="{3C7445D8-F465-4047-AE55-D24A7DF54B82}"/>
              </a:ext>
            </a:extLst>
          </p:cNvPr>
          <p:cNvSpPr>
            <a:spLocks noGrp="1"/>
          </p:cNvSpPr>
          <p:nvPr>
            <p:ph idx="1"/>
          </p:nvPr>
        </p:nvSpPr>
        <p:spPr/>
        <p:txBody>
          <a:bodyPr/>
          <a:lstStyle/>
          <a:p>
            <a:r>
              <a:rPr lang="en-US" sz="2400" dirty="0"/>
              <a:t>Can we reorder the attributes of the relation as we like without changing the relation? Yes, possible</a:t>
            </a:r>
          </a:p>
          <a:p>
            <a:r>
              <a:rPr lang="en-US" sz="2400" dirty="0"/>
              <a:t>But, when the order of attributes in the schema change (or reorder the columns) then the components of the tuples should also change accordingly</a:t>
            </a:r>
          </a:p>
          <a:p>
            <a:r>
              <a:rPr lang="en-US" sz="2400" dirty="0"/>
              <a:t>These two relations (Figure 2.1 and Figure 2.4) are ‘considered the same’</a:t>
            </a:r>
          </a:p>
          <a:p>
            <a:pPr marL="0" indent="0">
              <a:buNone/>
            </a:pPr>
            <a:endParaRPr lang="en-US" dirty="0"/>
          </a:p>
          <a:p>
            <a:endParaRPr lang="en-CA" dirty="0"/>
          </a:p>
        </p:txBody>
      </p:sp>
      <p:pic>
        <p:nvPicPr>
          <p:cNvPr id="4" name="Picture 3">
            <a:extLst>
              <a:ext uri="{FF2B5EF4-FFF2-40B4-BE49-F238E27FC236}">
                <a16:creationId xmlns:a16="http://schemas.microsoft.com/office/drawing/2014/main" xmlns="" id="{772F1FB6-815A-4AF3-9652-EF72E177BF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6445" y="4049015"/>
            <a:ext cx="6400799" cy="2262885"/>
          </a:xfrm>
          <a:prstGeom prst="rect">
            <a:avLst/>
          </a:prstGeom>
          <a:noFill/>
        </p:spPr>
      </p:pic>
    </p:spTree>
    <p:extLst>
      <p:ext uri="{BB962C8B-B14F-4D97-AF65-F5344CB8AC3E}">
        <p14:creationId xmlns:p14="http://schemas.microsoft.com/office/powerpoint/2010/main" val="2305591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A0479-3A66-435D-AA38-A7FDD91665DE}"/>
              </a:ext>
            </a:extLst>
          </p:cNvPr>
          <p:cNvSpPr>
            <a:spLocks noGrp="1"/>
          </p:cNvSpPr>
          <p:nvPr>
            <p:ph type="title"/>
          </p:nvPr>
        </p:nvSpPr>
        <p:spPr/>
        <p:txBody>
          <a:bodyPr/>
          <a:lstStyle/>
          <a:p>
            <a:r>
              <a:rPr lang="en-US" dirty="0"/>
              <a:t>Relation instances and the ‘current instance’</a:t>
            </a:r>
            <a:endParaRPr lang="en-CA" dirty="0"/>
          </a:p>
        </p:txBody>
      </p:sp>
      <p:sp>
        <p:nvSpPr>
          <p:cNvPr id="3" name="Content Placeholder 2">
            <a:extLst>
              <a:ext uri="{FF2B5EF4-FFF2-40B4-BE49-F238E27FC236}">
                <a16:creationId xmlns:a16="http://schemas.microsoft.com/office/drawing/2014/main" xmlns="" id="{705F252D-030A-43E6-89FB-3538E8DF6E42}"/>
              </a:ext>
            </a:extLst>
          </p:cNvPr>
          <p:cNvSpPr>
            <a:spLocks noGrp="1"/>
          </p:cNvSpPr>
          <p:nvPr>
            <p:ph idx="1"/>
          </p:nvPr>
        </p:nvSpPr>
        <p:spPr/>
        <p:txBody>
          <a:bodyPr/>
          <a:lstStyle/>
          <a:p>
            <a:r>
              <a:rPr lang="en-CA" dirty="0"/>
              <a:t>not static</a:t>
            </a:r>
          </a:p>
          <a:p>
            <a:r>
              <a:rPr lang="en-US" dirty="0"/>
              <a:t>relation instances (or the contents of the table) changes over time</a:t>
            </a:r>
          </a:p>
          <a:p>
            <a:r>
              <a:rPr lang="en-US" dirty="0"/>
              <a:t>insert new tuples for new movies</a:t>
            </a:r>
          </a:p>
          <a:p>
            <a:r>
              <a:rPr lang="en-US" dirty="0"/>
              <a:t>make changes to existing tuples (say, if the information is wrong, we should update it)</a:t>
            </a:r>
          </a:p>
          <a:p>
            <a:r>
              <a:rPr lang="en-US" dirty="0"/>
              <a:t>delete a whole tuple to remove a certain movie from the database</a:t>
            </a:r>
          </a:p>
          <a:p>
            <a:r>
              <a:rPr lang="en-US" dirty="0"/>
              <a:t>a set of tuples for a given relation at a particular time ‘an instance’ of that relation</a:t>
            </a:r>
          </a:p>
          <a:p>
            <a:r>
              <a:rPr lang="en-US" dirty="0"/>
              <a:t>the contents of a relation are dynamic</a:t>
            </a:r>
            <a:endParaRPr lang="en-CA" dirty="0"/>
          </a:p>
        </p:txBody>
      </p:sp>
    </p:spTree>
    <p:extLst>
      <p:ext uri="{BB962C8B-B14F-4D97-AF65-F5344CB8AC3E}">
        <p14:creationId xmlns:p14="http://schemas.microsoft.com/office/powerpoint/2010/main" val="1283264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1582B-933F-4BAF-A8DA-6D4BEDF0F783}"/>
              </a:ext>
            </a:extLst>
          </p:cNvPr>
          <p:cNvSpPr>
            <a:spLocks noGrp="1"/>
          </p:cNvSpPr>
          <p:nvPr>
            <p:ph type="title"/>
          </p:nvPr>
        </p:nvSpPr>
        <p:spPr/>
        <p:txBody>
          <a:bodyPr/>
          <a:lstStyle/>
          <a:p>
            <a:r>
              <a:rPr lang="en-US" dirty="0"/>
              <a:t>Could the schema of a relation change?</a:t>
            </a:r>
            <a:endParaRPr lang="en-CA" dirty="0"/>
          </a:p>
        </p:txBody>
      </p:sp>
      <p:sp>
        <p:nvSpPr>
          <p:cNvPr id="3" name="Content Placeholder 2">
            <a:extLst>
              <a:ext uri="{FF2B5EF4-FFF2-40B4-BE49-F238E27FC236}">
                <a16:creationId xmlns:a16="http://schemas.microsoft.com/office/drawing/2014/main" xmlns="" id="{24939923-708F-4937-8D1A-F55F7A696A1B}"/>
              </a:ext>
            </a:extLst>
          </p:cNvPr>
          <p:cNvSpPr>
            <a:spLocks noGrp="1"/>
          </p:cNvSpPr>
          <p:nvPr>
            <p:ph idx="1"/>
          </p:nvPr>
        </p:nvSpPr>
        <p:spPr/>
        <p:txBody>
          <a:bodyPr/>
          <a:lstStyle/>
          <a:p>
            <a:r>
              <a:rPr lang="en-US" dirty="0"/>
              <a:t>normally less common, but possible</a:t>
            </a:r>
          </a:p>
          <a:p>
            <a:r>
              <a:rPr lang="en-US" dirty="0"/>
              <a:t>we may want to add or delete some attributes or alter the table (relation)</a:t>
            </a:r>
          </a:p>
          <a:p>
            <a:r>
              <a:rPr lang="en-US" dirty="0"/>
              <a:t>better to design the schema correctly in the 1st place than do ad-hoc alterations</a:t>
            </a:r>
            <a:endParaRPr lang="en-CA" dirty="0"/>
          </a:p>
        </p:txBody>
      </p:sp>
    </p:spTree>
    <p:extLst>
      <p:ext uri="{BB962C8B-B14F-4D97-AF65-F5344CB8AC3E}">
        <p14:creationId xmlns:p14="http://schemas.microsoft.com/office/powerpoint/2010/main" val="1069300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3481C-CD08-4611-9467-9203EE1AB8CA}"/>
              </a:ext>
            </a:extLst>
          </p:cNvPr>
          <p:cNvSpPr>
            <a:spLocks noGrp="1"/>
          </p:cNvSpPr>
          <p:nvPr>
            <p:ph type="title"/>
          </p:nvPr>
        </p:nvSpPr>
        <p:spPr/>
        <p:txBody>
          <a:bodyPr/>
          <a:lstStyle/>
          <a:p>
            <a:r>
              <a:rPr lang="en-CA" dirty="0"/>
              <a:t>                         Keys of relations</a:t>
            </a:r>
          </a:p>
        </p:txBody>
      </p:sp>
      <p:sp>
        <p:nvSpPr>
          <p:cNvPr id="3" name="Content Placeholder 2">
            <a:extLst>
              <a:ext uri="{FF2B5EF4-FFF2-40B4-BE49-F238E27FC236}">
                <a16:creationId xmlns:a16="http://schemas.microsoft.com/office/drawing/2014/main" xmlns="" id="{D09A8FC1-5E8B-4337-845D-5C72D77489A5}"/>
              </a:ext>
            </a:extLst>
          </p:cNvPr>
          <p:cNvSpPr>
            <a:spLocks noGrp="1"/>
          </p:cNvSpPr>
          <p:nvPr>
            <p:ph idx="1"/>
          </p:nvPr>
        </p:nvSpPr>
        <p:spPr/>
        <p:txBody>
          <a:bodyPr/>
          <a:lstStyle/>
          <a:p>
            <a:r>
              <a:rPr lang="en-US" dirty="0"/>
              <a:t>many constraints on relations placed on database schemas (discussed later)</a:t>
            </a:r>
          </a:p>
          <a:p>
            <a:r>
              <a:rPr lang="en-US" dirty="0"/>
              <a:t>one kind of constraint is very fundamental: key constraints</a:t>
            </a:r>
          </a:p>
          <a:p>
            <a:r>
              <a:rPr lang="en-US" dirty="0"/>
              <a:t>A key is a minimal subset of attributes that acts as a unique identifier for tuples in a relation</a:t>
            </a:r>
          </a:p>
          <a:p>
            <a:r>
              <a:rPr lang="en-US" dirty="0"/>
              <a:t>A key is an attribute whose values are unique (normally underlined in the schema)        </a:t>
            </a:r>
            <a:endParaRPr lang="en-CA" dirty="0"/>
          </a:p>
        </p:txBody>
      </p:sp>
      <p:pic>
        <p:nvPicPr>
          <p:cNvPr id="4" name="Picture 3">
            <a:extLst>
              <a:ext uri="{FF2B5EF4-FFF2-40B4-BE49-F238E27FC236}">
                <a16:creationId xmlns:a16="http://schemas.microsoft.com/office/drawing/2014/main" xmlns="" id="{F65F332D-1711-4AC4-B28C-85258B50AF54}"/>
              </a:ext>
            </a:extLst>
          </p:cNvPr>
          <p:cNvPicPr>
            <a:picLocks noChangeAspect="1"/>
          </p:cNvPicPr>
          <p:nvPr/>
        </p:nvPicPr>
        <p:blipFill>
          <a:blip r:embed="rId2"/>
          <a:stretch>
            <a:fillRect/>
          </a:stretch>
        </p:blipFill>
        <p:spPr>
          <a:xfrm>
            <a:off x="3263720" y="5129561"/>
            <a:ext cx="7822577" cy="512956"/>
          </a:xfrm>
          <a:prstGeom prst="rect">
            <a:avLst/>
          </a:prstGeom>
        </p:spPr>
      </p:pic>
    </p:spTree>
    <p:extLst>
      <p:ext uri="{BB962C8B-B14F-4D97-AF65-F5344CB8AC3E}">
        <p14:creationId xmlns:p14="http://schemas.microsoft.com/office/powerpoint/2010/main" val="2900743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5B03FAB-D540-41EB-8ACD-FBC509EC2F2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Declaring Database Schema (Figure 2.5 in the text book)</a:t>
            </a:r>
          </a:p>
        </p:txBody>
      </p:sp>
      <p:pic>
        <p:nvPicPr>
          <p:cNvPr id="4" name="Content Placeholder 3">
            <a:extLst>
              <a:ext uri="{FF2B5EF4-FFF2-40B4-BE49-F238E27FC236}">
                <a16:creationId xmlns:a16="http://schemas.microsoft.com/office/drawing/2014/main" xmlns="" id="{A97B1347-EF82-4459-B221-2436C071BC99}"/>
              </a:ext>
            </a:extLst>
          </p:cNvPr>
          <p:cNvPicPr>
            <a:picLocks noGrp="1"/>
          </p:cNvPicPr>
          <p:nvPr>
            <p:ph idx="1"/>
          </p:nvPr>
        </p:nvPicPr>
        <p:blipFill>
          <a:blip r:embed="rId3"/>
          <a:stretch>
            <a:fillRect/>
          </a:stretch>
        </p:blipFill>
        <p:spPr>
          <a:xfrm>
            <a:off x="7364700" y="492573"/>
            <a:ext cx="2131788" cy="5880796"/>
          </a:xfrm>
          <a:prstGeom prst="rect">
            <a:avLst/>
          </a:prstGeom>
        </p:spPr>
      </p:pic>
    </p:spTree>
    <p:extLst>
      <p:ext uri="{BB962C8B-B14F-4D97-AF65-F5344CB8AC3E}">
        <p14:creationId xmlns:p14="http://schemas.microsoft.com/office/powerpoint/2010/main" val="261066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9EE27F0-CAE2-430C-AFC5-34BC73D59BEA}"/>
              </a:ext>
            </a:extLst>
          </p:cNvPr>
          <p:cNvPicPr>
            <a:picLocks noChangeAspect="1"/>
          </p:cNvPicPr>
          <p:nvPr/>
        </p:nvPicPr>
        <p:blipFill>
          <a:blip r:embed="rId2"/>
          <a:stretch>
            <a:fillRect/>
          </a:stretch>
        </p:blipFill>
        <p:spPr>
          <a:xfrm>
            <a:off x="1419225" y="2919412"/>
            <a:ext cx="9353550" cy="1019175"/>
          </a:xfrm>
          <a:prstGeom prst="rect">
            <a:avLst/>
          </a:prstGeom>
        </p:spPr>
      </p:pic>
    </p:spTree>
    <p:extLst>
      <p:ext uri="{BB962C8B-B14F-4D97-AF65-F5344CB8AC3E}">
        <p14:creationId xmlns:p14="http://schemas.microsoft.com/office/powerpoint/2010/main" val="1524660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3315C-7310-46F7-BC66-336D206B2F87}"/>
              </a:ext>
            </a:extLst>
          </p:cNvPr>
          <p:cNvSpPr>
            <a:spLocks noGrp="1"/>
          </p:cNvSpPr>
          <p:nvPr>
            <p:ph type="title"/>
          </p:nvPr>
        </p:nvSpPr>
        <p:spPr/>
        <p:txBody>
          <a:bodyPr/>
          <a:lstStyle/>
          <a:p>
            <a:r>
              <a:rPr lang="en-CA" dirty="0"/>
              <a:t>                              </a:t>
            </a:r>
            <a:r>
              <a:rPr lang="en-CA" sz="6000" dirty="0"/>
              <a:t>Home work</a:t>
            </a:r>
          </a:p>
        </p:txBody>
      </p:sp>
      <p:sp>
        <p:nvSpPr>
          <p:cNvPr id="3" name="Content Placeholder 2">
            <a:extLst>
              <a:ext uri="{FF2B5EF4-FFF2-40B4-BE49-F238E27FC236}">
                <a16:creationId xmlns:a16="http://schemas.microsoft.com/office/drawing/2014/main" xmlns="" id="{088724D8-FD7D-428A-A8C5-0647BA8ED9A4}"/>
              </a:ext>
            </a:extLst>
          </p:cNvPr>
          <p:cNvSpPr>
            <a:spLocks noGrp="1"/>
          </p:cNvSpPr>
          <p:nvPr>
            <p:ph idx="1"/>
          </p:nvPr>
        </p:nvSpPr>
        <p:spPr/>
        <p:txBody>
          <a:bodyPr>
            <a:normAutofit/>
          </a:bodyPr>
          <a:lstStyle/>
          <a:p>
            <a:r>
              <a:rPr lang="en-US" sz="4400" dirty="0"/>
              <a:t>read section 2.3.2 to get familiar with data types used in SQL</a:t>
            </a:r>
          </a:p>
          <a:p>
            <a:r>
              <a:rPr lang="en-CA" sz="4400" dirty="0"/>
              <a:t>for Exam Practice: Do exercises 2.2.1 to 2.2.3</a:t>
            </a:r>
          </a:p>
        </p:txBody>
      </p:sp>
    </p:spTree>
    <p:extLst>
      <p:ext uri="{BB962C8B-B14F-4D97-AF65-F5344CB8AC3E}">
        <p14:creationId xmlns:p14="http://schemas.microsoft.com/office/powerpoint/2010/main" val="1691888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95CF119-7EFB-4B6E-8A33-8CCD8421FDC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                Simple table declarations</a:t>
            </a:r>
          </a:p>
        </p:txBody>
      </p:sp>
      <p:pic>
        <p:nvPicPr>
          <p:cNvPr id="4" name="Content Placeholder 3">
            <a:extLst>
              <a:ext uri="{FF2B5EF4-FFF2-40B4-BE49-F238E27FC236}">
                <a16:creationId xmlns:a16="http://schemas.microsoft.com/office/drawing/2014/main" xmlns="" id="{792A3BFF-AA24-47E2-A9D7-E2FC78C14DDE}"/>
              </a:ext>
            </a:extLst>
          </p:cNvPr>
          <p:cNvPicPr>
            <a:picLocks noGrp="1" noChangeAspect="1"/>
          </p:cNvPicPr>
          <p:nvPr>
            <p:ph idx="1"/>
          </p:nvPr>
        </p:nvPicPr>
        <p:blipFill>
          <a:blip r:embed="rId3"/>
          <a:stretch>
            <a:fillRect/>
          </a:stretch>
        </p:blipFill>
        <p:spPr>
          <a:xfrm>
            <a:off x="4182720" y="961812"/>
            <a:ext cx="6899958" cy="4930987"/>
          </a:xfrm>
          <a:prstGeom prst="rect">
            <a:avLst/>
          </a:prstGeom>
        </p:spPr>
      </p:pic>
    </p:spTree>
    <p:extLst>
      <p:ext uri="{BB962C8B-B14F-4D97-AF65-F5344CB8AC3E}">
        <p14:creationId xmlns:p14="http://schemas.microsoft.com/office/powerpoint/2010/main" val="2826571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72F45-20AA-45E2-816F-345B89C1A34F}"/>
              </a:ext>
            </a:extLst>
          </p:cNvPr>
          <p:cNvSpPr>
            <a:spLocks noGrp="1"/>
          </p:cNvSpPr>
          <p:nvPr>
            <p:ph type="title"/>
          </p:nvPr>
        </p:nvSpPr>
        <p:spPr/>
        <p:txBody>
          <a:bodyPr/>
          <a:lstStyle/>
          <a:p>
            <a:r>
              <a:rPr lang="en-US" dirty="0"/>
              <a:t>SQL statements to modify relation schema</a:t>
            </a:r>
            <a:endParaRPr lang="en-CA" dirty="0"/>
          </a:p>
        </p:txBody>
      </p:sp>
      <p:sp>
        <p:nvSpPr>
          <p:cNvPr id="3" name="Content Placeholder 2">
            <a:extLst>
              <a:ext uri="{FF2B5EF4-FFF2-40B4-BE49-F238E27FC236}">
                <a16:creationId xmlns:a16="http://schemas.microsoft.com/office/drawing/2014/main" xmlns="" id="{2E9AE14E-6BC0-4355-B254-4E5AC09E5FBC}"/>
              </a:ext>
            </a:extLst>
          </p:cNvPr>
          <p:cNvSpPr>
            <a:spLocks noGrp="1"/>
          </p:cNvSpPr>
          <p:nvPr>
            <p:ph sz="half" idx="1"/>
          </p:nvPr>
        </p:nvSpPr>
        <p:spPr/>
        <p:txBody>
          <a:bodyPr/>
          <a:lstStyle/>
          <a:p>
            <a:pPr marL="0" indent="0">
              <a:buNone/>
            </a:pPr>
            <a:r>
              <a:rPr lang="en-US" dirty="0"/>
              <a:t>SQL statements to modify relation schema</a:t>
            </a:r>
          </a:p>
          <a:p>
            <a:pPr marL="0" indent="0">
              <a:buNone/>
            </a:pPr>
            <a:endParaRPr lang="en-CA" dirty="0"/>
          </a:p>
        </p:txBody>
      </p:sp>
      <p:sp>
        <p:nvSpPr>
          <p:cNvPr id="4" name="Content Placeholder 3">
            <a:extLst>
              <a:ext uri="{FF2B5EF4-FFF2-40B4-BE49-F238E27FC236}">
                <a16:creationId xmlns:a16="http://schemas.microsoft.com/office/drawing/2014/main" xmlns="" id="{7D822CCE-5A20-430E-A404-3ECD544521F4}"/>
              </a:ext>
            </a:extLst>
          </p:cNvPr>
          <p:cNvSpPr>
            <a:spLocks noGrp="1"/>
          </p:cNvSpPr>
          <p:nvPr>
            <p:ph sz="half" idx="2"/>
          </p:nvPr>
        </p:nvSpPr>
        <p:spPr/>
        <p:txBody>
          <a:bodyPr/>
          <a:lstStyle/>
          <a:p>
            <a:pPr marL="0" indent="0">
              <a:buNone/>
            </a:pPr>
            <a:r>
              <a:rPr lang="en-US" dirty="0"/>
              <a:t>Modify schema of an existing relation</a:t>
            </a:r>
          </a:p>
          <a:p>
            <a:pPr marL="0" indent="0">
              <a:buNone/>
            </a:pPr>
            <a:endParaRPr lang="en-CA" dirty="0"/>
          </a:p>
        </p:txBody>
      </p:sp>
      <p:pic>
        <p:nvPicPr>
          <p:cNvPr id="5" name="Picture 4">
            <a:extLst>
              <a:ext uri="{FF2B5EF4-FFF2-40B4-BE49-F238E27FC236}">
                <a16:creationId xmlns:a16="http://schemas.microsoft.com/office/drawing/2014/main" xmlns="" id="{C4DBFAAD-4585-4F30-BCEC-2639420CFEA4}"/>
              </a:ext>
            </a:extLst>
          </p:cNvPr>
          <p:cNvPicPr/>
          <p:nvPr/>
        </p:nvPicPr>
        <p:blipFill>
          <a:blip r:embed="rId2"/>
          <a:stretch>
            <a:fillRect/>
          </a:stretch>
        </p:blipFill>
        <p:spPr>
          <a:xfrm>
            <a:off x="1858673" y="3113664"/>
            <a:ext cx="1595727" cy="774845"/>
          </a:xfrm>
          <a:prstGeom prst="rect">
            <a:avLst/>
          </a:prstGeom>
        </p:spPr>
      </p:pic>
      <p:pic>
        <p:nvPicPr>
          <p:cNvPr id="6" name="Picture 5">
            <a:extLst>
              <a:ext uri="{FF2B5EF4-FFF2-40B4-BE49-F238E27FC236}">
                <a16:creationId xmlns:a16="http://schemas.microsoft.com/office/drawing/2014/main" xmlns="" id="{223CFB9D-20FB-41E9-B52E-86D07CB5A4A5}"/>
              </a:ext>
            </a:extLst>
          </p:cNvPr>
          <p:cNvPicPr>
            <a:picLocks noChangeAspect="1"/>
          </p:cNvPicPr>
          <p:nvPr/>
        </p:nvPicPr>
        <p:blipFill>
          <a:blip r:embed="rId3"/>
          <a:stretch>
            <a:fillRect/>
          </a:stretch>
        </p:blipFill>
        <p:spPr>
          <a:xfrm>
            <a:off x="6096000" y="2862507"/>
            <a:ext cx="5790696" cy="892838"/>
          </a:xfrm>
          <a:prstGeom prst="rect">
            <a:avLst/>
          </a:prstGeom>
        </p:spPr>
      </p:pic>
      <p:pic>
        <p:nvPicPr>
          <p:cNvPr id="7" name="Picture 6">
            <a:extLst>
              <a:ext uri="{FF2B5EF4-FFF2-40B4-BE49-F238E27FC236}">
                <a16:creationId xmlns:a16="http://schemas.microsoft.com/office/drawing/2014/main" xmlns="" id="{08EA21AC-823F-40D0-9EA6-E8A21F362ACE}"/>
              </a:ext>
            </a:extLst>
          </p:cNvPr>
          <p:cNvPicPr>
            <a:picLocks noChangeAspect="1"/>
          </p:cNvPicPr>
          <p:nvPr/>
        </p:nvPicPr>
        <p:blipFill>
          <a:blip r:embed="rId4"/>
          <a:stretch>
            <a:fillRect/>
          </a:stretch>
        </p:blipFill>
        <p:spPr>
          <a:xfrm>
            <a:off x="5951198" y="4181932"/>
            <a:ext cx="5918190" cy="550530"/>
          </a:xfrm>
          <a:prstGeom prst="rect">
            <a:avLst/>
          </a:prstGeom>
        </p:spPr>
      </p:pic>
      <p:pic>
        <p:nvPicPr>
          <p:cNvPr id="8" name="Picture 7">
            <a:extLst>
              <a:ext uri="{FF2B5EF4-FFF2-40B4-BE49-F238E27FC236}">
                <a16:creationId xmlns:a16="http://schemas.microsoft.com/office/drawing/2014/main" xmlns="" id="{B1CC6FE0-FA2C-40B3-9E81-5A72C0E057AB}"/>
              </a:ext>
            </a:extLst>
          </p:cNvPr>
          <p:cNvPicPr>
            <a:picLocks noChangeAspect="1"/>
          </p:cNvPicPr>
          <p:nvPr/>
        </p:nvPicPr>
        <p:blipFill>
          <a:blip r:embed="rId5"/>
          <a:stretch>
            <a:fillRect/>
          </a:stretch>
        </p:blipFill>
        <p:spPr>
          <a:xfrm>
            <a:off x="6324599" y="4963443"/>
            <a:ext cx="5181601" cy="555844"/>
          </a:xfrm>
          <a:prstGeom prst="rect">
            <a:avLst/>
          </a:prstGeom>
        </p:spPr>
      </p:pic>
    </p:spTree>
    <p:extLst>
      <p:ext uri="{BB962C8B-B14F-4D97-AF65-F5344CB8AC3E}">
        <p14:creationId xmlns:p14="http://schemas.microsoft.com/office/powerpoint/2010/main" val="3162596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2AA89-BD24-474F-BFD1-E0B675557CEC}"/>
              </a:ext>
            </a:extLst>
          </p:cNvPr>
          <p:cNvSpPr>
            <a:spLocks noGrp="1"/>
          </p:cNvSpPr>
          <p:nvPr>
            <p:ph type="title"/>
          </p:nvPr>
        </p:nvSpPr>
        <p:spPr/>
        <p:txBody>
          <a:bodyPr/>
          <a:lstStyle/>
          <a:p>
            <a:r>
              <a:rPr lang="en-US" dirty="0"/>
              <a:t>Setting default values when creating tables</a:t>
            </a:r>
            <a:endParaRPr lang="en-CA" dirty="0"/>
          </a:p>
        </p:txBody>
      </p:sp>
      <p:sp>
        <p:nvSpPr>
          <p:cNvPr id="3" name="Content Placeholder 2">
            <a:extLst>
              <a:ext uri="{FF2B5EF4-FFF2-40B4-BE49-F238E27FC236}">
                <a16:creationId xmlns:a16="http://schemas.microsoft.com/office/drawing/2014/main" xmlns="" id="{46DE2991-8275-4DD0-9D25-5FB968B2DEE1}"/>
              </a:ext>
            </a:extLst>
          </p:cNvPr>
          <p:cNvSpPr>
            <a:spLocks noGrp="1"/>
          </p:cNvSpPr>
          <p:nvPr>
            <p:ph sz="half" idx="1"/>
          </p:nvPr>
        </p:nvSpPr>
        <p:spPr/>
        <p:txBody>
          <a:bodyPr>
            <a:normAutofit/>
          </a:bodyPr>
          <a:lstStyle/>
          <a:p>
            <a:pPr marL="0" indent="0">
              <a:buNone/>
            </a:pPr>
            <a:r>
              <a:rPr lang="en-US" sz="2400" dirty="0"/>
              <a:t>In general, when declaring an attribute and its data type while creating tables it is possible to use the keyword DEFAULT and an appropriate value</a:t>
            </a:r>
          </a:p>
          <a:p>
            <a:pPr marL="0" indent="0">
              <a:buNone/>
            </a:pPr>
            <a:endParaRPr lang="en-CA" sz="2400" dirty="0"/>
          </a:p>
        </p:txBody>
      </p:sp>
      <p:sp>
        <p:nvSpPr>
          <p:cNvPr id="4" name="Content Placeholder 3">
            <a:extLst>
              <a:ext uri="{FF2B5EF4-FFF2-40B4-BE49-F238E27FC236}">
                <a16:creationId xmlns:a16="http://schemas.microsoft.com/office/drawing/2014/main" xmlns="" id="{A30AC5E7-DFD8-4C8A-98A6-32399E00D041}"/>
              </a:ext>
            </a:extLst>
          </p:cNvPr>
          <p:cNvSpPr>
            <a:spLocks noGrp="1"/>
          </p:cNvSpPr>
          <p:nvPr>
            <p:ph sz="half" idx="2"/>
          </p:nvPr>
        </p:nvSpPr>
        <p:spPr/>
        <p:txBody>
          <a:bodyPr/>
          <a:lstStyle/>
          <a:p>
            <a:pPr marL="0" indent="0">
              <a:buNone/>
            </a:pPr>
            <a:r>
              <a:rPr lang="en-US" dirty="0"/>
              <a:t>In this table declaration it is possible to use DEFAULT types for ‘gender’ and ‘birthdate’ as follows:</a:t>
            </a:r>
          </a:p>
          <a:p>
            <a:pPr marL="0" indent="0">
              <a:buNone/>
            </a:pPr>
            <a:endParaRPr lang="en-CA" dirty="0"/>
          </a:p>
        </p:txBody>
      </p:sp>
      <p:pic>
        <p:nvPicPr>
          <p:cNvPr id="5" name="Picture 4">
            <a:extLst>
              <a:ext uri="{FF2B5EF4-FFF2-40B4-BE49-F238E27FC236}">
                <a16:creationId xmlns:a16="http://schemas.microsoft.com/office/drawing/2014/main" xmlns="" id="{AD8253B0-1398-4800-BFE5-8F6339B9FAC6}"/>
              </a:ext>
            </a:extLst>
          </p:cNvPr>
          <p:cNvPicPr>
            <a:picLocks noChangeAspect="1"/>
          </p:cNvPicPr>
          <p:nvPr/>
        </p:nvPicPr>
        <p:blipFill>
          <a:blip r:embed="rId2"/>
          <a:stretch>
            <a:fillRect/>
          </a:stretch>
        </p:blipFill>
        <p:spPr>
          <a:xfrm>
            <a:off x="934263" y="3759200"/>
            <a:ext cx="5183481" cy="1754909"/>
          </a:xfrm>
          <a:prstGeom prst="rect">
            <a:avLst/>
          </a:prstGeom>
        </p:spPr>
      </p:pic>
      <p:pic>
        <p:nvPicPr>
          <p:cNvPr id="6" name="Picture 5">
            <a:extLst>
              <a:ext uri="{FF2B5EF4-FFF2-40B4-BE49-F238E27FC236}">
                <a16:creationId xmlns:a16="http://schemas.microsoft.com/office/drawing/2014/main" xmlns="" id="{CBAB0FC2-345C-445F-9E77-0AC1972857D8}"/>
              </a:ext>
            </a:extLst>
          </p:cNvPr>
          <p:cNvPicPr>
            <a:picLocks noChangeAspect="1"/>
          </p:cNvPicPr>
          <p:nvPr/>
        </p:nvPicPr>
        <p:blipFill>
          <a:blip r:embed="rId3"/>
          <a:stretch>
            <a:fillRect/>
          </a:stretch>
        </p:blipFill>
        <p:spPr>
          <a:xfrm>
            <a:off x="6766590" y="4001294"/>
            <a:ext cx="4581280" cy="570706"/>
          </a:xfrm>
          <a:prstGeom prst="rect">
            <a:avLst/>
          </a:prstGeom>
        </p:spPr>
      </p:pic>
    </p:spTree>
    <p:extLst>
      <p:ext uri="{BB962C8B-B14F-4D97-AF65-F5344CB8AC3E}">
        <p14:creationId xmlns:p14="http://schemas.microsoft.com/office/powerpoint/2010/main" val="217087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E45F3-443A-4720-BBFB-A22A553ED166}"/>
              </a:ext>
            </a:extLst>
          </p:cNvPr>
          <p:cNvSpPr>
            <a:spLocks noGrp="1"/>
          </p:cNvSpPr>
          <p:nvPr>
            <p:ph type="title"/>
          </p:nvPr>
        </p:nvSpPr>
        <p:spPr/>
        <p:txBody>
          <a:bodyPr/>
          <a:lstStyle/>
          <a:p>
            <a:r>
              <a:rPr lang="en-US" dirty="0"/>
              <a:t>Ways to declare keys in a table (relation): when the key contains only one attribute</a:t>
            </a:r>
            <a:endParaRPr lang="en-CA" dirty="0"/>
          </a:p>
        </p:txBody>
      </p:sp>
      <p:pic>
        <p:nvPicPr>
          <p:cNvPr id="5" name="Content Placeholder 4">
            <a:extLst>
              <a:ext uri="{FF2B5EF4-FFF2-40B4-BE49-F238E27FC236}">
                <a16:creationId xmlns:a16="http://schemas.microsoft.com/office/drawing/2014/main" xmlns="" id="{D238BCA0-C9AC-4F02-B6E4-0FAE22A1492D}"/>
              </a:ext>
            </a:extLst>
          </p:cNvPr>
          <p:cNvPicPr>
            <a:picLocks noGrp="1" noChangeAspect="1"/>
          </p:cNvPicPr>
          <p:nvPr>
            <p:ph sz="half" idx="1"/>
          </p:nvPr>
        </p:nvPicPr>
        <p:blipFill>
          <a:blip r:embed="rId2"/>
          <a:stretch>
            <a:fillRect/>
          </a:stretch>
        </p:blipFill>
        <p:spPr>
          <a:xfrm>
            <a:off x="819884" y="2754351"/>
            <a:ext cx="5226573" cy="2497873"/>
          </a:xfrm>
          <a:prstGeom prst="rect">
            <a:avLst/>
          </a:prstGeom>
        </p:spPr>
      </p:pic>
      <p:pic>
        <p:nvPicPr>
          <p:cNvPr id="6" name="Content Placeholder 5">
            <a:extLst>
              <a:ext uri="{FF2B5EF4-FFF2-40B4-BE49-F238E27FC236}">
                <a16:creationId xmlns:a16="http://schemas.microsoft.com/office/drawing/2014/main" xmlns="" id="{49014A4A-6BBA-4010-80C0-A9428E179350}"/>
              </a:ext>
            </a:extLst>
          </p:cNvPr>
          <p:cNvPicPr>
            <a:picLocks noGrp="1" noChangeAspect="1"/>
          </p:cNvPicPr>
          <p:nvPr>
            <p:ph sz="half" idx="2"/>
          </p:nvPr>
        </p:nvPicPr>
        <p:blipFill>
          <a:blip r:embed="rId3"/>
          <a:stretch>
            <a:fillRect/>
          </a:stretch>
        </p:blipFill>
        <p:spPr>
          <a:xfrm>
            <a:off x="6185478" y="2754351"/>
            <a:ext cx="5163287" cy="2497873"/>
          </a:xfrm>
          <a:prstGeom prst="rect">
            <a:avLst/>
          </a:prstGeom>
        </p:spPr>
      </p:pic>
    </p:spTree>
    <p:extLst>
      <p:ext uri="{BB962C8B-B14F-4D97-AF65-F5344CB8AC3E}">
        <p14:creationId xmlns:p14="http://schemas.microsoft.com/office/powerpoint/2010/main" val="3071736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15F1F6-9EC0-46AA-B096-A0C5FF48476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a:solidFill>
                  <a:srgbClr val="FFFFFF"/>
                </a:solidFill>
                <a:latin typeface="+mj-lt"/>
                <a:ea typeface="+mj-ea"/>
                <a:cs typeface="+mj-cs"/>
              </a:rPr>
              <a:t>Ways to declare keys in a table (relation): when the key contains two attributes</a:t>
            </a:r>
          </a:p>
        </p:txBody>
      </p:sp>
      <p:pic>
        <p:nvPicPr>
          <p:cNvPr id="4" name="Content Placeholder 3">
            <a:extLst>
              <a:ext uri="{FF2B5EF4-FFF2-40B4-BE49-F238E27FC236}">
                <a16:creationId xmlns:a16="http://schemas.microsoft.com/office/drawing/2014/main" xmlns="" id="{A5F9E790-6469-4071-88F5-01C0348D1DDC}"/>
              </a:ext>
            </a:extLst>
          </p:cNvPr>
          <p:cNvPicPr>
            <a:picLocks noGrp="1" noChangeAspect="1"/>
          </p:cNvPicPr>
          <p:nvPr>
            <p:ph idx="1"/>
          </p:nvPr>
        </p:nvPicPr>
        <p:blipFill>
          <a:blip r:embed="rId2"/>
          <a:stretch>
            <a:fillRect/>
          </a:stretch>
        </p:blipFill>
        <p:spPr>
          <a:xfrm>
            <a:off x="4038600" y="1592137"/>
            <a:ext cx="7188199" cy="3670337"/>
          </a:xfrm>
          <a:prstGeom prst="rect">
            <a:avLst/>
          </a:prstGeom>
        </p:spPr>
      </p:pic>
    </p:spTree>
    <p:extLst>
      <p:ext uri="{BB962C8B-B14F-4D97-AF65-F5344CB8AC3E}">
        <p14:creationId xmlns:p14="http://schemas.microsoft.com/office/powerpoint/2010/main" val="2760990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88F75-040A-4848-8CA8-36B1805E5B45}"/>
              </a:ext>
            </a:extLst>
          </p:cNvPr>
          <p:cNvSpPr>
            <a:spLocks noGrp="1"/>
          </p:cNvSpPr>
          <p:nvPr>
            <p:ph type="ctrTitle"/>
          </p:nvPr>
        </p:nvSpPr>
        <p:spPr/>
        <p:txBody>
          <a:bodyPr/>
          <a:lstStyle/>
          <a:p>
            <a:r>
              <a:rPr lang="en-CA" dirty="0"/>
              <a:t>For exam practice do exercises for section 2.3</a:t>
            </a:r>
          </a:p>
        </p:txBody>
      </p:sp>
      <p:sp>
        <p:nvSpPr>
          <p:cNvPr id="3" name="Subtitle 2">
            <a:extLst>
              <a:ext uri="{FF2B5EF4-FFF2-40B4-BE49-F238E27FC236}">
                <a16:creationId xmlns:a16="http://schemas.microsoft.com/office/drawing/2014/main" xmlns="" id="{7ACC04A8-36B1-47BF-B751-003757E3FD60}"/>
              </a:ext>
            </a:extLst>
          </p:cNvPr>
          <p:cNvSpPr>
            <a:spLocks noGrp="1"/>
          </p:cNvSpPr>
          <p:nvPr>
            <p:ph type="subTitle" idx="1"/>
          </p:nvPr>
        </p:nvSpPr>
        <p:spPr/>
        <p:txBody>
          <a:bodyPr/>
          <a:lstStyle/>
          <a:p>
            <a:endParaRPr lang="en-CA" dirty="0"/>
          </a:p>
          <a:p>
            <a:r>
              <a:rPr lang="en-US" sz="3600" dirty="0"/>
              <a:t>Section 2.4 onwards covered later under relational algebra</a:t>
            </a:r>
            <a:endParaRPr lang="en-CA" sz="3600" dirty="0"/>
          </a:p>
        </p:txBody>
      </p:sp>
    </p:spTree>
    <p:extLst>
      <p:ext uri="{BB962C8B-B14F-4D97-AF65-F5344CB8AC3E}">
        <p14:creationId xmlns:p14="http://schemas.microsoft.com/office/powerpoint/2010/main" val="3802689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Single-table queries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6455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 SFW query</a:t>
            </a:r>
          </a:p>
          <a:p>
            <a:pPr marL="514350" indent="-514350">
              <a:buFont typeface="+mj-lt"/>
              <a:buAutoNum type="arabicPeriod"/>
            </a:pPr>
            <a:r>
              <a:rPr lang="en-US" dirty="0"/>
              <a:t>Other useful operators: LIKE, DISTINCT, ORDER BY</a:t>
            </a:r>
          </a:p>
          <a:p>
            <a:pPr marL="514350" indent="-514350">
              <a:buFont typeface="+mj-lt"/>
              <a:buAutoNum type="arabicPeriod"/>
            </a:pPr>
            <a:endParaRPr lang="en-US" dirty="0"/>
          </a:p>
        </p:txBody>
      </p:sp>
    </p:spTree>
    <p:extLst>
      <p:ext uri="{BB962C8B-B14F-4D97-AF65-F5344CB8AC3E}">
        <p14:creationId xmlns:p14="http://schemas.microsoft.com/office/powerpoint/2010/main" val="3051164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6DC526F-8790-44EF-9560-02FEAC2B4870}" type="slidenum">
              <a:rPr lang="en-US">
                <a:solidFill>
                  <a:prstClr val="black">
                    <a:tint val="75000"/>
                  </a:prstClr>
                </a:solidFill>
              </a:rPr>
              <a:pPr/>
              <a:t>39</a:t>
            </a:fld>
            <a:endParaRPr lang="en-US">
              <a:solidFill>
                <a:prstClr val="black">
                  <a:tint val="75000"/>
                </a:prstClr>
              </a:solidFill>
            </a:endParaRPr>
          </a:p>
        </p:txBody>
      </p:sp>
      <p:sp>
        <p:nvSpPr>
          <p:cNvPr id="109570" name="Rectangle 2"/>
          <p:cNvSpPr>
            <a:spLocks noGrp="1" noChangeArrowheads="1"/>
          </p:cNvSpPr>
          <p:nvPr>
            <p:ph type="title"/>
          </p:nvPr>
        </p:nvSpPr>
        <p:spPr/>
        <p:txBody>
          <a:bodyPr/>
          <a:lstStyle/>
          <a:p>
            <a:r>
              <a:rPr lang="en-US"/>
              <a:t>SQL Query</a:t>
            </a:r>
          </a:p>
        </p:txBody>
      </p:sp>
      <p:sp>
        <p:nvSpPr>
          <p:cNvPr id="109571" name="Text Box 3"/>
          <p:cNvSpPr txBox="1">
            <a:spLocks noChangeArrowheads="1"/>
          </p:cNvSpPr>
          <p:nvPr/>
        </p:nvSpPr>
        <p:spPr bwMode="auto">
          <a:xfrm>
            <a:off x="896218" y="1572308"/>
            <a:ext cx="9184245" cy="1785104"/>
          </a:xfrm>
          <a:prstGeom prst="rect">
            <a:avLst/>
          </a:prstGeom>
          <a:noFill/>
          <a:ln w="9525">
            <a:noFill/>
            <a:miter lim="800000"/>
            <a:headEnd/>
            <a:tailEnd/>
          </a:ln>
          <a:effectLst/>
        </p:spPr>
        <p:txBody>
          <a:bodyPr wrap="none">
            <a:spAutoFit/>
          </a:bodyPr>
          <a:lstStyle/>
          <a:p>
            <a:pPr eaLnBrk="0" hangingPunct="0"/>
            <a:endParaRPr lang="en-US" dirty="0">
              <a:solidFill>
                <a:prstClr val="black"/>
              </a:solidFill>
            </a:endParaRPr>
          </a:p>
          <a:p>
            <a:pPr marL="457200" indent="-457200" eaLnBrk="0" hangingPunct="0">
              <a:buFont typeface="Arial" charset="0"/>
              <a:buChar char="•"/>
            </a:pPr>
            <a:r>
              <a:rPr lang="en-US" sz="2800" dirty="0">
                <a:solidFill>
                  <a:prstClr val="black"/>
                </a:solidFill>
              </a:rPr>
              <a:t>Basic </a:t>
            </a:r>
            <a:r>
              <a:rPr lang="en-US" sz="2800" dirty="0" smtClean="0">
                <a:solidFill>
                  <a:prstClr val="black"/>
                </a:solidFill>
              </a:rPr>
              <a:t>form </a:t>
            </a:r>
            <a:r>
              <a:rPr lang="en-US" sz="2800" dirty="0">
                <a:solidFill>
                  <a:prstClr val="black"/>
                </a:solidFill>
              </a:rPr>
              <a:t>(there are many many more bells and whistles)</a:t>
            </a:r>
          </a:p>
          <a:p>
            <a:pPr eaLnBrk="0" hangingPunct="0"/>
            <a:endParaRPr lang="en-US" sz="2800" dirty="0">
              <a:solidFill>
                <a:prstClr val="black"/>
              </a:solidFill>
            </a:endParaRPr>
          </a:p>
          <a:p>
            <a:pPr eaLnBrk="0" hangingPunct="0"/>
            <a:endParaRPr lang="en-US" dirty="0">
              <a:solidFill>
                <a:prstClr val="black"/>
              </a:solidFill>
            </a:endParaRPr>
          </a:p>
          <a:p>
            <a:pPr eaLnBrk="0" hangingPunct="0"/>
            <a:endParaRPr lang="en-US" dirty="0">
              <a:solidFill>
                <a:prstClr val="black"/>
              </a:solidFill>
            </a:endParaRPr>
          </a:p>
        </p:txBody>
      </p:sp>
      <p:sp>
        <p:nvSpPr>
          <p:cNvPr id="7" name="TextBox 6"/>
          <p:cNvSpPr txBox="1"/>
          <p:nvPr/>
        </p:nvSpPr>
        <p:spPr>
          <a:xfrm>
            <a:off x="5737063" y="4928421"/>
            <a:ext cx="4343400" cy="523220"/>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solidFill>
                  <a:prstClr val="black"/>
                </a:solidFill>
                <a:latin typeface="Calibri Light"/>
              </a:rPr>
              <a:t>Call </a:t>
            </a:r>
            <a:r>
              <a:rPr lang="en-US" sz="2800" dirty="0" smtClean="0">
                <a:solidFill>
                  <a:prstClr val="black"/>
                </a:solidFill>
                <a:latin typeface="Calibri Light"/>
              </a:rPr>
              <a:t>this a </a:t>
            </a:r>
            <a:r>
              <a:rPr lang="en-US" sz="2800" b="1" u="sng" dirty="0">
                <a:solidFill>
                  <a:prstClr val="black"/>
                </a:solidFill>
                <a:latin typeface="Calibri Light"/>
              </a:rPr>
              <a:t>SFW</a:t>
            </a:r>
            <a:r>
              <a:rPr lang="en-US" sz="2800" dirty="0">
                <a:solidFill>
                  <a:prstClr val="black"/>
                </a:solidFill>
                <a:latin typeface="Calibri Light"/>
              </a:rPr>
              <a:t> query.</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10" name="TextBox 9"/>
            <p:cNvSpPr txBox="1"/>
            <p:nvPr/>
          </p:nvSpPr>
          <p:spPr>
            <a:xfrm>
              <a:off x="188780" y="-22510"/>
              <a:ext cx="2323072"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SFW</a:t>
              </a:r>
              <a:endParaRPr lang="en-US" sz="1400" b="1" i="1" dirty="0">
                <a:solidFill>
                  <a:prstClr val="black">
                    <a:lumMod val="65000"/>
                    <a:lumOff val="35000"/>
                  </a:prstClr>
                </a:solidFill>
                <a:latin typeface="Calibri Light"/>
              </a:endParaRPr>
            </a:p>
          </p:txBody>
        </p:sp>
      </p:grpSp>
      <p:sp>
        <p:nvSpPr>
          <p:cNvPr id="11" name="Rectangle 35"/>
          <p:cNvSpPr>
            <a:spLocks noChangeArrowheads="1"/>
          </p:cNvSpPr>
          <p:nvPr/>
        </p:nvSpPr>
        <p:spPr bwMode="auto">
          <a:xfrm>
            <a:off x="2149926" y="2957303"/>
            <a:ext cx="6676828" cy="138499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800" dirty="0" smtClean="0">
                <a:solidFill>
                  <a:srgbClr val="ED7D31"/>
                </a:solidFill>
                <a:latin typeface="Menlo" charset="0"/>
                <a:ea typeface="Menlo" charset="0"/>
                <a:cs typeface="Menlo" charset="0"/>
              </a:rPr>
              <a:t>SELECT</a:t>
            </a:r>
            <a:r>
              <a:rPr lang="en-US" sz="2800" dirty="0">
                <a:solidFill>
                  <a:prstClr val="black"/>
                </a:solidFill>
                <a:latin typeface="Menlo" charset="0"/>
                <a:ea typeface="Menlo" charset="0"/>
                <a:cs typeface="Menlo" charset="0"/>
              </a:rPr>
              <a:t> </a:t>
            </a:r>
            <a:r>
              <a:rPr lang="en-US" sz="2800" dirty="0" smtClean="0">
                <a:solidFill>
                  <a:prstClr val="black"/>
                </a:solidFill>
                <a:latin typeface="Menlo" charset="0"/>
                <a:ea typeface="Menlo" charset="0"/>
                <a:cs typeface="Menlo" charset="0"/>
              </a:rPr>
              <a:t>&lt;attributes&gt;</a:t>
            </a:r>
            <a:r>
              <a:rPr lang="en-US" sz="2800" dirty="0">
                <a:solidFill>
                  <a:prstClr val="black"/>
                </a:solidFill>
                <a:latin typeface="Menlo" charset="0"/>
                <a:ea typeface="Menlo" charset="0"/>
                <a:cs typeface="Menlo" charset="0"/>
              </a:rPr>
              <a:t/>
            </a:r>
            <a:br>
              <a:rPr lang="en-US" sz="2800" dirty="0">
                <a:solidFill>
                  <a:prstClr val="black"/>
                </a:solidFill>
                <a:latin typeface="Menlo" charset="0"/>
                <a:ea typeface="Menlo" charset="0"/>
                <a:cs typeface="Menlo" charset="0"/>
              </a:rPr>
            </a:br>
            <a:r>
              <a:rPr lang="en-US" sz="2800" dirty="0" smtClean="0">
                <a:solidFill>
                  <a:srgbClr val="ED7D31"/>
                </a:solidFill>
                <a:latin typeface="Menlo" charset="0"/>
                <a:ea typeface="Menlo" charset="0"/>
                <a:cs typeface="Menlo" charset="0"/>
              </a:rPr>
              <a:t>FROM</a:t>
            </a:r>
            <a:r>
              <a:rPr lang="en-US" sz="2800" dirty="0">
                <a:solidFill>
                  <a:prstClr val="black"/>
                </a:solidFill>
                <a:latin typeface="Menlo" charset="0"/>
                <a:ea typeface="Menlo" charset="0"/>
                <a:cs typeface="Menlo" charset="0"/>
              </a:rPr>
              <a:t> </a:t>
            </a:r>
            <a:r>
              <a:rPr lang="en-US" sz="2800" dirty="0" smtClean="0">
                <a:solidFill>
                  <a:prstClr val="black"/>
                </a:solidFill>
                <a:latin typeface="Menlo" charset="0"/>
                <a:ea typeface="Menlo" charset="0"/>
                <a:cs typeface="Menlo" charset="0"/>
              </a:rPr>
              <a:t>  &lt;one or more relations&gt;</a:t>
            </a:r>
            <a:r>
              <a:rPr lang="en-US" sz="2800" dirty="0">
                <a:solidFill>
                  <a:prstClr val="black"/>
                </a:solidFill>
                <a:latin typeface="Menlo" charset="0"/>
                <a:ea typeface="Menlo" charset="0"/>
                <a:cs typeface="Menlo" charset="0"/>
              </a:rPr>
              <a:t/>
            </a:r>
            <a:br>
              <a:rPr lang="en-US" sz="2800" dirty="0">
                <a:solidFill>
                  <a:prstClr val="black"/>
                </a:solidFill>
                <a:latin typeface="Menlo" charset="0"/>
                <a:ea typeface="Menlo" charset="0"/>
                <a:cs typeface="Menlo" charset="0"/>
              </a:rPr>
            </a:br>
            <a:r>
              <a:rPr lang="en-US" sz="2800" dirty="0">
                <a:solidFill>
                  <a:srgbClr val="ED7D31"/>
                </a:solidFill>
                <a:latin typeface="Menlo" charset="0"/>
                <a:ea typeface="Menlo" charset="0"/>
                <a:cs typeface="Menlo" charset="0"/>
              </a:rPr>
              <a:t>WHERE</a:t>
            </a:r>
            <a:r>
              <a:rPr lang="en-US" sz="2800" dirty="0">
                <a:solidFill>
                  <a:prstClr val="black"/>
                </a:solidFill>
                <a:latin typeface="Menlo" charset="0"/>
                <a:ea typeface="Menlo" charset="0"/>
                <a:cs typeface="Menlo" charset="0"/>
              </a:rPr>
              <a:t>  </a:t>
            </a:r>
            <a:r>
              <a:rPr lang="en-US" sz="2800" dirty="0" smtClean="0">
                <a:solidFill>
                  <a:prstClr val="black"/>
                </a:solidFill>
                <a:latin typeface="Menlo" charset="0"/>
                <a:ea typeface="Menlo" charset="0"/>
                <a:cs typeface="Menlo" charset="0"/>
              </a:rPr>
              <a:t>&lt;conditions&gt;</a:t>
            </a:r>
            <a:endParaRPr lang="en-US" dirty="0">
              <a:solidFill>
                <a:prstClr val="black"/>
              </a:solidFill>
              <a:latin typeface="Menlo" charset="0"/>
              <a:ea typeface="Menlo" charset="0"/>
              <a:cs typeface="Menlo" charset="0"/>
            </a:endParaRPr>
          </a:p>
        </p:txBody>
      </p:sp>
    </p:spTree>
    <p:extLst>
      <p:ext uri="{BB962C8B-B14F-4D97-AF65-F5344CB8AC3E}">
        <p14:creationId xmlns:p14="http://schemas.microsoft.com/office/powerpoint/2010/main" val="406903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91F236D-D8C3-499E-8C6B-B5F16B9F4639}"/>
              </a:ext>
            </a:extLst>
          </p:cNvPr>
          <p:cNvPicPr>
            <a:picLocks noChangeAspect="1"/>
          </p:cNvPicPr>
          <p:nvPr/>
        </p:nvPicPr>
        <p:blipFill>
          <a:blip r:embed="rId2"/>
          <a:stretch>
            <a:fillRect/>
          </a:stretch>
        </p:blipFill>
        <p:spPr>
          <a:xfrm>
            <a:off x="643467" y="689102"/>
            <a:ext cx="10905066" cy="5479794"/>
          </a:xfrm>
          <a:prstGeom prst="rect">
            <a:avLst/>
          </a:prstGeom>
        </p:spPr>
      </p:pic>
    </p:spTree>
    <p:extLst>
      <p:ext uri="{BB962C8B-B14F-4D97-AF65-F5344CB8AC3E}">
        <p14:creationId xmlns:p14="http://schemas.microsoft.com/office/powerpoint/2010/main" val="2227090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first line says which columns from the table you want returned. The * is a wildcard meaning "all </a:t>
            </a:r>
            <a:r>
              <a:rPr lang="en-US" dirty="0" smtClean="0"/>
              <a:t>columns“</a:t>
            </a:r>
          </a:p>
          <a:p>
            <a:r>
              <a:rPr lang="en-US" dirty="0"/>
              <a:t>The FROM clause comes second. Clauses in a SQL statement always go in a particular order. It says what table you are searching </a:t>
            </a:r>
            <a:r>
              <a:rPr lang="en-US" dirty="0" smtClean="0"/>
              <a:t>through</a:t>
            </a:r>
          </a:p>
          <a:p>
            <a:r>
              <a:rPr lang="en-US" dirty="0"/>
              <a:t>The WHERE clause comes third. It gives a Boolean expression to filter the rows of the table. The query returns all rows for which the Boolean expression is true. That might be no rows at all, all of them, or a subset</a:t>
            </a:r>
          </a:p>
        </p:txBody>
      </p:sp>
      <p:pic>
        <p:nvPicPr>
          <p:cNvPr id="4" name="Picture 3"/>
          <p:cNvPicPr/>
          <p:nvPr/>
        </p:nvPicPr>
        <p:blipFill>
          <a:blip r:embed="rId2"/>
          <a:stretch>
            <a:fillRect/>
          </a:stretch>
        </p:blipFill>
        <p:spPr>
          <a:xfrm>
            <a:off x="3157086" y="432276"/>
            <a:ext cx="5871411" cy="1184768"/>
          </a:xfrm>
          <a:prstGeom prst="rect">
            <a:avLst/>
          </a:prstGeom>
        </p:spPr>
      </p:pic>
    </p:spTree>
    <p:extLst>
      <p:ext uri="{BB962C8B-B14F-4D97-AF65-F5344CB8AC3E}">
        <p14:creationId xmlns:p14="http://schemas.microsoft.com/office/powerpoint/2010/main" val="3277526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Examples </a:t>
            </a:r>
            <a:endParaRPr lang="en-US" dirty="0"/>
          </a:p>
        </p:txBody>
      </p:sp>
      <p:pic>
        <p:nvPicPr>
          <p:cNvPr id="4" name="Content Placeholder 3"/>
          <p:cNvPicPr>
            <a:picLocks noGrp="1" noChangeAspect="1"/>
          </p:cNvPicPr>
          <p:nvPr>
            <p:ph idx="1"/>
          </p:nvPr>
        </p:nvPicPr>
        <p:blipFill>
          <a:blip r:embed="rId3"/>
          <a:stretch>
            <a:fillRect/>
          </a:stretch>
        </p:blipFill>
        <p:spPr>
          <a:xfrm>
            <a:off x="1071613" y="1825625"/>
            <a:ext cx="10048773" cy="4351338"/>
          </a:xfrm>
          <a:prstGeom prst="rect">
            <a:avLst/>
          </a:prstGeom>
        </p:spPr>
      </p:pic>
    </p:spTree>
    <p:extLst>
      <p:ext uri="{BB962C8B-B14F-4D97-AF65-F5344CB8AC3E}">
        <p14:creationId xmlns:p14="http://schemas.microsoft.com/office/powerpoint/2010/main" val="4102021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Examples </a:t>
            </a:r>
            <a:endParaRPr lang="en-US" dirty="0"/>
          </a:p>
        </p:txBody>
      </p:sp>
      <p:pic>
        <p:nvPicPr>
          <p:cNvPr id="4" name="Content Placeholder 3"/>
          <p:cNvPicPr>
            <a:picLocks noGrp="1" noChangeAspect="1"/>
          </p:cNvPicPr>
          <p:nvPr>
            <p:ph idx="1"/>
          </p:nvPr>
        </p:nvPicPr>
        <p:blipFill>
          <a:blip r:embed="rId3"/>
          <a:stretch>
            <a:fillRect/>
          </a:stretch>
        </p:blipFill>
        <p:spPr>
          <a:xfrm>
            <a:off x="1416861" y="1825625"/>
            <a:ext cx="9358277" cy="4351338"/>
          </a:xfrm>
          <a:prstGeom prst="rect">
            <a:avLst/>
          </a:prstGeom>
        </p:spPr>
      </p:pic>
    </p:spTree>
    <p:extLst>
      <p:ext uri="{BB962C8B-B14F-4D97-AF65-F5344CB8AC3E}">
        <p14:creationId xmlns:p14="http://schemas.microsoft.com/office/powerpoint/2010/main" val="21427782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7D71101B-DADB-43FB-B06F-64B9832C7E47}" type="slidenum">
              <a:rPr lang="en-US">
                <a:solidFill>
                  <a:prstClr val="black">
                    <a:tint val="75000"/>
                  </a:prstClr>
                </a:solidFill>
              </a:rPr>
              <a:pPr/>
              <a:t>43</a:t>
            </a:fld>
            <a:endParaRPr lang="en-US">
              <a:solidFill>
                <a:prstClr val="black">
                  <a:tint val="75000"/>
                </a:prstClr>
              </a:solidFill>
            </a:endParaRPr>
          </a:p>
        </p:txBody>
      </p:sp>
      <p:sp>
        <p:nvSpPr>
          <p:cNvPr id="144386" name="Rectangle 2"/>
          <p:cNvSpPr>
            <a:spLocks noGrp="1" noChangeArrowheads="1"/>
          </p:cNvSpPr>
          <p:nvPr>
            <p:ph type="title"/>
          </p:nvPr>
        </p:nvSpPr>
        <p:spPr/>
        <p:txBody>
          <a:bodyPr/>
          <a:lstStyle/>
          <a:p>
            <a:r>
              <a:rPr lang="en-US" dirty="0"/>
              <a:t>Simple SQL </a:t>
            </a:r>
            <a:r>
              <a:rPr lang="en-US" dirty="0" smtClean="0"/>
              <a:t>Query: Selection</a:t>
            </a:r>
            <a:endParaRPr lang="en-US" dirty="0"/>
          </a:p>
        </p:txBody>
      </p:sp>
      <p:graphicFrame>
        <p:nvGraphicFramePr>
          <p:cNvPr id="144387" name="Group 3"/>
          <p:cNvGraphicFramePr>
            <a:graphicFrameLocks noGrp="1"/>
          </p:cNvGraphicFramePr>
          <p:nvPr>
            <p:extLst/>
          </p:nvPr>
        </p:nvGraphicFramePr>
        <p:xfrm>
          <a:off x="4433598" y="1685315"/>
          <a:ext cx="6234404" cy="1828800"/>
        </p:xfrm>
        <a:graphic>
          <a:graphicData uri="http://schemas.openxmlformats.org/drawingml/2006/table">
            <a:tbl>
              <a:tblPr/>
              <a:tblGrid>
                <a:gridCol w="1675914"/>
                <a:gridCol w="1273695"/>
                <a:gridCol w="1541842"/>
                <a:gridCol w="1742953"/>
              </a:tblGrid>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21" name="AutoShape 37"/>
          <p:cNvSpPr>
            <a:spLocks noChangeArrowheads="1"/>
          </p:cNvSpPr>
          <p:nvPr/>
        </p:nvSpPr>
        <p:spPr bwMode="auto">
          <a:xfrm>
            <a:off x="7246000" y="3769659"/>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solidFill>
                <a:prstClr val="black"/>
              </a:solidFill>
            </a:endParaRPr>
          </a:p>
        </p:txBody>
      </p:sp>
      <p:graphicFrame>
        <p:nvGraphicFramePr>
          <p:cNvPr id="144454" name="Group 70"/>
          <p:cNvGraphicFramePr>
            <a:graphicFrameLocks noGrp="1"/>
          </p:cNvGraphicFramePr>
          <p:nvPr>
            <p:extLst/>
          </p:nvPr>
        </p:nvGraphicFramePr>
        <p:xfrm>
          <a:off x="4433600" y="5410198"/>
          <a:ext cx="6234403" cy="1097280"/>
        </p:xfrm>
        <a:graphic>
          <a:graphicData uri="http://schemas.openxmlformats.org/drawingml/2006/table">
            <a:tbl>
              <a:tblPr/>
              <a:tblGrid>
                <a:gridCol w="1668620"/>
                <a:gridCol w="1268964"/>
                <a:gridCol w="1558212"/>
                <a:gridCol w="1738607"/>
              </a:tblGrid>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15" name="TextBox 14"/>
            <p:cNvSpPr txBox="1"/>
            <p:nvPr/>
          </p:nvSpPr>
          <p:spPr>
            <a:xfrm>
              <a:off x="188780" y="-22510"/>
              <a:ext cx="2323072"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SFW</a:t>
              </a:r>
              <a:endParaRPr lang="en-US" sz="1400" b="1" i="1" dirty="0">
                <a:solidFill>
                  <a:prstClr val="black">
                    <a:lumMod val="65000"/>
                    <a:lumOff val="35000"/>
                  </a:prstClr>
                </a:solidFill>
                <a:latin typeface="Calibri Light"/>
              </a:endParaRPr>
            </a:p>
          </p:txBody>
        </p:sp>
      </p:grpSp>
      <p:sp>
        <p:nvSpPr>
          <p:cNvPr id="17" name="Rectangle 35"/>
          <p:cNvSpPr>
            <a:spLocks noChangeArrowheads="1"/>
          </p:cNvSpPr>
          <p:nvPr/>
        </p:nvSpPr>
        <p:spPr bwMode="auto">
          <a:xfrm>
            <a:off x="1891398" y="3954324"/>
            <a:ext cx="4339650"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rgbClr val="ED7D31"/>
                </a:solidFill>
                <a:latin typeface="Menlo" charset="0"/>
                <a:ea typeface="Menlo" charset="0"/>
                <a:cs typeface="Menlo" charset="0"/>
              </a:rPr>
              <a:t>SELECT</a:t>
            </a:r>
            <a:r>
              <a:rPr lang="en-US" sz="2000" dirty="0">
                <a:solidFill>
                  <a:prstClr val="black"/>
                </a:solidFill>
                <a:latin typeface="Menlo" charset="0"/>
                <a:ea typeface="Menlo" charset="0"/>
                <a:cs typeface="Menlo" charset="0"/>
              </a:rPr>
              <a:t> *</a:t>
            </a:r>
            <a:br>
              <a:rPr lang="en-US" sz="2000" dirty="0">
                <a:solidFill>
                  <a:prstClr val="black"/>
                </a:solidFill>
                <a:latin typeface="Menlo" charset="0"/>
                <a:ea typeface="Menlo" charset="0"/>
                <a:cs typeface="Menlo" charset="0"/>
              </a:rPr>
            </a:br>
            <a:r>
              <a:rPr lang="en-US" sz="2000" dirty="0" smtClean="0">
                <a:solidFill>
                  <a:srgbClr val="ED7D31"/>
                </a:solidFill>
                <a:latin typeface="Menlo" charset="0"/>
                <a:ea typeface="Menlo" charset="0"/>
                <a:cs typeface="Menlo" charset="0"/>
              </a:rPr>
              <a:t>FROM</a:t>
            </a:r>
            <a:r>
              <a:rPr lang="en-US" sz="2000" dirty="0">
                <a:solidFill>
                  <a:prstClr val="black"/>
                </a:solidFill>
                <a:latin typeface="Menlo" charset="0"/>
                <a:ea typeface="Menlo" charset="0"/>
                <a:cs typeface="Menlo" charset="0"/>
              </a:rPr>
              <a:t> </a:t>
            </a:r>
            <a:r>
              <a:rPr lang="en-US" sz="2000" dirty="0" smtClean="0">
                <a:solidFill>
                  <a:prstClr val="black"/>
                </a:solidFill>
                <a:latin typeface="Menlo" charset="0"/>
                <a:ea typeface="Menlo" charset="0"/>
                <a:cs typeface="Menlo" charset="0"/>
              </a:rPr>
              <a:t>  Product</a:t>
            </a:r>
            <a:r>
              <a:rPr lang="en-US" sz="2000" dirty="0">
                <a:solidFill>
                  <a:prstClr val="black"/>
                </a:solidFill>
                <a:latin typeface="Menlo" charset="0"/>
                <a:ea typeface="Menlo" charset="0"/>
                <a:cs typeface="Menlo" charset="0"/>
              </a:rPr>
              <a:t/>
            </a:r>
            <a:br>
              <a:rPr lang="en-US" sz="2000" dirty="0">
                <a:solidFill>
                  <a:prstClr val="black"/>
                </a:solidFill>
                <a:latin typeface="Menlo" charset="0"/>
                <a:ea typeface="Menlo" charset="0"/>
                <a:cs typeface="Menlo" charset="0"/>
              </a:rPr>
            </a:br>
            <a:r>
              <a:rPr lang="en-US" sz="2000" dirty="0">
                <a:solidFill>
                  <a:srgbClr val="ED7D31"/>
                </a:solidFill>
                <a:latin typeface="Menlo" charset="0"/>
                <a:ea typeface="Menlo" charset="0"/>
                <a:cs typeface="Menlo" charset="0"/>
              </a:rPr>
              <a:t>WHERE</a:t>
            </a:r>
            <a:r>
              <a:rPr lang="en-US" sz="2000" dirty="0">
                <a:solidFill>
                  <a:prstClr val="black"/>
                </a:solidFill>
                <a:latin typeface="Menlo" charset="0"/>
                <a:ea typeface="Menlo" charset="0"/>
                <a:cs typeface="Menlo" charset="0"/>
              </a:rPr>
              <a:t>  </a:t>
            </a:r>
            <a:r>
              <a:rPr lang="en-US" sz="2000" dirty="0" smtClean="0">
                <a:solidFill>
                  <a:prstClr val="black"/>
                </a:solidFill>
                <a:latin typeface="Menlo" charset="0"/>
                <a:ea typeface="Menlo" charset="0"/>
                <a:cs typeface="Menlo" charset="0"/>
              </a:rPr>
              <a:t>Category = ‘Gadgets’</a:t>
            </a:r>
            <a:endParaRPr lang="en-US" sz="2000" dirty="0">
              <a:solidFill>
                <a:prstClr val="black"/>
              </a:solidFill>
              <a:latin typeface="Menlo" charset="0"/>
              <a:ea typeface="Menlo" charset="0"/>
              <a:cs typeface="Menlo" charset="0"/>
            </a:endParaRPr>
          </a:p>
        </p:txBody>
      </p:sp>
      <p:sp>
        <p:nvSpPr>
          <p:cNvPr id="18" name="TextBox 17"/>
          <p:cNvSpPr txBox="1"/>
          <p:nvPr/>
        </p:nvSpPr>
        <p:spPr>
          <a:xfrm>
            <a:off x="340152" y="2130897"/>
            <a:ext cx="3407648" cy="1200329"/>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solidFill>
                  <a:prstClr val="black"/>
                </a:solidFill>
                <a:latin typeface="Calibri Light"/>
              </a:rPr>
              <a:t>Selection</a:t>
            </a:r>
            <a:r>
              <a:rPr lang="en-US" sz="2400" dirty="0" smtClean="0">
                <a:solidFill>
                  <a:prstClr val="black"/>
                </a:solidFill>
                <a:latin typeface="Calibri Light"/>
              </a:rPr>
              <a:t> is the operation of filtering a relation’s tuples on some condition</a:t>
            </a:r>
            <a:endParaRPr lang="en-US" sz="2400" dirty="0">
              <a:solidFill>
                <a:prstClr val="black"/>
              </a:solidFill>
              <a:latin typeface="Calibri Light"/>
            </a:endParaRPr>
          </a:p>
        </p:txBody>
      </p:sp>
    </p:spTree>
    <p:extLst>
      <p:ext uri="{BB962C8B-B14F-4D97-AF65-F5344CB8AC3E}">
        <p14:creationId xmlns:p14="http://schemas.microsoft.com/office/powerpoint/2010/main" val="40170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dissolve">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421"/>
                                        </p:tgtEl>
                                        <p:attrNameLst>
                                          <p:attrName>style.visibility</p:attrName>
                                        </p:attrNameLst>
                                      </p:cBhvr>
                                      <p:to>
                                        <p:strVal val="visible"/>
                                      </p:to>
                                    </p:set>
                                    <p:animEffect transition="in" filter="dissolve">
                                      <p:cBhvr>
                                        <p:cTn id="12" dur="500"/>
                                        <p:tgtEl>
                                          <p:spTgt spid="14442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4454"/>
                                        </p:tgtEl>
                                        <p:attrNameLst>
                                          <p:attrName>style.visibility</p:attrName>
                                        </p:attrNameLst>
                                      </p:cBhvr>
                                      <p:to>
                                        <p:strVal val="visible"/>
                                      </p:to>
                                    </p:set>
                                    <p:animEffect transition="in" filter="dissolve">
                                      <p:cBhvr>
                                        <p:cTn id="16" dur="500"/>
                                        <p:tgtEl>
                                          <p:spTgt spid="1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7D71101B-DADB-43FB-B06F-64B9832C7E47}" type="slidenum">
              <a:rPr lang="en-US">
                <a:solidFill>
                  <a:prstClr val="black">
                    <a:tint val="75000"/>
                  </a:prstClr>
                </a:solidFill>
              </a:rPr>
              <a:pPr/>
              <a:t>44</a:t>
            </a:fld>
            <a:endParaRPr lang="en-US">
              <a:solidFill>
                <a:prstClr val="black">
                  <a:tint val="75000"/>
                </a:prstClr>
              </a:solidFill>
            </a:endParaRPr>
          </a:p>
        </p:txBody>
      </p:sp>
      <p:sp>
        <p:nvSpPr>
          <p:cNvPr id="144386" name="Rectangle 2"/>
          <p:cNvSpPr>
            <a:spLocks noGrp="1" noChangeArrowheads="1"/>
          </p:cNvSpPr>
          <p:nvPr>
            <p:ph type="title"/>
          </p:nvPr>
        </p:nvSpPr>
        <p:spPr/>
        <p:txBody>
          <a:bodyPr/>
          <a:lstStyle/>
          <a:p>
            <a:r>
              <a:rPr lang="en-US" dirty="0"/>
              <a:t>Simple SQL </a:t>
            </a:r>
            <a:r>
              <a:rPr lang="en-US" dirty="0" smtClean="0"/>
              <a:t>Query: Projection</a:t>
            </a:r>
            <a:endParaRPr lang="en-US" dirty="0"/>
          </a:p>
        </p:txBody>
      </p:sp>
      <p:graphicFrame>
        <p:nvGraphicFramePr>
          <p:cNvPr id="144387" name="Group 3"/>
          <p:cNvGraphicFramePr>
            <a:graphicFrameLocks noGrp="1"/>
          </p:cNvGraphicFramePr>
          <p:nvPr>
            <p:extLst/>
          </p:nvPr>
        </p:nvGraphicFramePr>
        <p:xfrm>
          <a:off x="4433598" y="1685315"/>
          <a:ext cx="6234404" cy="1828800"/>
        </p:xfrm>
        <a:graphic>
          <a:graphicData uri="http://schemas.openxmlformats.org/drawingml/2006/table">
            <a:tbl>
              <a:tblPr/>
              <a:tblGrid>
                <a:gridCol w="1675914"/>
                <a:gridCol w="1273695"/>
                <a:gridCol w="1541842"/>
                <a:gridCol w="1742953"/>
              </a:tblGrid>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21" name="AutoShape 37"/>
          <p:cNvSpPr>
            <a:spLocks noChangeArrowheads="1"/>
          </p:cNvSpPr>
          <p:nvPr/>
        </p:nvSpPr>
        <p:spPr bwMode="auto">
          <a:xfrm>
            <a:off x="7246000" y="3769659"/>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solidFill>
                <a:prstClr val="black"/>
              </a:solidFill>
            </a:endParaRPr>
          </a:p>
        </p:txBody>
      </p:sp>
      <p:graphicFrame>
        <p:nvGraphicFramePr>
          <p:cNvPr id="144454" name="Group 70"/>
          <p:cNvGraphicFramePr>
            <a:graphicFrameLocks noGrp="1"/>
          </p:cNvGraphicFramePr>
          <p:nvPr>
            <p:extLst/>
          </p:nvPr>
        </p:nvGraphicFramePr>
        <p:xfrm>
          <a:off x="5212704" y="5410198"/>
          <a:ext cx="4676191" cy="1097280"/>
        </p:xfrm>
        <a:graphic>
          <a:graphicData uri="http://schemas.openxmlformats.org/drawingml/2006/table">
            <a:tbl>
              <a:tblPr/>
              <a:tblGrid>
                <a:gridCol w="1668620"/>
                <a:gridCol w="1268964"/>
                <a:gridCol w="1738607"/>
              </a:tblGrid>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15" name="TextBox 14"/>
            <p:cNvSpPr txBox="1"/>
            <p:nvPr/>
          </p:nvSpPr>
          <p:spPr>
            <a:xfrm>
              <a:off x="188780" y="-22510"/>
              <a:ext cx="2323072"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SFW</a:t>
              </a:r>
              <a:endParaRPr lang="en-US" sz="1400" b="1" i="1" dirty="0">
                <a:solidFill>
                  <a:prstClr val="black">
                    <a:lumMod val="65000"/>
                    <a:lumOff val="35000"/>
                  </a:prstClr>
                </a:solidFill>
                <a:latin typeface="Calibri Light"/>
              </a:endParaRPr>
            </a:p>
          </p:txBody>
        </p:sp>
      </p:grpSp>
      <p:sp>
        <p:nvSpPr>
          <p:cNvPr id="17" name="Rectangle 35"/>
          <p:cNvSpPr>
            <a:spLocks noChangeArrowheads="1"/>
          </p:cNvSpPr>
          <p:nvPr/>
        </p:nvSpPr>
        <p:spPr bwMode="auto">
          <a:xfrm>
            <a:off x="1350316" y="3954324"/>
            <a:ext cx="5262979"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rgbClr val="ED7D31"/>
                </a:solidFill>
                <a:latin typeface="Menlo" charset="0"/>
                <a:ea typeface="Menlo" charset="0"/>
                <a:cs typeface="Menlo" charset="0"/>
              </a:rPr>
              <a:t>SELECT</a:t>
            </a:r>
            <a:r>
              <a:rPr lang="en-US" sz="2000" dirty="0">
                <a:solidFill>
                  <a:prstClr val="black"/>
                </a:solidFill>
                <a:latin typeface="Menlo" charset="0"/>
                <a:ea typeface="Menlo" charset="0"/>
                <a:cs typeface="Menlo" charset="0"/>
              </a:rPr>
              <a:t> </a:t>
            </a:r>
            <a:r>
              <a:rPr lang="en-US" sz="2000" dirty="0" err="1" smtClean="0">
                <a:solidFill>
                  <a:prstClr val="black"/>
                </a:solidFill>
                <a:latin typeface="Menlo" charset="0"/>
                <a:ea typeface="Menlo" charset="0"/>
                <a:cs typeface="Menlo" charset="0"/>
              </a:rPr>
              <a:t>Pname</a:t>
            </a:r>
            <a:r>
              <a:rPr lang="en-US" sz="2000" dirty="0" smtClean="0">
                <a:solidFill>
                  <a:prstClr val="black"/>
                </a:solidFill>
                <a:latin typeface="Menlo" charset="0"/>
                <a:ea typeface="Menlo" charset="0"/>
                <a:cs typeface="Menlo" charset="0"/>
              </a:rPr>
              <a:t>, Price, Manufacturer</a:t>
            </a:r>
            <a:r>
              <a:rPr lang="en-US" sz="2000" dirty="0">
                <a:solidFill>
                  <a:prstClr val="black"/>
                </a:solidFill>
                <a:latin typeface="Menlo" charset="0"/>
                <a:ea typeface="Menlo" charset="0"/>
                <a:cs typeface="Menlo" charset="0"/>
              </a:rPr>
              <a:t/>
            </a:r>
            <a:br>
              <a:rPr lang="en-US" sz="2000" dirty="0">
                <a:solidFill>
                  <a:prstClr val="black"/>
                </a:solidFill>
                <a:latin typeface="Menlo" charset="0"/>
                <a:ea typeface="Menlo" charset="0"/>
                <a:cs typeface="Menlo" charset="0"/>
              </a:rPr>
            </a:br>
            <a:r>
              <a:rPr lang="en-US" sz="2000" dirty="0" smtClean="0">
                <a:solidFill>
                  <a:srgbClr val="ED7D31"/>
                </a:solidFill>
                <a:latin typeface="Menlo" charset="0"/>
                <a:ea typeface="Menlo" charset="0"/>
                <a:cs typeface="Menlo" charset="0"/>
              </a:rPr>
              <a:t>FROM</a:t>
            </a:r>
            <a:r>
              <a:rPr lang="en-US" sz="2000" dirty="0">
                <a:solidFill>
                  <a:prstClr val="black"/>
                </a:solidFill>
                <a:latin typeface="Menlo" charset="0"/>
                <a:ea typeface="Menlo" charset="0"/>
                <a:cs typeface="Menlo" charset="0"/>
              </a:rPr>
              <a:t> </a:t>
            </a:r>
            <a:r>
              <a:rPr lang="en-US" sz="2000" dirty="0" smtClean="0">
                <a:solidFill>
                  <a:prstClr val="black"/>
                </a:solidFill>
                <a:latin typeface="Menlo" charset="0"/>
                <a:ea typeface="Menlo" charset="0"/>
                <a:cs typeface="Menlo" charset="0"/>
              </a:rPr>
              <a:t>  Product</a:t>
            </a:r>
            <a:r>
              <a:rPr lang="en-US" sz="2000" dirty="0">
                <a:solidFill>
                  <a:prstClr val="black"/>
                </a:solidFill>
                <a:latin typeface="Menlo" charset="0"/>
                <a:ea typeface="Menlo" charset="0"/>
                <a:cs typeface="Menlo" charset="0"/>
              </a:rPr>
              <a:t/>
            </a:r>
            <a:br>
              <a:rPr lang="en-US" sz="2000" dirty="0">
                <a:solidFill>
                  <a:prstClr val="black"/>
                </a:solidFill>
                <a:latin typeface="Menlo" charset="0"/>
                <a:ea typeface="Menlo" charset="0"/>
                <a:cs typeface="Menlo" charset="0"/>
              </a:rPr>
            </a:br>
            <a:r>
              <a:rPr lang="en-US" sz="2000" dirty="0">
                <a:solidFill>
                  <a:srgbClr val="ED7D31"/>
                </a:solidFill>
                <a:latin typeface="Menlo" charset="0"/>
                <a:ea typeface="Menlo" charset="0"/>
                <a:cs typeface="Menlo" charset="0"/>
              </a:rPr>
              <a:t>WHERE</a:t>
            </a:r>
            <a:r>
              <a:rPr lang="en-US" sz="2000" dirty="0">
                <a:solidFill>
                  <a:prstClr val="black"/>
                </a:solidFill>
                <a:latin typeface="Menlo" charset="0"/>
                <a:ea typeface="Menlo" charset="0"/>
                <a:cs typeface="Menlo" charset="0"/>
              </a:rPr>
              <a:t>  C</a:t>
            </a:r>
            <a:r>
              <a:rPr lang="en-US" sz="2000" dirty="0" smtClean="0">
                <a:solidFill>
                  <a:prstClr val="black"/>
                </a:solidFill>
                <a:latin typeface="Menlo" charset="0"/>
                <a:ea typeface="Menlo" charset="0"/>
                <a:cs typeface="Menlo" charset="0"/>
              </a:rPr>
              <a:t>ategory = ‘Gadgets’</a:t>
            </a:r>
            <a:endParaRPr lang="en-US" sz="2000" dirty="0">
              <a:solidFill>
                <a:prstClr val="black"/>
              </a:solidFill>
              <a:latin typeface="Menlo" charset="0"/>
              <a:ea typeface="Menlo" charset="0"/>
              <a:cs typeface="Menlo" charset="0"/>
            </a:endParaRPr>
          </a:p>
        </p:txBody>
      </p:sp>
      <p:sp>
        <p:nvSpPr>
          <p:cNvPr id="18" name="TextBox 17"/>
          <p:cNvSpPr txBox="1"/>
          <p:nvPr/>
        </p:nvSpPr>
        <p:spPr>
          <a:xfrm>
            <a:off x="340152" y="1853010"/>
            <a:ext cx="3407648" cy="1938992"/>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solidFill>
                  <a:prstClr val="black"/>
                </a:solidFill>
                <a:latin typeface="Calibri Light"/>
              </a:rPr>
              <a:t>Projection</a:t>
            </a:r>
            <a:r>
              <a:rPr lang="en-US" sz="2400" b="1" dirty="0" smtClean="0">
                <a:solidFill>
                  <a:prstClr val="black"/>
                </a:solidFill>
                <a:latin typeface="Calibri Light"/>
              </a:rPr>
              <a:t> </a:t>
            </a:r>
            <a:r>
              <a:rPr lang="en-US" sz="2400" dirty="0" smtClean="0">
                <a:solidFill>
                  <a:prstClr val="black"/>
                </a:solidFill>
                <a:latin typeface="Calibri Light"/>
              </a:rPr>
              <a:t>is the operation of producing an output table with tuples that have a subset of their prior attributes</a:t>
            </a:r>
            <a:endParaRPr lang="en-US" sz="2400" dirty="0">
              <a:solidFill>
                <a:prstClr val="black"/>
              </a:solidFill>
              <a:latin typeface="Calibri Light"/>
            </a:endParaRPr>
          </a:p>
        </p:txBody>
      </p:sp>
    </p:spTree>
    <p:extLst>
      <p:ext uri="{BB962C8B-B14F-4D97-AF65-F5344CB8AC3E}">
        <p14:creationId xmlns:p14="http://schemas.microsoft.com/office/powerpoint/2010/main" val="318500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dissolve">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421"/>
                                        </p:tgtEl>
                                        <p:attrNameLst>
                                          <p:attrName>style.visibility</p:attrName>
                                        </p:attrNameLst>
                                      </p:cBhvr>
                                      <p:to>
                                        <p:strVal val="visible"/>
                                      </p:to>
                                    </p:set>
                                    <p:animEffect transition="in" filter="dissolve">
                                      <p:cBhvr>
                                        <p:cTn id="12" dur="500"/>
                                        <p:tgtEl>
                                          <p:spTgt spid="14442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4454"/>
                                        </p:tgtEl>
                                        <p:attrNameLst>
                                          <p:attrName>style.visibility</p:attrName>
                                        </p:attrNameLst>
                                      </p:cBhvr>
                                      <p:to>
                                        <p:strVal val="visible"/>
                                      </p:to>
                                    </p:set>
                                    <p:animEffect transition="in" filter="dissolve">
                                      <p:cBhvr>
                                        <p:cTn id="16" dur="500"/>
                                        <p:tgtEl>
                                          <p:spTgt spid="1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39C12F50-448E-45B0-9025-39BA41339210}" type="slidenum">
              <a:rPr lang="en-US">
                <a:solidFill>
                  <a:prstClr val="black">
                    <a:tint val="75000"/>
                  </a:prstClr>
                </a:solidFill>
              </a:rPr>
              <a:pPr/>
              <a:t>45</a:t>
            </a:fld>
            <a:endParaRPr lang="en-US">
              <a:solidFill>
                <a:prstClr val="black">
                  <a:tint val="75000"/>
                </a:prstClr>
              </a:solidFill>
            </a:endParaRPr>
          </a:p>
        </p:txBody>
      </p:sp>
      <p:sp>
        <p:nvSpPr>
          <p:cNvPr id="146434" name="Rectangle 2"/>
          <p:cNvSpPr>
            <a:spLocks noGrp="1" noChangeArrowheads="1"/>
          </p:cNvSpPr>
          <p:nvPr>
            <p:ph type="title"/>
          </p:nvPr>
        </p:nvSpPr>
        <p:spPr/>
        <p:txBody>
          <a:bodyPr/>
          <a:lstStyle/>
          <a:p>
            <a:r>
              <a:rPr lang="en-US"/>
              <a:t>Notation</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13" name="TextBox 12"/>
            <p:cNvSpPr txBox="1"/>
            <p:nvPr/>
          </p:nvSpPr>
          <p:spPr>
            <a:xfrm>
              <a:off x="188780" y="-22510"/>
              <a:ext cx="2323072"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SFW</a:t>
              </a:r>
              <a:endParaRPr lang="en-US" sz="1400" b="1" i="1" dirty="0">
                <a:solidFill>
                  <a:prstClr val="black">
                    <a:lumMod val="65000"/>
                    <a:lumOff val="35000"/>
                  </a:prstClr>
                </a:solidFill>
                <a:latin typeface="Calibri Light"/>
              </a:endParaRPr>
            </a:p>
          </p:txBody>
        </p:sp>
      </p:grpSp>
      <p:sp>
        <p:nvSpPr>
          <p:cNvPr id="14" name="AutoShape 37"/>
          <p:cNvSpPr>
            <a:spLocks noChangeArrowheads="1"/>
          </p:cNvSpPr>
          <p:nvPr/>
        </p:nvSpPr>
        <p:spPr bwMode="auto">
          <a:xfrm>
            <a:off x="6733884" y="3171143"/>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solidFill>
                <a:prstClr val="black"/>
              </a:solidFill>
            </a:endParaRPr>
          </a:p>
        </p:txBody>
      </p:sp>
      <p:sp>
        <p:nvSpPr>
          <p:cNvPr id="15" name="Rectangle 35"/>
          <p:cNvSpPr>
            <a:spLocks noChangeArrowheads="1"/>
          </p:cNvSpPr>
          <p:nvPr/>
        </p:nvSpPr>
        <p:spPr bwMode="auto">
          <a:xfrm>
            <a:off x="838200" y="3355808"/>
            <a:ext cx="5262979"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rgbClr val="ED7D31"/>
                </a:solidFill>
                <a:latin typeface="Menlo" charset="0"/>
                <a:ea typeface="Menlo" charset="0"/>
                <a:cs typeface="Menlo" charset="0"/>
              </a:rPr>
              <a:t>SELECT</a:t>
            </a:r>
            <a:r>
              <a:rPr lang="en-US" sz="2000" dirty="0">
                <a:solidFill>
                  <a:prstClr val="black"/>
                </a:solidFill>
                <a:latin typeface="Menlo" charset="0"/>
                <a:ea typeface="Menlo" charset="0"/>
                <a:cs typeface="Menlo" charset="0"/>
              </a:rPr>
              <a:t> </a:t>
            </a:r>
            <a:r>
              <a:rPr lang="en-US" sz="2000" dirty="0" err="1" smtClean="0">
                <a:solidFill>
                  <a:prstClr val="black"/>
                </a:solidFill>
                <a:latin typeface="Menlo" charset="0"/>
                <a:ea typeface="Menlo" charset="0"/>
                <a:cs typeface="Menlo" charset="0"/>
              </a:rPr>
              <a:t>Pname</a:t>
            </a:r>
            <a:r>
              <a:rPr lang="en-US" sz="2000" dirty="0" smtClean="0">
                <a:solidFill>
                  <a:prstClr val="black"/>
                </a:solidFill>
                <a:latin typeface="Menlo" charset="0"/>
                <a:ea typeface="Menlo" charset="0"/>
                <a:cs typeface="Menlo" charset="0"/>
              </a:rPr>
              <a:t>, Price, Manufacturer</a:t>
            </a:r>
            <a:r>
              <a:rPr lang="en-US" sz="2000" dirty="0">
                <a:solidFill>
                  <a:prstClr val="black"/>
                </a:solidFill>
                <a:latin typeface="Menlo" charset="0"/>
                <a:ea typeface="Menlo" charset="0"/>
                <a:cs typeface="Menlo" charset="0"/>
              </a:rPr>
              <a:t/>
            </a:r>
            <a:br>
              <a:rPr lang="en-US" sz="2000" dirty="0">
                <a:solidFill>
                  <a:prstClr val="black"/>
                </a:solidFill>
                <a:latin typeface="Menlo" charset="0"/>
                <a:ea typeface="Menlo" charset="0"/>
                <a:cs typeface="Menlo" charset="0"/>
              </a:rPr>
            </a:br>
            <a:r>
              <a:rPr lang="en-US" sz="2000" dirty="0" smtClean="0">
                <a:solidFill>
                  <a:srgbClr val="ED7D31"/>
                </a:solidFill>
                <a:latin typeface="Menlo" charset="0"/>
                <a:ea typeface="Menlo" charset="0"/>
                <a:cs typeface="Menlo" charset="0"/>
              </a:rPr>
              <a:t>FROM</a:t>
            </a:r>
            <a:r>
              <a:rPr lang="en-US" sz="2000" dirty="0">
                <a:solidFill>
                  <a:prstClr val="black"/>
                </a:solidFill>
                <a:latin typeface="Menlo" charset="0"/>
                <a:ea typeface="Menlo" charset="0"/>
                <a:cs typeface="Menlo" charset="0"/>
              </a:rPr>
              <a:t> </a:t>
            </a:r>
            <a:r>
              <a:rPr lang="en-US" sz="2000" dirty="0" smtClean="0">
                <a:solidFill>
                  <a:prstClr val="black"/>
                </a:solidFill>
                <a:latin typeface="Menlo" charset="0"/>
                <a:ea typeface="Menlo" charset="0"/>
                <a:cs typeface="Menlo" charset="0"/>
              </a:rPr>
              <a:t>  Product</a:t>
            </a:r>
            <a:r>
              <a:rPr lang="en-US" sz="2000" dirty="0">
                <a:solidFill>
                  <a:prstClr val="black"/>
                </a:solidFill>
                <a:latin typeface="Menlo" charset="0"/>
                <a:ea typeface="Menlo" charset="0"/>
                <a:cs typeface="Menlo" charset="0"/>
              </a:rPr>
              <a:t/>
            </a:r>
            <a:br>
              <a:rPr lang="en-US" sz="2000" dirty="0">
                <a:solidFill>
                  <a:prstClr val="black"/>
                </a:solidFill>
                <a:latin typeface="Menlo" charset="0"/>
                <a:ea typeface="Menlo" charset="0"/>
                <a:cs typeface="Menlo" charset="0"/>
              </a:rPr>
            </a:br>
            <a:r>
              <a:rPr lang="en-US" sz="2000" dirty="0">
                <a:solidFill>
                  <a:srgbClr val="ED7D31"/>
                </a:solidFill>
                <a:latin typeface="Menlo" charset="0"/>
                <a:ea typeface="Menlo" charset="0"/>
                <a:cs typeface="Menlo" charset="0"/>
              </a:rPr>
              <a:t>WHERE</a:t>
            </a:r>
            <a:r>
              <a:rPr lang="en-US" sz="2000" dirty="0">
                <a:solidFill>
                  <a:prstClr val="black"/>
                </a:solidFill>
                <a:latin typeface="Menlo" charset="0"/>
                <a:ea typeface="Menlo" charset="0"/>
                <a:cs typeface="Menlo" charset="0"/>
              </a:rPr>
              <a:t>  C</a:t>
            </a:r>
            <a:r>
              <a:rPr lang="en-US" sz="2000" dirty="0" smtClean="0">
                <a:solidFill>
                  <a:prstClr val="black"/>
                </a:solidFill>
                <a:latin typeface="Menlo" charset="0"/>
                <a:ea typeface="Menlo" charset="0"/>
                <a:cs typeface="Menlo" charset="0"/>
              </a:rPr>
              <a:t>ategory = ‘Gadgets’</a:t>
            </a:r>
            <a:endParaRPr lang="en-US" sz="2000" dirty="0">
              <a:solidFill>
                <a:prstClr val="black"/>
              </a:solidFill>
              <a:latin typeface="Menlo" charset="0"/>
              <a:ea typeface="Menlo" charset="0"/>
              <a:cs typeface="Menlo" charset="0"/>
            </a:endParaRPr>
          </a:p>
        </p:txBody>
      </p:sp>
      <p:sp>
        <p:nvSpPr>
          <p:cNvPr id="16" name="Rectangle 35"/>
          <p:cNvSpPr>
            <a:spLocks noChangeArrowheads="1"/>
          </p:cNvSpPr>
          <p:nvPr/>
        </p:nvSpPr>
        <p:spPr bwMode="auto">
          <a:xfrm>
            <a:off x="3556783" y="2314478"/>
            <a:ext cx="6963802" cy="3693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pPr>
            <a:r>
              <a:rPr lang="en-US" sz="2000" dirty="0" smtClean="0">
                <a:solidFill>
                  <a:srgbClr val="ED7D31"/>
                </a:solidFill>
                <a:latin typeface="Menlo" charset="0"/>
                <a:ea typeface="Menlo" charset="0"/>
                <a:cs typeface="Menlo" charset="0"/>
              </a:rPr>
              <a:t>Product(</a:t>
            </a:r>
            <a:r>
              <a:rPr lang="en-US" sz="2000" u="sng" dirty="0" smtClean="0">
                <a:solidFill>
                  <a:srgbClr val="ED7D31"/>
                </a:solidFill>
                <a:latin typeface="Menlo" charset="0"/>
                <a:ea typeface="Menlo" charset="0"/>
                <a:cs typeface="Menlo" charset="0"/>
              </a:rPr>
              <a:t>PName</a:t>
            </a:r>
            <a:r>
              <a:rPr lang="en-US" sz="2000" dirty="0" smtClean="0">
                <a:solidFill>
                  <a:srgbClr val="ED7D31"/>
                </a:solidFill>
                <a:latin typeface="Menlo" charset="0"/>
                <a:ea typeface="Menlo" charset="0"/>
                <a:cs typeface="Menlo" charset="0"/>
              </a:rPr>
              <a:t>, Price, Category, </a:t>
            </a:r>
            <a:r>
              <a:rPr lang="en-US" sz="2000" u="sng" dirty="0" smtClean="0">
                <a:solidFill>
                  <a:srgbClr val="ED7D31"/>
                </a:solidFill>
                <a:latin typeface="Menlo" charset="0"/>
                <a:ea typeface="Menlo" charset="0"/>
                <a:cs typeface="Menlo" charset="0"/>
              </a:rPr>
              <a:t>Manfacturer</a:t>
            </a:r>
            <a:r>
              <a:rPr lang="en-US" sz="2000" dirty="0" smtClean="0">
                <a:solidFill>
                  <a:srgbClr val="ED7D31"/>
                </a:solidFill>
                <a:latin typeface="Menlo" charset="0"/>
                <a:ea typeface="Menlo" charset="0"/>
                <a:cs typeface="Menlo" charset="0"/>
              </a:rPr>
              <a:t>)</a:t>
            </a:r>
            <a:endParaRPr lang="en-US" sz="2000" dirty="0">
              <a:solidFill>
                <a:srgbClr val="ED7D31"/>
              </a:solidFill>
              <a:latin typeface="Menlo" charset="0"/>
              <a:ea typeface="Menlo" charset="0"/>
              <a:cs typeface="Menlo" charset="0"/>
            </a:endParaRPr>
          </a:p>
        </p:txBody>
      </p:sp>
      <p:sp>
        <p:nvSpPr>
          <p:cNvPr id="18" name="Rectangle 35"/>
          <p:cNvSpPr>
            <a:spLocks noChangeArrowheads="1"/>
          </p:cNvSpPr>
          <p:nvPr/>
        </p:nvSpPr>
        <p:spPr bwMode="auto">
          <a:xfrm>
            <a:off x="4286529" y="4748645"/>
            <a:ext cx="5504309" cy="3693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pPr>
            <a:r>
              <a:rPr lang="en-US" sz="2000" dirty="0" smtClean="0">
                <a:solidFill>
                  <a:srgbClr val="ED7D31"/>
                </a:solidFill>
                <a:latin typeface="Menlo" charset="0"/>
                <a:ea typeface="Menlo" charset="0"/>
                <a:cs typeface="Menlo" charset="0"/>
              </a:rPr>
              <a:t>Answer(PName, Price</a:t>
            </a:r>
            <a:r>
              <a:rPr lang="en-US" sz="2000" smtClean="0">
                <a:solidFill>
                  <a:srgbClr val="ED7D31"/>
                </a:solidFill>
                <a:latin typeface="Menlo" charset="0"/>
                <a:ea typeface="Menlo" charset="0"/>
                <a:cs typeface="Menlo" charset="0"/>
              </a:rPr>
              <a:t>, Manfacturer</a:t>
            </a:r>
            <a:r>
              <a:rPr lang="en-US" sz="2000" dirty="0" smtClean="0">
                <a:solidFill>
                  <a:srgbClr val="ED7D31"/>
                </a:solidFill>
                <a:latin typeface="Menlo" charset="0"/>
                <a:ea typeface="Menlo" charset="0"/>
                <a:cs typeface="Menlo" charset="0"/>
              </a:rPr>
              <a:t>)</a:t>
            </a:r>
            <a:endParaRPr lang="en-US" sz="2000" dirty="0">
              <a:solidFill>
                <a:srgbClr val="ED7D31"/>
              </a:solidFill>
              <a:latin typeface="Menlo" charset="0"/>
              <a:ea typeface="Menlo" charset="0"/>
              <a:cs typeface="Menlo" charset="0"/>
            </a:endParaRPr>
          </a:p>
        </p:txBody>
      </p:sp>
      <p:sp>
        <p:nvSpPr>
          <p:cNvPr id="2" name="TextBox 1"/>
          <p:cNvSpPr txBox="1"/>
          <p:nvPr/>
        </p:nvSpPr>
        <p:spPr>
          <a:xfrm>
            <a:off x="1204717" y="2323710"/>
            <a:ext cx="1861407"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smtClean="0">
                <a:solidFill>
                  <a:prstClr val="black"/>
                </a:solidFill>
                <a:latin typeface="Calibri Light"/>
              </a:rPr>
              <a:t>Input schema</a:t>
            </a:r>
            <a:endParaRPr lang="en-US" sz="2400">
              <a:solidFill>
                <a:prstClr val="black"/>
              </a:solidFill>
              <a:latin typeface="Calibri Light"/>
            </a:endParaRPr>
          </a:p>
        </p:txBody>
      </p:sp>
      <p:sp>
        <p:nvSpPr>
          <p:cNvPr id="19" name="TextBox 18"/>
          <p:cNvSpPr txBox="1"/>
          <p:nvPr/>
        </p:nvSpPr>
        <p:spPr>
          <a:xfrm>
            <a:off x="1204717" y="4790762"/>
            <a:ext cx="2089033"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dirty="0" smtClean="0">
                <a:solidFill>
                  <a:prstClr val="black"/>
                </a:solidFill>
                <a:latin typeface="Calibri Light"/>
              </a:rPr>
              <a:t>Output schema</a:t>
            </a:r>
            <a:endParaRPr lang="en-US" sz="2400" dirty="0">
              <a:solidFill>
                <a:prstClr val="black"/>
              </a:solidFill>
              <a:latin typeface="Calibri Light"/>
            </a:endParaRPr>
          </a:p>
        </p:txBody>
      </p:sp>
    </p:spTree>
    <p:extLst>
      <p:ext uri="{BB962C8B-B14F-4D97-AF65-F5344CB8AC3E}">
        <p14:creationId xmlns:p14="http://schemas.microsoft.com/office/powerpoint/2010/main" val="6632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24E785-290F-4CF6-ADF0-EB2AD60461E4}" type="slidenum">
              <a:rPr lang="en-US">
                <a:solidFill>
                  <a:prstClr val="black">
                    <a:tint val="75000"/>
                  </a:prstClr>
                </a:solidFill>
              </a:rPr>
              <a:pPr/>
              <a:t>46</a:t>
            </a:fld>
            <a:endParaRPr lang="en-US">
              <a:solidFill>
                <a:prstClr val="black">
                  <a:tint val="75000"/>
                </a:prstClr>
              </a:solidFill>
            </a:endParaRPr>
          </a:p>
        </p:txBody>
      </p:sp>
      <p:sp>
        <p:nvSpPr>
          <p:cNvPr id="232450" name="Rectangle 2"/>
          <p:cNvSpPr>
            <a:spLocks noGrp="1" noChangeArrowheads="1"/>
          </p:cNvSpPr>
          <p:nvPr>
            <p:ph type="title"/>
          </p:nvPr>
        </p:nvSpPr>
        <p:spPr/>
        <p:txBody>
          <a:bodyPr/>
          <a:lstStyle/>
          <a:p>
            <a:r>
              <a:rPr lang="en-US" dirty="0" smtClean="0"/>
              <a:t>A Few Details</a:t>
            </a:r>
            <a:endParaRPr lang="en-US" dirty="0"/>
          </a:p>
        </p:txBody>
      </p:sp>
      <p:sp>
        <p:nvSpPr>
          <p:cNvPr id="232451" name="Rectangle 3"/>
          <p:cNvSpPr>
            <a:spLocks noGrp="1" noChangeArrowheads="1"/>
          </p:cNvSpPr>
          <p:nvPr>
            <p:ph type="body" idx="1"/>
          </p:nvPr>
        </p:nvSpPr>
        <p:spPr/>
        <p:txBody>
          <a:bodyPr>
            <a:normAutofit lnSpcReduction="10000"/>
          </a:bodyPr>
          <a:lstStyle/>
          <a:p>
            <a:pPr>
              <a:lnSpc>
                <a:spcPct val="90000"/>
              </a:lnSpc>
            </a:pPr>
            <a:r>
              <a:rPr lang="en-US" dirty="0" smtClean="0"/>
              <a:t>SQL </a:t>
            </a:r>
            <a:r>
              <a:rPr lang="en-US" b="1" dirty="0" smtClean="0"/>
              <a:t>commands</a:t>
            </a:r>
            <a:r>
              <a:rPr lang="en-US" dirty="0" smtClean="0"/>
              <a:t> are case </a:t>
            </a:r>
            <a:r>
              <a:rPr lang="en-US" dirty="0"/>
              <a:t>insensitive:</a:t>
            </a:r>
          </a:p>
          <a:p>
            <a:pPr lvl="1">
              <a:lnSpc>
                <a:spcPct val="90000"/>
              </a:lnSpc>
            </a:pPr>
            <a:r>
              <a:rPr lang="en-US" dirty="0"/>
              <a:t>Same: </a:t>
            </a:r>
            <a:r>
              <a:rPr lang="en-US" dirty="0" smtClean="0"/>
              <a:t>SELECT,  Select,  </a:t>
            </a:r>
            <a:r>
              <a:rPr lang="en-US" dirty="0"/>
              <a:t>select</a:t>
            </a:r>
          </a:p>
          <a:p>
            <a:pPr lvl="1">
              <a:lnSpc>
                <a:spcPct val="90000"/>
              </a:lnSpc>
            </a:pPr>
            <a:r>
              <a:rPr lang="en-US" dirty="0"/>
              <a:t>Same: </a:t>
            </a:r>
            <a:r>
              <a:rPr lang="en-US" dirty="0" smtClean="0"/>
              <a:t>Product,   product</a:t>
            </a:r>
          </a:p>
          <a:p>
            <a:pPr marL="457200" lvl="1" indent="0">
              <a:lnSpc>
                <a:spcPct val="90000"/>
              </a:lnSpc>
              <a:buNone/>
            </a:pPr>
            <a:endParaRPr lang="en-US" dirty="0" smtClean="0"/>
          </a:p>
          <a:p>
            <a:r>
              <a:rPr lang="en-US" b="1" dirty="0" smtClean="0"/>
              <a:t>Values</a:t>
            </a:r>
            <a:r>
              <a:rPr lang="en-US" dirty="0" smtClean="0"/>
              <a:t> are </a:t>
            </a:r>
            <a:r>
              <a:rPr lang="en-US" b="1" dirty="0" smtClean="0"/>
              <a:t>not:</a:t>
            </a:r>
            <a:endParaRPr lang="en-US" b="1" dirty="0"/>
          </a:p>
          <a:p>
            <a:pPr lvl="1">
              <a:lnSpc>
                <a:spcPct val="90000"/>
              </a:lnSpc>
            </a:pPr>
            <a:r>
              <a:rPr lang="en-US" u="sng" dirty="0"/>
              <a:t>Different:</a:t>
            </a:r>
            <a:r>
              <a:rPr lang="en-US" dirty="0"/>
              <a:t> ‘Seattle</a:t>
            </a:r>
            <a:r>
              <a:rPr lang="en-US" dirty="0" smtClean="0"/>
              <a:t>’,  </a:t>
            </a:r>
            <a:r>
              <a:rPr lang="en-US" dirty="0"/>
              <a:t>‘</a:t>
            </a:r>
            <a:r>
              <a:rPr lang="en-US" dirty="0" err="1"/>
              <a:t>seattle</a:t>
            </a:r>
            <a:r>
              <a:rPr lang="en-US" dirty="0"/>
              <a:t>’</a:t>
            </a:r>
          </a:p>
          <a:p>
            <a:pPr>
              <a:lnSpc>
                <a:spcPct val="90000"/>
              </a:lnSpc>
            </a:pPr>
            <a:endParaRPr lang="en-US" dirty="0"/>
          </a:p>
          <a:p>
            <a:pPr>
              <a:lnSpc>
                <a:spcPct val="90000"/>
              </a:lnSpc>
            </a:pPr>
            <a:r>
              <a:rPr lang="en-US" dirty="0" smtClean="0"/>
              <a:t>Use single quotes for constants:</a:t>
            </a:r>
            <a:endParaRPr lang="en-US" dirty="0"/>
          </a:p>
          <a:p>
            <a:pPr lvl="1">
              <a:lnSpc>
                <a:spcPct val="90000"/>
              </a:lnSpc>
            </a:pPr>
            <a:r>
              <a:rPr lang="en-US" dirty="0"/>
              <a:t>‘</a:t>
            </a:r>
            <a:r>
              <a:rPr lang="en-US" dirty="0" err="1"/>
              <a:t>abc</a:t>
            </a:r>
            <a:r>
              <a:rPr lang="en-US" dirty="0"/>
              <a:t>’  - yes</a:t>
            </a:r>
          </a:p>
          <a:p>
            <a:pPr lvl="1">
              <a:lnSpc>
                <a:spcPct val="90000"/>
              </a:lnSpc>
            </a:pPr>
            <a:r>
              <a:rPr lang="en-US" dirty="0"/>
              <a:t>“</a:t>
            </a:r>
            <a:r>
              <a:rPr lang="en-US" dirty="0" err="1"/>
              <a:t>abc</a:t>
            </a:r>
            <a:r>
              <a:rPr lang="en-US" dirty="0"/>
              <a:t>” - no</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8" name="TextBox 7"/>
            <p:cNvSpPr txBox="1"/>
            <p:nvPr/>
          </p:nvSpPr>
          <p:spPr>
            <a:xfrm>
              <a:off x="188780" y="-22510"/>
              <a:ext cx="2323072"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SFW</a:t>
              </a:r>
              <a:endParaRPr lang="en-US" sz="1400" b="1" i="1" dirty="0">
                <a:solidFill>
                  <a:prstClr val="black">
                    <a:lumMod val="65000"/>
                    <a:lumOff val="35000"/>
                  </a:prstClr>
                </a:solidFill>
                <a:latin typeface="Calibri Light"/>
              </a:endParaRPr>
            </a:p>
          </p:txBody>
        </p:sp>
      </p:grpSp>
    </p:spTree>
    <p:extLst>
      <p:ext uri="{BB962C8B-B14F-4D97-AF65-F5344CB8AC3E}">
        <p14:creationId xmlns:p14="http://schemas.microsoft.com/office/powerpoint/2010/main" val="385606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24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245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24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A01483-E1F0-436D-B0C4-8D219A5AD8F2}" type="slidenum">
              <a:rPr lang="en-US">
                <a:solidFill>
                  <a:prstClr val="black">
                    <a:tint val="75000"/>
                  </a:prstClr>
                </a:solidFill>
              </a:rPr>
              <a:pPr/>
              <a:t>47</a:t>
            </a:fld>
            <a:endParaRPr lang="en-US">
              <a:solidFill>
                <a:prstClr val="black">
                  <a:tint val="75000"/>
                </a:prstClr>
              </a:solidFill>
            </a:endParaRPr>
          </a:p>
        </p:txBody>
      </p:sp>
      <p:sp>
        <p:nvSpPr>
          <p:cNvPr id="112642" name="Rectangle 2"/>
          <p:cNvSpPr>
            <a:spLocks noGrp="1" noChangeArrowheads="1"/>
          </p:cNvSpPr>
          <p:nvPr>
            <p:ph type="title"/>
          </p:nvPr>
        </p:nvSpPr>
        <p:spPr/>
        <p:txBody>
          <a:bodyPr/>
          <a:lstStyle/>
          <a:p>
            <a:r>
              <a:rPr lang="en-US" dirty="0" smtClean="0"/>
              <a:t>LIKE: Simple String Pattern Matching</a:t>
            </a:r>
            <a:endParaRPr lang="en-US" dirty="0"/>
          </a:p>
        </p:txBody>
      </p:sp>
      <p:sp>
        <p:nvSpPr>
          <p:cNvPr id="112643" name="Rectangle 3"/>
          <p:cNvSpPr>
            <a:spLocks noGrp="1" noChangeArrowheads="1"/>
          </p:cNvSpPr>
          <p:nvPr>
            <p:ph type="body" idx="1"/>
          </p:nvPr>
        </p:nvSpPr>
        <p:spPr>
          <a:xfrm>
            <a:off x="2936810" y="3711071"/>
            <a:ext cx="6318380" cy="2286000"/>
          </a:xfrm>
        </p:spPr>
        <p:txBody>
          <a:bodyPr/>
          <a:lstStyle/>
          <a:p>
            <a:pPr marL="609600" indent="-609600"/>
            <a:r>
              <a:rPr lang="en-US" dirty="0"/>
              <a:t>s </a:t>
            </a:r>
            <a:r>
              <a:rPr lang="en-US" b="1" dirty="0"/>
              <a:t>LIKE</a:t>
            </a:r>
            <a:r>
              <a:rPr lang="en-US" dirty="0"/>
              <a:t> p:  pattern matching on strings</a:t>
            </a:r>
          </a:p>
          <a:p>
            <a:pPr marL="609600" indent="-609600"/>
            <a:r>
              <a:rPr lang="en-US" dirty="0"/>
              <a:t>p may contain two special symbols:</a:t>
            </a:r>
          </a:p>
          <a:p>
            <a:pPr marL="990600" lvl="1" indent="-533400"/>
            <a:r>
              <a:rPr lang="en-US" dirty="0"/>
              <a:t>%  = any sequence of characters</a:t>
            </a:r>
          </a:p>
          <a:p>
            <a:pPr marL="990600" lvl="1" indent="-533400"/>
            <a:r>
              <a:rPr lang="en-US" dirty="0"/>
              <a:t>_   = any single character</a:t>
            </a:r>
          </a:p>
        </p:txBody>
      </p:sp>
      <p:sp>
        <p:nvSpPr>
          <p:cNvPr id="112644" name="Rectangle 4"/>
          <p:cNvSpPr>
            <a:spLocks noChangeArrowheads="1"/>
          </p:cNvSpPr>
          <p:nvPr/>
        </p:nvSpPr>
        <p:spPr bwMode="auto">
          <a:xfrm>
            <a:off x="3470989" y="2103438"/>
            <a:ext cx="5250022" cy="10895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50000"/>
              </a:spcBef>
            </a:pPr>
            <a:r>
              <a:rPr lang="en-US" sz="2400">
                <a:solidFill>
                  <a:srgbClr val="ED7D31"/>
                </a:solidFill>
                <a:latin typeface="Menlo" charset="0"/>
                <a:ea typeface="Menlo" charset="0"/>
                <a:cs typeface="Menlo" charset="0"/>
              </a:rPr>
              <a:t>SELECT</a:t>
            </a:r>
            <a:r>
              <a:rPr lang="en-US" sz="2400">
                <a:solidFill>
                  <a:prstClr val="black"/>
                </a:solidFill>
                <a:latin typeface="Menlo" charset="0"/>
                <a:ea typeface="Menlo" charset="0"/>
                <a:cs typeface="Menlo" charset="0"/>
              </a:rPr>
              <a:t> </a:t>
            </a:r>
            <a:r>
              <a:rPr lang="en-US" sz="2400" smtClean="0">
                <a:solidFill>
                  <a:prstClr val="black"/>
                </a:solidFill>
                <a:latin typeface="Menlo" charset="0"/>
                <a:ea typeface="Menlo" charset="0"/>
                <a:cs typeface="Menlo" charset="0"/>
              </a:rPr>
              <a:t>*</a:t>
            </a:r>
            <a:r>
              <a:rPr lang="en-US" sz="2400" dirty="0">
                <a:solidFill>
                  <a:prstClr val="black"/>
                </a:solidFill>
                <a:latin typeface="Menlo" charset="0"/>
                <a:ea typeface="Menlo" charset="0"/>
                <a:cs typeface="Menlo" charset="0"/>
              </a:rPr>
              <a:t/>
            </a:r>
            <a:br>
              <a:rPr lang="en-US" sz="2400" dirty="0">
                <a:solidFill>
                  <a:prstClr val="black"/>
                </a:solidFill>
                <a:latin typeface="Menlo" charset="0"/>
                <a:ea typeface="Menlo" charset="0"/>
                <a:cs typeface="Menlo" charset="0"/>
              </a:rPr>
            </a:br>
            <a:r>
              <a:rPr lang="en-US" sz="2400">
                <a:solidFill>
                  <a:srgbClr val="ED7D31"/>
                </a:solidFill>
                <a:latin typeface="Menlo" charset="0"/>
                <a:ea typeface="Menlo" charset="0"/>
                <a:cs typeface="Menlo" charset="0"/>
              </a:rPr>
              <a:t>FROM</a:t>
            </a:r>
            <a:r>
              <a:rPr lang="en-US" sz="2400">
                <a:solidFill>
                  <a:prstClr val="black"/>
                </a:solidFill>
                <a:latin typeface="Menlo" charset="0"/>
                <a:ea typeface="Menlo" charset="0"/>
                <a:cs typeface="Menlo" charset="0"/>
              </a:rPr>
              <a:t>   </a:t>
            </a:r>
            <a:r>
              <a:rPr lang="en-US" sz="2400" smtClean="0">
                <a:solidFill>
                  <a:prstClr val="black"/>
                </a:solidFill>
                <a:latin typeface="Menlo" charset="0"/>
                <a:ea typeface="Menlo" charset="0"/>
                <a:cs typeface="Menlo" charset="0"/>
              </a:rPr>
              <a:t>Products</a:t>
            </a:r>
            <a:r>
              <a:rPr lang="en-US" sz="2400" dirty="0">
                <a:solidFill>
                  <a:prstClr val="black"/>
                </a:solidFill>
                <a:latin typeface="Menlo" charset="0"/>
                <a:ea typeface="Menlo" charset="0"/>
                <a:cs typeface="Menlo" charset="0"/>
              </a:rPr>
              <a:t/>
            </a:r>
            <a:br>
              <a:rPr lang="en-US" sz="2400" dirty="0">
                <a:solidFill>
                  <a:prstClr val="black"/>
                </a:solidFill>
                <a:latin typeface="Menlo" charset="0"/>
                <a:ea typeface="Menlo" charset="0"/>
                <a:cs typeface="Menlo" charset="0"/>
              </a:rPr>
            </a:br>
            <a:r>
              <a:rPr lang="en-US" sz="2400">
                <a:solidFill>
                  <a:srgbClr val="ED7D31"/>
                </a:solidFill>
                <a:latin typeface="Menlo" charset="0"/>
                <a:ea typeface="Menlo" charset="0"/>
                <a:cs typeface="Menlo" charset="0"/>
              </a:rPr>
              <a:t>WHERE</a:t>
            </a:r>
            <a:r>
              <a:rPr lang="en-US" sz="2400">
                <a:solidFill>
                  <a:prstClr val="black"/>
                </a:solidFill>
                <a:latin typeface="Menlo" charset="0"/>
                <a:ea typeface="Menlo" charset="0"/>
                <a:cs typeface="Menlo" charset="0"/>
              </a:rPr>
              <a:t>  </a:t>
            </a:r>
            <a:r>
              <a:rPr lang="en-US" sz="2400" smtClean="0">
                <a:solidFill>
                  <a:prstClr val="black"/>
                </a:solidFill>
                <a:latin typeface="Menlo" charset="0"/>
                <a:ea typeface="Menlo" charset="0"/>
                <a:cs typeface="Menlo" charset="0"/>
              </a:rPr>
              <a:t>PName </a:t>
            </a:r>
            <a:r>
              <a:rPr lang="en-US" sz="2400" b="1" dirty="0">
                <a:solidFill>
                  <a:prstClr val="black"/>
                </a:solidFill>
                <a:latin typeface="Menlo" charset="0"/>
                <a:ea typeface="Menlo" charset="0"/>
                <a:cs typeface="Menlo" charset="0"/>
              </a:rPr>
              <a:t>LIKE</a:t>
            </a:r>
            <a:r>
              <a:rPr lang="en-US" sz="2400" dirty="0">
                <a:solidFill>
                  <a:prstClr val="black"/>
                </a:solidFill>
                <a:latin typeface="Menlo" charset="0"/>
                <a:ea typeface="Menlo" charset="0"/>
                <a:cs typeface="Menlo" charset="0"/>
              </a:rPr>
              <a:t> ‘%gizmo%’</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9" name="TextBox 8"/>
            <p:cNvSpPr txBox="1"/>
            <p:nvPr/>
          </p:nvSpPr>
          <p:spPr>
            <a:xfrm>
              <a:off x="188780" y="-22510"/>
              <a:ext cx="3152851"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Other operators</a:t>
              </a:r>
              <a:endParaRPr lang="en-US" sz="1400" b="1" i="1" dirty="0">
                <a:solidFill>
                  <a:prstClr val="black">
                    <a:lumMod val="65000"/>
                    <a:lumOff val="35000"/>
                  </a:prstClr>
                </a:solidFill>
                <a:latin typeface="Calibri Light"/>
              </a:endParaRPr>
            </a:p>
          </p:txBody>
        </p:sp>
      </p:grpSp>
    </p:spTree>
    <p:extLst>
      <p:ext uri="{BB962C8B-B14F-4D97-AF65-F5344CB8AC3E}">
        <p14:creationId xmlns:p14="http://schemas.microsoft.com/office/powerpoint/2010/main" val="258907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4684" y="138613"/>
            <a:ext cx="10810875" cy="3019425"/>
          </a:xfrm>
          <a:prstGeom prst="rect">
            <a:avLst/>
          </a:prstGeom>
        </p:spPr>
      </p:pic>
      <p:pic>
        <p:nvPicPr>
          <p:cNvPr id="3" name="Picture 2"/>
          <p:cNvPicPr>
            <a:picLocks noChangeAspect="1"/>
          </p:cNvPicPr>
          <p:nvPr/>
        </p:nvPicPr>
        <p:blipFill>
          <a:blip r:embed="rId3"/>
          <a:stretch>
            <a:fillRect/>
          </a:stretch>
        </p:blipFill>
        <p:spPr>
          <a:xfrm>
            <a:off x="4566134" y="5198644"/>
            <a:ext cx="6829425" cy="1562100"/>
          </a:xfrm>
          <a:prstGeom prst="rect">
            <a:avLst/>
          </a:prstGeom>
        </p:spPr>
      </p:pic>
      <p:pic>
        <p:nvPicPr>
          <p:cNvPr id="4" name="Picture 3"/>
          <p:cNvPicPr>
            <a:picLocks noChangeAspect="1"/>
          </p:cNvPicPr>
          <p:nvPr/>
        </p:nvPicPr>
        <p:blipFill>
          <a:blip r:embed="rId4"/>
          <a:stretch>
            <a:fillRect/>
          </a:stretch>
        </p:blipFill>
        <p:spPr>
          <a:xfrm>
            <a:off x="7742271" y="3316754"/>
            <a:ext cx="981075" cy="1533525"/>
          </a:xfrm>
          <a:prstGeom prst="rect">
            <a:avLst/>
          </a:prstGeom>
        </p:spPr>
      </p:pic>
      <p:pic>
        <p:nvPicPr>
          <p:cNvPr id="5" name="Picture 4"/>
          <p:cNvPicPr>
            <a:picLocks noChangeAspect="1"/>
          </p:cNvPicPr>
          <p:nvPr/>
        </p:nvPicPr>
        <p:blipFill>
          <a:blip r:embed="rId5"/>
          <a:stretch>
            <a:fillRect/>
          </a:stretch>
        </p:blipFill>
        <p:spPr>
          <a:xfrm>
            <a:off x="1558540" y="3430628"/>
            <a:ext cx="5648325" cy="1495425"/>
          </a:xfrm>
          <a:prstGeom prst="rect">
            <a:avLst/>
          </a:prstGeom>
        </p:spPr>
      </p:pic>
    </p:spTree>
    <p:extLst>
      <p:ext uri="{BB962C8B-B14F-4D97-AF65-F5344CB8AC3E}">
        <p14:creationId xmlns:p14="http://schemas.microsoft.com/office/powerpoint/2010/main" val="51866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54EF4034-38E0-4772-80C3-35B6F682A55E}" type="slidenum">
              <a:rPr lang="en-US">
                <a:solidFill>
                  <a:prstClr val="black">
                    <a:tint val="75000"/>
                  </a:prstClr>
                </a:solidFill>
              </a:rPr>
              <a:pPr/>
              <a:t>49</a:t>
            </a:fld>
            <a:endParaRPr lang="en-US">
              <a:solidFill>
                <a:prstClr val="black">
                  <a:tint val="75000"/>
                </a:prstClr>
              </a:solidFill>
            </a:endParaRPr>
          </a:p>
        </p:txBody>
      </p:sp>
      <p:sp>
        <p:nvSpPr>
          <p:cNvPr id="150530" name="Rectangle 2"/>
          <p:cNvSpPr>
            <a:spLocks noGrp="1" noChangeArrowheads="1"/>
          </p:cNvSpPr>
          <p:nvPr>
            <p:ph type="title"/>
          </p:nvPr>
        </p:nvSpPr>
        <p:spPr/>
        <p:txBody>
          <a:bodyPr/>
          <a:lstStyle/>
          <a:p>
            <a:r>
              <a:rPr lang="en-US" dirty="0" smtClean="0"/>
              <a:t>DISTINCT: Eliminating </a:t>
            </a:r>
            <a:r>
              <a:rPr lang="en-US" dirty="0"/>
              <a:t>Duplicates</a:t>
            </a:r>
          </a:p>
        </p:txBody>
      </p:sp>
      <p:sp>
        <p:nvSpPr>
          <p:cNvPr id="150531" name="Rectangle 3"/>
          <p:cNvSpPr>
            <a:spLocks noChangeArrowheads="1"/>
          </p:cNvSpPr>
          <p:nvPr/>
        </p:nvSpPr>
        <p:spPr bwMode="auto">
          <a:xfrm>
            <a:off x="1438472" y="2133601"/>
            <a:ext cx="4631797"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rgbClr val="ED7D31"/>
                </a:solidFill>
                <a:latin typeface="Menlo" charset="0"/>
                <a:ea typeface="Menlo" charset="0"/>
                <a:cs typeface="Menlo" charset="0"/>
              </a:rPr>
              <a:t>SELECT</a:t>
            </a:r>
            <a:r>
              <a:rPr lang="en-US" sz="2400" dirty="0">
                <a:solidFill>
                  <a:prstClr val="black"/>
                </a:solidFill>
                <a:latin typeface="Menlo" charset="0"/>
                <a:ea typeface="Menlo" charset="0"/>
                <a:cs typeface="Menlo" charset="0"/>
              </a:rPr>
              <a:t> </a:t>
            </a:r>
            <a:r>
              <a:rPr lang="en-US" sz="2400" dirty="0" smtClean="0">
                <a:solidFill>
                  <a:srgbClr val="FF5050"/>
                </a:solidFill>
                <a:latin typeface="Menlo" charset="0"/>
                <a:ea typeface="Menlo" charset="0"/>
                <a:cs typeface="Menlo" charset="0"/>
              </a:rPr>
              <a:t>DISTINCT</a:t>
            </a:r>
            <a:r>
              <a:rPr lang="en-US" sz="2400" dirty="0">
                <a:solidFill>
                  <a:prstClr val="black"/>
                </a:solidFill>
                <a:latin typeface="Menlo" charset="0"/>
                <a:ea typeface="Menlo" charset="0"/>
                <a:cs typeface="Menlo" charset="0"/>
              </a:rPr>
              <a:t> </a:t>
            </a:r>
            <a:r>
              <a:rPr lang="en-US" sz="2400" dirty="0" smtClean="0">
                <a:solidFill>
                  <a:prstClr val="black"/>
                </a:solidFill>
                <a:latin typeface="Menlo" charset="0"/>
                <a:ea typeface="Menlo" charset="0"/>
                <a:cs typeface="Menlo" charset="0"/>
              </a:rPr>
              <a:t>Category</a:t>
            </a:r>
            <a:endParaRPr lang="en-US" sz="2400" dirty="0">
              <a:solidFill>
                <a:prstClr val="black"/>
              </a:solidFill>
              <a:latin typeface="Menlo" charset="0"/>
              <a:ea typeface="Menlo" charset="0"/>
              <a:cs typeface="Menlo" charset="0"/>
            </a:endParaRPr>
          </a:p>
          <a:p>
            <a:pPr eaLnBrk="0" hangingPunct="0"/>
            <a:r>
              <a:rPr lang="en-US" sz="2400" dirty="0">
                <a:solidFill>
                  <a:srgbClr val="ED7D31"/>
                </a:solidFill>
                <a:latin typeface="Menlo" charset="0"/>
                <a:ea typeface="Menlo" charset="0"/>
                <a:cs typeface="Menlo" charset="0"/>
              </a:rPr>
              <a:t>FROM</a:t>
            </a:r>
            <a:r>
              <a:rPr lang="en-US" sz="2400" dirty="0">
                <a:solidFill>
                  <a:prstClr val="black"/>
                </a:solidFill>
                <a:latin typeface="Menlo" charset="0"/>
                <a:ea typeface="Menlo" charset="0"/>
                <a:cs typeface="Menlo" charset="0"/>
              </a:rPr>
              <a:t>   </a:t>
            </a:r>
            <a:r>
              <a:rPr lang="en-US" sz="2400" dirty="0" smtClean="0">
                <a:solidFill>
                  <a:prstClr val="black"/>
                </a:solidFill>
                <a:latin typeface="Menlo" charset="0"/>
                <a:ea typeface="Menlo" charset="0"/>
                <a:cs typeface="Menlo" charset="0"/>
              </a:rPr>
              <a:t>Product</a:t>
            </a:r>
            <a:endParaRPr lang="en-US" sz="2400" dirty="0">
              <a:solidFill>
                <a:prstClr val="black"/>
              </a:solidFill>
              <a:latin typeface="Menlo" charset="0"/>
              <a:ea typeface="Menlo" charset="0"/>
              <a:cs typeface="Menlo" charset="0"/>
            </a:endParaRPr>
          </a:p>
        </p:txBody>
      </p:sp>
      <p:sp>
        <p:nvSpPr>
          <p:cNvPr id="150532" name="Text Box 4"/>
          <p:cNvSpPr txBox="1">
            <a:spLocks noChangeArrowheads="1"/>
          </p:cNvSpPr>
          <p:nvPr/>
        </p:nvSpPr>
        <p:spPr bwMode="auto">
          <a:xfrm>
            <a:off x="3133834" y="3600071"/>
            <a:ext cx="990325" cy="461665"/>
          </a:xfrm>
          <a:prstGeom prst="rect">
            <a:avLst/>
          </a:prstGeom>
          <a:noFill/>
          <a:ln w="9525">
            <a:noFill/>
            <a:miter lim="800000"/>
            <a:headEnd/>
            <a:tailEnd/>
          </a:ln>
          <a:effectLst/>
        </p:spPr>
        <p:txBody>
          <a:bodyPr wrap="none">
            <a:spAutoFit/>
          </a:bodyPr>
          <a:lstStyle/>
          <a:p>
            <a:pPr eaLnBrk="0" hangingPunct="0"/>
            <a:r>
              <a:rPr lang="en-US" sz="2400" dirty="0" smtClean="0">
                <a:solidFill>
                  <a:prstClr val="black"/>
                </a:solidFill>
                <a:latin typeface="Calibri Light"/>
              </a:rPr>
              <a:t>Versus</a:t>
            </a:r>
            <a:endParaRPr lang="en-US" sz="2400" dirty="0">
              <a:solidFill>
                <a:prstClr val="black"/>
              </a:solidFill>
              <a:latin typeface="Calibri Light"/>
            </a:endParaRPr>
          </a:p>
        </p:txBody>
      </p:sp>
      <p:sp>
        <p:nvSpPr>
          <p:cNvPr id="150533" name="Rectangle 5"/>
          <p:cNvSpPr>
            <a:spLocks noChangeArrowheads="1"/>
          </p:cNvSpPr>
          <p:nvPr/>
        </p:nvSpPr>
        <p:spPr bwMode="auto">
          <a:xfrm>
            <a:off x="2374214" y="4697209"/>
            <a:ext cx="2964123"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rgbClr val="ED7D31"/>
                </a:solidFill>
                <a:latin typeface="Menlo" charset="0"/>
                <a:ea typeface="Menlo" charset="0"/>
                <a:cs typeface="Menlo" charset="0"/>
              </a:rPr>
              <a:t>SELECT</a:t>
            </a:r>
            <a:r>
              <a:rPr lang="en-US" sz="2400" dirty="0">
                <a:solidFill>
                  <a:prstClr val="black"/>
                </a:solidFill>
                <a:latin typeface="Menlo" charset="0"/>
                <a:ea typeface="Menlo" charset="0"/>
                <a:cs typeface="Menlo" charset="0"/>
              </a:rPr>
              <a:t> C</a:t>
            </a:r>
            <a:r>
              <a:rPr lang="en-US" sz="2400" dirty="0" smtClean="0">
                <a:solidFill>
                  <a:prstClr val="black"/>
                </a:solidFill>
                <a:latin typeface="Menlo" charset="0"/>
                <a:ea typeface="Menlo" charset="0"/>
                <a:cs typeface="Menlo" charset="0"/>
              </a:rPr>
              <a:t>ategory</a:t>
            </a:r>
            <a:endParaRPr lang="en-US" sz="2400" dirty="0">
              <a:solidFill>
                <a:prstClr val="black"/>
              </a:solidFill>
              <a:latin typeface="Menlo" charset="0"/>
              <a:ea typeface="Menlo" charset="0"/>
              <a:cs typeface="Menlo" charset="0"/>
            </a:endParaRPr>
          </a:p>
          <a:p>
            <a:pPr eaLnBrk="0" hangingPunct="0"/>
            <a:r>
              <a:rPr lang="en-US" sz="2400" dirty="0">
                <a:solidFill>
                  <a:srgbClr val="ED7D31"/>
                </a:solidFill>
                <a:latin typeface="Menlo" charset="0"/>
                <a:ea typeface="Menlo" charset="0"/>
                <a:cs typeface="Menlo" charset="0"/>
              </a:rPr>
              <a:t>FROM</a:t>
            </a:r>
            <a:r>
              <a:rPr lang="en-US" sz="2400" dirty="0">
                <a:solidFill>
                  <a:prstClr val="black"/>
                </a:solidFill>
                <a:latin typeface="Menlo" charset="0"/>
                <a:ea typeface="Menlo" charset="0"/>
                <a:cs typeface="Menlo" charset="0"/>
              </a:rPr>
              <a:t>   </a:t>
            </a:r>
            <a:r>
              <a:rPr lang="en-US" sz="2400" dirty="0" smtClean="0">
                <a:solidFill>
                  <a:prstClr val="black"/>
                </a:solidFill>
                <a:latin typeface="Menlo" charset="0"/>
                <a:ea typeface="Menlo" charset="0"/>
                <a:cs typeface="Menlo" charset="0"/>
              </a:rPr>
              <a:t>Product</a:t>
            </a:r>
            <a:endParaRPr lang="en-US" sz="2400" dirty="0">
              <a:solidFill>
                <a:prstClr val="black"/>
              </a:solidFill>
              <a:latin typeface="Menlo" charset="0"/>
              <a:ea typeface="Menlo" charset="0"/>
              <a:cs typeface="Menlo" charset="0"/>
            </a:endParaRPr>
          </a:p>
        </p:txBody>
      </p:sp>
      <p:graphicFrame>
        <p:nvGraphicFramePr>
          <p:cNvPr id="150567" name="Group 39"/>
          <p:cNvGraphicFramePr>
            <a:graphicFrameLocks noGrp="1"/>
          </p:cNvGraphicFramePr>
          <p:nvPr>
            <p:extLst/>
          </p:nvPr>
        </p:nvGraphicFramePr>
        <p:xfrm>
          <a:off x="7772400" y="4163808"/>
          <a:ext cx="1981200" cy="2286000"/>
        </p:xfrm>
        <a:graphic>
          <a:graphicData uri="http://schemas.openxmlformats.org/drawingml/2006/table">
            <a:tbl>
              <a:tblPr/>
              <a:tblGrid>
                <a:gridCol w="19812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82" name="Group 54"/>
          <p:cNvGraphicFramePr>
            <a:graphicFrameLocks noGrp="1"/>
          </p:cNvGraphicFramePr>
          <p:nvPr/>
        </p:nvGraphicFramePr>
        <p:xfrm>
          <a:off x="7772400" y="1905000"/>
          <a:ext cx="1981200" cy="1828800"/>
        </p:xfrm>
        <a:graphic>
          <a:graphicData uri="http://schemas.openxmlformats.org/drawingml/2006/table">
            <a:tbl>
              <a:tblPr/>
              <a:tblGrid>
                <a:gridCol w="19812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0583" name="AutoShape 55"/>
          <p:cNvSpPr>
            <a:spLocks noChangeArrowheads="1"/>
          </p:cNvSpPr>
          <p:nvPr/>
        </p:nvSpPr>
        <p:spPr bwMode="auto">
          <a:xfrm>
            <a:off x="6657005" y="2343280"/>
            <a:ext cx="544287" cy="411637"/>
          </a:xfrm>
          <a:prstGeom prst="rightArrow">
            <a:avLst>
              <a:gd name="adj1" fmla="val 50000"/>
              <a:gd name="adj2" fmla="val 50245"/>
            </a:avLst>
          </a:prstGeom>
          <a:noFill/>
          <a:ln w="9525">
            <a:solidFill>
              <a:schemeClr val="tx1"/>
            </a:solidFill>
            <a:miter lim="800000"/>
            <a:headEnd/>
            <a:tailEnd/>
          </a:ln>
          <a:effectLst/>
        </p:spPr>
        <p:txBody>
          <a:bodyPr wrap="square" anchor="ctr">
            <a:spAutoFit/>
          </a:bodyPr>
          <a:lstStyle/>
          <a:p>
            <a:endParaRPr lang="en-US">
              <a:solidFill>
                <a:prstClr val="black"/>
              </a:solidFill>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13" name="TextBox 12"/>
            <p:cNvSpPr txBox="1"/>
            <p:nvPr/>
          </p:nvSpPr>
          <p:spPr>
            <a:xfrm>
              <a:off x="188780" y="-22510"/>
              <a:ext cx="3152851"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Other operators</a:t>
              </a:r>
              <a:endParaRPr lang="en-US" sz="1400" b="1" i="1" dirty="0">
                <a:solidFill>
                  <a:prstClr val="black">
                    <a:lumMod val="65000"/>
                    <a:lumOff val="35000"/>
                  </a:prstClr>
                </a:solidFill>
                <a:latin typeface="Calibri Light"/>
              </a:endParaRPr>
            </a:p>
          </p:txBody>
        </p:sp>
      </p:grpSp>
      <p:sp>
        <p:nvSpPr>
          <p:cNvPr id="14" name="AutoShape 55"/>
          <p:cNvSpPr>
            <a:spLocks noChangeArrowheads="1"/>
          </p:cNvSpPr>
          <p:nvPr/>
        </p:nvSpPr>
        <p:spPr bwMode="auto">
          <a:xfrm>
            <a:off x="6653508" y="4906888"/>
            <a:ext cx="544287" cy="411637"/>
          </a:xfrm>
          <a:prstGeom prst="rightArrow">
            <a:avLst>
              <a:gd name="adj1" fmla="val 50000"/>
              <a:gd name="adj2" fmla="val 50245"/>
            </a:avLst>
          </a:prstGeom>
          <a:noFill/>
          <a:ln w="9525">
            <a:solidFill>
              <a:schemeClr val="tx1"/>
            </a:solidFill>
            <a:miter lim="800000"/>
            <a:headEnd/>
            <a:tailEnd/>
          </a:ln>
          <a:effectLst/>
        </p:spPr>
        <p:txBody>
          <a:bodyPr wrap="square" anchor="ctr">
            <a:spAutoFit/>
          </a:bodyPr>
          <a:lstStyle/>
          <a:p>
            <a:endParaRPr lang="en-US">
              <a:solidFill>
                <a:prstClr val="black"/>
              </a:solidFill>
            </a:endParaRPr>
          </a:p>
        </p:txBody>
      </p:sp>
    </p:spTree>
    <p:extLst>
      <p:ext uri="{BB962C8B-B14F-4D97-AF65-F5344CB8AC3E}">
        <p14:creationId xmlns:p14="http://schemas.microsoft.com/office/powerpoint/2010/main" val="1509775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D0EBB30-13A5-44C9-8CC9-AE94623A6DE6}"/>
              </a:ext>
            </a:extLst>
          </p:cNvPr>
          <p:cNvPicPr>
            <a:picLocks noChangeAspect="1"/>
          </p:cNvPicPr>
          <p:nvPr/>
        </p:nvPicPr>
        <p:blipFill>
          <a:blip r:embed="rId2"/>
          <a:stretch>
            <a:fillRect/>
          </a:stretch>
        </p:blipFill>
        <p:spPr>
          <a:xfrm>
            <a:off x="4319587" y="2538412"/>
            <a:ext cx="3552825" cy="1781175"/>
          </a:xfrm>
          <a:prstGeom prst="rect">
            <a:avLst/>
          </a:prstGeom>
        </p:spPr>
      </p:pic>
    </p:spTree>
    <p:extLst>
      <p:ext uri="{BB962C8B-B14F-4D97-AF65-F5344CB8AC3E}">
        <p14:creationId xmlns:p14="http://schemas.microsoft.com/office/powerpoint/2010/main" val="4282733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B702D97-CCAA-4512-B572-D64BCF59CDE8}" type="slidenum">
              <a:rPr lang="en-US">
                <a:solidFill>
                  <a:prstClr val="black">
                    <a:tint val="75000"/>
                  </a:prstClr>
                </a:solidFill>
              </a:rPr>
              <a:pPr/>
              <a:t>50</a:t>
            </a:fld>
            <a:endParaRPr lang="en-US">
              <a:solidFill>
                <a:prstClr val="black">
                  <a:tint val="75000"/>
                </a:prstClr>
              </a:solidFill>
            </a:endParaRPr>
          </a:p>
        </p:txBody>
      </p:sp>
      <p:sp>
        <p:nvSpPr>
          <p:cNvPr id="115714" name="Rectangle 2"/>
          <p:cNvSpPr>
            <a:spLocks noGrp="1" noChangeArrowheads="1"/>
          </p:cNvSpPr>
          <p:nvPr>
            <p:ph type="title"/>
          </p:nvPr>
        </p:nvSpPr>
        <p:spPr/>
        <p:txBody>
          <a:bodyPr/>
          <a:lstStyle/>
          <a:p>
            <a:r>
              <a:rPr lang="en-US" dirty="0" smtClean="0"/>
              <a:t>ORDER BY: Sorting </a:t>
            </a:r>
            <a:r>
              <a:rPr lang="en-US" dirty="0"/>
              <a:t>the Results</a:t>
            </a:r>
          </a:p>
        </p:txBody>
      </p:sp>
      <p:sp>
        <p:nvSpPr>
          <p:cNvPr id="115715" name="Rectangle 3"/>
          <p:cNvSpPr>
            <a:spLocks noChangeArrowheads="1"/>
          </p:cNvSpPr>
          <p:nvPr/>
        </p:nvSpPr>
        <p:spPr bwMode="auto">
          <a:xfrm>
            <a:off x="2283840" y="2249201"/>
            <a:ext cx="7622600" cy="156966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rgbClr val="ED7D31"/>
                </a:solidFill>
                <a:latin typeface="Menlo" charset="0"/>
                <a:ea typeface="Menlo" charset="0"/>
                <a:cs typeface="Menlo" charset="0"/>
              </a:rPr>
              <a:t>SELECT</a:t>
            </a:r>
            <a:r>
              <a:rPr lang="en-US" sz="2400" dirty="0">
                <a:solidFill>
                  <a:prstClr val="black"/>
                </a:solidFill>
                <a:latin typeface="Menlo" charset="0"/>
                <a:ea typeface="Menlo" charset="0"/>
                <a:cs typeface="Menlo" charset="0"/>
              </a:rPr>
              <a:t>   </a:t>
            </a:r>
            <a:r>
              <a:rPr lang="en-US" sz="2400" dirty="0" err="1" smtClean="0">
                <a:solidFill>
                  <a:prstClr val="black"/>
                </a:solidFill>
                <a:latin typeface="Menlo" charset="0"/>
                <a:ea typeface="Menlo" charset="0"/>
                <a:cs typeface="Menlo" charset="0"/>
              </a:rPr>
              <a:t>PName</a:t>
            </a:r>
            <a:r>
              <a:rPr lang="en-US" sz="2400" dirty="0">
                <a:solidFill>
                  <a:prstClr val="black"/>
                </a:solidFill>
                <a:latin typeface="Menlo" charset="0"/>
                <a:ea typeface="Menlo" charset="0"/>
                <a:cs typeface="Menlo" charset="0"/>
              </a:rPr>
              <a:t>, </a:t>
            </a:r>
            <a:r>
              <a:rPr lang="en-US" sz="2400" dirty="0" smtClean="0">
                <a:solidFill>
                  <a:prstClr val="black"/>
                </a:solidFill>
                <a:latin typeface="Menlo" charset="0"/>
                <a:ea typeface="Menlo" charset="0"/>
                <a:cs typeface="Menlo" charset="0"/>
              </a:rPr>
              <a:t>Price</a:t>
            </a:r>
            <a:r>
              <a:rPr lang="en-US" sz="2400" dirty="0">
                <a:solidFill>
                  <a:prstClr val="black"/>
                </a:solidFill>
                <a:latin typeface="Menlo" charset="0"/>
                <a:ea typeface="Menlo" charset="0"/>
                <a:cs typeface="Menlo" charset="0"/>
              </a:rPr>
              <a:t>, M</a:t>
            </a:r>
            <a:r>
              <a:rPr lang="en-US" sz="2400" dirty="0" smtClean="0">
                <a:solidFill>
                  <a:prstClr val="black"/>
                </a:solidFill>
                <a:latin typeface="Menlo" charset="0"/>
                <a:ea typeface="Menlo" charset="0"/>
                <a:cs typeface="Menlo" charset="0"/>
              </a:rPr>
              <a:t>anufacturer</a:t>
            </a:r>
            <a:endParaRPr lang="en-US" sz="2400" dirty="0">
              <a:solidFill>
                <a:prstClr val="black"/>
              </a:solidFill>
              <a:latin typeface="Menlo" charset="0"/>
              <a:ea typeface="Menlo" charset="0"/>
              <a:cs typeface="Menlo" charset="0"/>
            </a:endParaRPr>
          </a:p>
          <a:p>
            <a:pPr eaLnBrk="0" hangingPunct="0"/>
            <a:r>
              <a:rPr lang="en-US" sz="2400" dirty="0">
                <a:solidFill>
                  <a:srgbClr val="ED7D31"/>
                </a:solidFill>
                <a:latin typeface="Menlo" charset="0"/>
                <a:ea typeface="Menlo" charset="0"/>
                <a:cs typeface="Menlo" charset="0"/>
              </a:rPr>
              <a:t>FROM</a:t>
            </a:r>
            <a:r>
              <a:rPr lang="en-US" sz="2400" dirty="0">
                <a:solidFill>
                  <a:prstClr val="black"/>
                </a:solidFill>
                <a:latin typeface="Menlo" charset="0"/>
                <a:ea typeface="Menlo" charset="0"/>
                <a:cs typeface="Menlo" charset="0"/>
              </a:rPr>
              <a:t>     Product</a:t>
            </a:r>
          </a:p>
          <a:p>
            <a:pPr eaLnBrk="0" hangingPunct="0"/>
            <a:r>
              <a:rPr lang="en-US" sz="2400" dirty="0">
                <a:solidFill>
                  <a:srgbClr val="ED7D31"/>
                </a:solidFill>
                <a:latin typeface="Menlo" charset="0"/>
                <a:ea typeface="Menlo" charset="0"/>
                <a:cs typeface="Menlo" charset="0"/>
              </a:rPr>
              <a:t>WHERE</a:t>
            </a:r>
            <a:r>
              <a:rPr lang="en-US" sz="2400" dirty="0">
                <a:solidFill>
                  <a:prstClr val="black"/>
                </a:solidFill>
                <a:latin typeface="Menlo" charset="0"/>
                <a:ea typeface="Menlo" charset="0"/>
                <a:cs typeface="Menlo" charset="0"/>
              </a:rPr>
              <a:t>   </a:t>
            </a:r>
            <a:r>
              <a:rPr lang="en-US" sz="2400" dirty="0" smtClean="0">
                <a:solidFill>
                  <a:prstClr val="black"/>
                </a:solidFill>
                <a:latin typeface="Menlo" charset="0"/>
                <a:ea typeface="Menlo" charset="0"/>
                <a:cs typeface="Menlo" charset="0"/>
              </a:rPr>
              <a:t> Category</a:t>
            </a:r>
            <a:r>
              <a:rPr lang="en-US" sz="2400" dirty="0">
                <a:solidFill>
                  <a:prstClr val="black"/>
                </a:solidFill>
                <a:latin typeface="Menlo" charset="0"/>
                <a:ea typeface="Menlo" charset="0"/>
                <a:cs typeface="Menlo" charset="0"/>
              </a:rPr>
              <a:t>=‘gizmo’ AND </a:t>
            </a:r>
            <a:r>
              <a:rPr lang="en-US" sz="2400" dirty="0" smtClean="0">
                <a:solidFill>
                  <a:prstClr val="black"/>
                </a:solidFill>
                <a:latin typeface="Menlo" charset="0"/>
                <a:ea typeface="Menlo" charset="0"/>
                <a:cs typeface="Menlo" charset="0"/>
              </a:rPr>
              <a:t>Price </a:t>
            </a:r>
            <a:r>
              <a:rPr lang="en-US" sz="2400" dirty="0">
                <a:solidFill>
                  <a:prstClr val="black"/>
                </a:solidFill>
                <a:latin typeface="Menlo" charset="0"/>
                <a:ea typeface="Menlo" charset="0"/>
                <a:cs typeface="Menlo" charset="0"/>
              </a:rPr>
              <a:t>&gt; 50</a:t>
            </a:r>
          </a:p>
          <a:p>
            <a:pPr eaLnBrk="0" hangingPunct="0"/>
            <a:r>
              <a:rPr lang="en-US" sz="2400" dirty="0">
                <a:solidFill>
                  <a:srgbClr val="FF5050"/>
                </a:solidFill>
                <a:latin typeface="Menlo" charset="0"/>
                <a:ea typeface="Menlo" charset="0"/>
                <a:cs typeface="Menlo" charset="0"/>
              </a:rPr>
              <a:t>ORDER BY</a:t>
            </a:r>
            <a:r>
              <a:rPr lang="en-US" sz="2400" dirty="0">
                <a:solidFill>
                  <a:prstClr val="black"/>
                </a:solidFill>
                <a:latin typeface="Menlo" charset="0"/>
                <a:ea typeface="Menlo" charset="0"/>
                <a:cs typeface="Menlo" charset="0"/>
              </a:rPr>
              <a:t> P</a:t>
            </a:r>
            <a:r>
              <a:rPr lang="en-US" sz="2400" dirty="0" smtClean="0">
                <a:solidFill>
                  <a:prstClr val="black"/>
                </a:solidFill>
                <a:latin typeface="Menlo" charset="0"/>
                <a:ea typeface="Menlo" charset="0"/>
                <a:cs typeface="Menlo" charset="0"/>
              </a:rPr>
              <a:t>rice</a:t>
            </a:r>
            <a:r>
              <a:rPr lang="en-US" sz="2400" dirty="0">
                <a:solidFill>
                  <a:prstClr val="black"/>
                </a:solidFill>
                <a:latin typeface="Menlo" charset="0"/>
                <a:ea typeface="Menlo" charset="0"/>
                <a:cs typeface="Menlo" charset="0"/>
              </a:rPr>
              <a:t>, </a:t>
            </a:r>
            <a:r>
              <a:rPr lang="en-US" sz="2400" dirty="0" err="1" smtClean="0">
                <a:solidFill>
                  <a:prstClr val="black"/>
                </a:solidFill>
                <a:latin typeface="Menlo" charset="0"/>
                <a:ea typeface="Menlo" charset="0"/>
                <a:cs typeface="Menlo" charset="0"/>
              </a:rPr>
              <a:t>PName</a:t>
            </a:r>
            <a:endParaRPr lang="en-US" sz="2400" dirty="0">
              <a:solidFill>
                <a:prstClr val="black"/>
              </a:solidFill>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9" name="TextBox 8"/>
            <p:cNvSpPr txBox="1"/>
            <p:nvPr/>
          </p:nvSpPr>
          <p:spPr>
            <a:xfrm>
              <a:off x="188780" y="-22510"/>
              <a:ext cx="3152851" cy="307777"/>
            </a:xfrm>
            <a:prstGeom prst="rect">
              <a:avLst/>
            </a:prstGeom>
            <a:noFill/>
          </p:spPr>
          <p:txBody>
            <a:bodyPr wrap="none" rtlCol="0">
              <a:spAutoFit/>
            </a:bodyPr>
            <a:lstStyle/>
            <a:p>
              <a:r>
                <a:rPr lang="en-US" sz="1400" b="1" i="1" dirty="0" smtClean="0">
                  <a:solidFill>
                    <a:prstClr val="black">
                      <a:lumMod val="65000"/>
                      <a:lumOff val="35000"/>
                    </a:prstClr>
                  </a:solidFill>
                  <a:latin typeface="Calibri Light"/>
                </a:rPr>
                <a:t>Lecture 2  &gt;  Section 2  &gt;  Other operators</a:t>
              </a:r>
              <a:endParaRPr lang="en-US" sz="1400" b="1" i="1" dirty="0">
                <a:solidFill>
                  <a:prstClr val="black">
                    <a:lumMod val="65000"/>
                    <a:lumOff val="35000"/>
                  </a:prstClr>
                </a:solidFill>
                <a:latin typeface="Calibri Light"/>
              </a:endParaRPr>
            </a:p>
          </p:txBody>
        </p:sp>
      </p:grpSp>
      <p:sp>
        <p:nvSpPr>
          <p:cNvPr id="10" name="TextBox 9"/>
          <p:cNvSpPr txBox="1"/>
          <p:nvPr/>
        </p:nvSpPr>
        <p:spPr>
          <a:xfrm>
            <a:off x="2746581" y="4458133"/>
            <a:ext cx="2690342" cy="132343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dirty="0" smtClean="0">
                <a:solidFill>
                  <a:prstClr val="black"/>
                </a:solidFill>
                <a:latin typeface="Calibri Light"/>
                <a:cs typeface="Calibri (Light Headings)"/>
              </a:rPr>
              <a:t>Ties </a:t>
            </a:r>
            <a:r>
              <a:rPr lang="en-US" sz="2000" dirty="0">
                <a:solidFill>
                  <a:prstClr val="black"/>
                </a:solidFill>
                <a:latin typeface="Calibri Light"/>
                <a:cs typeface="Calibri (Light Headings)"/>
              </a:rPr>
              <a:t>are broken by the second attribute on the ORDER BY list, etc.</a:t>
            </a:r>
          </a:p>
          <a:p>
            <a:endParaRPr lang="en-US" sz="2000" dirty="0">
              <a:solidFill>
                <a:prstClr val="black"/>
              </a:solidFill>
              <a:latin typeface="Calibri Light"/>
            </a:endParaRPr>
          </a:p>
        </p:txBody>
      </p:sp>
      <p:sp>
        <p:nvSpPr>
          <p:cNvPr id="11" name="TextBox 10"/>
          <p:cNvSpPr txBox="1"/>
          <p:nvPr/>
        </p:nvSpPr>
        <p:spPr>
          <a:xfrm>
            <a:off x="6580795" y="4458133"/>
            <a:ext cx="2690342" cy="132343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eaLnBrk="0" hangingPunct="0"/>
            <a:r>
              <a:rPr lang="en-US" sz="2000" dirty="0">
                <a:solidFill>
                  <a:prstClr val="black"/>
                </a:solidFill>
                <a:latin typeface="Calibri Light"/>
              </a:rPr>
              <a:t>Ordering is ascending, unless you specify the DESC keyword.</a:t>
            </a:r>
          </a:p>
          <a:p>
            <a:endParaRPr lang="en-US" sz="2000" dirty="0">
              <a:solidFill>
                <a:prstClr val="black"/>
              </a:solidFill>
              <a:latin typeface="Calibri Light"/>
            </a:endParaRPr>
          </a:p>
        </p:txBody>
      </p:sp>
    </p:spTree>
    <p:extLst>
      <p:ext uri="{BB962C8B-B14F-4D97-AF65-F5344CB8AC3E}">
        <p14:creationId xmlns:p14="http://schemas.microsoft.com/office/powerpoint/2010/main" val="32370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online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SQL </a:t>
            </a:r>
            <a:r>
              <a:rPr lang="en-US" dirty="0" smtClean="0"/>
              <a:t>Tutorial </a:t>
            </a:r>
            <a:r>
              <a:rPr lang="en-US" dirty="0">
                <a:hlinkClick r:id="rId2"/>
              </a:rPr>
              <a:t>https://www.w3schools.com/sql/default.asp</a:t>
            </a:r>
            <a:endParaRPr lang="en-US" dirty="0"/>
          </a:p>
          <a:p>
            <a:pPr marL="514350" indent="-514350">
              <a:buFont typeface="+mj-lt"/>
              <a:buAutoNum type="arabicPeriod"/>
            </a:pPr>
            <a:r>
              <a:rPr lang="en-US" dirty="0" smtClean="0"/>
              <a:t>SQL </a:t>
            </a:r>
            <a:r>
              <a:rPr lang="en-US" dirty="0"/>
              <a:t>zoo  </a:t>
            </a:r>
            <a:r>
              <a:rPr lang="en-US" dirty="0">
                <a:hlinkClick r:id="rId3"/>
              </a:rPr>
              <a:t>https://</a:t>
            </a:r>
            <a:r>
              <a:rPr lang="en-US" dirty="0" smtClean="0">
                <a:hlinkClick r:id="rId3"/>
              </a:rPr>
              <a:t>sqlzoo.net/wiki/SQL_Tutorial</a:t>
            </a:r>
            <a:r>
              <a:rPr lang="en-US" dirty="0" smtClean="0"/>
              <a:t> </a:t>
            </a:r>
          </a:p>
          <a:p>
            <a:pPr marL="0" indent="0">
              <a:buNone/>
            </a:pPr>
            <a:endParaRPr lang="en-US" dirty="0" smtClean="0"/>
          </a:p>
          <a:p>
            <a:pPr marL="0" indent="0">
              <a:buNone/>
            </a:pPr>
            <a:r>
              <a:rPr lang="en-US" dirty="0" smtClean="0"/>
              <a:t>Check for more sites </a:t>
            </a:r>
            <a:r>
              <a:rPr lang="en-US" b="1" dirty="0">
                <a:solidFill>
                  <a:srgbClr val="333333"/>
                </a:solidFill>
                <a:latin typeface="q_serif"/>
              </a:rPr>
              <a:t>What is the best website to practice SQL queries?</a:t>
            </a:r>
          </a:p>
          <a:p>
            <a:pPr marL="0" indent="0">
              <a:buNone/>
            </a:pPr>
            <a:r>
              <a:rPr lang="en-US" dirty="0">
                <a:hlinkClick r:id="rId4"/>
              </a:rPr>
              <a:t>https://</a:t>
            </a:r>
            <a:r>
              <a:rPr lang="en-US" dirty="0" smtClean="0">
                <a:hlinkClick r:id="rId4"/>
              </a:rPr>
              <a:t>www.quora.com/What-is-the-best-website-to-practice-SQL-queries</a:t>
            </a:r>
            <a:r>
              <a:rPr lang="en-US" dirty="0" smtClean="0"/>
              <a:t> </a:t>
            </a:r>
          </a:p>
          <a:p>
            <a:pPr marL="0" indent="0">
              <a:buNone/>
            </a:pPr>
            <a:endParaRPr lang="en-US" dirty="0"/>
          </a:p>
        </p:txBody>
      </p:sp>
    </p:spTree>
    <p:extLst>
      <p:ext uri="{BB962C8B-B14F-4D97-AF65-F5344CB8AC3E}">
        <p14:creationId xmlns:p14="http://schemas.microsoft.com/office/powerpoint/2010/main" val="3223286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on your computer</a:t>
            </a:r>
            <a:endParaRPr lang="en-US" dirty="0"/>
          </a:p>
        </p:txBody>
      </p:sp>
      <p:sp>
        <p:nvSpPr>
          <p:cNvPr id="3" name="Content Placeholder 2"/>
          <p:cNvSpPr>
            <a:spLocks noGrp="1"/>
          </p:cNvSpPr>
          <p:nvPr>
            <p:ph idx="1"/>
          </p:nvPr>
        </p:nvSpPr>
        <p:spPr/>
        <p:txBody>
          <a:bodyPr>
            <a:normAutofit/>
          </a:bodyPr>
          <a:lstStyle/>
          <a:p>
            <a:pPr marL="0" indent="0">
              <a:buNone/>
            </a:pPr>
            <a:r>
              <a:rPr lang="en-US" sz="4400" dirty="0"/>
              <a:t>Check ‘Professor Bill Bird’s SQLite </a:t>
            </a:r>
            <a:r>
              <a:rPr lang="en-US" sz="4400" dirty="0" smtClean="0"/>
              <a:t>tutorial’ uploaded on the course website in </a:t>
            </a:r>
            <a:r>
              <a:rPr lang="en-US" sz="4400" dirty="0" err="1" smtClean="0"/>
              <a:t>Connex</a:t>
            </a:r>
            <a:endParaRPr lang="en-US" sz="4400" dirty="0"/>
          </a:p>
        </p:txBody>
      </p:sp>
    </p:spTree>
    <p:extLst>
      <p:ext uri="{BB962C8B-B14F-4D97-AF65-F5344CB8AC3E}">
        <p14:creationId xmlns:p14="http://schemas.microsoft.com/office/powerpoint/2010/main" val="3164231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 material on SQL</a:t>
            </a:r>
            <a:endParaRPr lang="en-US" dirty="0"/>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following book on SQL queries is available online for free through the University's licensing agreement.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Beginning SQL Queries</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(Second Edition) by Clare </a:t>
            </a:r>
            <a:r>
              <a:rPr lang="en-US"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Churcher</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en-US"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Apress</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2016)</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Note that the </a:t>
            </a:r>
            <a:r>
              <a:rPr lang="en-US" dirty="0" err="1">
                <a:latin typeface="Calibri" panose="020F0502020204030204" pitchFamily="34" charset="0"/>
                <a:ea typeface="Calibri" panose="020F0502020204030204" pitchFamily="34" charset="0"/>
                <a:cs typeface="Times New Roman" panose="02020603050405020304" pitchFamily="18" charset="0"/>
              </a:rPr>
              <a:t>Churcher</a:t>
            </a:r>
            <a:r>
              <a:rPr lang="en-US" dirty="0">
                <a:latin typeface="Calibri" panose="020F0502020204030204" pitchFamily="34" charset="0"/>
                <a:ea typeface="Calibri" panose="020F0502020204030204" pitchFamily="34" charset="0"/>
                <a:cs typeface="Times New Roman" panose="02020603050405020304" pitchFamily="18" charset="0"/>
              </a:rPr>
              <a:t> book is written for Microsoft SQL platforms, so some advanced or esoteric aspects of the SQL syntax described in the book will not apply to the SQL servers we use in this course.</a:t>
            </a:r>
          </a:p>
          <a:p>
            <a:pPr marL="0" indent="0">
              <a:buNone/>
            </a:pPr>
            <a:r>
              <a:rPr lang="en-US" dirty="0" smtClean="0"/>
              <a:t>(Link and explanatory text provided by Professor Bill Bird for </a:t>
            </a:r>
            <a:r>
              <a:rPr lang="en-US" dirty="0"/>
              <a:t>his lectures given in CSC 370 - Spring </a:t>
            </a:r>
            <a:r>
              <a:rPr lang="en-US" dirty="0" smtClean="0"/>
              <a:t>2018)</a:t>
            </a:r>
            <a:endParaRPr lang="en-US" dirty="0"/>
          </a:p>
        </p:txBody>
      </p:sp>
    </p:spTree>
    <p:extLst>
      <p:ext uri="{BB962C8B-B14F-4D97-AF65-F5344CB8AC3E}">
        <p14:creationId xmlns:p14="http://schemas.microsoft.com/office/powerpoint/2010/main" val="19302647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 material on </a:t>
            </a:r>
            <a:r>
              <a:rPr lang="en-US" dirty="0" smtClean="0"/>
              <a:t>SQL standards</a:t>
            </a:r>
            <a:endParaRPr lang="en-US" dirty="0"/>
          </a:p>
        </p:txBody>
      </p:sp>
      <p:sp>
        <p:nvSpPr>
          <p:cNvPr id="3" name="Content Placeholder 2"/>
          <p:cNvSpPr>
            <a:spLocks noGrp="1"/>
          </p:cNvSpPr>
          <p:nvPr>
            <p:ph idx="1"/>
          </p:nvPr>
        </p:nvSpPr>
        <p:spPr>
          <a:xfrm>
            <a:off x="838200" y="1690688"/>
            <a:ext cx="10515600" cy="4486275"/>
          </a:xfrm>
        </p:spPr>
        <p:txBody>
          <a:bodyPr>
            <a:normAutofit fontScale="55000" lnSpcReduction="20000"/>
          </a:bodyPr>
          <a:lstStyle/>
          <a:p>
            <a:pPr marL="0" marR="0">
              <a:lnSpc>
                <a:spcPct val="107000"/>
              </a:lnSpc>
              <a:spcBef>
                <a:spcPts val="0"/>
              </a:spcBef>
              <a:spcAft>
                <a:spcPts val="800"/>
              </a:spcAft>
            </a:pPr>
            <a:r>
              <a:rPr lang="en-US" sz="3200">
                <a:latin typeface="Arial" panose="020B0604020202020204" pitchFamily="34" charset="0"/>
                <a:ea typeface="Calibri" panose="020F0502020204030204" pitchFamily="34" charset="0"/>
                <a:cs typeface="Arial" panose="020B0604020202020204" pitchFamily="34" charset="0"/>
              </a:rPr>
              <a:t>A </a:t>
            </a:r>
            <a:r>
              <a:rPr lang="en-US" sz="3200" smtClean="0">
                <a:latin typeface="Arial" panose="020B0604020202020204" pitchFamily="34" charset="0"/>
                <a:ea typeface="Calibri" panose="020F0502020204030204" pitchFamily="34" charset="0"/>
                <a:cs typeface="Arial" panose="020B0604020202020204" pitchFamily="34" charset="0"/>
              </a:rPr>
              <a:t>platform-agnostic </a:t>
            </a:r>
            <a:r>
              <a:rPr lang="en-US" sz="3200" dirty="0">
                <a:latin typeface="Arial" panose="020B0604020202020204" pitchFamily="34" charset="0"/>
                <a:ea typeface="Calibri" panose="020F0502020204030204" pitchFamily="34" charset="0"/>
                <a:cs typeface="Arial" panose="020B0604020202020204" pitchFamily="34" charset="0"/>
              </a:rPr>
              <a:t>SQL reference (which documents the basic standard SQL features that all platforms will share) is </a:t>
            </a:r>
            <a:r>
              <a:rPr lang="en-US" sz="3200" dirty="0" smtClean="0">
                <a:latin typeface="Arial" panose="020B0604020202020204" pitchFamily="34" charset="0"/>
                <a:ea typeface="Calibri" panose="020F0502020204030204" pitchFamily="34" charset="0"/>
                <a:cs typeface="Arial" panose="020B0604020202020204" pitchFamily="34" charset="0"/>
              </a:rPr>
              <a:t>available </a:t>
            </a:r>
            <a:r>
              <a:rPr lang="en-US" sz="3200" dirty="0">
                <a:latin typeface="Arial" panose="020B0604020202020204" pitchFamily="34" charset="0"/>
                <a:ea typeface="Calibri" panose="020F0502020204030204" pitchFamily="34" charset="0"/>
                <a:cs typeface="Arial" panose="020B0604020202020204" pitchFamily="34" charset="0"/>
              </a:rPr>
              <a:t>at </a:t>
            </a: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
              </a:rPr>
              <a:t>W3Schools</a:t>
            </a:r>
            <a:r>
              <a:rPr lang="en-US" sz="3200" dirty="0">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3200" dirty="0">
                <a:latin typeface="Arial" panose="020B0604020202020204" pitchFamily="34" charset="0"/>
                <a:ea typeface="Calibri" panose="020F0502020204030204" pitchFamily="34" charset="0"/>
                <a:cs typeface="Arial" panose="020B0604020202020204" pitchFamily="34" charset="0"/>
              </a:rPr>
              <a:t>Finally, for a more detailed survey of specific SQL features, you may want to consult the Wikipedia articles for the different SQL standards.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SQL-92</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SQL 1999</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5"/>
              </a:rPr>
              <a:t>SQL 2003</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6"/>
              </a:rPr>
              <a:t>SQL 2006</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7"/>
              </a:rPr>
              <a:t>SQL 2008</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8"/>
              </a:rPr>
              <a:t>SQL 2011</a:t>
            </a:r>
            <a:endParaRPr lang="en-US" sz="3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9"/>
              </a:rPr>
              <a:t>SQL 2016</a:t>
            </a:r>
            <a:r>
              <a:rPr lang="en-US" sz="3200" dirty="0">
                <a:latin typeface="Arial" panose="020B0604020202020204" pitchFamily="34" charset="0"/>
                <a:ea typeface="Calibri" panose="020F0502020204030204" pitchFamily="34" charset="0"/>
                <a:cs typeface="Arial" panose="020B0604020202020204" pitchFamily="34" charset="0"/>
              </a:rPr>
              <a:t> (for interest only, not supported by PostgreSQL 9.5</a:t>
            </a:r>
            <a:r>
              <a:rPr lang="en-US" sz="3200" dirty="0" smtClean="0">
                <a:latin typeface="Arial" panose="020B0604020202020204" pitchFamily="34" charset="0"/>
                <a:ea typeface="Calibri" panose="020F0502020204030204" pitchFamily="34" charset="0"/>
                <a:cs typeface="Arial" panose="020B0604020202020204" pitchFamily="34" charset="0"/>
              </a:rPr>
              <a:t>)</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Arial" panose="020B0604020202020204" pitchFamily="34" charset="0"/>
                <a:cs typeface="Arial" panose="020B0604020202020204" pitchFamily="34" charset="0"/>
              </a:rPr>
              <a:t>(Link and explanatory text provided by Professor Bill Bird for his lectures given in CSC 370 - Spring 2018)</a:t>
            </a:r>
          </a:p>
          <a:p>
            <a:pPr marL="0" marR="0" lvl="0" indent="0">
              <a:lnSpc>
                <a:spcPct val="107000"/>
              </a:lnSpc>
              <a:spcBef>
                <a:spcPts val="0"/>
              </a:spcBef>
              <a:spcAft>
                <a:spcPts val="800"/>
              </a:spcAft>
              <a:buSzPts val="1000"/>
              <a:buNone/>
              <a:tabLst>
                <a:tab pos="457200" algn="l"/>
              </a:tabLst>
            </a:pPr>
            <a:endParaRPr lang="en-US" sz="32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68916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preparation exercise from Google </a:t>
            </a:r>
            <a:r>
              <a:rPr lang="en-US" dirty="0" err="1" smtClean="0"/>
              <a:t>BigQuery</a:t>
            </a:r>
            <a:endParaRPr lang="en-US" dirty="0"/>
          </a:p>
        </p:txBody>
      </p:sp>
      <p:sp>
        <p:nvSpPr>
          <p:cNvPr id="3" name="Content Placeholder 2"/>
          <p:cNvSpPr>
            <a:spLocks noGrp="1"/>
          </p:cNvSpPr>
          <p:nvPr>
            <p:ph idx="1"/>
          </p:nvPr>
        </p:nvSpPr>
        <p:spPr/>
        <p:txBody>
          <a:bodyPr/>
          <a:lstStyle/>
          <a:p>
            <a:r>
              <a:rPr lang="en-US" dirty="0" smtClean="0"/>
              <a:t>Watch the video </a:t>
            </a:r>
            <a:r>
              <a:rPr lang="en-US" dirty="0"/>
              <a:t>Correlation with </a:t>
            </a:r>
            <a:r>
              <a:rPr lang="en-US" dirty="0" err="1" smtClean="0"/>
              <a:t>BigQuery</a:t>
            </a:r>
            <a:endParaRPr lang="en-US" dirty="0" smtClean="0"/>
          </a:p>
          <a:p>
            <a:r>
              <a:rPr lang="en-US" dirty="0" smtClean="0">
                <a:hlinkClick r:id="rId2"/>
              </a:rPr>
              <a:t>https://www.youtube.com/watch?v=tqS4vZ2Rxlo</a:t>
            </a:r>
            <a:endParaRPr lang="en-US" dirty="0" smtClean="0"/>
          </a:p>
          <a:p>
            <a:r>
              <a:rPr lang="en-US" dirty="0" smtClean="0"/>
              <a:t>Write down all queries (other than table joins) done during the presentation in plain English. You should be able to translate back from your written plain English statement to each an every relevant  query shown in the presentation.</a:t>
            </a:r>
          </a:p>
          <a:p>
            <a:r>
              <a:rPr lang="en-US" dirty="0" smtClean="0"/>
              <a:t>State assumptions they made (if any)</a:t>
            </a:r>
          </a:p>
          <a:p>
            <a:r>
              <a:rPr lang="en-US" dirty="0">
                <a:latin typeface="Calibri" panose="020F0502020204030204" pitchFamily="34" charset="0"/>
                <a:ea typeface="Calibri" panose="020F0502020204030204" pitchFamily="34" charset="0"/>
                <a:cs typeface="Times New Roman" panose="02020603050405020304" pitchFamily="18" charset="0"/>
              </a:rPr>
              <a:t>Refer PostgreSQL querying a table with SQL SELECT statement, example:  </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a:t>
            </a:r>
            <a:r>
              <a:rPr lang="en-US"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www.postgresql.org/docs/9.4/tutorial-select.html</a:t>
            </a:r>
            <a:r>
              <a:rPr lang="en-US"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dirty="0" smtClean="0"/>
          </a:p>
          <a:p>
            <a:endParaRPr lang="en-US" dirty="0"/>
          </a:p>
        </p:txBody>
      </p:sp>
    </p:spTree>
    <p:extLst>
      <p:ext uri="{BB962C8B-B14F-4D97-AF65-F5344CB8AC3E}">
        <p14:creationId xmlns:p14="http://schemas.microsoft.com/office/powerpoint/2010/main" val="4208479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advice on learning terminology associated with databases</a:t>
            </a:r>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While reading is an acquired habit speech/listening to others (the </a:t>
            </a:r>
            <a:r>
              <a:rPr lang="en-US" dirty="0" smtClean="0">
                <a:latin typeface="Calibri" panose="020F0502020204030204" pitchFamily="34" charset="0"/>
                <a:ea typeface="Calibri" panose="020F0502020204030204" pitchFamily="34" charset="0"/>
                <a:cs typeface="Times New Roman" panose="02020603050405020304" pitchFamily="18" charset="0"/>
              </a:rPr>
              <a:t>oral</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tradition</a:t>
            </a:r>
            <a:r>
              <a:rPr lang="en-US" dirty="0">
                <a:latin typeface="Calibri" panose="020F0502020204030204" pitchFamily="34" charset="0"/>
                <a:ea typeface="Calibri" panose="020F0502020204030204" pitchFamily="34" charset="0"/>
                <a:cs typeface="Times New Roman" panose="02020603050405020304" pitchFamily="18" charset="0"/>
              </a:rPr>
              <a:t>) is natural to humans</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When learning new terminology in any academic discipline a better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strategy </a:t>
            </a:r>
            <a:r>
              <a:rPr lang="en-US" dirty="0">
                <a:latin typeface="Calibri" panose="020F0502020204030204" pitchFamily="34" charset="0"/>
                <a:ea typeface="Calibri" panose="020F0502020204030204" pitchFamily="34" charset="0"/>
                <a:cs typeface="Times New Roman" panose="02020603050405020304" pitchFamily="18" charset="0"/>
              </a:rPr>
              <a:t>would be to listen to some online lectures to internalize the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concepts </a:t>
            </a:r>
            <a:r>
              <a:rPr lang="en-US" dirty="0">
                <a:latin typeface="Calibri" panose="020F0502020204030204" pitchFamily="34" charset="0"/>
                <a:ea typeface="Calibri" panose="020F0502020204030204" pitchFamily="34" charset="0"/>
                <a:cs typeface="Times New Roman" panose="02020603050405020304" pitchFamily="18" charset="0"/>
              </a:rPr>
              <a:t>by listening and then read relevant material      </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For example you could listen to following lectures:</a:t>
            </a:r>
          </a:p>
          <a:p>
            <a:pPr marL="0" marR="0" indent="0">
              <a:lnSpc>
                <a:spcPct val="107000"/>
              </a:lnSpc>
              <a:spcBef>
                <a:spcPts val="0"/>
              </a:spcBef>
              <a:spcAft>
                <a:spcPts val="80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Introduction </a:t>
            </a:r>
            <a:r>
              <a:rPr lang="en-US" dirty="0">
                <a:latin typeface="Calibri" panose="020F0502020204030204" pitchFamily="34" charset="0"/>
                <a:ea typeface="Calibri" panose="020F0502020204030204" pitchFamily="34" charset="0"/>
                <a:cs typeface="Times New Roman" panose="02020603050405020304" pitchFamily="18" charset="0"/>
              </a:rPr>
              <a:t>to </a:t>
            </a:r>
            <a:r>
              <a:rPr lang="en-US" dirty="0" smtClean="0">
                <a:latin typeface="Calibri" panose="020F0502020204030204" pitchFamily="34" charset="0"/>
                <a:ea typeface="Calibri" panose="020F0502020204030204" pitchFamily="34" charset="0"/>
                <a:cs typeface="Times New Roman" panose="02020603050405020304" pitchFamily="18" charset="0"/>
              </a:rPr>
              <a:t>Databases </a:t>
            </a:r>
            <a:r>
              <a:rPr lang="en-US" dirty="0">
                <a:hlinkClick r:id="rId2"/>
              </a:rPr>
              <a:t>https://lagunita.stanford.edu/courses/DB/2014/SelfPaced/about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032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a:t>
            </a:r>
            <a:r>
              <a:rPr lang="en-US" dirty="0"/>
              <a:t>assignment journal </a:t>
            </a:r>
            <a:r>
              <a:rPr lang="en-US" dirty="0" smtClean="0"/>
              <a:t>as a </a:t>
            </a:r>
            <a:r>
              <a:rPr lang="en-US" dirty="0" err="1"/>
              <a:t>Jupyter</a:t>
            </a:r>
            <a:r>
              <a:rPr lang="en-US" dirty="0"/>
              <a:t> </a:t>
            </a:r>
            <a:r>
              <a:rPr lang="en-US" dirty="0" smtClean="0"/>
              <a:t>Notebook?</a:t>
            </a:r>
            <a:endParaRPr lang="en-US"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smtClean="0"/>
              <a:t>Check </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https://jupyter.org/try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(if you have time/already know)</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t>Main concern should </a:t>
            </a:r>
            <a:r>
              <a:rPr lang="en-US" dirty="0"/>
              <a:t>be legible; </a:t>
            </a:r>
            <a:r>
              <a:rPr lang="en-US" dirty="0" smtClean="0"/>
              <a:t>could be a text or a word file </a:t>
            </a:r>
          </a:p>
          <a:p>
            <a:r>
              <a:rPr lang="en-US" dirty="0" smtClean="0"/>
              <a:t>Concentrate mainly on learning database concepts (only 3 months)</a:t>
            </a:r>
            <a:endParaRPr lang="en-US" dirty="0"/>
          </a:p>
        </p:txBody>
      </p:sp>
    </p:spTree>
    <p:extLst>
      <p:ext uri="{BB962C8B-B14F-4D97-AF65-F5344CB8AC3E}">
        <p14:creationId xmlns:p14="http://schemas.microsoft.com/office/powerpoint/2010/main" val="21200049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 </a:t>
            </a:r>
          </a:p>
        </p:txBody>
      </p:sp>
      <p:sp>
        <p:nvSpPr>
          <p:cNvPr id="3" name="Content Placeholder 2"/>
          <p:cNvSpPr>
            <a:spLocks noGrp="1"/>
          </p:cNvSpPr>
          <p:nvPr>
            <p:ph idx="1"/>
          </p:nvPr>
        </p:nvSpPr>
        <p:spPr/>
        <p:txBody>
          <a:bodyPr/>
          <a:lstStyle/>
          <a:p>
            <a:pPr marL="0" indent="0">
              <a:buNone/>
            </a:pPr>
            <a:r>
              <a:rPr lang="en-US" dirty="0"/>
              <a:t>Some </a:t>
            </a:r>
            <a:r>
              <a:rPr lang="en-US" dirty="0" smtClean="0"/>
              <a:t>slides/material </a:t>
            </a:r>
            <a:r>
              <a:rPr lang="en-US" dirty="0"/>
              <a:t>taken from lectures presented in these courses:</a:t>
            </a:r>
          </a:p>
          <a:p>
            <a:pPr marL="0" indent="0">
              <a:buNone/>
            </a:pPr>
            <a:endParaRPr lang="en-US" dirty="0" smtClean="0"/>
          </a:p>
          <a:p>
            <a:pPr marL="514350" lvl="0" indent="-514350">
              <a:lnSpc>
                <a:spcPct val="107000"/>
              </a:lnSpc>
              <a:spcAft>
                <a:spcPts val="800"/>
              </a:spcAft>
              <a:buFont typeface="+mj-lt"/>
              <a:buAutoNum type="arabicPeriod"/>
            </a:pPr>
            <a:r>
              <a:rPr lang="en-US" b="1" dirty="0"/>
              <a:t>SQLite </a:t>
            </a:r>
            <a:r>
              <a:rPr lang="en-US" dirty="0" smtClean="0"/>
              <a:t>tutorial &amp; additional reading material from </a:t>
            </a:r>
            <a:r>
              <a:rPr lang="en-US" dirty="0"/>
              <a:t>Professor Bill Bird’s lectures given in CSC 370 - Spring </a:t>
            </a:r>
            <a:r>
              <a:rPr lang="en-US" dirty="0" smtClean="0"/>
              <a:t>2018</a:t>
            </a:r>
          </a:p>
          <a:p>
            <a:pPr marL="514350" lvl="0" indent="-514350">
              <a:lnSpc>
                <a:spcPct val="107000"/>
              </a:lnSpc>
              <a:spcAft>
                <a:spcPts val="800"/>
              </a:spcAft>
              <a:buFont typeface="+mj-lt"/>
              <a:buAutoNum type="arabicPeriod"/>
            </a:pPr>
            <a:r>
              <a:rPr lang="en-CA"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CS564 </a:t>
            </a:r>
            <a:r>
              <a:rPr lang="en-CA" dirty="0">
                <a:solidFill>
                  <a:prstClr val="black"/>
                </a:solidFill>
                <a:latin typeface="Calibri" panose="020F0502020204030204" pitchFamily="34" charset="0"/>
                <a:ea typeface="Calibri" panose="020F0502020204030204" pitchFamily="34" charset="0"/>
                <a:cs typeface="Times New Roman" panose="02020603050405020304" pitchFamily="18" charset="0"/>
              </a:rPr>
              <a:t>Database Management Systems </a:t>
            </a:r>
            <a:r>
              <a:rPr lang="en-CA"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https://thodrek.github.io/cs564-fall17</a:t>
            </a:r>
            <a:r>
              <a:rPr lang="en-CA"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t>
            </a:r>
            <a:endParaRPr lang="en-CA"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07000"/>
              </a:lnSpc>
              <a:spcAft>
                <a:spcPts val="800"/>
              </a:spcAft>
              <a:buFont typeface="+mj-lt"/>
              <a:buAutoNum type="arabicPeriod"/>
            </a:pPr>
            <a:r>
              <a:rPr lang="en-CA"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Queries   </a:t>
            </a:r>
            <a:r>
              <a:rPr lang="en-CA"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http://cs.wellesley.edu/~cs304/lectures/queries/</a:t>
            </a:r>
            <a:endParaRPr lang="en-CA"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CA"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07000"/>
              </a:lnSpc>
              <a:spcAft>
                <a:spcPts val="800"/>
              </a:spcAft>
              <a:buFont typeface="+mj-lt"/>
              <a:buAutoNum type="arabicPeriod"/>
            </a:pPr>
            <a:endParaRPr lang="en-CA"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16543852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6A2614-B541-4C58-9FFC-416CFAE5F547}"/>
              </a:ext>
            </a:extLst>
          </p:cNvPr>
          <p:cNvSpPr>
            <a:spLocks noGrp="1"/>
          </p:cNvSpPr>
          <p:nvPr>
            <p:ph type="title"/>
          </p:nvPr>
        </p:nvSpPr>
        <p:spPr/>
        <p:txBody>
          <a:bodyPr/>
          <a:lstStyle/>
          <a:p>
            <a:r>
              <a:rPr lang="en-US" dirty="0"/>
              <a:t>to form teams with complementary skills you can do a self-assessment about your qualities</a:t>
            </a:r>
            <a:endParaRPr lang="en-CA" dirty="0"/>
          </a:p>
        </p:txBody>
      </p:sp>
      <p:sp>
        <p:nvSpPr>
          <p:cNvPr id="3" name="Content Placeholder 2">
            <a:extLst>
              <a:ext uri="{FF2B5EF4-FFF2-40B4-BE49-F238E27FC236}">
                <a16:creationId xmlns="" xmlns:a16="http://schemas.microsoft.com/office/drawing/2014/main" id="{C866BD17-75A0-482F-9A9C-C0BB7234C1A3}"/>
              </a:ext>
            </a:extLst>
          </p:cNvPr>
          <p:cNvSpPr>
            <a:spLocks noGrp="1"/>
          </p:cNvSpPr>
          <p:nvPr>
            <p:ph idx="1"/>
          </p:nvPr>
        </p:nvSpPr>
        <p:spPr/>
        <p:txBody>
          <a:bodyPr/>
          <a:lstStyle/>
          <a:p>
            <a:r>
              <a:rPr lang="en-US" dirty="0"/>
              <a:t>leadership/take initiative</a:t>
            </a:r>
          </a:p>
          <a:p>
            <a:r>
              <a:rPr lang="en-US" dirty="0"/>
              <a:t>creativity</a:t>
            </a:r>
          </a:p>
          <a:p>
            <a:r>
              <a:rPr lang="en-US" dirty="0"/>
              <a:t>programming skills</a:t>
            </a:r>
          </a:p>
          <a:p>
            <a:r>
              <a:rPr lang="en-US" dirty="0"/>
              <a:t>social skills/resolve conflicts</a:t>
            </a:r>
          </a:p>
          <a:p>
            <a:r>
              <a:rPr lang="en-US" dirty="0"/>
              <a:t>subject knowledge</a:t>
            </a:r>
          </a:p>
          <a:p>
            <a:r>
              <a:rPr lang="en-US" dirty="0"/>
              <a:t>critical thinking</a:t>
            </a:r>
          </a:p>
          <a:p>
            <a:pPr marL="0" indent="0">
              <a:buNone/>
            </a:pPr>
            <a:r>
              <a:rPr lang="en-US" dirty="0"/>
              <a:t>*what is important is you should be able to make a significant contribution to the group/team effort</a:t>
            </a:r>
            <a:endParaRPr lang="en-CA" dirty="0"/>
          </a:p>
        </p:txBody>
      </p:sp>
    </p:spTree>
    <p:extLst>
      <p:ext uri="{BB962C8B-B14F-4D97-AF65-F5344CB8AC3E}">
        <p14:creationId xmlns:p14="http://schemas.microsoft.com/office/powerpoint/2010/main" val="1320935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9F6F3BC-BB09-4FBF-AF3E-DB3027E9ACC2}"/>
              </a:ext>
            </a:extLst>
          </p:cNvPr>
          <p:cNvPicPr>
            <a:picLocks noChangeAspect="1"/>
          </p:cNvPicPr>
          <p:nvPr/>
        </p:nvPicPr>
        <p:blipFill>
          <a:blip r:embed="rId2"/>
          <a:stretch>
            <a:fillRect/>
          </a:stretch>
        </p:blipFill>
        <p:spPr>
          <a:xfrm>
            <a:off x="984930" y="643466"/>
            <a:ext cx="10222140" cy="5571067"/>
          </a:xfrm>
          <a:prstGeom prst="rect">
            <a:avLst/>
          </a:prstGeom>
        </p:spPr>
      </p:pic>
    </p:spTree>
    <p:extLst>
      <p:ext uri="{BB962C8B-B14F-4D97-AF65-F5344CB8AC3E}">
        <p14:creationId xmlns:p14="http://schemas.microsoft.com/office/powerpoint/2010/main" val="1202212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0F614EA-2C16-466C-A019-621E13F82CB1}"/>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862365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9C28B4D-92BB-481F-9976-4FA561EF1E5A}"/>
              </a:ext>
            </a:extLst>
          </p:cNvPr>
          <p:cNvPicPr>
            <a:picLocks noChangeAspect="1"/>
          </p:cNvPicPr>
          <p:nvPr/>
        </p:nvPicPr>
        <p:blipFill>
          <a:blip r:embed="rId2"/>
          <a:stretch>
            <a:fillRect/>
          </a:stretch>
        </p:blipFill>
        <p:spPr>
          <a:xfrm>
            <a:off x="1794017" y="643466"/>
            <a:ext cx="8603966" cy="5571067"/>
          </a:xfrm>
          <a:prstGeom prst="rect">
            <a:avLst/>
          </a:prstGeom>
        </p:spPr>
      </p:pic>
    </p:spTree>
    <p:extLst>
      <p:ext uri="{BB962C8B-B14F-4D97-AF65-F5344CB8AC3E}">
        <p14:creationId xmlns:p14="http://schemas.microsoft.com/office/powerpoint/2010/main" val="666903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B4E2DDA-9233-4A21-8FBB-DFB373F332F3}"/>
              </a:ext>
            </a:extLst>
          </p:cNvPr>
          <p:cNvPicPr>
            <a:picLocks noChangeAspect="1"/>
          </p:cNvPicPr>
          <p:nvPr/>
        </p:nvPicPr>
        <p:blipFill>
          <a:blip r:embed="rId2"/>
          <a:stretch>
            <a:fillRect/>
          </a:stretch>
        </p:blipFill>
        <p:spPr>
          <a:xfrm>
            <a:off x="643467" y="825415"/>
            <a:ext cx="10905066" cy="5207168"/>
          </a:xfrm>
          <a:prstGeom prst="rect">
            <a:avLst/>
          </a:prstGeom>
        </p:spPr>
      </p:pic>
    </p:spTree>
    <p:extLst>
      <p:ext uri="{BB962C8B-B14F-4D97-AF65-F5344CB8AC3E}">
        <p14:creationId xmlns:p14="http://schemas.microsoft.com/office/powerpoint/2010/main" val="3866442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4D699FE-B9AD-429B-B9DA-448F7B687300}"/>
              </a:ext>
            </a:extLst>
          </p:cNvPr>
          <p:cNvPicPr>
            <a:picLocks noChangeAspect="1"/>
          </p:cNvPicPr>
          <p:nvPr/>
        </p:nvPicPr>
        <p:blipFill>
          <a:blip r:embed="rId2"/>
          <a:stretch>
            <a:fillRect/>
          </a:stretch>
        </p:blipFill>
        <p:spPr>
          <a:xfrm>
            <a:off x="643467" y="784521"/>
            <a:ext cx="10905066" cy="5288956"/>
          </a:xfrm>
          <a:prstGeom prst="rect">
            <a:avLst/>
          </a:prstGeom>
        </p:spPr>
      </p:pic>
    </p:spTree>
    <p:extLst>
      <p:ext uri="{BB962C8B-B14F-4D97-AF65-F5344CB8AC3E}">
        <p14:creationId xmlns:p14="http://schemas.microsoft.com/office/powerpoint/2010/main" val="1978387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1858</Words>
  <Application>Microsoft Office PowerPoint</Application>
  <PresentationFormat>Widescreen</PresentationFormat>
  <Paragraphs>293</Paragraphs>
  <Slides>60</Slides>
  <Notes>13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60</vt:i4>
      </vt:variant>
    </vt:vector>
  </HeadingPairs>
  <TitlesOfParts>
    <vt:vector size="77" baseType="lpstr">
      <vt:lpstr>Arial</vt:lpstr>
      <vt:lpstr>Calibri</vt:lpstr>
      <vt:lpstr>Calibri (Light Headings)</vt:lpstr>
      <vt:lpstr>Calibri Light</vt:lpstr>
      <vt:lpstr>Menlo</vt:lpstr>
      <vt:lpstr>q_serif</vt:lpstr>
      <vt:lpstr>Symbol</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Relational model &amp; SQL</vt:lpstr>
      <vt:lpstr>What we will learn?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2 textbook</vt:lpstr>
      <vt:lpstr>                          Relational model</vt:lpstr>
      <vt:lpstr>                          Relational model</vt:lpstr>
      <vt:lpstr>                                  Schemas</vt:lpstr>
      <vt:lpstr>                                   Tuples</vt:lpstr>
      <vt:lpstr>                                 Domains</vt:lpstr>
      <vt:lpstr>      Equivalent representations of a relation</vt:lpstr>
      <vt:lpstr>    Equivalent representations of a relation</vt:lpstr>
      <vt:lpstr>Relation instances and the ‘current instance’</vt:lpstr>
      <vt:lpstr>Could the schema of a relation change?</vt:lpstr>
      <vt:lpstr>                         Keys of relations</vt:lpstr>
      <vt:lpstr>Declaring Database Schema (Figure 2.5 in the text book)</vt:lpstr>
      <vt:lpstr>                              Home work</vt:lpstr>
      <vt:lpstr>                Simple table declarations</vt:lpstr>
      <vt:lpstr>SQL statements to modify relation schema</vt:lpstr>
      <vt:lpstr>Setting default values when creating tables</vt:lpstr>
      <vt:lpstr>Ways to declare keys in a table (relation): when the key contains only one attribute</vt:lpstr>
      <vt:lpstr>Ways to declare keys in a table (relation): when the key contains two attributes</vt:lpstr>
      <vt:lpstr>For exam practice do exercises for section 2.3</vt:lpstr>
      <vt:lpstr>Single-table queries</vt:lpstr>
      <vt:lpstr>What you will learn about in this section</vt:lpstr>
      <vt:lpstr>SQL Query</vt:lpstr>
      <vt:lpstr>PowerPoint Presentation</vt:lpstr>
      <vt:lpstr>                                Examples </vt:lpstr>
      <vt:lpstr>                                Examples </vt:lpstr>
      <vt:lpstr>Simple SQL Query: Selection</vt:lpstr>
      <vt:lpstr>Simple SQL Query: Projection</vt:lpstr>
      <vt:lpstr>Notation</vt:lpstr>
      <vt:lpstr>A Few Details</vt:lpstr>
      <vt:lpstr>LIKE: Simple String Pattern Matching</vt:lpstr>
      <vt:lpstr>PowerPoint Presentation</vt:lpstr>
      <vt:lpstr>DISTINCT: Eliminating Duplicates</vt:lpstr>
      <vt:lpstr>ORDER BY: Sorting the Results</vt:lpstr>
      <vt:lpstr>Practice online</vt:lpstr>
      <vt:lpstr>Practice on your computer</vt:lpstr>
      <vt:lpstr>Additional reading material on SQL</vt:lpstr>
      <vt:lpstr>Additional reading material on SQL standards</vt:lpstr>
      <vt:lpstr>Exam preparation exercise from Google BigQuery</vt:lpstr>
      <vt:lpstr>Some advice on learning terminology associated with databases</vt:lpstr>
      <vt:lpstr>Create your assignment journal as a Jupyter Notebook?</vt:lpstr>
      <vt:lpstr>Acknowledgment: </vt:lpstr>
      <vt:lpstr>to form teams with complementary skills you can do a self-assessment about your qualities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 &amp; SQL</dc:title>
  <dc:creator>Gnanaratnam, Nirmala JTT:EX</dc:creator>
  <cp:lastModifiedBy>cscuser</cp:lastModifiedBy>
  <cp:revision>39</cp:revision>
  <dcterms:created xsi:type="dcterms:W3CDTF">2019-08-30T19:16:46Z</dcterms:created>
  <dcterms:modified xsi:type="dcterms:W3CDTF">2019-09-09T18:47:55Z</dcterms:modified>
</cp:coreProperties>
</file>