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68874-8ED5-4503-B66F-BA3963CF24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CD8A1C-6469-4E64-A04E-CD522B7CD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668B0A-A444-4B16-9765-66DCF48FB286}"/>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6FBC0D01-5268-4FCD-A864-CF1EEE0602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A11F34-811B-4EF7-B9ED-CCF58FF5D4F2}"/>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384506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2A25A-62CE-4F64-820C-11EEF3B469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F4F7A0-3E3A-4A41-8BCA-F8C968CCE7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6F02E3-0698-4E6B-966F-F23CEF4CA606}"/>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BE61F46E-3580-49B7-AD31-C302CF2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D9B0A5-C08D-43DB-9D17-8F7032E71068}"/>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1511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AA5E3A-16E0-4647-8FBE-FF8EC53F4F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A15FEB-D754-47EC-B1B1-D78FDAB4E4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F04C33-3B7C-420D-A887-F54D691EC4F2}"/>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A908A256-333D-4FFE-8BC7-9CD174349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E65AB-A77A-4106-ACC5-B24A3DC0AAE4}"/>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26557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45415-AED6-4231-984A-D8AE0D30E4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874BE3-EC56-47FA-85B4-65966A6DD4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5D4AE-F89E-4D19-9135-DF153ABACAA0}"/>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9C8A3A8B-1442-4AF9-9A6B-68A84F8091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470B66-C250-4C52-9276-183920D77596}"/>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32844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4C3B0-1E39-4167-8D24-95B711E84F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B17528-77EF-446A-AF0B-74A2DF074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9322D3-52B2-4325-BCFA-B70C3F8E3BE8}"/>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BD16EC8A-1E95-4F39-BE03-0474EFD6FE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A06E09-F200-4543-8C1F-2C9B0EDFDBB4}"/>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120484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3CFF0-FA56-4799-9A5C-392B26F71D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8D5828-BBE2-4409-B0FB-364D8611DB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5ADA34-01CF-481E-8996-6C162D7E8B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DA94F37-3945-48FC-8EF4-3613405504EA}"/>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E33BD3BF-6CA1-4529-95DA-FCC375AC7A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97ED88-5814-467F-AF7D-3F823C164FAB}"/>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14760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19FB-2513-4FEE-ACD7-725015A28A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CF42E0-1AEF-40C2-A6DC-0DAE00104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EDE3EA-19F4-4D97-AA93-11C7937F51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B83186-A50B-45B2-823A-71A57C5AF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C27415-CF4A-40CC-AB4E-8007893AA4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F73FB6-EC4A-4B3B-9C34-FF1917E97D25}"/>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8" name="页脚占位符 7">
            <a:extLst>
              <a:ext uri="{FF2B5EF4-FFF2-40B4-BE49-F238E27FC236}">
                <a16:creationId xmlns:a16="http://schemas.microsoft.com/office/drawing/2014/main" id="{16DD3A74-1779-49C0-B864-1B4F8586EF8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112A30-6E2F-4DEA-80D4-B7DE40270876}"/>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41106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16622-C82E-442F-B618-97B9805962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30B76E-7DC1-4EC8-8E4F-E415050FEFE5}"/>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4" name="页脚占位符 3">
            <a:extLst>
              <a:ext uri="{FF2B5EF4-FFF2-40B4-BE49-F238E27FC236}">
                <a16:creationId xmlns:a16="http://schemas.microsoft.com/office/drawing/2014/main" id="{62A909F3-212A-4526-B7D1-199AE4073A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9588FB-183F-46E0-867D-BDCF7C3AD698}"/>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124622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0278A0-58D6-4431-9213-11FBFF7DB224}"/>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3" name="页脚占位符 2">
            <a:extLst>
              <a:ext uri="{FF2B5EF4-FFF2-40B4-BE49-F238E27FC236}">
                <a16:creationId xmlns:a16="http://schemas.microsoft.com/office/drawing/2014/main" id="{139292D3-78D8-4D74-90E5-C86746D3B5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DE23D5-10EE-49E5-9180-E47561A89F95}"/>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101007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490F9-8AE7-445F-9041-7D42055DF4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53C760-41E1-4FB4-9C45-6F3AFA950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2BCA68-EED9-4F21-B05B-707E0DF55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D58991-BD2A-4553-8AFD-580659DCDF6E}"/>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FB46492D-2EC6-4AF2-8788-6792093CB6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841E9B-B2F8-4AAD-A3D1-9911E5F02706}"/>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390509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9C20A-2561-4190-A900-0D4E7E04AB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468967-C4DA-4E8C-B1B3-7BDF68D1F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D4CC44-D4CB-46F6-A01B-F6C355EB5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84C610-707F-4CE9-A9C1-1B10FB7E633C}"/>
              </a:ext>
            </a:extLst>
          </p:cNvPr>
          <p:cNvSpPr>
            <a:spLocks noGrp="1"/>
          </p:cNvSpPr>
          <p:nvPr>
            <p:ph type="dt" sz="half" idx="10"/>
          </p:nvPr>
        </p:nvSpPr>
        <p:spPr/>
        <p:txBody>
          <a:bodyPr/>
          <a:lstStyle/>
          <a:p>
            <a:fld id="{D912643D-1343-4371-9D74-33601E4BA2B9}"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27AF2961-C3B3-43EB-AF47-152046FA3C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8069FF-CCD0-4219-9FCA-8535D61F228E}"/>
              </a:ext>
            </a:extLst>
          </p:cNvPr>
          <p:cNvSpPr>
            <a:spLocks noGrp="1"/>
          </p:cNvSpPr>
          <p:nvPr>
            <p:ph type="sldNum" sz="quarter" idx="12"/>
          </p:nvPr>
        </p:nvSpPr>
        <p:spPr/>
        <p:txBody>
          <a:body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162099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097E8E-B63D-495E-907F-23B91FB3C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923EFF-CD09-4198-80A5-42BEA39B6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9780A9-9D57-4BF9-94B9-5622F4176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2643D-1343-4371-9D74-33601E4BA2B9}"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77FE37FE-2525-46A7-84A2-A4538A09E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7B18E0-F61A-436A-B9AD-0C01AE697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F6018-332E-4C92-9DE6-7CF098FD7C34}" type="slidenum">
              <a:rPr lang="zh-CN" altLang="en-US" smtClean="0"/>
              <a:t>‹#›</a:t>
            </a:fld>
            <a:endParaRPr lang="zh-CN" altLang="en-US"/>
          </a:p>
        </p:txBody>
      </p:sp>
    </p:spTree>
    <p:extLst>
      <p:ext uri="{BB962C8B-B14F-4D97-AF65-F5344CB8AC3E}">
        <p14:creationId xmlns:p14="http://schemas.microsoft.com/office/powerpoint/2010/main" val="421155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75C61-FF74-40D9-B65F-AA2732F98610}"/>
              </a:ext>
            </a:extLst>
          </p:cNvPr>
          <p:cNvSpPr>
            <a:spLocks noGrp="1"/>
          </p:cNvSpPr>
          <p:nvPr>
            <p:ph type="ctrTitle"/>
          </p:nvPr>
        </p:nvSpPr>
        <p:spPr/>
        <p:txBody>
          <a:bodyPr/>
          <a:lstStyle/>
          <a:p>
            <a:r>
              <a:rPr lang="en-US" altLang="zh-CN" dirty="0"/>
              <a:t>Database of Math</a:t>
            </a:r>
            <a:endParaRPr lang="zh-CN" altLang="en-US" dirty="0"/>
          </a:p>
        </p:txBody>
      </p:sp>
      <p:sp>
        <p:nvSpPr>
          <p:cNvPr id="3" name="副标题 2">
            <a:extLst>
              <a:ext uri="{FF2B5EF4-FFF2-40B4-BE49-F238E27FC236}">
                <a16:creationId xmlns:a16="http://schemas.microsoft.com/office/drawing/2014/main" id="{B3D771DF-DDE7-4BC2-A875-297B9316BC90}"/>
              </a:ext>
            </a:extLst>
          </p:cNvPr>
          <p:cNvSpPr>
            <a:spLocks noGrp="1"/>
          </p:cNvSpPr>
          <p:nvPr>
            <p:ph type="subTitle" idx="1"/>
          </p:nvPr>
        </p:nvSpPr>
        <p:spPr/>
        <p:txBody>
          <a:bodyPr/>
          <a:lstStyle/>
          <a:p>
            <a:r>
              <a:rPr lang="en-US" altLang="zh-CN" dirty="0"/>
              <a:t>Zheng Yin</a:t>
            </a:r>
            <a:endParaRPr lang="zh-CN" altLang="en-US" dirty="0"/>
          </a:p>
        </p:txBody>
      </p:sp>
    </p:spTree>
    <p:extLst>
      <p:ext uri="{BB962C8B-B14F-4D97-AF65-F5344CB8AC3E}">
        <p14:creationId xmlns:p14="http://schemas.microsoft.com/office/powerpoint/2010/main" val="56636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099ED-3120-488E-B3C9-5372DBD148E4}"/>
              </a:ext>
            </a:extLst>
          </p:cNvPr>
          <p:cNvSpPr>
            <a:spLocks noGrp="1"/>
          </p:cNvSpPr>
          <p:nvPr>
            <p:ph type="title"/>
          </p:nvPr>
        </p:nvSpPr>
        <p:spPr/>
        <p:txBody>
          <a:bodyPr/>
          <a:lstStyle/>
          <a:p>
            <a:r>
              <a:rPr lang="en-US" altLang="zh-CN" dirty="0"/>
              <a:t>What is the average score of winners in every game from 1984? </a:t>
            </a:r>
            <a:endParaRPr lang="zh-CN" altLang="en-US" dirty="0"/>
          </a:p>
        </p:txBody>
      </p:sp>
      <p:pic>
        <p:nvPicPr>
          <p:cNvPr id="4" name="内容占位符 3">
            <a:extLst>
              <a:ext uri="{FF2B5EF4-FFF2-40B4-BE49-F238E27FC236}">
                <a16:creationId xmlns:a16="http://schemas.microsoft.com/office/drawing/2014/main" id="{F5E32459-6DA4-4314-9BB9-3F0892202C12}"/>
              </a:ext>
            </a:extLst>
          </p:cNvPr>
          <p:cNvPicPr>
            <a:picLocks noGrp="1" noChangeAspect="1"/>
          </p:cNvPicPr>
          <p:nvPr>
            <p:ph idx="1"/>
          </p:nvPr>
        </p:nvPicPr>
        <p:blipFill>
          <a:blip r:embed="rId2"/>
          <a:stretch>
            <a:fillRect/>
          </a:stretch>
        </p:blipFill>
        <p:spPr>
          <a:xfrm>
            <a:off x="28911" y="2662989"/>
            <a:ext cx="7429440" cy="3256548"/>
          </a:xfrm>
          <a:prstGeom prst="rect">
            <a:avLst/>
          </a:prstGeom>
        </p:spPr>
      </p:pic>
      <p:pic>
        <p:nvPicPr>
          <p:cNvPr id="5" name="图片 4">
            <a:extLst>
              <a:ext uri="{FF2B5EF4-FFF2-40B4-BE49-F238E27FC236}">
                <a16:creationId xmlns:a16="http://schemas.microsoft.com/office/drawing/2014/main" id="{7A487AA0-2254-4659-8B31-0839F5F1052E}"/>
              </a:ext>
            </a:extLst>
          </p:cNvPr>
          <p:cNvPicPr>
            <a:picLocks noChangeAspect="1"/>
          </p:cNvPicPr>
          <p:nvPr/>
        </p:nvPicPr>
        <p:blipFill>
          <a:blip r:embed="rId3"/>
          <a:stretch>
            <a:fillRect/>
          </a:stretch>
        </p:blipFill>
        <p:spPr>
          <a:xfrm>
            <a:off x="7609097" y="2836987"/>
            <a:ext cx="3936205" cy="1519237"/>
          </a:xfrm>
          <a:prstGeom prst="rect">
            <a:avLst/>
          </a:prstGeom>
        </p:spPr>
      </p:pic>
    </p:spTree>
    <p:extLst>
      <p:ext uri="{BB962C8B-B14F-4D97-AF65-F5344CB8AC3E}">
        <p14:creationId xmlns:p14="http://schemas.microsoft.com/office/powerpoint/2010/main" val="299246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CE1BB-8197-4CCA-BDE2-0FB56590EF1E}"/>
              </a:ext>
            </a:extLst>
          </p:cNvPr>
          <p:cNvSpPr>
            <a:spLocks noGrp="1"/>
          </p:cNvSpPr>
          <p:nvPr>
            <p:ph type="title"/>
          </p:nvPr>
        </p:nvSpPr>
        <p:spPr/>
        <p:txBody>
          <a:bodyPr/>
          <a:lstStyle/>
          <a:p>
            <a:r>
              <a:rPr lang="en-US" altLang="zh-CN" dirty="0"/>
              <a:t>The top 10 game with highest score different.</a:t>
            </a:r>
            <a:endParaRPr lang="zh-CN" altLang="en-US" dirty="0"/>
          </a:p>
        </p:txBody>
      </p:sp>
      <p:pic>
        <p:nvPicPr>
          <p:cNvPr id="4" name="内容占位符 3">
            <a:extLst>
              <a:ext uri="{FF2B5EF4-FFF2-40B4-BE49-F238E27FC236}">
                <a16:creationId xmlns:a16="http://schemas.microsoft.com/office/drawing/2014/main" id="{28A17589-192D-494A-93C4-444A7711D35F}"/>
              </a:ext>
            </a:extLst>
          </p:cNvPr>
          <p:cNvPicPr>
            <a:picLocks noGrp="1" noChangeAspect="1"/>
          </p:cNvPicPr>
          <p:nvPr>
            <p:ph idx="1"/>
          </p:nvPr>
        </p:nvPicPr>
        <p:blipFill>
          <a:blip r:embed="rId2"/>
          <a:stretch>
            <a:fillRect/>
          </a:stretch>
        </p:blipFill>
        <p:spPr>
          <a:xfrm>
            <a:off x="-21300" y="1973179"/>
            <a:ext cx="6121344" cy="2759242"/>
          </a:xfrm>
          <a:prstGeom prst="rect">
            <a:avLst/>
          </a:prstGeom>
        </p:spPr>
      </p:pic>
      <p:pic>
        <p:nvPicPr>
          <p:cNvPr id="5" name="图片 4">
            <a:extLst>
              <a:ext uri="{FF2B5EF4-FFF2-40B4-BE49-F238E27FC236}">
                <a16:creationId xmlns:a16="http://schemas.microsoft.com/office/drawing/2014/main" id="{AFC12EAF-1252-4BDC-BB11-CA62811FF3F7}"/>
              </a:ext>
            </a:extLst>
          </p:cNvPr>
          <p:cNvPicPr>
            <a:picLocks noChangeAspect="1"/>
          </p:cNvPicPr>
          <p:nvPr/>
        </p:nvPicPr>
        <p:blipFill>
          <a:blip r:embed="rId3"/>
          <a:stretch>
            <a:fillRect/>
          </a:stretch>
        </p:blipFill>
        <p:spPr>
          <a:xfrm>
            <a:off x="7801371" y="1690688"/>
            <a:ext cx="4390630" cy="5167312"/>
          </a:xfrm>
          <a:prstGeom prst="rect">
            <a:avLst/>
          </a:prstGeom>
        </p:spPr>
      </p:pic>
    </p:spTree>
    <p:extLst>
      <p:ext uri="{BB962C8B-B14F-4D97-AF65-F5344CB8AC3E}">
        <p14:creationId xmlns:p14="http://schemas.microsoft.com/office/powerpoint/2010/main" val="94588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05DB8-5094-4CFA-9294-0E417BD5F663}"/>
              </a:ext>
            </a:extLst>
          </p:cNvPr>
          <p:cNvSpPr>
            <a:spLocks noGrp="1"/>
          </p:cNvSpPr>
          <p:nvPr>
            <p:ph type="title"/>
          </p:nvPr>
        </p:nvSpPr>
        <p:spPr/>
        <p:txBody>
          <a:bodyPr>
            <a:normAutofit fontScale="90000"/>
          </a:bodyPr>
          <a:lstStyle/>
          <a:p>
            <a:r>
              <a:rPr lang="en-US" altLang="zh-CN" dirty="0"/>
              <a:t>which teams are the top-5 win-teams in the history?</a:t>
            </a:r>
            <a:br>
              <a:rPr lang="zh-CN" altLang="zh-CN" dirty="0"/>
            </a:br>
            <a:endParaRPr lang="zh-CN" altLang="en-US" dirty="0"/>
          </a:p>
        </p:txBody>
      </p:sp>
      <p:pic>
        <p:nvPicPr>
          <p:cNvPr id="5" name="内容占位符 4">
            <a:extLst>
              <a:ext uri="{FF2B5EF4-FFF2-40B4-BE49-F238E27FC236}">
                <a16:creationId xmlns:a16="http://schemas.microsoft.com/office/drawing/2014/main" id="{A4749E25-33D9-41E1-AB04-213571A18B80}"/>
              </a:ext>
            </a:extLst>
          </p:cNvPr>
          <p:cNvPicPr>
            <a:picLocks noGrp="1" noChangeAspect="1"/>
          </p:cNvPicPr>
          <p:nvPr>
            <p:ph idx="1"/>
          </p:nvPr>
        </p:nvPicPr>
        <p:blipFill>
          <a:blip r:embed="rId2"/>
          <a:stretch>
            <a:fillRect/>
          </a:stretch>
        </p:blipFill>
        <p:spPr>
          <a:xfrm>
            <a:off x="0" y="1690688"/>
            <a:ext cx="8217326" cy="3105901"/>
          </a:xfrm>
          <a:prstGeom prst="rect">
            <a:avLst/>
          </a:prstGeom>
        </p:spPr>
      </p:pic>
      <p:pic>
        <p:nvPicPr>
          <p:cNvPr id="6" name="图片 5">
            <a:extLst>
              <a:ext uri="{FF2B5EF4-FFF2-40B4-BE49-F238E27FC236}">
                <a16:creationId xmlns:a16="http://schemas.microsoft.com/office/drawing/2014/main" id="{3AFD683B-59C2-482C-A176-05C5F35716F7}"/>
              </a:ext>
            </a:extLst>
          </p:cNvPr>
          <p:cNvPicPr>
            <a:picLocks noChangeAspect="1"/>
          </p:cNvPicPr>
          <p:nvPr/>
        </p:nvPicPr>
        <p:blipFill>
          <a:blip r:embed="rId3"/>
          <a:stretch>
            <a:fillRect/>
          </a:stretch>
        </p:blipFill>
        <p:spPr>
          <a:xfrm>
            <a:off x="8048455" y="2807369"/>
            <a:ext cx="4186407" cy="4050632"/>
          </a:xfrm>
          <a:prstGeom prst="rect">
            <a:avLst/>
          </a:prstGeom>
        </p:spPr>
      </p:pic>
    </p:spTree>
    <p:extLst>
      <p:ext uri="{BB962C8B-B14F-4D97-AF65-F5344CB8AC3E}">
        <p14:creationId xmlns:p14="http://schemas.microsoft.com/office/powerpoint/2010/main" val="62702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DE884-0543-4CAE-BBC8-0DAD8455EDEE}"/>
              </a:ext>
            </a:extLst>
          </p:cNvPr>
          <p:cNvSpPr>
            <a:spLocks noGrp="1"/>
          </p:cNvSpPr>
          <p:nvPr>
            <p:ph type="title"/>
          </p:nvPr>
        </p:nvSpPr>
        <p:spPr/>
        <p:txBody>
          <a:bodyPr/>
          <a:lstStyle/>
          <a:p>
            <a:r>
              <a:rPr lang="en-US" altLang="zh-CN" dirty="0"/>
              <a:t>Which color is the most welcome for all the team?</a:t>
            </a:r>
            <a:endParaRPr lang="zh-CN" altLang="en-US" dirty="0"/>
          </a:p>
        </p:txBody>
      </p:sp>
      <p:pic>
        <p:nvPicPr>
          <p:cNvPr id="7" name="内容占位符 6">
            <a:extLst>
              <a:ext uri="{FF2B5EF4-FFF2-40B4-BE49-F238E27FC236}">
                <a16:creationId xmlns:a16="http://schemas.microsoft.com/office/drawing/2014/main" id="{2C67CC9D-05A1-435D-A43B-F755DD9FFC59}"/>
              </a:ext>
            </a:extLst>
          </p:cNvPr>
          <p:cNvPicPr>
            <a:picLocks noGrp="1" noChangeAspect="1"/>
          </p:cNvPicPr>
          <p:nvPr>
            <p:ph idx="1"/>
          </p:nvPr>
        </p:nvPicPr>
        <p:blipFill>
          <a:blip r:embed="rId2"/>
          <a:stretch>
            <a:fillRect/>
          </a:stretch>
        </p:blipFill>
        <p:spPr>
          <a:xfrm>
            <a:off x="0" y="1951664"/>
            <a:ext cx="6594024" cy="3326189"/>
          </a:xfrm>
          <a:prstGeom prst="rect">
            <a:avLst/>
          </a:prstGeom>
        </p:spPr>
      </p:pic>
      <p:pic>
        <p:nvPicPr>
          <p:cNvPr id="8" name="图片 7">
            <a:extLst>
              <a:ext uri="{FF2B5EF4-FFF2-40B4-BE49-F238E27FC236}">
                <a16:creationId xmlns:a16="http://schemas.microsoft.com/office/drawing/2014/main" id="{27E029AF-36BC-44E0-B949-AA26DE74E65B}"/>
              </a:ext>
            </a:extLst>
          </p:cNvPr>
          <p:cNvPicPr>
            <a:picLocks noChangeAspect="1"/>
          </p:cNvPicPr>
          <p:nvPr/>
        </p:nvPicPr>
        <p:blipFill>
          <a:blip r:embed="rId3"/>
          <a:stretch>
            <a:fillRect/>
          </a:stretch>
        </p:blipFill>
        <p:spPr>
          <a:xfrm>
            <a:off x="6462212" y="2791327"/>
            <a:ext cx="4066674" cy="4066674"/>
          </a:xfrm>
          <a:prstGeom prst="rect">
            <a:avLst/>
          </a:prstGeom>
        </p:spPr>
      </p:pic>
      <p:pic>
        <p:nvPicPr>
          <p:cNvPr id="10" name="图片 9">
            <a:extLst>
              <a:ext uri="{FF2B5EF4-FFF2-40B4-BE49-F238E27FC236}">
                <a16:creationId xmlns:a16="http://schemas.microsoft.com/office/drawing/2014/main" id="{350E1C0F-7C12-4D42-941D-A7EF6F6F7DA3}"/>
              </a:ext>
            </a:extLst>
          </p:cNvPr>
          <p:cNvPicPr>
            <a:picLocks noChangeAspect="1"/>
          </p:cNvPicPr>
          <p:nvPr/>
        </p:nvPicPr>
        <p:blipFill>
          <a:blip r:embed="rId4"/>
          <a:stretch>
            <a:fillRect/>
          </a:stretch>
        </p:blipFill>
        <p:spPr>
          <a:xfrm>
            <a:off x="10605247" y="3697557"/>
            <a:ext cx="589429" cy="425699"/>
          </a:xfrm>
          <a:prstGeom prst="rect">
            <a:avLst/>
          </a:prstGeom>
        </p:spPr>
      </p:pic>
      <p:pic>
        <p:nvPicPr>
          <p:cNvPr id="11" name="图片 10">
            <a:extLst>
              <a:ext uri="{FF2B5EF4-FFF2-40B4-BE49-F238E27FC236}">
                <a16:creationId xmlns:a16="http://schemas.microsoft.com/office/drawing/2014/main" id="{5731DCA3-BC38-4F1D-924A-AEEA368D2B69}"/>
              </a:ext>
            </a:extLst>
          </p:cNvPr>
          <p:cNvPicPr>
            <a:picLocks noChangeAspect="1"/>
          </p:cNvPicPr>
          <p:nvPr/>
        </p:nvPicPr>
        <p:blipFill>
          <a:blip r:embed="rId5"/>
          <a:stretch>
            <a:fillRect/>
          </a:stretch>
        </p:blipFill>
        <p:spPr>
          <a:xfrm>
            <a:off x="10623176" y="4319868"/>
            <a:ext cx="571500" cy="342900"/>
          </a:xfrm>
          <a:prstGeom prst="rect">
            <a:avLst/>
          </a:prstGeom>
        </p:spPr>
      </p:pic>
      <p:pic>
        <p:nvPicPr>
          <p:cNvPr id="12" name="图片 11">
            <a:extLst>
              <a:ext uri="{FF2B5EF4-FFF2-40B4-BE49-F238E27FC236}">
                <a16:creationId xmlns:a16="http://schemas.microsoft.com/office/drawing/2014/main" id="{03A1B557-21D6-4620-801A-89D758C049D2}"/>
              </a:ext>
            </a:extLst>
          </p:cNvPr>
          <p:cNvPicPr>
            <a:picLocks noChangeAspect="1"/>
          </p:cNvPicPr>
          <p:nvPr/>
        </p:nvPicPr>
        <p:blipFill>
          <a:blip r:embed="rId6"/>
          <a:stretch>
            <a:fillRect/>
          </a:stretch>
        </p:blipFill>
        <p:spPr>
          <a:xfrm>
            <a:off x="10605247" y="4934954"/>
            <a:ext cx="596898" cy="342899"/>
          </a:xfrm>
          <a:prstGeom prst="rect">
            <a:avLst/>
          </a:prstGeom>
        </p:spPr>
      </p:pic>
      <p:pic>
        <p:nvPicPr>
          <p:cNvPr id="13" name="图片 12">
            <a:extLst>
              <a:ext uri="{FF2B5EF4-FFF2-40B4-BE49-F238E27FC236}">
                <a16:creationId xmlns:a16="http://schemas.microsoft.com/office/drawing/2014/main" id="{DED7E96F-9B95-46CD-A94F-AB8A1A871228}"/>
              </a:ext>
            </a:extLst>
          </p:cNvPr>
          <p:cNvPicPr>
            <a:picLocks noChangeAspect="1"/>
          </p:cNvPicPr>
          <p:nvPr/>
        </p:nvPicPr>
        <p:blipFill>
          <a:blip r:embed="rId7"/>
          <a:stretch>
            <a:fillRect/>
          </a:stretch>
        </p:blipFill>
        <p:spPr>
          <a:xfrm>
            <a:off x="10605247" y="5648884"/>
            <a:ext cx="575579" cy="342898"/>
          </a:xfrm>
          <a:prstGeom prst="rect">
            <a:avLst/>
          </a:prstGeom>
        </p:spPr>
      </p:pic>
      <p:pic>
        <p:nvPicPr>
          <p:cNvPr id="14" name="图片 13">
            <a:extLst>
              <a:ext uri="{FF2B5EF4-FFF2-40B4-BE49-F238E27FC236}">
                <a16:creationId xmlns:a16="http://schemas.microsoft.com/office/drawing/2014/main" id="{70E84432-9A2F-4AE3-9D6C-6BCACEDC59D4}"/>
              </a:ext>
            </a:extLst>
          </p:cNvPr>
          <p:cNvPicPr>
            <a:picLocks noChangeAspect="1"/>
          </p:cNvPicPr>
          <p:nvPr/>
        </p:nvPicPr>
        <p:blipFill>
          <a:blip r:embed="rId8"/>
          <a:stretch>
            <a:fillRect/>
          </a:stretch>
        </p:blipFill>
        <p:spPr>
          <a:xfrm>
            <a:off x="10623176" y="6340405"/>
            <a:ext cx="514350" cy="314325"/>
          </a:xfrm>
          <a:prstGeom prst="rect">
            <a:avLst/>
          </a:prstGeom>
        </p:spPr>
      </p:pic>
    </p:spTree>
    <p:extLst>
      <p:ext uri="{BB962C8B-B14F-4D97-AF65-F5344CB8AC3E}">
        <p14:creationId xmlns:p14="http://schemas.microsoft.com/office/powerpoint/2010/main" val="122574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BF245-21F8-4831-BC61-434461004AF0}"/>
              </a:ext>
            </a:extLst>
          </p:cNvPr>
          <p:cNvSpPr>
            <a:spLocks noGrp="1"/>
          </p:cNvSpPr>
          <p:nvPr>
            <p:ph type="title"/>
          </p:nvPr>
        </p:nvSpPr>
        <p:spPr/>
        <p:txBody>
          <a:bodyPr/>
          <a:lstStyle/>
          <a:p>
            <a:r>
              <a:rPr lang="en-US" altLang="zh-CN" dirty="0"/>
              <a:t>Top-10 got highest score in game after 2018?</a:t>
            </a:r>
            <a:endParaRPr lang="zh-CN" altLang="en-US" dirty="0"/>
          </a:p>
        </p:txBody>
      </p:sp>
      <p:pic>
        <p:nvPicPr>
          <p:cNvPr id="7" name="内容占位符 6">
            <a:extLst>
              <a:ext uri="{FF2B5EF4-FFF2-40B4-BE49-F238E27FC236}">
                <a16:creationId xmlns:a16="http://schemas.microsoft.com/office/drawing/2014/main" id="{479F988F-B1F4-4547-8C38-548C7832B604}"/>
              </a:ext>
            </a:extLst>
          </p:cNvPr>
          <p:cNvPicPr>
            <a:picLocks noGrp="1" noChangeAspect="1"/>
          </p:cNvPicPr>
          <p:nvPr>
            <p:ph idx="1"/>
          </p:nvPr>
        </p:nvPicPr>
        <p:blipFill>
          <a:blip r:embed="rId2"/>
          <a:stretch>
            <a:fillRect/>
          </a:stretch>
        </p:blipFill>
        <p:spPr>
          <a:xfrm>
            <a:off x="0" y="1713706"/>
            <a:ext cx="7465086" cy="3947506"/>
          </a:xfrm>
          <a:prstGeom prst="rect">
            <a:avLst/>
          </a:prstGeom>
        </p:spPr>
      </p:pic>
      <p:pic>
        <p:nvPicPr>
          <p:cNvPr id="8" name="图片 7">
            <a:extLst>
              <a:ext uri="{FF2B5EF4-FFF2-40B4-BE49-F238E27FC236}">
                <a16:creationId xmlns:a16="http://schemas.microsoft.com/office/drawing/2014/main" id="{CC9480B1-6BD4-4D4A-8677-E708E9FAB2AA}"/>
              </a:ext>
            </a:extLst>
          </p:cNvPr>
          <p:cNvPicPr>
            <a:picLocks noChangeAspect="1"/>
          </p:cNvPicPr>
          <p:nvPr/>
        </p:nvPicPr>
        <p:blipFill>
          <a:blip r:embed="rId3"/>
          <a:stretch>
            <a:fillRect/>
          </a:stretch>
        </p:blipFill>
        <p:spPr>
          <a:xfrm>
            <a:off x="7480183" y="2326341"/>
            <a:ext cx="4711817" cy="4531659"/>
          </a:xfrm>
          <a:prstGeom prst="rect">
            <a:avLst/>
          </a:prstGeom>
        </p:spPr>
      </p:pic>
    </p:spTree>
    <p:extLst>
      <p:ext uri="{BB962C8B-B14F-4D97-AF65-F5344CB8AC3E}">
        <p14:creationId xmlns:p14="http://schemas.microsoft.com/office/powerpoint/2010/main" val="248753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E6DC4-D06B-4C60-93AD-EDEE6FF2E7D0}"/>
              </a:ext>
            </a:extLst>
          </p:cNvPr>
          <p:cNvSpPr>
            <a:spLocks noGrp="1"/>
          </p:cNvSpPr>
          <p:nvPr>
            <p:ph type="title"/>
          </p:nvPr>
        </p:nvSpPr>
        <p:spPr/>
        <p:txBody>
          <a:bodyPr>
            <a:normAutofit fontScale="90000"/>
          </a:bodyPr>
          <a:lstStyle/>
          <a:p>
            <a:r>
              <a:rPr lang="en-US" altLang="zh-CN" dirty="0"/>
              <a:t>What is the average height and weight of players in </a:t>
            </a:r>
            <a:r>
              <a:rPr lang="en-US" altLang="zh-CN" dirty="0" err="1"/>
              <a:t>ncaa</a:t>
            </a:r>
            <a:r>
              <a:rPr lang="en-US" altLang="zh-CN" dirty="0"/>
              <a:t>?</a:t>
            </a:r>
            <a:br>
              <a:rPr lang="zh-CN" altLang="zh-CN" dirty="0"/>
            </a:br>
            <a:endParaRPr lang="zh-CN" altLang="en-US" dirty="0"/>
          </a:p>
        </p:txBody>
      </p:sp>
      <p:pic>
        <p:nvPicPr>
          <p:cNvPr id="4" name="内容占位符 3">
            <a:extLst>
              <a:ext uri="{FF2B5EF4-FFF2-40B4-BE49-F238E27FC236}">
                <a16:creationId xmlns:a16="http://schemas.microsoft.com/office/drawing/2014/main" id="{6913F689-8A1C-49D9-9639-DFCE8F15E44D}"/>
              </a:ext>
            </a:extLst>
          </p:cNvPr>
          <p:cNvPicPr>
            <a:picLocks noGrp="1" noChangeAspect="1"/>
          </p:cNvPicPr>
          <p:nvPr>
            <p:ph idx="1"/>
          </p:nvPr>
        </p:nvPicPr>
        <p:blipFill>
          <a:blip r:embed="rId2"/>
          <a:stretch>
            <a:fillRect/>
          </a:stretch>
        </p:blipFill>
        <p:spPr>
          <a:xfrm>
            <a:off x="0" y="1690687"/>
            <a:ext cx="6851204" cy="2491347"/>
          </a:xfrm>
          <a:prstGeom prst="rect">
            <a:avLst/>
          </a:prstGeom>
        </p:spPr>
      </p:pic>
      <p:pic>
        <p:nvPicPr>
          <p:cNvPr id="5" name="图片 4">
            <a:extLst>
              <a:ext uri="{FF2B5EF4-FFF2-40B4-BE49-F238E27FC236}">
                <a16:creationId xmlns:a16="http://schemas.microsoft.com/office/drawing/2014/main" id="{AF6BA7CB-D99B-48AD-96B5-6FDB1416EF18}"/>
              </a:ext>
            </a:extLst>
          </p:cNvPr>
          <p:cNvPicPr>
            <a:picLocks noChangeAspect="1"/>
          </p:cNvPicPr>
          <p:nvPr/>
        </p:nvPicPr>
        <p:blipFill>
          <a:blip r:embed="rId3"/>
          <a:stretch>
            <a:fillRect/>
          </a:stretch>
        </p:blipFill>
        <p:spPr>
          <a:xfrm>
            <a:off x="7170721" y="2662519"/>
            <a:ext cx="5021279" cy="1114144"/>
          </a:xfrm>
          <a:prstGeom prst="rect">
            <a:avLst/>
          </a:prstGeom>
        </p:spPr>
      </p:pic>
    </p:spTree>
    <p:extLst>
      <p:ext uri="{BB962C8B-B14F-4D97-AF65-F5344CB8AC3E}">
        <p14:creationId xmlns:p14="http://schemas.microsoft.com/office/powerpoint/2010/main" val="405294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5EE04-3CAF-4756-9A77-57C067EBBDE7}"/>
              </a:ext>
            </a:extLst>
          </p:cNvPr>
          <p:cNvSpPr>
            <a:spLocks noGrp="1"/>
          </p:cNvSpPr>
          <p:nvPr>
            <p:ph type="title"/>
          </p:nvPr>
        </p:nvSpPr>
        <p:spPr/>
        <p:txBody>
          <a:bodyPr>
            <a:normAutofit fontScale="90000"/>
          </a:bodyPr>
          <a:lstStyle/>
          <a:p>
            <a:r>
              <a:rPr lang="en-US" altLang="zh-CN" dirty="0"/>
              <a:t>Top-5 get the higher score in a minute game in 2017?</a:t>
            </a:r>
            <a:br>
              <a:rPr lang="zh-CN" altLang="zh-CN" dirty="0"/>
            </a:br>
            <a:endParaRPr lang="zh-CN" altLang="en-US" dirty="0"/>
          </a:p>
        </p:txBody>
      </p:sp>
      <p:pic>
        <p:nvPicPr>
          <p:cNvPr id="4" name="内容占位符 3">
            <a:extLst>
              <a:ext uri="{FF2B5EF4-FFF2-40B4-BE49-F238E27FC236}">
                <a16:creationId xmlns:a16="http://schemas.microsoft.com/office/drawing/2014/main" id="{384B2A5B-5AFE-4F2B-AC7E-E8C40B043679}"/>
              </a:ext>
            </a:extLst>
          </p:cNvPr>
          <p:cNvPicPr>
            <a:picLocks noGrp="1" noChangeAspect="1"/>
          </p:cNvPicPr>
          <p:nvPr>
            <p:ph idx="1"/>
          </p:nvPr>
        </p:nvPicPr>
        <p:blipFill>
          <a:blip r:embed="rId2"/>
          <a:stretch>
            <a:fillRect/>
          </a:stretch>
        </p:blipFill>
        <p:spPr>
          <a:xfrm>
            <a:off x="-1" y="1581103"/>
            <a:ext cx="6481265" cy="3649803"/>
          </a:xfrm>
          <a:prstGeom prst="rect">
            <a:avLst/>
          </a:prstGeom>
        </p:spPr>
      </p:pic>
      <p:pic>
        <p:nvPicPr>
          <p:cNvPr id="5" name="图片 4">
            <a:extLst>
              <a:ext uri="{FF2B5EF4-FFF2-40B4-BE49-F238E27FC236}">
                <a16:creationId xmlns:a16="http://schemas.microsoft.com/office/drawing/2014/main" id="{5EC899EF-B1D0-4B34-928F-94C6670BFA93}"/>
              </a:ext>
            </a:extLst>
          </p:cNvPr>
          <p:cNvPicPr>
            <a:picLocks noChangeAspect="1"/>
          </p:cNvPicPr>
          <p:nvPr/>
        </p:nvPicPr>
        <p:blipFill>
          <a:blip r:embed="rId3"/>
          <a:stretch>
            <a:fillRect/>
          </a:stretch>
        </p:blipFill>
        <p:spPr>
          <a:xfrm>
            <a:off x="6393158" y="3953435"/>
            <a:ext cx="5798842" cy="2931459"/>
          </a:xfrm>
          <a:prstGeom prst="rect">
            <a:avLst/>
          </a:prstGeom>
        </p:spPr>
      </p:pic>
    </p:spTree>
    <p:extLst>
      <p:ext uri="{BB962C8B-B14F-4D97-AF65-F5344CB8AC3E}">
        <p14:creationId xmlns:p14="http://schemas.microsoft.com/office/powerpoint/2010/main" val="341901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2E708-DE50-4AE7-A64F-865DE49AF9CC}"/>
              </a:ext>
            </a:extLst>
          </p:cNvPr>
          <p:cNvSpPr>
            <a:spLocks noGrp="1"/>
          </p:cNvSpPr>
          <p:nvPr>
            <p:ph type="title"/>
          </p:nvPr>
        </p:nvSpPr>
        <p:spPr/>
        <p:txBody>
          <a:bodyPr/>
          <a:lstStyle/>
          <a:p>
            <a:r>
              <a:rPr lang="en-US" altLang="zh-CN" dirty="0"/>
              <a:t>Top 10 got more times of triple-double?</a:t>
            </a:r>
            <a:br>
              <a:rPr lang="zh-CN" altLang="zh-CN" dirty="0"/>
            </a:br>
            <a:endParaRPr lang="zh-CN" altLang="en-US" dirty="0"/>
          </a:p>
        </p:txBody>
      </p:sp>
      <p:pic>
        <p:nvPicPr>
          <p:cNvPr id="8" name="内容占位符 7">
            <a:extLst>
              <a:ext uri="{FF2B5EF4-FFF2-40B4-BE49-F238E27FC236}">
                <a16:creationId xmlns:a16="http://schemas.microsoft.com/office/drawing/2014/main" id="{09D5DB7C-7E34-4485-B207-7047144BCAE7}"/>
              </a:ext>
            </a:extLst>
          </p:cNvPr>
          <p:cNvPicPr>
            <a:picLocks noGrp="1" noChangeAspect="1"/>
          </p:cNvPicPr>
          <p:nvPr>
            <p:ph idx="1"/>
          </p:nvPr>
        </p:nvPicPr>
        <p:blipFill>
          <a:blip r:embed="rId2"/>
          <a:stretch>
            <a:fillRect/>
          </a:stretch>
        </p:blipFill>
        <p:spPr>
          <a:xfrm>
            <a:off x="-1" y="1690688"/>
            <a:ext cx="5073361" cy="5167312"/>
          </a:xfrm>
          <a:prstGeom prst="rect">
            <a:avLst/>
          </a:prstGeom>
        </p:spPr>
      </p:pic>
      <p:pic>
        <p:nvPicPr>
          <p:cNvPr id="9" name="图片 8">
            <a:extLst>
              <a:ext uri="{FF2B5EF4-FFF2-40B4-BE49-F238E27FC236}">
                <a16:creationId xmlns:a16="http://schemas.microsoft.com/office/drawing/2014/main" id="{2D846C6B-6AC5-4D62-80AE-EB1757835309}"/>
              </a:ext>
            </a:extLst>
          </p:cNvPr>
          <p:cNvPicPr>
            <a:picLocks noChangeAspect="1"/>
          </p:cNvPicPr>
          <p:nvPr/>
        </p:nvPicPr>
        <p:blipFill>
          <a:blip r:embed="rId3"/>
          <a:stretch>
            <a:fillRect/>
          </a:stretch>
        </p:blipFill>
        <p:spPr>
          <a:xfrm>
            <a:off x="7806165" y="1690688"/>
            <a:ext cx="4385836" cy="5167312"/>
          </a:xfrm>
          <a:prstGeom prst="rect">
            <a:avLst/>
          </a:prstGeom>
        </p:spPr>
      </p:pic>
    </p:spTree>
    <p:extLst>
      <p:ext uri="{BB962C8B-B14F-4D97-AF65-F5344CB8AC3E}">
        <p14:creationId xmlns:p14="http://schemas.microsoft.com/office/powerpoint/2010/main" val="107882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C7732-44E3-4512-907C-718371433080}"/>
              </a:ext>
            </a:extLst>
          </p:cNvPr>
          <p:cNvSpPr>
            <a:spLocks noGrp="1"/>
          </p:cNvSpPr>
          <p:nvPr>
            <p:ph type="title"/>
          </p:nvPr>
        </p:nvSpPr>
        <p:spPr/>
        <p:txBody>
          <a:bodyPr/>
          <a:lstStyle/>
          <a:p>
            <a:r>
              <a:rPr lang="en-US" altLang="zh-CN" dirty="0"/>
              <a:t>Top 5 team got more fouls in 2017?</a:t>
            </a:r>
            <a:br>
              <a:rPr lang="zh-CN" altLang="zh-CN" dirty="0"/>
            </a:br>
            <a:endParaRPr lang="zh-CN" altLang="en-US" dirty="0"/>
          </a:p>
        </p:txBody>
      </p:sp>
      <p:pic>
        <p:nvPicPr>
          <p:cNvPr id="4" name="内容占位符 3">
            <a:extLst>
              <a:ext uri="{FF2B5EF4-FFF2-40B4-BE49-F238E27FC236}">
                <a16:creationId xmlns:a16="http://schemas.microsoft.com/office/drawing/2014/main" id="{0E90D654-B1D9-4811-AD7B-07B90D1FA6FC}"/>
              </a:ext>
            </a:extLst>
          </p:cNvPr>
          <p:cNvPicPr>
            <a:picLocks noGrp="1" noChangeAspect="1"/>
          </p:cNvPicPr>
          <p:nvPr>
            <p:ph idx="1"/>
          </p:nvPr>
        </p:nvPicPr>
        <p:blipFill>
          <a:blip r:embed="rId2"/>
          <a:stretch>
            <a:fillRect/>
          </a:stretch>
        </p:blipFill>
        <p:spPr>
          <a:xfrm>
            <a:off x="-1" y="1340737"/>
            <a:ext cx="7362705" cy="5409687"/>
          </a:xfrm>
          <a:prstGeom prst="rect">
            <a:avLst/>
          </a:prstGeom>
        </p:spPr>
      </p:pic>
      <p:pic>
        <p:nvPicPr>
          <p:cNvPr id="5" name="图片 4">
            <a:extLst>
              <a:ext uri="{FF2B5EF4-FFF2-40B4-BE49-F238E27FC236}">
                <a16:creationId xmlns:a16="http://schemas.microsoft.com/office/drawing/2014/main" id="{F4C7CF85-C423-4E5A-BD9F-69EA0CD1CBE9}"/>
              </a:ext>
            </a:extLst>
          </p:cNvPr>
          <p:cNvPicPr>
            <a:picLocks noChangeAspect="1"/>
          </p:cNvPicPr>
          <p:nvPr/>
        </p:nvPicPr>
        <p:blipFill>
          <a:blip r:embed="rId3"/>
          <a:stretch>
            <a:fillRect/>
          </a:stretch>
        </p:blipFill>
        <p:spPr>
          <a:xfrm>
            <a:off x="7466763" y="2514600"/>
            <a:ext cx="4725237" cy="4343400"/>
          </a:xfrm>
          <a:prstGeom prst="rect">
            <a:avLst/>
          </a:prstGeom>
        </p:spPr>
      </p:pic>
    </p:spTree>
    <p:extLst>
      <p:ext uri="{BB962C8B-B14F-4D97-AF65-F5344CB8AC3E}">
        <p14:creationId xmlns:p14="http://schemas.microsoft.com/office/powerpoint/2010/main" val="293146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D50B-FC02-4AEC-B7DD-74AE5AEC1D9A}"/>
              </a:ext>
            </a:extLst>
          </p:cNvPr>
          <p:cNvSpPr>
            <a:spLocks noGrp="1"/>
          </p:cNvSpPr>
          <p:nvPr>
            <p:ph type="title"/>
          </p:nvPr>
        </p:nvSpPr>
        <p:spPr/>
        <p:txBody>
          <a:bodyPr/>
          <a:lstStyle/>
          <a:p>
            <a:r>
              <a:rPr lang="en-US" altLang="zh-CN" dirty="0"/>
              <a:t>E-R diagram</a:t>
            </a:r>
            <a:endParaRPr lang="zh-CN" altLang="en-US" dirty="0"/>
          </a:p>
        </p:txBody>
      </p:sp>
      <p:pic>
        <p:nvPicPr>
          <p:cNvPr id="9" name="内容占位符 8">
            <a:extLst>
              <a:ext uri="{FF2B5EF4-FFF2-40B4-BE49-F238E27FC236}">
                <a16:creationId xmlns:a16="http://schemas.microsoft.com/office/drawing/2014/main" id="{D6D15C4F-7B7F-45A2-81BD-C2E9FA18E27D}"/>
              </a:ext>
            </a:extLst>
          </p:cNvPr>
          <p:cNvPicPr>
            <a:picLocks noGrp="1" noChangeAspect="1"/>
          </p:cNvPicPr>
          <p:nvPr>
            <p:ph idx="1"/>
          </p:nvPr>
        </p:nvPicPr>
        <p:blipFill>
          <a:blip r:embed="rId2"/>
          <a:stretch>
            <a:fillRect/>
          </a:stretch>
        </p:blipFill>
        <p:spPr>
          <a:xfrm>
            <a:off x="5959630" y="13054"/>
            <a:ext cx="6154041" cy="6844946"/>
          </a:xfrm>
          <a:prstGeom prst="rect">
            <a:avLst/>
          </a:prstGeom>
        </p:spPr>
      </p:pic>
    </p:spTree>
    <p:extLst>
      <p:ext uri="{BB962C8B-B14F-4D97-AF65-F5344CB8AC3E}">
        <p14:creationId xmlns:p14="http://schemas.microsoft.com/office/powerpoint/2010/main" val="202605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4B9BF-9FFD-405D-AD58-CB6B3B9954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CECFBC-3CFD-40EA-8A73-8B66BB249F64}"/>
              </a:ext>
            </a:extLst>
          </p:cNvPr>
          <p:cNvSpPr>
            <a:spLocks noGrp="1"/>
          </p:cNvSpPr>
          <p:nvPr>
            <p:ph idx="1"/>
          </p:nvPr>
        </p:nvSpPr>
        <p:spPr/>
        <p:txBody>
          <a:bodyPr>
            <a:normAutofit fontScale="77500" lnSpcReduction="20000"/>
          </a:bodyPr>
          <a:lstStyle/>
          <a:p>
            <a:pPr marL="0" indent="0">
              <a:buNone/>
            </a:pPr>
            <a:r>
              <a:rPr lang="en-US" altLang="zh-CN" b="1" dirty="0"/>
              <a:t>Main objectives:</a:t>
            </a:r>
            <a:endParaRPr lang="zh-CN" altLang="zh-CN" dirty="0"/>
          </a:p>
          <a:p>
            <a:r>
              <a:rPr lang="en-US" altLang="zh-CN" dirty="0"/>
              <a:t>Developing a website to help any child that can go on internet with their math and produce a database to save children’s worksheet. The volunteer-teachers can view children’s work and grade children’s work, and teachers can answer users’ questions.</a:t>
            </a:r>
            <a:endParaRPr lang="zh-CN" altLang="zh-CN" dirty="0"/>
          </a:p>
          <a:p>
            <a:r>
              <a:rPr lang="en-US" altLang="zh-CN" b="1" dirty="0"/>
              <a:t>Users:</a:t>
            </a:r>
            <a:endParaRPr lang="zh-CN" altLang="zh-CN" dirty="0"/>
          </a:p>
          <a:p>
            <a:r>
              <a:rPr lang="en-US" altLang="zh-CN" b="1" dirty="0"/>
              <a:t>Children</a:t>
            </a:r>
            <a:r>
              <a:rPr lang="en-US" altLang="zh-CN" dirty="0"/>
              <a:t>: children need to register on the website and choose the suitable math-level. They should download the worksheet from the current math level which they are in and do the questions. They can ask question about the worksheet or update their work by scan or take a picture of their finish worksheet.</a:t>
            </a:r>
            <a:endParaRPr lang="zh-CN" altLang="zh-CN" dirty="0"/>
          </a:p>
          <a:p>
            <a:r>
              <a:rPr lang="en-US" altLang="zh-CN" b="1" dirty="0"/>
              <a:t>Teacher: </a:t>
            </a:r>
            <a:r>
              <a:rPr lang="en-US" altLang="zh-CN" dirty="0"/>
              <a:t>Volunteers need to evaluate children’s work from the website, and teachers give the feedback of the worksheet from student. Teachers can track all students about their math worksheet, and they can find the best students to get Math Olympiads. Teachers provide their connection information.</a:t>
            </a:r>
            <a:endParaRPr lang="zh-CN" altLang="zh-CN" dirty="0"/>
          </a:p>
          <a:p>
            <a:endParaRPr lang="zh-CN" altLang="en-US" dirty="0"/>
          </a:p>
        </p:txBody>
      </p:sp>
    </p:spTree>
    <p:extLst>
      <p:ext uri="{BB962C8B-B14F-4D97-AF65-F5344CB8AC3E}">
        <p14:creationId xmlns:p14="http://schemas.microsoft.com/office/powerpoint/2010/main" val="128079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19A89-455E-4097-8D1F-E07D4115A3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7D1F51-167B-4379-806C-342F9081F1CD}"/>
              </a:ext>
            </a:extLst>
          </p:cNvPr>
          <p:cNvSpPr>
            <a:spLocks noGrp="1"/>
          </p:cNvSpPr>
          <p:nvPr>
            <p:ph idx="1"/>
          </p:nvPr>
        </p:nvSpPr>
        <p:spPr/>
        <p:txBody>
          <a:bodyPr>
            <a:normAutofit fontScale="62500" lnSpcReduction="20000"/>
          </a:bodyPr>
          <a:lstStyle/>
          <a:p>
            <a:r>
              <a:rPr lang="en-US" altLang="zh-CN" b="1" dirty="0"/>
              <a:t>Output:</a:t>
            </a:r>
            <a:endParaRPr lang="zh-CN" altLang="zh-CN" dirty="0"/>
          </a:p>
          <a:p>
            <a:r>
              <a:rPr lang="en-US" altLang="zh-CN" dirty="0"/>
              <a:t>User (string </a:t>
            </a:r>
            <a:r>
              <a:rPr lang="en-US" altLang="zh-CN" dirty="0" err="1"/>
              <a:t>userID</a:t>
            </a:r>
            <a:r>
              <a:rPr lang="en-US" altLang="zh-CN" dirty="0"/>
              <a:t>; string connection; string language; string </a:t>
            </a:r>
            <a:r>
              <a:rPr lang="en-US" altLang="zh-CN" dirty="0" err="1"/>
              <a:t>registerTime</a:t>
            </a:r>
            <a:r>
              <a:rPr lang="en-US" altLang="zh-CN" dirty="0"/>
              <a:t>)</a:t>
            </a:r>
            <a:endParaRPr lang="zh-CN" altLang="zh-CN" dirty="0"/>
          </a:p>
          <a:p>
            <a:r>
              <a:rPr lang="en-US" altLang="zh-CN" dirty="0"/>
              <a:t>Student (string SID; int level; string comment)</a:t>
            </a:r>
            <a:endParaRPr lang="zh-CN" altLang="zh-CN" dirty="0"/>
          </a:p>
          <a:p>
            <a:r>
              <a:rPr lang="en-US" altLang="zh-CN" dirty="0"/>
              <a:t>Teacher (String TID; Boolean availability)</a:t>
            </a:r>
            <a:endParaRPr lang="zh-CN" altLang="zh-CN" dirty="0"/>
          </a:p>
          <a:p>
            <a:r>
              <a:rPr lang="en-US" altLang="zh-CN" dirty="0"/>
              <a:t>Worksheet (String WSID; int grade; int level; string comment)</a:t>
            </a:r>
            <a:endParaRPr lang="zh-CN" altLang="zh-CN" dirty="0"/>
          </a:p>
          <a:p>
            <a:r>
              <a:rPr lang="en-US" altLang="zh-CN" dirty="0"/>
              <a:t>Question (String QID; string solution; string category; string creator)</a:t>
            </a:r>
            <a:endParaRPr lang="zh-CN" altLang="zh-CN" dirty="0"/>
          </a:p>
          <a:p>
            <a:r>
              <a:rPr lang="en-US" altLang="zh-CN" b="1" dirty="0"/>
              <a:t>Description of Entity Sets:</a:t>
            </a:r>
            <a:endParaRPr lang="zh-CN" altLang="zh-CN" dirty="0"/>
          </a:p>
          <a:p>
            <a:r>
              <a:rPr lang="en-US" altLang="zh-CN" dirty="0"/>
              <a:t>User: the user of the website which contain all people who is using this website.</a:t>
            </a:r>
            <a:endParaRPr lang="zh-CN" altLang="zh-CN" dirty="0"/>
          </a:p>
          <a:p>
            <a:r>
              <a:rPr lang="en-US" altLang="zh-CN" dirty="0"/>
              <a:t>Teacher: information of the volunteer teacher.</a:t>
            </a:r>
            <a:endParaRPr lang="zh-CN" altLang="zh-CN" dirty="0"/>
          </a:p>
          <a:p>
            <a:r>
              <a:rPr lang="en-US" altLang="zh-CN" dirty="0"/>
              <a:t>Student: information of the children use this website to help with the math.</a:t>
            </a:r>
            <a:endParaRPr lang="zh-CN" altLang="zh-CN" dirty="0"/>
          </a:p>
          <a:p>
            <a:r>
              <a:rPr lang="en-US" altLang="zh-CN" dirty="0"/>
              <a:t>Worksheet: information about the question set like grade or comment.</a:t>
            </a:r>
            <a:endParaRPr lang="zh-CN" altLang="zh-CN" dirty="0"/>
          </a:p>
          <a:p>
            <a:r>
              <a:rPr lang="en-US" altLang="zh-CN" dirty="0"/>
              <a:t>Question: information about the math questions.</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07874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BA551-72C6-4515-BFEB-DF1D325F7F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F42BF08-C687-480B-A2FE-6FE237C1DDE7}"/>
              </a:ext>
            </a:extLst>
          </p:cNvPr>
          <p:cNvSpPr>
            <a:spLocks noGrp="1"/>
          </p:cNvSpPr>
          <p:nvPr>
            <p:ph idx="1"/>
          </p:nvPr>
        </p:nvSpPr>
        <p:spPr>
          <a:xfrm>
            <a:off x="838200" y="365124"/>
            <a:ext cx="10515600" cy="6492875"/>
          </a:xfrm>
        </p:spPr>
        <p:txBody>
          <a:bodyPr>
            <a:normAutofit fontScale="62500" lnSpcReduction="20000"/>
          </a:bodyPr>
          <a:lstStyle/>
          <a:p>
            <a:r>
              <a:rPr lang="en-US" altLang="zh-CN" b="1" dirty="0"/>
              <a:t>Conversion of Entity Set</a:t>
            </a:r>
            <a:endParaRPr lang="zh-CN" altLang="zh-CN" dirty="0"/>
          </a:p>
          <a:p>
            <a:r>
              <a:rPr lang="en-US" altLang="zh-CN" b="1" dirty="0"/>
              <a:t> </a:t>
            </a:r>
            <a:endParaRPr lang="zh-CN" altLang="zh-CN" dirty="0"/>
          </a:p>
          <a:p>
            <a:r>
              <a:rPr lang="en-US" altLang="zh-CN" dirty="0"/>
              <a:t>User (</a:t>
            </a:r>
            <a:r>
              <a:rPr lang="en-US" altLang="zh-CN" u="sng" dirty="0" err="1"/>
              <a:t>UserID</a:t>
            </a:r>
            <a:r>
              <a:rPr lang="en-US" altLang="zh-CN" dirty="0"/>
              <a:t>; connection; language; </a:t>
            </a:r>
            <a:r>
              <a:rPr lang="en-US" altLang="zh-CN" dirty="0" err="1"/>
              <a:t>registerTime</a:t>
            </a:r>
            <a:r>
              <a:rPr lang="en-US" altLang="zh-CN" dirty="0"/>
              <a:t>)</a:t>
            </a:r>
            <a:endParaRPr lang="zh-CN" altLang="zh-CN" dirty="0"/>
          </a:p>
          <a:p>
            <a:r>
              <a:rPr lang="en-US" altLang="zh-CN" dirty="0"/>
              <a:t>Student (</a:t>
            </a:r>
            <a:r>
              <a:rPr lang="en-US" altLang="zh-CN" u="sng" dirty="0"/>
              <a:t>SID</a:t>
            </a:r>
            <a:r>
              <a:rPr lang="en-US" altLang="zh-CN" dirty="0"/>
              <a:t>; level; comment)</a:t>
            </a:r>
            <a:endParaRPr lang="zh-CN" altLang="zh-CN" dirty="0"/>
          </a:p>
          <a:p>
            <a:r>
              <a:rPr lang="en-US" altLang="zh-CN" dirty="0"/>
              <a:t>Teacher (</a:t>
            </a:r>
            <a:r>
              <a:rPr lang="en-US" altLang="zh-CN" u="sng" dirty="0"/>
              <a:t>TID</a:t>
            </a:r>
            <a:r>
              <a:rPr lang="en-US" altLang="zh-CN" dirty="0"/>
              <a:t>; availability)</a:t>
            </a:r>
            <a:endParaRPr lang="zh-CN" altLang="zh-CN" dirty="0"/>
          </a:p>
          <a:p>
            <a:r>
              <a:rPr lang="en-US" altLang="zh-CN" dirty="0"/>
              <a:t>Worksheet (</a:t>
            </a:r>
            <a:r>
              <a:rPr lang="en-US" altLang="zh-CN" u="sng" dirty="0"/>
              <a:t>WSID</a:t>
            </a:r>
            <a:r>
              <a:rPr lang="en-US" altLang="zh-CN" dirty="0"/>
              <a:t>; grade; level; comment)</a:t>
            </a:r>
            <a:endParaRPr lang="zh-CN" altLang="zh-CN" dirty="0"/>
          </a:p>
          <a:p>
            <a:r>
              <a:rPr lang="en-US" altLang="zh-CN" dirty="0"/>
              <a:t>Question (</a:t>
            </a:r>
            <a:r>
              <a:rPr lang="en-US" altLang="zh-CN" u="sng" dirty="0"/>
              <a:t>QID</a:t>
            </a:r>
            <a:r>
              <a:rPr lang="en-US" altLang="zh-CN" dirty="0"/>
              <a:t>; solution; category; </a:t>
            </a:r>
            <a:r>
              <a:rPr lang="en-US" altLang="zh-CN" dirty="0" err="1"/>
              <a:t>creater</a:t>
            </a:r>
            <a:r>
              <a:rPr lang="en-US" altLang="zh-CN" dirty="0"/>
              <a:t>)</a:t>
            </a:r>
            <a:endParaRPr lang="zh-CN" altLang="zh-CN" dirty="0"/>
          </a:p>
          <a:p>
            <a:r>
              <a:rPr lang="en-US" altLang="zh-CN" dirty="0"/>
              <a:t> </a:t>
            </a:r>
            <a:endParaRPr lang="zh-CN" altLang="zh-CN" dirty="0"/>
          </a:p>
          <a:p>
            <a:r>
              <a:rPr lang="en-US" altLang="zh-CN" b="1" dirty="0"/>
              <a:t>Conversion of Relationship:</a:t>
            </a:r>
            <a:endParaRPr lang="zh-CN" altLang="zh-CN" dirty="0"/>
          </a:p>
          <a:p>
            <a:r>
              <a:rPr lang="en-US" altLang="zh-CN" b="1" dirty="0"/>
              <a:t> </a:t>
            </a:r>
            <a:endParaRPr lang="zh-CN" altLang="zh-CN" dirty="0"/>
          </a:p>
          <a:p>
            <a:r>
              <a:rPr lang="en-US" altLang="zh-CN" dirty="0"/>
              <a:t>Do (</a:t>
            </a:r>
            <a:r>
              <a:rPr lang="en-US" altLang="zh-CN" u="sng" dirty="0"/>
              <a:t>student</a:t>
            </a:r>
            <a:r>
              <a:rPr lang="en-US" altLang="zh-CN" dirty="0"/>
              <a:t>; </a:t>
            </a:r>
            <a:r>
              <a:rPr lang="en-US" altLang="zh-CN" u="sng" dirty="0"/>
              <a:t>question</a:t>
            </a:r>
            <a:r>
              <a:rPr lang="en-US" altLang="zh-CN" dirty="0"/>
              <a:t>; </a:t>
            </a:r>
            <a:r>
              <a:rPr lang="en-US" altLang="zh-CN" u="sng" dirty="0"/>
              <a:t>WSID</a:t>
            </a:r>
            <a:r>
              <a:rPr lang="en-US" altLang="zh-CN" dirty="0"/>
              <a:t>; </a:t>
            </a:r>
            <a:r>
              <a:rPr lang="en-US" altLang="zh-CN" u="sng" dirty="0"/>
              <a:t>level</a:t>
            </a:r>
            <a:r>
              <a:rPr lang="en-US" altLang="zh-CN" dirty="0"/>
              <a:t>; </a:t>
            </a:r>
            <a:r>
              <a:rPr lang="en-US" altLang="zh-CN" u="sng" dirty="0"/>
              <a:t>grade</a:t>
            </a:r>
            <a:r>
              <a:rPr lang="en-US" altLang="zh-CN" dirty="0"/>
              <a:t>; time)</a:t>
            </a:r>
            <a:endParaRPr lang="zh-CN" altLang="zh-CN" dirty="0"/>
          </a:p>
          <a:p>
            <a:r>
              <a:rPr lang="en-US" altLang="zh-CN" dirty="0"/>
              <a:t>Evaluate (</a:t>
            </a:r>
            <a:r>
              <a:rPr lang="en-US" altLang="zh-CN" u="sng" dirty="0"/>
              <a:t>teacher</a:t>
            </a:r>
            <a:r>
              <a:rPr lang="en-US" altLang="zh-CN" dirty="0"/>
              <a:t>, </a:t>
            </a:r>
            <a:r>
              <a:rPr lang="en-US" altLang="zh-CN" u="sng" dirty="0"/>
              <a:t>question</a:t>
            </a:r>
            <a:r>
              <a:rPr lang="en-US" altLang="zh-CN" dirty="0"/>
              <a:t>;</a:t>
            </a:r>
            <a:r>
              <a:rPr lang="en-US" altLang="zh-CN" u="sng" dirty="0"/>
              <a:t> WSID</a:t>
            </a:r>
            <a:r>
              <a:rPr lang="en-US" altLang="zh-CN" dirty="0"/>
              <a:t>; </a:t>
            </a:r>
            <a:r>
              <a:rPr lang="en-US" altLang="zh-CN" u="sng" dirty="0"/>
              <a:t>level</a:t>
            </a:r>
            <a:r>
              <a:rPr lang="en-US" altLang="zh-CN" dirty="0"/>
              <a:t>; time; comment)</a:t>
            </a:r>
            <a:endParaRPr lang="zh-CN" altLang="zh-CN" dirty="0"/>
          </a:p>
          <a:p>
            <a:r>
              <a:rPr lang="en-US" altLang="zh-CN" dirty="0"/>
              <a:t>Contain (</a:t>
            </a:r>
            <a:r>
              <a:rPr lang="en-US" altLang="zh-CN" u="sng" dirty="0"/>
              <a:t>worksheet;</a:t>
            </a:r>
            <a:r>
              <a:rPr lang="en-US" altLang="zh-CN" dirty="0"/>
              <a:t> </a:t>
            </a:r>
            <a:r>
              <a:rPr lang="en-US" altLang="zh-CN" u="sng" dirty="0"/>
              <a:t>QID)</a:t>
            </a:r>
            <a:endParaRPr lang="zh-CN" altLang="zh-CN" dirty="0"/>
          </a:p>
          <a:p>
            <a:r>
              <a:rPr lang="en-US" altLang="zh-CN" dirty="0"/>
              <a:t>Create (</a:t>
            </a:r>
            <a:r>
              <a:rPr lang="en-US" altLang="zh-CN" u="sng" dirty="0"/>
              <a:t>teacher</a:t>
            </a:r>
            <a:r>
              <a:rPr lang="en-US" altLang="zh-CN" dirty="0"/>
              <a:t>; </a:t>
            </a:r>
            <a:r>
              <a:rPr lang="en-US" altLang="zh-CN" u="sng" dirty="0"/>
              <a:t>QID</a:t>
            </a:r>
            <a:r>
              <a:rPr lang="en-US" altLang="zh-CN" dirty="0"/>
              <a:t>; </a:t>
            </a:r>
            <a:r>
              <a:rPr lang="en-US" altLang="zh-CN" u="sng" dirty="0"/>
              <a:t>solution</a:t>
            </a:r>
            <a:r>
              <a:rPr lang="en-US" altLang="zh-CN" dirty="0"/>
              <a:t>; time)</a:t>
            </a:r>
            <a:endParaRPr lang="zh-CN" altLang="zh-CN" dirty="0"/>
          </a:p>
          <a:p>
            <a:r>
              <a:rPr lang="en-US" altLang="zh-CN" dirty="0"/>
              <a:t> </a:t>
            </a:r>
            <a:endParaRPr lang="zh-CN" altLang="zh-CN" dirty="0"/>
          </a:p>
          <a:p>
            <a:r>
              <a:rPr lang="en-US" altLang="zh-CN" b="1" dirty="0" err="1"/>
              <a:t>Funcational</a:t>
            </a:r>
            <a:r>
              <a:rPr lang="en-US" altLang="zh-CN" b="1" dirty="0"/>
              <a:t> Dependencies:</a:t>
            </a:r>
            <a:endParaRPr lang="zh-CN" altLang="zh-CN" dirty="0"/>
          </a:p>
          <a:p>
            <a:r>
              <a:rPr lang="en-US" altLang="zh-CN" b="1" dirty="0"/>
              <a:t> </a:t>
            </a:r>
            <a:endParaRPr lang="zh-CN" altLang="zh-CN" dirty="0"/>
          </a:p>
          <a:p>
            <a:r>
              <a:rPr lang="en-US" altLang="zh-CN" dirty="0"/>
              <a:t>Student: SID -&gt;level, comment, connection, language, </a:t>
            </a:r>
            <a:r>
              <a:rPr lang="en-US" altLang="zh-CN" dirty="0" err="1"/>
              <a:t>registerTime</a:t>
            </a:r>
            <a:r>
              <a:rPr lang="en-US" altLang="zh-CN" dirty="0"/>
              <a:t>.</a:t>
            </a:r>
            <a:endParaRPr lang="zh-CN" altLang="zh-CN" dirty="0"/>
          </a:p>
          <a:p>
            <a:r>
              <a:rPr lang="en-US" altLang="zh-CN" dirty="0"/>
              <a:t>Teacher: TID - &gt; connection, language, </a:t>
            </a:r>
            <a:r>
              <a:rPr lang="en-US" altLang="zh-CN" dirty="0" err="1"/>
              <a:t>registerTime</a:t>
            </a:r>
            <a:r>
              <a:rPr lang="en-US" altLang="zh-CN" dirty="0"/>
              <a:t>, </a:t>
            </a:r>
            <a:r>
              <a:rPr lang="en-US" altLang="zh-CN" dirty="0" err="1"/>
              <a:t>availibility</a:t>
            </a:r>
            <a:endParaRPr lang="zh-CN" altLang="zh-CN" dirty="0"/>
          </a:p>
          <a:p>
            <a:r>
              <a:rPr lang="en-US" altLang="zh-CN" dirty="0"/>
              <a:t>Question: worksheet, QID -&gt; solution, category, creator</a:t>
            </a:r>
            <a:endParaRPr lang="zh-CN" altLang="zh-CN" dirty="0"/>
          </a:p>
          <a:p>
            <a:endParaRPr lang="zh-CN" altLang="en-US" dirty="0"/>
          </a:p>
        </p:txBody>
      </p:sp>
    </p:spTree>
    <p:extLst>
      <p:ext uri="{BB962C8B-B14F-4D97-AF65-F5344CB8AC3E}">
        <p14:creationId xmlns:p14="http://schemas.microsoft.com/office/powerpoint/2010/main" val="43325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F5DD3-8E0C-49DE-8A11-A5F3A028EED1}"/>
              </a:ext>
            </a:extLst>
          </p:cNvPr>
          <p:cNvSpPr>
            <a:spLocks noGrp="1"/>
          </p:cNvSpPr>
          <p:nvPr>
            <p:ph type="title"/>
          </p:nvPr>
        </p:nvSpPr>
        <p:spPr>
          <a:xfrm>
            <a:off x="7417836" y="365125"/>
            <a:ext cx="3935963" cy="1325563"/>
          </a:xfrm>
        </p:spPr>
        <p:txBody>
          <a:bodyPr/>
          <a:lstStyle/>
          <a:p>
            <a:r>
              <a:rPr lang="en-US" altLang="zh-CN" dirty="0"/>
              <a:t>Python</a:t>
            </a:r>
            <a:endParaRPr lang="zh-CN" altLang="en-US" dirty="0"/>
          </a:p>
        </p:txBody>
      </p:sp>
      <p:pic>
        <p:nvPicPr>
          <p:cNvPr id="4" name="内容占位符 3">
            <a:extLst>
              <a:ext uri="{FF2B5EF4-FFF2-40B4-BE49-F238E27FC236}">
                <a16:creationId xmlns:a16="http://schemas.microsoft.com/office/drawing/2014/main" id="{4AF67C93-60D4-44D9-A72B-4DC0ECBB8668}"/>
              </a:ext>
            </a:extLst>
          </p:cNvPr>
          <p:cNvPicPr>
            <a:picLocks noGrp="1" noChangeAspect="1"/>
          </p:cNvPicPr>
          <p:nvPr>
            <p:ph idx="1"/>
          </p:nvPr>
        </p:nvPicPr>
        <p:blipFill>
          <a:blip r:embed="rId2"/>
          <a:stretch>
            <a:fillRect/>
          </a:stretch>
        </p:blipFill>
        <p:spPr>
          <a:xfrm>
            <a:off x="-21088" y="0"/>
            <a:ext cx="6216614" cy="6858000"/>
          </a:xfrm>
          <a:prstGeom prst="rect">
            <a:avLst/>
          </a:prstGeom>
        </p:spPr>
      </p:pic>
      <p:pic>
        <p:nvPicPr>
          <p:cNvPr id="5" name="图片 4">
            <a:extLst>
              <a:ext uri="{FF2B5EF4-FFF2-40B4-BE49-F238E27FC236}">
                <a16:creationId xmlns:a16="http://schemas.microsoft.com/office/drawing/2014/main" id="{4BAADCB0-10CB-4249-9BC5-48180941D141}"/>
              </a:ext>
            </a:extLst>
          </p:cNvPr>
          <p:cNvPicPr>
            <a:picLocks noChangeAspect="1"/>
          </p:cNvPicPr>
          <p:nvPr/>
        </p:nvPicPr>
        <p:blipFill>
          <a:blip r:embed="rId3"/>
          <a:stretch>
            <a:fillRect/>
          </a:stretch>
        </p:blipFill>
        <p:spPr>
          <a:xfrm>
            <a:off x="6195526" y="5532437"/>
            <a:ext cx="6058500" cy="1325563"/>
          </a:xfrm>
          <a:prstGeom prst="rect">
            <a:avLst/>
          </a:prstGeom>
        </p:spPr>
      </p:pic>
    </p:spTree>
    <p:extLst>
      <p:ext uri="{BB962C8B-B14F-4D97-AF65-F5344CB8AC3E}">
        <p14:creationId xmlns:p14="http://schemas.microsoft.com/office/powerpoint/2010/main" val="46443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7B3C72F-9C6A-467E-9622-22CDB15B48B0}"/>
              </a:ext>
            </a:extLst>
          </p:cNvPr>
          <p:cNvPicPr>
            <a:picLocks noGrp="1" noChangeAspect="1"/>
          </p:cNvPicPr>
          <p:nvPr>
            <p:ph idx="1"/>
          </p:nvPr>
        </p:nvPicPr>
        <p:blipFill>
          <a:blip r:embed="rId2"/>
          <a:stretch>
            <a:fillRect/>
          </a:stretch>
        </p:blipFill>
        <p:spPr>
          <a:xfrm>
            <a:off x="0" y="0"/>
            <a:ext cx="10371173" cy="6825343"/>
          </a:xfrm>
          <a:prstGeom prst="rect">
            <a:avLst/>
          </a:prstGeom>
        </p:spPr>
      </p:pic>
      <p:sp>
        <p:nvSpPr>
          <p:cNvPr id="6" name="文本框 5">
            <a:extLst>
              <a:ext uri="{FF2B5EF4-FFF2-40B4-BE49-F238E27FC236}">
                <a16:creationId xmlns:a16="http://schemas.microsoft.com/office/drawing/2014/main" id="{AAE8CD5A-926C-45BF-B3E3-9A364392C53A}"/>
              </a:ext>
            </a:extLst>
          </p:cNvPr>
          <p:cNvSpPr txBox="1"/>
          <p:nvPr/>
        </p:nvSpPr>
        <p:spPr>
          <a:xfrm>
            <a:off x="6312023" y="470517"/>
            <a:ext cx="4314548" cy="369332"/>
          </a:xfrm>
          <a:prstGeom prst="rect">
            <a:avLst/>
          </a:prstGeom>
          <a:noFill/>
        </p:spPr>
        <p:txBody>
          <a:bodyPr wrap="square" rtlCol="0">
            <a:spAutoFit/>
          </a:bodyPr>
          <a:lstStyle/>
          <a:p>
            <a:r>
              <a:rPr lang="en-US" altLang="zh-CN" dirty="0"/>
              <a:t>SQL code</a:t>
            </a:r>
            <a:endParaRPr lang="zh-CN" altLang="en-US" dirty="0"/>
          </a:p>
        </p:txBody>
      </p:sp>
    </p:spTree>
    <p:extLst>
      <p:ext uri="{BB962C8B-B14F-4D97-AF65-F5344CB8AC3E}">
        <p14:creationId xmlns:p14="http://schemas.microsoft.com/office/powerpoint/2010/main" val="373199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8012A0-B26E-42D7-BAEE-E727C8CCCD99}"/>
              </a:ext>
            </a:extLst>
          </p:cNvPr>
          <p:cNvPicPr>
            <a:picLocks noChangeAspect="1"/>
          </p:cNvPicPr>
          <p:nvPr/>
        </p:nvPicPr>
        <p:blipFill>
          <a:blip r:embed="rId2"/>
          <a:stretch>
            <a:fillRect/>
          </a:stretch>
        </p:blipFill>
        <p:spPr>
          <a:xfrm>
            <a:off x="5857875" y="0"/>
            <a:ext cx="6334125" cy="4714875"/>
          </a:xfrm>
          <a:prstGeom prst="rect">
            <a:avLst/>
          </a:prstGeom>
        </p:spPr>
      </p:pic>
      <p:sp>
        <p:nvSpPr>
          <p:cNvPr id="2" name="标题 1">
            <a:extLst>
              <a:ext uri="{FF2B5EF4-FFF2-40B4-BE49-F238E27FC236}">
                <a16:creationId xmlns:a16="http://schemas.microsoft.com/office/drawing/2014/main" id="{B4F9EAC5-98F3-4023-9002-6C2DDAEDCCD0}"/>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6E88DCAE-8EF6-4C68-80D4-AE57C4A4652B}"/>
              </a:ext>
            </a:extLst>
          </p:cNvPr>
          <p:cNvPicPr>
            <a:picLocks noGrp="1" noChangeAspect="1"/>
          </p:cNvPicPr>
          <p:nvPr>
            <p:ph idx="1"/>
          </p:nvPr>
        </p:nvPicPr>
        <p:blipFill>
          <a:blip r:embed="rId3"/>
          <a:stretch>
            <a:fillRect/>
          </a:stretch>
        </p:blipFill>
        <p:spPr>
          <a:xfrm>
            <a:off x="-1" y="-1"/>
            <a:ext cx="5103845" cy="6792783"/>
          </a:xfrm>
          <a:prstGeom prst="rect">
            <a:avLst/>
          </a:prstGeom>
        </p:spPr>
      </p:pic>
    </p:spTree>
    <p:extLst>
      <p:ext uri="{BB962C8B-B14F-4D97-AF65-F5344CB8AC3E}">
        <p14:creationId xmlns:p14="http://schemas.microsoft.com/office/powerpoint/2010/main" val="298097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B12F5-1207-445B-A733-66227BE3F7AD}"/>
              </a:ext>
            </a:extLst>
          </p:cNvPr>
          <p:cNvSpPr>
            <a:spLocks noGrp="1"/>
          </p:cNvSpPr>
          <p:nvPr>
            <p:ph type="title"/>
          </p:nvPr>
        </p:nvSpPr>
        <p:spPr/>
        <p:txBody>
          <a:bodyPr/>
          <a:lstStyle/>
          <a:p>
            <a:r>
              <a:rPr lang="en-US" altLang="zh-CN" dirty="0" err="1"/>
              <a:t>ncaa_basketball</a:t>
            </a:r>
            <a:endParaRPr lang="zh-CN" altLang="en-US" dirty="0"/>
          </a:p>
        </p:txBody>
      </p:sp>
      <p:sp>
        <p:nvSpPr>
          <p:cNvPr id="3" name="内容占位符 2">
            <a:extLst>
              <a:ext uri="{FF2B5EF4-FFF2-40B4-BE49-F238E27FC236}">
                <a16:creationId xmlns:a16="http://schemas.microsoft.com/office/drawing/2014/main" id="{1EBD5663-BD79-4A24-A601-579A27A127CE}"/>
              </a:ext>
            </a:extLst>
          </p:cNvPr>
          <p:cNvSpPr>
            <a:spLocks noGrp="1"/>
          </p:cNvSpPr>
          <p:nvPr>
            <p:ph idx="1"/>
          </p:nvPr>
        </p:nvSpPr>
        <p:spPr>
          <a:xfrm>
            <a:off x="838199" y="1825625"/>
            <a:ext cx="4760495" cy="676943"/>
          </a:xfrm>
        </p:spPr>
        <p:txBody>
          <a:bodyPr/>
          <a:lstStyle/>
          <a:p>
            <a:r>
              <a:rPr lang="en-US" altLang="zh-CN" dirty="0"/>
              <a:t>How many teams in NCAA</a:t>
            </a:r>
            <a:endParaRPr lang="zh-CN" altLang="en-US" dirty="0"/>
          </a:p>
        </p:txBody>
      </p:sp>
      <p:pic>
        <p:nvPicPr>
          <p:cNvPr id="4" name="图片 3">
            <a:extLst>
              <a:ext uri="{FF2B5EF4-FFF2-40B4-BE49-F238E27FC236}">
                <a16:creationId xmlns:a16="http://schemas.microsoft.com/office/drawing/2014/main" id="{4621A944-DF63-45AB-A63C-5A071FC2E6D7}"/>
              </a:ext>
            </a:extLst>
          </p:cNvPr>
          <p:cNvPicPr>
            <a:picLocks noChangeAspect="1"/>
          </p:cNvPicPr>
          <p:nvPr/>
        </p:nvPicPr>
        <p:blipFill>
          <a:blip r:embed="rId2"/>
          <a:stretch>
            <a:fillRect/>
          </a:stretch>
        </p:blipFill>
        <p:spPr>
          <a:xfrm>
            <a:off x="-60630" y="2759242"/>
            <a:ext cx="8129204" cy="4098758"/>
          </a:xfrm>
          <a:prstGeom prst="rect">
            <a:avLst/>
          </a:prstGeom>
        </p:spPr>
      </p:pic>
      <p:pic>
        <p:nvPicPr>
          <p:cNvPr id="5" name="图片 4">
            <a:extLst>
              <a:ext uri="{FF2B5EF4-FFF2-40B4-BE49-F238E27FC236}">
                <a16:creationId xmlns:a16="http://schemas.microsoft.com/office/drawing/2014/main" id="{665A2155-B99F-4AE7-A332-BB83D06DB27F}"/>
              </a:ext>
            </a:extLst>
          </p:cNvPr>
          <p:cNvPicPr>
            <a:picLocks noChangeAspect="1"/>
          </p:cNvPicPr>
          <p:nvPr/>
        </p:nvPicPr>
        <p:blipFill>
          <a:blip r:embed="rId3"/>
          <a:stretch>
            <a:fillRect/>
          </a:stretch>
        </p:blipFill>
        <p:spPr>
          <a:xfrm>
            <a:off x="8448793" y="3818021"/>
            <a:ext cx="3178032" cy="1692443"/>
          </a:xfrm>
          <a:prstGeom prst="rect">
            <a:avLst/>
          </a:prstGeom>
        </p:spPr>
      </p:pic>
    </p:spTree>
    <p:extLst>
      <p:ext uri="{BB962C8B-B14F-4D97-AF65-F5344CB8AC3E}">
        <p14:creationId xmlns:p14="http://schemas.microsoft.com/office/powerpoint/2010/main" val="2512650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398</Words>
  <Application>Microsoft Office PowerPoint</Application>
  <PresentationFormat>宽屏</PresentationFormat>
  <Paragraphs>54</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Database of Math</vt:lpstr>
      <vt:lpstr>E-R diagram</vt:lpstr>
      <vt:lpstr>PowerPoint 演示文稿</vt:lpstr>
      <vt:lpstr>PowerPoint 演示文稿</vt:lpstr>
      <vt:lpstr>PowerPoint 演示文稿</vt:lpstr>
      <vt:lpstr>Python</vt:lpstr>
      <vt:lpstr>PowerPoint 演示文稿</vt:lpstr>
      <vt:lpstr>PowerPoint 演示文稿</vt:lpstr>
      <vt:lpstr>ncaa_basketball</vt:lpstr>
      <vt:lpstr>What is the average score of winners in every game from 1984? </vt:lpstr>
      <vt:lpstr>The top 10 game with highest score different.</vt:lpstr>
      <vt:lpstr>which teams are the top-5 win-teams in the history? </vt:lpstr>
      <vt:lpstr>Which color is the most welcome for all the team?</vt:lpstr>
      <vt:lpstr>Top-10 got highest score in game after 2018?</vt:lpstr>
      <vt:lpstr>What is the average height and weight of players in ncaa? </vt:lpstr>
      <vt:lpstr>Top-5 get the higher score in a minute game in 2017? </vt:lpstr>
      <vt:lpstr>Top 10 got more times of triple-double? </vt:lpstr>
      <vt:lpstr>Top 5 team got more fouls in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yin</dc:creator>
  <cp:lastModifiedBy>zheng yin</cp:lastModifiedBy>
  <cp:revision>12</cp:revision>
  <dcterms:created xsi:type="dcterms:W3CDTF">2019-11-28T05:44:47Z</dcterms:created>
  <dcterms:modified xsi:type="dcterms:W3CDTF">2019-11-29T04:30:22Z</dcterms:modified>
</cp:coreProperties>
</file>