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9ad03f8e_1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9ad03f8e_1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d30d562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d30d562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9ad03f8e_1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9ad03f8e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9ad03f8e_1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9ad03f8e_1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c469125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c469125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c7ac71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c7ac7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c7ac71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c7ac71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c7ac71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6c7ac71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ihub.copernicus.eu/twiki/do/view/SciHubUserGuide/BatchScripting#dhusget_script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ntinel.esa.int/web/sentinel/user-guides/sentinel-2-msi/data-format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qgis.org/3.16/en/docs/pyqgis_developer_cookbook/index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819100" cy="20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73763"/>
                </a:solidFill>
              </a:rPr>
              <a:t>Identify Seaweed Dis</a:t>
            </a:r>
            <a:r>
              <a:rPr lang="en-CA">
                <a:solidFill>
                  <a:srgbClr val="073763"/>
                </a:solidFill>
              </a:rPr>
              <a:t>tribution</a:t>
            </a:r>
            <a:r>
              <a:rPr lang="en-CA">
                <a:solidFill>
                  <a:srgbClr val="073763"/>
                </a:solidFill>
              </a:rPr>
              <a:t> in the BC Coast Using Sentinel-2 Satellite Imagery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08600" y="3318300"/>
            <a:ext cx="59253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274E13"/>
                </a:solidFill>
              </a:rPr>
              <a:t>By KELP TEAM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274E13"/>
                </a:solidFill>
              </a:rPr>
              <a:t>Xi Sun V00025479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274E13"/>
                </a:solidFill>
              </a:rPr>
              <a:t>Ting Liu V00045129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274E13"/>
                </a:solidFill>
              </a:rPr>
              <a:t>Zheng Yin V00915261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 Sites And Data Source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39800"/>
            <a:ext cx="83682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/>
              <a:t>Tool: dhusget.sh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800" u="sng">
                <a:solidFill>
                  <a:schemeClr val="hlink"/>
                </a:solidFill>
                <a:hlinkClick r:id="rId3"/>
              </a:rPr>
              <a:t>https://scihub.copernicus.eu/twiki/do/view/SciHubUserGuide/BatchScripting#dhusget_script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3600"/>
              <a:t>Location: 3 test sites.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CA" sz="2800">
                <a:solidFill>
                  <a:srgbClr val="7F848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#LOCATION='Victoria'</a:t>
            </a:r>
            <a:endParaRPr i="1" sz="2800">
              <a:solidFill>
                <a:srgbClr val="7F848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2800">
                <a:solidFill>
                  <a:srgbClr val="7F848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#COORDS='-123.8,48.7:-123.1,48.3'</a:t>
            </a:r>
            <a:endParaRPr i="1" sz="2800">
              <a:solidFill>
                <a:srgbClr val="7F848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2800">
                <a:solidFill>
                  <a:srgbClr val="7F848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#LOCATION='Tofino'</a:t>
            </a:r>
            <a:endParaRPr i="1" sz="2800">
              <a:solidFill>
                <a:srgbClr val="7F848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2800">
                <a:solidFill>
                  <a:srgbClr val="7F848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#COORDS='-126.7,49.5:-125.4,48.9'</a:t>
            </a:r>
            <a:endParaRPr i="1" sz="2800">
              <a:solidFill>
                <a:srgbClr val="7F848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LOCATION=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'PortHardy'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COORDS=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'-128.5,51:-126.7,50.4'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/>
              <a:t>Time</a:t>
            </a:r>
            <a:r>
              <a:rPr lang="en-CA" sz="3600"/>
              <a:t>: 2021-06-01 - current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DATE_START=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$(cat "latest.txt")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DATE_END=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$date_cmd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+%Y'-'%m'-'%d)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/>
              <a:t>Source: Sentinel 2 MSI Level_2 Imagery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TOPTION=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'S2MSI2A'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FOPTION=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'platformname:Sentinel-2'</a:t>
            </a:r>
            <a:endParaRPr sz="28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/>
              <a:t>Command: 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$CMD ./dhusget.sh</a:t>
            </a: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$OPTIONS</a:t>
            </a: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-S 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$YEAR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$MONTH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$DAY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'T00:00:00.000Z'</a:t>
            </a: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-E </a:t>
            </a:r>
            <a:endParaRPr sz="28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$YEAR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$MONTH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$DAY</a:t>
            </a:r>
            <a:r>
              <a:rPr lang="en-CA" sz="28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'T23:59:59.000Z'</a:t>
            </a:r>
            <a:r>
              <a:rPr lang="en-CA" sz="28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CA" sz="28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$OUT_DIR</a:t>
            </a:r>
            <a:endParaRPr sz="2800">
              <a:solidFill>
                <a:srgbClr val="E06C75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57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7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462"/>
            <a:ext cx="3493499" cy="34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62" y="1233012"/>
            <a:ext cx="3782963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Structure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3765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Download Folder: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FF0000"/>
                </a:solidFill>
              </a:rPr>
              <a:t>Sensor/Location/Year/Month/Day/.zip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Unzip all to .SAFE folder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Browse to find jp2 data of band 4/8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825" y="560425"/>
            <a:ext cx="4338649" cy="205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825" y="2767812"/>
            <a:ext cx="4338650" cy="207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Structure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43029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7200"/>
              <a:t>Data Format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CA" sz="6000"/>
              <a:t>orthorectified products (Level-1C and Level-2A) - made available to Users.</a:t>
            </a:r>
            <a:endParaRPr i="1" sz="60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-CA" sz="4800"/>
              <a:t>metadata file (XML file)</a:t>
            </a:r>
            <a:endParaRPr i="1"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CA" sz="4800"/>
              <a:t>preview image (JPEG2000 with GML geo-location)</a:t>
            </a:r>
            <a:endParaRPr i="1"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CA" sz="4800"/>
              <a:t>tiles files with BOA reflectances image data file (GML / JPEG2000) for each tile</a:t>
            </a:r>
            <a:endParaRPr i="1"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CA" sz="4800"/>
              <a:t>datastrip files</a:t>
            </a:r>
            <a:endParaRPr i="1"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CA" sz="4800"/>
              <a:t>auxiliary data</a:t>
            </a:r>
            <a:endParaRPr i="1" sz="4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CA" sz="4800"/>
              <a:t>ancillary data (Ground Image Processing Parameters (GIPPs))</a:t>
            </a:r>
            <a:endParaRPr i="1"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sp>
        <p:nvSpPr>
          <p:cNvPr id="87" name="Google Shape;87;p16"/>
          <p:cNvSpPr txBox="1"/>
          <p:nvPr/>
        </p:nvSpPr>
        <p:spPr>
          <a:xfrm>
            <a:off x="785325" y="4386475"/>
            <a:ext cx="8058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https://sentinel.esa.int/web/sentinel/user-guides/sentinel-2-msi/data-formats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275" y="721600"/>
            <a:ext cx="1902300" cy="22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325" y="3037300"/>
            <a:ext cx="2271450" cy="15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NDVI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5"/>
            <a:ext cx="43029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91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3334"/>
              <a:t>NDVI</a:t>
            </a:r>
            <a:endParaRPr sz="333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CA" sz="2893"/>
              <a:t>Using </a:t>
            </a:r>
            <a:r>
              <a:rPr b="1" i="1" lang="en-CA" sz="2893"/>
              <a:t>QGis</a:t>
            </a:r>
            <a:r>
              <a:rPr i="1" lang="en-CA" sz="2893"/>
              <a:t> to extract band 04 (RED) and band 08 (NIR) from S2 SAFE files to calculate NDVI </a:t>
            </a:r>
            <a:endParaRPr i="1" sz="28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CA" sz="2619">
                <a:solidFill>
                  <a:srgbClr val="FF0000"/>
                </a:solidFill>
              </a:rPr>
              <a:t>NDVI &lt; 0.4 non-vegetated habitats</a:t>
            </a:r>
            <a:endParaRPr b="1" i="1" sz="2619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CA" sz="2619">
                <a:solidFill>
                  <a:srgbClr val="FF0000"/>
                </a:solidFill>
              </a:rPr>
              <a:t>NDVI &gt; 0.4 and &lt; 0.5 vegetated habitats (seagrass in our case)</a:t>
            </a:r>
            <a:endParaRPr b="1" i="1" sz="2619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sp>
        <p:nvSpPr>
          <p:cNvPr id="96" name="Google Shape;96;p17"/>
          <p:cNvSpPr txBox="1"/>
          <p:nvPr/>
        </p:nvSpPr>
        <p:spPr>
          <a:xfrm>
            <a:off x="608450" y="4122300"/>
            <a:ext cx="8008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https://docs.qgis.org/3.16/en/docs/pyqgis_developer_cookbook/index.html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CA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 Barillé, Laurent, et al. "Increase in seagrass distribution at Bourgneuf Bay (France) detected by spatial remote sensing." Aquatic Botany 92.3 (2010): 185-194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500" y="2134513"/>
            <a:ext cx="28575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Colab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Connect to Arubuts using Paramiko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Download B04 and B08 jp2 files to Google cloud GFS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Read jp2 files using RasterIO and calculate NDVI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Save results as GeoTiff files.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Upload results to Arbutus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Colab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5"/>
            <a:ext cx="3960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Visualized result of NDVI tiff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in Colab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(Automatically rendering)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99" y="1299525"/>
            <a:ext cx="3310651" cy="32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SNAP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Analyze</a:t>
            </a:r>
            <a:r>
              <a:rPr lang="en-CA"/>
              <a:t> NDVI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Filter NDVI value in [0.4, 0,5]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172" y="414550"/>
            <a:ext cx="2879750" cy="28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50" y="2660525"/>
            <a:ext cx="2755149" cy="2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Next Step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28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5307"/>
              <a:t>Apply Spark in Google Colab to speed up computation</a:t>
            </a:r>
            <a:endParaRPr sz="5307"/>
          </a:p>
          <a:p>
            <a:pPr indent="-3096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 sz="5107"/>
              <a:t>S</a:t>
            </a:r>
            <a:r>
              <a:rPr lang="en-CA" sz="5107"/>
              <a:t>ingle file acceleration (Mapreduce VS Sequential computation)</a:t>
            </a:r>
            <a:endParaRPr sz="510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4557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NDVI calculation time 0.86 s</a:t>
            </a:r>
            <a:endParaRPr sz="4557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4557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map-reduce time 20.50 s</a:t>
            </a:r>
            <a:endParaRPr sz="4557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96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CA" sz="5107"/>
              <a:t>Multi-</a:t>
            </a:r>
            <a:r>
              <a:rPr lang="en-CA" sz="5107"/>
              <a:t>files acceleration (ongoing)</a:t>
            </a:r>
            <a:endParaRPr sz="510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4557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calculation time 758.20</a:t>
            </a:r>
            <a:endParaRPr sz="4557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4557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calculation time using MapReduce 739.00 s</a:t>
            </a:r>
            <a:endParaRPr sz="4557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96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CA" sz="5107"/>
              <a:t>Use Spark Dataframe </a:t>
            </a:r>
            <a:endParaRPr sz="510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7"/>
          </a:p>
          <a:p>
            <a:pPr indent="-3128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 sz="5307"/>
              <a:t>Web server for visualization</a:t>
            </a:r>
            <a:endParaRPr sz="51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