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1024" r:id="rId2"/>
    <p:sldId id="1025" r:id="rId3"/>
    <p:sldId id="1026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4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8B4E7-F7AE-4E8A-ACCA-A56886592726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10140-6851-4C92-A42B-58E9BA60A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766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D98FF84B-CEAD-4C7F-BFD5-5F22522851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329B1C48-0F3D-4236-8B42-AA9ED58F34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94809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77F7ACB0-6B5A-49F4-BC43-7EC92CBB7E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F0B99042-CF05-4169-846A-1545558D7E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04622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40324B5D-1DA3-4C62-B9E9-8FC233039B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B81BBC88-FB7C-4854-AB05-F3F4E22255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60509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FB2CDB-DFB7-4026-A3FD-C306E292E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26917A-73A3-40F3-B6E8-835859F12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BD8FF7-41A6-4A23-ABAC-6CDC133DC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B52A-47C4-42D7-86AD-7B61DAD541A6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BEB2CD-3144-4D91-AD74-C51EF11CB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3FE5E3-78EC-44E9-9826-B64BB375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B142-1667-4ABF-8679-15DB2CFE5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43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E1945-C811-4CAF-B0BB-B0AD9400C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FCB75F-33BB-48B6-A262-F2175103F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C474F2-10B5-4A83-93F5-DD590C9CC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B52A-47C4-42D7-86AD-7B61DAD541A6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B730DB-C21A-499F-8381-DD0EEE8CF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C14C35-4C08-4332-9319-EAD2BECB1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B142-1667-4ABF-8679-15DB2CFE5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808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99EB66-960A-497F-B735-64D2233BCB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E498A5-B7C4-4BDE-BE6E-06A9B6DA8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99EF72-9481-4599-BA58-0100B88C3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B52A-47C4-42D7-86AD-7B61DAD541A6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B679EA-E685-480C-A94B-478DDC3B3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8F510B-0235-44C3-8F2A-97F7A8142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B142-1667-4ABF-8679-15DB2CFE5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095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14516-1A9F-4189-8694-C1B891499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1C7004-6ADF-4E14-A39A-8A2908594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CB3ADD-0A2F-4903-BB32-ADA7EC17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B52A-47C4-42D7-86AD-7B61DAD541A6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1AF66E-6C14-410F-9390-F9D77AE3B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4CB8AD-2E65-4A38-81D6-903C5796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B142-1667-4ABF-8679-15DB2CFE5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411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7CBDE-C9B0-4E0D-92A6-109842FCD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44F4D2-A995-4CAC-9106-A110E84CD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FD0951-2C61-4BE6-A19F-B1354DA02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B52A-47C4-42D7-86AD-7B61DAD541A6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B98A64-A686-449D-BF91-419247350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D306CF-D5AE-4853-94D3-CDA47BADC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B142-1667-4ABF-8679-15DB2CFE5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77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CD6A1-32F8-4DE0-8BA4-70F95D792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0729AB-E685-4879-90BD-99F7F374F6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0B878A-4B4C-40AD-8284-F6DD73F6F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F678A5-5153-4B23-B4F3-2AA2A64C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B52A-47C4-42D7-86AD-7B61DAD541A6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625851-D28C-4E8C-A01F-E848945CA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8B8B47-4F5C-4486-9E31-31BED8246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B142-1667-4ABF-8679-15DB2CFE5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380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413481-51C4-40B8-AAF7-9479A84C1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562C2A-B0FF-4EB9-9CFB-310C2AC65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C0D484-2339-4F29-ABAE-667AF0381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0C38EE-8E7B-4AD4-9996-6B0A54DE37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CF4D61-FD73-442E-BF89-CA53F362C3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C2B3F5-0966-4081-A952-356B67266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B52A-47C4-42D7-86AD-7B61DAD541A6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A085E80-E8D1-4F83-8924-B019304C8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135551-2AF3-4024-97A1-D829E84B0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B142-1667-4ABF-8679-15DB2CFE5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99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926A5-1076-451B-A91F-5D7E25484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3239BF-C56D-4117-A2DC-CF1D91FF8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B52A-47C4-42D7-86AD-7B61DAD541A6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048069-AC79-4F2E-9E6D-C012719B2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4B23D5-C822-468B-8A71-232FA933C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B142-1667-4ABF-8679-15DB2CFE5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398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56C0E5-43F9-47AD-B03C-C3DC36E9B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B52A-47C4-42D7-86AD-7B61DAD541A6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AF5A19-1296-498D-BE38-A917D5B45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123F87-B718-4BD7-B2EA-555FBDFE0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B142-1667-4ABF-8679-15DB2CFE5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8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08952B-8E57-4944-8F99-709B75B2F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E6F2A2-9965-4DF4-BAFC-944F4362C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862869-CDF4-4DBC-AE51-837AA05DA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B4084B-2083-4668-8CAC-5DA2C7E1B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B52A-47C4-42D7-86AD-7B61DAD541A6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65E561-A964-44C0-BF71-A52E24122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4EAC90-DB9B-4881-8256-01EB3D57E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B142-1667-4ABF-8679-15DB2CFE5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963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BE082-7632-4E45-AB43-16ECD9392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539994-1AD5-4FB6-8B47-97026F9027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E117A5-4168-4154-86E8-6CB4DA617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02B0DE-4A96-4B67-8868-3CEC55361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B52A-47C4-42D7-86AD-7B61DAD541A6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FC674-3A1C-45DD-A651-C73D80CA5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54CAE8-4F62-4F3A-9CDB-35AD106FA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B142-1667-4ABF-8679-15DB2CFE5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66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25B81BD-B5C9-4162-976C-B7B70E043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2B04A9-9436-4092-8014-4EC09B8F3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38E92A-F086-4931-B018-D3469F6EF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5B52A-47C4-42D7-86AD-7B61DAD541A6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077BD3-E6E6-4C61-BD63-2087688C4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5B6FCA-8275-4749-80A5-8112E5C65C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EB142-1667-4ABF-8679-15DB2CFE5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754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24">
            <a:extLst>
              <a:ext uri="{FF2B5EF4-FFF2-40B4-BE49-F238E27FC236}">
                <a16:creationId xmlns:a16="http://schemas.microsoft.com/office/drawing/2014/main" id="{CD8B6FF6-9DE7-4FFB-8161-C21DB0F8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09800" y="6248400"/>
            <a:ext cx="1905000" cy="457200"/>
          </a:xfrm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algn="ctr"/>
            <a:fld id="{1D7F29A6-8B61-4E9E-ADFB-EBAE135E1E75}" type="slidenum">
              <a:rPr lang="en-US" altLang="zh-CN" sz="1400"/>
              <a:pPr algn="ctr"/>
              <a:t>1</a:t>
            </a:fld>
            <a:endParaRPr lang="en-US" altLang="zh-CN" sz="14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D9793B98-3865-4141-9399-C2AF10D727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1913"/>
            <a:ext cx="7772400" cy="1143000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分段最小二乘法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8B599321-E7BF-4B6C-912A-4C74773FBB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2431" y="1832737"/>
            <a:ext cx="8847138" cy="4114800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最小二乘法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统计学的基本问题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给定平面上的点</a:t>
            </a:r>
            <a:r>
              <a:rPr lang="en-US" altLang="zh-CN" dirty="0">
                <a:ea typeface="宋体" panose="02010600030101010101" pitchFamily="2" charset="-122"/>
              </a:rPr>
              <a:t>:  (x</a:t>
            </a:r>
            <a:r>
              <a:rPr lang="en-US" altLang="zh-CN" sz="2000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, y</a:t>
            </a:r>
            <a:r>
              <a:rPr lang="en-US" altLang="zh-CN" sz="2000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), (x</a:t>
            </a:r>
            <a:r>
              <a:rPr lang="en-US" altLang="zh-CN" sz="2000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, y</a:t>
            </a:r>
            <a:r>
              <a:rPr lang="en-US" altLang="zh-CN" sz="2000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) , . . . , (</a:t>
            </a:r>
            <a:r>
              <a:rPr lang="en-US" altLang="zh-CN" dirty="0" err="1">
                <a:ea typeface="宋体" panose="02010600030101010101" pitchFamily="2" charset="-122"/>
              </a:rPr>
              <a:t>x</a:t>
            </a:r>
            <a:r>
              <a:rPr lang="en-US" altLang="zh-CN" sz="2000" baseline="-25000" dirty="0" err="1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ea typeface="宋体" panose="02010600030101010101" pitchFamily="2" charset="-122"/>
              </a:rPr>
              <a:t>y</a:t>
            </a:r>
            <a:r>
              <a:rPr lang="en-US" altLang="zh-CN" sz="2000" baseline="-25000" dirty="0" err="1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).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寻找直线方程</a:t>
            </a:r>
            <a:r>
              <a:rPr lang="en-US" altLang="zh-CN" dirty="0">
                <a:ea typeface="宋体" panose="02010600030101010101" pitchFamily="2" charset="-122"/>
              </a:rPr>
              <a:t>y = ax + b </a:t>
            </a:r>
            <a:r>
              <a:rPr lang="zh-CN" altLang="en-US" dirty="0">
                <a:ea typeface="宋体" panose="02010600030101010101" pitchFamily="2" charset="-122"/>
              </a:rPr>
              <a:t>最小化误差：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解：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35845" name="Object 4">
            <a:extLst>
              <a:ext uri="{FF2B5EF4-FFF2-40B4-BE49-F238E27FC236}">
                <a16:creationId xmlns:a16="http://schemas.microsoft.com/office/drawing/2014/main" id="{948EAC0E-7342-4D46-99D0-EF0381102F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98825" y="3851276"/>
          <a:ext cx="334010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4" imgW="2273300" imgH="558800" progId="Equation.3">
                  <p:embed/>
                </p:oleObj>
              </mc:Choice>
              <mc:Fallback>
                <p:oleObj name="Equation" r:id="rId4" imgW="2273300" imgH="558800" progId="Equation.3">
                  <p:embed/>
                  <p:pic>
                    <p:nvPicPr>
                      <p:cNvPr id="35845" name="Object 4">
                        <a:extLst>
                          <a:ext uri="{FF2B5EF4-FFF2-40B4-BE49-F238E27FC236}">
                            <a16:creationId xmlns:a16="http://schemas.microsoft.com/office/drawing/2014/main" id="{948EAC0E-7342-4D46-99D0-EF0381102F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6102" t="-25726" r="-6102" b="-25726"/>
                      <a:stretch>
                        <a:fillRect/>
                      </a:stretch>
                    </p:blipFill>
                    <p:spPr bwMode="auto">
                      <a:xfrm>
                        <a:off x="3298825" y="3851276"/>
                        <a:ext cx="3340100" cy="1108075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5">
            <a:extLst>
              <a:ext uri="{FF2B5EF4-FFF2-40B4-BE49-F238E27FC236}">
                <a16:creationId xmlns:a16="http://schemas.microsoft.com/office/drawing/2014/main" id="{4A6C756A-B3A6-48E2-B7DD-C05124ABBF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3000" y="5219701"/>
          <a:ext cx="4878388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6" imgW="4622800" imgH="685800" progId="Equation.3">
                  <p:embed/>
                </p:oleObj>
              </mc:Choice>
              <mc:Fallback>
                <p:oleObj name="Equation" r:id="rId6" imgW="4622800" imgH="685800" progId="Equation.3">
                  <p:embed/>
                  <p:pic>
                    <p:nvPicPr>
                      <p:cNvPr id="35846" name="Object 5">
                        <a:extLst>
                          <a:ext uri="{FF2B5EF4-FFF2-40B4-BE49-F238E27FC236}">
                            <a16:creationId xmlns:a16="http://schemas.microsoft.com/office/drawing/2014/main" id="{4A6C756A-B3A6-48E2-B7DD-C05124ABBF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2843" t="-23489" r="-2843" b="-23489"/>
                      <a:stretch>
                        <a:fillRect/>
                      </a:stretch>
                    </p:blipFill>
                    <p:spPr bwMode="auto">
                      <a:xfrm>
                        <a:off x="2413000" y="5219701"/>
                        <a:ext cx="4878388" cy="1006475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847" name="Group 6">
            <a:extLst>
              <a:ext uri="{FF2B5EF4-FFF2-40B4-BE49-F238E27FC236}">
                <a16:creationId xmlns:a16="http://schemas.microsoft.com/office/drawing/2014/main" id="{F2A48388-56F9-45FB-905C-9A7DF58D234B}"/>
              </a:ext>
            </a:extLst>
          </p:cNvPr>
          <p:cNvGrpSpPr>
            <a:grpSpLocks/>
          </p:cNvGrpSpPr>
          <p:nvPr/>
        </p:nvGrpSpPr>
        <p:grpSpPr bwMode="auto">
          <a:xfrm>
            <a:off x="7775576" y="4637088"/>
            <a:ext cx="2720975" cy="1909762"/>
            <a:chOff x="2987" y="1597"/>
            <a:chExt cx="2137" cy="1500"/>
          </a:xfrm>
        </p:grpSpPr>
        <p:sp>
          <p:nvSpPr>
            <p:cNvPr id="35850" name="Line 7">
              <a:extLst>
                <a:ext uri="{FF2B5EF4-FFF2-40B4-BE49-F238E27FC236}">
                  <a16:creationId xmlns:a16="http://schemas.microsoft.com/office/drawing/2014/main" id="{D838BAF9-44F7-418F-B6AE-46893BBA0B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4" y="1597"/>
              <a:ext cx="0" cy="1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35851" name="Line 8">
              <a:extLst>
                <a:ext uri="{FF2B5EF4-FFF2-40B4-BE49-F238E27FC236}">
                  <a16:creationId xmlns:a16="http://schemas.microsoft.com/office/drawing/2014/main" id="{9D6D7F31-5E9A-40F1-9F7B-358D80D587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7" y="2947"/>
              <a:ext cx="21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35852" name="Oval 9">
              <a:extLst>
                <a:ext uri="{FF2B5EF4-FFF2-40B4-BE49-F238E27FC236}">
                  <a16:creationId xmlns:a16="http://schemas.microsoft.com/office/drawing/2014/main" id="{C3C4D783-857E-45D4-B17E-D7E51BEAA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" y="2407"/>
              <a:ext cx="54" cy="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chemeClr val="bg2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5853" name="Oval 10">
              <a:extLst>
                <a:ext uri="{FF2B5EF4-FFF2-40B4-BE49-F238E27FC236}">
                  <a16:creationId xmlns:a16="http://schemas.microsoft.com/office/drawing/2014/main" id="{F7412750-C86B-4C97-A296-937E4932D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5" y="2137"/>
              <a:ext cx="54" cy="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chemeClr val="bg2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5854" name="Oval 11">
              <a:extLst>
                <a:ext uri="{FF2B5EF4-FFF2-40B4-BE49-F238E27FC236}">
                  <a16:creationId xmlns:a16="http://schemas.microsoft.com/office/drawing/2014/main" id="{4E87179F-A733-4A74-83FA-D6CDAA160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2" y="2107"/>
              <a:ext cx="54" cy="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chemeClr val="bg2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5855" name="Oval 12">
              <a:extLst>
                <a:ext uri="{FF2B5EF4-FFF2-40B4-BE49-F238E27FC236}">
                  <a16:creationId xmlns:a16="http://schemas.microsoft.com/office/drawing/2014/main" id="{558E0747-0A09-42E3-9244-DF49DC77A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8" y="2587"/>
              <a:ext cx="53" cy="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chemeClr val="bg2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5856" name="Oval 13">
              <a:extLst>
                <a:ext uri="{FF2B5EF4-FFF2-40B4-BE49-F238E27FC236}">
                  <a16:creationId xmlns:a16="http://schemas.microsoft.com/office/drawing/2014/main" id="{267C422D-85B6-4DEE-B931-9A24EEBAC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2" y="2347"/>
              <a:ext cx="53" cy="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chemeClr val="bg2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5857" name="Oval 14">
              <a:extLst>
                <a:ext uri="{FF2B5EF4-FFF2-40B4-BE49-F238E27FC236}">
                  <a16:creationId xmlns:a16="http://schemas.microsoft.com/office/drawing/2014/main" id="{39450B97-E068-46B9-BD39-AA152497D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3" y="1957"/>
              <a:ext cx="53" cy="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chemeClr val="bg2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5858" name="Oval 15">
              <a:extLst>
                <a:ext uri="{FF2B5EF4-FFF2-40B4-BE49-F238E27FC236}">
                  <a16:creationId xmlns:a16="http://schemas.microsoft.com/office/drawing/2014/main" id="{D8F0D2CF-0253-4FA9-B806-8A5901612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2" y="2287"/>
              <a:ext cx="53" cy="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chemeClr val="bg2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5859" name="Oval 16">
              <a:extLst>
                <a:ext uri="{FF2B5EF4-FFF2-40B4-BE49-F238E27FC236}">
                  <a16:creationId xmlns:a16="http://schemas.microsoft.com/office/drawing/2014/main" id="{D5E1E580-0A08-4D4E-98EB-E1D4CB6E1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6" y="1867"/>
              <a:ext cx="54" cy="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chemeClr val="bg2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5860" name="Oval 17">
              <a:extLst>
                <a:ext uri="{FF2B5EF4-FFF2-40B4-BE49-F238E27FC236}">
                  <a16:creationId xmlns:a16="http://schemas.microsoft.com/office/drawing/2014/main" id="{4E45A471-AE15-4A90-BB0D-EF914B135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3" y="1962"/>
              <a:ext cx="53" cy="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chemeClr val="bg2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5861" name="Oval 18">
              <a:extLst>
                <a:ext uri="{FF2B5EF4-FFF2-40B4-BE49-F238E27FC236}">
                  <a16:creationId xmlns:a16="http://schemas.microsoft.com/office/drawing/2014/main" id="{EB5ED4CC-A510-4F88-A7C4-532AA209A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0" y="1777"/>
              <a:ext cx="53" cy="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chemeClr val="bg2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5862" name="Line 19">
              <a:extLst>
                <a:ext uri="{FF2B5EF4-FFF2-40B4-BE49-F238E27FC236}">
                  <a16:creationId xmlns:a16="http://schemas.microsoft.com/office/drawing/2014/main" id="{037CBB52-8B27-4160-B44D-0335C94F88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4" y="1597"/>
              <a:ext cx="1976" cy="1230"/>
            </a:xfrm>
            <a:prstGeom prst="line">
              <a:avLst/>
            </a:prstGeom>
            <a:noFill/>
            <a:ln w="9525">
              <a:solidFill>
                <a:srgbClr val="00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35863" name="Line 20">
              <a:extLst>
                <a:ext uri="{FF2B5EF4-FFF2-40B4-BE49-F238E27FC236}">
                  <a16:creationId xmlns:a16="http://schemas.microsoft.com/office/drawing/2014/main" id="{4A4DA6B1-9FC7-46D7-84EE-B7F776FA33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3" y="2018"/>
              <a:ext cx="2" cy="1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35864" name="Oval 21">
              <a:extLst>
                <a:ext uri="{FF2B5EF4-FFF2-40B4-BE49-F238E27FC236}">
                  <a16:creationId xmlns:a16="http://schemas.microsoft.com/office/drawing/2014/main" id="{7DDC5D6C-6205-4418-81E3-CB38588E5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5" y="2001"/>
              <a:ext cx="54" cy="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chemeClr val="bg2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5865" name="Oval 22">
              <a:extLst>
                <a:ext uri="{FF2B5EF4-FFF2-40B4-BE49-F238E27FC236}">
                  <a16:creationId xmlns:a16="http://schemas.microsoft.com/office/drawing/2014/main" id="{00190E44-7003-4BE5-B72E-E32455F7C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2" y="1682"/>
              <a:ext cx="54" cy="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chemeClr val="bg2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35848" name="Rectangle 23">
            <a:extLst>
              <a:ext uri="{FF2B5EF4-FFF2-40B4-BE49-F238E27FC236}">
                <a16:creationId xmlns:a16="http://schemas.microsoft.com/office/drawing/2014/main" id="{7908F4C2-9AF2-4829-BB59-F61159539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4288" y="6429376"/>
            <a:ext cx="367088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bg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35849" name="Rectangle 24">
            <a:extLst>
              <a:ext uri="{FF2B5EF4-FFF2-40B4-BE49-F238E27FC236}">
                <a16:creationId xmlns:a16="http://schemas.microsoft.com/office/drawing/2014/main" id="{A397F43A-9E1C-4928-B76F-2BFDCE15D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7139" y="4468814"/>
            <a:ext cx="346249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bg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83176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灯片编号占位符 40">
            <a:extLst>
              <a:ext uri="{FF2B5EF4-FFF2-40B4-BE49-F238E27FC236}">
                <a16:creationId xmlns:a16="http://schemas.microsoft.com/office/drawing/2014/main" id="{9D3D0ABB-C0CB-472D-9832-F61F3F806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09800" y="6248400"/>
            <a:ext cx="1905000" cy="457200"/>
          </a:xfrm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algn="ctr"/>
            <a:fld id="{F752664C-6EA5-4BA6-B5C6-73B52A786060}" type="slidenum">
              <a:rPr lang="en-US" altLang="zh-CN" sz="1400"/>
              <a:pPr algn="ctr"/>
              <a:t>2</a:t>
            </a:fld>
            <a:endParaRPr lang="en-US" altLang="zh-CN" sz="14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3048474B-DD76-4CDD-9310-E1BDFB687C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98914" y="6349"/>
            <a:ext cx="7772400" cy="1143000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分段最小二乘法</a:t>
            </a:r>
            <a:endParaRPr lang="en-US" altLang="zh-CN" dirty="0"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892" name="Rectangle 3">
                <a:extLst>
                  <a:ext uri="{FF2B5EF4-FFF2-40B4-BE49-F238E27FC236}">
                    <a16:creationId xmlns:a16="http://schemas.microsoft.com/office/drawing/2014/main" id="{95411BFC-6773-4721-B8BB-1197974CF9D6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21848" y="1462088"/>
                <a:ext cx="7824639" cy="41148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>
                    <a:ea typeface="宋体" panose="02010600030101010101" pitchFamily="2" charset="-122"/>
                  </a:rPr>
                  <a:t>分段最小二乘法</a:t>
                </a:r>
                <a:r>
                  <a:rPr lang="en-US" altLang="zh-CN" dirty="0">
                    <a:ea typeface="宋体" panose="02010600030101010101" pitchFamily="2" charset="-122"/>
                  </a:rPr>
                  <a:t>.</a:t>
                </a:r>
              </a:p>
              <a:p>
                <a:pPr lvl="1"/>
                <a:r>
                  <a:rPr lang="zh-CN" altLang="en-US" dirty="0">
                    <a:ea typeface="宋体" panose="02010600030101010101" pitchFamily="2" charset="-122"/>
                  </a:rPr>
                  <a:t>点大致位于几个线段的序列上</a:t>
                </a:r>
                <a:r>
                  <a:rPr lang="en-US" altLang="zh-CN" dirty="0">
                    <a:ea typeface="宋体" panose="02010600030101010101" pitchFamily="2" charset="-122"/>
                  </a:rPr>
                  <a:t>.</a:t>
                </a:r>
              </a:p>
              <a:p>
                <a:pPr lvl="1"/>
                <a:r>
                  <a:rPr lang="zh-CN" altLang="en-US" dirty="0">
                    <a:ea typeface="宋体" panose="02010600030101010101" pitchFamily="2" charset="-122"/>
                  </a:rPr>
                  <a:t>给定平面中的</a:t>
                </a:r>
                <a:r>
                  <a:rPr lang="en-US" altLang="zh-CN" dirty="0">
                    <a:ea typeface="宋体" panose="02010600030101010101" pitchFamily="2" charset="-122"/>
                  </a:rPr>
                  <a:t>n</a:t>
                </a:r>
                <a:r>
                  <a:rPr lang="zh-CN" altLang="en-US" dirty="0">
                    <a:ea typeface="宋体" panose="02010600030101010101" pitchFamily="2" charset="-122"/>
                  </a:rPr>
                  <a:t>个点</a:t>
                </a:r>
                <a:r>
                  <a:rPr lang="en-US" altLang="zh-CN" dirty="0">
                    <a:ea typeface="宋体" panose="02010600030101010101" pitchFamily="2" charset="-122"/>
                  </a:rPr>
                  <a:t>(x</a:t>
                </a:r>
                <a:r>
                  <a:rPr lang="en-US" altLang="zh-CN" sz="2000" baseline="-25000" dirty="0">
                    <a:ea typeface="宋体" panose="02010600030101010101" pitchFamily="2" charset="-122"/>
                  </a:rPr>
                  <a:t>1</a:t>
                </a:r>
                <a:r>
                  <a:rPr lang="en-US" altLang="zh-CN" dirty="0">
                    <a:ea typeface="宋体" panose="02010600030101010101" pitchFamily="2" charset="-122"/>
                  </a:rPr>
                  <a:t>, y</a:t>
                </a:r>
                <a:r>
                  <a:rPr lang="en-US" altLang="zh-CN" sz="2000" baseline="-25000" dirty="0">
                    <a:ea typeface="宋体" panose="02010600030101010101" pitchFamily="2" charset="-122"/>
                  </a:rPr>
                  <a:t>1</a:t>
                </a:r>
                <a:r>
                  <a:rPr lang="en-US" altLang="zh-CN" dirty="0">
                    <a:ea typeface="宋体" panose="02010600030101010101" pitchFamily="2" charset="-122"/>
                  </a:rPr>
                  <a:t>), (x</a:t>
                </a:r>
                <a:r>
                  <a:rPr lang="en-US" altLang="zh-CN" sz="2000" baseline="-25000" dirty="0">
                    <a:ea typeface="宋体" panose="02010600030101010101" pitchFamily="2" charset="-122"/>
                  </a:rPr>
                  <a:t>2</a:t>
                </a:r>
                <a:r>
                  <a:rPr lang="en-US" altLang="zh-CN" dirty="0">
                    <a:ea typeface="宋体" panose="02010600030101010101" pitchFamily="2" charset="-122"/>
                  </a:rPr>
                  <a:t>, y</a:t>
                </a:r>
                <a:r>
                  <a:rPr lang="en-US" altLang="zh-CN" sz="2000" baseline="-25000" dirty="0">
                    <a:ea typeface="宋体" panose="02010600030101010101" pitchFamily="2" charset="-122"/>
                  </a:rPr>
                  <a:t>2</a:t>
                </a:r>
                <a:r>
                  <a:rPr lang="en-US" altLang="zh-CN" dirty="0">
                    <a:ea typeface="宋体" panose="02010600030101010101" pitchFamily="2" charset="-122"/>
                  </a:rPr>
                  <a:t>) , . . . , (</a:t>
                </a:r>
                <a:r>
                  <a:rPr lang="en-US" altLang="zh-CN" dirty="0" err="1">
                    <a:ea typeface="宋体" panose="02010600030101010101" pitchFamily="2" charset="-122"/>
                  </a:rPr>
                  <a:t>x</a:t>
                </a:r>
                <a:r>
                  <a:rPr lang="en-US" altLang="zh-CN" sz="2000" baseline="-25000" dirty="0" err="1">
                    <a:ea typeface="宋体" panose="02010600030101010101" pitchFamily="2" charset="-122"/>
                  </a:rPr>
                  <a:t>n</a:t>
                </a:r>
                <a:r>
                  <a:rPr lang="en-US" altLang="zh-CN" dirty="0">
                    <a:ea typeface="宋体" panose="02010600030101010101" pitchFamily="2" charset="-122"/>
                  </a:rPr>
                  <a:t>, </a:t>
                </a:r>
                <a:r>
                  <a:rPr lang="en-US" altLang="zh-CN" dirty="0" err="1">
                    <a:ea typeface="宋体" panose="02010600030101010101" pitchFamily="2" charset="-122"/>
                  </a:rPr>
                  <a:t>y</a:t>
                </a:r>
                <a:r>
                  <a:rPr lang="en-US" altLang="zh-CN" sz="2000" baseline="-25000" dirty="0" err="1">
                    <a:ea typeface="宋体" panose="02010600030101010101" pitchFamily="2" charset="-122"/>
                  </a:rPr>
                  <a:t>n</a:t>
                </a:r>
                <a:r>
                  <a:rPr lang="en-US" altLang="zh-CN" dirty="0">
                    <a:ea typeface="宋体" panose="02010600030101010101" pitchFamily="2" charset="-122"/>
                  </a:rPr>
                  <a:t>) </a:t>
                </a:r>
              </a:p>
              <a:p>
                <a:pPr lvl="1"/>
                <a:r>
                  <a:rPr lang="en-US" altLang="zh-CN" dirty="0">
                    <a:ea typeface="宋体" panose="02010600030101010101" pitchFamily="2" charset="-122"/>
                  </a:rPr>
                  <a:t>x</a:t>
                </a:r>
                <a:r>
                  <a:rPr lang="en-US" altLang="zh-CN" sz="2000" baseline="-25000" dirty="0">
                    <a:ea typeface="宋体" panose="02010600030101010101" pitchFamily="2" charset="-122"/>
                  </a:rPr>
                  <a:t>1 </a:t>
                </a:r>
                <a:r>
                  <a:rPr lang="en-US" altLang="zh-CN" dirty="0">
                    <a:ea typeface="宋体" panose="02010600030101010101" pitchFamily="2" charset="-122"/>
                  </a:rPr>
                  <a:t>&lt; x</a:t>
                </a:r>
                <a:r>
                  <a:rPr lang="en-US" altLang="zh-CN" sz="2000" baseline="-25000" dirty="0">
                    <a:ea typeface="宋体" panose="02010600030101010101" pitchFamily="2" charset="-122"/>
                  </a:rPr>
                  <a:t>2 </a:t>
                </a:r>
                <a:r>
                  <a:rPr lang="en-US" altLang="zh-CN" dirty="0">
                    <a:ea typeface="宋体" panose="02010600030101010101" pitchFamily="2" charset="-122"/>
                  </a:rPr>
                  <a:t>&lt; ... &lt; </a:t>
                </a:r>
                <a:r>
                  <a:rPr lang="en-US" altLang="zh-CN" dirty="0" err="1">
                    <a:ea typeface="宋体" panose="02010600030101010101" pitchFamily="2" charset="-122"/>
                  </a:rPr>
                  <a:t>x</a:t>
                </a:r>
                <a:r>
                  <a:rPr lang="en-US" altLang="zh-CN" sz="2000" baseline="-25000" dirty="0" err="1">
                    <a:ea typeface="宋体" panose="02010600030101010101" pitchFamily="2" charset="-122"/>
                  </a:rPr>
                  <a:t>n</a:t>
                </a:r>
                <a:r>
                  <a:rPr lang="en-US" altLang="zh-CN" dirty="0">
                    <a:ea typeface="宋体" panose="02010600030101010101" pitchFamily="2" charset="-122"/>
                  </a:rPr>
                  <a:t>, </a:t>
                </a:r>
                <a:r>
                  <a:rPr lang="zh-CN" altLang="en-US" dirty="0">
                    <a:ea typeface="宋体" panose="02010600030101010101" pitchFamily="2" charset="-122"/>
                  </a:rPr>
                  <a:t>寻找线段序列最小化代价函数</a:t>
                </a:r>
                <a:r>
                  <a:rPr lang="en-US" altLang="zh-CN" dirty="0">
                    <a:ea typeface="宋体" panose="02010600030101010101" pitchFamily="2" charset="-122"/>
                  </a:rPr>
                  <a:t>f(x) </a:t>
                </a:r>
                <a:r>
                  <a:rPr lang="zh-CN" altLang="en-US" dirty="0">
                    <a:ea typeface="宋体" panose="02010600030101010101" pitchFamily="2" charset="-122"/>
                  </a:rPr>
                  <a:t>。</a:t>
                </a:r>
                <a:endParaRPr lang="en-US" altLang="zh-CN" dirty="0">
                  <a:ea typeface="宋体" panose="02010600030101010101" pitchFamily="2" charset="-122"/>
                </a:endParaRPr>
              </a:p>
              <a:p>
                <a:pPr lvl="1"/>
                <a:endParaRPr lang="en-US" altLang="zh-CN" dirty="0"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ea typeface="宋体" panose="02010600030101010101" pitchFamily="2" charset="-122"/>
                  </a:rPr>
                  <a:t>代价函数</a:t>
                </a:r>
                <a:r>
                  <a:rPr lang="en-US" altLang="zh-CN" dirty="0">
                    <a:ea typeface="宋体" panose="02010600030101010101" pitchFamily="2" charset="-122"/>
                  </a:rPr>
                  <a:t>f(x)</a:t>
                </a:r>
                <a:r>
                  <a:rPr lang="zh-CN" altLang="en-US" dirty="0">
                    <a:ea typeface="宋体" panose="02010600030101010101" pitchFamily="2" charset="-122"/>
                  </a:rPr>
                  <a:t>体现精度和折线数量的平衡：</a:t>
                </a:r>
                <a:endParaRPr lang="en-US" altLang="zh-CN" dirty="0">
                  <a:ea typeface="宋体" panose="02010600030101010101" pitchFamily="2" charset="-122"/>
                </a:endParaRPr>
              </a:p>
              <a:p>
                <a:pPr lvl="1"/>
                <a:r>
                  <a:rPr lang="zh-CN" altLang="en-US" dirty="0">
                    <a:ea typeface="宋体" panose="02010600030101010101" pitchFamily="2" charset="-122"/>
                  </a:rPr>
                  <a:t>每个线段中拟合误差</a:t>
                </a:r>
                <a:r>
                  <a:rPr lang="en-US" altLang="zh-CN" dirty="0">
                    <a:ea typeface="宋体" panose="02010600030101010101" pitchFamily="2" charset="-122"/>
                  </a:rPr>
                  <a:t>SSE</a:t>
                </a:r>
                <a:endParaRPr lang="zh-CN" altLang="en-US" dirty="0">
                  <a:ea typeface="宋体" panose="02010600030101010101" pitchFamily="2" charset="-122"/>
                </a:endParaRPr>
              </a:p>
              <a:p>
                <a:pPr lvl="1"/>
                <a:r>
                  <a:rPr lang="zh-CN" altLang="en-US" dirty="0">
                    <a:ea typeface="宋体" panose="02010600030101010101" pitchFamily="2" charset="-122"/>
                  </a:rPr>
                  <a:t>分段数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𝐿</m:t>
                    </m:r>
                  </m:oMath>
                </a14:m>
                <a:endParaRPr lang="en-US" altLang="zh-CN" dirty="0">
                  <a:ea typeface="宋体" panose="02010600030101010101" pitchFamily="2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 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𝑆𝑆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𝐸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𝑐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𝐿</m:t>
                    </m:r>
                  </m:oMath>
                </a14:m>
                <a:r>
                  <a:rPr lang="zh-CN" altLang="en-US" dirty="0">
                    <a:ea typeface="宋体" panose="02010600030101010101" pitchFamily="2" charset="-122"/>
                  </a:rPr>
                  <a:t>，常数</a:t>
                </a:r>
                <a:r>
                  <a:rPr lang="en-US" altLang="zh-CN" dirty="0">
                    <a:ea typeface="宋体" panose="02010600030101010101" pitchFamily="2" charset="-122"/>
                  </a:rPr>
                  <a:t>c&gt; 0</a:t>
                </a:r>
                <a:r>
                  <a:rPr lang="zh-CN" altLang="en-US" dirty="0">
                    <a:ea typeface="宋体" panose="02010600030101010101" pitchFamily="2" charset="-122"/>
                  </a:rPr>
                  <a:t>。</a:t>
                </a:r>
                <a:endParaRPr lang="en-US" altLang="zh-CN" dirty="0">
                  <a:ea typeface="宋体" panose="02010600030101010101" pitchFamily="2" charset="-122"/>
                </a:endParaRPr>
              </a:p>
              <a:p>
                <a:pPr lvl="1"/>
                <a:r>
                  <a:rPr lang="zh-CN" altLang="en-US" dirty="0">
                    <a:ea typeface="宋体" panose="02010600030101010101" pitchFamily="2" charset="-122"/>
                  </a:rPr>
                  <a:t>如果折线段数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𝐿</m:t>
                    </m:r>
                  </m:oMath>
                </a14:m>
                <a:r>
                  <a:rPr lang="zh-CN" altLang="en-US" dirty="0">
                    <a:ea typeface="宋体" panose="02010600030101010101" pitchFamily="2" charset="-122"/>
                  </a:rPr>
                  <a:t>过多，不是好的方案</a:t>
                </a:r>
                <a:endParaRPr lang="en-US" altLang="zh-CN" dirty="0">
                  <a:ea typeface="宋体" panose="02010600030101010101" pitchFamily="2" charset="-122"/>
                </a:endParaRPr>
              </a:p>
              <a:p>
                <a:pPr lvl="1"/>
                <a:r>
                  <a:rPr lang="zh-CN" altLang="en-US" dirty="0">
                    <a:ea typeface="宋体" panose="02010600030101010101" pitchFamily="2" charset="-122"/>
                  </a:rPr>
                  <a:t>如果每个线段拟合误差</a:t>
                </a:r>
                <a:r>
                  <a:rPr lang="en-US" altLang="zh-CN" dirty="0">
                    <a:ea typeface="宋体" panose="02010600030101010101" pitchFamily="2" charset="-122"/>
                  </a:rPr>
                  <a:t>SSE</a:t>
                </a:r>
                <a:r>
                  <a:rPr lang="zh-CN" altLang="en-US" dirty="0">
                    <a:ea typeface="宋体" panose="02010600030101010101" pitchFamily="2" charset="-122"/>
                  </a:rPr>
                  <a:t>过大，也不是好的方案。</a:t>
                </a:r>
                <a:endParaRPr lang="en-US" altLang="zh-CN" dirty="0"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7892" name="Rectangle 3">
                <a:extLst>
                  <a:ext uri="{FF2B5EF4-FFF2-40B4-BE49-F238E27FC236}">
                    <a16:creationId xmlns:a16="http://schemas.microsoft.com/office/drawing/2014/main" id="{95411BFC-6773-4721-B8BB-1197974CF9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1848" y="1462088"/>
                <a:ext cx="7824639" cy="4114800"/>
              </a:xfrm>
              <a:blipFill>
                <a:blip r:embed="rId3"/>
                <a:stretch>
                  <a:fillRect l="-1402" t="-4296" r="-78" b="-3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893" name="Line 4">
            <a:extLst>
              <a:ext uri="{FF2B5EF4-FFF2-40B4-BE49-F238E27FC236}">
                <a16:creationId xmlns:a16="http://schemas.microsoft.com/office/drawing/2014/main" id="{34903395-99A7-4A0E-BCE9-B06D7EA2D828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6202" y="4127481"/>
            <a:ext cx="0" cy="26336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37894" name="Line 5">
            <a:extLst>
              <a:ext uri="{FF2B5EF4-FFF2-40B4-BE49-F238E27FC236}">
                <a16:creationId xmlns:a16="http://schemas.microsoft.com/office/drawing/2014/main" id="{EFF551B1-9C9D-420D-A6EE-F89C9610B8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3067" y="6444437"/>
            <a:ext cx="42148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37895" name="Oval 6">
            <a:extLst>
              <a:ext uri="{FF2B5EF4-FFF2-40B4-BE49-F238E27FC236}">
                <a16:creationId xmlns:a16="http://schemas.microsoft.com/office/drawing/2014/main" id="{944AF27C-99EF-44EA-A078-C7501530D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4218" y="5601475"/>
            <a:ext cx="104775" cy="106362"/>
          </a:xfrm>
          <a:prstGeom prst="ellips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  <p:sp>
        <p:nvSpPr>
          <p:cNvPr id="37896" name="Oval 7">
            <a:extLst>
              <a:ext uri="{FF2B5EF4-FFF2-40B4-BE49-F238E27FC236}">
                <a16:creationId xmlns:a16="http://schemas.microsoft.com/office/drawing/2014/main" id="{7903FC60-36C7-45DA-AC7A-F0525EE25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3643" y="5917388"/>
            <a:ext cx="104775" cy="106363"/>
          </a:xfrm>
          <a:prstGeom prst="ellips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  <p:sp>
        <p:nvSpPr>
          <p:cNvPr id="37897" name="Oval 8">
            <a:extLst>
              <a:ext uri="{FF2B5EF4-FFF2-40B4-BE49-F238E27FC236}">
                <a16:creationId xmlns:a16="http://schemas.microsoft.com/office/drawing/2014/main" id="{54A778E1-B168-4018-9C84-0F0C8CE57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3080" y="5653863"/>
            <a:ext cx="104775" cy="106363"/>
          </a:xfrm>
          <a:prstGeom prst="ellips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  <p:sp>
        <p:nvSpPr>
          <p:cNvPr id="37898" name="Oval 9">
            <a:extLst>
              <a:ext uri="{FF2B5EF4-FFF2-40B4-BE49-F238E27FC236}">
                <a16:creationId xmlns:a16="http://schemas.microsoft.com/office/drawing/2014/main" id="{0D524D52-29DA-4AF8-9504-294AEB6EA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9555" y="5812613"/>
            <a:ext cx="104775" cy="104775"/>
          </a:xfrm>
          <a:prstGeom prst="ellips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  <p:sp>
        <p:nvSpPr>
          <p:cNvPr id="37899" name="Oval 10">
            <a:extLst>
              <a:ext uri="{FF2B5EF4-FFF2-40B4-BE49-F238E27FC236}">
                <a16:creationId xmlns:a16="http://schemas.microsoft.com/office/drawing/2014/main" id="{43AA29BA-CAF7-49EB-A8A2-860DAF76E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3767" y="5549088"/>
            <a:ext cx="106362" cy="104775"/>
          </a:xfrm>
          <a:prstGeom prst="ellips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  <p:sp>
        <p:nvSpPr>
          <p:cNvPr id="37900" name="Oval 11">
            <a:extLst>
              <a:ext uri="{FF2B5EF4-FFF2-40B4-BE49-F238E27FC236}">
                <a16:creationId xmlns:a16="http://schemas.microsoft.com/office/drawing/2014/main" id="{EC5D335E-3997-45E2-A80C-1B8A0B012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0143" y="5337950"/>
            <a:ext cx="104775" cy="106362"/>
          </a:xfrm>
          <a:prstGeom prst="ellips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  <p:sp>
        <p:nvSpPr>
          <p:cNvPr id="37901" name="Oval 12">
            <a:extLst>
              <a:ext uri="{FF2B5EF4-FFF2-40B4-BE49-F238E27FC236}">
                <a16:creationId xmlns:a16="http://schemas.microsoft.com/office/drawing/2014/main" id="{A55A09E0-3FB2-4338-8503-4C2BE175D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6043" y="5549088"/>
            <a:ext cx="104775" cy="104775"/>
          </a:xfrm>
          <a:prstGeom prst="ellips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  <p:sp>
        <p:nvSpPr>
          <p:cNvPr id="37902" name="Oval 13">
            <a:extLst>
              <a:ext uri="{FF2B5EF4-FFF2-40B4-BE49-F238E27FC236}">
                <a16:creationId xmlns:a16="http://schemas.microsoft.com/office/drawing/2014/main" id="{E5399353-216C-446D-9036-2C588EFAD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40830" y="4442600"/>
            <a:ext cx="106363" cy="106362"/>
          </a:xfrm>
          <a:prstGeom prst="ellips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  <p:sp>
        <p:nvSpPr>
          <p:cNvPr id="37903" name="Oval 14">
            <a:extLst>
              <a:ext uri="{FF2B5EF4-FFF2-40B4-BE49-F238E27FC236}">
                <a16:creationId xmlns:a16="http://schemas.microsoft.com/office/drawing/2014/main" id="{A1172093-C6A2-4C96-9B61-29639E043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9692" y="4917263"/>
            <a:ext cx="106362" cy="104775"/>
          </a:xfrm>
          <a:prstGeom prst="ellips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  <p:sp>
        <p:nvSpPr>
          <p:cNvPr id="37904" name="Oval 15">
            <a:extLst>
              <a:ext uri="{FF2B5EF4-FFF2-40B4-BE49-F238E27FC236}">
                <a16:creationId xmlns:a16="http://schemas.microsoft.com/office/drawing/2014/main" id="{6FB1A23A-D857-46EB-AECA-D0AB0971D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7305" y="5180788"/>
            <a:ext cx="106363" cy="104775"/>
          </a:xfrm>
          <a:prstGeom prst="ellips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  <p:sp>
        <p:nvSpPr>
          <p:cNvPr id="37905" name="Oval 16">
            <a:extLst>
              <a:ext uri="{FF2B5EF4-FFF2-40B4-BE49-F238E27FC236}">
                <a16:creationId xmlns:a16="http://schemas.microsoft.com/office/drawing/2014/main" id="{BA4B55D3-B1D3-431D-95B9-ABB3DDAE1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68" y="4706126"/>
            <a:ext cx="104775" cy="104775"/>
          </a:xfrm>
          <a:prstGeom prst="ellips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  <p:sp>
        <p:nvSpPr>
          <p:cNvPr id="37906" name="Oval 17">
            <a:extLst>
              <a:ext uri="{FF2B5EF4-FFF2-40B4-BE49-F238E27FC236}">
                <a16:creationId xmlns:a16="http://schemas.microsoft.com/office/drawing/2014/main" id="{879D0917-C7D1-4922-889E-250FC9EAA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8443" y="4231463"/>
            <a:ext cx="104775" cy="106363"/>
          </a:xfrm>
          <a:prstGeom prst="ellips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  <p:sp>
        <p:nvSpPr>
          <p:cNvPr id="37907" name="Oval 18">
            <a:extLst>
              <a:ext uri="{FF2B5EF4-FFF2-40B4-BE49-F238E27FC236}">
                <a16:creationId xmlns:a16="http://schemas.microsoft.com/office/drawing/2014/main" id="{FA0E5C1C-1461-4D31-84D7-2BA42F7E4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4230" y="5549088"/>
            <a:ext cx="104775" cy="104775"/>
          </a:xfrm>
          <a:prstGeom prst="ellips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  <p:sp>
        <p:nvSpPr>
          <p:cNvPr id="37908" name="Oval 19">
            <a:extLst>
              <a:ext uri="{FF2B5EF4-FFF2-40B4-BE49-F238E27FC236}">
                <a16:creationId xmlns:a16="http://schemas.microsoft.com/office/drawing/2014/main" id="{C976615C-135F-4DDF-8F49-FCB3BF4A3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1955" y="5496701"/>
            <a:ext cx="104775" cy="104775"/>
          </a:xfrm>
          <a:prstGeom prst="ellips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  <p:sp>
        <p:nvSpPr>
          <p:cNvPr id="37909" name="Oval 20">
            <a:extLst>
              <a:ext uri="{FF2B5EF4-FFF2-40B4-BE49-F238E27FC236}">
                <a16:creationId xmlns:a16="http://schemas.microsoft.com/office/drawing/2014/main" id="{2957A1AA-FAD5-471F-A9FD-CC3786DB3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4905" y="5549088"/>
            <a:ext cx="106363" cy="104775"/>
          </a:xfrm>
          <a:prstGeom prst="ellips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  <p:sp>
        <p:nvSpPr>
          <p:cNvPr id="37910" name="Oval 21">
            <a:extLst>
              <a:ext uri="{FF2B5EF4-FFF2-40B4-BE49-F238E27FC236}">
                <a16:creationId xmlns:a16="http://schemas.microsoft.com/office/drawing/2014/main" id="{5B8EC480-B675-475B-91B3-C552DCD64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8868" y="5969775"/>
            <a:ext cx="104775" cy="106362"/>
          </a:xfrm>
          <a:prstGeom prst="ellips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  <p:sp>
        <p:nvSpPr>
          <p:cNvPr id="37911" name="Oval 22">
            <a:extLst>
              <a:ext uri="{FF2B5EF4-FFF2-40B4-BE49-F238E27FC236}">
                <a16:creationId xmlns:a16="http://schemas.microsoft.com/office/drawing/2014/main" id="{B9A31C50-E041-4669-BB19-574E5F0A7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4330" y="5707838"/>
            <a:ext cx="106363" cy="104775"/>
          </a:xfrm>
          <a:prstGeom prst="ellips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  <p:sp>
        <p:nvSpPr>
          <p:cNvPr id="37912" name="Oval 23">
            <a:extLst>
              <a:ext uri="{FF2B5EF4-FFF2-40B4-BE49-F238E27FC236}">
                <a16:creationId xmlns:a16="http://schemas.microsoft.com/office/drawing/2014/main" id="{6755106A-46AB-49FD-901B-1B1A942FF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0705" y="5496701"/>
            <a:ext cx="104775" cy="104775"/>
          </a:xfrm>
          <a:prstGeom prst="ellips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  <p:sp>
        <p:nvSpPr>
          <p:cNvPr id="37913" name="Oval 24">
            <a:extLst>
              <a:ext uri="{FF2B5EF4-FFF2-40B4-BE49-F238E27FC236}">
                <a16:creationId xmlns:a16="http://schemas.microsoft.com/office/drawing/2014/main" id="{7FF6A9E3-4237-43B2-B82E-0FD13A958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3217" y="4126688"/>
            <a:ext cx="106362" cy="104775"/>
          </a:xfrm>
          <a:prstGeom prst="ellips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  <p:sp>
        <p:nvSpPr>
          <p:cNvPr id="37914" name="Oval 25">
            <a:extLst>
              <a:ext uri="{FF2B5EF4-FFF2-40B4-BE49-F238E27FC236}">
                <a16:creationId xmlns:a16="http://schemas.microsoft.com/office/drawing/2014/main" id="{D2F2DF4C-6501-4C29-8AA2-BCEBD6DC3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6167" y="5549088"/>
            <a:ext cx="106362" cy="104775"/>
          </a:xfrm>
          <a:prstGeom prst="ellips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  <p:sp>
        <p:nvSpPr>
          <p:cNvPr id="37915" name="Oval 26">
            <a:extLst>
              <a:ext uri="{FF2B5EF4-FFF2-40B4-BE49-F238E27FC236}">
                <a16:creationId xmlns:a16="http://schemas.microsoft.com/office/drawing/2014/main" id="{4115DE92-1196-4F43-A743-1D4859976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8430" y="5444313"/>
            <a:ext cx="106363" cy="104775"/>
          </a:xfrm>
          <a:prstGeom prst="ellips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  <p:sp>
        <p:nvSpPr>
          <p:cNvPr id="37916" name="Oval 27">
            <a:extLst>
              <a:ext uri="{FF2B5EF4-FFF2-40B4-BE49-F238E27FC236}">
                <a16:creationId xmlns:a16="http://schemas.microsoft.com/office/drawing/2014/main" id="{26126D45-F2A2-4E37-B15F-AFEE70399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68" y="4494988"/>
            <a:ext cx="104775" cy="106363"/>
          </a:xfrm>
          <a:prstGeom prst="ellips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  <p:sp>
        <p:nvSpPr>
          <p:cNvPr id="37917" name="Oval 28">
            <a:extLst>
              <a:ext uri="{FF2B5EF4-FFF2-40B4-BE49-F238E27FC236}">
                <a16:creationId xmlns:a16="http://schemas.microsoft.com/office/drawing/2014/main" id="{9063624E-E128-448B-9C5A-F45B7B832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7305" y="4653738"/>
            <a:ext cx="106363" cy="104775"/>
          </a:xfrm>
          <a:prstGeom prst="ellips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  <p:sp>
        <p:nvSpPr>
          <p:cNvPr id="37918" name="Oval 29">
            <a:extLst>
              <a:ext uri="{FF2B5EF4-FFF2-40B4-BE49-F238E27FC236}">
                <a16:creationId xmlns:a16="http://schemas.microsoft.com/office/drawing/2014/main" id="{AF814962-FAE4-483D-8AD0-6CB3E622A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9580" y="4021913"/>
            <a:ext cx="104775" cy="104775"/>
          </a:xfrm>
          <a:prstGeom prst="ellips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  <p:sp>
        <p:nvSpPr>
          <p:cNvPr id="37919" name="Oval 30">
            <a:extLst>
              <a:ext uri="{FF2B5EF4-FFF2-40B4-BE49-F238E27FC236}">
                <a16:creationId xmlns:a16="http://schemas.microsoft.com/office/drawing/2014/main" id="{1435CAA7-E384-41C0-924A-9D923307F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0118" y="6076138"/>
            <a:ext cx="104775" cy="104775"/>
          </a:xfrm>
          <a:prstGeom prst="ellips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37920" name="Group 31">
            <a:extLst>
              <a:ext uri="{FF2B5EF4-FFF2-40B4-BE49-F238E27FC236}">
                <a16:creationId xmlns:a16="http://schemas.microsoft.com/office/drawing/2014/main" id="{FD169928-27DF-411A-8267-39BA8C659212}"/>
              </a:ext>
            </a:extLst>
          </p:cNvPr>
          <p:cNvGrpSpPr>
            <a:grpSpLocks/>
          </p:cNvGrpSpPr>
          <p:nvPr/>
        </p:nvGrpSpPr>
        <p:grpSpPr bwMode="auto">
          <a:xfrm>
            <a:off x="7500680" y="3810776"/>
            <a:ext cx="4003675" cy="2528887"/>
            <a:chOff x="1056" y="1104"/>
            <a:chExt cx="3648" cy="2304"/>
          </a:xfrm>
        </p:grpSpPr>
        <p:sp>
          <p:nvSpPr>
            <p:cNvPr id="37923" name="Line 32">
              <a:extLst>
                <a:ext uri="{FF2B5EF4-FFF2-40B4-BE49-F238E27FC236}">
                  <a16:creationId xmlns:a16="http://schemas.microsoft.com/office/drawing/2014/main" id="{8595ADA2-02AA-463B-A758-EF03C1D513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6" y="2736"/>
              <a:ext cx="1584" cy="672"/>
            </a:xfrm>
            <a:prstGeom prst="line">
              <a:avLst/>
            </a:prstGeom>
            <a:noFill/>
            <a:ln w="31750">
              <a:solidFill>
                <a:srgbClr val="00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37924" name="Line 33">
              <a:extLst>
                <a:ext uri="{FF2B5EF4-FFF2-40B4-BE49-F238E27FC236}">
                  <a16:creationId xmlns:a16="http://schemas.microsoft.com/office/drawing/2014/main" id="{C2EAAB69-1455-4191-9A56-21DC1024C4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28" y="1104"/>
              <a:ext cx="576" cy="1584"/>
            </a:xfrm>
            <a:prstGeom prst="line">
              <a:avLst/>
            </a:prstGeom>
            <a:noFill/>
            <a:ln w="31750">
              <a:solidFill>
                <a:srgbClr val="00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37925" name="Line 34">
              <a:extLst>
                <a:ext uri="{FF2B5EF4-FFF2-40B4-BE49-F238E27FC236}">
                  <a16:creationId xmlns:a16="http://schemas.microsoft.com/office/drawing/2014/main" id="{27B0B228-76B6-4132-804D-F2B12F4B86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40" y="2688"/>
              <a:ext cx="1488" cy="48"/>
            </a:xfrm>
            <a:prstGeom prst="line">
              <a:avLst/>
            </a:prstGeom>
            <a:noFill/>
            <a:ln w="31750">
              <a:solidFill>
                <a:srgbClr val="00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</p:grpSp>
      <p:sp>
        <p:nvSpPr>
          <p:cNvPr id="37921" name="Rectangle 35">
            <a:extLst>
              <a:ext uri="{FF2B5EF4-FFF2-40B4-BE49-F238E27FC236}">
                <a16:creationId xmlns:a16="http://schemas.microsoft.com/office/drawing/2014/main" id="{A742F1DD-20AA-42BE-9069-14EC6BF52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0975" y="6481764"/>
            <a:ext cx="367088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bg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37922" name="Rectangle 36">
            <a:extLst>
              <a:ext uri="{FF2B5EF4-FFF2-40B4-BE49-F238E27FC236}">
                <a16:creationId xmlns:a16="http://schemas.microsoft.com/office/drawing/2014/main" id="{6061FF14-86A1-4A27-9BDE-66EABD9DE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6393" y="4331476"/>
            <a:ext cx="346249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bg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96098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496F7F-9471-42B7-B9CB-1F7B24B21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09800" y="6248400"/>
            <a:ext cx="1905000" cy="457200"/>
          </a:xfrm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algn="ctr"/>
            <a:fld id="{AC48DD17-1166-49C6-8E15-4AE14ED263CE}" type="slidenum">
              <a:rPr lang="en-US" altLang="zh-CN" sz="1400"/>
              <a:pPr algn="ctr"/>
              <a:t>3</a:t>
            </a:fld>
            <a:endParaRPr lang="en-US" altLang="zh-CN" sz="14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A3A76746-5637-4DE7-9259-7BFFB53133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0"/>
            <a:ext cx="7772400" cy="1143000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动态规划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7E077FA0-1609-4369-81FA-1C3AFAE181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9923" y="1551782"/>
            <a:ext cx="8642350" cy="4114800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定义概念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OPT(j) = </a:t>
            </a:r>
            <a:r>
              <a:rPr lang="zh-CN" altLang="en-US" dirty="0">
                <a:ea typeface="宋体" panose="02010600030101010101" pitchFamily="2" charset="-122"/>
              </a:rPr>
              <a:t>点集</a:t>
            </a:r>
            <a:r>
              <a:rPr lang="en-US" altLang="zh-CN" dirty="0">
                <a:ea typeface="宋体" panose="02010600030101010101" pitchFamily="2" charset="-122"/>
              </a:rPr>
              <a:t>p</a:t>
            </a:r>
            <a:r>
              <a:rPr lang="en-US" altLang="zh-CN" sz="2000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, p</a:t>
            </a:r>
            <a:r>
              <a:rPr lang="en-US" altLang="zh-CN" sz="2000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 , . . . , </a:t>
            </a:r>
            <a:r>
              <a:rPr lang="en-US" altLang="zh-CN" dirty="0" err="1">
                <a:ea typeface="宋体" panose="02010600030101010101" pitchFamily="2" charset="-122"/>
              </a:rPr>
              <a:t>p</a:t>
            </a:r>
            <a:r>
              <a:rPr lang="en-US" altLang="zh-CN" sz="2000" baseline="-25000" dirty="0" err="1">
                <a:ea typeface="宋体" panose="02010600030101010101" pitchFamily="2" charset="-122"/>
              </a:rPr>
              <a:t>j</a:t>
            </a:r>
            <a:r>
              <a:rPr lang="zh-CN" altLang="en-US" dirty="0">
                <a:ea typeface="宋体" panose="02010600030101010101" pitchFamily="2" charset="-122"/>
              </a:rPr>
              <a:t>的最小代价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SSE(</a:t>
            </a:r>
            <a:r>
              <a:rPr lang="en-US" altLang="zh-CN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, j)   = </a:t>
            </a:r>
            <a:r>
              <a:rPr lang="zh-CN" altLang="en-US" dirty="0">
                <a:ea typeface="宋体" panose="02010600030101010101" pitchFamily="2" charset="-122"/>
              </a:rPr>
              <a:t>点集</a:t>
            </a:r>
            <a:r>
              <a:rPr lang="en-US" altLang="zh-CN" dirty="0">
                <a:ea typeface="宋体" panose="02010600030101010101" pitchFamily="2" charset="-122"/>
              </a:rPr>
              <a:t>{p</a:t>
            </a:r>
            <a:r>
              <a:rPr lang="en-US" altLang="zh-CN" sz="1800" baseline="-25000" dirty="0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, p</a:t>
            </a:r>
            <a:r>
              <a:rPr lang="en-US" altLang="zh-CN" sz="1800" baseline="-25000" dirty="0">
                <a:ea typeface="宋体" panose="02010600030101010101" pitchFamily="2" charset="-122"/>
              </a:rPr>
              <a:t>i+1</a:t>
            </a:r>
            <a:r>
              <a:rPr lang="en-US" altLang="zh-CN" dirty="0">
                <a:ea typeface="宋体" panose="02010600030101010101" pitchFamily="2" charset="-122"/>
              </a:rPr>
              <a:t> , . . . , </a:t>
            </a:r>
            <a:r>
              <a:rPr lang="en-US" altLang="zh-CN" dirty="0" err="1">
                <a:ea typeface="宋体" panose="02010600030101010101" pitchFamily="2" charset="-122"/>
              </a:rPr>
              <a:t>p</a:t>
            </a:r>
            <a:r>
              <a:rPr lang="en-US" altLang="zh-CN" sz="1800" baseline="-25000" dirty="0" err="1">
                <a:ea typeface="宋体" panose="02010600030101010101" pitchFamily="2" charset="-122"/>
              </a:rPr>
              <a:t>j</a:t>
            </a:r>
            <a:r>
              <a:rPr lang="en-US" altLang="zh-CN" dirty="0">
                <a:ea typeface="宋体" panose="02010600030101010101" pitchFamily="2" charset="-122"/>
              </a:rPr>
              <a:t>}</a:t>
            </a:r>
            <a:r>
              <a:rPr lang="zh-CN" altLang="en-US" dirty="0">
                <a:ea typeface="宋体" panose="02010600030101010101" pitchFamily="2" charset="-122"/>
              </a:rPr>
              <a:t>的拟合误差</a:t>
            </a:r>
            <a:r>
              <a:rPr lang="en-US" altLang="zh-CN" dirty="0">
                <a:ea typeface="宋体" panose="02010600030101010101" pitchFamily="2" charset="-122"/>
              </a:rPr>
              <a:t>S</a:t>
            </a:r>
          </a:p>
          <a:p>
            <a:pPr marL="457200" lvl="1" indent="0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>
                <a:ea typeface="宋体" panose="02010600030101010101" pitchFamily="2" charset="-122"/>
              </a:rPr>
              <a:t>要求：写出动态规划方程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9374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230</Words>
  <Application>Microsoft Office PowerPoint</Application>
  <PresentationFormat>宽屏</PresentationFormat>
  <Paragraphs>37</Paragraphs>
  <Slides>3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等线</vt:lpstr>
      <vt:lpstr>等线 Light</vt:lpstr>
      <vt:lpstr>华文行楷</vt:lpstr>
      <vt:lpstr>宋体</vt:lpstr>
      <vt:lpstr>Arial</vt:lpstr>
      <vt:lpstr>Cambria Math</vt:lpstr>
      <vt:lpstr>Comic Sans MS</vt:lpstr>
      <vt:lpstr>Office 主题​​</vt:lpstr>
      <vt:lpstr>Equation</vt:lpstr>
      <vt:lpstr>分段最小二乘法</vt:lpstr>
      <vt:lpstr>分段最小二乘法</vt:lpstr>
      <vt:lpstr>动态规划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分段最小二乘法</dc:title>
  <dc:creator>Yang</dc:creator>
  <cp:lastModifiedBy>Yang</cp:lastModifiedBy>
  <cp:revision>3</cp:revision>
  <dcterms:created xsi:type="dcterms:W3CDTF">2023-04-18T06:28:54Z</dcterms:created>
  <dcterms:modified xsi:type="dcterms:W3CDTF">2023-04-18T06:40:19Z</dcterms:modified>
</cp:coreProperties>
</file>