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398" r:id="rId2"/>
    <p:sldId id="399" r:id="rId3"/>
    <p:sldId id="400" r:id="rId4"/>
    <p:sldId id="401" r:id="rId5"/>
    <p:sldId id="402" r:id="rId6"/>
    <p:sldId id="403" r:id="rId7"/>
    <p:sldId id="404" r:id="rId8"/>
    <p:sldId id="405" r:id="rId9"/>
    <p:sldId id="406" r:id="rId10"/>
    <p:sldId id="408" r:id="rId11"/>
    <p:sldId id="410" r:id="rId12"/>
    <p:sldId id="411" r:id="rId13"/>
    <p:sldId id="418" r:id="rId14"/>
    <p:sldId id="412" r:id="rId15"/>
    <p:sldId id="413" r:id="rId16"/>
    <p:sldId id="414" r:id="rId17"/>
    <p:sldId id="419" r:id="rId18"/>
    <p:sldId id="415" r:id="rId19"/>
    <p:sldId id="416" r:id="rId20"/>
    <p:sldId id="417" r:id="rId21"/>
    <p:sldId id="372" r:id="rId22"/>
    <p:sldId id="373" r:id="rId23"/>
    <p:sldId id="374" r:id="rId24"/>
    <p:sldId id="375" r:id="rId25"/>
    <p:sldId id="379" r:id="rId26"/>
    <p:sldId id="382" r:id="rId27"/>
    <p:sldId id="383" r:id="rId28"/>
    <p:sldId id="384" r:id="rId29"/>
    <p:sldId id="385" r:id="rId30"/>
    <p:sldId id="386" r:id="rId31"/>
    <p:sldId id="387" r:id="rId32"/>
    <p:sldId id="388" r:id="rId33"/>
    <p:sldId id="389" r:id="rId34"/>
    <p:sldId id="420" r:id="rId35"/>
    <p:sldId id="421" r:id="rId36"/>
    <p:sldId id="422" r:id="rId37"/>
    <p:sldId id="423" r:id="rId38"/>
    <p:sldId id="429" r:id="rId39"/>
    <p:sldId id="430" r:id="rId40"/>
    <p:sldId id="431" r:id="rId41"/>
    <p:sldId id="432" r:id="rId42"/>
    <p:sldId id="433" r:id="rId43"/>
    <p:sldId id="434" r:id="rId44"/>
    <p:sldId id="436" r:id="rId45"/>
    <p:sldId id="437" r:id="rId46"/>
    <p:sldId id="438" r:id="rId47"/>
    <p:sldId id="439" r:id="rId48"/>
    <p:sldId id="440" r:id="rId49"/>
    <p:sldId id="446" r:id="rId50"/>
    <p:sldId id="447" r:id="rId51"/>
    <p:sldId id="448" r:id="rId52"/>
    <p:sldId id="449" r:id="rId53"/>
    <p:sldId id="450" r:id="rId54"/>
    <p:sldId id="451" r:id="rId55"/>
    <p:sldId id="453" r:id="rId56"/>
    <p:sldId id="452" r:id="rId57"/>
    <p:sldId id="454" r:id="rId58"/>
    <p:sldId id="455" r:id="rId59"/>
    <p:sldId id="456" r:id="rId60"/>
    <p:sldId id="442" r:id="rId61"/>
    <p:sldId id="444" r:id="rId62"/>
    <p:sldId id="443" r:id="rId63"/>
    <p:sldId id="445" r:id="rId64"/>
  </p:sldIdLst>
  <p:sldSz cx="9144000" cy="6858000" type="screen4x3"/>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a:defRPr>
        <a:latin typeface="Arial"/>
        <a:ea typeface="Arial"/>
        <a:cs typeface="Arial"/>
        <a:sym typeface="Arial"/>
      </a:defRPr>
    </a:lvl6pPr>
    <a:lvl7pPr>
      <a:defRPr>
        <a:latin typeface="Arial"/>
        <a:ea typeface="Arial"/>
        <a:cs typeface="Arial"/>
        <a:sym typeface="Arial"/>
      </a:defRPr>
    </a:lvl7pPr>
    <a:lvl8pPr>
      <a:defRPr>
        <a:latin typeface="Arial"/>
        <a:ea typeface="Arial"/>
        <a:cs typeface="Arial"/>
        <a:sym typeface="Arial"/>
      </a:defRPr>
    </a:lvl8pPr>
    <a:lvl9pPr>
      <a:defRPr>
        <a:latin typeface="Arial"/>
        <a:ea typeface="Arial"/>
        <a:cs typeface="Arial"/>
        <a:sym typeface="Arial"/>
      </a:defRPr>
    </a:lvl9pPr>
  </p:defaultTextStyle>
  <p:extLst>
    <p:ext uri="{EFAFB233-063F-42B5-8137-9DF3F51BA10A}">
      <p15:sldGuideLst xmlns:p15="http://schemas.microsoft.com/office/powerpoint/2012/main">
        <p15:guide id="1" orient="horz" pos="208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230" y="38"/>
      </p:cViewPr>
      <p:guideLst>
        <p:guide orient="horz" pos="208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5.wmf"/><Relationship Id="rId1" Type="http://schemas.openxmlformats.org/officeDocument/2006/relationships/image" Target="../media/image9.w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5.wmf"/><Relationship Id="rId1" Type="http://schemas.openxmlformats.org/officeDocument/2006/relationships/image" Target="../media/image9.wmf"/><Relationship Id="rId4"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hape 1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2" name="Shape 1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93978625"/>
      </p:ext>
    </p:extLst>
  </p:cSld>
  <p:clrMap bg1="lt1" tx1="dk1" bg2="lt2" tx2="dk2" accent1="accent1" accent2="accent2" accent3="accent3" accent4="accent4" accent5="accent5" accent6="accent6" hlink="hlink" folHlink="folHlink"/>
  <p:notesStyle>
    <a:lvl1pPr defTabSz="457200">
      <a:lnSpc>
        <a:spcPct val="118000"/>
      </a:lnSpc>
      <a:defRPr sz="2200">
        <a:latin typeface="+mn-lt"/>
        <a:ea typeface="+mn-ea"/>
        <a:cs typeface="+mn-cs"/>
        <a:sym typeface="Helvetica Neue"/>
      </a:defRPr>
    </a:lvl1pPr>
    <a:lvl2pPr indent="228600" defTabSz="457200">
      <a:lnSpc>
        <a:spcPct val="118000"/>
      </a:lnSpc>
      <a:defRPr sz="2200">
        <a:latin typeface="+mn-lt"/>
        <a:ea typeface="+mn-ea"/>
        <a:cs typeface="+mn-cs"/>
        <a:sym typeface="Helvetica Neue"/>
      </a:defRPr>
    </a:lvl2pPr>
    <a:lvl3pPr indent="457200" defTabSz="457200">
      <a:lnSpc>
        <a:spcPct val="118000"/>
      </a:lnSpc>
      <a:defRPr sz="2200">
        <a:latin typeface="+mn-lt"/>
        <a:ea typeface="+mn-ea"/>
        <a:cs typeface="+mn-cs"/>
        <a:sym typeface="Helvetica Neue"/>
      </a:defRPr>
    </a:lvl3pPr>
    <a:lvl4pPr indent="685800" defTabSz="457200">
      <a:lnSpc>
        <a:spcPct val="118000"/>
      </a:lnSpc>
      <a:defRPr sz="2200">
        <a:latin typeface="+mn-lt"/>
        <a:ea typeface="+mn-ea"/>
        <a:cs typeface="+mn-cs"/>
        <a:sym typeface="Helvetica Neue"/>
      </a:defRPr>
    </a:lvl4pPr>
    <a:lvl5pPr indent="914400" defTabSz="457200">
      <a:lnSpc>
        <a:spcPct val="118000"/>
      </a:lnSpc>
      <a:defRPr sz="2200">
        <a:latin typeface="+mn-lt"/>
        <a:ea typeface="+mn-ea"/>
        <a:cs typeface="+mn-cs"/>
        <a:sym typeface="Helvetica Neue"/>
      </a:defRPr>
    </a:lvl5pPr>
    <a:lvl6pPr indent="1143000" defTabSz="457200">
      <a:lnSpc>
        <a:spcPct val="118000"/>
      </a:lnSpc>
      <a:defRPr sz="2200">
        <a:latin typeface="+mn-lt"/>
        <a:ea typeface="+mn-ea"/>
        <a:cs typeface="+mn-cs"/>
        <a:sym typeface="Helvetica Neue"/>
      </a:defRPr>
    </a:lvl6pPr>
    <a:lvl7pPr indent="1371600" defTabSz="457200">
      <a:lnSpc>
        <a:spcPct val="118000"/>
      </a:lnSpc>
      <a:defRPr sz="2200">
        <a:latin typeface="+mn-lt"/>
        <a:ea typeface="+mn-ea"/>
        <a:cs typeface="+mn-cs"/>
        <a:sym typeface="Helvetica Neue"/>
      </a:defRPr>
    </a:lvl7pPr>
    <a:lvl8pPr indent="1600200" defTabSz="457200">
      <a:lnSpc>
        <a:spcPct val="118000"/>
      </a:lnSpc>
      <a:defRPr sz="2200">
        <a:latin typeface="+mn-lt"/>
        <a:ea typeface="+mn-ea"/>
        <a:cs typeface="+mn-cs"/>
        <a:sym typeface="Helvetica Neue"/>
      </a:defRPr>
    </a:lvl8pPr>
    <a:lvl9pPr indent="1828800" defTabSz="45720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xfrm>
            <a:off x="3884613" y="8685213"/>
            <a:ext cx="2971800" cy="457200"/>
          </a:xfrm>
          <a:prstGeom prst="rect">
            <a:avLst/>
          </a:prstGeom>
          <a:ln/>
        </p:spPr>
        <p:txBody>
          <a:bodyPr/>
          <a:lstStyle/>
          <a:p>
            <a:fld id="{965F12DF-4528-4894-BD01-01524BC29592}" type="slidenum">
              <a:rPr lang="en-US" altLang="zh-CN"/>
              <a:pPr/>
              <a:t>10</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0693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0693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56491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39939"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0963"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9978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9420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2900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1987"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1987"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08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2"/>
          <p:cNvSpPr>
            <a:spLocks noGrp="1" noChangeArrowheads="1"/>
          </p:cNvSpPr>
          <p:nvPr>
            <p:ph type="sldNum" sz="quarter" idx="10"/>
          </p:nvPr>
        </p:nvSpPr>
        <p:spPr/>
        <p:txBody>
          <a:bodyPr/>
          <a:lstStyle>
            <a:lvl1pPr eaLnBrk="0" hangingPunct="0">
              <a:defRPr smtClean="0">
                <a:latin typeface="Times New Roman" pitchFamily="18" charset="0"/>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9" name="Shape 9"/>
          <p:cNvSpPr>
            <a:spLocks noGrp="1"/>
          </p:cNvSpPr>
          <p:nvPr>
            <p:ph type="title"/>
          </p:nvPr>
        </p:nvSpPr>
        <p:spPr>
          <a:prstGeom prst="rect">
            <a:avLst/>
          </a:prstGeom>
        </p:spPr>
        <p:txBody>
          <a:bodyPr/>
          <a:lstStyle/>
          <a:p>
            <a:pPr lvl="0"/>
            <a:endParaRPr/>
          </a:p>
        </p:txBody>
      </p:sp>
      <p:sp>
        <p:nvSpPr>
          <p:cNvPr id="10" name="Shape 10"/>
          <p:cNvSpPr>
            <a:spLocks noGrp="1"/>
          </p:cNvSpPr>
          <p:nvPr>
            <p:ph type="body" idx="1"/>
          </p:nvPr>
        </p:nvSpPr>
        <p:spPr>
          <a:prstGeom prst="rect">
            <a:avLst/>
          </a:prstGeom>
        </p:spPr>
        <p:txBody>
          <a:bodyPr/>
          <a:lstStyle/>
          <a:p>
            <a:pPr lvl="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a:fld id="{86CB4B4D-7CA3-9044-876B-883B54F8677D}" type="slidenum">
              <a:rPr lang="en-US" altLang="zh-CN" smtClean="0"/>
              <a:pPr lvl="0"/>
              <a:t>‹#›</a:t>
            </a:fld>
            <a:endParaRPr lang="zh-CN" altLang="en-US"/>
          </a:p>
        </p:txBody>
      </p:sp>
      <p:sp>
        <p:nvSpPr>
          <p:cNvPr id="1031" name="Line 7"/>
          <p:cNvSpPr>
            <a:spLocks noChangeShapeType="1"/>
          </p:cNvSpPr>
          <p:nvPr/>
        </p:nvSpPr>
        <p:spPr bwMode="auto">
          <a:xfrm>
            <a:off x="533400" y="1295400"/>
            <a:ext cx="8229600" cy="0"/>
          </a:xfrm>
          <a:prstGeom prst="line">
            <a:avLst/>
          </a:prstGeom>
          <a:noFill/>
          <a:ln w="57150" cmpd="thinThick">
            <a:solidFill>
              <a:srgbClr val="CC3300"/>
            </a:solidFill>
            <a:rou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21.bin"/><Relationship Id="rId18"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18.wmf"/><Relationship Id="rId17"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image" Target="../media/image20.wmf"/><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9.bin"/><Relationship Id="rId14" Type="http://schemas.openxmlformats.org/officeDocument/2006/relationships/image" Target="../media/image19.wmf"/></Relationships>
</file>

<file path=ppt/slides/_rels/slide1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25.bin"/><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3.png"/><Relationship Id="rId7" Type="http://schemas.openxmlformats.org/officeDocument/2006/relationships/image" Target="../media/image5.wmf"/><Relationship Id="rId12" Type="http://schemas.openxmlformats.org/officeDocument/2006/relationships/image" Target="../media/image10.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28.bin"/><Relationship Id="rId11" Type="http://schemas.openxmlformats.org/officeDocument/2006/relationships/oleObject" Target="../embeddings/oleObject31.bin"/><Relationship Id="rId5" Type="http://schemas.openxmlformats.org/officeDocument/2006/relationships/image" Target="../media/image9.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1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6.wmf"/><Relationship Id="rId4"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image" Target="../media/image10.wmf"/><Relationship Id="rId2" Type="http://schemas.openxmlformats.org/officeDocument/2006/relationships/slideLayout" Target="../slideLayouts/slideLayout2.xml"/><Relationship Id="rId16" Type="http://schemas.openxmlformats.org/officeDocument/2006/relationships/oleObject" Target="../embeddings/oleObject8.bin"/><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9.wmf"/><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oleObject" Target="../embeddings/oleObject7.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58.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9.wmf"/></Relationships>
</file>

<file path=ppt/slides/_rels/slide62.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notesSlide" Target="../notesSlides/notesSlide15.xml"/><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2.png"/><Relationship Id="rId5" Type="http://schemas.openxmlformats.org/officeDocument/2006/relationships/image" Target="../media/image60.wmf"/><Relationship Id="rId4" Type="http://schemas.openxmlformats.org/officeDocument/2006/relationships/oleObject" Target="../embeddings/oleObject35.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2.e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image" Target="../media/image10.wmf"/><Relationship Id="rId5" Type="http://schemas.openxmlformats.org/officeDocument/2006/relationships/oleObject" Target="../embeddings/oleObject10.bin"/><Relationship Id="rId15" Type="http://schemas.openxmlformats.org/officeDocument/2006/relationships/image" Target="../media/image13.emf"/><Relationship Id="rId10" Type="http://schemas.openxmlformats.org/officeDocument/2006/relationships/oleObject" Target="../embeddings/oleObject13.bin"/><Relationship Id="rId4" Type="http://schemas.openxmlformats.org/officeDocument/2006/relationships/image" Target="../media/image9.wmf"/><Relationship Id="rId9" Type="http://schemas.openxmlformats.org/officeDocument/2006/relationships/oleObject" Target="../embeddings/oleObject12.bin"/><Relationship Id="rId1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1598278" y="2190867"/>
            <a:ext cx="6294437" cy="2311400"/>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a:defRPr sz="4700">
                <a:latin typeface="宋体"/>
                <a:ea typeface="宋体"/>
                <a:cs typeface="宋体"/>
                <a:sym typeface="宋体"/>
              </a:defRPr>
            </a:lvl1pPr>
          </a:lstStyle>
          <a:p>
            <a:pPr lvl="0">
              <a:defRPr sz="1800"/>
            </a:pPr>
            <a:r>
              <a:rPr lang="zh-CN" altLang="en-US" sz="4700" b="1" dirty="0"/>
              <a:t>算法设计与分析</a:t>
            </a:r>
            <a:br>
              <a:rPr lang="en-US" altLang="zh-CN" sz="4700" b="1" dirty="0"/>
            </a:br>
            <a:br>
              <a:rPr lang="en-US" sz="4700" b="1" dirty="0"/>
            </a:br>
            <a:r>
              <a:rPr sz="4700" b="1" dirty="0" err="1"/>
              <a:t>回溯法</a:t>
            </a:r>
            <a:endParaRPr sz="4700" b="1" dirty="0"/>
          </a:p>
        </p:txBody>
      </p:sp>
    </p:spTree>
    <p:extLst>
      <p:ext uri="{BB962C8B-B14F-4D97-AF65-F5344CB8AC3E}">
        <p14:creationId xmlns:p14="http://schemas.microsoft.com/office/powerpoint/2010/main" val="63864411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2"/>
          <p:cNvSpPr>
            <a:spLocks noGrp="1"/>
          </p:cNvSpPr>
          <p:nvPr>
            <p:ph type="sldNum" sz="quarter" idx="10"/>
          </p:nvPr>
        </p:nvSpPr>
        <p:spPr/>
        <p:txBody>
          <a:bodyPr/>
          <a:lstStyle/>
          <a:p>
            <a:fld id="{EE1E1BC3-A8C5-4C44-8BEA-0911E56EA47E}" type="slidenum">
              <a:rPr lang="en-US" altLang="zh-CN"/>
              <a:pPr/>
              <a:t>10</a:t>
            </a:fld>
            <a:endParaRPr lang="en-US" altLang="zh-CN"/>
          </a:p>
        </p:txBody>
      </p:sp>
      <p:sp>
        <p:nvSpPr>
          <p:cNvPr id="15362" name="Rectangle 2"/>
          <p:cNvSpPr>
            <a:spLocks noGrp="1" noChangeArrowheads="1"/>
          </p:cNvSpPr>
          <p:nvPr>
            <p:ph type="title"/>
          </p:nvPr>
        </p:nvSpPr>
        <p:spPr>
          <a:xfrm>
            <a:off x="762000" y="176463"/>
            <a:ext cx="7772400" cy="1143000"/>
          </a:xfrm>
        </p:spPr>
        <p:txBody>
          <a:bodyPr/>
          <a:lstStyle/>
          <a:p>
            <a:r>
              <a:rPr lang="zh-CN" altLang="en-US" dirty="0">
                <a:ea typeface="宋体" charset="-122"/>
              </a:rPr>
              <a:t>回溯法的搜索树</a:t>
            </a:r>
            <a:endParaRPr lang="en-US" altLang="zh-CN" dirty="0">
              <a:ea typeface="宋体" charset="-122"/>
            </a:endParaRPr>
          </a:p>
        </p:txBody>
      </p:sp>
      <p:grpSp>
        <p:nvGrpSpPr>
          <p:cNvPr id="15403" name="Group 43"/>
          <p:cNvGrpSpPr>
            <a:grpSpLocks/>
          </p:cNvGrpSpPr>
          <p:nvPr/>
        </p:nvGrpSpPr>
        <p:grpSpPr bwMode="auto">
          <a:xfrm>
            <a:off x="3733800" y="1752600"/>
            <a:ext cx="4572000" cy="2971800"/>
            <a:chOff x="2496" y="1200"/>
            <a:chExt cx="2880" cy="1872"/>
          </a:xfrm>
        </p:grpSpPr>
        <p:sp>
          <p:nvSpPr>
            <p:cNvPr id="15364" name="Oval 4"/>
            <p:cNvSpPr>
              <a:spLocks noChangeArrowheads="1"/>
            </p:cNvSpPr>
            <p:nvPr/>
          </p:nvSpPr>
          <p:spPr bwMode="auto">
            <a:xfrm>
              <a:off x="2496" y="2064"/>
              <a:ext cx="192" cy="192"/>
            </a:xfrm>
            <a:prstGeom prst="ellipse">
              <a:avLst/>
            </a:prstGeom>
            <a:solidFill>
              <a:srgbClr val="00FF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Oval 5"/>
            <p:cNvSpPr>
              <a:spLocks noChangeArrowheads="1"/>
            </p:cNvSpPr>
            <p:nvPr/>
          </p:nvSpPr>
          <p:spPr bwMode="auto">
            <a:xfrm>
              <a:off x="4512" y="1200"/>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Oval 6"/>
            <p:cNvSpPr>
              <a:spLocks noChangeArrowheads="1"/>
            </p:cNvSpPr>
            <p:nvPr/>
          </p:nvSpPr>
          <p:spPr bwMode="auto">
            <a:xfrm>
              <a:off x="3792" y="220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Oval 7"/>
            <p:cNvSpPr>
              <a:spLocks noChangeArrowheads="1"/>
            </p:cNvSpPr>
            <p:nvPr/>
          </p:nvSpPr>
          <p:spPr bwMode="auto">
            <a:xfrm>
              <a:off x="3072" y="153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Oval 8"/>
            <p:cNvSpPr>
              <a:spLocks noChangeArrowheads="1"/>
            </p:cNvSpPr>
            <p:nvPr/>
          </p:nvSpPr>
          <p:spPr bwMode="auto">
            <a:xfrm>
              <a:off x="3792" y="153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Oval 9"/>
            <p:cNvSpPr>
              <a:spLocks noChangeArrowheads="1"/>
            </p:cNvSpPr>
            <p:nvPr/>
          </p:nvSpPr>
          <p:spPr bwMode="auto">
            <a:xfrm>
              <a:off x="4512" y="172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Oval 10"/>
            <p:cNvSpPr>
              <a:spLocks noChangeArrowheads="1"/>
            </p:cNvSpPr>
            <p:nvPr/>
          </p:nvSpPr>
          <p:spPr bwMode="auto">
            <a:xfrm>
              <a:off x="3072" y="254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Oval 11"/>
            <p:cNvSpPr>
              <a:spLocks noChangeArrowheads="1"/>
            </p:cNvSpPr>
            <p:nvPr/>
          </p:nvSpPr>
          <p:spPr bwMode="auto">
            <a:xfrm>
              <a:off x="3792" y="254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Oval 12"/>
            <p:cNvSpPr>
              <a:spLocks noChangeArrowheads="1"/>
            </p:cNvSpPr>
            <p:nvPr/>
          </p:nvSpPr>
          <p:spPr bwMode="auto">
            <a:xfrm>
              <a:off x="4512" y="2736"/>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Oval 13"/>
            <p:cNvSpPr>
              <a:spLocks noChangeArrowheads="1"/>
            </p:cNvSpPr>
            <p:nvPr/>
          </p:nvSpPr>
          <p:spPr bwMode="auto">
            <a:xfrm>
              <a:off x="3792" y="288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Oval 14"/>
            <p:cNvSpPr>
              <a:spLocks noChangeArrowheads="1"/>
            </p:cNvSpPr>
            <p:nvPr/>
          </p:nvSpPr>
          <p:spPr bwMode="auto">
            <a:xfrm>
              <a:off x="4512" y="225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Oval 15"/>
            <p:cNvSpPr>
              <a:spLocks noChangeArrowheads="1"/>
            </p:cNvSpPr>
            <p:nvPr/>
          </p:nvSpPr>
          <p:spPr bwMode="auto">
            <a:xfrm>
              <a:off x="5184" y="120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Oval 16"/>
            <p:cNvSpPr>
              <a:spLocks noChangeArrowheads="1"/>
            </p:cNvSpPr>
            <p:nvPr/>
          </p:nvSpPr>
          <p:spPr bwMode="auto">
            <a:xfrm>
              <a:off x="5184" y="192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Oval 17"/>
            <p:cNvSpPr>
              <a:spLocks noChangeArrowheads="1"/>
            </p:cNvSpPr>
            <p:nvPr/>
          </p:nvSpPr>
          <p:spPr bwMode="auto">
            <a:xfrm>
              <a:off x="5184" y="2256"/>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Oval 18"/>
            <p:cNvSpPr>
              <a:spLocks noChangeArrowheads="1"/>
            </p:cNvSpPr>
            <p:nvPr/>
          </p:nvSpPr>
          <p:spPr bwMode="auto">
            <a:xfrm>
              <a:off x="5184" y="2592"/>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19"/>
            <p:cNvSpPr>
              <a:spLocks noChangeShapeType="1"/>
            </p:cNvSpPr>
            <p:nvPr/>
          </p:nvSpPr>
          <p:spPr bwMode="auto">
            <a:xfrm>
              <a:off x="2640" y="2208"/>
              <a:ext cx="480" cy="38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20"/>
            <p:cNvSpPr>
              <a:spLocks noChangeShapeType="1"/>
            </p:cNvSpPr>
            <p:nvPr/>
          </p:nvSpPr>
          <p:spPr bwMode="auto">
            <a:xfrm flipV="1">
              <a:off x="2640" y="1728"/>
              <a:ext cx="432" cy="336"/>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21"/>
            <p:cNvSpPr>
              <a:spLocks noChangeShapeType="1"/>
            </p:cNvSpPr>
            <p:nvPr/>
          </p:nvSpPr>
          <p:spPr bwMode="auto">
            <a:xfrm>
              <a:off x="3264" y="1632"/>
              <a:ext cx="52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22"/>
            <p:cNvSpPr>
              <a:spLocks noChangeShapeType="1"/>
            </p:cNvSpPr>
            <p:nvPr/>
          </p:nvSpPr>
          <p:spPr bwMode="auto">
            <a:xfrm flipV="1">
              <a:off x="3936" y="1344"/>
              <a:ext cx="576"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23"/>
            <p:cNvSpPr>
              <a:spLocks noChangeShapeType="1"/>
            </p:cNvSpPr>
            <p:nvPr/>
          </p:nvSpPr>
          <p:spPr bwMode="auto">
            <a:xfrm>
              <a:off x="3984" y="1680"/>
              <a:ext cx="528" cy="14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24"/>
            <p:cNvSpPr>
              <a:spLocks noChangeShapeType="1"/>
            </p:cNvSpPr>
            <p:nvPr/>
          </p:nvSpPr>
          <p:spPr bwMode="auto">
            <a:xfrm>
              <a:off x="4704" y="1296"/>
              <a:ext cx="48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25"/>
            <p:cNvSpPr>
              <a:spLocks noChangeShapeType="1"/>
            </p:cNvSpPr>
            <p:nvPr/>
          </p:nvSpPr>
          <p:spPr bwMode="auto">
            <a:xfrm flipV="1">
              <a:off x="3264" y="2352"/>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6" name="Line 26"/>
            <p:cNvSpPr>
              <a:spLocks noChangeShapeType="1"/>
            </p:cNvSpPr>
            <p:nvPr/>
          </p:nvSpPr>
          <p:spPr bwMode="auto">
            <a:xfrm>
              <a:off x="3264" y="2640"/>
              <a:ext cx="52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7" name="Line 27"/>
            <p:cNvSpPr>
              <a:spLocks noChangeShapeType="1"/>
            </p:cNvSpPr>
            <p:nvPr/>
          </p:nvSpPr>
          <p:spPr bwMode="auto">
            <a:xfrm>
              <a:off x="3216" y="2688"/>
              <a:ext cx="576"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8" name="Line 28"/>
            <p:cNvSpPr>
              <a:spLocks noChangeShapeType="1"/>
            </p:cNvSpPr>
            <p:nvPr/>
          </p:nvSpPr>
          <p:spPr bwMode="auto">
            <a:xfrm flipV="1">
              <a:off x="3984" y="2352"/>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Line 29"/>
            <p:cNvSpPr>
              <a:spLocks noChangeShapeType="1"/>
            </p:cNvSpPr>
            <p:nvPr/>
          </p:nvSpPr>
          <p:spPr bwMode="auto">
            <a:xfrm>
              <a:off x="3984" y="2688"/>
              <a:ext cx="528" cy="14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Line 31"/>
            <p:cNvSpPr>
              <a:spLocks noChangeShapeType="1"/>
            </p:cNvSpPr>
            <p:nvPr/>
          </p:nvSpPr>
          <p:spPr bwMode="auto">
            <a:xfrm flipV="1">
              <a:off x="4704" y="2064"/>
              <a:ext cx="480"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2" name="Line 32"/>
            <p:cNvSpPr>
              <a:spLocks noChangeShapeType="1"/>
            </p:cNvSpPr>
            <p:nvPr/>
          </p:nvSpPr>
          <p:spPr bwMode="auto">
            <a:xfrm>
              <a:off x="4704" y="2352"/>
              <a:ext cx="48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Line 33"/>
            <p:cNvSpPr>
              <a:spLocks noChangeShapeType="1"/>
            </p:cNvSpPr>
            <p:nvPr/>
          </p:nvSpPr>
          <p:spPr bwMode="auto">
            <a:xfrm>
              <a:off x="4656" y="2400"/>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394" name="Text Box 34"/>
          <p:cNvSpPr txBox="1">
            <a:spLocks noChangeArrowheads="1"/>
          </p:cNvSpPr>
          <p:nvPr/>
        </p:nvSpPr>
        <p:spPr bwMode="auto">
          <a:xfrm>
            <a:off x="838199" y="3810000"/>
            <a:ext cx="29718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latin typeface="Times New Roman" pitchFamily="18" charset="0"/>
                <a:ea typeface="宋体" charset="-122"/>
              </a:rPr>
              <a:t>有三种节点：</a:t>
            </a:r>
            <a:endParaRPr lang="en-US" altLang="zh-CN" sz="2800" dirty="0">
              <a:latin typeface="Times New Roman" pitchFamily="18" charset="0"/>
              <a:ea typeface="宋体" charset="-122"/>
            </a:endParaRPr>
          </a:p>
        </p:txBody>
      </p:sp>
      <p:sp>
        <p:nvSpPr>
          <p:cNvPr id="15395" name="Text Box 35"/>
          <p:cNvSpPr txBox="1">
            <a:spLocks noChangeArrowheads="1"/>
          </p:cNvSpPr>
          <p:nvPr/>
        </p:nvSpPr>
        <p:spPr bwMode="auto">
          <a:xfrm>
            <a:off x="914400" y="1600200"/>
            <a:ext cx="381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Times New Roman" pitchFamily="18" charset="0"/>
                <a:ea typeface="宋体" charset="-122"/>
              </a:rPr>
              <a:t>树由节点组成：</a:t>
            </a:r>
            <a:endParaRPr lang="en-US" altLang="zh-CN" sz="2800" dirty="0">
              <a:latin typeface="Times New Roman" pitchFamily="18" charset="0"/>
              <a:ea typeface="宋体" charset="-122"/>
            </a:endParaRPr>
          </a:p>
        </p:txBody>
      </p:sp>
      <p:grpSp>
        <p:nvGrpSpPr>
          <p:cNvPr id="15404" name="Group 44"/>
          <p:cNvGrpSpPr>
            <a:grpSpLocks/>
          </p:cNvGrpSpPr>
          <p:nvPr/>
        </p:nvGrpSpPr>
        <p:grpSpPr bwMode="auto">
          <a:xfrm>
            <a:off x="990600" y="4648200"/>
            <a:ext cx="4038600" cy="381000"/>
            <a:chOff x="768" y="3024"/>
            <a:chExt cx="2544" cy="240"/>
          </a:xfrm>
        </p:grpSpPr>
        <p:sp>
          <p:nvSpPr>
            <p:cNvPr id="15397" name="Oval 37"/>
            <p:cNvSpPr>
              <a:spLocks noChangeArrowheads="1"/>
            </p:cNvSpPr>
            <p:nvPr/>
          </p:nvSpPr>
          <p:spPr bwMode="auto">
            <a:xfrm>
              <a:off x="768" y="3072"/>
              <a:ext cx="192" cy="192"/>
            </a:xfrm>
            <a:prstGeom prst="ellipse">
              <a:avLst/>
            </a:prstGeom>
            <a:solidFill>
              <a:srgbClr val="00FF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0" name="Text Box 40"/>
            <p:cNvSpPr txBox="1">
              <a:spLocks noChangeArrowheads="1"/>
            </p:cNvSpPr>
            <p:nvPr/>
          </p:nvSpPr>
          <p:spPr bwMode="auto">
            <a:xfrm>
              <a:off x="960" y="3024"/>
              <a:ext cx="23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根节点</a:t>
              </a:r>
              <a:endParaRPr lang="en-US" altLang="zh-CN" dirty="0">
                <a:latin typeface="Times New Roman" pitchFamily="18" charset="0"/>
                <a:ea typeface="宋体" charset="-122"/>
              </a:endParaRPr>
            </a:p>
          </p:txBody>
        </p:sp>
      </p:grpSp>
      <p:grpSp>
        <p:nvGrpSpPr>
          <p:cNvPr id="15405" name="Group 45"/>
          <p:cNvGrpSpPr>
            <a:grpSpLocks/>
          </p:cNvGrpSpPr>
          <p:nvPr/>
        </p:nvGrpSpPr>
        <p:grpSpPr bwMode="auto">
          <a:xfrm>
            <a:off x="990600" y="5105400"/>
            <a:ext cx="4191000" cy="381000"/>
            <a:chOff x="768" y="3312"/>
            <a:chExt cx="2640" cy="240"/>
          </a:xfrm>
        </p:grpSpPr>
        <p:sp>
          <p:nvSpPr>
            <p:cNvPr id="15398" name="Oval 38"/>
            <p:cNvSpPr>
              <a:spLocks noChangeArrowheads="1"/>
            </p:cNvSpPr>
            <p:nvPr/>
          </p:nvSpPr>
          <p:spPr bwMode="auto">
            <a:xfrm>
              <a:off x="768" y="3360"/>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1" name="Text Box 41"/>
            <p:cNvSpPr txBox="1">
              <a:spLocks noChangeArrowheads="1"/>
            </p:cNvSpPr>
            <p:nvPr/>
          </p:nvSpPr>
          <p:spPr bwMode="auto">
            <a:xfrm>
              <a:off x="1008" y="3312"/>
              <a:ext cx="24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中间节点</a:t>
              </a:r>
              <a:endParaRPr lang="en-US" altLang="zh-CN" dirty="0">
                <a:latin typeface="Times New Roman" pitchFamily="18" charset="0"/>
                <a:ea typeface="宋体" charset="-122"/>
              </a:endParaRPr>
            </a:p>
          </p:txBody>
        </p:sp>
      </p:grpSp>
      <p:grpSp>
        <p:nvGrpSpPr>
          <p:cNvPr id="15406" name="Group 46"/>
          <p:cNvGrpSpPr>
            <a:grpSpLocks/>
          </p:cNvGrpSpPr>
          <p:nvPr/>
        </p:nvGrpSpPr>
        <p:grpSpPr bwMode="auto">
          <a:xfrm>
            <a:off x="990600" y="5562600"/>
            <a:ext cx="2743200" cy="381000"/>
            <a:chOff x="768" y="3600"/>
            <a:chExt cx="1728" cy="240"/>
          </a:xfrm>
        </p:grpSpPr>
        <p:sp>
          <p:nvSpPr>
            <p:cNvPr id="15399" name="Oval 39"/>
            <p:cNvSpPr>
              <a:spLocks noChangeArrowheads="1"/>
            </p:cNvSpPr>
            <p:nvPr/>
          </p:nvSpPr>
          <p:spPr bwMode="auto">
            <a:xfrm>
              <a:off x="768" y="364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2" name="Text Box 42"/>
            <p:cNvSpPr txBox="1">
              <a:spLocks noChangeArrowheads="1"/>
            </p:cNvSpPr>
            <p:nvPr/>
          </p:nvSpPr>
          <p:spPr bwMode="auto">
            <a:xfrm>
              <a:off x="1008" y="3600"/>
              <a:ext cx="14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叶子节点</a:t>
              </a:r>
              <a:endParaRPr lang="en-US" altLang="zh-CN" dirty="0">
                <a:latin typeface="Times New Roman" pitchFamily="18" charset="0"/>
                <a:ea typeface="宋体" charset="-122"/>
              </a:endParaRPr>
            </a:p>
          </p:txBody>
        </p:sp>
      </p:grpSp>
      <p:sp>
        <p:nvSpPr>
          <p:cNvPr id="15407" name="Text Box 47"/>
          <p:cNvSpPr txBox="1">
            <a:spLocks noChangeArrowheads="1"/>
          </p:cNvSpPr>
          <p:nvPr/>
        </p:nvSpPr>
        <p:spPr bwMode="auto">
          <a:xfrm>
            <a:off x="3241141" y="5233657"/>
            <a:ext cx="53830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FF0000"/>
                </a:solidFill>
                <a:latin typeface="Times New Roman" pitchFamily="18" charset="0"/>
                <a:ea typeface="宋体" charset="-122"/>
              </a:rPr>
              <a:t>回溯法</a:t>
            </a:r>
            <a:r>
              <a:rPr lang="zh-CN" altLang="en-US" sz="2400" dirty="0">
                <a:latin typeface="Times New Roman" pitchFamily="18" charset="0"/>
                <a:ea typeface="宋体" charset="-122"/>
              </a:rPr>
              <a:t>就是搜索树中某个特定目标节点</a:t>
            </a:r>
            <a:endParaRPr lang="en-US" altLang="zh-CN" sz="2400" dirty="0">
              <a:latin typeface="Times New Roman" pitchFamily="18" charset="0"/>
              <a:ea typeface="宋体" charset="-122"/>
            </a:endParaRPr>
          </a:p>
        </p:txBody>
      </p:sp>
    </p:spTree>
    <p:extLst>
      <p:ext uri="{BB962C8B-B14F-4D97-AF65-F5344CB8AC3E}">
        <p14:creationId xmlns:p14="http://schemas.microsoft.com/office/powerpoint/2010/main" val="971936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95"/>
                                        </p:tgtEl>
                                        <p:attrNameLst>
                                          <p:attrName>style.visibility</p:attrName>
                                        </p:attrNameLst>
                                      </p:cBhvr>
                                      <p:to>
                                        <p:strVal val="visible"/>
                                      </p:to>
                                    </p:set>
                                    <p:animEffect transition="in" filter="wipe(left)">
                                      <p:cBhvr>
                                        <p:cTn id="7" dur="500"/>
                                        <p:tgtEl>
                                          <p:spTgt spid="15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403"/>
                                        </p:tgtEl>
                                        <p:attrNameLst>
                                          <p:attrName>style.visibility</p:attrName>
                                        </p:attrNameLst>
                                      </p:cBhvr>
                                      <p:to>
                                        <p:strVal val="visible"/>
                                      </p:to>
                                    </p:set>
                                    <p:animEffect transition="in" filter="dissolve">
                                      <p:cBhvr>
                                        <p:cTn id="12" dur="500"/>
                                        <p:tgtEl>
                                          <p:spTgt spid="15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94"/>
                                        </p:tgtEl>
                                        <p:attrNameLst>
                                          <p:attrName>style.visibility</p:attrName>
                                        </p:attrNameLst>
                                      </p:cBhvr>
                                      <p:to>
                                        <p:strVal val="visible"/>
                                      </p:to>
                                    </p:set>
                                    <p:animEffect transition="in" filter="wipe(left)">
                                      <p:cBhvr>
                                        <p:cTn id="17" dur="500"/>
                                        <p:tgtEl>
                                          <p:spTgt spid="153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404"/>
                                        </p:tgtEl>
                                        <p:attrNameLst>
                                          <p:attrName>style.visibility</p:attrName>
                                        </p:attrNameLst>
                                      </p:cBhvr>
                                      <p:to>
                                        <p:strVal val="visible"/>
                                      </p:to>
                                    </p:set>
                                    <p:animEffect transition="in" filter="wipe(left)">
                                      <p:cBhvr>
                                        <p:cTn id="22" dur="500"/>
                                        <p:tgtEl>
                                          <p:spTgt spid="154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405"/>
                                        </p:tgtEl>
                                        <p:attrNameLst>
                                          <p:attrName>style.visibility</p:attrName>
                                        </p:attrNameLst>
                                      </p:cBhvr>
                                      <p:to>
                                        <p:strVal val="visible"/>
                                      </p:to>
                                    </p:set>
                                    <p:animEffect transition="in" filter="wipe(left)">
                                      <p:cBhvr>
                                        <p:cTn id="27" dur="500"/>
                                        <p:tgtEl>
                                          <p:spTgt spid="154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406"/>
                                        </p:tgtEl>
                                        <p:attrNameLst>
                                          <p:attrName>style.visibility</p:attrName>
                                        </p:attrNameLst>
                                      </p:cBhvr>
                                      <p:to>
                                        <p:strVal val="visible"/>
                                      </p:to>
                                    </p:set>
                                    <p:animEffect transition="in" filter="wipe(left)">
                                      <p:cBhvr>
                                        <p:cTn id="32" dur="500"/>
                                        <p:tgtEl>
                                          <p:spTgt spid="154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407"/>
                                        </p:tgtEl>
                                        <p:attrNameLst>
                                          <p:attrName>style.visibility</p:attrName>
                                        </p:attrNameLst>
                                      </p:cBhvr>
                                      <p:to>
                                        <p:strVal val="visible"/>
                                      </p:to>
                                    </p:set>
                                    <p:animEffect transition="in" filter="wipe(left)">
                                      <p:cBhvr>
                                        <p:cTn id="37" dur="500"/>
                                        <p:tgtEl>
                                          <p:spTgt spid="15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4" grpId="0" autoUpdateAnimBg="0"/>
      <p:bldP spid="15395" grpId="0" autoUpdateAnimBg="0"/>
      <p:bldP spid="1540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a:spLocks noGrp="1"/>
          </p:cNvSpPr>
          <p:nvPr>
            <p:ph type="title" idx="4294967295"/>
          </p:nvPr>
        </p:nvSpPr>
        <p:spPr>
          <a:xfrm>
            <a:off x="457200" y="276560"/>
            <a:ext cx="8229600" cy="1143000"/>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a:defRPr>
                <a:latin typeface="宋体"/>
                <a:ea typeface="宋体"/>
                <a:cs typeface="宋体"/>
                <a:sym typeface="宋体"/>
              </a:defRPr>
            </a:lvl1pPr>
          </a:lstStyle>
          <a:p>
            <a:pPr lvl="0" algn="l">
              <a:defRPr sz="1800"/>
            </a:pPr>
            <a:r>
              <a:rPr sz="4800" dirty="0" err="1">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回溯法的</a:t>
            </a:r>
            <a:r>
              <a:rPr lang="zh-CN" altLang="en-US" sz="48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关键问题</a:t>
            </a:r>
            <a:endParaRPr sz="48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endParaRPr>
          </a:p>
        </p:txBody>
      </p:sp>
      <p:sp>
        <p:nvSpPr>
          <p:cNvPr id="35" name="Shape 35"/>
          <p:cNvSpPr>
            <a:spLocks noGrp="1"/>
          </p:cNvSpPr>
          <p:nvPr>
            <p:ph type="body" idx="4294967295"/>
          </p:nvPr>
        </p:nvSpPr>
        <p:spPr>
          <a:xfrm>
            <a:off x="381406" y="2735179"/>
            <a:ext cx="8229600" cy="3848183"/>
          </a:xfrm>
          <a:prstGeom prst="rect">
            <a:avLst/>
          </a:prstGeom>
          <a:extLst>
            <a:ext uri="{C572A759-6A51-4108-AA02-DFA0A04FC94B}">
              <ma14:wrappingTextBoxFlag xmlns="" xmlns:ma14="http://schemas.microsoft.com/office/mac/drawingml/2011/main" val="1"/>
            </a:ext>
          </a:extLst>
        </p:spPr>
        <p:txBody>
          <a:bodyPr lIns="0" tIns="0" rIns="0" bIns="0">
            <a:normAutofit fontScale="92500" lnSpcReduction="10000"/>
          </a:bodyPr>
          <a:lstStyle/>
          <a:p>
            <a:pPr marL="298322" indent="-298322" defTabSz="795527">
              <a:spcBef>
                <a:spcPts val="600"/>
              </a:spcBef>
              <a:buNone/>
              <a:defRPr sz="1800"/>
            </a:pPr>
            <a:r>
              <a:rPr lang="zh-CN" altLang="en-US" sz="3200" dirty="0">
                <a:latin typeface="Arial"/>
                <a:ea typeface="楷体_GB2312" pitchFamily="49" charset="-122"/>
                <a:cs typeface="Arial"/>
                <a:sym typeface="宋体"/>
              </a:rPr>
              <a:t>需要解决的问题：</a:t>
            </a:r>
            <a:endParaRPr lang="en-US" altLang="zh-CN" sz="3200" dirty="0">
              <a:latin typeface="Arial"/>
              <a:ea typeface="楷体_GB2312" pitchFamily="49" charset="-122"/>
              <a:cs typeface="Arial"/>
              <a:sym typeface="宋体"/>
            </a:endParaRPr>
          </a:p>
          <a:p>
            <a:pPr marL="857250" lvl="2" indent="-457200" defTabSz="795527">
              <a:spcBef>
                <a:spcPts val="600"/>
              </a:spcBef>
              <a:defRPr sz="1800"/>
            </a:pPr>
            <a:r>
              <a:rPr lang="zh-CN" altLang="en-US" sz="3000" dirty="0">
                <a:latin typeface="Arial"/>
                <a:ea typeface="楷体_GB2312" pitchFamily="49" charset="-122"/>
                <a:cs typeface="Arial"/>
                <a:sym typeface="宋体"/>
              </a:rPr>
              <a:t>节点的含义是什么？（根据问题确定）</a:t>
            </a:r>
            <a:endParaRPr lang="en-US" altLang="zh-CN" sz="3000" dirty="0">
              <a:latin typeface="Arial"/>
              <a:ea typeface="楷体_GB2312" pitchFamily="49" charset="-122"/>
              <a:cs typeface="Arial"/>
              <a:sym typeface="宋体"/>
            </a:endParaRPr>
          </a:p>
          <a:p>
            <a:pPr marL="857250" lvl="2" indent="-457200" defTabSz="795527">
              <a:spcBef>
                <a:spcPts val="600"/>
              </a:spcBef>
              <a:defRPr sz="1800"/>
            </a:pPr>
            <a:endParaRPr lang="en-US" altLang="zh-CN" sz="3000" dirty="0">
              <a:latin typeface="Arial"/>
              <a:ea typeface="楷体_GB2312" pitchFamily="49" charset="-122"/>
              <a:cs typeface="Arial"/>
              <a:sym typeface="宋体"/>
            </a:endParaRPr>
          </a:p>
          <a:p>
            <a:pPr marL="857250" lvl="2" indent="-457200" defTabSz="795527">
              <a:spcBef>
                <a:spcPts val="600"/>
              </a:spcBef>
              <a:defRPr sz="1800"/>
            </a:pPr>
            <a:r>
              <a:rPr lang="zh-CN" altLang="en-US" sz="3000" dirty="0">
                <a:latin typeface="Arial"/>
                <a:ea typeface="楷体_GB2312" pitchFamily="49" charset="-122"/>
                <a:cs typeface="Arial"/>
                <a:sym typeface="宋体"/>
              </a:rPr>
              <a:t>节点在树中的关系是什么？（根据问题确定）</a:t>
            </a:r>
            <a:endParaRPr lang="en-US" altLang="zh-CN" sz="3000" dirty="0">
              <a:latin typeface="Arial"/>
              <a:ea typeface="楷体_GB2312" pitchFamily="49" charset="-122"/>
              <a:cs typeface="Arial"/>
              <a:sym typeface="宋体"/>
            </a:endParaRPr>
          </a:p>
          <a:p>
            <a:pPr marL="857250" lvl="2" indent="-457200" defTabSz="795527">
              <a:spcBef>
                <a:spcPts val="600"/>
              </a:spcBef>
              <a:defRPr sz="1800"/>
            </a:pPr>
            <a:endParaRPr lang="en-US" sz="3000" dirty="0">
              <a:latin typeface="Arial"/>
              <a:ea typeface="楷体_GB2312" pitchFamily="49" charset="-122"/>
              <a:cs typeface="Arial"/>
              <a:sym typeface="宋体"/>
            </a:endParaRPr>
          </a:p>
          <a:p>
            <a:pPr marL="857250" lvl="2" indent="-457200" defTabSz="795527">
              <a:spcBef>
                <a:spcPts val="600"/>
              </a:spcBef>
              <a:defRPr sz="1800"/>
            </a:pPr>
            <a:r>
              <a:rPr lang="zh-CN" altLang="en-US" sz="3000" dirty="0">
                <a:latin typeface="Arial"/>
                <a:ea typeface="楷体_GB2312" pitchFamily="49" charset="-122"/>
                <a:cs typeface="Arial"/>
                <a:sym typeface="宋体"/>
              </a:rPr>
              <a:t>如何产生新的节点？（树的遍历算法）</a:t>
            </a:r>
            <a:endParaRPr lang="en-US" altLang="zh-CN" sz="3000" dirty="0">
              <a:latin typeface="Arial"/>
              <a:ea typeface="楷体_GB2312" pitchFamily="49" charset="-122"/>
              <a:cs typeface="Arial"/>
              <a:sym typeface="宋体"/>
            </a:endParaRPr>
          </a:p>
          <a:p>
            <a:pPr marL="857250" lvl="2" indent="-457200" defTabSz="795527">
              <a:spcBef>
                <a:spcPts val="600"/>
              </a:spcBef>
              <a:defRPr sz="1800"/>
            </a:pPr>
            <a:endParaRPr lang="en-US" sz="3000" dirty="0">
              <a:latin typeface="Arial"/>
              <a:ea typeface="楷体_GB2312" pitchFamily="49" charset="-122"/>
              <a:cs typeface="Arial"/>
              <a:sym typeface="宋体"/>
            </a:endParaRPr>
          </a:p>
          <a:p>
            <a:pPr marL="857250" lvl="2" indent="-457200" defTabSz="795527">
              <a:spcBef>
                <a:spcPts val="600"/>
              </a:spcBef>
              <a:defRPr sz="1800"/>
            </a:pPr>
            <a:r>
              <a:rPr lang="zh-CN" altLang="en-US" sz="3000" dirty="0">
                <a:latin typeface="Arial"/>
                <a:ea typeface="楷体_GB2312" pitchFamily="49" charset="-122"/>
                <a:cs typeface="Arial"/>
                <a:sym typeface="宋体"/>
              </a:rPr>
              <a:t>如何判断节点是否是所求解？（</a:t>
            </a:r>
            <a:r>
              <a:rPr lang="en-US" altLang="zh-CN" sz="3000" dirty="0">
                <a:latin typeface="Arial"/>
                <a:ea typeface="楷体_GB2312" pitchFamily="49" charset="-122"/>
                <a:cs typeface="Arial"/>
                <a:sym typeface="宋体"/>
              </a:rPr>
              <a:t>easy</a:t>
            </a:r>
            <a:r>
              <a:rPr lang="zh-CN" altLang="en-US" sz="3000" dirty="0">
                <a:latin typeface="Arial"/>
                <a:ea typeface="楷体_GB2312" pitchFamily="49" charset="-122"/>
                <a:cs typeface="Arial"/>
                <a:sym typeface="宋体"/>
              </a:rPr>
              <a:t>！）</a:t>
            </a:r>
            <a:endParaRPr lang="en-US" altLang="zh-CN" sz="3000" dirty="0">
              <a:latin typeface="Arial"/>
              <a:ea typeface="楷体_GB2312" pitchFamily="49" charset="-122"/>
              <a:cs typeface="Arial"/>
              <a:sym typeface="宋体"/>
            </a:endParaRPr>
          </a:p>
          <a:p>
            <a:pPr marL="298322" indent="-298322" defTabSz="795527">
              <a:spcBef>
                <a:spcPts val="600"/>
              </a:spcBef>
              <a:defRPr sz="1800"/>
            </a:pPr>
            <a:endParaRPr lang="en-US" sz="2784" dirty="0">
              <a:latin typeface="宋体"/>
              <a:ea typeface="宋体"/>
              <a:cs typeface="宋体"/>
              <a:sym typeface="宋体"/>
            </a:endParaRPr>
          </a:p>
          <a:p>
            <a:pPr marL="298322" indent="-298322" defTabSz="795527">
              <a:spcBef>
                <a:spcPts val="600"/>
              </a:spcBef>
              <a:buNone/>
              <a:defRPr sz="1800"/>
            </a:pPr>
            <a:endParaRPr sz="2784" dirty="0">
              <a:latin typeface="宋体"/>
              <a:ea typeface="宋体"/>
              <a:cs typeface="宋体"/>
              <a:sym typeface="宋体"/>
            </a:endParaRPr>
          </a:p>
        </p:txBody>
      </p:sp>
      <p:sp>
        <p:nvSpPr>
          <p:cNvPr id="4" name="Shape 35">
            <a:extLst>
              <a:ext uri="{FF2B5EF4-FFF2-40B4-BE49-F238E27FC236}">
                <a16:creationId xmlns:a16="http://schemas.microsoft.com/office/drawing/2014/main" id="{E24640FC-2C21-41BC-A5F5-935467C7C8FE}"/>
              </a:ext>
            </a:extLst>
          </p:cNvPr>
          <p:cNvSpPr txBox="1">
            <a:spLocks/>
          </p:cNvSpPr>
          <p:nvPr/>
        </p:nvSpPr>
        <p:spPr bwMode="auto">
          <a:xfrm>
            <a:off x="381406" y="1417638"/>
            <a:ext cx="8229600" cy="101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 xmlns:ma14="http://schemas.microsoft.com/office/mac/drawingml/2011/main" val="1"/>
            </a:ext>
          </a:extLst>
        </p:spPr>
        <p:txBody>
          <a:bodyPr vert="horz" wrap="square" lIns="0" tIns="0" rIns="0" bIns="0" numCol="1" anchor="t" anchorCtr="0" compatLnSpc="1">
            <a:noAutofit/>
          </a:bodyPr>
          <a:lst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298322" indent="-298322" defTabSz="795527">
              <a:spcBef>
                <a:spcPts val="600"/>
              </a:spcBef>
              <a:buFont typeface="Wingdings" pitchFamily="2" charset="2"/>
              <a:buNone/>
              <a:defRPr sz="1800"/>
            </a:pPr>
            <a:r>
              <a:rPr lang="en-US" altLang="zh-CN" sz="3200" dirty="0">
                <a:latin typeface="Arial"/>
                <a:ea typeface="楷体_GB2312" pitchFamily="49" charset="-122"/>
                <a:cs typeface="Arial"/>
                <a:sym typeface="宋体"/>
              </a:rPr>
              <a:t>1</a:t>
            </a:r>
            <a:r>
              <a:rPr lang="zh-CN" altLang="en-US" sz="3200" dirty="0">
                <a:latin typeface="Arial"/>
                <a:ea typeface="楷体_GB2312" pitchFamily="49" charset="-122"/>
                <a:cs typeface="Arial"/>
                <a:sym typeface="宋体"/>
              </a:rPr>
              <a:t>、搜索树如何构建？</a:t>
            </a:r>
            <a:endParaRPr lang="en-US" altLang="zh-CN" sz="3200" dirty="0">
              <a:latin typeface="Arial"/>
              <a:ea typeface="楷体_GB2312" pitchFamily="49" charset="-122"/>
              <a:cs typeface="Arial"/>
              <a:sym typeface="宋体"/>
            </a:endParaRPr>
          </a:p>
          <a:p>
            <a:pPr marL="298322" indent="-298322" defTabSz="795527">
              <a:spcBef>
                <a:spcPts val="600"/>
              </a:spcBef>
              <a:buFont typeface="Wingdings" pitchFamily="2" charset="2"/>
              <a:buNone/>
              <a:defRPr sz="1800"/>
            </a:pPr>
            <a:r>
              <a:rPr lang="en-US" altLang="zh-CN" sz="3200" dirty="0">
                <a:latin typeface="Arial"/>
                <a:ea typeface="楷体_GB2312" pitchFamily="49" charset="-122"/>
                <a:cs typeface="Arial"/>
                <a:sym typeface="宋体"/>
              </a:rPr>
              <a:t>2</a:t>
            </a:r>
            <a:r>
              <a:rPr lang="zh-CN" altLang="en-US" sz="3200" dirty="0">
                <a:latin typeface="Arial"/>
                <a:ea typeface="楷体_GB2312" pitchFamily="49" charset="-122"/>
                <a:cs typeface="Arial"/>
                <a:sym typeface="宋体"/>
              </a:rPr>
              <a:t>、如何在树中搜索？</a:t>
            </a:r>
          </a:p>
        </p:txBody>
      </p:sp>
    </p:spTree>
    <p:extLst>
      <p:ext uri="{BB962C8B-B14F-4D97-AF65-F5344CB8AC3E}">
        <p14:creationId xmlns:p14="http://schemas.microsoft.com/office/powerpoint/2010/main" val="49446884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p:txBody>
          <a:bodyPr/>
          <a:lstStyle/>
          <a:p>
            <a:fld id="{203F0060-A73A-493F-81A9-56112A0F2D9B}" type="slidenum">
              <a:rPr lang="zh-CN" altLang="en-US"/>
              <a:pPr/>
              <a:t>12</a:t>
            </a:fld>
            <a:endParaRPr lang="en-US" altLang="zh-CN"/>
          </a:p>
        </p:txBody>
      </p:sp>
      <p:sp>
        <p:nvSpPr>
          <p:cNvPr id="285700" name="Rectangle 4"/>
          <p:cNvSpPr>
            <a:spLocks noChangeArrowheads="1"/>
          </p:cNvSpPr>
          <p:nvPr/>
        </p:nvSpPr>
        <p:spPr bwMode="auto">
          <a:xfrm>
            <a:off x="590640" y="154112"/>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回溯法的基本思想</a:t>
            </a:r>
          </a:p>
        </p:txBody>
      </p:sp>
      <p:sp>
        <p:nvSpPr>
          <p:cNvPr id="285745" name="Text Box 49"/>
          <p:cNvSpPr txBox="1">
            <a:spLocks noChangeArrowheads="1"/>
          </p:cNvSpPr>
          <p:nvPr/>
        </p:nvSpPr>
        <p:spPr bwMode="auto">
          <a:xfrm>
            <a:off x="334124" y="1300199"/>
            <a:ext cx="8372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en-US" altLang="zh-CN" sz="2800" dirty="0">
                <a:ea typeface="楷体_GB2312" pitchFamily="49" charset="-122"/>
              </a:rPr>
              <a:t>(1)</a:t>
            </a:r>
            <a:r>
              <a:rPr lang="zh-CN" altLang="en-US" sz="2800" dirty="0">
                <a:ea typeface="楷体_GB2312" pitchFamily="49" charset="-122"/>
              </a:rPr>
              <a:t>针对所给问题，定义问题的解空间；</a:t>
            </a:r>
          </a:p>
          <a:p>
            <a:r>
              <a:rPr lang="en-US" altLang="zh-CN" sz="2800" dirty="0">
                <a:ea typeface="楷体_GB2312" pitchFamily="49" charset="-122"/>
              </a:rPr>
              <a:t>(2)</a:t>
            </a:r>
            <a:r>
              <a:rPr lang="zh-CN" altLang="en-US" sz="2800" dirty="0">
                <a:ea typeface="楷体_GB2312" pitchFamily="49" charset="-122"/>
              </a:rPr>
              <a:t>确定易于搜索的解空间结构；</a:t>
            </a:r>
          </a:p>
          <a:p>
            <a:r>
              <a:rPr lang="en-US" altLang="zh-CN" sz="2800" dirty="0">
                <a:ea typeface="楷体_GB2312" pitchFamily="49" charset="-122"/>
              </a:rPr>
              <a:t>(3)</a:t>
            </a:r>
            <a:r>
              <a:rPr lang="zh-CN" altLang="en-US" sz="2800" dirty="0">
                <a:ea typeface="楷体_GB2312" pitchFamily="49" charset="-122"/>
              </a:rPr>
              <a:t>以深度优先方式搜索解空间，并在搜索过程中用剪枝函数避免无效搜索。</a:t>
            </a:r>
          </a:p>
        </p:txBody>
      </p:sp>
      <p:sp>
        <p:nvSpPr>
          <p:cNvPr id="285746" name="Text Box 50"/>
          <p:cNvSpPr txBox="1">
            <a:spLocks noChangeArrowheads="1"/>
          </p:cNvSpPr>
          <p:nvPr/>
        </p:nvSpPr>
        <p:spPr bwMode="auto">
          <a:xfrm>
            <a:off x="432098" y="4944129"/>
            <a:ext cx="8228012" cy="954107"/>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dirty="0">
                <a:ea typeface="楷体_GB2312" pitchFamily="49" charset="-122"/>
              </a:rPr>
              <a:t>常用剪枝函数：</a:t>
            </a:r>
          </a:p>
          <a:p>
            <a:r>
              <a:rPr lang="zh-CN" altLang="en-US" sz="2800" dirty="0">
                <a:ea typeface="楷体_GB2312" pitchFamily="49" charset="-122"/>
              </a:rPr>
              <a:t>用约束函数在扩展结点处剪去不满足约束的子树</a:t>
            </a:r>
          </a:p>
        </p:txBody>
      </p:sp>
      <p:sp>
        <p:nvSpPr>
          <p:cNvPr id="7" name="圆角矩形标注 6"/>
          <p:cNvSpPr/>
          <p:nvPr/>
        </p:nvSpPr>
        <p:spPr bwMode="auto">
          <a:xfrm>
            <a:off x="6500388" y="1023042"/>
            <a:ext cx="1629624" cy="470780"/>
          </a:xfrm>
          <a:prstGeom prst="wedgeRoundRectCallout">
            <a:avLst>
              <a:gd name="adj1" fmla="val -51981"/>
              <a:gd name="adj2" fmla="val 64562"/>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定义节点</a:t>
            </a:r>
          </a:p>
        </p:txBody>
      </p:sp>
      <p:sp>
        <p:nvSpPr>
          <p:cNvPr id="8" name="圆角矩形标注 7"/>
          <p:cNvSpPr/>
          <p:nvPr/>
        </p:nvSpPr>
        <p:spPr bwMode="auto">
          <a:xfrm>
            <a:off x="6019044" y="3520290"/>
            <a:ext cx="1975165" cy="470780"/>
          </a:xfrm>
          <a:prstGeom prst="wedgeRoundRectCallout">
            <a:avLst>
              <a:gd name="adj1" fmla="val -89567"/>
              <a:gd name="adj2" fmla="val -368130"/>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定义节点关系</a:t>
            </a:r>
          </a:p>
        </p:txBody>
      </p:sp>
      <p:sp>
        <p:nvSpPr>
          <p:cNvPr id="9" name="圆角矩形标注 8"/>
          <p:cNvSpPr/>
          <p:nvPr/>
        </p:nvSpPr>
        <p:spPr bwMode="auto">
          <a:xfrm>
            <a:off x="3819051" y="3538397"/>
            <a:ext cx="1629624" cy="470780"/>
          </a:xfrm>
          <a:prstGeom prst="wedgeRoundRectCallout">
            <a:avLst>
              <a:gd name="adj1" fmla="val -11425"/>
              <a:gd name="adj2" fmla="val -258515"/>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zh-CN" altLang="en-US" sz="2000" b="1" dirty="0">
                <a:solidFill>
                  <a:schemeClr val="tx1"/>
                </a:solidFill>
                <a:latin typeface="Times New Roman" pitchFamily="18" charset="0"/>
              </a:rPr>
              <a:t>产生新</a:t>
            </a:r>
            <a:r>
              <a:rPr kumimoji="0" lang="zh-CN" altLang="en-US" sz="2000" b="1" i="0" u="none" strike="noStrike" cap="none" normalizeH="0" baseline="0" dirty="0">
                <a:ln>
                  <a:noFill/>
                </a:ln>
                <a:solidFill>
                  <a:schemeClr val="tx1"/>
                </a:solidFill>
                <a:effectLst/>
                <a:latin typeface="Times New Roman" pitchFamily="18" charset="0"/>
              </a:rPr>
              <a:t>节点</a:t>
            </a:r>
          </a:p>
        </p:txBody>
      </p:sp>
      <p:sp>
        <p:nvSpPr>
          <p:cNvPr id="10" name="圆角矩形标注 9"/>
          <p:cNvSpPr/>
          <p:nvPr/>
        </p:nvSpPr>
        <p:spPr bwMode="auto">
          <a:xfrm>
            <a:off x="1472696" y="3283391"/>
            <a:ext cx="1913300" cy="736348"/>
          </a:xfrm>
          <a:prstGeom prst="wedgeRoundRectCallout">
            <a:avLst>
              <a:gd name="adj1" fmla="val -41425"/>
              <a:gd name="adj2" fmla="val -87361"/>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zh-CN" altLang="en-US" sz="2000" b="1" dirty="0">
                <a:solidFill>
                  <a:schemeClr val="tx1"/>
                </a:solidFill>
                <a:latin typeface="Times New Roman" pitchFamily="18" charset="0"/>
              </a:rPr>
              <a:t>尽量少产生新</a:t>
            </a:r>
            <a:r>
              <a:rPr kumimoji="0" lang="zh-CN" altLang="en-US" sz="2000" b="1" i="0" u="none" strike="noStrike" cap="none" normalizeH="0" baseline="0" dirty="0">
                <a:ln>
                  <a:noFill/>
                </a:ln>
                <a:solidFill>
                  <a:schemeClr val="tx1"/>
                </a:solidFill>
                <a:effectLst/>
                <a:latin typeface="Times New Roman" pitchFamily="18" charset="0"/>
              </a:rPr>
              <a:t>节点</a:t>
            </a:r>
          </a:p>
        </p:txBody>
      </p:sp>
    </p:spTree>
    <p:extLst>
      <p:ext uri="{BB962C8B-B14F-4D97-AF65-F5344CB8AC3E}">
        <p14:creationId xmlns:p14="http://schemas.microsoft.com/office/powerpoint/2010/main" val="92917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65980"/>
            <a:ext cx="7772400" cy="1143000"/>
          </a:xfrm>
        </p:spPr>
        <p:txBody>
          <a:bodyPr/>
          <a:lstStyle/>
          <a:p>
            <a:pPr algn="l"/>
            <a:r>
              <a:rPr lang="zh-CN" altLang="en-US"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回溯法的存储空间</a:t>
            </a:r>
          </a:p>
        </p:txBody>
      </p:sp>
      <p:sp>
        <p:nvSpPr>
          <p:cNvPr id="3" name="内容占位符 2"/>
          <p:cNvSpPr>
            <a:spLocks noGrp="1"/>
          </p:cNvSpPr>
          <p:nvPr>
            <p:ph idx="1"/>
          </p:nvPr>
        </p:nvSpPr>
        <p:spPr/>
        <p:txBody>
          <a:bodyPr/>
          <a:lstStyle/>
          <a:p>
            <a:r>
              <a:rPr lang="zh-CN" altLang="en-US" dirty="0">
                <a:ea typeface="楷体_GB2312" pitchFamily="49" charset="-122"/>
              </a:rPr>
              <a:t>用回溯法解题的一个显著特征是在搜索过程中动态产生问题的解空间。在任何时刻，算法只保存从根结点到当前扩展结点的路径。如果解空间树中从根结点到叶结点的最长路径的长度为</a:t>
            </a:r>
            <a:r>
              <a:rPr lang="en-US" altLang="zh-CN" dirty="0">
                <a:ea typeface="楷体_GB2312" pitchFamily="49" charset="-122"/>
              </a:rPr>
              <a:t>h(n)</a:t>
            </a:r>
            <a:r>
              <a:rPr lang="zh-CN" altLang="en-US" dirty="0">
                <a:ea typeface="楷体_GB2312" pitchFamily="49" charset="-122"/>
              </a:rPr>
              <a:t>，则回溯法所需的计算空间通常为</a:t>
            </a:r>
            <a:r>
              <a:rPr lang="en-US" altLang="zh-CN" dirty="0">
                <a:ea typeface="楷体_GB2312" pitchFamily="49" charset="-122"/>
              </a:rPr>
              <a:t>O(h(n))</a:t>
            </a:r>
            <a:r>
              <a:rPr lang="zh-CN" altLang="en-US" dirty="0">
                <a:ea typeface="楷体_GB2312" pitchFamily="49" charset="-122"/>
              </a:rPr>
              <a:t>。而显式地存储整个解空间则需要</a:t>
            </a:r>
            <a:r>
              <a:rPr lang="en-US" altLang="zh-CN" dirty="0">
                <a:ea typeface="楷体_GB2312" pitchFamily="49" charset="-122"/>
              </a:rPr>
              <a:t>O(2</a:t>
            </a:r>
            <a:r>
              <a:rPr lang="en-US" altLang="zh-CN" baseline="30000" dirty="0">
                <a:ea typeface="楷体_GB2312" pitchFamily="49" charset="-122"/>
              </a:rPr>
              <a:t>h(n)</a:t>
            </a:r>
            <a:r>
              <a:rPr lang="en-US" altLang="zh-CN" dirty="0">
                <a:ea typeface="楷体_GB2312" pitchFamily="49" charset="-122"/>
              </a:rPr>
              <a:t>)</a:t>
            </a:r>
            <a:r>
              <a:rPr lang="zh-CN" altLang="en-US" dirty="0">
                <a:ea typeface="楷体_GB2312" pitchFamily="49" charset="-122"/>
              </a:rPr>
              <a:t>或</a:t>
            </a:r>
            <a:r>
              <a:rPr lang="en-US" altLang="zh-CN" dirty="0">
                <a:ea typeface="楷体_GB2312" pitchFamily="49" charset="-122"/>
              </a:rPr>
              <a:t>O(h(n)!)</a:t>
            </a:r>
            <a:r>
              <a:rPr lang="zh-CN" altLang="en-US" dirty="0">
                <a:ea typeface="楷体_GB2312" pitchFamily="49" charset="-122"/>
              </a:rPr>
              <a:t>内存空间。</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31"/>
          <p:cNvSpPr>
            <a:spLocks noGrp="1"/>
          </p:cNvSpPr>
          <p:nvPr>
            <p:ph type="title"/>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a:defRPr>
                <a:latin typeface="宋体"/>
                <a:ea typeface="宋体"/>
                <a:cs typeface="宋体"/>
                <a:sym typeface="宋体"/>
              </a:defRPr>
            </a:lvl1pPr>
          </a:lstStyle>
          <a:p>
            <a:pPr lvl="0">
              <a:defRPr sz="1800"/>
            </a:pPr>
            <a:r>
              <a:rPr lang="zh-CN" altLang="en-US" sz="40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rPr>
              <a:t>状态空间树</a:t>
            </a:r>
            <a:endParaRPr sz="40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endParaRPr>
          </a:p>
        </p:txBody>
      </p:sp>
      <p:sp>
        <p:nvSpPr>
          <p:cNvPr id="27650" name="Rectangle 2"/>
          <p:cNvSpPr>
            <a:spLocks noGrp="1" noChangeArrowheads="1"/>
          </p:cNvSpPr>
          <p:nvPr>
            <p:ph idx="1"/>
          </p:nvPr>
        </p:nvSpPr>
        <p:spPr>
          <a:xfrm>
            <a:off x="533400" y="1295400"/>
            <a:ext cx="8229600" cy="4525963"/>
          </a:xfrm>
        </p:spPr>
        <p:txBody>
          <a:bodyPr/>
          <a:lstStyle/>
          <a:p>
            <a:pPr eaLnBrk="1" hangingPunct="1"/>
            <a:r>
              <a:rPr lang="zh-CN" altLang="en-US" dirty="0"/>
              <a:t>状态空间树看成为一棵高度为    的树，</a:t>
            </a:r>
          </a:p>
          <a:p>
            <a:pPr eaLnBrk="1" hangingPunct="1"/>
            <a:r>
              <a:rPr lang="zh-CN" altLang="en-US" dirty="0"/>
              <a:t>第</a:t>
            </a:r>
            <a:r>
              <a:rPr lang="en-US" altLang="zh-CN" dirty="0"/>
              <a:t>0</a:t>
            </a:r>
            <a:r>
              <a:rPr lang="zh-CN" altLang="en-US" dirty="0"/>
              <a:t>层有              个分支结点，构成     棵子树，每一棵子树都有           个分支结点。</a:t>
            </a:r>
          </a:p>
          <a:p>
            <a:pPr eaLnBrk="1" hangingPunct="1"/>
            <a:r>
              <a:rPr lang="zh-CN" altLang="en-US" dirty="0"/>
              <a:t>第</a:t>
            </a:r>
            <a:r>
              <a:rPr lang="en-US" altLang="zh-CN" dirty="0"/>
              <a:t>1</a:t>
            </a:r>
            <a:r>
              <a:rPr lang="zh-CN" altLang="en-US" dirty="0"/>
              <a:t>层，有            个分支结点，构成           棵子树。</a:t>
            </a:r>
          </a:p>
          <a:p>
            <a:pPr eaLnBrk="1" hangingPunct="1"/>
            <a:r>
              <a:rPr lang="zh-CN" altLang="en-US" dirty="0"/>
              <a:t>第         层，有                      个结点，它们都是叶子结点。 </a:t>
            </a:r>
          </a:p>
        </p:txBody>
      </p:sp>
      <p:sp>
        <p:nvSpPr>
          <p:cNvPr id="2765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2" name="Object 4"/>
          <p:cNvGraphicFramePr>
            <a:graphicFrameLocks noChangeAspect="1"/>
          </p:cNvGraphicFramePr>
          <p:nvPr/>
        </p:nvGraphicFramePr>
        <p:xfrm>
          <a:off x="5589141" y="1334784"/>
          <a:ext cx="403261" cy="435958"/>
        </p:xfrm>
        <a:graphic>
          <a:graphicData uri="http://schemas.openxmlformats.org/presentationml/2006/ole">
            <mc:AlternateContent xmlns:mc="http://schemas.openxmlformats.org/markup-compatibility/2006">
              <mc:Choice xmlns:v="urn:schemas-microsoft-com:vml" Requires="v">
                <p:oleObj spid="_x0000_s3162" name="公式" r:id="rId3" imgW="2743200" imgH="3048000" progId="Equation.3">
                  <p:embed/>
                </p:oleObj>
              </mc:Choice>
              <mc:Fallback>
                <p:oleObj name="公式" r:id="rId3" imgW="2743200" imgH="3048000" progId="Equation.3">
                  <p:embed/>
                  <p:pic>
                    <p:nvPicPr>
                      <p:cNvPr id="0" name="Picture 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9141" y="1334784"/>
                        <a:ext cx="403261" cy="435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4" name="Object 6"/>
          <p:cNvGraphicFramePr>
            <a:graphicFrameLocks noChangeAspect="1"/>
          </p:cNvGraphicFramePr>
          <p:nvPr/>
        </p:nvGraphicFramePr>
        <p:xfrm>
          <a:off x="2216649" y="1868185"/>
          <a:ext cx="1219200" cy="434975"/>
        </p:xfrm>
        <a:graphic>
          <a:graphicData uri="http://schemas.openxmlformats.org/presentationml/2006/ole">
            <mc:AlternateContent xmlns:mc="http://schemas.openxmlformats.org/markup-compatibility/2006">
              <mc:Choice xmlns:v="urn:schemas-microsoft-com:vml" Requires="v">
                <p:oleObj spid="_x0000_s3163" name="公式" r:id="rId5" imgW="12801600" imgH="4572000" progId="Equation.3">
                  <p:embed/>
                </p:oleObj>
              </mc:Choice>
              <mc:Fallback>
                <p:oleObj name="公式" r:id="rId5" imgW="12801600" imgH="4572000" progId="Equation.3">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6649" y="1868185"/>
                        <a:ext cx="12192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6" name="Object 8"/>
          <p:cNvGraphicFramePr>
            <a:graphicFrameLocks noChangeAspect="1"/>
          </p:cNvGraphicFramePr>
          <p:nvPr/>
        </p:nvGraphicFramePr>
        <p:xfrm>
          <a:off x="6274942" y="1833081"/>
          <a:ext cx="533400" cy="533400"/>
        </p:xfrm>
        <a:graphic>
          <a:graphicData uri="http://schemas.openxmlformats.org/presentationml/2006/ole">
            <mc:AlternateContent xmlns:mc="http://schemas.openxmlformats.org/markup-compatibility/2006">
              <mc:Choice xmlns:v="urn:schemas-microsoft-com:vml" Requires="v">
                <p:oleObj spid="_x0000_s3164" name="公式" r:id="rId7" imgW="4572000" imgH="4572000" progId="Equation.3">
                  <p:embed/>
                </p:oleObj>
              </mc:Choice>
              <mc:Fallback>
                <p:oleObj name="公式" r:id="rId7" imgW="4572000" imgH="4572000" progId="Equation.3">
                  <p:embed/>
                  <p:pic>
                    <p:nvPicPr>
                      <p:cNvPr id="0" name="Picture 2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942" y="1833081"/>
                        <a:ext cx="533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8" name="Object 10"/>
          <p:cNvGraphicFramePr>
            <a:graphicFrameLocks noChangeAspect="1"/>
          </p:cNvGraphicFramePr>
          <p:nvPr/>
        </p:nvGraphicFramePr>
        <p:xfrm>
          <a:off x="3045431" y="2315110"/>
          <a:ext cx="1219200" cy="460375"/>
        </p:xfrm>
        <a:graphic>
          <a:graphicData uri="http://schemas.openxmlformats.org/presentationml/2006/ole">
            <mc:AlternateContent xmlns:mc="http://schemas.openxmlformats.org/markup-compatibility/2006">
              <mc:Choice xmlns:v="urn:schemas-microsoft-com:vml" Requires="v">
                <p:oleObj spid="_x0000_s3165" name="公式" r:id="rId9" imgW="12192000" imgH="4572000" progId="Equation.3">
                  <p:embed/>
                </p:oleObj>
              </mc:Choice>
              <mc:Fallback>
                <p:oleObj name="公式" r:id="rId9" imgW="12192000" imgH="4572000" progId="Equation.3">
                  <p:embed/>
                  <p:pic>
                    <p:nvPicPr>
                      <p:cNvPr id="0" name="Picture 2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5431" y="2315110"/>
                        <a:ext cx="12192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0" name="Object 12"/>
          <p:cNvGraphicFramePr>
            <a:graphicFrameLocks noChangeAspect="1"/>
          </p:cNvGraphicFramePr>
          <p:nvPr/>
        </p:nvGraphicFramePr>
        <p:xfrm>
          <a:off x="2556553" y="2770331"/>
          <a:ext cx="1219200" cy="519112"/>
        </p:xfrm>
        <a:graphic>
          <a:graphicData uri="http://schemas.openxmlformats.org/presentationml/2006/ole">
            <mc:AlternateContent xmlns:mc="http://schemas.openxmlformats.org/markup-compatibility/2006">
              <mc:Choice xmlns:v="urn:schemas-microsoft-com:vml" Requires="v">
                <p:oleObj spid="_x0000_s3166" name="公式" r:id="rId11" imgW="10668000" imgH="4572000" progId="Equation.3">
                  <p:embed/>
                </p:oleObj>
              </mc:Choice>
              <mc:Fallback>
                <p:oleObj name="公式" r:id="rId11" imgW="10668000" imgH="4572000" progId="Equation.3">
                  <p:embed/>
                  <p:pic>
                    <p:nvPicPr>
                      <p:cNvPr id="0" name="Picture 2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6553" y="2770331"/>
                        <a:ext cx="1219200"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3" name="Object 15"/>
          <p:cNvGraphicFramePr>
            <a:graphicFrameLocks noChangeAspect="1"/>
          </p:cNvGraphicFramePr>
          <p:nvPr/>
        </p:nvGraphicFramePr>
        <p:xfrm>
          <a:off x="6384533" y="2766317"/>
          <a:ext cx="1295400" cy="550863"/>
        </p:xfrm>
        <a:graphic>
          <a:graphicData uri="http://schemas.openxmlformats.org/presentationml/2006/ole">
            <mc:AlternateContent xmlns:mc="http://schemas.openxmlformats.org/markup-compatibility/2006">
              <mc:Choice xmlns:v="urn:schemas-microsoft-com:vml" Requires="v">
                <p:oleObj spid="_x0000_s3167" name="公式" r:id="rId13" imgW="10668000" imgH="4572000" progId="Equation.3">
                  <p:embed/>
                </p:oleObj>
              </mc:Choice>
              <mc:Fallback>
                <p:oleObj name="公式" r:id="rId13" imgW="10668000" imgH="4572000" progId="Equation.3">
                  <p:embed/>
                  <p:pic>
                    <p:nvPicPr>
                      <p:cNvPr id="0" name="Picture 2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84533" y="2766317"/>
                        <a:ext cx="129540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5" name="Object 17"/>
          <p:cNvGraphicFramePr>
            <a:graphicFrameLocks noChangeAspect="1"/>
          </p:cNvGraphicFramePr>
          <p:nvPr/>
        </p:nvGraphicFramePr>
        <p:xfrm>
          <a:off x="1279132" y="3333964"/>
          <a:ext cx="838200" cy="477838"/>
        </p:xfrm>
        <a:graphic>
          <a:graphicData uri="http://schemas.openxmlformats.org/presentationml/2006/ole">
            <mc:AlternateContent xmlns:mc="http://schemas.openxmlformats.org/markup-compatibility/2006">
              <mc:Choice xmlns:v="urn:schemas-microsoft-com:vml" Requires="v">
                <p:oleObj spid="_x0000_s3168" name="公式" r:id="rId15" imgW="6400800" imgH="3657600" progId="Equation.3">
                  <p:embed/>
                </p:oleObj>
              </mc:Choice>
              <mc:Fallback>
                <p:oleObj name="公式" r:id="rId15" imgW="6400800" imgH="3657600" progId="Equation.3">
                  <p:embed/>
                  <p:pic>
                    <p:nvPicPr>
                      <p:cNvPr id="0" name="Picture 2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79132" y="3333964"/>
                        <a:ext cx="838200"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6"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7" name="Object 19"/>
          <p:cNvGraphicFramePr>
            <a:graphicFrameLocks noChangeAspect="1"/>
          </p:cNvGraphicFramePr>
          <p:nvPr/>
        </p:nvGraphicFramePr>
        <p:xfrm>
          <a:off x="3053137" y="3331716"/>
          <a:ext cx="2057400" cy="428625"/>
        </p:xfrm>
        <a:graphic>
          <a:graphicData uri="http://schemas.openxmlformats.org/presentationml/2006/ole">
            <mc:AlternateContent xmlns:mc="http://schemas.openxmlformats.org/markup-compatibility/2006">
              <mc:Choice xmlns:v="urn:schemas-microsoft-com:vml" Requires="v">
                <p:oleObj spid="_x0000_s3169" name="公式" r:id="rId17" imgW="21945600" imgH="4572000" progId="Equation.3">
                  <p:embed/>
                </p:oleObj>
              </mc:Choice>
              <mc:Fallback>
                <p:oleObj name="公式" r:id="rId17" imgW="21945600" imgH="4572000" progId="Equation.3">
                  <p:embed/>
                  <p:pic>
                    <p:nvPicPr>
                      <p:cNvPr id="0" name="Picture 2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53137" y="3331716"/>
                        <a:ext cx="20574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7755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6"/>
          <p:cNvSpPr>
            <a:spLocks noChangeArrowheads="1"/>
          </p:cNvSpPr>
          <p:nvPr/>
        </p:nvSpPr>
        <p:spPr bwMode="auto">
          <a:xfrm>
            <a:off x="0" y="2328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Shape 31"/>
          <p:cNvSpPr txBox="1">
            <a:spLocks/>
          </p:cNvSpPr>
          <p:nvPr/>
        </p:nvSpPr>
        <p:spPr>
          <a:xfrm>
            <a:off x="322943" y="55562"/>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algn="ctr">
              <a:defRPr sz="4400">
                <a:latin typeface="宋体"/>
                <a:ea typeface="宋体"/>
                <a:cs typeface="宋体"/>
                <a:sym typeface="宋体"/>
              </a:defRPr>
            </a:lvl1pPr>
            <a:lvl2pPr algn="ctr">
              <a:defRPr sz="4400">
                <a:latin typeface="Arial"/>
                <a:ea typeface="Arial"/>
                <a:cs typeface="Arial"/>
                <a:sym typeface="Arial"/>
              </a:defRPr>
            </a:lvl2pPr>
            <a:lvl3pPr algn="ctr">
              <a:defRPr sz="4400">
                <a:latin typeface="Arial"/>
                <a:ea typeface="Arial"/>
                <a:cs typeface="Arial"/>
                <a:sym typeface="Arial"/>
              </a:defRPr>
            </a:lvl3pPr>
            <a:lvl4pPr algn="ctr">
              <a:defRPr sz="4400">
                <a:latin typeface="Arial"/>
                <a:ea typeface="Arial"/>
                <a:cs typeface="Arial"/>
                <a:sym typeface="Arial"/>
              </a:defRPr>
            </a:lvl4pPr>
            <a:lvl5pPr algn="ctr">
              <a:defRPr sz="4400">
                <a:latin typeface="Arial"/>
                <a:ea typeface="Arial"/>
                <a:cs typeface="Arial"/>
                <a:sym typeface="Arial"/>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a:lstStyle>
          <a:p>
            <a:pPr>
              <a:defRPr sz="1800"/>
            </a:pPr>
            <a:r>
              <a:rPr lang="en-US" altLang="zh-CN" sz="40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4</a:t>
            </a:r>
            <a:r>
              <a:rPr lang="zh-CN" altLang="en-US" sz="40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后问题的约束条件</a:t>
            </a:r>
          </a:p>
        </p:txBody>
      </p:sp>
      <p:sp>
        <p:nvSpPr>
          <p:cNvPr id="7" name="Rectangle 3"/>
          <p:cNvSpPr txBox="1">
            <a:spLocks noChangeArrowheads="1"/>
          </p:cNvSpPr>
          <p:nvPr/>
        </p:nvSpPr>
        <p:spPr>
          <a:xfrm>
            <a:off x="426378" y="1397286"/>
            <a:ext cx="8458200" cy="4525963"/>
          </a:xfrm>
          <a:prstGeom prst="rect">
            <a:avLst/>
          </a:prstGeom>
          <a:ln w="12700">
            <a:miter lim="400000"/>
          </a:ln>
        </p:spPr>
        <p:txBody>
          <a:bodyPr lIns="45719" rIns="45719"/>
          <a:lst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a:lstStyle>
          <a:p>
            <a:pPr marL="0" indent="0">
              <a:lnSpc>
                <a:spcPct val="80000"/>
              </a:lnSpc>
              <a:buNone/>
            </a:pPr>
            <a:r>
              <a:rPr lang="en-US" altLang="zh-CN" sz="2400" dirty="0"/>
              <a:t>4</a:t>
            </a:r>
            <a:r>
              <a:rPr lang="zh-CN" altLang="en-US" sz="2400" dirty="0"/>
              <a:t>后问题状态空间树</a:t>
            </a:r>
            <a:r>
              <a:rPr lang="en-US" altLang="zh-CN" sz="2400" dirty="0"/>
              <a:t>:  4</a:t>
            </a:r>
            <a:r>
              <a:rPr lang="zh-CN" altLang="en-US" sz="2400" dirty="0"/>
              <a:t>叉完全树</a:t>
            </a:r>
            <a:endParaRPr lang="en-US" altLang="zh-CN" sz="2400" dirty="0"/>
          </a:p>
          <a:p>
            <a:pPr marL="0" indent="0">
              <a:lnSpc>
                <a:spcPct val="80000"/>
              </a:lnSpc>
              <a:buNone/>
            </a:pPr>
            <a:endParaRPr lang="zh-CN" altLang="en-US" sz="2400" dirty="0"/>
          </a:p>
          <a:p>
            <a:pPr>
              <a:lnSpc>
                <a:spcPct val="80000"/>
              </a:lnSpc>
              <a:buFontTx/>
              <a:buNone/>
            </a:pPr>
            <a:r>
              <a:rPr lang="zh-CN" altLang="en-US" sz="2400" dirty="0"/>
              <a:t>约束方程：</a:t>
            </a:r>
          </a:p>
          <a:p>
            <a:pPr>
              <a:lnSpc>
                <a:spcPct val="80000"/>
              </a:lnSpc>
              <a:buFontTx/>
              <a:buNone/>
            </a:pPr>
            <a:endParaRPr lang="en-US" altLang="zh-CN" sz="2400" dirty="0"/>
          </a:p>
          <a:p>
            <a:pPr>
              <a:lnSpc>
                <a:spcPct val="80000"/>
              </a:lnSpc>
              <a:buFontTx/>
              <a:buNone/>
            </a:pPr>
            <a:r>
              <a:rPr lang="zh-CN" altLang="en-US" sz="2400" dirty="0"/>
              <a:t>不在同一列：第</a:t>
            </a:r>
            <a:r>
              <a:rPr lang="en-US" altLang="zh-CN" sz="2400" dirty="0" err="1"/>
              <a:t>i</a:t>
            </a:r>
            <a:r>
              <a:rPr lang="zh-CN" altLang="en-US" sz="2400" dirty="0"/>
              <a:t>行皇后列位置与第</a:t>
            </a:r>
            <a:r>
              <a:rPr lang="en-US" altLang="zh-CN" sz="2400" dirty="0"/>
              <a:t>j</a:t>
            </a:r>
            <a:r>
              <a:rPr lang="zh-CN" altLang="en-US" sz="2400" dirty="0"/>
              <a:t>行皇后列位置不同</a:t>
            </a:r>
          </a:p>
          <a:p>
            <a:pPr>
              <a:lnSpc>
                <a:spcPct val="80000"/>
              </a:lnSpc>
              <a:buFontTx/>
              <a:buNone/>
            </a:pPr>
            <a:endParaRPr lang="en-US" altLang="zh-CN" sz="2400" dirty="0"/>
          </a:p>
          <a:p>
            <a:pPr>
              <a:lnSpc>
                <a:spcPct val="80000"/>
              </a:lnSpc>
              <a:buFontTx/>
              <a:buNone/>
            </a:pPr>
            <a:endParaRPr lang="en-US" altLang="zh-CN" sz="2400" dirty="0"/>
          </a:p>
          <a:p>
            <a:pPr>
              <a:lnSpc>
                <a:spcPct val="80000"/>
              </a:lnSpc>
              <a:buFontTx/>
              <a:buNone/>
            </a:pPr>
            <a:endParaRPr lang="en-US" altLang="zh-CN" sz="2400" dirty="0"/>
          </a:p>
          <a:p>
            <a:pPr>
              <a:lnSpc>
                <a:spcPct val="80000"/>
              </a:lnSpc>
              <a:buFontTx/>
              <a:buNone/>
            </a:pPr>
            <a:r>
              <a:rPr lang="zh-CN" altLang="en-US" sz="2400" dirty="0"/>
              <a:t>不在同一个斜线上：</a:t>
            </a:r>
          </a:p>
        </p:txBody>
      </p:sp>
      <p:graphicFrame>
        <p:nvGraphicFramePr>
          <p:cNvPr id="8" name="Object 4"/>
          <p:cNvGraphicFramePr>
            <a:graphicFrameLocks noChangeAspect="1"/>
          </p:cNvGraphicFramePr>
          <p:nvPr>
            <p:extLst>
              <p:ext uri="{D42A27DB-BD31-4B8C-83A1-F6EECF244321}">
                <p14:modId xmlns:p14="http://schemas.microsoft.com/office/powerpoint/2010/main" val="2926806219"/>
              </p:ext>
            </p:extLst>
          </p:nvPr>
        </p:nvGraphicFramePr>
        <p:xfrm>
          <a:off x="2332180" y="3361817"/>
          <a:ext cx="1143000" cy="596900"/>
        </p:xfrm>
        <a:graphic>
          <a:graphicData uri="http://schemas.openxmlformats.org/presentationml/2006/ole">
            <mc:AlternateContent xmlns:mc="http://schemas.openxmlformats.org/markup-compatibility/2006">
              <mc:Choice xmlns:v="urn:schemas-microsoft-com:vml" Requires="v">
                <p:oleObj spid="_x0000_s4131" name="公式" r:id="rId3" imgW="10058400" imgH="5181600" progId="Equation.3">
                  <p:embed/>
                </p:oleObj>
              </mc:Choice>
              <mc:Fallback>
                <p:oleObj name="公式" r:id="rId3" imgW="10058400" imgH="5181600" progId="Equation.3">
                  <p:embed/>
                  <p:pic>
                    <p:nvPicPr>
                      <p:cNvPr id="0"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180" y="3361817"/>
                        <a:ext cx="11430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1914016455"/>
              </p:ext>
            </p:extLst>
          </p:nvPr>
        </p:nvGraphicFramePr>
        <p:xfrm>
          <a:off x="2578828" y="2066132"/>
          <a:ext cx="3581400" cy="525462"/>
        </p:xfrm>
        <a:graphic>
          <a:graphicData uri="http://schemas.openxmlformats.org/presentationml/2006/ole">
            <mc:AlternateContent xmlns:mc="http://schemas.openxmlformats.org/markup-compatibility/2006">
              <mc:Choice xmlns:v="urn:schemas-microsoft-com:vml" Requires="v">
                <p:oleObj spid="_x0000_s4132" name="公式" r:id="rId5" imgW="29565600" imgH="4267200" progId="Equation.3">
                  <p:embed/>
                </p:oleObj>
              </mc:Choice>
              <mc:Fallback>
                <p:oleObj name="公式" r:id="rId5" imgW="29565600" imgH="4267200" progId="Equation.3">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8828" y="2066132"/>
                        <a:ext cx="3581400"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2962818113"/>
              </p:ext>
            </p:extLst>
          </p:nvPr>
        </p:nvGraphicFramePr>
        <p:xfrm>
          <a:off x="3370943" y="4388657"/>
          <a:ext cx="2133600" cy="511175"/>
        </p:xfrm>
        <a:graphic>
          <a:graphicData uri="http://schemas.openxmlformats.org/presentationml/2006/ole">
            <mc:AlternateContent xmlns:mc="http://schemas.openxmlformats.org/markup-compatibility/2006">
              <mc:Choice xmlns:v="urn:schemas-microsoft-com:vml" Requires="v">
                <p:oleObj spid="_x0000_s4133" name="公式" r:id="rId7" imgW="21945600" imgH="5181600" progId="Equation.3">
                  <p:embed/>
                </p:oleObj>
              </mc:Choice>
              <mc:Fallback>
                <p:oleObj name="公式" r:id="rId7" imgW="21945600" imgH="5181600" progId="Equation.3">
                  <p:embed/>
                  <p:pic>
                    <p:nvPicPr>
                      <p:cNvPr id="0" name="Picture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0943" y="4388657"/>
                        <a:ext cx="21336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92978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4CF339-5F27-4308-A09D-5CF783CF709D}" type="slidenum">
              <a:rPr lang="zh-CN" altLang="en-US"/>
              <a:pPr/>
              <a:t>16</a:t>
            </a:fld>
            <a:endParaRPr lang="en-US" altLang="zh-CN"/>
          </a:p>
        </p:txBody>
      </p:sp>
      <p:sp>
        <p:nvSpPr>
          <p:cNvPr id="302084" name="Text Box 4"/>
          <p:cNvSpPr txBox="1">
            <a:spLocks noChangeArrowheads="1"/>
          </p:cNvSpPr>
          <p:nvPr/>
        </p:nvSpPr>
        <p:spPr bwMode="auto">
          <a:xfrm>
            <a:off x="0" y="1477943"/>
            <a:ext cx="342669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buClr>
                <a:schemeClr val="accent2"/>
              </a:buClr>
              <a:buFontTx/>
              <a:buChar char="•"/>
            </a:pPr>
            <a:r>
              <a:rPr lang="zh-CN" altLang="en-US" sz="2400" dirty="0">
                <a:ea typeface="楷体_GB2312" pitchFamily="49" charset="-122"/>
              </a:rPr>
              <a:t>解向量：</a:t>
            </a:r>
            <a:r>
              <a:rPr lang="en-US" altLang="zh-CN" sz="2400" dirty="0">
                <a:ea typeface="楷体_GB2312" pitchFamily="49" charset="-122"/>
              </a:rPr>
              <a:t>(x</a:t>
            </a:r>
            <a:r>
              <a:rPr lang="en-US" altLang="zh-CN" sz="2400" baseline="-25000" dirty="0">
                <a:ea typeface="楷体_GB2312" pitchFamily="49" charset="-122"/>
              </a:rPr>
              <a:t>1</a:t>
            </a:r>
            <a:r>
              <a:rPr lang="en-US" altLang="zh-CN" sz="2400" dirty="0">
                <a:ea typeface="楷体_GB2312" pitchFamily="49" charset="-122"/>
              </a:rPr>
              <a:t>, x</a:t>
            </a:r>
            <a:r>
              <a:rPr lang="en-US" altLang="zh-CN" sz="2400" baseline="-25000" dirty="0">
                <a:ea typeface="楷体_GB2312" pitchFamily="49" charset="-122"/>
              </a:rPr>
              <a:t>2</a:t>
            </a:r>
            <a:r>
              <a:rPr lang="en-US" altLang="zh-CN" sz="2400" dirty="0">
                <a:ea typeface="楷体_GB2312" pitchFamily="49" charset="-122"/>
              </a:rPr>
              <a:t>, … , </a:t>
            </a:r>
            <a:r>
              <a:rPr lang="en-US" altLang="zh-CN" sz="2400" dirty="0" err="1">
                <a:ea typeface="楷体_GB2312" pitchFamily="49" charset="-122"/>
              </a:rPr>
              <a:t>x</a:t>
            </a:r>
            <a:r>
              <a:rPr lang="en-US" altLang="zh-CN" sz="2400" baseline="-25000" dirty="0" err="1">
                <a:ea typeface="楷体_GB2312" pitchFamily="49" charset="-122"/>
              </a:rPr>
              <a:t>n</a:t>
            </a:r>
            <a:r>
              <a:rPr lang="en-US" altLang="zh-CN" sz="2400" dirty="0">
                <a:ea typeface="楷体_GB2312" pitchFamily="49" charset="-122"/>
              </a:rPr>
              <a:t>)</a:t>
            </a:r>
          </a:p>
          <a:p>
            <a:pPr>
              <a:buClr>
                <a:schemeClr val="accent2"/>
              </a:buClr>
              <a:buFontTx/>
              <a:buChar char="•"/>
            </a:pPr>
            <a:r>
              <a:rPr lang="zh-CN" altLang="en-US" sz="2400" dirty="0">
                <a:ea typeface="楷体_GB2312" pitchFamily="49" charset="-122"/>
              </a:rPr>
              <a:t>显约束：</a:t>
            </a:r>
            <a:r>
              <a:rPr lang="en-US" altLang="zh-CN" sz="2400" dirty="0">
                <a:ea typeface="楷体_GB2312" pitchFamily="49" charset="-122"/>
              </a:rPr>
              <a:t>x</a:t>
            </a:r>
            <a:r>
              <a:rPr lang="en-US" altLang="zh-CN" sz="2400" baseline="-25000" dirty="0">
                <a:ea typeface="楷体_GB2312" pitchFamily="49" charset="-122"/>
              </a:rPr>
              <a:t>i</a:t>
            </a:r>
            <a:r>
              <a:rPr lang="en-US" altLang="zh-CN" sz="2400" dirty="0">
                <a:ea typeface="楷体_GB2312" pitchFamily="49" charset="-122"/>
              </a:rPr>
              <a:t>=1,2, … ,n</a:t>
            </a:r>
          </a:p>
          <a:p>
            <a:pPr>
              <a:buClr>
                <a:schemeClr val="accent2"/>
              </a:buClr>
              <a:buFontTx/>
              <a:buChar char="•"/>
            </a:pPr>
            <a:r>
              <a:rPr lang="zh-CN" altLang="en-US" sz="2400" dirty="0">
                <a:ea typeface="楷体_GB2312" pitchFamily="49" charset="-122"/>
              </a:rPr>
              <a:t>隐约束：</a:t>
            </a:r>
          </a:p>
          <a:p>
            <a:pPr>
              <a:buClr>
                <a:schemeClr val="accent2"/>
              </a:buClr>
            </a:pPr>
            <a:r>
              <a:rPr lang="en-US" altLang="zh-CN" sz="2400" dirty="0">
                <a:ea typeface="楷体_GB2312" pitchFamily="49" charset="-122"/>
              </a:rPr>
              <a:t>    1)</a:t>
            </a:r>
            <a:r>
              <a:rPr lang="zh-CN" altLang="en-US" sz="2400" dirty="0">
                <a:ea typeface="楷体_GB2312" pitchFamily="49" charset="-122"/>
              </a:rPr>
              <a:t>不同列：</a:t>
            </a:r>
            <a:r>
              <a:rPr lang="en-US" altLang="zh-CN" sz="2400" dirty="0" err="1">
                <a:ea typeface="楷体_GB2312" pitchFamily="49" charset="-122"/>
              </a:rPr>
              <a:t>x</a:t>
            </a:r>
            <a:r>
              <a:rPr lang="en-US" altLang="zh-CN" sz="2400" baseline="-25000" dirty="0" err="1">
                <a:ea typeface="楷体_GB2312" pitchFamily="49" charset="-122"/>
              </a:rPr>
              <a:t>i</a:t>
            </a:r>
            <a:r>
              <a:rPr kumimoji="1" lang="en-US" altLang="zh-CN" sz="2400" b="1" dirty="0" err="1">
                <a:ea typeface="楷体_GB2312" pitchFamily="49" charset="-122"/>
                <a:sym typeface="Symbol" panose="05050102010706020507" pitchFamily="18" charset="2"/>
              </a:rPr>
              <a:t></a:t>
            </a:r>
            <a:r>
              <a:rPr lang="en-US" altLang="zh-CN" sz="2400" dirty="0" err="1">
                <a:ea typeface="楷体_GB2312" pitchFamily="49" charset="-122"/>
              </a:rPr>
              <a:t>x</a:t>
            </a:r>
            <a:r>
              <a:rPr lang="en-US" altLang="zh-CN" sz="2400" baseline="-25000" dirty="0" err="1">
                <a:ea typeface="楷体_GB2312" pitchFamily="49" charset="-122"/>
              </a:rPr>
              <a:t>j</a:t>
            </a:r>
            <a:endParaRPr lang="en-US" altLang="zh-CN" sz="2400" baseline="-25000" dirty="0">
              <a:ea typeface="楷体_GB2312" pitchFamily="49" charset="-122"/>
            </a:endParaRPr>
          </a:p>
          <a:p>
            <a:pPr>
              <a:buClr>
                <a:schemeClr val="accent2"/>
              </a:buClr>
            </a:pPr>
            <a:r>
              <a:rPr lang="en-US" altLang="zh-CN" sz="2400" dirty="0">
                <a:ea typeface="楷体_GB2312" pitchFamily="49" charset="-122"/>
              </a:rPr>
              <a:t>    2)</a:t>
            </a:r>
            <a:r>
              <a:rPr lang="zh-CN" altLang="en-US" sz="2400" dirty="0">
                <a:ea typeface="楷体_GB2312" pitchFamily="49" charset="-122"/>
              </a:rPr>
              <a:t>不处于同一正、反对角线：</a:t>
            </a:r>
            <a:r>
              <a:rPr lang="en-US" altLang="zh-CN" sz="2400" dirty="0">
                <a:ea typeface="楷体_GB2312" pitchFamily="49" charset="-122"/>
                <a:sym typeface="Wingdings" panose="05000000000000000000" pitchFamily="2" charset="2"/>
              </a:rPr>
              <a:t>|</a:t>
            </a:r>
            <a:r>
              <a:rPr lang="en-US" altLang="zh-CN" sz="2400" dirty="0" err="1">
                <a:ea typeface="楷体_GB2312" pitchFamily="49" charset="-122"/>
                <a:sym typeface="Wingdings" panose="05000000000000000000" pitchFamily="2" charset="2"/>
              </a:rPr>
              <a:t>i</a:t>
            </a:r>
            <a:r>
              <a:rPr lang="en-US" altLang="zh-CN" sz="2400" dirty="0">
                <a:ea typeface="楷体_GB2312" pitchFamily="49" charset="-122"/>
                <a:sym typeface="Wingdings" panose="05000000000000000000" pitchFamily="2" charset="2"/>
              </a:rPr>
              <a:t>-j|</a:t>
            </a:r>
            <a:r>
              <a:rPr kumimoji="1" lang="en-US" altLang="zh-CN" sz="2400" b="1" dirty="0">
                <a:ea typeface="楷体_GB2312" pitchFamily="49" charset="-122"/>
                <a:sym typeface="Symbol" panose="05050102010706020507" pitchFamily="18" charset="2"/>
              </a:rPr>
              <a:t></a:t>
            </a:r>
            <a:r>
              <a:rPr lang="en-US" altLang="zh-CN" sz="2400" dirty="0">
                <a:ea typeface="楷体_GB2312" pitchFamily="49" charset="-122"/>
                <a:sym typeface="Wingdings" panose="05000000000000000000" pitchFamily="2" charset="2"/>
              </a:rPr>
              <a:t>|x</a:t>
            </a:r>
            <a:r>
              <a:rPr lang="en-US" altLang="zh-CN" sz="2400" baseline="-25000" dirty="0">
                <a:ea typeface="楷体_GB2312" pitchFamily="49" charset="-122"/>
                <a:sym typeface="Wingdings" panose="05000000000000000000" pitchFamily="2" charset="2"/>
              </a:rPr>
              <a:t>i</a:t>
            </a:r>
            <a:r>
              <a:rPr lang="en-US" altLang="zh-CN" sz="2400" dirty="0">
                <a:ea typeface="楷体_GB2312" pitchFamily="49" charset="-122"/>
                <a:sym typeface="Wingdings" panose="05000000000000000000" pitchFamily="2" charset="2"/>
              </a:rPr>
              <a:t>-</a:t>
            </a:r>
            <a:r>
              <a:rPr lang="en-US" altLang="zh-CN" sz="2400" dirty="0" err="1">
                <a:ea typeface="楷体_GB2312" pitchFamily="49" charset="-122"/>
                <a:sym typeface="Wingdings" panose="05000000000000000000" pitchFamily="2" charset="2"/>
              </a:rPr>
              <a:t>x</a:t>
            </a:r>
            <a:r>
              <a:rPr lang="en-US" altLang="zh-CN" sz="2400" baseline="-25000" dirty="0" err="1">
                <a:ea typeface="楷体_GB2312" pitchFamily="49" charset="-122"/>
                <a:sym typeface="Wingdings" panose="05000000000000000000" pitchFamily="2" charset="2"/>
              </a:rPr>
              <a:t>j</a:t>
            </a:r>
            <a:r>
              <a:rPr lang="en-US" altLang="zh-CN" sz="2400" dirty="0">
                <a:ea typeface="楷体_GB2312" pitchFamily="49" charset="-122"/>
                <a:sym typeface="Wingdings" panose="05000000000000000000" pitchFamily="2" charset="2"/>
              </a:rPr>
              <a:t>|</a:t>
            </a:r>
            <a:endParaRPr lang="en-US" altLang="zh-CN" sz="2400" dirty="0">
              <a:ea typeface="楷体_GB2312" pitchFamily="49" charset="-122"/>
            </a:endParaRPr>
          </a:p>
        </p:txBody>
      </p:sp>
      <p:sp>
        <p:nvSpPr>
          <p:cNvPr id="302085" name="Rectangle 5"/>
          <p:cNvSpPr>
            <a:spLocks noChangeArrowheads="1"/>
          </p:cNvSpPr>
          <p:nvPr/>
        </p:nvSpPr>
        <p:spPr bwMode="auto">
          <a:xfrm>
            <a:off x="466809" y="168007"/>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dirty="0">
                <a:effectLst>
                  <a:outerShdw blurRad="38100" dist="38100" dir="2700000" algn="tl">
                    <a:srgbClr val="C0C0C0"/>
                  </a:outerShdw>
                </a:effectLst>
                <a:ea typeface="黑体" panose="02010609060101010101" pitchFamily="49" charset="-122"/>
              </a:rPr>
              <a:t>n</a:t>
            </a:r>
            <a:r>
              <a:rPr lang="zh-CN" altLang="en-US" dirty="0">
                <a:effectLst>
                  <a:outerShdw blurRad="38100" dist="38100" dir="2700000" algn="tl">
                    <a:srgbClr val="C0C0C0"/>
                  </a:outerShdw>
                </a:effectLst>
                <a:ea typeface="黑体" panose="02010609060101010101" pitchFamily="49" charset="-122"/>
              </a:rPr>
              <a:t>后问题</a:t>
            </a:r>
          </a:p>
        </p:txBody>
      </p:sp>
      <p:sp>
        <p:nvSpPr>
          <p:cNvPr id="302086" name="Text Box 6"/>
          <p:cNvSpPr txBox="1">
            <a:spLocks noChangeArrowheads="1"/>
          </p:cNvSpPr>
          <p:nvPr/>
        </p:nvSpPr>
        <p:spPr bwMode="auto">
          <a:xfrm>
            <a:off x="3585681" y="1292147"/>
            <a:ext cx="545752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kumimoji="1" lang="en-US" altLang="zh-CN" sz="2000" dirty="0"/>
              <a:t>bool Queen::</a:t>
            </a:r>
            <a:r>
              <a:rPr kumimoji="1" lang="en-US" altLang="zh-CN" sz="2000" b="1" dirty="0"/>
              <a:t>Place</a:t>
            </a:r>
            <a:r>
              <a:rPr kumimoji="1" lang="en-US" altLang="zh-CN" sz="2000" dirty="0"/>
              <a:t>(</a:t>
            </a:r>
            <a:r>
              <a:rPr kumimoji="1" lang="en-US" altLang="zh-CN" sz="2000" dirty="0" err="1"/>
              <a:t>int</a:t>
            </a:r>
            <a:r>
              <a:rPr kumimoji="1" lang="en-US" altLang="zh-CN" sz="2000" dirty="0"/>
              <a:t> k) //</a:t>
            </a:r>
            <a:r>
              <a:rPr kumimoji="1" lang="zh-CN" altLang="en-US" sz="2000" dirty="0"/>
              <a:t>检查前</a:t>
            </a:r>
            <a:r>
              <a:rPr kumimoji="1" lang="en-US" altLang="zh-CN" sz="2000" dirty="0"/>
              <a:t>k</a:t>
            </a:r>
            <a:r>
              <a:rPr kumimoji="1" lang="zh-CN" altLang="en-US" sz="2000" dirty="0"/>
              <a:t>行是否合法</a:t>
            </a:r>
            <a:endParaRPr kumimoji="1" lang="en-US" altLang="zh-CN" sz="2000" dirty="0"/>
          </a:p>
          <a:p>
            <a:r>
              <a:rPr kumimoji="1" lang="en-US" altLang="zh-CN" sz="2000" dirty="0"/>
              <a:t>{</a:t>
            </a:r>
          </a:p>
          <a:p>
            <a:r>
              <a:rPr kumimoji="1" lang="en-US" altLang="zh-CN" sz="2000" dirty="0"/>
              <a:t>  for (</a:t>
            </a:r>
            <a:r>
              <a:rPr kumimoji="1" lang="en-US" altLang="zh-CN" sz="2000" dirty="0" err="1"/>
              <a:t>int</a:t>
            </a:r>
            <a:r>
              <a:rPr kumimoji="1" lang="en-US" altLang="zh-CN" sz="2000" dirty="0"/>
              <a:t> j=1;j&lt;</a:t>
            </a:r>
            <a:r>
              <a:rPr kumimoji="1" lang="en-US" altLang="zh-CN" sz="2000" dirty="0" err="1"/>
              <a:t>k;j</a:t>
            </a:r>
            <a:r>
              <a:rPr kumimoji="1" lang="en-US" altLang="zh-CN" sz="2000" dirty="0"/>
              <a:t>++) //</a:t>
            </a:r>
            <a:r>
              <a:rPr kumimoji="1" lang="zh-CN" altLang="en-US" sz="2000" dirty="0"/>
              <a:t>逐行检查</a:t>
            </a:r>
            <a:endParaRPr kumimoji="1" lang="en-US" altLang="zh-CN" sz="2000" dirty="0"/>
          </a:p>
          <a:p>
            <a:r>
              <a:rPr kumimoji="1" lang="en-US" altLang="zh-CN" sz="2000" dirty="0"/>
              <a:t>    if ((abs(k-j)==abs(x[j]-x[k]))||(x[j]==x[k]))           </a:t>
            </a:r>
          </a:p>
          <a:p>
            <a:r>
              <a:rPr kumimoji="1" lang="en-US" altLang="zh-CN" sz="2000" dirty="0"/>
              <a:t>          return false;</a:t>
            </a:r>
          </a:p>
          <a:p>
            <a:r>
              <a:rPr kumimoji="1" lang="en-US" altLang="zh-CN" sz="2000" dirty="0"/>
              <a:t>  return true;</a:t>
            </a:r>
          </a:p>
          <a:p>
            <a:r>
              <a:rPr kumimoji="1" lang="en-US" altLang="zh-CN" sz="2000" dirty="0"/>
              <a:t>} </a:t>
            </a:r>
          </a:p>
          <a:p>
            <a:endParaRPr kumimoji="1" lang="en-US" altLang="zh-CN" sz="2000" dirty="0"/>
          </a:p>
          <a:p>
            <a:r>
              <a:rPr kumimoji="1" lang="en-US" altLang="zh-CN" sz="2000" dirty="0"/>
              <a:t>void Queen::</a:t>
            </a:r>
            <a:r>
              <a:rPr kumimoji="1" lang="en-US" altLang="zh-CN" sz="2000" b="1" dirty="0"/>
              <a:t>Backtrack</a:t>
            </a:r>
            <a:r>
              <a:rPr kumimoji="1" lang="en-US" altLang="zh-CN" sz="2000" dirty="0"/>
              <a:t>(</a:t>
            </a:r>
            <a:r>
              <a:rPr kumimoji="1" lang="en-US" altLang="zh-CN" sz="2000" dirty="0" err="1"/>
              <a:t>int</a:t>
            </a:r>
            <a:r>
              <a:rPr kumimoji="1" lang="en-US" altLang="zh-CN" sz="2000" dirty="0"/>
              <a:t> t)//</a:t>
            </a:r>
            <a:r>
              <a:rPr kumimoji="1" lang="zh-CN" altLang="en-US" sz="2000" dirty="0"/>
              <a:t>对第</a:t>
            </a:r>
            <a:r>
              <a:rPr kumimoji="1" lang="en-US" altLang="zh-CN" sz="2000" dirty="0"/>
              <a:t>t</a:t>
            </a:r>
            <a:r>
              <a:rPr kumimoji="1" lang="zh-CN" altLang="en-US" sz="2000" dirty="0"/>
              <a:t>行放置皇后</a:t>
            </a:r>
            <a:endParaRPr kumimoji="1" lang="en-US" altLang="zh-CN" sz="2000" dirty="0"/>
          </a:p>
          <a:p>
            <a:r>
              <a:rPr kumimoji="1" lang="en-US" altLang="zh-CN" sz="2000" dirty="0"/>
              <a:t>{</a:t>
            </a:r>
          </a:p>
          <a:p>
            <a:r>
              <a:rPr kumimoji="1" lang="en-US" altLang="zh-CN" sz="2000" dirty="0"/>
              <a:t>  if (t&gt;n) sum++;//</a:t>
            </a:r>
            <a:r>
              <a:rPr kumimoji="1" lang="zh-CN" altLang="en-US" sz="2000" dirty="0"/>
              <a:t>当层数大于</a:t>
            </a:r>
            <a:r>
              <a:rPr kumimoji="1" lang="en-US" altLang="zh-CN" sz="2000" dirty="0"/>
              <a:t>n</a:t>
            </a:r>
            <a:r>
              <a:rPr kumimoji="1" lang="zh-CN" altLang="en-US" sz="2000" dirty="0"/>
              <a:t>时，统计解个数</a:t>
            </a:r>
            <a:endParaRPr kumimoji="1" lang="en-US" altLang="zh-CN" sz="2000" dirty="0"/>
          </a:p>
          <a:p>
            <a:r>
              <a:rPr kumimoji="1" lang="en-US" altLang="zh-CN" sz="2000" dirty="0"/>
              <a:t>    else</a:t>
            </a:r>
          </a:p>
          <a:p>
            <a:r>
              <a:rPr kumimoji="1" lang="en-US" altLang="zh-CN" sz="2000" dirty="0"/>
              <a:t>      for (</a:t>
            </a:r>
            <a:r>
              <a:rPr kumimoji="1" lang="en-US" altLang="zh-CN" sz="2000" dirty="0" err="1"/>
              <a:t>int</a:t>
            </a:r>
            <a:r>
              <a:rPr kumimoji="1" lang="en-US" altLang="zh-CN" sz="2000" dirty="0"/>
              <a:t> </a:t>
            </a:r>
            <a:r>
              <a:rPr kumimoji="1" lang="en-US" altLang="zh-CN" sz="2000" dirty="0" err="1"/>
              <a:t>i</a:t>
            </a:r>
            <a:r>
              <a:rPr kumimoji="1" lang="en-US" altLang="zh-CN" sz="2000" dirty="0"/>
              <a:t>=1;i&lt;=</a:t>
            </a:r>
            <a:r>
              <a:rPr kumimoji="1" lang="en-US" altLang="zh-CN" sz="2000" dirty="0" err="1"/>
              <a:t>n;i</a:t>
            </a:r>
            <a:r>
              <a:rPr kumimoji="1" lang="en-US" altLang="zh-CN" sz="2000" dirty="0"/>
              <a:t>++) {</a:t>
            </a:r>
          </a:p>
          <a:p>
            <a:r>
              <a:rPr kumimoji="1" lang="en-US" altLang="zh-CN" sz="2000" dirty="0"/>
              <a:t>        x[t]=</a:t>
            </a:r>
            <a:r>
              <a:rPr kumimoji="1" lang="en-US" altLang="zh-CN" sz="2000" dirty="0" err="1"/>
              <a:t>i</a:t>
            </a:r>
            <a:r>
              <a:rPr kumimoji="1" lang="en-US" altLang="zh-CN" sz="2000" dirty="0"/>
              <a:t>;</a:t>
            </a:r>
          </a:p>
          <a:p>
            <a:r>
              <a:rPr kumimoji="1" lang="en-US" altLang="zh-CN" sz="2000" dirty="0"/>
              <a:t>        if (Place(t)) Backtrack(t+1);//</a:t>
            </a:r>
            <a:r>
              <a:rPr kumimoji="1" lang="zh-CN" altLang="en-US" sz="2000" dirty="0"/>
              <a:t>如果可以放置</a:t>
            </a:r>
            <a:endParaRPr kumimoji="1" lang="en-US" altLang="zh-CN" sz="2000" dirty="0"/>
          </a:p>
          <a:p>
            <a:r>
              <a:rPr kumimoji="1" lang="en-US" altLang="zh-CN" sz="2000" dirty="0"/>
              <a:t>                                            //</a:t>
            </a:r>
            <a:r>
              <a:rPr kumimoji="1" lang="zh-CN" altLang="en-US" sz="2000" dirty="0"/>
              <a:t>继续找下一行位置</a:t>
            </a:r>
            <a:endParaRPr kumimoji="1" lang="en-US" altLang="zh-CN" sz="2000" dirty="0"/>
          </a:p>
          <a:p>
            <a:r>
              <a:rPr kumimoji="1" lang="en-US" altLang="zh-CN" sz="2000" dirty="0"/>
              <a:t>      }</a:t>
            </a:r>
          </a:p>
          <a:p>
            <a:r>
              <a:rPr kumimoji="1" lang="en-US" altLang="zh-CN" sz="2000" dirty="0"/>
              <a:t> }</a:t>
            </a:r>
          </a:p>
        </p:txBody>
      </p:sp>
      <p:sp>
        <p:nvSpPr>
          <p:cNvPr id="2" name="TextBox 1"/>
          <p:cNvSpPr txBox="1"/>
          <p:nvPr/>
        </p:nvSpPr>
        <p:spPr>
          <a:xfrm>
            <a:off x="100796" y="4358415"/>
            <a:ext cx="2562448" cy="1200329"/>
          </a:xfrm>
          <a:prstGeom prst="rect">
            <a:avLst/>
          </a:prstGeom>
          <a:noFill/>
        </p:spPr>
        <p:txBody>
          <a:bodyPr wrap="square" rtlCol="0">
            <a:spAutoFit/>
          </a:bodyPr>
          <a:lstStyle/>
          <a:p>
            <a:r>
              <a:rPr lang="en-US" altLang="zh-CN" dirty="0"/>
              <a:t>1</a:t>
            </a:r>
            <a:r>
              <a:rPr lang="zh-CN" altLang="en-US" dirty="0"/>
              <a:t>、为什么不检查行？</a:t>
            </a:r>
            <a:endParaRPr lang="en-US" altLang="zh-CN" dirty="0"/>
          </a:p>
          <a:p>
            <a:r>
              <a:rPr lang="en-US" altLang="zh-CN" dirty="0"/>
              <a:t>2</a:t>
            </a:r>
            <a:r>
              <a:rPr lang="zh-CN" altLang="en-US" dirty="0"/>
              <a:t>、</a:t>
            </a:r>
            <a:r>
              <a:rPr lang="en-US" altLang="zh-CN" dirty="0" err="1">
                <a:ea typeface="楷体_GB2312" pitchFamily="49" charset="-122"/>
              </a:rPr>
              <a:t>x</a:t>
            </a:r>
            <a:r>
              <a:rPr lang="en-US" altLang="zh-CN" baseline="-25000" dirty="0" err="1">
                <a:ea typeface="楷体_GB2312" pitchFamily="49" charset="-122"/>
              </a:rPr>
              <a:t>i</a:t>
            </a:r>
            <a:r>
              <a:rPr kumimoji="1" lang="en-US" altLang="zh-CN" b="1" dirty="0" err="1">
                <a:ea typeface="楷体_GB2312" pitchFamily="49" charset="-122"/>
                <a:sym typeface="Symbol" panose="05050102010706020507" pitchFamily="18" charset="2"/>
              </a:rPr>
              <a:t></a:t>
            </a:r>
            <a:r>
              <a:rPr lang="en-US" altLang="zh-CN" dirty="0" err="1">
                <a:ea typeface="楷体_GB2312" pitchFamily="49" charset="-122"/>
              </a:rPr>
              <a:t>x</a:t>
            </a:r>
            <a:r>
              <a:rPr lang="en-US" altLang="zh-CN" baseline="-25000" dirty="0" err="1">
                <a:ea typeface="楷体_GB2312" pitchFamily="49" charset="-122"/>
              </a:rPr>
              <a:t>j</a:t>
            </a:r>
            <a:r>
              <a:rPr lang="zh-CN" altLang="en-US" dirty="0"/>
              <a:t>什么意思？</a:t>
            </a:r>
            <a:endParaRPr lang="en-US" altLang="zh-CN" dirty="0"/>
          </a:p>
          <a:p>
            <a:r>
              <a:rPr lang="en-US" altLang="zh-CN" dirty="0"/>
              <a:t>3</a:t>
            </a:r>
            <a:r>
              <a:rPr lang="zh-CN" altLang="en-US" dirty="0"/>
              <a:t>、</a:t>
            </a:r>
            <a:r>
              <a:rPr lang="en-US" altLang="zh-CN" dirty="0">
                <a:ea typeface="楷体_GB2312" pitchFamily="49" charset="-122"/>
                <a:sym typeface="Wingdings" panose="05000000000000000000" pitchFamily="2" charset="2"/>
              </a:rPr>
              <a:t>|</a:t>
            </a:r>
            <a:r>
              <a:rPr lang="en-US" altLang="zh-CN" dirty="0" err="1">
                <a:ea typeface="楷体_GB2312" pitchFamily="49" charset="-122"/>
                <a:sym typeface="Wingdings" panose="05000000000000000000" pitchFamily="2" charset="2"/>
              </a:rPr>
              <a:t>i</a:t>
            </a:r>
            <a:r>
              <a:rPr lang="en-US" altLang="zh-CN" dirty="0">
                <a:ea typeface="楷体_GB2312" pitchFamily="49" charset="-122"/>
                <a:sym typeface="Wingdings" panose="05000000000000000000" pitchFamily="2" charset="2"/>
              </a:rPr>
              <a:t>-j|</a:t>
            </a:r>
            <a:r>
              <a:rPr kumimoji="1" lang="en-US" altLang="zh-CN" b="1" dirty="0">
                <a:ea typeface="楷体_GB2312" pitchFamily="49" charset="-122"/>
                <a:sym typeface="Symbol" panose="05050102010706020507" pitchFamily="18" charset="2"/>
              </a:rPr>
              <a:t></a:t>
            </a:r>
            <a:r>
              <a:rPr lang="en-US" altLang="zh-CN" dirty="0">
                <a:ea typeface="楷体_GB2312" pitchFamily="49" charset="-122"/>
                <a:sym typeface="Wingdings" panose="05000000000000000000" pitchFamily="2" charset="2"/>
              </a:rPr>
              <a:t>|x</a:t>
            </a:r>
            <a:r>
              <a:rPr lang="en-US" altLang="zh-CN" baseline="-25000" dirty="0">
                <a:ea typeface="楷体_GB2312" pitchFamily="49" charset="-122"/>
                <a:sym typeface="Wingdings" panose="05000000000000000000" pitchFamily="2" charset="2"/>
              </a:rPr>
              <a:t>i</a:t>
            </a:r>
            <a:r>
              <a:rPr lang="en-US" altLang="zh-CN" dirty="0">
                <a:ea typeface="楷体_GB2312" pitchFamily="49" charset="-122"/>
                <a:sym typeface="Wingdings" panose="05000000000000000000" pitchFamily="2" charset="2"/>
              </a:rPr>
              <a:t>-</a:t>
            </a:r>
            <a:r>
              <a:rPr lang="en-US" altLang="zh-CN" dirty="0" err="1">
                <a:ea typeface="楷体_GB2312" pitchFamily="49" charset="-122"/>
                <a:sym typeface="Wingdings" panose="05000000000000000000" pitchFamily="2" charset="2"/>
              </a:rPr>
              <a:t>x</a:t>
            </a:r>
            <a:r>
              <a:rPr lang="en-US" altLang="zh-CN" baseline="-25000" dirty="0" err="1">
                <a:ea typeface="楷体_GB2312" pitchFamily="49" charset="-122"/>
                <a:sym typeface="Wingdings" panose="05000000000000000000" pitchFamily="2" charset="2"/>
              </a:rPr>
              <a:t>j</a:t>
            </a:r>
            <a:r>
              <a:rPr lang="en-US" altLang="zh-CN" dirty="0">
                <a:ea typeface="楷体_GB2312" pitchFamily="49" charset="-122"/>
                <a:sym typeface="Wingdings" panose="05000000000000000000" pitchFamily="2" charset="2"/>
              </a:rPr>
              <a:t>|</a:t>
            </a:r>
            <a:r>
              <a:rPr lang="zh-CN" altLang="en-US" dirty="0"/>
              <a:t>什么意思？</a:t>
            </a:r>
            <a:endParaRPr lang="en-US" altLang="zh-CN" dirty="0"/>
          </a:p>
          <a:p>
            <a:endParaRPr lang="en-US" altLang="zh-CN" dirty="0"/>
          </a:p>
        </p:txBody>
      </p:sp>
      <p:sp>
        <p:nvSpPr>
          <p:cNvPr id="3" name="矩形: 圆角 2">
            <a:extLst>
              <a:ext uri="{FF2B5EF4-FFF2-40B4-BE49-F238E27FC236}">
                <a16:creationId xmlns:a16="http://schemas.microsoft.com/office/drawing/2014/main" id="{0265D4C9-81E8-421A-B574-9CD6E0C4391B}"/>
              </a:ext>
            </a:extLst>
          </p:cNvPr>
          <p:cNvSpPr/>
          <p:nvPr/>
        </p:nvSpPr>
        <p:spPr bwMode="auto">
          <a:xfrm>
            <a:off x="3344780" y="3623226"/>
            <a:ext cx="5799220" cy="3234774"/>
          </a:xfrm>
          <a:prstGeom prst="roundRect">
            <a:avLst/>
          </a:prstGeom>
          <a:noFill/>
          <a:ln w="34925" cap="flat" cmpd="sng" algn="ctr">
            <a:solidFill>
              <a:schemeClr val="accent5">
                <a:lumMod val="50000"/>
              </a:schemeClr>
            </a:solidFill>
            <a:prstDash val="dash"/>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8" name="矩形: 圆角 7">
            <a:extLst>
              <a:ext uri="{FF2B5EF4-FFF2-40B4-BE49-F238E27FC236}">
                <a16:creationId xmlns:a16="http://schemas.microsoft.com/office/drawing/2014/main" id="{7DC967BC-7646-4A16-8F24-FD4C35C50F2B}"/>
              </a:ext>
            </a:extLst>
          </p:cNvPr>
          <p:cNvSpPr/>
          <p:nvPr/>
        </p:nvSpPr>
        <p:spPr bwMode="auto">
          <a:xfrm>
            <a:off x="3344780" y="1370939"/>
            <a:ext cx="5799220" cy="2203500"/>
          </a:xfrm>
          <a:prstGeom prst="roundRect">
            <a:avLst/>
          </a:prstGeom>
          <a:noFill/>
          <a:ln w="34925" cap="flat" cmpd="sng" algn="ctr">
            <a:solidFill>
              <a:srgbClr val="0070C0"/>
            </a:solidFill>
            <a:prstDash val="dash"/>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91782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2086"/>
                                        </p:tgtEl>
                                        <p:attrNameLst>
                                          <p:attrName>style.visibility</p:attrName>
                                        </p:attrNameLst>
                                      </p:cBhvr>
                                      <p:to>
                                        <p:strVal val="visible"/>
                                      </p:to>
                                    </p:set>
                                    <p:animEffect transition="in" filter="fade">
                                      <p:cBhvr>
                                        <p:cTn id="7" dur="1000"/>
                                        <p:tgtEl>
                                          <p:spTgt spid="302086"/>
                                        </p:tgtEl>
                                      </p:cBhvr>
                                    </p:animEffect>
                                    <p:anim calcmode="lin" valueType="num">
                                      <p:cBhvr>
                                        <p:cTn id="8" dur="1000" fill="hold"/>
                                        <p:tgtEl>
                                          <p:spTgt spid="302086"/>
                                        </p:tgtEl>
                                        <p:attrNameLst>
                                          <p:attrName>ppt_x</p:attrName>
                                        </p:attrNameLst>
                                      </p:cBhvr>
                                      <p:tavLst>
                                        <p:tav tm="0">
                                          <p:val>
                                            <p:strVal val="#ppt_x"/>
                                          </p:val>
                                        </p:tav>
                                        <p:tav tm="100000">
                                          <p:val>
                                            <p:strVal val="#ppt_x"/>
                                          </p:val>
                                        </p:tav>
                                      </p:tavLst>
                                    </p:anim>
                                    <p:anim calcmode="lin" valueType="num">
                                      <p:cBhvr>
                                        <p:cTn id="9" dur="1000" fill="hold"/>
                                        <p:tgtEl>
                                          <p:spTgt spid="30208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p:bldP spid="2" grpId="0"/>
      <p:bldP spid="3"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a:defRPr>
                <a:latin typeface="宋体"/>
                <a:ea typeface="宋体"/>
                <a:cs typeface="宋体"/>
                <a:sym typeface="宋体"/>
              </a:defRPr>
            </a:lvl1pPr>
          </a:lstStyle>
          <a:p>
            <a:pPr lvl="0">
              <a:defRPr sz="1800"/>
            </a:pPr>
            <a:r>
              <a:rPr sz="4400"/>
              <a:t>求解过程图示</a:t>
            </a:r>
          </a:p>
        </p:txBody>
      </p:sp>
      <p:pic>
        <p:nvPicPr>
          <p:cNvPr id="29" name="image.png"/>
          <p:cNvPicPr/>
          <p:nvPr/>
        </p:nvPicPr>
        <p:blipFill>
          <a:blip r:embed="rId3" cstate="print"/>
          <a:stretch>
            <a:fillRect/>
          </a:stretch>
        </p:blipFill>
        <p:spPr>
          <a:xfrm>
            <a:off x="3255962" y="1842806"/>
            <a:ext cx="5888038" cy="5386388"/>
          </a:xfrm>
          <a:prstGeom prst="rect">
            <a:avLst/>
          </a:prstGeom>
          <a:ln w="12700">
            <a:miter lim="400000"/>
          </a:ln>
        </p:spPr>
      </p:pic>
      <p:sp>
        <p:nvSpPr>
          <p:cNvPr id="15" name="Rectangle 3"/>
          <p:cNvSpPr txBox="1">
            <a:spLocks noChangeArrowheads="1"/>
          </p:cNvSpPr>
          <p:nvPr/>
        </p:nvSpPr>
        <p:spPr>
          <a:xfrm>
            <a:off x="457200" y="944563"/>
            <a:ext cx="8229600" cy="5684837"/>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a:t>
            </a: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向量                                表示皇后的布局。分量    表示第   行皇后的列位置。</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的取值范围</a:t>
            </a:r>
          </a:p>
        </p:txBody>
      </p:sp>
      <p:graphicFrame>
        <p:nvGraphicFramePr>
          <p:cNvPr id="16" name="Object 5"/>
          <p:cNvGraphicFramePr>
            <a:graphicFrameLocks noChangeAspect="1"/>
          </p:cNvGraphicFramePr>
          <p:nvPr>
            <p:extLst>
              <p:ext uri="{D42A27DB-BD31-4B8C-83A1-F6EECF244321}">
                <p14:modId xmlns:p14="http://schemas.microsoft.com/office/powerpoint/2010/main" val="1104961687"/>
              </p:ext>
            </p:extLst>
          </p:nvPr>
        </p:nvGraphicFramePr>
        <p:xfrm>
          <a:off x="1295400" y="1378743"/>
          <a:ext cx="2286000" cy="423863"/>
        </p:xfrm>
        <a:graphic>
          <a:graphicData uri="http://schemas.openxmlformats.org/presentationml/2006/ole">
            <mc:AlternateContent xmlns:mc="http://schemas.openxmlformats.org/markup-compatibility/2006">
              <mc:Choice xmlns:v="urn:schemas-microsoft-com:vml" Requires="v">
                <p:oleObj spid="_x0000_s5177" name="公式" r:id="rId4" imgW="24688800" imgH="4572000" progId="Equation.3">
                  <p:embed/>
                </p:oleObj>
              </mc:Choice>
              <mc:Fallback>
                <p:oleObj name="公式" r:id="rId4" imgW="24688800" imgH="4572000" progId="Equation.3">
                  <p:embed/>
                  <p:pic>
                    <p:nvPicPr>
                      <p:cNvPr id="0" name="Picture 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378743"/>
                        <a:ext cx="22860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7"/>
          <p:cNvGraphicFramePr>
            <a:graphicFrameLocks noChangeAspect="1"/>
          </p:cNvGraphicFramePr>
          <p:nvPr>
            <p:extLst>
              <p:ext uri="{D42A27DB-BD31-4B8C-83A1-F6EECF244321}">
                <p14:modId xmlns:p14="http://schemas.microsoft.com/office/powerpoint/2010/main" val="3373415215"/>
              </p:ext>
            </p:extLst>
          </p:nvPr>
        </p:nvGraphicFramePr>
        <p:xfrm>
          <a:off x="6591300" y="1374509"/>
          <a:ext cx="342900" cy="457200"/>
        </p:xfrm>
        <a:graphic>
          <a:graphicData uri="http://schemas.openxmlformats.org/presentationml/2006/ole">
            <mc:AlternateContent xmlns:mc="http://schemas.openxmlformats.org/markup-compatibility/2006">
              <mc:Choice xmlns:v="urn:schemas-microsoft-com:vml" Requires="v">
                <p:oleObj spid="_x0000_s5178" name="公式" r:id="rId6" imgW="3352800" imgH="4572000" progId="Equation.3">
                  <p:embed/>
                </p:oleObj>
              </mc:Choice>
              <mc:Fallback>
                <p:oleObj name="公式" r:id="rId6" imgW="3352800" imgH="4572000" progId="Equation.3">
                  <p:embed/>
                  <p:pic>
                    <p:nvPicPr>
                      <p:cNvPr id="0" name="Picture 1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1300" y="1374509"/>
                        <a:ext cx="342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9"/>
          <p:cNvGraphicFramePr>
            <a:graphicFrameLocks noChangeAspect="1"/>
          </p:cNvGraphicFramePr>
          <p:nvPr>
            <p:extLst>
              <p:ext uri="{D42A27DB-BD31-4B8C-83A1-F6EECF244321}">
                <p14:modId xmlns:p14="http://schemas.microsoft.com/office/powerpoint/2010/main" val="618183953"/>
              </p:ext>
            </p:extLst>
          </p:nvPr>
        </p:nvGraphicFramePr>
        <p:xfrm>
          <a:off x="7874000" y="1374509"/>
          <a:ext cx="257175" cy="457200"/>
        </p:xfrm>
        <a:graphic>
          <a:graphicData uri="http://schemas.openxmlformats.org/presentationml/2006/ole">
            <mc:AlternateContent xmlns:mc="http://schemas.openxmlformats.org/markup-compatibility/2006">
              <mc:Choice xmlns:v="urn:schemas-microsoft-com:vml" Requires="v">
                <p:oleObj spid="_x0000_s5179" name="公式" r:id="rId8" imgW="2133600" imgH="3657600" progId="Equation.3">
                  <p:embed/>
                </p:oleObj>
              </mc:Choice>
              <mc:Fallback>
                <p:oleObj name="公式" r:id="rId8" imgW="2133600" imgH="3657600" progId="Equation.3">
                  <p:embed/>
                  <p:pic>
                    <p:nvPicPr>
                      <p:cNvPr id="0" name="Picture 1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4000" y="1374509"/>
                        <a:ext cx="2571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1"/>
          <p:cNvGraphicFramePr>
            <a:graphicFrameLocks noChangeAspect="1"/>
          </p:cNvGraphicFramePr>
          <p:nvPr>
            <p:extLst>
              <p:ext uri="{D42A27DB-BD31-4B8C-83A1-F6EECF244321}">
                <p14:modId xmlns:p14="http://schemas.microsoft.com/office/powerpoint/2010/main" val="973558024"/>
              </p:ext>
            </p:extLst>
          </p:nvPr>
        </p:nvGraphicFramePr>
        <p:xfrm>
          <a:off x="714375" y="2123860"/>
          <a:ext cx="400050" cy="533400"/>
        </p:xfrm>
        <a:graphic>
          <a:graphicData uri="http://schemas.openxmlformats.org/presentationml/2006/ole">
            <mc:AlternateContent xmlns:mc="http://schemas.openxmlformats.org/markup-compatibility/2006">
              <mc:Choice xmlns:v="urn:schemas-microsoft-com:vml" Requires="v">
                <p:oleObj spid="_x0000_s5180" name="公式" r:id="rId10" imgW="3352800" imgH="4572000" progId="Equation.3">
                  <p:embed/>
                </p:oleObj>
              </mc:Choice>
              <mc:Fallback>
                <p:oleObj name="公式" r:id="rId10" imgW="3352800" imgH="4572000" progId="Equation.3">
                  <p:embed/>
                  <p:pic>
                    <p:nvPicPr>
                      <p:cNvPr id="0" name="Picture 1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75" y="2123860"/>
                        <a:ext cx="400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3"/>
          <p:cNvGraphicFramePr>
            <a:graphicFrameLocks noChangeAspect="1"/>
          </p:cNvGraphicFramePr>
          <p:nvPr>
            <p:extLst>
              <p:ext uri="{D42A27DB-BD31-4B8C-83A1-F6EECF244321}">
                <p14:modId xmlns:p14="http://schemas.microsoft.com/office/powerpoint/2010/main" val="2911714277"/>
              </p:ext>
            </p:extLst>
          </p:nvPr>
        </p:nvGraphicFramePr>
        <p:xfrm>
          <a:off x="2791574" y="2220563"/>
          <a:ext cx="1828800" cy="401638"/>
        </p:xfrm>
        <a:graphic>
          <a:graphicData uri="http://schemas.openxmlformats.org/presentationml/2006/ole">
            <mc:AlternateContent xmlns:mc="http://schemas.openxmlformats.org/markup-compatibility/2006">
              <mc:Choice xmlns:v="urn:schemas-microsoft-com:vml" Requires="v">
                <p:oleObj spid="_x0000_s5181" name="公式" r:id="rId11" imgW="20726400" imgH="4572000" progId="Equation.3">
                  <p:embed/>
                </p:oleObj>
              </mc:Choice>
              <mc:Fallback>
                <p:oleObj name="公式" r:id="rId11" imgW="20726400" imgH="4572000" progId="Equation.3">
                  <p:embed/>
                  <p:pic>
                    <p:nvPicPr>
                      <p:cNvPr id="0" name="Picture 1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1574" y="2220563"/>
                        <a:ext cx="18288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p:nvPr/>
        </p:nvSpPr>
        <p:spPr>
          <a:xfrm>
            <a:off x="6944008" y="2109457"/>
            <a:ext cx="1249378" cy="369332"/>
          </a:xfrm>
          <a:prstGeom prst="rect">
            <a:avLst/>
          </a:prstGeom>
          <a:noFill/>
        </p:spPr>
        <p:txBody>
          <a:bodyPr wrap="square" rtlCol="0">
            <a:spAutoFit/>
          </a:bodyPr>
          <a:lstStyle/>
          <a:p>
            <a:r>
              <a:rPr lang="en-US" altLang="zh-CN" dirty="0"/>
              <a:t>(0,0,0,0)</a:t>
            </a:r>
            <a:endParaRPr lang="zh-CN" altLang="en-US" dirty="0"/>
          </a:p>
        </p:txBody>
      </p:sp>
      <p:sp>
        <p:nvSpPr>
          <p:cNvPr id="28" name="TextBox 27"/>
          <p:cNvSpPr txBox="1"/>
          <p:nvPr/>
        </p:nvSpPr>
        <p:spPr>
          <a:xfrm>
            <a:off x="5629746" y="3022348"/>
            <a:ext cx="1249378" cy="369332"/>
          </a:xfrm>
          <a:prstGeom prst="rect">
            <a:avLst/>
          </a:prstGeom>
          <a:noFill/>
        </p:spPr>
        <p:txBody>
          <a:bodyPr wrap="square" rtlCol="0">
            <a:spAutoFit/>
          </a:bodyPr>
          <a:lstStyle/>
          <a:p>
            <a:r>
              <a:rPr lang="en-US" altLang="zh-CN" dirty="0"/>
              <a:t>(1,0,0,0)</a:t>
            </a:r>
            <a:endParaRPr lang="zh-CN" altLang="en-US" dirty="0"/>
          </a:p>
        </p:txBody>
      </p:sp>
      <p:sp>
        <p:nvSpPr>
          <p:cNvPr id="30" name="TextBox 29"/>
          <p:cNvSpPr txBox="1"/>
          <p:nvPr/>
        </p:nvSpPr>
        <p:spPr>
          <a:xfrm>
            <a:off x="2533462" y="3484076"/>
            <a:ext cx="1249378" cy="369332"/>
          </a:xfrm>
          <a:prstGeom prst="rect">
            <a:avLst/>
          </a:prstGeom>
          <a:noFill/>
        </p:spPr>
        <p:txBody>
          <a:bodyPr wrap="square" rtlCol="0">
            <a:spAutoFit/>
          </a:bodyPr>
          <a:lstStyle/>
          <a:p>
            <a:r>
              <a:rPr lang="en-US" altLang="zh-CN" dirty="0"/>
              <a:t>(1,1,0,0)</a:t>
            </a:r>
            <a:endParaRPr lang="zh-CN" altLang="en-US" dirty="0"/>
          </a:p>
        </p:txBody>
      </p:sp>
      <p:sp>
        <p:nvSpPr>
          <p:cNvPr id="31" name="TextBox 30"/>
          <p:cNvSpPr txBox="1"/>
          <p:nvPr/>
        </p:nvSpPr>
        <p:spPr>
          <a:xfrm>
            <a:off x="3149097" y="4090657"/>
            <a:ext cx="1249378" cy="369332"/>
          </a:xfrm>
          <a:prstGeom prst="rect">
            <a:avLst/>
          </a:prstGeom>
          <a:noFill/>
        </p:spPr>
        <p:txBody>
          <a:bodyPr wrap="square" rtlCol="0">
            <a:spAutoFit/>
          </a:bodyPr>
          <a:lstStyle/>
          <a:p>
            <a:r>
              <a:rPr lang="en-US" altLang="zh-CN" dirty="0"/>
              <a:t>(1,3,0,0)</a:t>
            </a:r>
            <a:endParaRPr lang="zh-CN" altLang="en-US" dirty="0"/>
          </a:p>
        </p:txBody>
      </p:sp>
      <p:sp>
        <p:nvSpPr>
          <p:cNvPr id="32" name="TextBox 31"/>
          <p:cNvSpPr txBox="1"/>
          <p:nvPr/>
        </p:nvSpPr>
        <p:spPr>
          <a:xfrm>
            <a:off x="6127688" y="4081603"/>
            <a:ext cx="1249378" cy="369332"/>
          </a:xfrm>
          <a:prstGeom prst="rect">
            <a:avLst/>
          </a:prstGeom>
          <a:noFill/>
        </p:spPr>
        <p:txBody>
          <a:bodyPr wrap="square" rtlCol="0">
            <a:spAutoFit/>
          </a:bodyPr>
          <a:lstStyle/>
          <a:p>
            <a:r>
              <a:rPr lang="en-US" altLang="zh-CN" dirty="0"/>
              <a:t>(1,4,0,0)</a:t>
            </a:r>
            <a:endParaRPr lang="zh-CN" altLang="en-US" dirty="0"/>
          </a:p>
        </p:txBody>
      </p:sp>
    </p:spTree>
    <p:extLst>
      <p:ext uri="{BB962C8B-B14F-4D97-AF65-F5344CB8AC3E}">
        <p14:creationId xmlns:p14="http://schemas.microsoft.com/office/powerpoint/2010/main" val="76282907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80CF42C6-17DB-4A5E-B8C5-635063B9DC01}" type="slidenum">
              <a:rPr lang="zh-CN" altLang="en-US"/>
              <a:pPr/>
              <a:t>18</a:t>
            </a:fld>
            <a:endParaRPr lang="en-US" altLang="zh-CN"/>
          </a:p>
        </p:txBody>
      </p:sp>
      <p:sp>
        <p:nvSpPr>
          <p:cNvPr id="301060" name="Rectangle 4"/>
          <p:cNvSpPr>
            <a:spLocks noChangeArrowheads="1"/>
          </p:cNvSpPr>
          <p:nvPr/>
        </p:nvSpPr>
        <p:spPr bwMode="auto">
          <a:xfrm>
            <a:off x="611188" y="24658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生成问题状态的基本方法</a:t>
            </a:r>
          </a:p>
        </p:txBody>
      </p:sp>
      <p:sp>
        <p:nvSpPr>
          <p:cNvPr id="301061" name="Rectangle 5"/>
          <p:cNvSpPr>
            <a:spLocks noChangeArrowheads="1"/>
          </p:cNvSpPr>
          <p:nvPr/>
        </p:nvSpPr>
        <p:spPr bwMode="auto">
          <a:xfrm>
            <a:off x="250825" y="1390935"/>
            <a:ext cx="8424863" cy="446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200" dirty="0">
                <a:ea typeface="黑体" panose="02010609060101010101" pitchFamily="49" charset="-122"/>
              </a:rPr>
              <a:t>扩展结点</a:t>
            </a:r>
            <a:r>
              <a:rPr lang="en-US" altLang="zh-CN" sz="2200" dirty="0">
                <a:ea typeface="黑体" panose="02010609060101010101" pitchFamily="49" charset="-122"/>
              </a:rPr>
              <a:t>:</a:t>
            </a:r>
            <a:r>
              <a:rPr lang="zh-CN" altLang="en-US" sz="2200" dirty="0">
                <a:ea typeface="黑体" panose="02010609060101010101" pitchFamily="49" charset="-122"/>
              </a:rPr>
              <a:t>一个正在产生儿子的结点称为扩展结点</a:t>
            </a:r>
          </a:p>
          <a:p>
            <a:r>
              <a:rPr lang="zh-CN" altLang="en-US" sz="2200" dirty="0">
                <a:ea typeface="黑体" panose="02010609060101010101" pitchFamily="49" charset="-122"/>
              </a:rPr>
              <a:t>活结点</a:t>
            </a:r>
            <a:r>
              <a:rPr lang="en-US" altLang="zh-CN" sz="2200" dirty="0">
                <a:ea typeface="黑体" panose="02010609060101010101" pitchFamily="49" charset="-122"/>
              </a:rPr>
              <a:t>:</a:t>
            </a:r>
            <a:r>
              <a:rPr lang="zh-CN" altLang="en-US" sz="2200" dirty="0">
                <a:ea typeface="黑体" panose="02010609060101010101" pitchFamily="49" charset="-122"/>
              </a:rPr>
              <a:t>一个自身已生成但其儿子还没有全部生成的节点称做活结点</a:t>
            </a:r>
          </a:p>
          <a:p>
            <a:r>
              <a:rPr lang="zh-CN" altLang="en-US" sz="2200" dirty="0">
                <a:ea typeface="黑体" panose="02010609060101010101" pitchFamily="49" charset="-122"/>
              </a:rPr>
              <a:t>死结点</a:t>
            </a:r>
            <a:r>
              <a:rPr lang="en-US" altLang="zh-CN" sz="2200" dirty="0">
                <a:ea typeface="黑体" panose="02010609060101010101" pitchFamily="49" charset="-122"/>
              </a:rPr>
              <a:t>:</a:t>
            </a:r>
            <a:r>
              <a:rPr lang="zh-CN" altLang="en-US" sz="2200" dirty="0">
                <a:ea typeface="黑体" panose="02010609060101010101" pitchFamily="49" charset="-122"/>
              </a:rPr>
              <a:t>一个所有儿子已经产生的结点称做死结点</a:t>
            </a:r>
          </a:p>
          <a:p>
            <a:r>
              <a:rPr lang="zh-CN" altLang="en-US" sz="2200" dirty="0">
                <a:ea typeface="黑体" panose="02010609060101010101" pitchFamily="49" charset="-122"/>
              </a:rPr>
              <a:t>深度优先的问题状态生成法：如果对一个扩展结点</a:t>
            </a:r>
            <a:r>
              <a:rPr lang="en-US" altLang="zh-CN" sz="2200" dirty="0">
                <a:ea typeface="黑体" panose="02010609060101010101" pitchFamily="49" charset="-122"/>
              </a:rPr>
              <a:t>R</a:t>
            </a:r>
            <a:r>
              <a:rPr lang="zh-CN" altLang="en-US" sz="2200" dirty="0">
                <a:ea typeface="黑体" panose="02010609060101010101" pitchFamily="49" charset="-122"/>
              </a:rPr>
              <a:t>，一旦产生了它的一个儿子</a:t>
            </a:r>
            <a:r>
              <a:rPr lang="en-US" altLang="zh-CN" sz="2200" dirty="0">
                <a:ea typeface="黑体" panose="02010609060101010101" pitchFamily="49" charset="-122"/>
              </a:rPr>
              <a:t>C</a:t>
            </a:r>
            <a:r>
              <a:rPr lang="zh-CN" altLang="en-US" sz="2200" dirty="0">
                <a:ea typeface="黑体" panose="02010609060101010101" pitchFamily="49" charset="-122"/>
              </a:rPr>
              <a:t>，就把</a:t>
            </a:r>
            <a:r>
              <a:rPr lang="en-US" altLang="zh-CN" sz="2200" dirty="0">
                <a:ea typeface="黑体" panose="02010609060101010101" pitchFamily="49" charset="-122"/>
              </a:rPr>
              <a:t>C</a:t>
            </a:r>
            <a:r>
              <a:rPr lang="zh-CN" altLang="en-US" sz="2200" dirty="0">
                <a:ea typeface="黑体" panose="02010609060101010101" pitchFamily="49" charset="-122"/>
              </a:rPr>
              <a:t>当做新的扩展结点。在完成对子树</a:t>
            </a:r>
            <a:r>
              <a:rPr lang="en-US" altLang="zh-CN" sz="2200" dirty="0">
                <a:ea typeface="黑体" panose="02010609060101010101" pitchFamily="49" charset="-122"/>
              </a:rPr>
              <a:t>C</a:t>
            </a:r>
            <a:r>
              <a:rPr lang="zh-CN" altLang="en-US" sz="2200" dirty="0">
                <a:ea typeface="黑体" panose="02010609060101010101" pitchFamily="49" charset="-122"/>
              </a:rPr>
              <a:t>（以</a:t>
            </a:r>
            <a:r>
              <a:rPr lang="en-US" altLang="zh-CN" sz="2200" dirty="0">
                <a:ea typeface="黑体" panose="02010609060101010101" pitchFamily="49" charset="-122"/>
              </a:rPr>
              <a:t>C</a:t>
            </a:r>
            <a:r>
              <a:rPr lang="zh-CN" altLang="en-US" sz="2200" dirty="0">
                <a:ea typeface="黑体" panose="02010609060101010101" pitchFamily="49" charset="-122"/>
              </a:rPr>
              <a:t>为根的子树）的穷尽搜索之后，将</a:t>
            </a:r>
            <a:r>
              <a:rPr lang="en-US" altLang="zh-CN" sz="2200" dirty="0">
                <a:ea typeface="黑体" panose="02010609060101010101" pitchFamily="49" charset="-122"/>
              </a:rPr>
              <a:t>R</a:t>
            </a:r>
            <a:r>
              <a:rPr lang="zh-CN" altLang="en-US" sz="2200" dirty="0">
                <a:ea typeface="黑体" panose="02010609060101010101" pitchFamily="49" charset="-122"/>
              </a:rPr>
              <a:t>重新变成扩展结点，继续生成</a:t>
            </a:r>
            <a:r>
              <a:rPr lang="en-US" altLang="zh-CN" sz="2200" dirty="0">
                <a:ea typeface="黑体" panose="02010609060101010101" pitchFamily="49" charset="-122"/>
              </a:rPr>
              <a:t>R</a:t>
            </a:r>
            <a:r>
              <a:rPr lang="zh-CN" altLang="en-US" sz="2200" dirty="0">
                <a:ea typeface="黑体" panose="02010609060101010101" pitchFamily="49" charset="-122"/>
              </a:rPr>
              <a:t>的下一个儿子（如果存在）</a:t>
            </a:r>
          </a:p>
          <a:p>
            <a:r>
              <a:rPr lang="zh-CN" altLang="en-US" sz="2200" dirty="0">
                <a:ea typeface="黑体" panose="02010609060101010101" pitchFamily="49" charset="-122"/>
              </a:rPr>
              <a:t>宽度优先的问题状态生成法：在一个扩展结点变成死结点之前，它一直是扩展结点</a:t>
            </a:r>
          </a:p>
          <a:p>
            <a:r>
              <a:rPr lang="zh-CN" altLang="en-US" sz="2200" dirty="0">
                <a:ea typeface="黑体" panose="02010609060101010101" pitchFamily="49" charset="-122"/>
              </a:rPr>
              <a:t>回溯法：为了避免生成那些不可能产生最佳解的问题状态，要不断地利用限界函数</a:t>
            </a:r>
            <a:r>
              <a:rPr lang="en-US" altLang="zh-CN" sz="2200" dirty="0">
                <a:ea typeface="黑体" panose="02010609060101010101" pitchFamily="49" charset="-122"/>
              </a:rPr>
              <a:t>(bounding function)</a:t>
            </a:r>
            <a:r>
              <a:rPr lang="zh-CN" altLang="en-US" sz="2200" dirty="0">
                <a:ea typeface="黑体" panose="02010609060101010101" pitchFamily="49" charset="-122"/>
              </a:rPr>
              <a:t>来处死那些实际上不可能产生所需解的活结点，以减少问题的计算量。</a:t>
            </a:r>
            <a:r>
              <a:rPr lang="zh-CN" altLang="en-US" sz="2200" dirty="0">
                <a:solidFill>
                  <a:srgbClr val="FF3300"/>
                </a:solidFill>
                <a:ea typeface="黑体" panose="02010609060101010101" pitchFamily="49" charset="-122"/>
              </a:rPr>
              <a:t>具有限界函数的深度优先生成法称为回溯法</a:t>
            </a:r>
            <a:endParaRPr lang="ja-JP" altLang="en-US" sz="2200" dirty="0">
              <a:solidFill>
                <a:srgbClr val="FF3300"/>
              </a:solidFill>
              <a:ea typeface="黑体" panose="02010609060101010101" pitchFamily="49" charset="-122"/>
            </a:endParaRPr>
          </a:p>
        </p:txBody>
      </p:sp>
    </p:spTree>
    <p:extLst>
      <p:ext uri="{BB962C8B-B14F-4D97-AF65-F5344CB8AC3E}">
        <p14:creationId xmlns:p14="http://schemas.microsoft.com/office/powerpoint/2010/main" val="1075979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p:cNvSpPr>
          <p:nvPr>
            <p:ph type="body" idx="4294967295"/>
          </p:nvPr>
        </p:nvSpPr>
        <p:spPr>
          <a:xfrm>
            <a:off x="2238055" y="5966717"/>
            <a:ext cx="5334000" cy="381000"/>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marL="274320" lvl="0" indent="-274320" defTabSz="731520">
              <a:lnSpc>
                <a:spcPct val="90000"/>
              </a:lnSpc>
              <a:spcBef>
                <a:spcPts val="300"/>
              </a:spcBef>
              <a:buSzTx/>
              <a:buNone/>
              <a:defRPr sz="1800"/>
            </a:pPr>
            <a:r>
              <a:rPr sz="1600" dirty="0">
                <a:latin typeface="宋体"/>
                <a:ea typeface="宋体"/>
                <a:cs typeface="宋体"/>
                <a:sym typeface="宋体"/>
              </a:rPr>
              <a:t>图 </a:t>
            </a:r>
            <a:r>
              <a:rPr sz="1600" dirty="0"/>
              <a:t>7.7  </a:t>
            </a:r>
            <a:r>
              <a:rPr sz="1600" dirty="0">
                <a:latin typeface="宋体"/>
                <a:ea typeface="宋体"/>
                <a:cs typeface="宋体"/>
                <a:sym typeface="宋体"/>
              </a:rPr>
              <a:t>用</a:t>
            </a:r>
            <a:r>
              <a:rPr sz="1600" dirty="0"/>
              <a:t>4_queens</a:t>
            </a:r>
            <a:r>
              <a:rPr sz="1600" dirty="0">
                <a:latin typeface="宋体"/>
                <a:ea typeface="宋体"/>
                <a:cs typeface="宋体"/>
                <a:sym typeface="宋体"/>
              </a:rPr>
              <a:t>算法解</a:t>
            </a:r>
            <a:r>
              <a:rPr sz="1600" dirty="0"/>
              <a:t>4</a:t>
            </a:r>
            <a:r>
              <a:rPr sz="1600" dirty="0">
                <a:latin typeface="宋体"/>
                <a:ea typeface="宋体"/>
                <a:cs typeface="宋体"/>
                <a:sym typeface="宋体"/>
              </a:rPr>
              <a:t>后问题时的搜索树</a:t>
            </a:r>
          </a:p>
        </p:txBody>
      </p:sp>
      <p:pic>
        <p:nvPicPr>
          <p:cNvPr id="114" name="image.pdf"/>
          <p:cNvPicPr/>
          <p:nvPr/>
        </p:nvPicPr>
        <p:blipFill>
          <a:blip r:embed="rId2" cstate="print"/>
          <a:stretch>
            <a:fillRect/>
          </a:stretch>
        </p:blipFill>
        <p:spPr>
          <a:xfrm>
            <a:off x="1758593" y="1547117"/>
            <a:ext cx="5029200" cy="3736975"/>
          </a:xfrm>
          <a:prstGeom prst="rect">
            <a:avLst/>
          </a:prstGeom>
          <a:ln w="12700">
            <a:miter lim="400000"/>
          </a:ln>
        </p:spPr>
      </p:pic>
    </p:spTree>
    <p:extLst>
      <p:ext uri="{BB962C8B-B14F-4D97-AF65-F5344CB8AC3E}">
        <p14:creationId xmlns:p14="http://schemas.microsoft.com/office/powerpoint/2010/main" val="26936980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pPr>
            <a:fld id="{86CB4B4D-7CA3-9044-876B-883B54F8677D}" type="slidenum">
              <a:rPr sz="1400"/>
              <a:pPr lvl="0">
                <a:defRPr sz="1800"/>
              </a:pPr>
              <a:t>2</a:t>
            </a:fld>
            <a:endParaRPr sz="1400"/>
          </a:p>
        </p:txBody>
      </p:sp>
      <p:sp>
        <p:nvSpPr>
          <p:cNvPr id="17" name="Shape 17"/>
          <p:cNvSpPr>
            <a:spLocks noGrp="1"/>
          </p:cNvSpPr>
          <p:nvPr>
            <p:ph type="title"/>
          </p:nvPr>
        </p:nvSpPr>
        <p:spPr>
          <a:xfrm>
            <a:off x="737171" y="157538"/>
            <a:ext cx="7772400" cy="1143000"/>
          </a:xfrm>
          <a:prstGeom prst="rect">
            <a:avLst/>
          </a:prstGeom>
          <a:extLst>
            <a:ext uri="{C572A759-6A51-4108-AA02-DFA0A04FC94B}">
              <ma14:wrappingTextBoxFlag xmlns="" xmlns:ma14="http://schemas.microsoft.com/office/mac/drawingml/2011/main" val="1"/>
            </a:ext>
          </a:extLst>
        </p:spPr>
        <p:txBody>
          <a:bodyPr/>
          <a:lstStyle/>
          <a:p>
            <a:pPr lvl="0">
              <a:defRPr sz="1800"/>
            </a:pPr>
            <a:r>
              <a:rPr lang="zh-CN" altLang="en-US" sz="4400" dirty="0"/>
              <a:t>主要内容</a:t>
            </a:r>
            <a:endParaRPr sz="4400" dirty="0"/>
          </a:p>
        </p:txBody>
      </p:sp>
      <p:sp>
        <p:nvSpPr>
          <p:cNvPr id="18" name="Shape 18"/>
          <p:cNvSpPr>
            <a:spLocks noGrp="1"/>
          </p:cNvSpPr>
          <p:nvPr>
            <p:ph type="body" idx="1"/>
          </p:nvPr>
        </p:nvSpPr>
        <p:spPr>
          <a:prstGeom prst="rect">
            <a:avLst/>
          </a:prstGeom>
          <a:extLst>
            <a:ext uri="{C572A759-6A51-4108-AA02-DFA0A04FC94B}">
              <ma14:wrappingTextBoxFlag xmlns="" xmlns:ma14="http://schemas.microsoft.com/office/mac/drawingml/2011/main" val="1"/>
            </a:ext>
          </a:extLst>
        </p:spPr>
        <p:txBody>
          <a:bodyPr/>
          <a:lstStyle/>
          <a:p>
            <a:pPr lvl="0">
              <a:defRPr sz="1800"/>
            </a:pPr>
            <a:r>
              <a:rPr sz="3200" b="1" dirty="0" err="1"/>
              <a:t>N皇后问题</a:t>
            </a:r>
            <a:endParaRPr sz="3200" b="1" dirty="0"/>
          </a:p>
          <a:p>
            <a:pPr lvl="0">
              <a:defRPr sz="1800"/>
            </a:pPr>
            <a:r>
              <a:rPr sz="3200" b="1" dirty="0" err="1"/>
              <a:t>回溯法思想</a:t>
            </a:r>
            <a:endParaRPr sz="3200" b="1" dirty="0"/>
          </a:p>
          <a:p>
            <a:pPr lvl="0">
              <a:defRPr sz="1800"/>
            </a:pPr>
            <a:r>
              <a:rPr sz="3200" b="1" dirty="0" err="1"/>
              <a:t>回溯算法</a:t>
            </a:r>
            <a:endParaRPr sz="3200" b="1" dirty="0"/>
          </a:p>
          <a:p>
            <a:pPr lvl="0">
              <a:defRPr sz="1800"/>
            </a:pPr>
            <a:r>
              <a:rPr sz="3200" b="1" dirty="0" err="1"/>
              <a:t>回溯法应用</a:t>
            </a:r>
            <a:endParaRPr sz="3200" b="1" dirty="0"/>
          </a:p>
        </p:txBody>
      </p:sp>
    </p:spTree>
    <p:extLst>
      <p:ext uri="{BB962C8B-B14F-4D97-AF65-F5344CB8AC3E}">
        <p14:creationId xmlns:p14="http://schemas.microsoft.com/office/powerpoint/2010/main" val="358591151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FB7147-DE5B-4EA9-83AA-3A58BC85A221}" type="slidenum">
              <a:rPr lang="zh-CN" altLang="en-US"/>
              <a:pPr/>
              <a:t>20</a:t>
            </a:fld>
            <a:endParaRPr lang="en-US" altLang="zh-CN"/>
          </a:p>
        </p:txBody>
      </p:sp>
      <p:sp>
        <p:nvSpPr>
          <p:cNvPr id="286724"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a:effectLst>
                  <a:outerShdw blurRad="38100" dist="38100" dir="2700000" algn="tl">
                    <a:srgbClr val="C0C0C0"/>
                  </a:outerShdw>
                </a:effectLst>
                <a:ea typeface="黑体" panose="02010609060101010101" pitchFamily="49" charset="-122"/>
              </a:rPr>
              <a:t>递归回溯</a:t>
            </a:r>
          </a:p>
        </p:txBody>
      </p:sp>
      <p:sp>
        <p:nvSpPr>
          <p:cNvPr id="286725" name="Text Box 5"/>
          <p:cNvSpPr txBox="1">
            <a:spLocks noChangeArrowheads="1"/>
          </p:cNvSpPr>
          <p:nvPr/>
        </p:nvSpPr>
        <p:spPr bwMode="auto">
          <a:xfrm>
            <a:off x="477962" y="1596902"/>
            <a:ext cx="8372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回溯法对解空间作深度优先搜索，因此，在一般情况下用递归方法实现回溯法。</a:t>
            </a:r>
          </a:p>
        </p:txBody>
      </p:sp>
      <p:sp>
        <p:nvSpPr>
          <p:cNvPr id="286726" name="Text Box 6"/>
          <p:cNvSpPr txBox="1">
            <a:spLocks noChangeArrowheads="1"/>
          </p:cNvSpPr>
          <p:nvPr/>
        </p:nvSpPr>
        <p:spPr bwMode="auto">
          <a:xfrm>
            <a:off x="693862" y="2533527"/>
            <a:ext cx="722986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dirty="0">
                <a:ea typeface="楷体_GB2312" pitchFamily="49" charset="-122"/>
              </a:rPr>
              <a:t>void </a:t>
            </a:r>
            <a:r>
              <a:rPr lang="en-US" altLang="zh-CN" sz="2400" b="1" dirty="0">
                <a:ea typeface="楷体_GB2312" pitchFamily="49" charset="-122"/>
              </a:rPr>
              <a:t>backtrack </a:t>
            </a:r>
            <a:r>
              <a:rPr lang="en-US" altLang="zh-CN" sz="2400" dirty="0">
                <a:ea typeface="楷体_GB2312" pitchFamily="49" charset="-122"/>
              </a:rPr>
              <a:t>(</a:t>
            </a:r>
            <a:r>
              <a:rPr lang="en-US" altLang="zh-CN" sz="2400" dirty="0" err="1">
                <a:ea typeface="楷体_GB2312" pitchFamily="49" charset="-122"/>
              </a:rPr>
              <a:t>int</a:t>
            </a:r>
            <a:r>
              <a:rPr lang="en-US" altLang="zh-CN" sz="2400" dirty="0">
                <a:ea typeface="楷体_GB2312" pitchFamily="49" charset="-122"/>
              </a:rPr>
              <a:t> t)</a:t>
            </a:r>
          </a:p>
          <a:p>
            <a:r>
              <a:rPr lang="en-US" altLang="zh-CN" sz="2400" dirty="0">
                <a:ea typeface="楷体_GB2312" pitchFamily="49" charset="-122"/>
              </a:rPr>
              <a:t>{</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(t&gt;n) </a:t>
            </a:r>
            <a:r>
              <a:rPr lang="en-US" altLang="zh-CN" sz="2400" b="1" dirty="0">
                <a:ea typeface="楷体_GB2312" pitchFamily="49" charset="-122"/>
              </a:rPr>
              <a:t>output</a:t>
            </a:r>
            <a:r>
              <a:rPr lang="en-US" altLang="zh-CN" sz="2400" dirty="0">
                <a:ea typeface="楷体_GB2312" pitchFamily="49" charset="-122"/>
              </a:rPr>
              <a:t>(x);</a:t>
            </a:r>
          </a:p>
          <a:p>
            <a:r>
              <a:rPr lang="en-US" altLang="zh-CN" sz="2400" dirty="0">
                <a:ea typeface="楷体_GB2312" pitchFamily="49" charset="-122"/>
              </a:rPr>
              <a:t>       </a:t>
            </a:r>
            <a:r>
              <a:rPr lang="en-US" altLang="zh-CN" sz="2400" b="1" dirty="0">
                <a:ea typeface="楷体_GB2312" pitchFamily="49" charset="-122"/>
              </a:rPr>
              <a:t>else</a:t>
            </a:r>
          </a:p>
          <a:p>
            <a:r>
              <a:rPr lang="en-US" altLang="zh-CN" sz="2400" b="1" dirty="0">
                <a:ea typeface="楷体_GB2312" pitchFamily="49" charset="-122"/>
              </a:rPr>
              <a:t>         for</a:t>
            </a:r>
            <a:r>
              <a:rPr lang="en-US" altLang="zh-CN" sz="2400" dirty="0">
                <a:ea typeface="楷体_GB2312" pitchFamily="49" charset="-122"/>
              </a:rPr>
              <a:t> (</a:t>
            </a: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i</a:t>
            </a:r>
            <a:r>
              <a:rPr lang="en-US" altLang="zh-CN" sz="2400" dirty="0">
                <a:ea typeface="楷体_GB2312" pitchFamily="49" charset="-122"/>
              </a:rPr>
              <a:t>=</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 {</a:t>
            </a:r>
          </a:p>
          <a:p>
            <a:endParaRPr lang="en-US" altLang="zh-CN" sz="2400" dirty="0">
              <a:ea typeface="楷体_GB2312" pitchFamily="49" charset="-122"/>
            </a:endParaRPr>
          </a:p>
          <a:p>
            <a:r>
              <a:rPr lang="en-US" altLang="zh-CN" sz="2400" dirty="0">
                <a:ea typeface="楷体_GB2312" pitchFamily="49" charset="-122"/>
              </a:rPr>
              <a:t>           x[t]=</a:t>
            </a:r>
            <a:r>
              <a:rPr lang="en-US" altLang="zh-CN" sz="2400" b="1" dirty="0">
                <a:ea typeface="楷体_GB2312" pitchFamily="49" charset="-122"/>
              </a:rPr>
              <a:t>h</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当前解</a:t>
            </a:r>
            <a:endParaRPr lang="en-US" altLang="zh-CN" sz="2400" dirty="0">
              <a:ea typeface="楷体_GB2312" pitchFamily="49" charset="-122"/>
            </a:endParaRPr>
          </a:p>
          <a:p>
            <a:endParaRPr lang="en-US" altLang="zh-CN" sz="2400" dirty="0">
              <a:ea typeface="楷体_GB2312" pitchFamily="49" charset="-122"/>
            </a:endParaRPr>
          </a:p>
          <a:p>
            <a:r>
              <a:rPr lang="en-US" altLang="zh-CN" sz="2400" dirty="0">
                <a:ea typeface="楷体_GB2312" pitchFamily="49" charset="-122"/>
              </a:rPr>
              <a:t>           if (</a:t>
            </a:r>
            <a:r>
              <a:rPr lang="en-US" altLang="zh-CN" sz="2400" b="1" dirty="0">
                <a:ea typeface="楷体_GB2312" pitchFamily="49" charset="-122"/>
              </a:rPr>
              <a:t>constraint</a:t>
            </a:r>
            <a:r>
              <a:rPr lang="en-US" altLang="zh-CN" sz="2400" dirty="0">
                <a:ea typeface="楷体_GB2312" pitchFamily="49" charset="-122"/>
              </a:rPr>
              <a:t>(t)&amp;&amp;</a:t>
            </a:r>
            <a:r>
              <a:rPr lang="en-US" altLang="zh-CN" sz="2400" b="1" dirty="0">
                <a:ea typeface="楷体_GB2312" pitchFamily="49" charset="-122"/>
              </a:rPr>
              <a:t>bound</a:t>
            </a:r>
            <a:r>
              <a:rPr lang="en-US" altLang="zh-CN" sz="2400" dirty="0">
                <a:ea typeface="楷体_GB2312" pitchFamily="49" charset="-122"/>
              </a:rPr>
              <a:t>(t)) </a:t>
            </a:r>
            <a:r>
              <a:rPr lang="en-US" altLang="zh-CN" sz="2400" b="1" dirty="0">
                <a:ea typeface="楷体_GB2312" pitchFamily="49" charset="-122"/>
              </a:rPr>
              <a:t>backtrack</a:t>
            </a:r>
            <a:r>
              <a:rPr lang="en-US" altLang="zh-CN" sz="2400" dirty="0">
                <a:ea typeface="楷体_GB2312" pitchFamily="49" charset="-122"/>
              </a:rPr>
              <a:t>(t+1);</a:t>
            </a:r>
          </a:p>
          <a:p>
            <a:r>
              <a:rPr lang="en-US" altLang="zh-CN" sz="2400" dirty="0">
                <a:ea typeface="楷体_GB2312" pitchFamily="49" charset="-122"/>
              </a:rPr>
              <a:t>           }</a:t>
            </a:r>
          </a:p>
          <a:p>
            <a:r>
              <a:rPr lang="en-US" altLang="zh-CN" sz="2400" dirty="0">
                <a:ea typeface="楷体_GB2312" pitchFamily="49" charset="-122"/>
              </a:rPr>
              <a:t>}</a:t>
            </a:r>
            <a:endParaRPr lang="zh-CN" altLang="en-US" sz="2400" dirty="0">
              <a:ea typeface="楷体_GB2312" pitchFamily="49" charset="-122"/>
            </a:endParaRPr>
          </a:p>
        </p:txBody>
      </p:sp>
      <p:sp>
        <p:nvSpPr>
          <p:cNvPr id="2" name="圆角矩形标注 1"/>
          <p:cNvSpPr/>
          <p:nvPr/>
        </p:nvSpPr>
        <p:spPr bwMode="auto">
          <a:xfrm>
            <a:off x="3999297" y="3272589"/>
            <a:ext cx="2069432" cy="365760"/>
          </a:xfrm>
          <a:prstGeom prst="wedgeRoundRectCallout">
            <a:avLst>
              <a:gd name="adj1" fmla="val -83747"/>
              <a:gd name="adj2" fmla="val 16250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rPr>
              <a:t>解的第一种可能</a:t>
            </a:r>
          </a:p>
        </p:txBody>
      </p:sp>
      <p:sp>
        <p:nvSpPr>
          <p:cNvPr id="3" name="圆角矩形标注 2"/>
          <p:cNvSpPr/>
          <p:nvPr/>
        </p:nvSpPr>
        <p:spPr bwMode="auto">
          <a:xfrm>
            <a:off x="4497388" y="4783756"/>
            <a:ext cx="2265990" cy="336884"/>
          </a:xfrm>
          <a:prstGeom prst="wedgeRoundRectCallout">
            <a:avLst>
              <a:gd name="adj1" fmla="val -43402"/>
              <a:gd name="adj2" fmla="val -14321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rPr>
              <a:t>解的最后一种情况</a:t>
            </a:r>
          </a:p>
        </p:txBody>
      </p:sp>
    </p:spTree>
    <p:extLst>
      <p:ext uri="{BB962C8B-B14F-4D97-AF65-F5344CB8AC3E}">
        <p14:creationId xmlns:p14="http://schemas.microsoft.com/office/powerpoint/2010/main" val="29240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子集和问题（</a:t>
            </a:r>
            <a:r>
              <a:rPr lang="en-US" altLang="zh-CN" sz="3600" b="1" dirty="0">
                <a:solidFill>
                  <a:srgbClr val="0000CC"/>
                </a:solidFill>
              </a:rPr>
              <a:t>1</a:t>
            </a:r>
            <a:r>
              <a:rPr lang="zh-CN" altLang="en-US" sz="3600" b="1" dirty="0">
                <a:solidFill>
                  <a:srgbClr val="0000CC"/>
                </a:solidFill>
              </a:rPr>
              <a:t>）</a:t>
            </a:r>
            <a:endParaRPr lang="en-US" sz="3600" b="1" dirty="0">
              <a:solidFill>
                <a:srgbClr val="0000CC"/>
              </a:solidFill>
            </a:endParaRPr>
          </a:p>
        </p:txBody>
      </p:sp>
      <p:sp>
        <p:nvSpPr>
          <p:cNvPr id="8195" name="Rectangle 3"/>
          <p:cNvSpPr>
            <a:spLocks noGrp="1" noChangeArrowheads="1"/>
          </p:cNvSpPr>
          <p:nvPr>
            <p:ph type="body" idx="1"/>
          </p:nvPr>
        </p:nvSpPr>
        <p:spPr>
          <a:xfrm>
            <a:off x="304800" y="1447800"/>
            <a:ext cx="8534400" cy="4648200"/>
          </a:xfrm>
          <a:noFill/>
        </p:spPr>
        <p:txBody>
          <a:bodyPr lIns="92075" tIns="46038" rIns="92075" bIns="46038"/>
          <a:lstStyle/>
          <a:p>
            <a:pPr>
              <a:spcBef>
                <a:spcPts val="600"/>
              </a:spcBef>
              <a:spcAft>
                <a:spcPts val="0"/>
              </a:spcAft>
            </a:pPr>
            <a:r>
              <a:rPr lang="zh-CN" altLang="en-US" sz="2400" b="1" dirty="0">
                <a:solidFill>
                  <a:srgbClr val="C00000"/>
                </a:solidFill>
                <a:latin typeface="+mj-lt"/>
              </a:rPr>
              <a:t>问题</a:t>
            </a:r>
            <a:r>
              <a:rPr lang="en-US" sz="2400" b="1" dirty="0">
                <a:latin typeface="+mj-lt"/>
              </a:rPr>
              <a:t>: </a:t>
            </a:r>
            <a:r>
              <a:rPr lang="zh-CN" altLang="en-US" sz="2400" b="1" dirty="0">
                <a:latin typeface="+mj-lt"/>
              </a:rPr>
              <a:t>给定</a:t>
            </a:r>
            <a:r>
              <a:rPr lang="en-US" sz="2400" b="1" dirty="0">
                <a:latin typeface="+mj-lt"/>
              </a:rPr>
              <a:t> </a:t>
            </a:r>
            <a:r>
              <a:rPr lang="en-US" sz="2400" b="1" i="1" dirty="0">
                <a:latin typeface="+mj-lt"/>
              </a:rPr>
              <a:t>n</a:t>
            </a:r>
            <a:r>
              <a:rPr lang="en-US" sz="2400" b="1" dirty="0">
                <a:latin typeface="+mj-lt"/>
              </a:rPr>
              <a:t> </a:t>
            </a:r>
            <a:r>
              <a:rPr lang="zh-CN" altLang="en-US" sz="2400" b="1" dirty="0">
                <a:latin typeface="+mj-lt"/>
              </a:rPr>
              <a:t>正整数</a:t>
            </a:r>
            <a:r>
              <a:rPr lang="en-US" sz="2400" b="1" i="1" dirty="0">
                <a:latin typeface="+mj-lt"/>
              </a:rPr>
              <a:t>w</a:t>
            </a:r>
            <a:r>
              <a:rPr lang="en-US" sz="2400" b="1" baseline="-25000" dirty="0">
                <a:latin typeface="+mj-lt"/>
              </a:rPr>
              <a:t>1</a:t>
            </a:r>
            <a:r>
              <a:rPr lang="en-US" sz="2400" b="1" dirty="0">
                <a:latin typeface="+mj-lt"/>
              </a:rPr>
              <a:t>, …,</a:t>
            </a:r>
            <a:r>
              <a:rPr lang="en-US" sz="2400" b="1" i="1" dirty="0">
                <a:latin typeface="+mj-lt"/>
              </a:rPr>
              <a:t> </a:t>
            </a:r>
            <a:r>
              <a:rPr lang="en-US" sz="2400" b="1" i="1" dirty="0" err="1">
                <a:latin typeface="+mj-lt"/>
              </a:rPr>
              <a:t>w</a:t>
            </a:r>
            <a:r>
              <a:rPr lang="en-US" sz="2400" b="1" i="1" baseline="-25000" dirty="0" err="1">
                <a:latin typeface="+mj-lt"/>
              </a:rPr>
              <a:t>n</a:t>
            </a:r>
            <a:r>
              <a:rPr lang="en-US" sz="2400" b="1" dirty="0">
                <a:latin typeface="+mj-lt"/>
              </a:rPr>
              <a:t> </a:t>
            </a:r>
            <a:r>
              <a:rPr lang="zh-CN" altLang="en-US" sz="2400" b="1" dirty="0">
                <a:latin typeface="+mj-lt"/>
              </a:rPr>
              <a:t>集合，一个正整数</a:t>
            </a:r>
            <a:r>
              <a:rPr lang="en-US" sz="2400" b="1" dirty="0">
                <a:latin typeface="+mj-lt"/>
              </a:rPr>
              <a:t> </a:t>
            </a:r>
            <a:r>
              <a:rPr lang="en-US" sz="2400" b="1" i="1" dirty="0">
                <a:latin typeface="+mj-lt"/>
              </a:rPr>
              <a:t>S</a:t>
            </a:r>
            <a:r>
              <a:rPr lang="zh-CN" altLang="en-US" sz="2400" b="1" dirty="0">
                <a:latin typeface="+mj-lt"/>
              </a:rPr>
              <a:t>，找到所有子集，使其和等于</a:t>
            </a:r>
            <a:r>
              <a:rPr lang="en-US" sz="2400" b="1" dirty="0">
                <a:latin typeface="+mj-lt"/>
              </a:rPr>
              <a:t> </a:t>
            </a:r>
            <a:r>
              <a:rPr lang="en-US" sz="2400" b="1" i="1" dirty="0">
                <a:latin typeface="+mj-lt"/>
              </a:rPr>
              <a:t>S</a:t>
            </a:r>
            <a:r>
              <a:rPr lang="en-US" sz="2400" b="1" dirty="0">
                <a:latin typeface="+mj-lt"/>
              </a:rPr>
              <a:t>. </a:t>
            </a:r>
            <a:endParaRPr lang="en-US" sz="2400" b="1" dirty="0">
              <a:solidFill>
                <a:srgbClr val="C00000"/>
              </a:solidFill>
              <a:latin typeface="+mj-lt"/>
            </a:endParaRPr>
          </a:p>
          <a:p>
            <a:pPr>
              <a:spcBef>
                <a:spcPts val="600"/>
              </a:spcBef>
              <a:spcAft>
                <a:spcPts val="0"/>
              </a:spcAft>
            </a:pPr>
            <a:r>
              <a:rPr lang="zh-CN" altLang="en-US" sz="2400" b="1" dirty="0">
                <a:solidFill>
                  <a:srgbClr val="C00000"/>
                </a:solidFill>
                <a:latin typeface="+mj-lt"/>
              </a:rPr>
              <a:t>举例</a:t>
            </a:r>
            <a:r>
              <a:rPr lang="en-US" sz="2400" b="1" dirty="0">
                <a:latin typeface="+mj-lt"/>
              </a:rPr>
              <a:t>: </a:t>
            </a:r>
            <a:r>
              <a:rPr lang="en-US" sz="2400" b="1" i="1" dirty="0">
                <a:latin typeface="+mj-lt"/>
              </a:rPr>
              <a:t>n</a:t>
            </a:r>
            <a:r>
              <a:rPr lang="en-US" sz="2400" b="1" dirty="0">
                <a:latin typeface="+mj-lt"/>
              </a:rPr>
              <a:t> = 3, </a:t>
            </a:r>
            <a:r>
              <a:rPr lang="en-US" sz="2400" b="1" i="1" dirty="0">
                <a:latin typeface="+mj-lt"/>
              </a:rPr>
              <a:t>w</a:t>
            </a:r>
            <a:r>
              <a:rPr lang="en-US" sz="2400" b="1" baseline="-25000" dirty="0">
                <a:latin typeface="+mj-lt"/>
              </a:rPr>
              <a:t>1 </a:t>
            </a:r>
            <a:r>
              <a:rPr lang="en-US" sz="2400" b="1" dirty="0">
                <a:latin typeface="+mj-lt"/>
              </a:rPr>
              <a:t>= 2, </a:t>
            </a:r>
            <a:r>
              <a:rPr lang="en-US" sz="2400" b="1" i="1" dirty="0">
                <a:latin typeface="+mj-lt"/>
              </a:rPr>
              <a:t>w</a:t>
            </a:r>
            <a:r>
              <a:rPr lang="en-US" sz="2400" b="1" baseline="-25000" dirty="0">
                <a:latin typeface="+mj-lt"/>
              </a:rPr>
              <a:t>2 </a:t>
            </a:r>
            <a:r>
              <a:rPr lang="en-US" sz="2400" b="1" dirty="0">
                <a:latin typeface="+mj-lt"/>
              </a:rPr>
              <a:t>= 4, </a:t>
            </a:r>
            <a:r>
              <a:rPr lang="en-US" sz="2400" b="1" i="1" dirty="0">
                <a:latin typeface="+mj-lt"/>
              </a:rPr>
              <a:t>w</a:t>
            </a:r>
            <a:r>
              <a:rPr lang="en-US" sz="2400" b="1" baseline="-25000" dirty="0">
                <a:latin typeface="+mj-lt"/>
              </a:rPr>
              <a:t>3 </a:t>
            </a:r>
            <a:r>
              <a:rPr lang="en-US" sz="2400" b="1" dirty="0">
                <a:latin typeface="+mj-lt"/>
              </a:rPr>
              <a:t>= 6, and </a:t>
            </a:r>
            <a:r>
              <a:rPr lang="en-US" sz="2400" b="1" i="1" dirty="0"/>
              <a:t>S</a:t>
            </a:r>
            <a:r>
              <a:rPr lang="en-US" sz="2400" b="1" dirty="0"/>
              <a:t> = 6.</a:t>
            </a:r>
            <a:endParaRPr lang="en-US" sz="2400" b="1" dirty="0">
              <a:latin typeface="+mj-lt"/>
            </a:endParaRPr>
          </a:p>
          <a:p>
            <a:pPr marL="0" indent="0">
              <a:spcBef>
                <a:spcPts val="600"/>
              </a:spcBef>
              <a:spcAft>
                <a:spcPts val="0"/>
              </a:spcAft>
              <a:buNone/>
            </a:pPr>
            <a:r>
              <a:rPr lang="en-US" sz="2400" b="1" dirty="0">
                <a:latin typeface="+mj-lt"/>
              </a:rPr>
              <a:t>     </a:t>
            </a:r>
            <a:r>
              <a:rPr lang="zh-CN" altLang="en-US" sz="2400" b="1" dirty="0">
                <a:latin typeface="+mj-lt"/>
              </a:rPr>
              <a:t>解</a:t>
            </a:r>
            <a:r>
              <a:rPr lang="en-US" sz="2400" b="1" dirty="0">
                <a:latin typeface="+mj-lt"/>
              </a:rPr>
              <a:t>: {2, 4} and {6}.</a:t>
            </a:r>
          </a:p>
          <a:p>
            <a:pPr marL="347472" indent="-347472">
              <a:spcBef>
                <a:spcPts val="600"/>
              </a:spcBef>
              <a:spcAft>
                <a:spcPts val="0"/>
              </a:spcAft>
            </a:pPr>
            <a:r>
              <a:rPr lang="zh-CN" altLang="en-US" sz="2400" b="1" dirty="0">
                <a:latin typeface="+mj-lt"/>
              </a:rPr>
              <a:t>蛮力法：</a:t>
            </a:r>
            <a:r>
              <a:rPr lang="en-US" sz="2400" b="1" dirty="0">
                <a:latin typeface="+mj-lt"/>
              </a:rPr>
              <a:t> </a:t>
            </a:r>
            <a:r>
              <a:rPr lang="en-US" sz="2400" b="1" i="1" dirty="0">
                <a:latin typeface="+mj-lt"/>
              </a:rPr>
              <a:t>O</a:t>
            </a:r>
            <a:r>
              <a:rPr lang="en-US" sz="2400" b="1" dirty="0">
                <a:latin typeface="+mj-lt"/>
              </a:rPr>
              <a:t>(2</a:t>
            </a:r>
            <a:r>
              <a:rPr lang="en-US" sz="2400" b="1" i="1" baseline="30000" dirty="0">
                <a:latin typeface="+mj-lt"/>
              </a:rPr>
              <a:t>n</a:t>
            </a:r>
            <a:r>
              <a:rPr lang="en-US" sz="2400" b="1" dirty="0">
                <a:latin typeface="+mj-lt"/>
              </a:rPr>
              <a:t>) </a:t>
            </a:r>
            <a:r>
              <a:rPr lang="en-US" altLang="zh-CN" sz="2400" b="1" dirty="0">
                <a:latin typeface="+mj-lt"/>
              </a:rPr>
              <a:t>——</a:t>
            </a:r>
            <a:r>
              <a:rPr lang="zh-CN" altLang="en-US" sz="2400" b="1" dirty="0">
                <a:latin typeface="+mj-lt"/>
              </a:rPr>
              <a:t>问题规模很大时不适用</a:t>
            </a:r>
            <a:r>
              <a:rPr lang="en-US" sz="2400" b="1" dirty="0">
                <a:latin typeface="+mj-lt"/>
              </a:rPr>
              <a:t>.</a:t>
            </a:r>
          </a:p>
          <a:p>
            <a:pPr marL="347472" indent="-347472">
              <a:spcBef>
                <a:spcPts val="600"/>
              </a:spcBef>
              <a:spcAft>
                <a:spcPts val="0"/>
              </a:spcAft>
            </a:pPr>
            <a:r>
              <a:rPr lang="zh-CN" altLang="en-US" sz="2400" b="1" dirty="0">
                <a:latin typeface="+mj-lt"/>
              </a:rPr>
              <a:t>为了更好解决问题，利用回溯法。</a:t>
            </a:r>
            <a:endParaRPr lang="en-US" sz="2400" b="1" dirty="0">
              <a:latin typeface="+mj-lt"/>
            </a:endParaRPr>
          </a:p>
        </p:txBody>
      </p:sp>
    </p:spTree>
    <p:extLst>
      <p:ext uri="{BB962C8B-B14F-4D97-AF65-F5344CB8AC3E}">
        <p14:creationId xmlns:p14="http://schemas.microsoft.com/office/powerpoint/2010/main" val="1792221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子集和问题</a:t>
            </a:r>
            <a:r>
              <a:rPr lang="en-US" sz="3600" b="1" dirty="0">
                <a:solidFill>
                  <a:srgbClr val="0000CC"/>
                </a:solidFill>
              </a:rPr>
              <a:t>(2)</a:t>
            </a:r>
          </a:p>
        </p:txBody>
      </p:sp>
      <p:sp>
        <p:nvSpPr>
          <p:cNvPr id="9219" name="Rectangle 3"/>
          <p:cNvSpPr>
            <a:spLocks noGrp="1" noChangeArrowheads="1"/>
          </p:cNvSpPr>
          <p:nvPr>
            <p:ph type="body" idx="1"/>
          </p:nvPr>
        </p:nvSpPr>
        <p:spPr>
          <a:xfrm>
            <a:off x="457200" y="1447800"/>
            <a:ext cx="8229600" cy="5105400"/>
          </a:xfrm>
          <a:noFill/>
        </p:spPr>
        <p:txBody>
          <a:bodyPr lIns="92075" tIns="46038" rIns="92075" bIns="46038"/>
          <a:lstStyle/>
          <a:p>
            <a:pPr>
              <a:spcBef>
                <a:spcPts val="600"/>
              </a:spcBef>
              <a:spcAft>
                <a:spcPts val="0"/>
              </a:spcAft>
            </a:pPr>
            <a:r>
              <a:rPr lang="zh-CN" altLang="en-US" sz="2400" b="1" dirty="0"/>
              <a:t>向量</a:t>
            </a:r>
            <a:r>
              <a:rPr lang="en-US" altLang="zh-CN" sz="2400" b="1" i="1" dirty="0"/>
              <a:t>x</a:t>
            </a:r>
            <a:r>
              <a:rPr lang="en-US" altLang="zh-CN" sz="2400" b="1" dirty="0"/>
              <a:t>=(</a:t>
            </a:r>
            <a:r>
              <a:rPr lang="en-US" altLang="zh-CN" sz="2400" b="1" i="1" dirty="0"/>
              <a:t>x</a:t>
            </a:r>
            <a:r>
              <a:rPr lang="en-US" altLang="zh-CN" sz="1200" b="1" i="1" dirty="0"/>
              <a:t>1</a:t>
            </a:r>
            <a:r>
              <a:rPr lang="en-US" altLang="zh-CN" sz="2400" b="1" dirty="0"/>
              <a:t>, </a:t>
            </a:r>
            <a:r>
              <a:rPr lang="en-US" altLang="zh-CN" sz="2400" b="1" i="1" dirty="0"/>
              <a:t>x</a:t>
            </a:r>
            <a:r>
              <a:rPr lang="en-US" altLang="zh-CN" sz="1200" b="1" i="1" dirty="0"/>
              <a:t>2</a:t>
            </a:r>
            <a:r>
              <a:rPr lang="en-US" altLang="zh-CN" sz="2400" b="1" dirty="0"/>
              <a:t> ,…, </a:t>
            </a:r>
            <a:r>
              <a:rPr lang="en-US" altLang="zh-CN" sz="2400" b="1" i="1" dirty="0" err="1"/>
              <a:t>x</a:t>
            </a:r>
            <a:r>
              <a:rPr lang="en-US" altLang="zh-CN" sz="1200" b="1" i="1" dirty="0" err="1"/>
              <a:t>n</a:t>
            </a:r>
            <a:r>
              <a:rPr lang="en-US" altLang="zh-CN" sz="2400" b="1" dirty="0"/>
              <a:t>)</a:t>
            </a:r>
            <a:r>
              <a:rPr lang="zh-CN" altLang="en-US" sz="2400" b="1" dirty="0"/>
              <a:t>表示节点，每个</a:t>
            </a:r>
            <a:r>
              <a:rPr lang="en-US" altLang="zh-CN" sz="2400" b="1" i="1" dirty="0"/>
              <a:t>x</a:t>
            </a:r>
            <a:r>
              <a:rPr lang="en-US" altLang="zh-CN" sz="1200" b="1" i="1" dirty="0"/>
              <a:t>i</a:t>
            </a:r>
            <a:r>
              <a:rPr lang="zh-CN" altLang="en-US" sz="2400" b="1" dirty="0"/>
              <a:t>的取值范围</a:t>
            </a:r>
            <a:r>
              <a:rPr lang="en-US" altLang="zh-CN" sz="2400" b="1" dirty="0"/>
              <a:t>{0,1}</a:t>
            </a:r>
          </a:p>
          <a:p>
            <a:pPr>
              <a:spcBef>
                <a:spcPts val="600"/>
              </a:spcBef>
              <a:spcAft>
                <a:spcPts val="0"/>
              </a:spcAft>
            </a:pPr>
            <a:r>
              <a:rPr lang="zh-CN" altLang="en-US" sz="2400" b="1" dirty="0"/>
              <a:t>我们利用一棵二叉树进行回溯</a:t>
            </a:r>
            <a:endParaRPr lang="en-US" altLang="zh-CN" sz="2400" b="1" dirty="0"/>
          </a:p>
          <a:p>
            <a:pPr>
              <a:spcBef>
                <a:spcPts val="600"/>
              </a:spcBef>
              <a:spcAft>
                <a:spcPts val="0"/>
              </a:spcAft>
            </a:pPr>
            <a:r>
              <a:rPr lang="zh-CN" altLang="en-US" sz="2400" b="1" dirty="0"/>
              <a:t>每一行表示一个元素</a:t>
            </a:r>
            <a:r>
              <a:rPr lang="en-US" altLang="zh-CN" sz="2400" b="1" i="1" dirty="0" err="1"/>
              <a:t>w</a:t>
            </a:r>
            <a:r>
              <a:rPr lang="en-US" altLang="zh-CN" sz="2400" b="1" i="1" baseline="-25000" dirty="0" err="1"/>
              <a:t>i</a:t>
            </a:r>
            <a:r>
              <a:rPr lang="zh-CN" altLang="en-US" sz="2400" b="1" dirty="0"/>
              <a:t>的选择情况，标</a:t>
            </a:r>
            <a:r>
              <a:rPr lang="en-US" altLang="zh-CN" sz="2400" b="1" dirty="0"/>
              <a:t>1</a:t>
            </a:r>
            <a:r>
              <a:rPr lang="zh-CN" altLang="en-US" sz="2400" b="1" dirty="0"/>
              <a:t>表示选中，</a:t>
            </a:r>
            <a:r>
              <a:rPr lang="en-US" altLang="zh-CN" sz="2400" b="1" dirty="0"/>
              <a:t>0</a:t>
            </a:r>
            <a:r>
              <a:rPr lang="zh-CN" altLang="en-US" sz="2400" b="1" dirty="0"/>
              <a:t>表示没选中</a:t>
            </a:r>
            <a:endParaRPr lang="en-US" altLang="zh-CN" sz="2400" b="1" dirty="0"/>
          </a:p>
          <a:p>
            <a:pPr>
              <a:spcBef>
                <a:spcPts val="600"/>
              </a:spcBef>
              <a:spcAft>
                <a:spcPts val="0"/>
              </a:spcAft>
            </a:pPr>
            <a:r>
              <a:rPr lang="zh-CN" altLang="en-US" sz="2400" b="1" dirty="0"/>
              <a:t>每个节点赋予一个值，表示当前求和大小</a:t>
            </a:r>
            <a:endParaRPr lang="en-US" altLang="zh-CN" sz="2400" b="1" dirty="0"/>
          </a:p>
          <a:p>
            <a:pPr>
              <a:spcBef>
                <a:spcPts val="600"/>
              </a:spcBef>
              <a:spcAft>
                <a:spcPts val="0"/>
              </a:spcAft>
            </a:pPr>
            <a:r>
              <a:rPr lang="zh-CN" altLang="en-US" sz="2400" b="1" dirty="0"/>
              <a:t>根节点是</a:t>
            </a:r>
            <a:r>
              <a:rPr lang="en-US" altLang="zh-CN" sz="2400" b="1" dirty="0"/>
              <a:t>0</a:t>
            </a:r>
            <a:r>
              <a:rPr lang="zh-CN" altLang="en-US" sz="2400" b="1" dirty="0"/>
              <a:t>，表示没有元素选定</a:t>
            </a:r>
            <a:endParaRPr lang="en-US" altLang="zh-CN" sz="2400" b="1" dirty="0"/>
          </a:p>
          <a:p>
            <a:pPr>
              <a:spcBef>
                <a:spcPts val="600"/>
              </a:spcBef>
              <a:spcAft>
                <a:spcPts val="0"/>
              </a:spcAft>
            </a:pPr>
            <a:endParaRPr lang="en-US" sz="2400" b="1" dirty="0"/>
          </a:p>
        </p:txBody>
      </p:sp>
    </p:spTree>
    <p:extLst>
      <p:ext uri="{BB962C8B-B14F-4D97-AF65-F5344CB8AC3E}">
        <p14:creationId xmlns:p14="http://schemas.microsoft.com/office/powerpoint/2010/main" val="398552053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304800"/>
            <a:ext cx="8077200" cy="914400"/>
          </a:xfrm>
        </p:spPr>
        <p:txBody>
          <a:bodyPr/>
          <a:lstStyle/>
          <a:p>
            <a:r>
              <a:rPr lang="zh-CN" altLang="en-US" sz="3600" b="1" dirty="0">
                <a:solidFill>
                  <a:srgbClr val="0000CC"/>
                </a:solidFill>
              </a:rPr>
              <a:t>子集和问题</a:t>
            </a:r>
            <a:r>
              <a:rPr lang="en-US" sz="3600" b="1" dirty="0">
                <a:solidFill>
                  <a:srgbClr val="0000CC"/>
                </a:solidFill>
              </a:rPr>
              <a:t>(3)</a:t>
            </a:r>
            <a:endParaRPr lang="en-US" sz="3600" dirty="0">
              <a:solidFill>
                <a:srgbClr val="0000CC"/>
              </a:solidFill>
            </a:endParaRPr>
          </a:p>
        </p:txBody>
      </p:sp>
      <p:sp>
        <p:nvSpPr>
          <p:cNvPr id="10243" name="Oval 3"/>
          <p:cNvSpPr>
            <a:spLocks noChangeArrowheads="1"/>
          </p:cNvSpPr>
          <p:nvPr/>
        </p:nvSpPr>
        <p:spPr bwMode="auto">
          <a:xfrm>
            <a:off x="3886200" y="2057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4" name="Oval 4"/>
          <p:cNvSpPr>
            <a:spLocks noChangeArrowheads="1"/>
          </p:cNvSpPr>
          <p:nvPr/>
        </p:nvSpPr>
        <p:spPr bwMode="auto">
          <a:xfrm>
            <a:off x="1981200" y="29718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5" name="Oval 5"/>
          <p:cNvSpPr>
            <a:spLocks noChangeArrowheads="1"/>
          </p:cNvSpPr>
          <p:nvPr/>
        </p:nvSpPr>
        <p:spPr bwMode="auto">
          <a:xfrm>
            <a:off x="6172200" y="29718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6" name="Oval 6"/>
          <p:cNvSpPr>
            <a:spLocks noChangeArrowheads="1"/>
          </p:cNvSpPr>
          <p:nvPr/>
        </p:nvSpPr>
        <p:spPr bwMode="auto">
          <a:xfrm>
            <a:off x="5105400" y="38862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7" name="Oval 7"/>
          <p:cNvSpPr>
            <a:spLocks noChangeArrowheads="1"/>
          </p:cNvSpPr>
          <p:nvPr/>
        </p:nvSpPr>
        <p:spPr bwMode="auto">
          <a:xfrm>
            <a:off x="7239000" y="38862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8" name="Oval 8"/>
          <p:cNvSpPr>
            <a:spLocks noChangeArrowheads="1"/>
          </p:cNvSpPr>
          <p:nvPr/>
        </p:nvSpPr>
        <p:spPr bwMode="auto">
          <a:xfrm>
            <a:off x="1066800" y="3962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9" name="Oval 9"/>
          <p:cNvSpPr>
            <a:spLocks noChangeArrowheads="1"/>
          </p:cNvSpPr>
          <p:nvPr/>
        </p:nvSpPr>
        <p:spPr bwMode="auto">
          <a:xfrm>
            <a:off x="2743200" y="3962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0" name="Oval 10"/>
          <p:cNvSpPr>
            <a:spLocks noChangeArrowheads="1"/>
          </p:cNvSpPr>
          <p:nvPr/>
        </p:nvSpPr>
        <p:spPr bwMode="auto">
          <a:xfrm>
            <a:off x="5334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1" name="Oval 11"/>
          <p:cNvSpPr>
            <a:spLocks noChangeArrowheads="1"/>
          </p:cNvSpPr>
          <p:nvPr/>
        </p:nvSpPr>
        <p:spPr bwMode="auto">
          <a:xfrm>
            <a:off x="13716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2" name="Oval 12"/>
          <p:cNvSpPr>
            <a:spLocks noChangeArrowheads="1"/>
          </p:cNvSpPr>
          <p:nvPr/>
        </p:nvSpPr>
        <p:spPr bwMode="auto">
          <a:xfrm>
            <a:off x="23622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3" name="Oval 13"/>
          <p:cNvSpPr>
            <a:spLocks noChangeArrowheads="1"/>
          </p:cNvSpPr>
          <p:nvPr/>
        </p:nvSpPr>
        <p:spPr bwMode="auto">
          <a:xfrm>
            <a:off x="33528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4" name="Oval 14"/>
          <p:cNvSpPr>
            <a:spLocks noChangeArrowheads="1"/>
          </p:cNvSpPr>
          <p:nvPr/>
        </p:nvSpPr>
        <p:spPr bwMode="auto">
          <a:xfrm>
            <a:off x="45720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5" name="Oval 15"/>
          <p:cNvSpPr>
            <a:spLocks noChangeArrowheads="1"/>
          </p:cNvSpPr>
          <p:nvPr/>
        </p:nvSpPr>
        <p:spPr bwMode="auto">
          <a:xfrm>
            <a:off x="57150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6" name="Oval 16"/>
          <p:cNvSpPr>
            <a:spLocks noChangeArrowheads="1"/>
          </p:cNvSpPr>
          <p:nvPr/>
        </p:nvSpPr>
        <p:spPr bwMode="auto">
          <a:xfrm>
            <a:off x="67056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7" name="Oval 17"/>
          <p:cNvSpPr>
            <a:spLocks noChangeArrowheads="1"/>
          </p:cNvSpPr>
          <p:nvPr/>
        </p:nvSpPr>
        <p:spPr bwMode="auto">
          <a:xfrm>
            <a:off x="79248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8" name="Line 18"/>
          <p:cNvSpPr>
            <a:spLocks noChangeShapeType="1"/>
          </p:cNvSpPr>
          <p:nvPr/>
        </p:nvSpPr>
        <p:spPr bwMode="auto">
          <a:xfrm flipH="1">
            <a:off x="2590800" y="2438400"/>
            <a:ext cx="1295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19"/>
          <p:cNvSpPr>
            <a:spLocks noChangeShapeType="1"/>
          </p:cNvSpPr>
          <p:nvPr/>
        </p:nvSpPr>
        <p:spPr bwMode="auto">
          <a:xfrm flipH="1">
            <a:off x="1447800" y="34290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0" name="Line 20"/>
          <p:cNvSpPr>
            <a:spLocks noChangeShapeType="1"/>
          </p:cNvSpPr>
          <p:nvPr/>
        </p:nvSpPr>
        <p:spPr bwMode="auto">
          <a:xfrm>
            <a:off x="2590800" y="35052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1" name="Line 21"/>
          <p:cNvSpPr>
            <a:spLocks noChangeShapeType="1"/>
          </p:cNvSpPr>
          <p:nvPr/>
        </p:nvSpPr>
        <p:spPr bwMode="auto">
          <a:xfrm>
            <a:off x="4572000" y="2438400"/>
            <a:ext cx="1676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2" name="Text Box 22"/>
          <p:cNvSpPr txBox="1">
            <a:spLocks noChangeArrowheads="1"/>
          </p:cNvSpPr>
          <p:nvPr/>
        </p:nvSpPr>
        <p:spPr bwMode="auto">
          <a:xfrm>
            <a:off x="1662113" y="30622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1</a:t>
            </a:r>
            <a:endParaRPr lang="en-US" sz="1800" i="1">
              <a:solidFill>
                <a:schemeClr val="tx1"/>
              </a:solidFill>
            </a:endParaRPr>
          </a:p>
        </p:txBody>
      </p:sp>
      <p:sp>
        <p:nvSpPr>
          <p:cNvPr id="10263" name="Text Box 23"/>
          <p:cNvSpPr txBox="1">
            <a:spLocks noChangeArrowheads="1"/>
          </p:cNvSpPr>
          <p:nvPr/>
        </p:nvSpPr>
        <p:spPr bwMode="auto">
          <a:xfrm>
            <a:off x="747713" y="40528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2</a:t>
            </a:r>
            <a:endParaRPr lang="en-US" sz="1800" i="1">
              <a:solidFill>
                <a:schemeClr val="tx1"/>
              </a:solidFill>
            </a:endParaRPr>
          </a:p>
        </p:txBody>
      </p:sp>
      <p:sp>
        <p:nvSpPr>
          <p:cNvPr id="10264" name="Text Box 24"/>
          <p:cNvSpPr txBox="1">
            <a:spLocks noChangeArrowheads="1"/>
          </p:cNvSpPr>
          <p:nvPr/>
        </p:nvSpPr>
        <p:spPr bwMode="auto">
          <a:xfrm>
            <a:off x="214313" y="50434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3</a:t>
            </a:r>
            <a:endParaRPr lang="en-US" sz="1800" i="1">
              <a:solidFill>
                <a:schemeClr val="tx1"/>
              </a:solidFill>
            </a:endParaRPr>
          </a:p>
        </p:txBody>
      </p:sp>
      <p:sp>
        <p:nvSpPr>
          <p:cNvPr id="10265" name="Line 25"/>
          <p:cNvSpPr>
            <a:spLocks noChangeShapeType="1"/>
          </p:cNvSpPr>
          <p:nvPr/>
        </p:nvSpPr>
        <p:spPr bwMode="auto">
          <a:xfrm flipH="1">
            <a:off x="914400" y="44958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6" name="Line 26"/>
          <p:cNvSpPr>
            <a:spLocks noChangeShapeType="1"/>
          </p:cNvSpPr>
          <p:nvPr/>
        </p:nvSpPr>
        <p:spPr bwMode="auto">
          <a:xfrm>
            <a:off x="1600200" y="44958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7" name="Line 27"/>
          <p:cNvSpPr>
            <a:spLocks noChangeShapeType="1"/>
          </p:cNvSpPr>
          <p:nvPr/>
        </p:nvSpPr>
        <p:spPr bwMode="auto">
          <a:xfrm flipH="1">
            <a:off x="2667000" y="45720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8" name="Line 28"/>
          <p:cNvSpPr>
            <a:spLocks noChangeShapeType="1"/>
          </p:cNvSpPr>
          <p:nvPr/>
        </p:nvSpPr>
        <p:spPr bwMode="auto">
          <a:xfrm>
            <a:off x="3276600" y="44958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9" name="Text Box 29"/>
          <p:cNvSpPr txBox="1">
            <a:spLocks noChangeArrowheads="1"/>
          </p:cNvSpPr>
          <p:nvPr/>
        </p:nvSpPr>
        <p:spPr bwMode="auto">
          <a:xfrm>
            <a:off x="2813050" y="243840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70" name="Text Box 30"/>
          <p:cNvSpPr txBox="1">
            <a:spLocks noChangeArrowheads="1"/>
          </p:cNvSpPr>
          <p:nvPr/>
        </p:nvSpPr>
        <p:spPr bwMode="auto">
          <a:xfrm>
            <a:off x="5429250" y="251460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71" name="Line 31"/>
          <p:cNvSpPr>
            <a:spLocks noChangeShapeType="1"/>
          </p:cNvSpPr>
          <p:nvPr/>
        </p:nvSpPr>
        <p:spPr bwMode="auto">
          <a:xfrm flipH="1">
            <a:off x="5638800" y="34290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2" name="Line 32"/>
          <p:cNvSpPr>
            <a:spLocks noChangeShapeType="1"/>
          </p:cNvSpPr>
          <p:nvPr/>
        </p:nvSpPr>
        <p:spPr bwMode="auto">
          <a:xfrm>
            <a:off x="6858000" y="3429000"/>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3" name="Line 33"/>
          <p:cNvSpPr>
            <a:spLocks noChangeShapeType="1"/>
          </p:cNvSpPr>
          <p:nvPr/>
        </p:nvSpPr>
        <p:spPr bwMode="auto">
          <a:xfrm flipH="1">
            <a:off x="5029200" y="44958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4" name="Line 34"/>
          <p:cNvSpPr>
            <a:spLocks noChangeShapeType="1"/>
          </p:cNvSpPr>
          <p:nvPr/>
        </p:nvSpPr>
        <p:spPr bwMode="auto">
          <a:xfrm>
            <a:off x="5715000" y="44196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5" name="Line 35"/>
          <p:cNvSpPr>
            <a:spLocks noChangeShapeType="1"/>
          </p:cNvSpPr>
          <p:nvPr/>
        </p:nvSpPr>
        <p:spPr bwMode="auto">
          <a:xfrm flipH="1">
            <a:off x="7086600" y="44196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6" name="Line 36"/>
          <p:cNvSpPr>
            <a:spLocks noChangeShapeType="1"/>
          </p:cNvSpPr>
          <p:nvPr/>
        </p:nvSpPr>
        <p:spPr bwMode="auto">
          <a:xfrm>
            <a:off x="7848600" y="44196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7" name="Text Box 37"/>
          <p:cNvSpPr txBox="1">
            <a:spLocks noChangeArrowheads="1"/>
          </p:cNvSpPr>
          <p:nvPr/>
        </p:nvSpPr>
        <p:spPr bwMode="auto">
          <a:xfrm>
            <a:off x="6394450" y="3062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78" name="Text Box 38"/>
          <p:cNvSpPr txBox="1">
            <a:spLocks noChangeArrowheads="1"/>
          </p:cNvSpPr>
          <p:nvPr/>
        </p:nvSpPr>
        <p:spPr bwMode="auto">
          <a:xfrm>
            <a:off x="7461250" y="4038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79" name="Text Box 39"/>
          <p:cNvSpPr txBox="1">
            <a:spLocks noChangeArrowheads="1"/>
          </p:cNvSpPr>
          <p:nvPr/>
        </p:nvSpPr>
        <p:spPr bwMode="auto">
          <a:xfrm>
            <a:off x="8077200" y="5043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80" name="Text Box 40"/>
          <p:cNvSpPr txBox="1">
            <a:spLocks noChangeArrowheads="1"/>
          </p:cNvSpPr>
          <p:nvPr/>
        </p:nvSpPr>
        <p:spPr bwMode="auto">
          <a:xfrm>
            <a:off x="4108450" y="2147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81" name="Text Box 41"/>
          <p:cNvSpPr txBox="1">
            <a:spLocks noChangeArrowheads="1"/>
          </p:cNvSpPr>
          <p:nvPr/>
        </p:nvSpPr>
        <p:spPr bwMode="auto">
          <a:xfrm>
            <a:off x="2133600" y="3062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2" name="Text Box 42"/>
          <p:cNvSpPr txBox="1">
            <a:spLocks noChangeArrowheads="1"/>
          </p:cNvSpPr>
          <p:nvPr/>
        </p:nvSpPr>
        <p:spPr bwMode="auto">
          <a:xfrm>
            <a:off x="2932113" y="4052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3" name="Text Box 43"/>
          <p:cNvSpPr txBox="1">
            <a:spLocks noChangeArrowheads="1"/>
          </p:cNvSpPr>
          <p:nvPr/>
        </p:nvSpPr>
        <p:spPr bwMode="auto">
          <a:xfrm>
            <a:off x="3581400" y="5029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4" name="Text Box 44"/>
          <p:cNvSpPr txBox="1">
            <a:spLocks noChangeArrowheads="1"/>
          </p:cNvSpPr>
          <p:nvPr/>
        </p:nvSpPr>
        <p:spPr bwMode="auto">
          <a:xfrm>
            <a:off x="1219200" y="4038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85" name="Text Box 45"/>
          <p:cNvSpPr txBox="1">
            <a:spLocks noChangeArrowheads="1"/>
          </p:cNvSpPr>
          <p:nvPr/>
        </p:nvSpPr>
        <p:spPr bwMode="auto">
          <a:xfrm>
            <a:off x="1524000" y="5043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86" name="Text Box 46"/>
          <p:cNvSpPr txBox="1">
            <a:spLocks noChangeArrowheads="1"/>
          </p:cNvSpPr>
          <p:nvPr/>
        </p:nvSpPr>
        <p:spPr bwMode="auto">
          <a:xfrm>
            <a:off x="609600" y="5105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12</a:t>
            </a:r>
          </a:p>
        </p:txBody>
      </p:sp>
      <p:sp>
        <p:nvSpPr>
          <p:cNvPr id="10287" name="Text Box 47"/>
          <p:cNvSpPr txBox="1">
            <a:spLocks noChangeArrowheads="1"/>
          </p:cNvSpPr>
          <p:nvPr/>
        </p:nvSpPr>
        <p:spPr bwMode="auto">
          <a:xfrm>
            <a:off x="2584450" y="510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0288" name="Text Box 48"/>
          <p:cNvSpPr txBox="1">
            <a:spLocks noChangeArrowheads="1"/>
          </p:cNvSpPr>
          <p:nvPr/>
        </p:nvSpPr>
        <p:spPr bwMode="auto">
          <a:xfrm>
            <a:off x="5276850" y="3976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0289" name="Text Box 49"/>
          <p:cNvSpPr txBox="1">
            <a:spLocks noChangeArrowheads="1"/>
          </p:cNvSpPr>
          <p:nvPr/>
        </p:nvSpPr>
        <p:spPr bwMode="auto">
          <a:xfrm>
            <a:off x="5937250" y="5119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0290" name="Text Box 50"/>
          <p:cNvSpPr txBox="1">
            <a:spLocks noChangeArrowheads="1"/>
          </p:cNvSpPr>
          <p:nvPr/>
        </p:nvSpPr>
        <p:spPr bwMode="auto">
          <a:xfrm>
            <a:off x="4724400" y="50434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10</a:t>
            </a:r>
          </a:p>
        </p:txBody>
      </p:sp>
      <p:sp>
        <p:nvSpPr>
          <p:cNvPr id="10291" name="Text Box 51"/>
          <p:cNvSpPr txBox="1">
            <a:spLocks noChangeArrowheads="1"/>
          </p:cNvSpPr>
          <p:nvPr/>
        </p:nvSpPr>
        <p:spPr bwMode="auto">
          <a:xfrm>
            <a:off x="6934200" y="510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92" name="Text Box 52"/>
          <p:cNvSpPr txBox="1">
            <a:spLocks noChangeArrowheads="1"/>
          </p:cNvSpPr>
          <p:nvPr/>
        </p:nvSpPr>
        <p:spPr bwMode="auto">
          <a:xfrm>
            <a:off x="1219200" y="342900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93" name="Text Box 53"/>
          <p:cNvSpPr txBox="1">
            <a:spLocks noChangeArrowheads="1"/>
          </p:cNvSpPr>
          <p:nvPr/>
        </p:nvSpPr>
        <p:spPr bwMode="auto">
          <a:xfrm>
            <a:off x="533400" y="4495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94" name="Text Box 54"/>
          <p:cNvSpPr txBox="1">
            <a:spLocks noChangeArrowheads="1"/>
          </p:cNvSpPr>
          <p:nvPr/>
        </p:nvSpPr>
        <p:spPr bwMode="auto">
          <a:xfrm>
            <a:off x="2667000" y="34432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295" name="Text Box 55"/>
          <p:cNvSpPr txBox="1">
            <a:spLocks noChangeArrowheads="1"/>
          </p:cNvSpPr>
          <p:nvPr/>
        </p:nvSpPr>
        <p:spPr bwMode="auto">
          <a:xfrm>
            <a:off x="3448050" y="45100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6" name="Text Box 56"/>
          <p:cNvSpPr txBox="1">
            <a:spLocks noChangeArrowheads="1"/>
          </p:cNvSpPr>
          <p:nvPr/>
        </p:nvSpPr>
        <p:spPr bwMode="auto">
          <a:xfrm>
            <a:off x="7105650" y="3429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7" name="Text Box 57"/>
          <p:cNvSpPr txBox="1">
            <a:spLocks noChangeArrowheads="1"/>
          </p:cNvSpPr>
          <p:nvPr/>
        </p:nvSpPr>
        <p:spPr bwMode="auto">
          <a:xfrm>
            <a:off x="7924800" y="44338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298" name="Text Box 58"/>
          <p:cNvSpPr txBox="1">
            <a:spLocks noChangeArrowheads="1"/>
          </p:cNvSpPr>
          <p:nvPr/>
        </p:nvSpPr>
        <p:spPr bwMode="auto">
          <a:xfrm>
            <a:off x="5810250" y="4433887"/>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9" name="Text Box 59"/>
          <p:cNvSpPr txBox="1">
            <a:spLocks noChangeArrowheads="1"/>
          </p:cNvSpPr>
          <p:nvPr/>
        </p:nvSpPr>
        <p:spPr bwMode="auto">
          <a:xfrm>
            <a:off x="1619250" y="45100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300" name="Rectangle 60"/>
          <p:cNvSpPr>
            <a:spLocks noChangeArrowheads="1"/>
          </p:cNvSpPr>
          <p:nvPr/>
        </p:nvSpPr>
        <p:spPr bwMode="auto">
          <a:xfrm>
            <a:off x="914400" y="6019800"/>
            <a:ext cx="723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en-US">
              <a:solidFill>
                <a:schemeClr val="tx2"/>
              </a:solidFill>
            </a:endParaRPr>
          </a:p>
        </p:txBody>
      </p:sp>
      <p:sp>
        <p:nvSpPr>
          <p:cNvPr id="10302" name="Text Box 62"/>
          <p:cNvSpPr txBox="1">
            <a:spLocks noChangeArrowheads="1"/>
          </p:cNvSpPr>
          <p:nvPr/>
        </p:nvSpPr>
        <p:spPr bwMode="auto">
          <a:xfrm>
            <a:off x="5486400" y="3352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3" name="Text Box 63"/>
          <p:cNvSpPr txBox="1">
            <a:spLocks noChangeArrowheads="1"/>
          </p:cNvSpPr>
          <p:nvPr/>
        </p:nvSpPr>
        <p:spPr bwMode="auto">
          <a:xfrm>
            <a:off x="4648200" y="44338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4" name="Text Box 64"/>
          <p:cNvSpPr txBox="1">
            <a:spLocks noChangeArrowheads="1"/>
          </p:cNvSpPr>
          <p:nvPr/>
        </p:nvSpPr>
        <p:spPr bwMode="auto">
          <a:xfrm>
            <a:off x="6699250" y="44196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5" name="Text Box 65"/>
          <p:cNvSpPr txBox="1">
            <a:spLocks noChangeArrowheads="1"/>
          </p:cNvSpPr>
          <p:nvPr/>
        </p:nvSpPr>
        <p:spPr bwMode="auto">
          <a:xfrm>
            <a:off x="2286000" y="4495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6" name="Rectangle 2"/>
          <p:cNvSpPr txBox="1">
            <a:spLocks noChangeArrowheads="1"/>
          </p:cNvSpPr>
          <p:nvPr/>
        </p:nvSpPr>
        <p:spPr bwMode="auto">
          <a:xfrm>
            <a:off x="533400" y="1416844"/>
            <a:ext cx="8077200" cy="7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lgn="l"/>
            <a:r>
              <a:rPr lang="zh-CN" altLang="en-US" sz="2400" b="1" dirty="0"/>
              <a:t>例如：</a:t>
            </a:r>
            <a:r>
              <a:rPr lang="en-US" sz="2400" i="1" dirty="0"/>
              <a:t>w</a:t>
            </a:r>
            <a:r>
              <a:rPr lang="en-US" sz="2400" baseline="-25000" dirty="0"/>
              <a:t>1</a:t>
            </a:r>
            <a:r>
              <a:rPr lang="en-US" sz="2400" dirty="0"/>
              <a:t> = 2,  </a:t>
            </a:r>
            <a:r>
              <a:rPr lang="en-US" sz="2400" i="1" dirty="0"/>
              <a:t>w</a:t>
            </a:r>
            <a:r>
              <a:rPr lang="en-US" sz="2400" baseline="-25000" dirty="0"/>
              <a:t>2</a:t>
            </a:r>
            <a:r>
              <a:rPr lang="en-US" sz="2400" dirty="0"/>
              <a:t> = 4,  </a:t>
            </a:r>
            <a:r>
              <a:rPr lang="en-US" sz="2400" i="1" dirty="0"/>
              <a:t>w</a:t>
            </a:r>
            <a:r>
              <a:rPr lang="en-US" sz="2400" baseline="-25000" dirty="0"/>
              <a:t>3</a:t>
            </a:r>
            <a:r>
              <a:rPr lang="en-US" sz="2400" dirty="0"/>
              <a:t> = 6 and</a:t>
            </a:r>
            <a:r>
              <a:rPr lang="en-US" sz="2400" i="1" dirty="0"/>
              <a:t> S</a:t>
            </a:r>
            <a:r>
              <a:rPr lang="en-US" sz="2400" dirty="0"/>
              <a:t> = 6:</a:t>
            </a:r>
          </a:p>
        </p:txBody>
      </p:sp>
      <p:sp>
        <p:nvSpPr>
          <p:cNvPr id="67" name="TextBox 66"/>
          <p:cNvSpPr txBox="1"/>
          <p:nvPr/>
        </p:nvSpPr>
        <p:spPr>
          <a:xfrm>
            <a:off x="4734962" y="2073244"/>
            <a:ext cx="932507" cy="371192"/>
          </a:xfrm>
          <a:prstGeom prst="rect">
            <a:avLst/>
          </a:prstGeom>
          <a:noFill/>
        </p:spPr>
        <p:txBody>
          <a:bodyPr wrap="square" rtlCol="0">
            <a:spAutoFit/>
          </a:bodyPr>
          <a:lstStyle/>
          <a:p>
            <a:r>
              <a:rPr lang="en-US" altLang="zh-CN" dirty="0"/>
              <a:t>(0,0,0)</a:t>
            </a:r>
            <a:endParaRPr lang="zh-CN" altLang="en-US" dirty="0"/>
          </a:p>
        </p:txBody>
      </p:sp>
      <p:sp>
        <p:nvSpPr>
          <p:cNvPr id="68" name="TextBox 67"/>
          <p:cNvSpPr txBox="1"/>
          <p:nvPr/>
        </p:nvSpPr>
        <p:spPr>
          <a:xfrm>
            <a:off x="2823172" y="3085723"/>
            <a:ext cx="932507" cy="371192"/>
          </a:xfrm>
          <a:prstGeom prst="rect">
            <a:avLst/>
          </a:prstGeom>
          <a:noFill/>
        </p:spPr>
        <p:txBody>
          <a:bodyPr wrap="square" rtlCol="0">
            <a:spAutoFit/>
          </a:bodyPr>
          <a:lstStyle/>
          <a:p>
            <a:r>
              <a:rPr lang="en-US" altLang="zh-CN" dirty="0"/>
              <a:t>(1,0,0)</a:t>
            </a:r>
            <a:endParaRPr lang="zh-CN" altLang="en-US" dirty="0"/>
          </a:p>
        </p:txBody>
      </p:sp>
      <p:sp>
        <p:nvSpPr>
          <p:cNvPr id="69" name="TextBox 68"/>
          <p:cNvSpPr txBox="1"/>
          <p:nvPr/>
        </p:nvSpPr>
        <p:spPr>
          <a:xfrm>
            <a:off x="6942498" y="3004242"/>
            <a:ext cx="932507" cy="371192"/>
          </a:xfrm>
          <a:prstGeom prst="rect">
            <a:avLst/>
          </a:prstGeom>
          <a:noFill/>
        </p:spPr>
        <p:txBody>
          <a:bodyPr wrap="square" rtlCol="0">
            <a:spAutoFit/>
          </a:bodyPr>
          <a:lstStyle/>
          <a:p>
            <a:r>
              <a:rPr lang="en-US" altLang="zh-CN" dirty="0"/>
              <a:t>(0,0,0)</a:t>
            </a:r>
            <a:endParaRPr lang="zh-CN" altLang="en-US" dirty="0"/>
          </a:p>
        </p:txBody>
      </p:sp>
      <p:sp>
        <p:nvSpPr>
          <p:cNvPr id="70" name="TextBox 69"/>
          <p:cNvSpPr txBox="1"/>
          <p:nvPr/>
        </p:nvSpPr>
        <p:spPr>
          <a:xfrm>
            <a:off x="1809183" y="4063498"/>
            <a:ext cx="932507" cy="371192"/>
          </a:xfrm>
          <a:prstGeom prst="rect">
            <a:avLst/>
          </a:prstGeom>
          <a:noFill/>
        </p:spPr>
        <p:txBody>
          <a:bodyPr wrap="square" rtlCol="0">
            <a:spAutoFit/>
          </a:bodyPr>
          <a:lstStyle/>
          <a:p>
            <a:r>
              <a:rPr lang="en-US" altLang="zh-CN" dirty="0"/>
              <a:t>(1,1,0)</a:t>
            </a:r>
            <a:endParaRPr lang="zh-CN" altLang="en-US" dirty="0"/>
          </a:p>
        </p:txBody>
      </p:sp>
      <p:sp>
        <p:nvSpPr>
          <p:cNvPr id="71" name="TextBox 70"/>
          <p:cNvSpPr txBox="1"/>
          <p:nvPr/>
        </p:nvSpPr>
        <p:spPr>
          <a:xfrm>
            <a:off x="3493128" y="4036337"/>
            <a:ext cx="932507" cy="371192"/>
          </a:xfrm>
          <a:prstGeom prst="rect">
            <a:avLst/>
          </a:prstGeom>
          <a:noFill/>
        </p:spPr>
        <p:txBody>
          <a:bodyPr wrap="square" rtlCol="0">
            <a:spAutoFit/>
          </a:bodyPr>
          <a:lstStyle/>
          <a:p>
            <a:r>
              <a:rPr lang="en-US" altLang="zh-CN" dirty="0"/>
              <a:t>(1,0,0)</a:t>
            </a:r>
            <a:endParaRPr lang="zh-CN" altLang="en-US" dirty="0"/>
          </a:p>
        </p:txBody>
      </p:sp>
      <p:sp>
        <p:nvSpPr>
          <p:cNvPr id="72" name="TextBox 71"/>
          <p:cNvSpPr txBox="1"/>
          <p:nvPr/>
        </p:nvSpPr>
        <p:spPr>
          <a:xfrm>
            <a:off x="405897" y="5629747"/>
            <a:ext cx="932507" cy="371192"/>
          </a:xfrm>
          <a:prstGeom prst="rect">
            <a:avLst/>
          </a:prstGeom>
          <a:noFill/>
        </p:spPr>
        <p:txBody>
          <a:bodyPr wrap="square" rtlCol="0">
            <a:spAutoFit/>
          </a:bodyPr>
          <a:lstStyle/>
          <a:p>
            <a:r>
              <a:rPr lang="en-US" altLang="zh-CN" dirty="0"/>
              <a:t>(1,1,1)</a:t>
            </a:r>
            <a:endParaRPr lang="zh-CN" altLang="en-US" dirty="0"/>
          </a:p>
        </p:txBody>
      </p:sp>
      <p:sp>
        <p:nvSpPr>
          <p:cNvPr id="73" name="TextBox 72"/>
          <p:cNvSpPr txBox="1"/>
          <p:nvPr/>
        </p:nvSpPr>
        <p:spPr>
          <a:xfrm>
            <a:off x="1265976" y="5602587"/>
            <a:ext cx="932507" cy="371192"/>
          </a:xfrm>
          <a:prstGeom prst="rect">
            <a:avLst/>
          </a:prstGeom>
          <a:noFill/>
        </p:spPr>
        <p:txBody>
          <a:bodyPr wrap="square" rtlCol="0">
            <a:spAutoFit/>
          </a:bodyPr>
          <a:lstStyle/>
          <a:p>
            <a:r>
              <a:rPr lang="en-US" altLang="zh-CN" dirty="0"/>
              <a:t>(1,1,0)</a:t>
            </a:r>
            <a:endParaRPr lang="zh-CN" altLang="en-US" dirty="0"/>
          </a:p>
        </p:txBody>
      </p:sp>
      <p:sp>
        <p:nvSpPr>
          <p:cNvPr id="74" name="TextBox 73"/>
          <p:cNvSpPr txBox="1"/>
          <p:nvPr/>
        </p:nvSpPr>
        <p:spPr>
          <a:xfrm>
            <a:off x="2307124" y="5611640"/>
            <a:ext cx="932507" cy="371192"/>
          </a:xfrm>
          <a:prstGeom prst="rect">
            <a:avLst/>
          </a:prstGeom>
          <a:noFill/>
        </p:spPr>
        <p:txBody>
          <a:bodyPr wrap="square" rtlCol="0">
            <a:spAutoFit/>
          </a:bodyPr>
          <a:lstStyle/>
          <a:p>
            <a:r>
              <a:rPr lang="en-US" altLang="zh-CN" dirty="0"/>
              <a:t>(1,0,1)</a:t>
            </a:r>
            <a:endParaRPr lang="zh-CN" altLang="en-US" dirty="0"/>
          </a:p>
        </p:txBody>
      </p:sp>
      <p:sp>
        <p:nvSpPr>
          <p:cNvPr id="75" name="TextBox 74"/>
          <p:cNvSpPr txBox="1"/>
          <p:nvPr/>
        </p:nvSpPr>
        <p:spPr>
          <a:xfrm>
            <a:off x="3330165" y="5620694"/>
            <a:ext cx="932507" cy="371192"/>
          </a:xfrm>
          <a:prstGeom prst="rect">
            <a:avLst/>
          </a:prstGeom>
          <a:noFill/>
        </p:spPr>
        <p:txBody>
          <a:bodyPr wrap="square" rtlCol="0">
            <a:spAutoFit/>
          </a:bodyPr>
          <a:lstStyle/>
          <a:p>
            <a:r>
              <a:rPr lang="en-US" altLang="zh-CN" dirty="0"/>
              <a:t>(1,0,0)</a:t>
            </a:r>
            <a:endParaRPr lang="zh-CN" altLang="en-US" dirty="0"/>
          </a:p>
        </p:txBody>
      </p:sp>
    </p:spTree>
    <p:extLst>
      <p:ext uri="{BB962C8B-B14F-4D97-AF65-F5344CB8AC3E}">
        <p14:creationId xmlns:p14="http://schemas.microsoft.com/office/powerpoint/2010/main" val="3538820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如何得到解</a:t>
            </a:r>
            <a:endParaRPr lang="en-US" sz="3600" b="1" dirty="0">
              <a:solidFill>
                <a:srgbClr val="0000CC"/>
              </a:solidFill>
            </a:endParaRPr>
          </a:p>
        </p:txBody>
      </p:sp>
      <p:sp>
        <p:nvSpPr>
          <p:cNvPr id="11267" name="Rectangle 3"/>
          <p:cNvSpPr>
            <a:spLocks noGrp="1" noChangeArrowheads="1"/>
          </p:cNvSpPr>
          <p:nvPr>
            <p:ph type="body" idx="1"/>
          </p:nvPr>
        </p:nvSpPr>
        <p:spPr>
          <a:xfrm>
            <a:off x="381000" y="1371600"/>
            <a:ext cx="8382000" cy="5105400"/>
          </a:xfrm>
          <a:noFill/>
        </p:spPr>
        <p:txBody>
          <a:bodyPr lIns="92075" tIns="46038" rIns="92075" bIns="46038"/>
          <a:lstStyle/>
          <a:p>
            <a:pPr>
              <a:spcBef>
                <a:spcPts val="400"/>
              </a:spcBef>
            </a:pPr>
            <a:r>
              <a:rPr lang="zh-CN" altLang="en-US" sz="2400" b="1" dirty="0"/>
              <a:t>检查每个叶子节点是否其和为</a:t>
            </a:r>
            <a:r>
              <a:rPr lang="en-US" sz="2400" b="1" i="1" dirty="0"/>
              <a:t>S</a:t>
            </a:r>
            <a:r>
              <a:rPr lang="zh-CN" altLang="en-US" sz="2400" b="1" dirty="0"/>
              <a:t>，如果是就返回该节点的路径</a:t>
            </a:r>
            <a:r>
              <a:rPr lang="en-US" sz="2400" b="1" dirty="0"/>
              <a:t> (</a:t>
            </a:r>
            <a:r>
              <a:rPr lang="zh-CN" altLang="en-US" sz="2400" b="1" dirty="0"/>
              <a:t>该路径就是解</a:t>
            </a:r>
            <a:r>
              <a:rPr lang="en-US" sz="2400" b="1" dirty="0"/>
              <a:t>)</a:t>
            </a:r>
            <a:r>
              <a:rPr lang="zh-CN" altLang="en-US" sz="2400" b="1" dirty="0"/>
              <a:t>，或是该节点的状态也是解。</a:t>
            </a:r>
            <a:endParaRPr lang="en-US" sz="2400" b="1" dirty="0"/>
          </a:p>
        </p:txBody>
      </p:sp>
      <p:sp>
        <p:nvSpPr>
          <p:cNvPr id="4" name="Oval 3"/>
          <p:cNvSpPr>
            <a:spLocks noChangeArrowheads="1"/>
          </p:cNvSpPr>
          <p:nvPr/>
        </p:nvSpPr>
        <p:spPr bwMode="auto">
          <a:xfrm>
            <a:off x="3985035" y="26173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 name="Oval 4"/>
          <p:cNvSpPr>
            <a:spLocks noChangeArrowheads="1"/>
          </p:cNvSpPr>
          <p:nvPr/>
        </p:nvSpPr>
        <p:spPr bwMode="auto">
          <a:xfrm>
            <a:off x="2080035" y="35317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5"/>
          <p:cNvSpPr>
            <a:spLocks noChangeArrowheads="1"/>
          </p:cNvSpPr>
          <p:nvPr/>
        </p:nvSpPr>
        <p:spPr bwMode="auto">
          <a:xfrm>
            <a:off x="6271035" y="35317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Oval 6"/>
          <p:cNvSpPr>
            <a:spLocks noChangeArrowheads="1"/>
          </p:cNvSpPr>
          <p:nvPr/>
        </p:nvSpPr>
        <p:spPr bwMode="auto">
          <a:xfrm>
            <a:off x="5204235" y="44461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Oval 7"/>
          <p:cNvSpPr>
            <a:spLocks noChangeArrowheads="1"/>
          </p:cNvSpPr>
          <p:nvPr/>
        </p:nvSpPr>
        <p:spPr bwMode="auto">
          <a:xfrm>
            <a:off x="7337835" y="44461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Oval 8"/>
          <p:cNvSpPr>
            <a:spLocks noChangeArrowheads="1"/>
          </p:cNvSpPr>
          <p:nvPr/>
        </p:nvSpPr>
        <p:spPr bwMode="auto">
          <a:xfrm>
            <a:off x="1165635" y="4522302"/>
            <a:ext cx="685800" cy="6096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0" name="Oval 9"/>
          <p:cNvSpPr>
            <a:spLocks noChangeArrowheads="1"/>
          </p:cNvSpPr>
          <p:nvPr/>
        </p:nvSpPr>
        <p:spPr bwMode="auto">
          <a:xfrm>
            <a:off x="2842035" y="45223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10"/>
          <p:cNvSpPr>
            <a:spLocks noChangeArrowheads="1"/>
          </p:cNvSpPr>
          <p:nvPr/>
        </p:nvSpPr>
        <p:spPr bwMode="auto">
          <a:xfrm>
            <a:off x="6322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1"/>
          <p:cNvSpPr>
            <a:spLocks noChangeArrowheads="1"/>
          </p:cNvSpPr>
          <p:nvPr/>
        </p:nvSpPr>
        <p:spPr bwMode="auto">
          <a:xfrm>
            <a:off x="14704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2"/>
          <p:cNvSpPr>
            <a:spLocks noChangeArrowheads="1"/>
          </p:cNvSpPr>
          <p:nvPr/>
        </p:nvSpPr>
        <p:spPr bwMode="auto">
          <a:xfrm>
            <a:off x="24610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Oval 13"/>
          <p:cNvSpPr>
            <a:spLocks noChangeArrowheads="1"/>
          </p:cNvSpPr>
          <p:nvPr/>
        </p:nvSpPr>
        <p:spPr bwMode="auto">
          <a:xfrm>
            <a:off x="34516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4"/>
          <p:cNvSpPr>
            <a:spLocks noChangeArrowheads="1"/>
          </p:cNvSpPr>
          <p:nvPr/>
        </p:nvSpPr>
        <p:spPr bwMode="auto">
          <a:xfrm>
            <a:off x="46708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Oval 15"/>
          <p:cNvSpPr>
            <a:spLocks noChangeArrowheads="1"/>
          </p:cNvSpPr>
          <p:nvPr/>
        </p:nvSpPr>
        <p:spPr bwMode="auto">
          <a:xfrm>
            <a:off x="58138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Oval 16"/>
          <p:cNvSpPr>
            <a:spLocks noChangeArrowheads="1"/>
          </p:cNvSpPr>
          <p:nvPr/>
        </p:nvSpPr>
        <p:spPr bwMode="auto">
          <a:xfrm>
            <a:off x="6804435" y="5512902"/>
            <a:ext cx="685800" cy="6096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8" name="Oval 17"/>
          <p:cNvSpPr>
            <a:spLocks noChangeArrowheads="1"/>
          </p:cNvSpPr>
          <p:nvPr/>
        </p:nvSpPr>
        <p:spPr bwMode="auto">
          <a:xfrm>
            <a:off x="80236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Line 18"/>
          <p:cNvSpPr>
            <a:spLocks noChangeShapeType="1"/>
          </p:cNvSpPr>
          <p:nvPr/>
        </p:nvSpPr>
        <p:spPr bwMode="auto">
          <a:xfrm flipH="1">
            <a:off x="2689635" y="2998302"/>
            <a:ext cx="1295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9"/>
          <p:cNvSpPr>
            <a:spLocks noChangeShapeType="1"/>
          </p:cNvSpPr>
          <p:nvPr/>
        </p:nvSpPr>
        <p:spPr bwMode="auto">
          <a:xfrm flipH="1">
            <a:off x="1546635" y="3988902"/>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0"/>
          <p:cNvSpPr>
            <a:spLocks noChangeShapeType="1"/>
          </p:cNvSpPr>
          <p:nvPr/>
        </p:nvSpPr>
        <p:spPr bwMode="auto">
          <a:xfrm>
            <a:off x="2689635" y="4065102"/>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1"/>
          <p:cNvSpPr>
            <a:spLocks noChangeShapeType="1"/>
          </p:cNvSpPr>
          <p:nvPr/>
        </p:nvSpPr>
        <p:spPr bwMode="auto">
          <a:xfrm>
            <a:off x="4670835" y="2998302"/>
            <a:ext cx="1676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Text Box 22"/>
          <p:cNvSpPr txBox="1">
            <a:spLocks noChangeArrowheads="1"/>
          </p:cNvSpPr>
          <p:nvPr/>
        </p:nvSpPr>
        <p:spPr bwMode="auto">
          <a:xfrm>
            <a:off x="1760948" y="36221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1</a:t>
            </a:r>
            <a:endParaRPr lang="en-US" sz="1800" i="1">
              <a:solidFill>
                <a:schemeClr val="tx1"/>
              </a:solidFill>
            </a:endParaRPr>
          </a:p>
        </p:txBody>
      </p:sp>
      <p:sp>
        <p:nvSpPr>
          <p:cNvPr id="24" name="Text Box 23"/>
          <p:cNvSpPr txBox="1">
            <a:spLocks noChangeArrowheads="1"/>
          </p:cNvSpPr>
          <p:nvPr/>
        </p:nvSpPr>
        <p:spPr bwMode="auto">
          <a:xfrm>
            <a:off x="846548" y="46127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2</a:t>
            </a:r>
            <a:endParaRPr lang="en-US" sz="1800" i="1">
              <a:solidFill>
                <a:schemeClr val="tx1"/>
              </a:solidFill>
            </a:endParaRPr>
          </a:p>
        </p:txBody>
      </p:sp>
      <p:sp>
        <p:nvSpPr>
          <p:cNvPr id="25" name="Text Box 24"/>
          <p:cNvSpPr txBox="1">
            <a:spLocks noChangeArrowheads="1"/>
          </p:cNvSpPr>
          <p:nvPr/>
        </p:nvSpPr>
        <p:spPr bwMode="auto">
          <a:xfrm>
            <a:off x="313148" y="56033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3</a:t>
            </a:r>
            <a:endParaRPr lang="en-US" sz="1800" i="1">
              <a:solidFill>
                <a:schemeClr val="tx1"/>
              </a:solidFill>
            </a:endParaRPr>
          </a:p>
        </p:txBody>
      </p:sp>
      <p:sp>
        <p:nvSpPr>
          <p:cNvPr id="26" name="Line 25"/>
          <p:cNvSpPr>
            <a:spLocks noChangeShapeType="1"/>
          </p:cNvSpPr>
          <p:nvPr/>
        </p:nvSpPr>
        <p:spPr bwMode="auto">
          <a:xfrm flipH="1">
            <a:off x="1013235" y="5055702"/>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a:off x="1699035" y="5055702"/>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flipH="1">
            <a:off x="2765835" y="5131902"/>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8"/>
          <p:cNvSpPr>
            <a:spLocks noChangeShapeType="1"/>
          </p:cNvSpPr>
          <p:nvPr/>
        </p:nvSpPr>
        <p:spPr bwMode="auto">
          <a:xfrm>
            <a:off x="3375435" y="5055702"/>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Text Box 29"/>
          <p:cNvSpPr txBox="1">
            <a:spLocks noChangeArrowheads="1"/>
          </p:cNvSpPr>
          <p:nvPr/>
        </p:nvSpPr>
        <p:spPr bwMode="auto">
          <a:xfrm>
            <a:off x="2911885" y="2998302"/>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31" name="Text Box 30"/>
          <p:cNvSpPr txBox="1">
            <a:spLocks noChangeArrowheads="1"/>
          </p:cNvSpPr>
          <p:nvPr/>
        </p:nvSpPr>
        <p:spPr bwMode="auto">
          <a:xfrm>
            <a:off x="5528085" y="3074502"/>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32" name="Line 31"/>
          <p:cNvSpPr>
            <a:spLocks noChangeShapeType="1"/>
          </p:cNvSpPr>
          <p:nvPr/>
        </p:nvSpPr>
        <p:spPr bwMode="auto">
          <a:xfrm flipH="1">
            <a:off x="5737635" y="3988902"/>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2"/>
          <p:cNvSpPr>
            <a:spLocks noChangeShapeType="1"/>
          </p:cNvSpPr>
          <p:nvPr/>
        </p:nvSpPr>
        <p:spPr bwMode="auto">
          <a:xfrm>
            <a:off x="6956835" y="3988902"/>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3"/>
          <p:cNvSpPr>
            <a:spLocks noChangeShapeType="1"/>
          </p:cNvSpPr>
          <p:nvPr/>
        </p:nvSpPr>
        <p:spPr bwMode="auto">
          <a:xfrm flipH="1">
            <a:off x="5128035" y="5055702"/>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4"/>
          <p:cNvSpPr>
            <a:spLocks noChangeShapeType="1"/>
          </p:cNvSpPr>
          <p:nvPr/>
        </p:nvSpPr>
        <p:spPr bwMode="auto">
          <a:xfrm>
            <a:off x="5813835" y="4979502"/>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5"/>
          <p:cNvSpPr>
            <a:spLocks noChangeShapeType="1"/>
          </p:cNvSpPr>
          <p:nvPr/>
        </p:nvSpPr>
        <p:spPr bwMode="auto">
          <a:xfrm flipH="1">
            <a:off x="7185435" y="4979502"/>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6"/>
          <p:cNvSpPr>
            <a:spLocks noChangeShapeType="1"/>
          </p:cNvSpPr>
          <p:nvPr/>
        </p:nvSpPr>
        <p:spPr bwMode="auto">
          <a:xfrm>
            <a:off x="7947435" y="4979502"/>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37"/>
          <p:cNvSpPr txBox="1">
            <a:spLocks noChangeArrowheads="1"/>
          </p:cNvSpPr>
          <p:nvPr/>
        </p:nvSpPr>
        <p:spPr bwMode="auto">
          <a:xfrm>
            <a:off x="6493285" y="36221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9" name="Text Box 38"/>
          <p:cNvSpPr txBox="1">
            <a:spLocks noChangeArrowheads="1"/>
          </p:cNvSpPr>
          <p:nvPr/>
        </p:nvSpPr>
        <p:spPr bwMode="auto">
          <a:xfrm>
            <a:off x="7560085" y="45985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0" name="Text Box 39"/>
          <p:cNvSpPr txBox="1">
            <a:spLocks noChangeArrowheads="1"/>
          </p:cNvSpPr>
          <p:nvPr/>
        </p:nvSpPr>
        <p:spPr bwMode="auto">
          <a:xfrm>
            <a:off x="8176035" y="56033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1" name="Text Box 40"/>
          <p:cNvSpPr txBox="1">
            <a:spLocks noChangeArrowheads="1"/>
          </p:cNvSpPr>
          <p:nvPr/>
        </p:nvSpPr>
        <p:spPr bwMode="auto">
          <a:xfrm>
            <a:off x="4207285" y="27077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2" name="Text Box 41"/>
          <p:cNvSpPr txBox="1">
            <a:spLocks noChangeArrowheads="1"/>
          </p:cNvSpPr>
          <p:nvPr/>
        </p:nvSpPr>
        <p:spPr bwMode="auto">
          <a:xfrm>
            <a:off x="2232435" y="36221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3" name="Text Box 42"/>
          <p:cNvSpPr txBox="1">
            <a:spLocks noChangeArrowheads="1"/>
          </p:cNvSpPr>
          <p:nvPr/>
        </p:nvSpPr>
        <p:spPr bwMode="auto">
          <a:xfrm>
            <a:off x="3030948" y="46127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4" name="Text Box 43"/>
          <p:cNvSpPr txBox="1">
            <a:spLocks noChangeArrowheads="1"/>
          </p:cNvSpPr>
          <p:nvPr/>
        </p:nvSpPr>
        <p:spPr bwMode="auto">
          <a:xfrm>
            <a:off x="3680235" y="55891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5" name="Text Box 44"/>
          <p:cNvSpPr txBox="1">
            <a:spLocks noChangeArrowheads="1"/>
          </p:cNvSpPr>
          <p:nvPr/>
        </p:nvSpPr>
        <p:spPr bwMode="auto">
          <a:xfrm>
            <a:off x="1318035" y="45985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46" name="Text Box 45"/>
          <p:cNvSpPr txBox="1">
            <a:spLocks noChangeArrowheads="1"/>
          </p:cNvSpPr>
          <p:nvPr/>
        </p:nvSpPr>
        <p:spPr bwMode="auto">
          <a:xfrm>
            <a:off x="1622835" y="56033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47" name="Text Box 46"/>
          <p:cNvSpPr txBox="1">
            <a:spLocks noChangeArrowheads="1"/>
          </p:cNvSpPr>
          <p:nvPr/>
        </p:nvSpPr>
        <p:spPr bwMode="auto">
          <a:xfrm>
            <a:off x="708435" y="566530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48" name="Text Box 47"/>
          <p:cNvSpPr txBox="1">
            <a:spLocks noChangeArrowheads="1"/>
          </p:cNvSpPr>
          <p:nvPr/>
        </p:nvSpPr>
        <p:spPr bwMode="auto">
          <a:xfrm>
            <a:off x="2683285" y="56653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49" name="Text Box 48"/>
          <p:cNvSpPr txBox="1">
            <a:spLocks noChangeArrowheads="1"/>
          </p:cNvSpPr>
          <p:nvPr/>
        </p:nvSpPr>
        <p:spPr bwMode="auto">
          <a:xfrm>
            <a:off x="5375685" y="45365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50" name="Text Box 49"/>
          <p:cNvSpPr txBox="1">
            <a:spLocks noChangeArrowheads="1"/>
          </p:cNvSpPr>
          <p:nvPr/>
        </p:nvSpPr>
        <p:spPr bwMode="auto">
          <a:xfrm>
            <a:off x="6036085" y="56795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51" name="Text Box 50"/>
          <p:cNvSpPr txBox="1">
            <a:spLocks noChangeArrowheads="1"/>
          </p:cNvSpPr>
          <p:nvPr/>
        </p:nvSpPr>
        <p:spPr bwMode="auto">
          <a:xfrm>
            <a:off x="4823235" y="56033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10</a:t>
            </a:r>
          </a:p>
        </p:txBody>
      </p:sp>
      <p:sp>
        <p:nvSpPr>
          <p:cNvPr id="52" name="Text Box 51"/>
          <p:cNvSpPr txBox="1">
            <a:spLocks noChangeArrowheads="1"/>
          </p:cNvSpPr>
          <p:nvPr/>
        </p:nvSpPr>
        <p:spPr bwMode="auto">
          <a:xfrm>
            <a:off x="7033035" y="56653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53" name="Text Box 52"/>
          <p:cNvSpPr txBox="1">
            <a:spLocks noChangeArrowheads="1"/>
          </p:cNvSpPr>
          <p:nvPr/>
        </p:nvSpPr>
        <p:spPr bwMode="auto">
          <a:xfrm>
            <a:off x="1318035" y="3988902"/>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4" name="Text Box 53"/>
          <p:cNvSpPr txBox="1">
            <a:spLocks noChangeArrowheads="1"/>
          </p:cNvSpPr>
          <p:nvPr/>
        </p:nvSpPr>
        <p:spPr bwMode="auto">
          <a:xfrm>
            <a:off x="632235" y="5055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5" name="Text Box 54"/>
          <p:cNvSpPr txBox="1">
            <a:spLocks noChangeArrowheads="1"/>
          </p:cNvSpPr>
          <p:nvPr/>
        </p:nvSpPr>
        <p:spPr bwMode="auto">
          <a:xfrm>
            <a:off x="2765835" y="40031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56" name="Text Box 55"/>
          <p:cNvSpPr txBox="1">
            <a:spLocks noChangeArrowheads="1"/>
          </p:cNvSpPr>
          <p:nvPr/>
        </p:nvSpPr>
        <p:spPr bwMode="auto">
          <a:xfrm>
            <a:off x="3546885" y="50699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7" name="Text Box 56"/>
          <p:cNvSpPr txBox="1">
            <a:spLocks noChangeArrowheads="1"/>
          </p:cNvSpPr>
          <p:nvPr/>
        </p:nvSpPr>
        <p:spPr bwMode="auto">
          <a:xfrm>
            <a:off x="7204485" y="398890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8" name="Text Box 57"/>
          <p:cNvSpPr txBox="1">
            <a:spLocks noChangeArrowheads="1"/>
          </p:cNvSpPr>
          <p:nvPr/>
        </p:nvSpPr>
        <p:spPr bwMode="auto">
          <a:xfrm>
            <a:off x="8023635" y="49937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59" name="Text Box 58"/>
          <p:cNvSpPr txBox="1">
            <a:spLocks noChangeArrowheads="1"/>
          </p:cNvSpPr>
          <p:nvPr/>
        </p:nvSpPr>
        <p:spPr bwMode="auto">
          <a:xfrm>
            <a:off x="5909085" y="4993789"/>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60" name="Text Box 59"/>
          <p:cNvSpPr txBox="1">
            <a:spLocks noChangeArrowheads="1"/>
          </p:cNvSpPr>
          <p:nvPr/>
        </p:nvSpPr>
        <p:spPr bwMode="auto">
          <a:xfrm>
            <a:off x="1718085" y="50699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61" name="Text Box 62"/>
          <p:cNvSpPr txBox="1">
            <a:spLocks noChangeArrowheads="1"/>
          </p:cNvSpPr>
          <p:nvPr/>
        </p:nvSpPr>
        <p:spPr bwMode="auto">
          <a:xfrm>
            <a:off x="5585235" y="3912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2" name="Text Box 63"/>
          <p:cNvSpPr txBox="1">
            <a:spLocks noChangeArrowheads="1"/>
          </p:cNvSpPr>
          <p:nvPr/>
        </p:nvSpPr>
        <p:spPr bwMode="auto">
          <a:xfrm>
            <a:off x="4747035" y="499379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3" name="Text Box 64"/>
          <p:cNvSpPr txBox="1">
            <a:spLocks noChangeArrowheads="1"/>
          </p:cNvSpPr>
          <p:nvPr/>
        </p:nvSpPr>
        <p:spPr bwMode="auto">
          <a:xfrm>
            <a:off x="6798085" y="49795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4" name="Text Box 65"/>
          <p:cNvSpPr txBox="1">
            <a:spLocks noChangeArrowheads="1"/>
          </p:cNvSpPr>
          <p:nvPr/>
        </p:nvSpPr>
        <p:spPr bwMode="auto">
          <a:xfrm>
            <a:off x="2384835" y="5055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5" name="TextBox 64"/>
          <p:cNvSpPr txBox="1"/>
          <p:nvPr/>
        </p:nvSpPr>
        <p:spPr>
          <a:xfrm>
            <a:off x="4833797" y="2633146"/>
            <a:ext cx="932507" cy="371192"/>
          </a:xfrm>
          <a:prstGeom prst="rect">
            <a:avLst/>
          </a:prstGeom>
          <a:noFill/>
        </p:spPr>
        <p:txBody>
          <a:bodyPr wrap="square" rtlCol="0">
            <a:spAutoFit/>
          </a:bodyPr>
          <a:lstStyle/>
          <a:p>
            <a:r>
              <a:rPr lang="en-US" altLang="zh-CN" dirty="0"/>
              <a:t>(0,0,0)</a:t>
            </a:r>
            <a:endParaRPr lang="zh-CN" altLang="en-US" dirty="0"/>
          </a:p>
        </p:txBody>
      </p:sp>
      <p:sp>
        <p:nvSpPr>
          <p:cNvPr id="66" name="TextBox 65"/>
          <p:cNvSpPr txBox="1"/>
          <p:nvPr/>
        </p:nvSpPr>
        <p:spPr>
          <a:xfrm>
            <a:off x="2922007" y="3645625"/>
            <a:ext cx="932507" cy="371192"/>
          </a:xfrm>
          <a:prstGeom prst="rect">
            <a:avLst/>
          </a:prstGeom>
          <a:noFill/>
        </p:spPr>
        <p:txBody>
          <a:bodyPr wrap="square" rtlCol="0">
            <a:spAutoFit/>
          </a:bodyPr>
          <a:lstStyle/>
          <a:p>
            <a:r>
              <a:rPr lang="en-US" altLang="zh-CN" dirty="0"/>
              <a:t>(1,0,0)</a:t>
            </a:r>
            <a:endParaRPr lang="zh-CN" altLang="en-US" dirty="0"/>
          </a:p>
        </p:txBody>
      </p:sp>
      <p:sp>
        <p:nvSpPr>
          <p:cNvPr id="67" name="TextBox 66"/>
          <p:cNvSpPr txBox="1"/>
          <p:nvPr/>
        </p:nvSpPr>
        <p:spPr>
          <a:xfrm>
            <a:off x="7041333" y="3564144"/>
            <a:ext cx="932507" cy="371192"/>
          </a:xfrm>
          <a:prstGeom prst="rect">
            <a:avLst/>
          </a:prstGeom>
          <a:noFill/>
        </p:spPr>
        <p:txBody>
          <a:bodyPr wrap="square" rtlCol="0">
            <a:spAutoFit/>
          </a:bodyPr>
          <a:lstStyle/>
          <a:p>
            <a:r>
              <a:rPr lang="en-US" altLang="zh-CN" dirty="0"/>
              <a:t>(0,0,0)</a:t>
            </a:r>
            <a:endParaRPr lang="zh-CN" altLang="en-US" dirty="0"/>
          </a:p>
        </p:txBody>
      </p:sp>
      <p:sp>
        <p:nvSpPr>
          <p:cNvPr id="68" name="TextBox 67"/>
          <p:cNvSpPr txBox="1"/>
          <p:nvPr/>
        </p:nvSpPr>
        <p:spPr>
          <a:xfrm>
            <a:off x="1908018" y="4623400"/>
            <a:ext cx="932507" cy="371192"/>
          </a:xfrm>
          <a:prstGeom prst="rect">
            <a:avLst/>
          </a:prstGeom>
          <a:noFill/>
        </p:spPr>
        <p:txBody>
          <a:bodyPr wrap="square" rtlCol="0">
            <a:spAutoFit/>
          </a:bodyPr>
          <a:lstStyle/>
          <a:p>
            <a:r>
              <a:rPr lang="en-US" altLang="zh-CN" dirty="0"/>
              <a:t>(1,1,0)</a:t>
            </a:r>
            <a:endParaRPr lang="zh-CN" altLang="en-US" dirty="0"/>
          </a:p>
        </p:txBody>
      </p:sp>
      <p:sp>
        <p:nvSpPr>
          <p:cNvPr id="69" name="TextBox 68"/>
          <p:cNvSpPr txBox="1"/>
          <p:nvPr/>
        </p:nvSpPr>
        <p:spPr>
          <a:xfrm>
            <a:off x="3591963" y="4596239"/>
            <a:ext cx="932507" cy="371192"/>
          </a:xfrm>
          <a:prstGeom prst="rect">
            <a:avLst/>
          </a:prstGeom>
          <a:noFill/>
        </p:spPr>
        <p:txBody>
          <a:bodyPr wrap="square" rtlCol="0">
            <a:spAutoFit/>
          </a:bodyPr>
          <a:lstStyle/>
          <a:p>
            <a:r>
              <a:rPr lang="en-US" altLang="zh-CN" dirty="0"/>
              <a:t>(1,0,0)</a:t>
            </a:r>
            <a:endParaRPr lang="zh-CN" altLang="en-US" dirty="0"/>
          </a:p>
        </p:txBody>
      </p:sp>
      <p:sp>
        <p:nvSpPr>
          <p:cNvPr id="70" name="TextBox 69"/>
          <p:cNvSpPr txBox="1"/>
          <p:nvPr/>
        </p:nvSpPr>
        <p:spPr>
          <a:xfrm>
            <a:off x="504732" y="6189649"/>
            <a:ext cx="932507" cy="371192"/>
          </a:xfrm>
          <a:prstGeom prst="rect">
            <a:avLst/>
          </a:prstGeom>
          <a:noFill/>
        </p:spPr>
        <p:txBody>
          <a:bodyPr wrap="square" rtlCol="0">
            <a:spAutoFit/>
          </a:bodyPr>
          <a:lstStyle/>
          <a:p>
            <a:r>
              <a:rPr lang="en-US" altLang="zh-CN" dirty="0"/>
              <a:t>(1,1,1)</a:t>
            </a:r>
            <a:endParaRPr lang="zh-CN" altLang="en-US" dirty="0"/>
          </a:p>
        </p:txBody>
      </p:sp>
      <p:sp>
        <p:nvSpPr>
          <p:cNvPr id="71" name="TextBox 70"/>
          <p:cNvSpPr txBox="1"/>
          <p:nvPr/>
        </p:nvSpPr>
        <p:spPr>
          <a:xfrm>
            <a:off x="1364811" y="6162489"/>
            <a:ext cx="932507" cy="371192"/>
          </a:xfrm>
          <a:prstGeom prst="rect">
            <a:avLst/>
          </a:prstGeom>
          <a:noFill/>
        </p:spPr>
        <p:txBody>
          <a:bodyPr wrap="square" rtlCol="0">
            <a:spAutoFit/>
          </a:bodyPr>
          <a:lstStyle/>
          <a:p>
            <a:r>
              <a:rPr lang="en-US" altLang="zh-CN" dirty="0"/>
              <a:t>(1,1,0)</a:t>
            </a:r>
            <a:endParaRPr lang="zh-CN" altLang="en-US" dirty="0"/>
          </a:p>
        </p:txBody>
      </p:sp>
      <p:sp>
        <p:nvSpPr>
          <p:cNvPr id="72" name="TextBox 71"/>
          <p:cNvSpPr txBox="1"/>
          <p:nvPr/>
        </p:nvSpPr>
        <p:spPr>
          <a:xfrm>
            <a:off x="2405959" y="6171542"/>
            <a:ext cx="932507" cy="371192"/>
          </a:xfrm>
          <a:prstGeom prst="rect">
            <a:avLst/>
          </a:prstGeom>
          <a:noFill/>
        </p:spPr>
        <p:txBody>
          <a:bodyPr wrap="square" rtlCol="0">
            <a:spAutoFit/>
          </a:bodyPr>
          <a:lstStyle/>
          <a:p>
            <a:r>
              <a:rPr lang="en-US" altLang="zh-CN" dirty="0"/>
              <a:t>(1,0,1)</a:t>
            </a:r>
            <a:endParaRPr lang="zh-CN" altLang="en-US" dirty="0"/>
          </a:p>
        </p:txBody>
      </p:sp>
      <p:sp>
        <p:nvSpPr>
          <p:cNvPr id="73" name="TextBox 72"/>
          <p:cNvSpPr txBox="1"/>
          <p:nvPr/>
        </p:nvSpPr>
        <p:spPr>
          <a:xfrm>
            <a:off x="3429000" y="6180596"/>
            <a:ext cx="932507" cy="371192"/>
          </a:xfrm>
          <a:prstGeom prst="rect">
            <a:avLst/>
          </a:prstGeom>
          <a:noFill/>
        </p:spPr>
        <p:txBody>
          <a:bodyPr wrap="square" rtlCol="0">
            <a:spAutoFit/>
          </a:bodyPr>
          <a:lstStyle/>
          <a:p>
            <a:r>
              <a:rPr lang="en-US" altLang="zh-CN" dirty="0"/>
              <a:t>(1,0,0)</a:t>
            </a:r>
            <a:endParaRPr lang="zh-CN" altLang="en-US" dirty="0"/>
          </a:p>
        </p:txBody>
      </p:sp>
      <p:sp>
        <p:nvSpPr>
          <p:cNvPr id="2" name="TextBox 1"/>
          <p:cNvSpPr txBox="1"/>
          <p:nvPr/>
        </p:nvSpPr>
        <p:spPr>
          <a:xfrm>
            <a:off x="594135" y="2494907"/>
            <a:ext cx="843104" cy="461665"/>
          </a:xfrm>
          <a:prstGeom prst="rect">
            <a:avLst/>
          </a:prstGeom>
          <a:solidFill>
            <a:schemeClr val="accent6">
              <a:lumMod val="40000"/>
              <a:lumOff val="60000"/>
            </a:schemeClr>
          </a:solidFill>
        </p:spPr>
        <p:txBody>
          <a:bodyPr wrap="square" rtlCol="0">
            <a:spAutoFit/>
          </a:bodyPr>
          <a:lstStyle/>
          <a:p>
            <a:r>
              <a:rPr lang="en-US" altLang="zh-CN" sz="2400" dirty="0"/>
              <a:t>S=6</a:t>
            </a:r>
            <a:endParaRPr lang="zh-CN" altLang="en-US" sz="2400" dirty="0"/>
          </a:p>
        </p:txBody>
      </p:sp>
    </p:spTree>
    <p:extLst>
      <p:ext uri="{BB962C8B-B14F-4D97-AF65-F5344CB8AC3E}">
        <p14:creationId xmlns:p14="http://schemas.microsoft.com/office/powerpoint/2010/main" val="2026508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回溯法的剪枝技术</a:t>
            </a:r>
            <a:endParaRPr lang="en-US" sz="3600" b="1" dirty="0">
              <a:solidFill>
                <a:srgbClr val="0000CC"/>
              </a:solidFill>
            </a:endParaRPr>
          </a:p>
        </p:txBody>
      </p:sp>
      <p:sp>
        <p:nvSpPr>
          <p:cNvPr id="12291" name="Rectangle 3"/>
          <p:cNvSpPr>
            <a:spLocks noGrp="1" noChangeArrowheads="1"/>
          </p:cNvSpPr>
          <p:nvPr>
            <p:ph type="body" idx="1"/>
          </p:nvPr>
        </p:nvSpPr>
        <p:spPr>
          <a:xfrm>
            <a:off x="533400" y="1293413"/>
            <a:ext cx="7924800" cy="4495800"/>
          </a:xfrm>
          <a:noFill/>
        </p:spPr>
        <p:txBody>
          <a:bodyPr lIns="92075" tIns="46038" rIns="92075" bIns="46038"/>
          <a:lstStyle/>
          <a:p>
            <a:pPr>
              <a:spcBef>
                <a:spcPts val="600"/>
              </a:spcBef>
            </a:pPr>
            <a:r>
              <a:rPr lang="zh-CN" altLang="en-US" sz="2400" b="1" dirty="0">
                <a:latin typeface="+mj-lt"/>
              </a:rPr>
              <a:t>节点：有希望的</a:t>
            </a:r>
            <a:r>
              <a:rPr lang="en-US" altLang="zh-CN" sz="2400" b="1" dirty="0">
                <a:latin typeface="+mj-lt"/>
              </a:rPr>
              <a:t>/</a:t>
            </a:r>
            <a:r>
              <a:rPr lang="zh-CN" altLang="en-US" sz="2400" b="1" dirty="0">
                <a:latin typeface="+mj-lt"/>
              </a:rPr>
              <a:t>没有希望的</a:t>
            </a:r>
            <a:endParaRPr lang="en-US" sz="2400" b="1" dirty="0">
              <a:latin typeface="+mj-lt"/>
            </a:endParaRPr>
          </a:p>
          <a:p>
            <a:pPr>
              <a:spcBef>
                <a:spcPts val="600"/>
              </a:spcBef>
            </a:pPr>
            <a:r>
              <a:rPr lang="zh-CN" altLang="en-US" sz="2200" b="1" dirty="0">
                <a:latin typeface="+mj-lt"/>
              </a:rPr>
              <a:t>如果节点没有希望，其下面的子树都不搜索</a:t>
            </a:r>
            <a:r>
              <a:rPr lang="en-US" altLang="zh-CN" sz="2200" b="1" dirty="0">
                <a:latin typeface="+mj-lt"/>
              </a:rPr>
              <a:t>——</a:t>
            </a:r>
            <a:r>
              <a:rPr lang="zh-CN" altLang="en-US" sz="2200" b="1" dirty="0">
                <a:latin typeface="+mj-lt"/>
              </a:rPr>
              <a:t>剪枝</a:t>
            </a:r>
            <a:r>
              <a:rPr lang="en-US" sz="2200" b="1" dirty="0">
                <a:latin typeface="+mj-lt"/>
              </a:rPr>
              <a:t>.</a:t>
            </a:r>
          </a:p>
          <a:p>
            <a:pPr>
              <a:buNone/>
            </a:pPr>
            <a:endParaRPr lang="en-US" sz="2400" b="1" dirty="0">
              <a:latin typeface="+mj-lt"/>
            </a:endParaRPr>
          </a:p>
        </p:txBody>
      </p:sp>
      <p:sp>
        <p:nvSpPr>
          <p:cNvPr id="4" name="Oval 3"/>
          <p:cNvSpPr>
            <a:spLocks noChangeArrowheads="1"/>
          </p:cNvSpPr>
          <p:nvPr/>
        </p:nvSpPr>
        <p:spPr bwMode="auto">
          <a:xfrm>
            <a:off x="3976735" y="2592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 name="Oval 4"/>
          <p:cNvSpPr>
            <a:spLocks noChangeArrowheads="1"/>
          </p:cNvSpPr>
          <p:nvPr/>
        </p:nvSpPr>
        <p:spPr bwMode="auto">
          <a:xfrm>
            <a:off x="2452735" y="3354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5"/>
          <p:cNvSpPr>
            <a:spLocks noChangeArrowheads="1"/>
          </p:cNvSpPr>
          <p:nvPr/>
        </p:nvSpPr>
        <p:spPr bwMode="auto">
          <a:xfrm>
            <a:off x="6186535" y="3354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Oval 6"/>
          <p:cNvSpPr>
            <a:spLocks noChangeArrowheads="1"/>
          </p:cNvSpPr>
          <p:nvPr/>
        </p:nvSpPr>
        <p:spPr bwMode="auto">
          <a:xfrm>
            <a:off x="5119735" y="42692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Oval 7"/>
          <p:cNvSpPr>
            <a:spLocks noChangeArrowheads="1"/>
          </p:cNvSpPr>
          <p:nvPr/>
        </p:nvSpPr>
        <p:spPr bwMode="auto">
          <a:xfrm>
            <a:off x="7253335" y="42692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Oval 8"/>
          <p:cNvSpPr>
            <a:spLocks noChangeArrowheads="1"/>
          </p:cNvSpPr>
          <p:nvPr/>
        </p:nvSpPr>
        <p:spPr bwMode="auto">
          <a:xfrm>
            <a:off x="1385935" y="43454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Oval 9"/>
          <p:cNvSpPr>
            <a:spLocks noChangeArrowheads="1"/>
          </p:cNvSpPr>
          <p:nvPr/>
        </p:nvSpPr>
        <p:spPr bwMode="auto">
          <a:xfrm>
            <a:off x="3214735" y="43454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10"/>
          <p:cNvSpPr>
            <a:spLocks noChangeArrowheads="1"/>
          </p:cNvSpPr>
          <p:nvPr/>
        </p:nvSpPr>
        <p:spPr bwMode="auto">
          <a:xfrm>
            <a:off x="7001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1"/>
          <p:cNvSpPr>
            <a:spLocks noChangeArrowheads="1"/>
          </p:cNvSpPr>
          <p:nvPr/>
        </p:nvSpPr>
        <p:spPr bwMode="auto">
          <a:xfrm>
            <a:off x="19955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2"/>
          <p:cNvSpPr>
            <a:spLocks noChangeArrowheads="1"/>
          </p:cNvSpPr>
          <p:nvPr/>
        </p:nvSpPr>
        <p:spPr bwMode="auto">
          <a:xfrm>
            <a:off x="28337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Oval 13"/>
          <p:cNvSpPr>
            <a:spLocks noChangeArrowheads="1"/>
          </p:cNvSpPr>
          <p:nvPr/>
        </p:nvSpPr>
        <p:spPr bwMode="auto">
          <a:xfrm>
            <a:off x="3824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4"/>
          <p:cNvSpPr>
            <a:spLocks noChangeArrowheads="1"/>
          </p:cNvSpPr>
          <p:nvPr/>
        </p:nvSpPr>
        <p:spPr bwMode="auto">
          <a:xfrm>
            <a:off x="4586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Oval 15"/>
          <p:cNvSpPr>
            <a:spLocks noChangeArrowheads="1"/>
          </p:cNvSpPr>
          <p:nvPr/>
        </p:nvSpPr>
        <p:spPr bwMode="auto">
          <a:xfrm>
            <a:off x="5729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Line 16"/>
          <p:cNvSpPr>
            <a:spLocks noChangeShapeType="1"/>
          </p:cNvSpPr>
          <p:nvPr/>
        </p:nvSpPr>
        <p:spPr bwMode="auto">
          <a:xfrm flipH="1">
            <a:off x="3062335" y="2973884"/>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7"/>
          <p:cNvSpPr>
            <a:spLocks noChangeShapeType="1"/>
          </p:cNvSpPr>
          <p:nvPr/>
        </p:nvSpPr>
        <p:spPr bwMode="auto">
          <a:xfrm flipH="1">
            <a:off x="1766935" y="3812084"/>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8"/>
          <p:cNvSpPr>
            <a:spLocks noChangeShapeType="1"/>
          </p:cNvSpPr>
          <p:nvPr/>
        </p:nvSpPr>
        <p:spPr bwMode="auto">
          <a:xfrm>
            <a:off x="3062335" y="3888284"/>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9"/>
          <p:cNvSpPr>
            <a:spLocks noChangeShapeType="1"/>
          </p:cNvSpPr>
          <p:nvPr/>
        </p:nvSpPr>
        <p:spPr bwMode="auto">
          <a:xfrm>
            <a:off x="4662535" y="2973884"/>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0"/>
          <p:cNvSpPr>
            <a:spLocks noChangeShapeType="1"/>
          </p:cNvSpPr>
          <p:nvPr/>
        </p:nvSpPr>
        <p:spPr bwMode="auto">
          <a:xfrm flipH="1">
            <a:off x="1157335" y="4878884"/>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1"/>
          <p:cNvSpPr>
            <a:spLocks noChangeShapeType="1"/>
          </p:cNvSpPr>
          <p:nvPr/>
        </p:nvSpPr>
        <p:spPr bwMode="auto">
          <a:xfrm>
            <a:off x="1995535" y="4878884"/>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2"/>
          <p:cNvSpPr>
            <a:spLocks noChangeShapeType="1"/>
          </p:cNvSpPr>
          <p:nvPr/>
        </p:nvSpPr>
        <p:spPr bwMode="auto">
          <a:xfrm flipH="1">
            <a:off x="3138535" y="4955084"/>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3"/>
          <p:cNvSpPr>
            <a:spLocks noChangeShapeType="1"/>
          </p:cNvSpPr>
          <p:nvPr/>
        </p:nvSpPr>
        <p:spPr bwMode="auto">
          <a:xfrm>
            <a:off x="3748135" y="4878884"/>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4"/>
          <p:cNvSpPr>
            <a:spLocks noChangeShapeType="1"/>
          </p:cNvSpPr>
          <p:nvPr/>
        </p:nvSpPr>
        <p:spPr bwMode="auto">
          <a:xfrm flipH="1">
            <a:off x="5653135" y="3812084"/>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5"/>
          <p:cNvSpPr>
            <a:spLocks noChangeShapeType="1"/>
          </p:cNvSpPr>
          <p:nvPr/>
        </p:nvSpPr>
        <p:spPr bwMode="auto">
          <a:xfrm>
            <a:off x="6872335" y="3812084"/>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flipH="1">
            <a:off x="5043535" y="4878884"/>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a:off x="5729335" y="4802684"/>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Text Box 28"/>
          <p:cNvSpPr txBox="1">
            <a:spLocks noChangeArrowheads="1"/>
          </p:cNvSpPr>
          <p:nvPr/>
        </p:nvSpPr>
        <p:spPr bwMode="auto">
          <a:xfrm>
            <a:off x="6408785" y="3445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0" name="Text Box 29"/>
          <p:cNvSpPr txBox="1">
            <a:spLocks noChangeArrowheads="1"/>
          </p:cNvSpPr>
          <p:nvPr/>
        </p:nvSpPr>
        <p:spPr bwMode="auto">
          <a:xfrm>
            <a:off x="7475585" y="44216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1" name="Text Box 30"/>
          <p:cNvSpPr txBox="1">
            <a:spLocks noChangeArrowheads="1"/>
          </p:cNvSpPr>
          <p:nvPr/>
        </p:nvSpPr>
        <p:spPr bwMode="auto">
          <a:xfrm>
            <a:off x="4198985" y="2683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2" name="Text Box 31"/>
          <p:cNvSpPr txBox="1">
            <a:spLocks noChangeArrowheads="1"/>
          </p:cNvSpPr>
          <p:nvPr/>
        </p:nvSpPr>
        <p:spPr bwMode="auto">
          <a:xfrm>
            <a:off x="3062335" y="28976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33" name="Text Box 32"/>
          <p:cNvSpPr txBox="1">
            <a:spLocks noChangeArrowheads="1"/>
          </p:cNvSpPr>
          <p:nvPr/>
        </p:nvSpPr>
        <p:spPr bwMode="auto">
          <a:xfrm>
            <a:off x="3403648" y="44359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34" name="Text Box 33"/>
          <p:cNvSpPr txBox="1">
            <a:spLocks noChangeArrowheads="1"/>
          </p:cNvSpPr>
          <p:nvPr/>
        </p:nvSpPr>
        <p:spPr bwMode="auto">
          <a:xfrm>
            <a:off x="4052935" y="54122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35" name="Text Box 34"/>
          <p:cNvSpPr txBox="1">
            <a:spLocks noChangeArrowheads="1"/>
          </p:cNvSpPr>
          <p:nvPr/>
        </p:nvSpPr>
        <p:spPr bwMode="auto">
          <a:xfrm>
            <a:off x="1538335" y="44216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36" name="Text Box 35"/>
          <p:cNvSpPr txBox="1">
            <a:spLocks noChangeArrowheads="1"/>
          </p:cNvSpPr>
          <p:nvPr/>
        </p:nvSpPr>
        <p:spPr bwMode="auto">
          <a:xfrm>
            <a:off x="22177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37" name="Text Box 36"/>
          <p:cNvSpPr txBox="1">
            <a:spLocks noChangeArrowheads="1"/>
          </p:cNvSpPr>
          <p:nvPr/>
        </p:nvSpPr>
        <p:spPr bwMode="auto">
          <a:xfrm>
            <a:off x="776335" y="5488484"/>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12</a:t>
            </a:r>
          </a:p>
        </p:txBody>
      </p:sp>
      <p:sp>
        <p:nvSpPr>
          <p:cNvPr id="38" name="Text Box 37"/>
          <p:cNvSpPr txBox="1">
            <a:spLocks noChangeArrowheads="1"/>
          </p:cNvSpPr>
          <p:nvPr/>
        </p:nvSpPr>
        <p:spPr bwMode="auto">
          <a:xfrm>
            <a:off x="30559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39" name="Text Box 38"/>
          <p:cNvSpPr txBox="1">
            <a:spLocks noChangeArrowheads="1"/>
          </p:cNvSpPr>
          <p:nvPr/>
        </p:nvSpPr>
        <p:spPr bwMode="auto">
          <a:xfrm>
            <a:off x="5291185" y="4359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40" name="Text Box 39"/>
          <p:cNvSpPr txBox="1">
            <a:spLocks noChangeArrowheads="1"/>
          </p:cNvSpPr>
          <p:nvPr/>
        </p:nvSpPr>
        <p:spPr bwMode="auto">
          <a:xfrm>
            <a:off x="59515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41" name="Text Box 40"/>
          <p:cNvSpPr txBox="1">
            <a:spLocks noChangeArrowheads="1"/>
          </p:cNvSpPr>
          <p:nvPr/>
        </p:nvSpPr>
        <p:spPr bwMode="auto">
          <a:xfrm>
            <a:off x="4738735" y="54265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42" name="Text Box 41"/>
          <p:cNvSpPr txBox="1">
            <a:spLocks noChangeArrowheads="1"/>
          </p:cNvSpPr>
          <p:nvPr/>
        </p:nvSpPr>
        <p:spPr bwMode="auto">
          <a:xfrm>
            <a:off x="776335" y="4890552"/>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3" name="Text Box 42"/>
          <p:cNvSpPr txBox="1">
            <a:spLocks noChangeArrowheads="1"/>
          </p:cNvSpPr>
          <p:nvPr/>
        </p:nvSpPr>
        <p:spPr bwMode="auto">
          <a:xfrm>
            <a:off x="2605135" y="3445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44" name="Text Box 43"/>
          <p:cNvSpPr txBox="1">
            <a:spLocks noChangeArrowheads="1"/>
          </p:cNvSpPr>
          <p:nvPr/>
        </p:nvSpPr>
        <p:spPr bwMode="auto">
          <a:xfrm>
            <a:off x="1690735" y="3735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5" name="Text Box 44"/>
          <p:cNvSpPr txBox="1">
            <a:spLocks noChangeArrowheads="1"/>
          </p:cNvSpPr>
          <p:nvPr/>
        </p:nvSpPr>
        <p:spPr bwMode="auto">
          <a:xfrm>
            <a:off x="5500735" y="3735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6" name="Text Box 45"/>
          <p:cNvSpPr txBox="1">
            <a:spLocks noChangeArrowheads="1"/>
          </p:cNvSpPr>
          <p:nvPr/>
        </p:nvSpPr>
        <p:spPr bwMode="auto">
          <a:xfrm>
            <a:off x="3214735" y="382375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7" name="Text Box 46"/>
          <p:cNvSpPr txBox="1">
            <a:spLocks noChangeArrowheads="1"/>
          </p:cNvSpPr>
          <p:nvPr/>
        </p:nvSpPr>
        <p:spPr bwMode="auto">
          <a:xfrm>
            <a:off x="5414941" y="291197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8" name="Text Box 47"/>
          <p:cNvSpPr txBox="1">
            <a:spLocks noChangeArrowheads="1"/>
          </p:cNvSpPr>
          <p:nvPr/>
        </p:nvSpPr>
        <p:spPr bwMode="auto">
          <a:xfrm>
            <a:off x="7094585" y="38120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9" name="Text Box 48"/>
          <p:cNvSpPr txBox="1">
            <a:spLocks noChangeArrowheads="1"/>
          </p:cNvSpPr>
          <p:nvPr/>
        </p:nvSpPr>
        <p:spPr bwMode="auto">
          <a:xfrm>
            <a:off x="2757535" y="4878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0" name="Text Box 49"/>
          <p:cNvSpPr txBox="1">
            <a:spLocks noChangeArrowheads="1"/>
          </p:cNvSpPr>
          <p:nvPr/>
        </p:nvSpPr>
        <p:spPr bwMode="auto">
          <a:xfrm>
            <a:off x="4662535" y="4878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1" name="Text Box 50"/>
          <p:cNvSpPr txBox="1">
            <a:spLocks noChangeArrowheads="1"/>
          </p:cNvSpPr>
          <p:nvPr/>
        </p:nvSpPr>
        <p:spPr bwMode="auto">
          <a:xfrm>
            <a:off x="214793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2" name="Text Box 51"/>
          <p:cNvSpPr txBox="1">
            <a:spLocks noChangeArrowheads="1"/>
          </p:cNvSpPr>
          <p:nvPr/>
        </p:nvSpPr>
        <p:spPr bwMode="auto">
          <a:xfrm>
            <a:off x="397673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3" name="Text Box 52"/>
          <p:cNvSpPr txBox="1">
            <a:spLocks noChangeArrowheads="1"/>
          </p:cNvSpPr>
          <p:nvPr/>
        </p:nvSpPr>
        <p:spPr bwMode="auto">
          <a:xfrm>
            <a:off x="579918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4" name="Line 53"/>
          <p:cNvSpPr>
            <a:spLocks noChangeShapeType="1"/>
          </p:cNvSpPr>
          <p:nvPr/>
        </p:nvSpPr>
        <p:spPr bwMode="auto">
          <a:xfrm rot="20404300" flipV="1">
            <a:off x="7478760" y="5107484"/>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54"/>
          <p:cNvSpPr>
            <a:spLocks noChangeShapeType="1"/>
          </p:cNvSpPr>
          <p:nvPr/>
        </p:nvSpPr>
        <p:spPr bwMode="auto">
          <a:xfrm rot="523402">
            <a:off x="7491460" y="5105897"/>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55"/>
          <p:cNvSpPr>
            <a:spLocks noChangeShapeType="1"/>
          </p:cNvSpPr>
          <p:nvPr/>
        </p:nvSpPr>
        <p:spPr bwMode="auto">
          <a:xfrm rot="20404300" flipV="1">
            <a:off x="852535" y="60885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56"/>
          <p:cNvSpPr>
            <a:spLocks noChangeShapeType="1"/>
          </p:cNvSpPr>
          <p:nvPr/>
        </p:nvSpPr>
        <p:spPr bwMode="auto">
          <a:xfrm rot="523402">
            <a:off x="865235" y="6086972"/>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57"/>
          <p:cNvSpPr>
            <a:spLocks noChangeShapeType="1"/>
          </p:cNvSpPr>
          <p:nvPr/>
        </p:nvSpPr>
        <p:spPr bwMode="auto">
          <a:xfrm rot="20404300" flipV="1">
            <a:off x="3130598" y="60123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58"/>
          <p:cNvSpPr>
            <a:spLocks noChangeShapeType="1"/>
          </p:cNvSpPr>
          <p:nvPr/>
        </p:nvSpPr>
        <p:spPr bwMode="auto">
          <a:xfrm rot="523402">
            <a:off x="3143298" y="6010772"/>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59"/>
          <p:cNvSpPr>
            <a:spLocks noChangeShapeType="1"/>
          </p:cNvSpPr>
          <p:nvPr/>
        </p:nvSpPr>
        <p:spPr bwMode="auto">
          <a:xfrm rot="20404300" flipV="1">
            <a:off x="4121198" y="60123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60"/>
          <p:cNvSpPr>
            <a:spLocks noChangeShapeType="1"/>
          </p:cNvSpPr>
          <p:nvPr/>
        </p:nvSpPr>
        <p:spPr bwMode="auto">
          <a:xfrm rot="523402">
            <a:off x="4133898" y="6010772"/>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61"/>
          <p:cNvSpPr>
            <a:spLocks noChangeShapeType="1"/>
          </p:cNvSpPr>
          <p:nvPr/>
        </p:nvSpPr>
        <p:spPr bwMode="auto">
          <a:xfrm rot="20404300" flipV="1">
            <a:off x="4891135" y="6023472"/>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62"/>
          <p:cNvSpPr>
            <a:spLocks noChangeShapeType="1"/>
          </p:cNvSpPr>
          <p:nvPr/>
        </p:nvSpPr>
        <p:spPr bwMode="auto">
          <a:xfrm rot="523402">
            <a:off x="4903835" y="6021884"/>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4" name="Group 76"/>
          <p:cNvGrpSpPr/>
          <p:nvPr/>
        </p:nvGrpSpPr>
        <p:grpSpPr>
          <a:xfrm>
            <a:off x="6026198" y="6021884"/>
            <a:ext cx="236537" cy="163513"/>
            <a:chOff x="5935663" y="5334000"/>
            <a:chExt cx="236537" cy="163513"/>
          </a:xfrm>
        </p:grpSpPr>
        <p:sp>
          <p:nvSpPr>
            <p:cNvPr id="65" name="Line 63"/>
            <p:cNvSpPr>
              <a:spLocks noChangeShapeType="1"/>
            </p:cNvSpPr>
            <p:nvPr/>
          </p:nvSpPr>
          <p:spPr bwMode="auto">
            <a:xfrm rot="20404300" flipV="1">
              <a:off x="5935663" y="53355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64"/>
            <p:cNvSpPr>
              <a:spLocks noChangeShapeType="1"/>
            </p:cNvSpPr>
            <p:nvPr/>
          </p:nvSpPr>
          <p:spPr bwMode="auto">
            <a:xfrm rot="523402">
              <a:off x="5948363" y="5334000"/>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7" name="Oval 65"/>
          <p:cNvSpPr>
            <a:spLocks noChangeArrowheads="1"/>
          </p:cNvSpPr>
          <p:nvPr/>
        </p:nvSpPr>
        <p:spPr bwMode="auto">
          <a:xfrm>
            <a:off x="1462135" y="6326684"/>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a:p>
        </p:txBody>
      </p:sp>
      <p:sp>
        <p:nvSpPr>
          <p:cNvPr id="68" name="Oval 66"/>
          <p:cNvSpPr>
            <a:spLocks noChangeArrowheads="1"/>
          </p:cNvSpPr>
          <p:nvPr/>
        </p:nvSpPr>
        <p:spPr bwMode="auto">
          <a:xfrm>
            <a:off x="2528935" y="63266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 name="Line 67"/>
          <p:cNvSpPr>
            <a:spLocks noChangeShapeType="1"/>
          </p:cNvSpPr>
          <p:nvPr/>
        </p:nvSpPr>
        <p:spPr bwMode="auto">
          <a:xfrm flipH="1">
            <a:off x="1919335" y="5869484"/>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68"/>
          <p:cNvSpPr>
            <a:spLocks noChangeShapeType="1"/>
          </p:cNvSpPr>
          <p:nvPr/>
        </p:nvSpPr>
        <p:spPr bwMode="auto">
          <a:xfrm>
            <a:off x="2528935" y="5869484"/>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Text Box 69"/>
          <p:cNvSpPr txBox="1">
            <a:spLocks noChangeArrowheads="1"/>
          </p:cNvSpPr>
          <p:nvPr/>
        </p:nvSpPr>
        <p:spPr bwMode="auto">
          <a:xfrm>
            <a:off x="2605135" y="58694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72" name="Text Box 70"/>
          <p:cNvSpPr txBox="1">
            <a:spLocks noChangeArrowheads="1"/>
          </p:cNvSpPr>
          <p:nvPr/>
        </p:nvSpPr>
        <p:spPr bwMode="auto">
          <a:xfrm>
            <a:off x="1538335" y="58694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73" name="Text Box 71"/>
          <p:cNvSpPr txBox="1">
            <a:spLocks noChangeArrowheads="1"/>
          </p:cNvSpPr>
          <p:nvPr/>
        </p:nvSpPr>
        <p:spPr bwMode="auto">
          <a:xfrm>
            <a:off x="1614535" y="6417172"/>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t>13</a:t>
            </a:r>
          </a:p>
        </p:txBody>
      </p:sp>
      <p:sp>
        <p:nvSpPr>
          <p:cNvPr id="74" name="Text Box 72"/>
          <p:cNvSpPr txBox="1">
            <a:spLocks noChangeArrowheads="1"/>
          </p:cNvSpPr>
          <p:nvPr/>
        </p:nvSpPr>
        <p:spPr bwMode="auto">
          <a:xfrm>
            <a:off x="2757535" y="64171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75" name="Text Box 73"/>
          <p:cNvSpPr txBox="1">
            <a:spLocks noChangeArrowheads="1"/>
          </p:cNvSpPr>
          <p:nvPr/>
        </p:nvSpPr>
        <p:spPr bwMode="auto">
          <a:xfrm>
            <a:off x="6598468" y="2492293"/>
            <a:ext cx="2147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zh-CN" altLang="en-US" sz="2000" dirty="0">
                <a:solidFill>
                  <a:schemeClr val="tx1"/>
                </a:solidFill>
                <a:latin typeface="Times New Roman" pitchFamily="18" charset="0"/>
              </a:rPr>
              <a:t>没有希望的节点</a:t>
            </a:r>
            <a:endParaRPr lang="en-US" sz="2000" dirty="0">
              <a:solidFill>
                <a:schemeClr val="tx1"/>
              </a:solidFill>
              <a:latin typeface="Times New Roman" pitchFamily="18" charset="0"/>
            </a:endParaRPr>
          </a:p>
        </p:txBody>
      </p:sp>
      <p:sp>
        <p:nvSpPr>
          <p:cNvPr id="76" name="Line 58"/>
          <p:cNvSpPr>
            <a:spLocks noChangeShapeType="1"/>
          </p:cNvSpPr>
          <p:nvPr/>
        </p:nvSpPr>
        <p:spPr bwMode="auto">
          <a:xfrm rot="523402">
            <a:off x="3273910" y="6560105"/>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57"/>
          <p:cNvSpPr>
            <a:spLocks noChangeShapeType="1"/>
          </p:cNvSpPr>
          <p:nvPr/>
        </p:nvSpPr>
        <p:spPr bwMode="auto">
          <a:xfrm rot="20404300" flipV="1">
            <a:off x="3283435" y="653946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 name="Rectangle 2"/>
          <p:cNvSpPr txBox="1">
            <a:spLocks noChangeArrowheads="1"/>
          </p:cNvSpPr>
          <p:nvPr/>
        </p:nvSpPr>
        <p:spPr bwMode="auto">
          <a:xfrm>
            <a:off x="304800" y="2120880"/>
            <a:ext cx="853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zh-CN" altLang="en-US" sz="2400" i="0" u="none" strike="noStrike" kern="0" cap="none" spc="0" normalizeH="0" baseline="0" noProof="0" dirty="0">
                <a:ln>
                  <a:noFill/>
                </a:ln>
                <a:solidFill>
                  <a:schemeClr val="tx2"/>
                </a:solidFill>
                <a:effectLst/>
                <a:uLnTx/>
                <a:uFillTx/>
                <a:latin typeface="+mj-lt"/>
                <a:ea typeface="+mj-ea"/>
                <a:cs typeface="+mj-cs"/>
              </a:rPr>
              <a:t>例：</a:t>
            </a:r>
            <a:r>
              <a:rPr kumimoji="0" lang="en-US" sz="2400" i="0" u="none" strike="noStrike" kern="0" cap="none" spc="0" normalizeH="0" baseline="0" noProof="0" dirty="0">
                <a:ln>
                  <a:noFill/>
                </a:ln>
                <a:solidFill>
                  <a:schemeClr val="tx2"/>
                </a:solidFill>
                <a:effectLst/>
                <a:uLnTx/>
                <a:uFillTx/>
                <a:latin typeface="+mj-lt"/>
                <a:ea typeface="+mj-ea"/>
                <a:cs typeface="+mj-cs"/>
              </a:rPr>
              <a:t>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1</a:t>
            </a:r>
            <a:r>
              <a:rPr kumimoji="0" lang="en-US" sz="2400" i="0" u="none" strike="noStrike" kern="0" cap="none" spc="0" normalizeH="0" baseline="0" noProof="0" dirty="0">
                <a:ln>
                  <a:noFill/>
                </a:ln>
                <a:solidFill>
                  <a:schemeClr val="tx2"/>
                </a:solidFill>
                <a:effectLst/>
                <a:uLnTx/>
                <a:uFillTx/>
                <a:latin typeface="+mj-lt"/>
                <a:ea typeface="+mj-ea"/>
                <a:cs typeface="+mj-cs"/>
              </a:rPr>
              <a:t> = 3,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2</a:t>
            </a:r>
            <a:r>
              <a:rPr kumimoji="0" lang="en-US" sz="2400" i="0" u="none" strike="noStrike" kern="0" cap="none" spc="0" normalizeH="0" baseline="0" noProof="0" dirty="0">
                <a:ln>
                  <a:noFill/>
                </a:ln>
                <a:solidFill>
                  <a:schemeClr val="tx2"/>
                </a:solidFill>
                <a:effectLst/>
                <a:uLnTx/>
                <a:uFillTx/>
                <a:latin typeface="+mj-lt"/>
                <a:ea typeface="+mj-ea"/>
                <a:cs typeface="+mj-cs"/>
              </a:rPr>
              <a:t> = 4,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3</a:t>
            </a:r>
            <a:r>
              <a:rPr kumimoji="0" lang="en-US" sz="2400" i="0" u="none" strike="noStrike" kern="0" cap="none" spc="0" normalizeH="0" baseline="0" noProof="0" dirty="0">
                <a:ln>
                  <a:noFill/>
                </a:ln>
                <a:solidFill>
                  <a:schemeClr val="tx2"/>
                </a:solidFill>
                <a:effectLst/>
                <a:uLnTx/>
                <a:uFillTx/>
                <a:latin typeface="+mj-lt"/>
                <a:ea typeface="+mj-ea"/>
                <a:cs typeface="+mj-cs"/>
              </a:rPr>
              <a:t> = 5,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4</a:t>
            </a:r>
            <a:r>
              <a:rPr kumimoji="0" lang="en-US" sz="2400" i="0" u="none" strike="noStrike" kern="0" cap="none" spc="0" normalizeH="0" baseline="0" noProof="0" dirty="0">
                <a:ln>
                  <a:noFill/>
                </a:ln>
                <a:solidFill>
                  <a:schemeClr val="tx2"/>
                </a:solidFill>
                <a:effectLst/>
                <a:uLnTx/>
                <a:uFillTx/>
                <a:latin typeface="+mj-lt"/>
                <a:ea typeface="+mj-ea"/>
                <a:cs typeface="+mj-cs"/>
              </a:rPr>
              <a:t> = 6;  </a:t>
            </a:r>
            <a:r>
              <a:rPr kumimoji="0" lang="en-US" sz="2400" i="1" u="none" strike="noStrike" kern="0" cap="none" spc="0" normalizeH="0" baseline="0" noProof="0" dirty="0">
                <a:ln>
                  <a:noFill/>
                </a:ln>
                <a:solidFill>
                  <a:schemeClr val="tx2"/>
                </a:solidFill>
                <a:effectLst/>
                <a:uLnTx/>
                <a:uFillTx/>
                <a:latin typeface="+mj-lt"/>
                <a:ea typeface="+mj-ea"/>
                <a:cs typeface="+mj-cs"/>
              </a:rPr>
              <a:t>S</a:t>
            </a:r>
            <a:r>
              <a:rPr kumimoji="0" lang="en-US" sz="2400" i="0" u="none" strike="noStrike" kern="0" cap="none" spc="0" normalizeH="0" baseline="0" noProof="0" dirty="0">
                <a:ln>
                  <a:noFill/>
                </a:ln>
                <a:solidFill>
                  <a:schemeClr val="tx2"/>
                </a:solidFill>
                <a:effectLst/>
                <a:uLnTx/>
                <a:uFillTx/>
                <a:latin typeface="+mj-lt"/>
                <a:ea typeface="+mj-ea"/>
                <a:cs typeface="+mj-cs"/>
              </a:rPr>
              <a:t> = 13</a:t>
            </a:r>
          </a:p>
        </p:txBody>
      </p:sp>
      <p:grpSp>
        <p:nvGrpSpPr>
          <p:cNvPr id="79" name="Group 77"/>
          <p:cNvGrpSpPr/>
          <p:nvPr/>
        </p:nvGrpSpPr>
        <p:grpSpPr>
          <a:xfrm>
            <a:off x="6293668" y="2587603"/>
            <a:ext cx="236537" cy="163513"/>
            <a:chOff x="5935663" y="5334000"/>
            <a:chExt cx="236537" cy="163513"/>
          </a:xfrm>
        </p:grpSpPr>
        <p:sp>
          <p:nvSpPr>
            <p:cNvPr id="80" name="Line 63"/>
            <p:cNvSpPr>
              <a:spLocks noChangeShapeType="1"/>
            </p:cNvSpPr>
            <p:nvPr/>
          </p:nvSpPr>
          <p:spPr bwMode="auto">
            <a:xfrm rot="20404300" flipV="1">
              <a:off x="5935663" y="53355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64"/>
            <p:cNvSpPr>
              <a:spLocks noChangeShapeType="1"/>
            </p:cNvSpPr>
            <p:nvPr/>
          </p:nvSpPr>
          <p:spPr bwMode="auto">
            <a:xfrm rot="523402">
              <a:off x="5948363" y="5334000"/>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90984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838200"/>
          </a:xfrm>
          <a:noFill/>
        </p:spPr>
        <p:txBody>
          <a:bodyPr lIns="92075" tIns="46038" rIns="92075" bIns="46038"/>
          <a:lstStyle/>
          <a:p>
            <a:r>
              <a:rPr lang="en-US" sz="3600" b="1" dirty="0">
                <a:solidFill>
                  <a:srgbClr val="0000CC"/>
                </a:solidFill>
              </a:rPr>
              <a:t>Sum of Subsets Problem</a:t>
            </a:r>
          </a:p>
        </p:txBody>
      </p:sp>
      <p:sp>
        <p:nvSpPr>
          <p:cNvPr id="17411" name="Rectangle 3"/>
          <p:cNvSpPr>
            <a:spLocks noGrp="1" noChangeArrowheads="1"/>
          </p:cNvSpPr>
          <p:nvPr>
            <p:ph type="body" idx="1"/>
          </p:nvPr>
        </p:nvSpPr>
        <p:spPr>
          <a:xfrm>
            <a:off x="533399" y="1524000"/>
            <a:ext cx="8483851" cy="5105400"/>
          </a:xfrm>
          <a:noFill/>
        </p:spPr>
        <p:txBody>
          <a:bodyPr lIns="92075" tIns="46038" rIns="92075" bIns="46038"/>
          <a:lstStyle/>
          <a:p>
            <a:pPr>
              <a:spcBef>
                <a:spcPts val="300"/>
              </a:spcBef>
              <a:spcAft>
                <a:spcPts val="0"/>
              </a:spcAft>
            </a:pPr>
            <a:r>
              <a:rPr lang="en-US" sz="2400" b="1" i="1" dirty="0">
                <a:solidFill>
                  <a:srgbClr val="C00000"/>
                </a:solidFill>
              </a:rPr>
              <a:t>Question</a:t>
            </a:r>
            <a:r>
              <a:rPr lang="en-US" sz="2400" b="1" dirty="0"/>
              <a:t>: </a:t>
            </a:r>
            <a:r>
              <a:rPr lang="zh-CN" altLang="en-US" sz="2400" b="1" dirty="0"/>
              <a:t>如何确定一个节点是否有希望</a:t>
            </a:r>
            <a:r>
              <a:rPr lang="en-US" sz="2400" b="1" dirty="0"/>
              <a:t>?</a:t>
            </a:r>
          </a:p>
          <a:p>
            <a:pPr>
              <a:spcBef>
                <a:spcPts val="300"/>
              </a:spcBef>
              <a:spcAft>
                <a:spcPts val="0"/>
              </a:spcAft>
            </a:pPr>
            <a:endParaRPr lang="en-US" sz="2400" b="1" dirty="0"/>
          </a:p>
          <a:p>
            <a:pPr>
              <a:spcBef>
                <a:spcPts val="300"/>
              </a:spcBef>
              <a:spcAft>
                <a:spcPts val="0"/>
              </a:spcAft>
            </a:pPr>
            <a:r>
              <a:rPr lang="zh-CN" altLang="en-US" sz="2400" b="1" dirty="0"/>
              <a:t>首先，对所有元素排序，假设</a:t>
            </a:r>
            <a:r>
              <a:rPr lang="en-US" altLang="zh-CN" sz="2400" b="1" dirty="0"/>
              <a:t>    </a:t>
            </a:r>
            <a:r>
              <a:rPr lang="en-US" sz="2200" b="1" i="1" dirty="0"/>
              <a:t>w</a:t>
            </a:r>
            <a:r>
              <a:rPr lang="en-US" sz="2200" b="1" baseline="-25000" dirty="0"/>
              <a:t>1</a:t>
            </a:r>
            <a:r>
              <a:rPr lang="en-US" sz="2200" b="1" dirty="0"/>
              <a:t> </a:t>
            </a:r>
            <a:r>
              <a:rPr lang="en-US" sz="2200" b="1" dirty="0">
                <a:sym typeface="Symbol"/>
              </a:rPr>
              <a:t> </a:t>
            </a:r>
            <a:r>
              <a:rPr lang="en-US" sz="2200" b="1" i="1" dirty="0"/>
              <a:t>w</a:t>
            </a:r>
            <a:r>
              <a:rPr lang="en-US" sz="2200" b="1" baseline="-25000" dirty="0"/>
              <a:t>2</a:t>
            </a:r>
            <a:r>
              <a:rPr lang="en-US" sz="2200" b="1" dirty="0"/>
              <a:t> </a:t>
            </a:r>
            <a:r>
              <a:rPr lang="en-US" sz="2200" b="1" dirty="0">
                <a:sym typeface="Symbol"/>
              </a:rPr>
              <a:t> …</a:t>
            </a:r>
            <a:r>
              <a:rPr lang="en-US" sz="2200" b="1" dirty="0"/>
              <a:t> </a:t>
            </a:r>
            <a:r>
              <a:rPr lang="en-US" sz="2200" b="1" dirty="0">
                <a:sym typeface="Symbol"/>
              </a:rPr>
              <a:t> </a:t>
            </a:r>
            <a:r>
              <a:rPr lang="en-US" sz="2200" b="1" i="1" dirty="0" err="1"/>
              <a:t>w</a:t>
            </a:r>
            <a:r>
              <a:rPr lang="en-US" sz="2200" b="1" i="1" baseline="-25000" dirty="0" err="1"/>
              <a:t>n</a:t>
            </a:r>
            <a:r>
              <a:rPr lang="en-US" sz="2200" b="1" i="1" baseline="-25000" dirty="0"/>
              <a:t> </a:t>
            </a:r>
            <a:endParaRPr lang="en-US" sz="2200" b="1" dirty="0"/>
          </a:p>
          <a:p>
            <a:pPr lvl="1">
              <a:spcBef>
                <a:spcPts val="300"/>
              </a:spcBef>
              <a:spcAft>
                <a:spcPts val="0"/>
              </a:spcAft>
            </a:pPr>
            <a:endParaRPr lang="en-US" sz="2200" b="1" dirty="0">
              <a:solidFill>
                <a:schemeClr val="tx2"/>
              </a:solidFill>
            </a:endParaRPr>
          </a:p>
          <a:p>
            <a:pPr>
              <a:spcBef>
                <a:spcPts val="300"/>
              </a:spcBef>
              <a:spcAft>
                <a:spcPts val="0"/>
              </a:spcAft>
            </a:pPr>
            <a:r>
              <a:rPr lang="zh-CN" altLang="en-US" sz="2400" b="1" dirty="0">
                <a:solidFill>
                  <a:schemeClr val="tx2"/>
                </a:solidFill>
              </a:rPr>
              <a:t>其次，对节点评估</a:t>
            </a:r>
            <a:endParaRPr lang="en-US" altLang="zh-CN" sz="2400" b="1" dirty="0">
              <a:solidFill>
                <a:schemeClr val="tx2"/>
              </a:solidFill>
            </a:endParaRPr>
          </a:p>
          <a:p>
            <a:pPr>
              <a:spcBef>
                <a:spcPts val="300"/>
              </a:spcBef>
              <a:spcAft>
                <a:spcPts val="0"/>
              </a:spcAft>
            </a:pPr>
            <a:endParaRPr lang="en-US" sz="2400" b="1" dirty="0">
              <a:solidFill>
                <a:schemeClr val="tx2"/>
              </a:solidFill>
            </a:endParaRPr>
          </a:p>
          <a:p>
            <a:pPr lvl="1">
              <a:spcBef>
                <a:spcPts val="300"/>
              </a:spcBef>
              <a:spcAft>
                <a:spcPts val="0"/>
              </a:spcAft>
            </a:pPr>
            <a:r>
              <a:rPr lang="en-US" sz="2200" b="1" i="1" dirty="0">
                <a:solidFill>
                  <a:schemeClr val="tx2"/>
                </a:solidFill>
              </a:rPr>
              <a:t>weightSoFar</a:t>
            </a:r>
            <a:r>
              <a:rPr lang="en-US" sz="2200" b="1" dirty="0"/>
              <a:t>  = </a:t>
            </a:r>
            <a:r>
              <a:rPr lang="zh-CN" altLang="en-US" sz="2200" b="1" dirty="0"/>
              <a:t>当前解的和</a:t>
            </a:r>
            <a:endParaRPr lang="en-US" sz="2200" b="1" dirty="0"/>
          </a:p>
          <a:p>
            <a:pPr lvl="1">
              <a:spcBef>
                <a:spcPts val="300"/>
              </a:spcBef>
              <a:spcAft>
                <a:spcPts val="0"/>
              </a:spcAft>
            </a:pPr>
            <a:r>
              <a:rPr lang="en-US" sz="2200" b="1" i="1" dirty="0" err="1">
                <a:solidFill>
                  <a:schemeClr val="tx2"/>
                </a:solidFill>
              </a:rPr>
              <a:t>totalPossibleLeft</a:t>
            </a:r>
            <a:r>
              <a:rPr lang="en-US" sz="2200" b="1" dirty="0">
                <a:solidFill>
                  <a:schemeClr val="tx2"/>
                </a:solidFill>
              </a:rPr>
              <a:t>  </a:t>
            </a:r>
            <a:r>
              <a:rPr lang="en-US" sz="2200" b="1" dirty="0"/>
              <a:t>= </a:t>
            </a:r>
            <a:r>
              <a:rPr lang="zh-CN" altLang="en-US" sz="2200" b="1" dirty="0"/>
              <a:t>剩下从</a:t>
            </a:r>
            <a:r>
              <a:rPr lang="en-US" sz="2200" b="1" dirty="0"/>
              <a:t> </a:t>
            </a:r>
            <a:r>
              <a:rPr lang="en-US" sz="2200" b="1" i="1" dirty="0" err="1"/>
              <a:t>i</a:t>
            </a:r>
            <a:r>
              <a:rPr lang="en-US" sz="2200" b="1" i="1" dirty="0"/>
              <a:t> </a:t>
            </a:r>
            <a:r>
              <a:rPr lang="en-US" sz="2200" b="1" dirty="0"/>
              <a:t>+ 1 </a:t>
            </a:r>
            <a:r>
              <a:rPr lang="zh-CN" altLang="en-US" sz="2200" b="1" dirty="0"/>
              <a:t>到</a:t>
            </a:r>
            <a:r>
              <a:rPr lang="en-US" sz="2200" b="1" dirty="0"/>
              <a:t> </a:t>
            </a:r>
            <a:r>
              <a:rPr lang="en-US" sz="2200" b="1" i="1" dirty="0"/>
              <a:t>n</a:t>
            </a:r>
            <a:r>
              <a:rPr lang="en-US" sz="2200" b="1" dirty="0"/>
              <a:t> </a:t>
            </a:r>
            <a:r>
              <a:rPr lang="zh-CN" altLang="en-US" sz="2200" b="1" dirty="0"/>
              <a:t>元素的和（当前是第</a:t>
            </a:r>
            <a:r>
              <a:rPr lang="en-US" altLang="zh-CN" sz="2200" b="1" dirty="0" err="1"/>
              <a:t>i</a:t>
            </a:r>
            <a:r>
              <a:rPr lang="zh-CN" altLang="en-US" sz="2200" b="1" dirty="0"/>
              <a:t>层）</a:t>
            </a:r>
            <a:endParaRPr lang="en-US" sz="2200" b="1" dirty="0"/>
          </a:p>
        </p:txBody>
      </p:sp>
    </p:spTree>
    <p:extLst>
      <p:ext uri="{BB962C8B-B14F-4D97-AF65-F5344CB8AC3E}">
        <p14:creationId xmlns:p14="http://schemas.microsoft.com/office/powerpoint/2010/main" val="3604018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有希望</a:t>
            </a:r>
            <a:r>
              <a:rPr lang="en-US" sz="3600" b="1" dirty="0">
                <a:solidFill>
                  <a:srgbClr val="0000CC"/>
                </a:solidFill>
              </a:rPr>
              <a:t> and </a:t>
            </a:r>
            <a:r>
              <a:rPr lang="zh-CN" altLang="en-US" sz="3600" b="1" dirty="0">
                <a:solidFill>
                  <a:srgbClr val="0000CC"/>
                </a:solidFill>
              </a:rPr>
              <a:t>没希望</a:t>
            </a:r>
            <a:endParaRPr lang="en-US" sz="3600" b="1" dirty="0">
              <a:solidFill>
                <a:srgbClr val="0000CC"/>
              </a:solidFill>
            </a:endParaRPr>
          </a:p>
        </p:txBody>
      </p:sp>
      <p:sp>
        <p:nvSpPr>
          <p:cNvPr id="17411" name="Rectangle 3"/>
          <p:cNvSpPr>
            <a:spLocks noGrp="1" noChangeArrowheads="1"/>
          </p:cNvSpPr>
          <p:nvPr>
            <p:ph type="body" idx="1"/>
          </p:nvPr>
        </p:nvSpPr>
        <p:spPr>
          <a:xfrm>
            <a:off x="533400" y="1524000"/>
            <a:ext cx="8077200" cy="5105400"/>
          </a:xfrm>
          <a:noFill/>
        </p:spPr>
        <p:txBody>
          <a:bodyPr lIns="92075" tIns="46038" rIns="92075" bIns="46038"/>
          <a:lstStyle/>
          <a:p>
            <a:pPr>
              <a:spcBef>
                <a:spcPts val="300"/>
              </a:spcBef>
              <a:spcAft>
                <a:spcPts val="0"/>
              </a:spcAft>
            </a:pPr>
            <a:r>
              <a:rPr lang="zh-CN" altLang="en-US" sz="2400" b="1" dirty="0">
                <a:solidFill>
                  <a:schemeClr val="tx2"/>
                </a:solidFill>
              </a:rPr>
              <a:t>一个节点是有希望的，如果满足下面两个条件：</a:t>
            </a:r>
            <a:endParaRPr lang="en-US" sz="2400" b="1" dirty="0">
              <a:solidFill>
                <a:schemeClr val="tx2"/>
              </a:solidFill>
            </a:endParaRPr>
          </a:p>
          <a:p>
            <a:pPr lvl="1">
              <a:spcBef>
                <a:spcPts val="300"/>
              </a:spcBef>
              <a:spcAft>
                <a:spcPts val="0"/>
              </a:spcAft>
            </a:pPr>
            <a:r>
              <a:rPr lang="en-US" sz="2200" b="1" i="1" dirty="0"/>
              <a:t>weightSoFar</a:t>
            </a:r>
            <a:r>
              <a:rPr lang="en-US" sz="2200" b="1" dirty="0"/>
              <a:t>  + </a:t>
            </a:r>
            <a:r>
              <a:rPr lang="en-US" sz="2200" b="1" i="1" dirty="0"/>
              <a:t> </a:t>
            </a:r>
            <a:r>
              <a:rPr lang="en-US" sz="2200" b="1" i="1" dirty="0" err="1"/>
              <a:t>totalPossibleLeft</a:t>
            </a:r>
            <a:r>
              <a:rPr lang="en-US" sz="2200" b="1" dirty="0"/>
              <a:t> </a:t>
            </a:r>
            <a:r>
              <a:rPr lang="en-US" sz="2200" b="1" dirty="0">
                <a:sym typeface="Symbol"/>
              </a:rPr>
              <a:t></a:t>
            </a:r>
            <a:r>
              <a:rPr lang="en-US" sz="2200" b="1" dirty="0"/>
              <a:t> </a:t>
            </a:r>
            <a:r>
              <a:rPr lang="en-US" sz="2200" b="1" i="1" dirty="0"/>
              <a:t>S</a:t>
            </a:r>
            <a:endParaRPr lang="en-US" sz="2200" b="1" dirty="0"/>
          </a:p>
          <a:p>
            <a:pPr lvl="1">
              <a:spcBef>
                <a:spcPts val="300"/>
              </a:spcBef>
              <a:spcAft>
                <a:spcPts val="0"/>
              </a:spcAft>
            </a:pPr>
            <a:r>
              <a:rPr lang="en-US" sz="2200" b="1" i="1" dirty="0"/>
              <a:t>weightSoFar</a:t>
            </a:r>
            <a:r>
              <a:rPr lang="en-US" sz="2200" b="1" dirty="0"/>
              <a:t>  + </a:t>
            </a:r>
            <a:r>
              <a:rPr lang="en-US" sz="2200" b="1" i="1" dirty="0"/>
              <a:t>w</a:t>
            </a:r>
            <a:r>
              <a:rPr lang="en-US" sz="2200" b="1" i="1" baseline="-25000" dirty="0"/>
              <a:t>i</a:t>
            </a:r>
            <a:r>
              <a:rPr lang="en-US" sz="2200" b="1" baseline="-25000" dirty="0"/>
              <a:t>+1</a:t>
            </a:r>
            <a:r>
              <a:rPr lang="en-US" sz="2200" b="1" dirty="0"/>
              <a:t> </a:t>
            </a:r>
            <a:r>
              <a:rPr lang="en-US" sz="2200" b="1" dirty="0">
                <a:sym typeface="Symbol"/>
              </a:rPr>
              <a:t> </a:t>
            </a:r>
            <a:r>
              <a:rPr lang="en-US" sz="2200" b="1" i="1" dirty="0"/>
              <a:t>S</a:t>
            </a:r>
            <a:r>
              <a:rPr lang="en-US" sz="2200" b="1" dirty="0"/>
              <a:t> or </a:t>
            </a:r>
            <a:r>
              <a:rPr lang="en-US" sz="2200" b="1" i="1" dirty="0"/>
              <a:t>weightSoFar = S</a:t>
            </a:r>
          </a:p>
          <a:p>
            <a:pPr>
              <a:spcBef>
                <a:spcPts val="300"/>
              </a:spcBef>
              <a:spcAft>
                <a:spcPts val="0"/>
              </a:spcAft>
            </a:pPr>
            <a:endParaRPr lang="en-US" sz="2400" b="1" dirty="0">
              <a:solidFill>
                <a:schemeClr val="tx2"/>
              </a:solidFill>
            </a:endParaRPr>
          </a:p>
          <a:p>
            <a:pPr>
              <a:spcBef>
                <a:spcPts val="300"/>
              </a:spcBef>
              <a:spcAft>
                <a:spcPts val="0"/>
              </a:spcAft>
            </a:pPr>
            <a:r>
              <a:rPr lang="zh-CN" altLang="en-US" sz="2400" b="1" dirty="0">
                <a:solidFill>
                  <a:schemeClr val="tx2"/>
                </a:solidFill>
              </a:rPr>
              <a:t>一个节点是没有希望的，如果满足下面条件之一：</a:t>
            </a:r>
            <a:endParaRPr lang="en-US" altLang="zh-CN" sz="2400" b="1" dirty="0">
              <a:solidFill>
                <a:schemeClr val="tx2"/>
              </a:solidFill>
            </a:endParaRPr>
          </a:p>
          <a:p>
            <a:pPr lvl="1">
              <a:spcBef>
                <a:spcPts val="300"/>
              </a:spcBef>
              <a:spcAft>
                <a:spcPts val="0"/>
              </a:spcAft>
            </a:pPr>
            <a:r>
              <a:rPr lang="en-US" sz="2200" b="1" i="1" dirty="0" err="1"/>
              <a:t>weightSoFar</a:t>
            </a:r>
            <a:r>
              <a:rPr lang="en-US" sz="2200" b="1" dirty="0"/>
              <a:t>  + </a:t>
            </a:r>
            <a:r>
              <a:rPr lang="en-US" sz="2200" b="1" i="1" dirty="0"/>
              <a:t> </a:t>
            </a:r>
            <a:r>
              <a:rPr lang="en-US" sz="2200" b="1" i="1" dirty="0" err="1"/>
              <a:t>totalPossibleLeft</a:t>
            </a:r>
            <a:r>
              <a:rPr lang="en-US" sz="2200" b="1" dirty="0"/>
              <a:t> &lt; </a:t>
            </a:r>
            <a:r>
              <a:rPr lang="en-US" sz="2200" b="1" i="1" dirty="0"/>
              <a:t>S</a:t>
            </a:r>
            <a:endParaRPr lang="en-US" sz="2200" b="1" dirty="0"/>
          </a:p>
          <a:p>
            <a:pPr lvl="1">
              <a:spcBef>
                <a:spcPts val="300"/>
              </a:spcBef>
              <a:spcAft>
                <a:spcPts val="0"/>
              </a:spcAft>
            </a:pPr>
            <a:r>
              <a:rPr lang="en-US" sz="2200" b="1" i="1" dirty="0"/>
              <a:t>weightSoFar</a:t>
            </a:r>
            <a:r>
              <a:rPr lang="en-US" sz="2200" b="1" dirty="0"/>
              <a:t>  + </a:t>
            </a:r>
            <a:r>
              <a:rPr lang="en-US" sz="2200" b="1" i="1" dirty="0"/>
              <a:t>w</a:t>
            </a:r>
            <a:r>
              <a:rPr lang="en-US" sz="2200" b="1" i="1" baseline="-25000" dirty="0"/>
              <a:t>i</a:t>
            </a:r>
            <a:r>
              <a:rPr lang="en-US" sz="2200" b="1" baseline="-25000" dirty="0"/>
              <a:t>+1</a:t>
            </a:r>
            <a:r>
              <a:rPr lang="en-US" sz="2200" b="1" dirty="0"/>
              <a:t> &gt; </a:t>
            </a:r>
            <a:r>
              <a:rPr lang="en-US" sz="2200" b="1" i="1" dirty="0"/>
              <a:t>S</a:t>
            </a:r>
            <a:r>
              <a:rPr lang="en-US" sz="2200" b="1" dirty="0"/>
              <a:t> </a:t>
            </a:r>
          </a:p>
        </p:txBody>
      </p:sp>
    </p:spTree>
    <p:extLst>
      <p:ext uri="{BB962C8B-B14F-4D97-AF65-F5344CB8AC3E}">
        <p14:creationId xmlns:p14="http://schemas.microsoft.com/office/powerpoint/2010/main" val="3142216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xfrm>
            <a:off x="457200" y="533400"/>
            <a:ext cx="8153400" cy="6096000"/>
          </a:xfrm>
        </p:spPr>
        <p:txBody>
          <a:bodyPr/>
          <a:lstStyle/>
          <a:p>
            <a:pPr>
              <a:buFont typeface="Monotype Sorts" pitchFamily="2" charset="2"/>
              <a:buNone/>
            </a:pPr>
            <a:r>
              <a:rPr lang="en-US" sz="2200" b="1" dirty="0" err="1"/>
              <a:t>sumOfSubsets</a:t>
            </a:r>
            <a:r>
              <a:rPr lang="en-US" sz="2200" b="1" dirty="0"/>
              <a:t>(</a:t>
            </a:r>
            <a:r>
              <a:rPr lang="en-US" sz="2200" b="1" i="1" dirty="0" err="1"/>
              <a:t>i</a:t>
            </a:r>
            <a:r>
              <a:rPr lang="en-US" sz="2200" b="1" dirty="0"/>
              <a:t>, </a:t>
            </a:r>
            <a:r>
              <a:rPr lang="en-US" sz="2200" b="1" i="1" dirty="0"/>
              <a:t>weightSoFar</a:t>
            </a:r>
            <a:r>
              <a:rPr lang="en-US" sz="2200" b="1" dirty="0"/>
              <a:t>, </a:t>
            </a:r>
            <a:r>
              <a:rPr lang="en-US" sz="2200" b="1" i="1" dirty="0" err="1"/>
              <a:t>totalPossibleLeft</a:t>
            </a:r>
            <a:r>
              <a:rPr lang="en-US" sz="2200" b="1" i="1" dirty="0"/>
              <a:t> </a:t>
            </a:r>
            <a:r>
              <a:rPr lang="en-US" sz="2200" b="1" dirty="0"/>
              <a:t>) </a:t>
            </a:r>
          </a:p>
          <a:p>
            <a:pPr>
              <a:spcBef>
                <a:spcPts val="0"/>
              </a:spcBef>
              <a:buFont typeface="Monotype Sorts" pitchFamily="2" charset="2"/>
              <a:buNone/>
            </a:pPr>
            <a:r>
              <a:rPr lang="en-US" sz="2200" b="1" dirty="0"/>
              <a:t>	1) if (promising(</a:t>
            </a:r>
            <a:r>
              <a:rPr lang="en-US" sz="2200" b="1" i="1" dirty="0" err="1"/>
              <a:t>i</a:t>
            </a:r>
            <a:r>
              <a:rPr lang="en-US" sz="2200" b="1" dirty="0"/>
              <a:t>))                   //may lead to a valid solution</a:t>
            </a:r>
          </a:p>
          <a:p>
            <a:pPr>
              <a:buFont typeface="Monotype Sorts" pitchFamily="2" charset="2"/>
              <a:buNone/>
            </a:pPr>
            <a:r>
              <a:rPr lang="en-US" sz="2200" b="1" dirty="0"/>
              <a:t>     2)	if ( </a:t>
            </a:r>
            <a:r>
              <a:rPr lang="en-US" sz="2200" b="1" i="1" dirty="0"/>
              <a:t>weightSoFar = S </a:t>
            </a:r>
            <a:r>
              <a:rPr lang="en-US" sz="2200" b="1" dirty="0"/>
              <a:t>)</a:t>
            </a:r>
            <a:br>
              <a:rPr lang="en-US" sz="2200" b="1" i="1" dirty="0"/>
            </a:br>
            <a:r>
              <a:rPr lang="en-US" sz="2200" b="1" dirty="0"/>
              <a:t>3)	        print </a:t>
            </a:r>
            <a:r>
              <a:rPr lang="en-US" sz="2200" b="1" i="1" dirty="0"/>
              <a:t>include</a:t>
            </a:r>
            <a:r>
              <a:rPr lang="en-US" sz="2200" b="1" dirty="0"/>
              <a:t>[1] to </a:t>
            </a:r>
            <a:r>
              <a:rPr lang="en-US" sz="2200" b="1" i="1" dirty="0"/>
              <a:t>include</a:t>
            </a:r>
            <a:r>
              <a:rPr lang="en-US" sz="2200" b="1" dirty="0"/>
              <a:t>[</a:t>
            </a:r>
            <a:r>
              <a:rPr lang="en-US" sz="2200" b="1" i="1" dirty="0" err="1"/>
              <a:t>i</a:t>
            </a:r>
            <a:r>
              <a:rPr lang="en-US" sz="2200" b="1" dirty="0"/>
              <a:t>]      //found solution</a:t>
            </a:r>
            <a:br>
              <a:rPr lang="en-US" sz="2200" b="1" dirty="0"/>
            </a:br>
            <a:r>
              <a:rPr lang="en-US" sz="2200" b="1" dirty="0"/>
              <a:t>4)	else                                                           //expand the node </a:t>
            </a:r>
            <a:br>
              <a:rPr lang="en-US" sz="2200" b="1" dirty="0"/>
            </a:br>
            <a:r>
              <a:rPr lang="en-US" sz="2200" b="1" dirty="0"/>
              <a:t>5)	        include[</a:t>
            </a:r>
            <a:r>
              <a:rPr lang="en-US" sz="2200" b="1" i="1" dirty="0" err="1"/>
              <a:t>i</a:t>
            </a:r>
            <a:r>
              <a:rPr lang="en-US" sz="2200" b="1" i="1" dirty="0"/>
              <a:t> </a:t>
            </a:r>
            <a:r>
              <a:rPr lang="en-US" sz="2200" b="1" dirty="0"/>
              <a:t>+ 1] = “yes”                      //try including</a:t>
            </a:r>
            <a:br>
              <a:rPr lang="en-US" sz="2200" b="1" dirty="0"/>
            </a:br>
            <a:r>
              <a:rPr lang="en-US" sz="2200" b="1" dirty="0"/>
              <a:t>6)	        </a:t>
            </a:r>
            <a:r>
              <a:rPr lang="en-US" sz="2200" b="1" dirty="0" err="1"/>
              <a:t>sumOfSubsets</a:t>
            </a:r>
            <a:r>
              <a:rPr lang="en-US" sz="2200" b="1" dirty="0"/>
              <a:t>(</a:t>
            </a:r>
            <a:r>
              <a:rPr lang="en-US" sz="2200" b="1" i="1" dirty="0" err="1"/>
              <a:t>i</a:t>
            </a:r>
            <a:r>
              <a:rPr lang="en-US" sz="2200" b="1" i="1" dirty="0"/>
              <a:t> </a:t>
            </a:r>
            <a:r>
              <a:rPr lang="en-US" sz="2200" b="1" dirty="0"/>
              <a:t>+ 1, </a:t>
            </a:r>
            <a:r>
              <a:rPr lang="en-US" sz="2200" b="1" i="1" dirty="0"/>
              <a:t>weightSoFar + w</a:t>
            </a:r>
            <a:r>
              <a:rPr lang="en-US" sz="2200" b="1" dirty="0"/>
              <a:t>[</a:t>
            </a:r>
            <a:r>
              <a:rPr lang="en-US" sz="2200" b="1" i="1" dirty="0" err="1"/>
              <a:t>i</a:t>
            </a:r>
            <a:r>
              <a:rPr lang="en-US" sz="2200" b="1" i="1" dirty="0"/>
              <a:t> </a:t>
            </a:r>
            <a:r>
              <a:rPr lang="en-US" sz="2200" b="1" dirty="0"/>
              <a:t>+ 1],</a:t>
            </a:r>
            <a:br>
              <a:rPr lang="en-US" sz="2200" b="1" dirty="0"/>
            </a:br>
            <a:r>
              <a:rPr lang="en-US" sz="2200" b="1" dirty="0"/>
              <a:t>			     </a:t>
            </a:r>
            <a:r>
              <a:rPr lang="en-US" sz="2200" b="1" i="1" dirty="0" err="1"/>
              <a:t>totalPossibleLeft</a:t>
            </a:r>
            <a:r>
              <a:rPr lang="en-US" sz="2200" b="1" i="1" dirty="0"/>
              <a:t>  </a:t>
            </a:r>
            <a:r>
              <a:rPr lang="en-US" sz="2200" b="1" dirty="0"/>
              <a:t>– </a:t>
            </a:r>
            <a:r>
              <a:rPr lang="en-US" sz="2200" b="1" i="1" dirty="0"/>
              <a:t>w</a:t>
            </a:r>
            <a:r>
              <a:rPr lang="en-US" sz="2200" b="1" dirty="0"/>
              <a:t>[</a:t>
            </a:r>
            <a:r>
              <a:rPr lang="en-US" sz="2200" b="1" i="1" dirty="0" err="1"/>
              <a:t>i</a:t>
            </a:r>
            <a:r>
              <a:rPr lang="en-US" sz="2200" b="1" i="1" dirty="0"/>
              <a:t> </a:t>
            </a:r>
            <a:r>
              <a:rPr lang="en-US" sz="2200" b="1" dirty="0"/>
              <a:t>+ 1])</a:t>
            </a:r>
            <a:br>
              <a:rPr lang="en-US" sz="2200" b="1" dirty="0"/>
            </a:br>
            <a:r>
              <a:rPr lang="en-US" sz="2200" b="1" dirty="0"/>
              <a:t>7) 	        include[</a:t>
            </a:r>
            <a:r>
              <a:rPr lang="en-US" sz="2200" b="1" i="1" dirty="0" err="1"/>
              <a:t>i</a:t>
            </a:r>
            <a:r>
              <a:rPr lang="en-US" sz="2200" b="1" i="1" dirty="0"/>
              <a:t> </a:t>
            </a:r>
            <a:r>
              <a:rPr lang="en-US" sz="2200" b="1" dirty="0"/>
              <a:t>+ 1] = “no”                             //try excluding</a:t>
            </a:r>
            <a:br>
              <a:rPr lang="en-US" sz="2200" b="1" dirty="0"/>
            </a:br>
            <a:r>
              <a:rPr lang="en-US" sz="2200" b="1" dirty="0"/>
              <a:t>8)	        </a:t>
            </a:r>
            <a:r>
              <a:rPr lang="en-US" sz="2200" b="1" dirty="0" err="1"/>
              <a:t>sumOfSubsets</a:t>
            </a:r>
            <a:r>
              <a:rPr lang="en-US" sz="2200" b="1" dirty="0"/>
              <a:t>(</a:t>
            </a:r>
            <a:r>
              <a:rPr lang="en-US" sz="2200" b="1" i="1" dirty="0" err="1"/>
              <a:t>i</a:t>
            </a:r>
            <a:r>
              <a:rPr lang="en-US" sz="2200" b="1" i="1" dirty="0"/>
              <a:t> </a:t>
            </a:r>
            <a:r>
              <a:rPr lang="en-US" sz="2200" b="1" dirty="0"/>
              <a:t>+ 1,  </a:t>
            </a:r>
            <a:r>
              <a:rPr lang="en-US" sz="2200" b="1" i="1" dirty="0"/>
              <a:t>weightSoFar</a:t>
            </a:r>
            <a:r>
              <a:rPr lang="en-US" sz="2200" b="1" dirty="0"/>
              <a:t>,</a:t>
            </a:r>
            <a:br>
              <a:rPr lang="en-US" sz="2200" b="1" dirty="0"/>
            </a:br>
            <a:r>
              <a:rPr lang="en-US" sz="2200" b="1" dirty="0"/>
              <a:t>			     </a:t>
            </a:r>
            <a:r>
              <a:rPr lang="en-US" sz="2200" b="1" i="1" dirty="0" err="1"/>
              <a:t>totalPossibleLeft</a:t>
            </a:r>
            <a:r>
              <a:rPr lang="en-US" sz="2200" b="1" i="1" dirty="0"/>
              <a:t> </a:t>
            </a:r>
            <a:r>
              <a:rPr lang="en-US" sz="2200" b="1" dirty="0"/>
              <a:t>– </a:t>
            </a:r>
            <a:r>
              <a:rPr lang="en-US" sz="2200" b="1" i="1" dirty="0"/>
              <a:t>w</a:t>
            </a:r>
            <a:r>
              <a:rPr lang="en-US" sz="2200" b="1" dirty="0"/>
              <a:t>[</a:t>
            </a:r>
            <a:r>
              <a:rPr lang="en-US" sz="2200" b="1" i="1" dirty="0" err="1"/>
              <a:t>i</a:t>
            </a:r>
            <a:r>
              <a:rPr lang="en-US" sz="2200" b="1" i="1" dirty="0"/>
              <a:t> </a:t>
            </a:r>
            <a:r>
              <a:rPr lang="en-US" sz="2200" b="1" dirty="0"/>
              <a:t>+ 1])</a:t>
            </a:r>
          </a:p>
          <a:p>
            <a:pPr>
              <a:spcBef>
                <a:spcPts val="1200"/>
              </a:spcBef>
              <a:buFont typeface="Monotype Sorts" pitchFamily="2" charset="2"/>
              <a:buNone/>
            </a:pPr>
            <a:r>
              <a:rPr lang="en-US" sz="2200" b="1" dirty="0" err="1"/>
              <a:t>boolean</a:t>
            </a:r>
            <a:r>
              <a:rPr lang="en-US" sz="2200" b="1" dirty="0"/>
              <a:t> promising(</a:t>
            </a:r>
            <a:r>
              <a:rPr lang="en-US" sz="2200" b="1" i="1" dirty="0" err="1"/>
              <a:t>i</a:t>
            </a:r>
            <a:r>
              <a:rPr lang="en-US" sz="2200" b="1" dirty="0"/>
              <a:t>)</a:t>
            </a:r>
            <a:br>
              <a:rPr lang="en-US" sz="2200" b="1" dirty="0"/>
            </a:br>
            <a:r>
              <a:rPr lang="en-US" sz="2200" b="1" dirty="0"/>
              <a:t>return ( </a:t>
            </a:r>
            <a:r>
              <a:rPr lang="en-US" sz="2200" b="1" i="1" dirty="0"/>
              <a:t>weightSoFar</a:t>
            </a:r>
            <a:r>
              <a:rPr lang="en-US" sz="2200" b="1" dirty="0"/>
              <a:t> + </a:t>
            </a:r>
            <a:r>
              <a:rPr lang="en-US" sz="2200" b="1" i="1" dirty="0" err="1"/>
              <a:t>totalPossibleLeft</a:t>
            </a:r>
            <a:r>
              <a:rPr lang="en-US" sz="2200" b="1" i="1" dirty="0"/>
              <a:t> </a:t>
            </a:r>
            <a:r>
              <a:rPr lang="en-US" sz="2200" b="1" dirty="0">
                <a:sym typeface="Symbol" pitchFamily="18" charset="2"/>
              </a:rPr>
              <a:t></a:t>
            </a:r>
            <a:r>
              <a:rPr lang="en-US" sz="2200" b="1" i="1" dirty="0">
                <a:sym typeface="Symbol" pitchFamily="18" charset="2"/>
              </a:rPr>
              <a:t> S</a:t>
            </a:r>
            <a:r>
              <a:rPr lang="en-US" sz="2200" b="1" dirty="0">
                <a:sym typeface="Symbol" pitchFamily="18" charset="2"/>
              </a:rPr>
              <a:t>)  &amp;&amp; </a:t>
            </a:r>
            <a:br>
              <a:rPr lang="en-US" sz="2200" b="1" dirty="0">
                <a:sym typeface="Symbol" pitchFamily="18" charset="2"/>
              </a:rPr>
            </a:br>
            <a:r>
              <a:rPr lang="en-US" sz="2200" b="1" dirty="0">
                <a:sym typeface="Symbol" pitchFamily="18" charset="2"/>
              </a:rPr>
              <a:t>            (</a:t>
            </a:r>
            <a:r>
              <a:rPr lang="en-US" sz="2200" b="1" dirty="0"/>
              <a:t> </a:t>
            </a:r>
            <a:r>
              <a:rPr lang="en-US" sz="2200" b="1" i="1" dirty="0"/>
              <a:t>weightSoFar = S  || </a:t>
            </a:r>
            <a:r>
              <a:rPr lang="en-US" sz="2200" b="1" dirty="0"/>
              <a:t> </a:t>
            </a:r>
            <a:r>
              <a:rPr lang="en-US" sz="2200" b="1" i="1" dirty="0"/>
              <a:t>weightSoFar + </a:t>
            </a:r>
            <a:r>
              <a:rPr lang="en-US" sz="2200" b="1" dirty="0"/>
              <a:t> </a:t>
            </a:r>
            <a:r>
              <a:rPr lang="en-US" sz="2200" b="1" i="1" dirty="0"/>
              <a:t>w</a:t>
            </a:r>
            <a:r>
              <a:rPr lang="en-US" sz="2200" b="1" dirty="0"/>
              <a:t>[</a:t>
            </a:r>
            <a:r>
              <a:rPr lang="en-US" sz="2200" b="1" i="1" dirty="0" err="1"/>
              <a:t>i</a:t>
            </a:r>
            <a:r>
              <a:rPr lang="en-US" sz="2200" b="1" i="1" dirty="0"/>
              <a:t> </a:t>
            </a:r>
            <a:r>
              <a:rPr lang="en-US" sz="2200" b="1" dirty="0"/>
              <a:t>+ 1] </a:t>
            </a:r>
            <a:r>
              <a:rPr lang="en-US" sz="2200" b="1" dirty="0">
                <a:sym typeface="Symbol" pitchFamily="18" charset="2"/>
              </a:rPr>
              <a:t> </a:t>
            </a:r>
            <a:r>
              <a:rPr lang="en-US" sz="2200" b="1" i="1" dirty="0">
                <a:sym typeface="Symbol" pitchFamily="18" charset="2"/>
              </a:rPr>
              <a:t>S</a:t>
            </a:r>
            <a:r>
              <a:rPr lang="en-US" sz="2200" b="1" dirty="0">
                <a:sym typeface="Symbol" pitchFamily="18" charset="2"/>
              </a:rPr>
              <a:t> )</a:t>
            </a:r>
            <a:endParaRPr lang="en-US" sz="2200" b="1" dirty="0"/>
          </a:p>
          <a:p>
            <a:pPr>
              <a:buFont typeface="Monotype Sorts" pitchFamily="2" charset="2"/>
              <a:buNone/>
            </a:pPr>
            <a:endParaRPr lang="en-US" sz="2200" b="1" dirty="0"/>
          </a:p>
        </p:txBody>
      </p:sp>
      <p:sp>
        <p:nvSpPr>
          <p:cNvPr id="1028" name="Text Box 3"/>
          <p:cNvSpPr txBox="1">
            <a:spLocks noChangeArrowheads="1"/>
          </p:cNvSpPr>
          <p:nvPr/>
        </p:nvSpPr>
        <p:spPr bwMode="auto">
          <a:xfrm>
            <a:off x="762000" y="5770179"/>
            <a:ext cx="579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indent="-365760">
              <a:buFont typeface="Wingdings" pitchFamily="2" charset="2"/>
              <a:buChar char="§"/>
            </a:pPr>
            <a:r>
              <a:rPr lang="zh-CN" altLang="en-US" sz="2400" dirty="0">
                <a:solidFill>
                  <a:schemeClr val="tx1"/>
                </a:solidFill>
                <a:latin typeface="Times New Roman" pitchFamily="18" charset="0"/>
              </a:rPr>
              <a:t>初始调用 </a:t>
            </a:r>
            <a:r>
              <a:rPr lang="en-US" sz="2400" dirty="0" err="1">
                <a:solidFill>
                  <a:schemeClr val="tx1"/>
                </a:solidFill>
                <a:latin typeface="Times New Roman" pitchFamily="18" charset="0"/>
              </a:rPr>
              <a:t>sumOfSubsets</a:t>
            </a:r>
            <a:r>
              <a:rPr lang="en-US" sz="2400" dirty="0">
                <a:solidFill>
                  <a:schemeClr val="tx1"/>
                </a:solidFill>
                <a:latin typeface="Times New Roman" pitchFamily="18" charset="0"/>
              </a:rPr>
              <a:t>(0, 0,           )</a:t>
            </a:r>
          </a:p>
        </p:txBody>
      </p:sp>
      <p:graphicFrame>
        <p:nvGraphicFramePr>
          <p:cNvPr id="5" name="Object 4"/>
          <p:cNvGraphicFramePr>
            <a:graphicFrameLocks noChangeAspect="1"/>
          </p:cNvGraphicFramePr>
          <p:nvPr>
            <p:extLst>
              <p:ext uri="{D42A27DB-BD31-4B8C-83A1-F6EECF244321}">
                <p14:modId xmlns:p14="http://schemas.microsoft.com/office/powerpoint/2010/main" val="2918649374"/>
              </p:ext>
            </p:extLst>
          </p:nvPr>
        </p:nvGraphicFramePr>
        <p:xfrm>
          <a:off x="5000530" y="5554321"/>
          <a:ext cx="762000" cy="893379"/>
        </p:xfrm>
        <a:graphic>
          <a:graphicData uri="http://schemas.openxmlformats.org/presentationml/2006/ole">
            <mc:AlternateContent xmlns:mc="http://schemas.openxmlformats.org/markup-compatibility/2006">
              <mc:Choice xmlns:v="urn:schemas-microsoft-com:vml" Requires="v">
                <p:oleObj spid="_x0000_s6157" name="Equation" r:id="rId4" imgW="8839200" imgH="10363200" progId="Equation.3">
                  <p:embed/>
                </p:oleObj>
              </mc:Choice>
              <mc:Fallback>
                <p:oleObj name="Equation" r:id="rId4" imgW="8839200" imgH="10363200" progId="Equation.3">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530" y="5554321"/>
                        <a:ext cx="762000" cy="893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a:xfrm>
            <a:off x="685800" y="76200"/>
            <a:ext cx="7772400" cy="457200"/>
          </a:xfrm>
          <a:noFill/>
        </p:spPr>
        <p:txBody>
          <a:bodyPr lIns="92075" tIns="46038" rIns="92075" bIns="46038"/>
          <a:lstStyle/>
          <a:p>
            <a:r>
              <a:rPr lang="en-US" sz="2400" b="1" dirty="0">
                <a:solidFill>
                  <a:srgbClr val="0000CC"/>
                </a:solidFill>
              </a:rPr>
              <a:t>Sum of Subsets Problem: Algorithm</a:t>
            </a:r>
          </a:p>
        </p:txBody>
      </p:sp>
    </p:spTree>
    <p:extLst>
      <p:ext uri="{BB962C8B-B14F-4D97-AF65-F5344CB8AC3E}">
        <p14:creationId xmlns:p14="http://schemas.microsoft.com/office/powerpoint/2010/main" val="324755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96521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a:spLocks noGrp="1"/>
          </p:cNvSpPr>
          <p:nvPr>
            <p:ph type="title" idx="4294967295"/>
          </p:nvPr>
        </p:nvSpPr>
        <p:spPr>
          <a:xfrm>
            <a:off x="0" y="274638"/>
            <a:ext cx="8229600" cy="1143000"/>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sz="4400" dirty="0" err="1"/>
              <a:t>N</a:t>
            </a:r>
            <a:r>
              <a:rPr sz="4400" dirty="0" err="1">
                <a:latin typeface="宋体"/>
                <a:ea typeface="宋体"/>
                <a:cs typeface="宋体"/>
                <a:sym typeface="宋体"/>
              </a:rPr>
              <a:t>皇后问题</a:t>
            </a:r>
            <a:endParaRPr sz="4400" dirty="0">
              <a:latin typeface="宋体"/>
              <a:ea typeface="宋体"/>
              <a:cs typeface="宋体"/>
              <a:sym typeface="宋体"/>
            </a:endParaRPr>
          </a:p>
        </p:txBody>
      </p:sp>
      <p:sp>
        <p:nvSpPr>
          <p:cNvPr id="21" name="Shape 21"/>
          <p:cNvSpPr>
            <a:spLocks noGrp="1"/>
          </p:cNvSpPr>
          <p:nvPr>
            <p:ph type="body" idx="4294967295"/>
          </p:nvPr>
        </p:nvSpPr>
        <p:spPr>
          <a:xfrm>
            <a:off x="482885" y="1487185"/>
            <a:ext cx="8229600" cy="4525963"/>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marL="0" lvl="0" indent="0">
              <a:spcBef>
                <a:spcPts val="0"/>
              </a:spcBef>
              <a:buSzTx/>
              <a:buNone/>
              <a:defRPr sz="1800"/>
            </a:pPr>
            <a:r>
              <a:rPr lang="zh-CN" altLang="en-US" sz="2200" b="1" dirty="0">
                <a:latin typeface="+mj-lt"/>
                <a:sym typeface="楷体_GB2312"/>
              </a:rPr>
              <a:t>在</a:t>
            </a:r>
            <a:r>
              <a:rPr lang="zh-CN" altLang="en-US" sz="2200" b="1" dirty="0">
                <a:latin typeface="+mj-lt"/>
              </a:rPr>
              <a:t>n×n</a:t>
            </a:r>
            <a:r>
              <a:rPr lang="zh-CN" altLang="en-US" sz="2200" b="1" dirty="0">
                <a:latin typeface="+mj-lt"/>
                <a:sym typeface="楷体_GB2312"/>
              </a:rPr>
              <a:t>格的棋盘上放置彼此不受攻击的</a:t>
            </a:r>
            <a:r>
              <a:rPr lang="zh-CN" altLang="en-US" sz="2200" b="1" dirty="0">
                <a:latin typeface="+mj-lt"/>
              </a:rPr>
              <a:t>n</a:t>
            </a:r>
            <a:r>
              <a:rPr lang="zh-CN" altLang="en-US" sz="2200" b="1" dirty="0">
                <a:latin typeface="+mj-lt"/>
                <a:sym typeface="楷体_GB2312"/>
              </a:rPr>
              <a:t>个皇后。按照国际象棋的规则，皇后可以攻击与之处在同一行或同一列或同一斜线上的棋子。</a:t>
            </a:r>
          </a:p>
          <a:p>
            <a:pPr marL="0" lvl="0" indent="0">
              <a:spcBef>
                <a:spcPts val="0"/>
              </a:spcBef>
              <a:buSzTx/>
              <a:buNone/>
              <a:defRPr sz="1800"/>
            </a:pPr>
            <a:r>
              <a:rPr lang="zh-CN" altLang="en-US" sz="2200" b="1" dirty="0">
                <a:latin typeface="+mj-lt"/>
              </a:rPr>
              <a:t>n</a:t>
            </a:r>
            <a:r>
              <a:rPr lang="zh-CN" altLang="en-US" sz="2200" b="1" dirty="0">
                <a:latin typeface="+mj-lt"/>
                <a:sym typeface="楷体_GB2312"/>
              </a:rPr>
              <a:t>后问题等价于在</a:t>
            </a:r>
            <a:r>
              <a:rPr lang="zh-CN" altLang="en-US" sz="2200" b="1" dirty="0">
                <a:latin typeface="+mj-lt"/>
              </a:rPr>
              <a:t>n×n</a:t>
            </a:r>
            <a:r>
              <a:rPr lang="zh-CN" altLang="en-US" sz="2200" b="1" dirty="0">
                <a:latin typeface="+mj-lt"/>
                <a:sym typeface="楷体_GB2312"/>
              </a:rPr>
              <a:t>格的棋盘上放置</a:t>
            </a:r>
            <a:r>
              <a:rPr lang="zh-CN" altLang="en-US" sz="2200" b="1" dirty="0">
                <a:latin typeface="+mj-lt"/>
              </a:rPr>
              <a:t>n</a:t>
            </a:r>
            <a:r>
              <a:rPr lang="zh-CN" altLang="en-US" sz="2200" b="1" dirty="0">
                <a:latin typeface="+mj-lt"/>
                <a:sym typeface="楷体_GB2312"/>
              </a:rPr>
              <a:t>个皇后，任何</a:t>
            </a:r>
            <a:r>
              <a:rPr lang="zh-CN" altLang="en-US" sz="2200" b="1" dirty="0">
                <a:latin typeface="+mj-lt"/>
              </a:rPr>
              <a:t>2</a:t>
            </a:r>
            <a:r>
              <a:rPr lang="zh-CN" altLang="en-US" sz="2200" b="1" dirty="0">
                <a:latin typeface="+mj-lt"/>
                <a:sym typeface="楷体_GB2312"/>
              </a:rPr>
              <a:t>个皇后不放在同一行或同一列或同一斜线上。</a:t>
            </a:r>
            <a:endParaRPr lang="en-US" altLang="zh-CN" sz="2200" b="1" dirty="0">
              <a:latin typeface="+mj-lt"/>
              <a:sym typeface="楷体_GB2312"/>
            </a:endParaRPr>
          </a:p>
          <a:p>
            <a:pPr marL="0" lvl="0" indent="0">
              <a:spcBef>
                <a:spcPts val="0"/>
              </a:spcBef>
              <a:buSzTx/>
              <a:buNone/>
              <a:defRPr sz="1800"/>
            </a:pPr>
            <a:endParaRPr lang="zh-CN" altLang="en-US" sz="2200" b="1" dirty="0">
              <a:latin typeface="+mj-lt"/>
              <a:sym typeface="楷体_GB2312"/>
            </a:endParaRPr>
          </a:p>
          <a:p>
            <a:pPr marL="0" lvl="0" indent="0">
              <a:spcBef>
                <a:spcPts val="0"/>
              </a:spcBef>
              <a:buSzTx/>
              <a:buNone/>
              <a:defRPr sz="1800"/>
            </a:pPr>
            <a:r>
              <a:rPr lang="zh-CN" altLang="en-US" sz="2200" b="1" dirty="0">
                <a:latin typeface="+mj-lt"/>
                <a:sym typeface="楷体_GB2312"/>
              </a:rPr>
              <a:t>n＝1 显而易见。n＝2、3，问题无解。n&gt;=4 时，以4后为例</a:t>
            </a:r>
          </a:p>
        </p:txBody>
      </p:sp>
      <p:sp>
        <p:nvSpPr>
          <p:cNvPr id="23" name="Shape 23"/>
          <p:cNvSpPr/>
          <p:nvPr/>
        </p:nvSpPr>
        <p:spPr>
          <a:xfrm>
            <a:off x="1219199" y="6019800"/>
            <a:ext cx="2785404" cy="447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lvl="0"/>
            <a:r>
              <a:rPr sz="2000"/>
              <a:t>4</a:t>
            </a:r>
            <a:r>
              <a:rPr sz="2000">
                <a:latin typeface="宋体"/>
                <a:ea typeface="宋体"/>
                <a:cs typeface="宋体"/>
                <a:sym typeface="宋体"/>
              </a:rPr>
              <a:t>后问题的两种无效布局</a:t>
            </a:r>
          </a:p>
        </p:txBody>
      </p:sp>
      <p:sp>
        <p:nvSpPr>
          <p:cNvPr id="24" name="Shape 24"/>
          <p:cNvSpPr/>
          <p:nvPr/>
        </p:nvSpPr>
        <p:spPr>
          <a:xfrm>
            <a:off x="5334000" y="5943600"/>
            <a:ext cx="3429000" cy="5105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lvl="0" indent="-342900">
              <a:spcBef>
                <a:spcPts val="500"/>
              </a:spcBef>
            </a:pPr>
            <a:r>
              <a:rPr sz="2400"/>
              <a:t>4</a:t>
            </a:r>
            <a:r>
              <a:rPr sz="2400">
                <a:latin typeface="宋体"/>
                <a:ea typeface="宋体"/>
                <a:cs typeface="宋体"/>
                <a:sym typeface="宋体"/>
              </a:rPr>
              <a:t>后问题的一个有效布局</a:t>
            </a:r>
          </a:p>
        </p:txBody>
      </p:sp>
      <p:pic>
        <p:nvPicPr>
          <p:cNvPr id="25" name="image.pdf"/>
          <p:cNvPicPr/>
          <p:nvPr/>
        </p:nvPicPr>
        <p:blipFill>
          <a:blip r:embed="rId2" cstate="print"/>
          <a:stretch>
            <a:fillRect/>
          </a:stretch>
        </p:blipFill>
        <p:spPr>
          <a:xfrm>
            <a:off x="5987358" y="4207638"/>
            <a:ext cx="1447800" cy="1258888"/>
          </a:xfrm>
          <a:prstGeom prst="rect">
            <a:avLst/>
          </a:prstGeom>
          <a:ln w="12700">
            <a:miter lim="400000"/>
          </a:ln>
        </p:spPr>
      </p:pic>
      <p:pic>
        <p:nvPicPr>
          <p:cNvPr id="8" name="image.pdf"/>
          <p:cNvPicPr/>
          <p:nvPr/>
        </p:nvPicPr>
        <p:blipFill>
          <a:blip r:embed="rId3" cstate="print"/>
          <a:stretch>
            <a:fillRect/>
          </a:stretch>
        </p:blipFill>
        <p:spPr>
          <a:xfrm>
            <a:off x="990600" y="4216692"/>
            <a:ext cx="3352800" cy="1457325"/>
          </a:xfrm>
          <a:prstGeom prst="rect">
            <a:avLst/>
          </a:prstGeom>
          <a:ln w="12700">
            <a:miter lim="400000"/>
          </a:ln>
        </p:spPr>
      </p:pic>
    </p:spTree>
    <p:extLst>
      <p:ext uri="{BB962C8B-B14F-4D97-AF65-F5344CB8AC3E}">
        <p14:creationId xmlns:p14="http://schemas.microsoft.com/office/powerpoint/2010/main" val="96750775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3" name="Text Box 91"/>
          <p:cNvSpPr txBox="1">
            <a:spLocks noChangeArrowheads="1"/>
          </p:cNvSpPr>
          <p:nvPr/>
        </p:nvSpPr>
        <p:spPr bwMode="auto">
          <a:xfrm>
            <a:off x="3733800" y="6096000"/>
            <a:ext cx="502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200" dirty="0">
                <a:solidFill>
                  <a:schemeClr val="tx1"/>
                </a:solidFill>
                <a:latin typeface="Times New Roman" pitchFamily="18" charset="0"/>
              </a:rPr>
              <a:t>Nodes numbered in “exploration” order</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Rectangular Callout 93"/>
          <p:cNvSpPr/>
          <p:nvPr/>
        </p:nvSpPr>
        <p:spPr bwMode="auto">
          <a:xfrm>
            <a:off x="3124200" y="2514600"/>
            <a:ext cx="3200400" cy="2209800"/>
          </a:xfrm>
          <a:prstGeom prst="wedgeRectCallout">
            <a:avLst>
              <a:gd name="adj1" fmla="val -83847"/>
              <a:gd name="adj2" fmla="val 3086"/>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dirty="0">
                <a:ln>
                  <a:noFill/>
                </a:ln>
                <a:solidFill>
                  <a:schemeClr val="tx1"/>
                </a:solidFill>
                <a:effectLst/>
                <a:latin typeface="Times New Roman" pitchFamily="18" charset="0"/>
              </a:rPr>
              <a:t> = 7</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dirty="0" err="1">
                <a:ln>
                  <a:noFill/>
                </a:ln>
                <a:solidFill>
                  <a:schemeClr val="tx1"/>
                </a:solidFill>
                <a:effectLst/>
                <a:latin typeface="Times New Roman" pitchFamily="18" charset="0"/>
              </a:rPr>
              <a:t>totalPossibleLeft</a:t>
            </a:r>
            <a:r>
              <a:rPr kumimoji="0" lang="en-US" sz="2200" b="1" i="0" u="none" strike="noStrike" cap="none" normalizeH="0" dirty="0">
                <a:ln>
                  <a:noFill/>
                </a:ln>
                <a:solidFill>
                  <a:schemeClr val="tx1"/>
                </a:solidFill>
                <a:effectLst/>
                <a:latin typeface="Times New Roman" pitchFamily="18" charset="0"/>
              </a:rPr>
              <a:t>  = 11</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lang="en-US" sz="2200" i="1" baseline="0" dirty="0"/>
              <a:t>weightSoFar</a:t>
            </a:r>
            <a:r>
              <a:rPr lang="en-US" sz="2200" dirty="0"/>
              <a:t> + </a:t>
            </a:r>
            <a:r>
              <a:rPr lang="en-US" sz="2200" i="1" dirty="0" err="1"/>
              <a:t>totalPossibleLeft</a:t>
            </a:r>
            <a:r>
              <a:rPr lang="en-US" sz="2200" dirty="0"/>
              <a:t> </a:t>
            </a:r>
            <a:r>
              <a:rPr lang="en-US" sz="2200" dirty="0">
                <a:sym typeface="Symbol"/>
              </a:rPr>
              <a:t> 13</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baseline="0" dirty="0">
                <a:ln>
                  <a:noFill/>
                </a:ln>
                <a:solidFill>
                  <a:schemeClr val="tx1"/>
                </a:solidFill>
                <a:effectLst/>
                <a:latin typeface="Times New Roman" pitchFamily="18" charset="0"/>
              </a:rPr>
              <a:t> + </a:t>
            </a:r>
            <a:r>
              <a:rPr kumimoji="0" lang="en-US" sz="2200" b="1" i="1" u="none" strike="noStrike" cap="none" normalizeH="0" baseline="0" dirty="0">
                <a:ln>
                  <a:noFill/>
                </a:ln>
                <a:solidFill>
                  <a:schemeClr val="tx1"/>
                </a:solidFill>
                <a:effectLst/>
                <a:latin typeface="Times New Roman" pitchFamily="18" charset="0"/>
              </a:rPr>
              <a:t>w</a:t>
            </a:r>
            <a:r>
              <a:rPr kumimoji="0" lang="en-US" sz="2200" b="1" i="0" u="none" strike="noStrike" cap="none" normalizeH="0" baseline="-25000" dirty="0">
                <a:ln>
                  <a:noFill/>
                </a:ln>
                <a:solidFill>
                  <a:schemeClr val="tx1"/>
                </a:solidFill>
                <a:effectLst/>
                <a:latin typeface="Times New Roman" pitchFamily="18" charset="0"/>
              </a:rPr>
              <a:t>3</a:t>
            </a:r>
            <a:r>
              <a:rPr kumimoji="0" lang="en-US" sz="2200" b="1" i="0" u="none" strike="noStrike" cap="none" normalizeH="0" baseline="0" dirty="0">
                <a:ln>
                  <a:noFill/>
                </a:ln>
                <a:solidFill>
                  <a:schemeClr val="tx1"/>
                </a:solidFill>
                <a:effectLst/>
                <a:latin typeface="Times New Roman" pitchFamily="18" charset="0"/>
              </a:rPr>
              <a:t> </a:t>
            </a:r>
            <a:r>
              <a:rPr kumimoji="0" lang="en-US" sz="2200" b="1" i="0" u="none" strike="noStrike" cap="none" normalizeH="0" baseline="0" dirty="0">
                <a:ln>
                  <a:noFill/>
                </a:ln>
                <a:solidFill>
                  <a:schemeClr val="tx1"/>
                </a:solidFill>
                <a:effectLst/>
                <a:latin typeface="Times New Roman" pitchFamily="18" charset="0"/>
                <a:sym typeface="Symbol"/>
              </a:rPr>
              <a:t> 13</a:t>
            </a:r>
          </a:p>
          <a:p>
            <a:pPr marL="182880" marR="0" indent="-182880" algn="l" defTabSz="914400" rtl="0" eaLnBrk="0" fontAlgn="base" latinLnBrk="0" hangingPunct="0">
              <a:lnSpc>
                <a:spcPct val="100000"/>
              </a:lnSpc>
              <a:spcBef>
                <a:spcPct val="0"/>
              </a:spcBef>
              <a:spcAft>
                <a:spcPct val="0"/>
              </a:spcAft>
              <a:buClrTx/>
              <a:buSzTx/>
              <a:tabLst/>
            </a:pPr>
            <a:r>
              <a:rPr lang="en-US" sz="2200" dirty="0">
                <a:sym typeface="Wingdings" pitchFamily="2" charset="2"/>
              </a:rPr>
              <a:t> It is promising.</a:t>
            </a:r>
            <a:endParaRPr kumimoji="0" lang="en-US" sz="2200" b="1"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25061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3" name="Text Box 91"/>
          <p:cNvSpPr txBox="1">
            <a:spLocks noChangeArrowheads="1"/>
          </p:cNvSpPr>
          <p:nvPr/>
        </p:nvSpPr>
        <p:spPr bwMode="auto">
          <a:xfrm>
            <a:off x="3733800" y="6096000"/>
            <a:ext cx="502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200" dirty="0">
                <a:solidFill>
                  <a:schemeClr val="tx1"/>
                </a:solidFill>
                <a:latin typeface="Times New Roman" pitchFamily="18" charset="0"/>
              </a:rPr>
              <a:t>Nodes numbered in “exploration” order</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Rectangular Callout 93"/>
          <p:cNvSpPr/>
          <p:nvPr/>
        </p:nvSpPr>
        <p:spPr bwMode="auto">
          <a:xfrm>
            <a:off x="4572000" y="2133600"/>
            <a:ext cx="3200400" cy="2209800"/>
          </a:xfrm>
          <a:prstGeom prst="wedgeRectCallout">
            <a:avLst>
              <a:gd name="adj1" fmla="val -86173"/>
              <a:gd name="adj2" fmla="val 54088"/>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dirty="0">
                <a:ln>
                  <a:noFill/>
                </a:ln>
                <a:solidFill>
                  <a:schemeClr val="tx1"/>
                </a:solidFill>
                <a:effectLst/>
                <a:latin typeface="Times New Roman" pitchFamily="18" charset="0"/>
              </a:rPr>
              <a:t> = 8</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dirty="0" err="1">
                <a:ln>
                  <a:noFill/>
                </a:ln>
                <a:solidFill>
                  <a:schemeClr val="tx1"/>
                </a:solidFill>
                <a:effectLst/>
                <a:latin typeface="Times New Roman" pitchFamily="18" charset="0"/>
              </a:rPr>
              <a:t>totalPossibleLeft</a:t>
            </a:r>
            <a:r>
              <a:rPr kumimoji="0" lang="en-US" sz="2200" b="1" i="0" u="none" strike="noStrike" cap="none" normalizeH="0" dirty="0">
                <a:ln>
                  <a:noFill/>
                </a:ln>
                <a:solidFill>
                  <a:schemeClr val="tx1"/>
                </a:solidFill>
                <a:effectLst/>
                <a:latin typeface="Times New Roman" pitchFamily="18" charset="0"/>
              </a:rPr>
              <a:t>  = 6</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lang="en-US" sz="2200" i="1" baseline="0" dirty="0"/>
              <a:t>weightSoFar</a:t>
            </a:r>
            <a:r>
              <a:rPr lang="en-US" sz="2200" dirty="0"/>
              <a:t> + </a:t>
            </a:r>
            <a:r>
              <a:rPr lang="en-US" sz="2200" i="1" dirty="0" err="1"/>
              <a:t>totalPossibleLeft</a:t>
            </a:r>
            <a:r>
              <a:rPr lang="en-US" sz="2200" dirty="0"/>
              <a:t> </a:t>
            </a:r>
            <a:r>
              <a:rPr lang="en-US" sz="2200" dirty="0">
                <a:sym typeface="Symbol"/>
              </a:rPr>
              <a:t> 13</a:t>
            </a:r>
          </a:p>
          <a:p>
            <a:pPr marL="182880" indent="-182880">
              <a:buFont typeface="Wingdings" pitchFamily="2" charset="2"/>
              <a:buChar char="§"/>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baseline="0" dirty="0">
                <a:ln>
                  <a:noFill/>
                </a:ln>
                <a:solidFill>
                  <a:schemeClr val="tx1"/>
                </a:solidFill>
                <a:effectLst/>
                <a:latin typeface="Times New Roman" pitchFamily="18" charset="0"/>
              </a:rPr>
              <a:t> + </a:t>
            </a:r>
            <a:r>
              <a:rPr lang="en-US" sz="2200" i="1" dirty="0"/>
              <a:t>w</a:t>
            </a:r>
            <a:r>
              <a:rPr lang="en-US" sz="2200" baseline="-25000" dirty="0"/>
              <a:t>4</a:t>
            </a:r>
            <a:r>
              <a:rPr kumimoji="0" lang="en-US" sz="2200" b="1" i="0" u="none" strike="noStrike" cap="none" normalizeH="0" baseline="0" dirty="0">
                <a:ln>
                  <a:noFill/>
                </a:ln>
                <a:solidFill>
                  <a:schemeClr val="tx1"/>
                </a:solidFill>
                <a:effectLst/>
                <a:latin typeface="Times New Roman" pitchFamily="18" charset="0"/>
              </a:rPr>
              <a:t> </a:t>
            </a:r>
            <a:r>
              <a:rPr lang="en-US" sz="2200" dirty="0">
                <a:sym typeface="Symbol"/>
              </a:rPr>
              <a:t>&gt; </a:t>
            </a:r>
            <a:r>
              <a:rPr kumimoji="0" lang="en-US" sz="2200" b="1" i="0" u="none" strike="noStrike" cap="none" normalizeH="0" baseline="0" dirty="0">
                <a:ln>
                  <a:noFill/>
                </a:ln>
                <a:solidFill>
                  <a:schemeClr val="tx1"/>
                </a:solidFill>
                <a:effectLst/>
                <a:latin typeface="Times New Roman" pitchFamily="18" charset="0"/>
                <a:sym typeface="Symbol"/>
              </a:rPr>
              <a:t>13</a:t>
            </a:r>
          </a:p>
          <a:p>
            <a:pPr marL="182880" marR="0" indent="-182880" algn="l" defTabSz="914400" rtl="0" eaLnBrk="0" fontAlgn="base" latinLnBrk="0" hangingPunct="0">
              <a:lnSpc>
                <a:spcPct val="100000"/>
              </a:lnSpc>
              <a:spcBef>
                <a:spcPct val="0"/>
              </a:spcBef>
              <a:spcAft>
                <a:spcPct val="0"/>
              </a:spcAft>
              <a:buClrTx/>
              <a:buSzTx/>
              <a:tabLst/>
            </a:pPr>
            <a:r>
              <a:rPr lang="en-US" sz="2200" dirty="0">
                <a:sym typeface="Wingdings" pitchFamily="2" charset="2"/>
              </a:rPr>
              <a:t> It is non-promising.</a:t>
            </a:r>
            <a:endParaRPr kumimoji="0" lang="en-US" sz="2200" b="1"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900201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8458200" cy="990600"/>
          </a:xfrm>
          <a:noFill/>
        </p:spPr>
        <p:txBody>
          <a:bodyPr lIns="92075" tIns="46038" rIns="92075" bIns="46038"/>
          <a:lstStyle/>
          <a:p>
            <a:r>
              <a:rPr lang="zh-CN" altLang="en-US" sz="3600" b="1" dirty="0">
                <a:solidFill>
                  <a:srgbClr val="0000CC"/>
                </a:solidFill>
              </a:rPr>
              <a:t>复杂度分析 </a:t>
            </a:r>
            <a:r>
              <a:rPr lang="en-US" sz="3600" b="1" dirty="0">
                <a:solidFill>
                  <a:srgbClr val="0000CC"/>
                </a:solidFill>
              </a:rPr>
              <a:t>(1)</a:t>
            </a:r>
          </a:p>
        </p:txBody>
      </p:sp>
      <p:sp>
        <p:nvSpPr>
          <p:cNvPr id="19459" name="Rectangle 3"/>
          <p:cNvSpPr>
            <a:spLocks noGrp="1" noChangeArrowheads="1"/>
          </p:cNvSpPr>
          <p:nvPr>
            <p:ph type="body" idx="1"/>
          </p:nvPr>
        </p:nvSpPr>
        <p:spPr>
          <a:xfrm>
            <a:off x="533400" y="1371600"/>
            <a:ext cx="8382000" cy="5257800"/>
          </a:xfrm>
          <a:noFill/>
        </p:spPr>
        <p:txBody>
          <a:bodyPr lIns="92075" tIns="46038" rIns="92075" bIns="46038"/>
          <a:lstStyle/>
          <a:p>
            <a:pPr>
              <a:spcBef>
                <a:spcPts val="600"/>
              </a:spcBef>
            </a:pPr>
            <a:r>
              <a:rPr lang="zh-CN" altLang="en-US" sz="2400" b="1" dirty="0"/>
              <a:t>输入整数的个数和</a:t>
            </a:r>
            <a:r>
              <a:rPr lang="en-US" altLang="zh-CN" sz="2400" b="1" dirty="0"/>
              <a:t>S</a:t>
            </a:r>
            <a:r>
              <a:rPr lang="zh-CN" altLang="en-US" sz="2400" b="1" dirty="0"/>
              <a:t>决定了算法效率</a:t>
            </a:r>
            <a:endParaRPr lang="en-US" altLang="zh-CN" sz="2400" b="1" dirty="0"/>
          </a:p>
          <a:p>
            <a:pPr>
              <a:spcBef>
                <a:spcPts val="600"/>
              </a:spcBef>
            </a:pPr>
            <a:endParaRPr lang="en-US" altLang="zh-CN" sz="2400" b="1" dirty="0"/>
          </a:p>
          <a:p>
            <a:pPr>
              <a:spcBef>
                <a:spcPts val="600"/>
              </a:spcBef>
            </a:pPr>
            <a:r>
              <a:rPr lang="en-US" sz="2400" b="1" i="1" dirty="0">
                <a:solidFill>
                  <a:srgbClr val="C00000"/>
                </a:solidFill>
              </a:rPr>
              <a:t>Question</a:t>
            </a:r>
            <a:r>
              <a:rPr lang="en-US" sz="2400" b="1" dirty="0"/>
              <a:t>: </a:t>
            </a:r>
            <a:r>
              <a:rPr lang="en-US" altLang="zh-CN" sz="2400" b="1" dirty="0"/>
              <a:t>S</a:t>
            </a:r>
            <a:r>
              <a:rPr lang="zh-CN" altLang="en-US" sz="2400" b="1" dirty="0"/>
              <a:t>的值如何影响算法效率</a:t>
            </a:r>
            <a:r>
              <a:rPr lang="en-US" sz="2400" b="1" dirty="0"/>
              <a:t>?</a:t>
            </a:r>
          </a:p>
          <a:p>
            <a:pPr>
              <a:spcBef>
                <a:spcPts val="600"/>
              </a:spcBef>
            </a:pPr>
            <a:r>
              <a:rPr lang="zh-CN" altLang="en-US" sz="2400" b="1" dirty="0"/>
              <a:t>对于相同输入的整数集合，</a:t>
            </a:r>
            <a:r>
              <a:rPr lang="en-US" altLang="zh-CN" sz="2400" b="1" dirty="0"/>
              <a:t>S</a:t>
            </a:r>
            <a:r>
              <a:rPr lang="zh-CN" altLang="en-US" sz="2400" b="1" dirty="0"/>
              <a:t>越小，算法越快</a:t>
            </a:r>
            <a:endParaRPr lang="en-US" altLang="zh-CN" sz="2400" b="1" dirty="0"/>
          </a:p>
          <a:p>
            <a:pPr lvl="1">
              <a:spcBef>
                <a:spcPts val="600"/>
              </a:spcBef>
            </a:pPr>
            <a:r>
              <a:rPr lang="en-US" sz="1800" b="1" dirty="0"/>
              <a:t> </a:t>
            </a:r>
            <a:r>
              <a:rPr lang="en-US" sz="2200" b="1" dirty="0" err="1"/>
              <a:t>weightSoFar</a:t>
            </a:r>
            <a:r>
              <a:rPr lang="en-US" sz="2200" b="1" dirty="0"/>
              <a:t>  + w</a:t>
            </a:r>
            <a:r>
              <a:rPr lang="en-US" sz="1200" b="1" dirty="0"/>
              <a:t>i+1</a:t>
            </a:r>
            <a:r>
              <a:rPr lang="en-US" sz="2200" b="1" dirty="0"/>
              <a:t> &gt; S </a:t>
            </a:r>
            <a:r>
              <a:rPr lang="zh-CN" altLang="en-US" sz="2200" b="1" dirty="0"/>
              <a:t>容易满足</a:t>
            </a:r>
            <a:r>
              <a:rPr lang="en-US" sz="2200" b="1" dirty="0"/>
              <a:t>.</a:t>
            </a:r>
          </a:p>
          <a:p>
            <a:pPr lvl="1">
              <a:spcBef>
                <a:spcPts val="600"/>
              </a:spcBef>
            </a:pPr>
            <a:endParaRPr lang="en-US" sz="1800" b="1" dirty="0"/>
          </a:p>
          <a:p>
            <a:pPr>
              <a:spcBef>
                <a:spcPts val="600"/>
              </a:spcBef>
            </a:pPr>
            <a:r>
              <a:rPr lang="zh-CN" altLang="en-US" sz="2400" b="1" dirty="0"/>
              <a:t>对于相同输入的整数集合，</a:t>
            </a:r>
            <a:r>
              <a:rPr lang="en-US" altLang="zh-CN" sz="2400" b="1" dirty="0"/>
              <a:t>S</a:t>
            </a:r>
            <a:r>
              <a:rPr lang="zh-CN" altLang="en-US" sz="2400" b="1" dirty="0"/>
              <a:t>非常大，算法也快</a:t>
            </a:r>
            <a:endParaRPr lang="en-US" altLang="zh-CN" sz="2400" b="1" dirty="0"/>
          </a:p>
          <a:p>
            <a:pPr lvl="1">
              <a:spcBef>
                <a:spcPts val="600"/>
              </a:spcBef>
            </a:pPr>
            <a:r>
              <a:rPr lang="en-US" sz="2200" b="1" i="1" dirty="0" err="1"/>
              <a:t>weightSoFar</a:t>
            </a:r>
            <a:r>
              <a:rPr lang="en-US" sz="2200" b="1" dirty="0"/>
              <a:t>  + </a:t>
            </a:r>
            <a:r>
              <a:rPr lang="en-US" sz="2200" b="1" i="1" dirty="0"/>
              <a:t> </a:t>
            </a:r>
            <a:r>
              <a:rPr lang="en-US" sz="2200" b="1" i="1" dirty="0" err="1"/>
              <a:t>totalPossibleLeft</a:t>
            </a:r>
            <a:r>
              <a:rPr lang="en-US" sz="2200" b="1" dirty="0"/>
              <a:t> &lt; </a:t>
            </a:r>
            <a:r>
              <a:rPr lang="en-US" sz="2200" b="1" i="1" dirty="0"/>
              <a:t>S</a:t>
            </a:r>
            <a:r>
              <a:rPr lang="en-US" sz="2200" b="1" dirty="0"/>
              <a:t> </a:t>
            </a:r>
            <a:r>
              <a:rPr lang="zh-CN" altLang="en-US" sz="2200" b="1" dirty="0"/>
              <a:t>容易满足</a:t>
            </a:r>
            <a:r>
              <a:rPr lang="en-US" sz="2200" b="1" dirty="0"/>
              <a:t>.</a:t>
            </a:r>
          </a:p>
        </p:txBody>
      </p:sp>
    </p:spTree>
    <p:extLst>
      <p:ext uri="{BB962C8B-B14F-4D97-AF65-F5344CB8AC3E}">
        <p14:creationId xmlns:p14="http://schemas.microsoft.com/office/powerpoint/2010/main" val="72285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8458200" cy="990600"/>
          </a:xfrm>
          <a:noFill/>
        </p:spPr>
        <p:txBody>
          <a:bodyPr lIns="92075" tIns="46038" rIns="92075" bIns="46038"/>
          <a:lstStyle/>
          <a:p>
            <a:r>
              <a:rPr lang="en-US" sz="3600" b="1" dirty="0">
                <a:solidFill>
                  <a:srgbClr val="0000CC"/>
                </a:solidFill>
              </a:rPr>
              <a:t>Complexity of the Algorithm (2)</a:t>
            </a:r>
          </a:p>
        </p:txBody>
      </p:sp>
      <p:sp>
        <p:nvSpPr>
          <p:cNvPr id="19459" name="Rectangle 3"/>
          <p:cNvSpPr>
            <a:spLocks noGrp="1" noChangeArrowheads="1"/>
          </p:cNvSpPr>
          <p:nvPr>
            <p:ph type="body" idx="1"/>
          </p:nvPr>
        </p:nvSpPr>
        <p:spPr>
          <a:xfrm>
            <a:off x="533400" y="1447800"/>
            <a:ext cx="8382000" cy="5257800"/>
          </a:xfrm>
          <a:noFill/>
        </p:spPr>
        <p:txBody>
          <a:bodyPr lIns="92075" tIns="46038" rIns="92075" bIns="46038"/>
          <a:lstStyle/>
          <a:p>
            <a:pPr>
              <a:spcBef>
                <a:spcPts val="600"/>
              </a:spcBef>
            </a:pPr>
            <a:r>
              <a:rPr lang="en-US" sz="2400" b="1" i="1" dirty="0">
                <a:solidFill>
                  <a:srgbClr val="C00000"/>
                </a:solidFill>
              </a:rPr>
              <a:t>Question</a:t>
            </a:r>
            <a:r>
              <a:rPr lang="en-US" sz="2400" b="1" dirty="0"/>
              <a:t>: </a:t>
            </a:r>
            <a:r>
              <a:rPr lang="zh-CN" altLang="en-US" sz="2400" b="1" dirty="0"/>
              <a:t>算法最坏的复杂度</a:t>
            </a:r>
            <a:r>
              <a:rPr lang="en-US" sz="2400" b="1" dirty="0"/>
              <a:t>?</a:t>
            </a:r>
          </a:p>
          <a:p>
            <a:pPr lvl="1">
              <a:spcBef>
                <a:spcPts val="600"/>
              </a:spcBef>
            </a:pPr>
            <a:r>
              <a:rPr lang="zh-CN" altLang="en-US" sz="2200" b="1" i="1" dirty="0"/>
              <a:t>假设</a:t>
            </a:r>
            <a:r>
              <a:rPr lang="en-US" sz="2200" b="1" i="1" dirty="0"/>
              <a:t>S</a:t>
            </a:r>
            <a:r>
              <a:rPr lang="en-US" sz="2200" b="1" dirty="0"/>
              <a:t> </a:t>
            </a:r>
            <a:r>
              <a:rPr lang="zh-CN" altLang="en-US" sz="2200" b="1" dirty="0"/>
              <a:t>造成了最坏的情况</a:t>
            </a:r>
            <a:r>
              <a:rPr lang="en-US" sz="2200" b="1" dirty="0"/>
              <a:t>.</a:t>
            </a:r>
          </a:p>
          <a:p>
            <a:pPr>
              <a:spcBef>
                <a:spcPts val="600"/>
              </a:spcBef>
            </a:pPr>
            <a:r>
              <a:rPr lang="en-US" sz="2400" b="1" i="1" dirty="0">
                <a:solidFill>
                  <a:srgbClr val="C00000"/>
                </a:solidFill>
              </a:rPr>
              <a:t>Answer</a:t>
            </a:r>
            <a:r>
              <a:rPr lang="en-US" sz="2400" b="1" dirty="0"/>
              <a:t>:  </a:t>
            </a:r>
            <a:r>
              <a:rPr lang="en-US" sz="2400" b="1" i="1" dirty="0"/>
              <a:t>O</a:t>
            </a:r>
            <a:r>
              <a:rPr lang="en-US" sz="2400" b="1" dirty="0"/>
              <a:t>(2</a:t>
            </a:r>
            <a:r>
              <a:rPr lang="en-US" sz="2400" b="1" i="1" baseline="30000" dirty="0"/>
              <a:t>n</a:t>
            </a:r>
            <a:r>
              <a:rPr lang="en-US" sz="2400" b="1" dirty="0"/>
              <a:t>).</a:t>
            </a:r>
          </a:p>
          <a:p>
            <a:pPr>
              <a:spcBef>
                <a:spcPts val="600"/>
              </a:spcBef>
            </a:pPr>
            <a:r>
              <a:rPr lang="zh-CN" altLang="en-US" sz="2400" b="1" dirty="0"/>
              <a:t>例如：</a:t>
            </a:r>
            <a:r>
              <a:rPr lang="en-US" sz="2400" b="1" i="1" dirty="0"/>
              <a:t>w</a:t>
            </a:r>
            <a:r>
              <a:rPr lang="en-US" sz="2400" b="1" baseline="-25000" dirty="0"/>
              <a:t>1</a:t>
            </a:r>
            <a:r>
              <a:rPr lang="en-US" sz="2400" b="1" dirty="0"/>
              <a:t> + … + </a:t>
            </a:r>
            <a:r>
              <a:rPr lang="en-US" sz="2400" b="1" i="1" dirty="0"/>
              <a:t>w</a:t>
            </a:r>
            <a:r>
              <a:rPr lang="en-US" sz="2400" b="1" i="1" baseline="-25000" dirty="0"/>
              <a:t>n</a:t>
            </a:r>
            <a:r>
              <a:rPr lang="en-US" sz="2400" b="1" baseline="-25000" dirty="0"/>
              <a:t>-1</a:t>
            </a:r>
            <a:r>
              <a:rPr lang="en-US" sz="2400" b="1" dirty="0"/>
              <a:t> &lt; </a:t>
            </a:r>
            <a:r>
              <a:rPr lang="en-US" sz="2400" b="1" i="1" dirty="0"/>
              <a:t>S</a:t>
            </a:r>
            <a:r>
              <a:rPr lang="en-US" sz="2400" b="1" dirty="0"/>
              <a:t> and </a:t>
            </a:r>
            <a:r>
              <a:rPr lang="en-US" sz="2400" b="1" i="1" dirty="0" err="1"/>
              <a:t>w</a:t>
            </a:r>
            <a:r>
              <a:rPr lang="en-US" sz="2400" b="1" i="1" baseline="-25000" dirty="0" err="1"/>
              <a:t>n</a:t>
            </a:r>
            <a:r>
              <a:rPr lang="en-US" sz="2400" b="1" dirty="0"/>
              <a:t> = </a:t>
            </a:r>
            <a:r>
              <a:rPr lang="en-US" sz="2400" b="1" i="1" dirty="0"/>
              <a:t>S</a:t>
            </a:r>
            <a:endParaRPr lang="en-US" sz="2400" b="1" dirty="0"/>
          </a:p>
          <a:p>
            <a:pPr lvl="1">
              <a:spcBef>
                <a:spcPts val="600"/>
              </a:spcBef>
            </a:pPr>
            <a:r>
              <a:rPr lang="en-US" sz="2200" b="1" i="1" dirty="0">
                <a:solidFill>
                  <a:srgbClr val="C00000"/>
                </a:solidFill>
              </a:rPr>
              <a:t>Question</a:t>
            </a:r>
            <a:r>
              <a:rPr lang="en-US" sz="2200" b="1" dirty="0"/>
              <a:t>: What is the solution for this case?</a:t>
            </a:r>
          </a:p>
          <a:p>
            <a:pPr lvl="1">
              <a:spcBef>
                <a:spcPts val="600"/>
              </a:spcBef>
            </a:pPr>
            <a:r>
              <a:rPr lang="en-US" sz="2200" b="1" i="1" dirty="0">
                <a:solidFill>
                  <a:srgbClr val="C00000"/>
                </a:solidFill>
              </a:rPr>
              <a:t>Answer</a:t>
            </a:r>
            <a:r>
              <a:rPr lang="en-US" sz="2200" b="1" dirty="0"/>
              <a:t>: { </a:t>
            </a:r>
            <a:r>
              <a:rPr lang="en-US" sz="2200" b="1" i="1" dirty="0" err="1"/>
              <a:t>w</a:t>
            </a:r>
            <a:r>
              <a:rPr lang="en-US" sz="2200" b="1" i="1" baseline="-25000" dirty="0" err="1"/>
              <a:t>n</a:t>
            </a:r>
            <a:r>
              <a:rPr lang="en-US" sz="2200" b="1" dirty="0"/>
              <a:t> }</a:t>
            </a:r>
          </a:p>
          <a:p>
            <a:pPr lvl="1">
              <a:spcBef>
                <a:spcPts val="600"/>
              </a:spcBef>
            </a:pPr>
            <a:r>
              <a:rPr lang="en-US" sz="2200" b="1" dirty="0"/>
              <a:t>In this case, all the nodes in the state space tree before </a:t>
            </a:r>
            <a:r>
              <a:rPr lang="en-US" sz="2000" b="1" i="1" dirty="0" err="1"/>
              <a:t>w</a:t>
            </a:r>
            <a:r>
              <a:rPr lang="en-US" sz="2000" b="1" i="1" baseline="-25000" dirty="0" err="1"/>
              <a:t>n</a:t>
            </a:r>
            <a:r>
              <a:rPr lang="en-US" sz="2000" b="1" i="1" baseline="-25000" dirty="0"/>
              <a:t> </a:t>
            </a:r>
            <a:r>
              <a:rPr lang="en-US" sz="2200" b="1" dirty="0"/>
              <a:t>is considered are promising </a:t>
            </a:r>
            <a:r>
              <a:rPr lang="en-US" sz="2200" b="1" dirty="0">
                <a:sym typeface="Wingdings" pitchFamily="2" charset="2"/>
              </a:rPr>
              <a:t> </a:t>
            </a:r>
            <a:r>
              <a:rPr lang="en-US" sz="2200" b="1" dirty="0">
                <a:sym typeface="Symbol"/>
              </a:rPr>
              <a:t></a:t>
            </a:r>
            <a:r>
              <a:rPr lang="en-US" sz="2200" b="1" dirty="0"/>
              <a:t>(2</a:t>
            </a:r>
            <a:r>
              <a:rPr lang="en-US" sz="2200" b="1" i="1" baseline="30000" dirty="0"/>
              <a:t>n</a:t>
            </a:r>
            <a:r>
              <a:rPr lang="en-US" sz="2200" b="1" dirty="0"/>
              <a:t>) nodes will be visited.</a:t>
            </a:r>
          </a:p>
        </p:txBody>
      </p:sp>
    </p:spTree>
    <p:extLst>
      <p:ext uri="{BB962C8B-B14F-4D97-AF65-F5344CB8AC3E}">
        <p14:creationId xmlns:p14="http://schemas.microsoft.com/office/powerpoint/2010/main" val="21077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7411" name="Foliennummernplatzhalter 4"/>
          <p:cNvSpPr>
            <a:spLocks noGrp="1"/>
          </p:cNvSpPr>
          <p:nvPr>
            <p:ph type="sldNum" sz="quarter" idx="11"/>
          </p:nvPr>
        </p:nvSpPr>
        <p:spPr>
          <a:noFill/>
          <a:ln>
            <a:miter lim="800000"/>
            <a:headEnd/>
            <a:tailEnd/>
          </a:ln>
        </p:spPr>
        <p:txBody>
          <a:bodyPr/>
          <a:lstStyle/>
          <a:p>
            <a:fld id="{D398B001-E34A-4CD2-BFE2-D92FE5B063F7}" type="slidenum">
              <a:rPr lang="en-US" altLang="en-US"/>
              <a:pPr/>
              <a:t>34</a:t>
            </a:fld>
            <a:endParaRPr lang="en-US" altLang="en-US"/>
          </a:p>
        </p:txBody>
      </p:sp>
      <p:sp>
        <p:nvSpPr>
          <p:cNvPr id="17412" name="Rectangle 2"/>
          <p:cNvSpPr>
            <a:spLocks noGrp="1" noChangeArrowheads="1"/>
          </p:cNvSpPr>
          <p:nvPr>
            <p:ph type="title"/>
          </p:nvPr>
        </p:nvSpPr>
        <p:spPr>
          <a:xfrm>
            <a:off x="631480" y="147873"/>
            <a:ext cx="7772400" cy="1143000"/>
          </a:xfrm>
        </p:spPr>
        <p:txBody>
          <a:bodyPr/>
          <a:lstStyle/>
          <a:p>
            <a:r>
              <a:rPr lang="zh-CN" altLang="en-US" dirty="0">
                <a:ea typeface="宋体" charset="-122"/>
              </a:rPr>
              <a:t>地图填色问题</a:t>
            </a:r>
            <a:endParaRPr lang="en-US" altLang="zh-CN" dirty="0">
              <a:ea typeface="宋体" charset="-122"/>
            </a:endParaRPr>
          </a:p>
        </p:txBody>
      </p:sp>
      <p:pic>
        <p:nvPicPr>
          <p:cNvPr id="17413" name="Picture 5" descr="australia"/>
          <p:cNvPicPr>
            <a:picLocks noChangeAspect="1" noChangeArrowheads="1"/>
          </p:cNvPicPr>
          <p:nvPr/>
        </p:nvPicPr>
        <p:blipFill>
          <a:blip r:embed="rId2" cstate="print"/>
          <a:srcRect/>
          <a:stretch>
            <a:fillRect/>
          </a:stretch>
        </p:blipFill>
        <p:spPr bwMode="auto">
          <a:xfrm>
            <a:off x="2667000" y="1340665"/>
            <a:ext cx="3781425" cy="3124200"/>
          </a:xfrm>
          <a:prstGeom prst="rect">
            <a:avLst/>
          </a:prstGeom>
          <a:noFill/>
          <a:ln w="9525">
            <a:noFill/>
            <a:miter lim="800000"/>
            <a:headEnd/>
            <a:tailEnd/>
          </a:ln>
        </p:spPr>
      </p:pic>
      <p:sp>
        <p:nvSpPr>
          <p:cNvPr id="17414" name="Rectangle 3"/>
          <p:cNvSpPr>
            <a:spLocks noGrp="1" noChangeArrowheads="1"/>
          </p:cNvSpPr>
          <p:nvPr>
            <p:ph type="body" idx="1"/>
          </p:nvPr>
        </p:nvSpPr>
        <p:spPr>
          <a:xfrm>
            <a:off x="685800" y="3750226"/>
            <a:ext cx="7772400" cy="2713948"/>
          </a:xfrm>
        </p:spPr>
        <p:txBody>
          <a:bodyPr/>
          <a:lstStyle/>
          <a:p>
            <a:pPr>
              <a:lnSpc>
                <a:spcPct val="80000"/>
              </a:lnSpc>
            </a:pPr>
            <a:endParaRPr lang="en-US" altLang="zh-CN" sz="2000" dirty="0">
              <a:solidFill>
                <a:schemeClr val="accent2"/>
              </a:solidFill>
              <a:ea typeface="宋体" charset="-122"/>
            </a:endParaRPr>
          </a:p>
          <a:p>
            <a:pPr>
              <a:lnSpc>
                <a:spcPct val="80000"/>
              </a:lnSpc>
            </a:pPr>
            <a:endParaRPr lang="en-US" altLang="zh-CN" sz="2000" dirty="0">
              <a:solidFill>
                <a:schemeClr val="accent2"/>
              </a:solidFill>
              <a:ea typeface="宋体" charset="-122"/>
            </a:endParaRPr>
          </a:p>
          <a:p>
            <a:pPr>
              <a:lnSpc>
                <a:spcPct val="80000"/>
              </a:lnSpc>
            </a:pPr>
            <a:r>
              <a:rPr lang="zh-CN" altLang="en-US" sz="2000" dirty="0">
                <a:solidFill>
                  <a:srgbClr val="FF0000"/>
                </a:solidFill>
                <a:ea typeface="宋体" charset="-122"/>
              </a:rPr>
              <a:t>变量</a:t>
            </a:r>
            <a:r>
              <a:rPr lang="en-US" altLang="zh-CN" sz="2000" dirty="0">
                <a:solidFill>
                  <a:srgbClr val="FF0000"/>
                </a:solidFill>
                <a:ea typeface="宋体" charset="-122"/>
              </a:rPr>
              <a:t>:	 </a:t>
            </a:r>
            <a:r>
              <a:rPr lang="en-US" altLang="zh-CN" sz="2000" i="1" dirty="0">
                <a:ea typeface="宋体" charset="-122"/>
              </a:rPr>
              <a:t>WA, NT, Q, NSW, V, SA, T</a:t>
            </a:r>
            <a:r>
              <a:rPr lang="en-US" altLang="zh-CN" sz="2000" dirty="0">
                <a:ea typeface="宋体" charset="-122"/>
              </a:rPr>
              <a:t> </a:t>
            </a:r>
          </a:p>
          <a:p>
            <a:pPr>
              <a:lnSpc>
                <a:spcPct val="80000"/>
              </a:lnSpc>
            </a:pPr>
            <a:r>
              <a:rPr lang="zh-CN" altLang="en-US" sz="2000" dirty="0">
                <a:solidFill>
                  <a:srgbClr val="FF0000"/>
                </a:solidFill>
                <a:ea typeface="宋体" charset="-122"/>
              </a:rPr>
              <a:t>定义域</a:t>
            </a:r>
            <a:r>
              <a:rPr lang="en-US" altLang="zh-CN" sz="2000" dirty="0">
                <a:solidFill>
                  <a:srgbClr val="FF0000"/>
                </a:solidFill>
                <a:ea typeface="宋体" charset="-122"/>
              </a:rPr>
              <a:t>:	 </a:t>
            </a:r>
            <a:r>
              <a:rPr lang="en-US" altLang="zh-CN" sz="2000" i="1" dirty="0">
                <a:ea typeface="宋体" charset="-122"/>
              </a:rPr>
              <a:t>D</a:t>
            </a:r>
            <a:r>
              <a:rPr lang="en-US" altLang="zh-CN" sz="2000" i="1" baseline="-25000" dirty="0">
                <a:ea typeface="宋体" charset="-122"/>
              </a:rPr>
              <a:t>i</a:t>
            </a:r>
            <a:r>
              <a:rPr lang="en-US" altLang="zh-CN" sz="2000" dirty="0">
                <a:ea typeface="宋体" charset="-122"/>
              </a:rPr>
              <a:t> = {</a:t>
            </a:r>
            <a:r>
              <a:rPr lang="en-US" altLang="zh-CN" sz="2000" dirty="0" err="1">
                <a:ea typeface="宋体" charset="-122"/>
              </a:rPr>
              <a:t>red,green,blue</a:t>
            </a:r>
            <a:r>
              <a:rPr lang="en-US" altLang="zh-CN" sz="2000" dirty="0">
                <a:ea typeface="宋体" charset="-122"/>
              </a:rPr>
              <a:t>}</a:t>
            </a:r>
          </a:p>
          <a:p>
            <a:pPr>
              <a:lnSpc>
                <a:spcPct val="80000"/>
              </a:lnSpc>
            </a:pPr>
            <a:r>
              <a:rPr lang="zh-CN" altLang="en-US" sz="2000" dirty="0">
                <a:ea typeface="宋体" charset="-122"/>
              </a:rPr>
              <a:t>约束</a:t>
            </a:r>
            <a:r>
              <a:rPr lang="en-US" altLang="zh-CN" sz="2000" dirty="0">
                <a:ea typeface="宋体" charset="-122"/>
              </a:rPr>
              <a:t>: </a:t>
            </a:r>
            <a:r>
              <a:rPr lang="zh-CN" altLang="en-US" sz="2000" dirty="0">
                <a:ea typeface="宋体" charset="-122"/>
              </a:rPr>
              <a:t>相邻区域颜色不同</a:t>
            </a:r>
            <a:endParaRPr lang="en-US" altLang="zh-CN" sz="2000" dirty="0">
              <a:ea typeface="宋体" charset="-122"/>
            </a:endParaRPr>
          </a:p>
          <a:p>
            <a:pPr lvl="1">
              <a:lnSpc>
                <a:spcPct val="80000"/>
              </a:lnSpc>
            </a:pPr>
            <a:r>
              <a:rPr lang="zh-CN" altLang="en-US" dirty="0">
                <a:ea typeface="宋体" charset="-122"/>
              </a:rPr>
              <a:t>例如</a:t>
            </a:r>
            <a:r>
              <a:rPr lang="en-US" altLang="zh-CN" dirty="0">
                <a:ea typeface="宋体" charset="-122"/>
              </a:rPr>
              <a:t>, WA </a:t>
            </a:r>
            <a:r>
              <a:rPr lang="en-US" altLang="zh-CN" dirty="0">
                <a:ea typeface="宋体" charset="-122"/>
                <a:cs typeface="Arial" charset="0"/>
              </a:rPr>
              <a:t>≠</a:t>
            </a:r>
            <a:r>
              <a:rPr lang="en-US" altLang="zh-CN" dirty="0">
                <a:ea typeface="宋体" charset="-122"/>
              </a:rPr>
              <a:t> NT</a:t>
            </a:r>
          </a:p>
          <a:p>
            <a:pPr lvl="2">
              <a:lnSpc>
                <a:spcPct val="80000"/>
              </a:lnSpc>
            </a:pPr>
            <a:r>
              <a:rPr lang="en-US" altLang="zh-CN" dirty="0">
                <a:ea typeface="宋体" charset="-122"/>
              </a:rPr>
              <a:t> (WA,NT) </a:t>
            </a:r>
            <a:r>
              <a:rPr lang="zh-CN" altLang="en-US" dirty="0">
                <a:ea typeface="宋体" charset="-122"/>
              </a:rPr>
              <a:t>的状态只能在集合</a:t>
            </a:r>
            <a:r>
              <a:rPr lang="en-US" altLang="zh-CN" dirty="0">
                <a:ea typeface="宋体" charset="-122"/>
              </a:rPr>
              <a:t> {(</a:t>
            </a:r>
            <a:r>
              <a:rPr lang="en-US" altLang="zh-CN" dirty="0" err="1">
                <a:ea typeface="宋体" charset="-122"/>
              </a:rPr>
              <a:t>red,green</a:t>
            </a:r>
            <a:r>
              <a:rPr lang="en-US" altLang="zh-CN" dirty="0">
                <a:ea typeface="宋体" charset="-122"/>
              </a:rPr>
              <a:t>),(</a:t>
            </a:r>
            <a:r>
              <a:rPr lang="en-US" altLang="zh-CN" dirty="0" err="1">
                <a:ea typeface="宋体" charset="-122"/>
              </a:rPr>
              <a:t>red,blue</a:t>
            </a:r>
            <a:r>
              <a:rPr lang="en-US" altLang="zh-CN" dirty="0">
                <a:ea typeface="宋体" charset="-122"/>
              </a:rPr>
              <a:t>),(</a:t>
            </a:r>
            <a:r>
              <a:rPr lang="en-US" altLang="zh-CN" dirty="0" err="1">
                <a:ea typeface="宋体" charset="-122"/>
              </a:rPr>
              <a:t>green,red</a:t>
            </a:r>
            <a:r>
              <a:rPr lang="en-US" altLang="zh-CN" dirty="0">
                <a:ea typeface="宋体" charset="-122"/>
              </a:rPr>
              <a:t>), …}</a:t>
            </a:r>
            <a:r>
              <a:rPr lang="zh-CN" altLang="en-US" dirty="0">
                <a:ea typeface="宋体" charset="-122"/>
              </a:rPr>
              <a:t>中</a:t>
            </a:r>
            <a:r>
              <a:rPr lang="en-US" altLang="zh-CN" dirty="0">
                <a:ea typeface="宋体" charset="-122"/>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8435" name="Foliennummernplatzhalter 4"/>
          <p:cNvSpPr>
            <a:spLocks noGrp="1"/>
          </p:cNvSpPr>
          <p:nvPr>
            <p:ph type="sldNum" sz="quarter" idx="11"/>
          </p:nvPr>
        </p:nvSpPr>
        <p:spPr>
          <a:noFill/>
          <a:ln>
            <a:miter lim="800000"/>
            <a:headEnd/>
            <a:tailEnd/>
          </a:ln>
        </p:spPr>
        <p:txBody>
          <a:bodyPr/>
          <a:lstStyle/>
          <a:p>
            <a:fld id="{A77F4DED-D67B-4368-804D-DBE7B5C87A22}" type="slidenum">
              <a:rPr lang="en-US" altLang="en-US"/>
              <a:pPr/>
              <a:t>35</a:t>
            </a:fld>
            <a:endParaRPr lang="en-US" altLang="en-US"/>
          </a:p>
        </p:txBody>
      </p:sp>
      <p:pic>
        <p:nvPicPr>
          <p:cNvPr id="18436" name="Picture 4" descr="australia-solution"/>
          <p:cNvPicPr>
            <a:picLocks noChangeAspect="1" noChangeArrowheads="1"/>
          </p:cNvPicPr>
          <p:nvPr/>
        </p:nvPicPr>
        <p:blipFill>
          <a:blip r:embed="rId2" cstate="print"/>
          <a:srcRect/>
          <a:stretch>
            <a:fillRect/>
          </a:stretch>
        </p:blipFill>
        <p:spPr bwMode="auto">
          <a:xfrm>
            <a:off x="2694160" y="1349721"/>
            <a:ext cx="3781425" cy="3124200"/>
          </a:xfrm>
          <a:prstGeom prst="rect">
            <a:avLst/>
          </a:prstGeom>
          <a:noFill/>
          <a:ln w="9525">
            <a:noFill/>
            <a:miter lim="800000"/>
            <a:headEnd/>
            <a:tailEnd/>
          </a:ln>
        </p:spPr>
      </p:pic>
      <p:sp>
        <p:nvSpPr>
          <p:cNvPr id="18437" name="Rectangle 2"/>
          <p:cNvSpPr>
            <a:spLocks noGrp="1" noChangeArrowheads="1"/>
          </p:cNvSpPr>
          <p:nvPr>
            <p:ph type="title"/>
          </p:nvPr>
        </p:nvSpPr>
        <p:spPr>
          <a:xfrm>
            <a:off x="694854" y="211247"/>
            <a:ext cx="7772400" cy="1143000"/>
          </a:xfrm>
        </p:spPr>
        <p:txBody>
          <a:bodyPr/>
          <a:lstStyle/>
          <a:p>
            <a:r>
              <a:rPr lang="zh-CN" altLang="en-US" dirty="0">
                <a:ea typeface="宋体" charset="-122"/>
              </a:rPr>
              <a:t>地图填色问题</a:t>
            </a:r>
            <a:endParaRPr lang="en-US" altLang="zh-CN" dirty="0">
              <a:ea typeface="宋体" charset="-122"/>
            </a:endParaRPr>
          </a:p>
        </p:txBody>
      </p:sp>
      <p:sp>
        <p:nvSpPr>
          <p:cNvPr id="18438" name="Rectangle 3"/>
          <p:cNvSpPr>
            <a:spLocks noGrp="1" noChangeArrowheads="1"/>
          </p:cNvSpPr>
          <p:nvPr>
            <p:ph type="body" idx="1"/>
          </p:nvPr>
        </p:nvSpPr>
        <p:spPr>
          <a:xfrm>
            <a:off x="609600" y="4495800"/>
            <a:ext cx="8077200" cy="1570038"/>
          </a:xfrm>
        </p:spPr>
        <p:txBody>
          <a:bodyPr/>
          <a:lstStyle/>
          <a:p>
            <a:pPr>
              <a:buFont typeface="Symbol" pitchFamily="18" charset="2"/>
              <a:buNone/>
            </a:pPr>
            <a:r>
              <a:rPr lang="zh-CN" altLang="en-US" dirty="0">
                <a:ea typeface="宋体" charset="-122"/>
              </a:rPr>
              <a:t>可行解：</a:t>
            </a:r>
            <a:r>
              <a:rPr lang="en-US" altLang="zh-CN" dirty="0">
                <a:ea typeface="宋体" charset="-122"/>
              </a:rPr>
              <a:t> </a:t>
            </a:r>
          </a:p>
          <a:p>
            <a:pPr lvl="1"/>
            <a:r>
              <a:rPr lang="en-US" altLang="zh-CN" dirty="0">
                <a:ea typeface="宋体" charset="-122"/>
              </a:rPr>
              <a:t>WA = red, NT = </a:t>
            </a:r>
            <a:r>
              <a:rPr lang="en-US" altLang="zh-CN" dirty="0" err="1">
                <a:ea typeface="宋体" charset="-122"/>
              </a:rPr>
              <a:t>green,Q</a:t>
            </a:r>
            <a:r>
              <a:rPr lang="en-US" altLang="zh-CN" dirty="0">
                <a:ea typeface="宋体" charset="-122"/>
              </a:rPr>
              <a:t> = red,  NSW = green,</a:t>
            </a:r>
            <a:br>
              <a:rPr lang="en-US" altLang="zh-CN" dirty="0">
                <a:ea typeface="宋体" charset="-122"/>
              </a:rPr>
            </a:br>
            <a:r>
              <a:rPr lang="en-US" altLang="zh-CN" dirty="0">
                <a:ea typeface="宋体" charset="-122"/>
              </a:rPr>
              <a:t>         V = red,  SA = </a:t>
            </a:r>
            <a:r>
              <a:rPr lang="en-US" altLang="zh-CN" dirty="0" err="1">
                <a:ea typeface="宋体" charset="-122"/>
              </a:rPr>
              <a:t>blue,T</a:t>
            </a:r>
            <a:r>
              <a:rPr lang="en-US" altLang="zh-CN" dirty="0">
                <a:ea typeface="宋体" charset="-122"/>
              </a:rPr>
              <a:t> = green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umsplatzhalter 4"/>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9459" name="Foliennummernplatzhalter 5"/>
          <p:cNvSpPr>
            <a:spLocks noGrp="1"/>
          </p:cNvSpPr>
          <p:nvPr>
            <p:ph type="sldNum" sz="quarter" idx="4294967295"/>
          </p:nvPr>
        </p:nvSpPr>
        <p:spPr>
          <a:xfrm>
            <a:off x="3657600" y="6248400"/>
            <a:ext cx="1905000" cy="457200"/>
          </a:xfrm>
          <a:prstGeom prst="rect">
            <a:avLst/>
          </a:prstGeom>
          <a:noFill/>
          <a:ln>
            <a:miter lim="800000"/>
            <a:headEnd/>
            <a:tailEnd/>
          </a:ln>
        </p:spPr>
        <p:txBody>
          <a:bodyPr/>
          <a:lstStyle/>
          <a:p>
            <a:fld id="{D6CFD7E9-485E-4253-8A5A-3E760EC297C4}" type="slidenum">
              <a:rPr lang="en-US" altLang="en-US"/>
              <a:pPr/>
              <a:t>36</a:t>
            </a:fld>
            <a:endParaRPr lang="en-US" altLang="en-US"/>
          </a:p>
        </p:txBody>
      </p:sp>
      <p:pic>
        <p:nvPicPr>
          <p:cNvPr id="19460" name="Picture 5"/>
          <p:cNvPicPr>
            <a:picLocks noGrp="1" noChangeAspect="1" noChangeArrowheads="1"/>
          </p:cNvPicPr>
          <p:nvPr>
            <p:ph sz="half" idx="2"/>
          </p:nvPr>
        </p:nvPicPr>
        <p:blipFill>
          <a:blip r:embed="rId2" cstate="print"/>
          <a:srcRect l="10001" t="13994" r="3999"/>
          <a:stretch>
            <a:fillRect/>
          </a:stretch>
        </p:blipFill>
        <p:spPr>
          <a:xfrm>
            <a:off x="1723176" y="2520636"/>
            <a:ext cx="3276600" cy="2809875"/>
          </a:xfrm>
          <a:noFill/>
        </p:spPr>
      </p:pic>
      <p:sp>
        <p:nvSpPr>
          <p:cNvPr id="19461" name="Rectangle 2"/>
          <p:cNvSpPr>
            <a:spLocks noGrp="1" noChangeArrowheads="1"/>
          </p:cNvSpPr>
          <p:nvPr>
            <p:ph type="title"/>
          </p:nvPr>
        </p:nvSpPr>
        <p:spPr>
          <a:xfrm>
            <a:off x="497626" y="313885"/>
            <a:ext cx="7081838" cy="749300"/>
          </a:xfrm>
        </p:spPr>
        <p:txBody>
          <a:bodyPr/>
          <a:lstStyle/>
          <a:p>
            <a:r>
              <a:rPr lang="zh-CN" altLang="en-US" dirty="0">
                <a:ea typeface="宋体" charset="-122"/>
              </a:rPr>
              <a:t>地图的抽象表示</a:t>
            </a:r>
            <a:r>
              <a:rPr lang="en-US" altLang="zh-CN" dirty="0">
                <a:ea typeface="宋体" charset="-122"/>
              </a:rPr>
              <a:t>——</a:t>
            </a:r>
            <a:r>
              <a:rPr lang="zh-CN" altLang="en-US" dirty="0">
                <a:ea typeface="宋体" charset="-122"/>
              </a:rPr>
              <a:t>图</a:t>
            </a:r>
            <a:endParaRPr lang="en-US" altLang="zh-CN" dirty="0">
              <a:ea typeface="宋体" charset="-122"/>
            </a:endParaRPr>
          </a:p>
        </p:txBody>
      </p:sp>
      <p:sp>
        <p:nvSpPr>
          <p:cNvPr id="19462" name="Rectangle 3"/>
          <p:cNvSpPr>
            <a:spLocks noGrp="1" noChangeArrowheads="1"/>
          </p:cNvSpPr>
          <p:nvPr>
            <p:ph type="body" sz="half" idx="1"/>
          </p:nvPr>
        </p:nvSpPr>
        <p:spPr>
          <a:xfrm>
            <a:off x="685800" y="1447800"/>
            <a:ext cx="6248400" cy="507749"/>
          </a:xfrm>
        </p:spPr>
        <p:txBody>
          <a:bodyPr/>
          <a:lstStyle/>
          <a:p>
            <a:pPr>
              <a:lnSpc>
                <a:spcPct val="90000"/>
              </a:lnSpc>
            </a:pPr>
            <a:r>
              <a:rPr lang="zh-CN" altLang="en-US" sz="2000" dirty="0">
                <a:ea typeface="宋体" charset="-122"/>
              </a:rPr>
              <a:t>一个节点是一个州，边表示邻接关系</a:t>
            </a:r>
            <a:endParaRPr lang="en-US" altLang="zh-CN" sz="2000" dirty="0">
              <a:ea typeface="宋体" charset="-122"/>
            </a:endParaRPr>
          </a:p>
          <a:p>
            <a:pPr>
              <a:lnSpc>
                <a:spcPct val="90000"/>
              </a:lnSpc>
              <a:buNone/>
            </a:pPr>
            <a:endParaRPr lang="en-US" altLang="zh-CN" sz="2000" dirty="0">
              <a:ea typeface="宋体" charset="-122"/>
            </a:endParaRPr>
          </a:p>
          <a:p>
            <a:pPr lvl="1">
              <a:lnSpc>
                <a:spcPct val="90000"/>
              </a:lnSpc>
              <a:buNone/>
            </a:pPr>
            <a:endParaRPr lang="en-US" altLang="zh-CN" sz="1900" dirty="0">
              <a:ea typeface="宋体"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0483" name="Foliennummernplatzhalter 4"/>
          <p:cNvSpPr>
            <a:spLocks noGrp="1"/>
          </p:cNvSpPr>
          <p:nvPr>
            <p:ph type="sldNum" sz="quarter" idx="11"/>
          </p:nvPr>
        </p:nvSpPr>
        <p:spPr>
          <a:noFill/>
          <a:ln>
            <a:miter lim="800000"/>
            <a:headEnd/>
            <a:tailEnd/>
          </a:ln>
        </p:spPr>
        <p:txBody>
          <a:bodyPr/>
          <a:lstStyle/>
          <a:p>
            <a:fld id="{22C7B289-92FC-43B7-8806-DF59265F5FDB}" type="slidenum">
              <a:rPr lang="en-US" altLang="en-US"/>
              <a:pPr/>
              <a:t>37</a:t>
            </a:fld>
            <a:endParaRPr lang="en-US" altLang="en-US"/>
          </a:p>
        </p:txBody>
      </p:sp>
      <p:sp>
        <p:nvSpPr>
          <p:cNvPr id="20484" name="Rectangle 2"/>
          <p:cNvSpPr>
            <a:spLocks noGrp="1" noChangeArrowheads="1"/>
          </p:cNvSpPr>
          <p:nvPr>
            <p:ph type="title"/>
          </p:nvPr>
        </p:nvSpPr>
        <p:spPr>
          <a:xfrm>
            <a:off x="703907" y="0"/>
            <a:ext cx="7772400" cy="1143000"/>
          </a:xfrm>
        </p:spPr>
        <p:txBody>
          <a:bodyPr/>
          <a:lstStyle/>
          <a:p>
            <a:r>
              <a:rPr lang="zh-CN" altLang="en-US" dirty="0">
                <a:ea typeface="宋体" charset="-122"/>
              </a:rPr>
              <a:t>问题描述与分析</a:t>
            </a:r>
            <a:endParaRPr lang="en-US" altLang="zh-CN" dirty="0">
              <a:ea typeface="宋体" charset="-122"/>
            </a:endParaRPr>
          </a:p>
        </p:txBody>
      </p:sp>
      <p:sp>
        <p:nvSpPr>
          <p:cNvPr id="20485" name="Rectangle 3"/>
          <p:cNvSpPr>
            <a:spLocks noGrp="1" noChangeArrowheads="1"/>
          </p:cNvSpPr>
          <p:nvPr>
            <p:ph type="body" idx="1"/>
          </p:nvPr>
        </p:nvSpPr>
        <p:spPr>
          <a:xfrm>
            <a:off x="685800" y="1394988"/>
            <a:ext cx="8077200" cy="4572000"/>
          </a:xfrm>
        </p:spPr>
        <p:txBody>
          <a:bodyPr/>
          <a:lstStyle/>
          <a:p>
            <a:pPr lvl="1">
              <a:lnSpc>
                <a:spcPct val="90000"/>
              </a:lnSpc>
            </a:pPr>
            <a:r>
              <a:rPr lang="zh-CN" altLang="en-US" dirty="0">
                <a:ea typeface="宋体" charset="-122"/>
              </a:rPr>
              <a:t>解空间：</a:t>
            </a:r>
            <a:endParaRPr lang="en-US" altLang="zh-CN" dirty="0">
              <a:ea typeface="宋体" charset="-122"/>
            </a:endParaRPr>
          </a:p>
          <a:p>
            <a:pPr lvl="2">
              <a:lnSpc>
                <a:spcPct val="90000"/>
              </a:lnSpc>
            </a:pPr>
            <a:r>
              <a:rPr lang="en-US" altLang="zh-CN" i="1" dirty="0">
                <a:ea typeface="宋体" charset="-122"/>
              </a:rPr>
              <a:t>7</a:t>
            </a:r>
            <a:r>
              <a:rPr lang="en-US" altLang="zh-CN" dirty="0">
                <a:ea typeface="宋体" charset="-122"/>
              </a:rPr>
              <a:t> </a:t>
            </a:r>
            <a:r>
              <a:rPr lang="zh-CN" altLang="en-US" dirty="0">
                <a:ea typeface="宋体" charset="-122"/>
              </a:rPr>
              <a:t>个变量，每个变量有三种取值</a:t>
            </a:r>
            <a:r>
              <a:rPr lang="en-US" altLang="zh-CN" i="1" dirty="0">
                <a:ea typeface="宋体" charset="-122"/>
              </a:rPr>
              <a:t> </a:t>
            </a:r>
            <a:r>
              <a:rPr lang="en-US" altLang="zh-CN" i="1" dirty="0">
                <a:ea typeface="宋体" charset="-122"/>
                <a:sym typeface="Wingdings" pitchFamily="2" charset="2"/>
              </a:rPr>
              <a:t> </a:t>
            </a:r>
            <a:r>
              <a:rPr lang="en-US" altLang="zh-CN" i="1" dirty="0">
                <a:ea typeface="宋体" charset="-122"/>
              </a:rPr>
              <a:t>O(3</a:t>
            </a:r>
            <a:r>
              <a:rPr lang="en-US" altLang="zh-CN" i="1" baseline="30000" dirty="0">
                <a:ea typeface="宋体" charset="-122"/>
              </a:rPr>
              <a:t>7</a:t>
            </a:r>
            <a:r>
              <a:rPr lang="en-US" altLang="zh-CN" i="1" dirty="0">
                <a:ea typeface="宋体" charset="-122"/>
              </a:rPr>
              <a:t>) </a:t>
            </a:r>
            <a:r>
              <a:rPr lang="zh-CN" altLang="en-US" dirty="0">
                <a:ea typeface="宋体" charset="-122"/>
              </a:rPr>
              <a:t>种解</a:t>
            </a:r>
            <a:endParaRPr lang="en-US" altLang="zh-CN" dirty="0">
              <a:ea typeface="宋体" charset="-122"/>
            </a:endParaRPr>
          </a:p>
          <a:p>
            <a:pPr lvl="1">
              <a:lnSpc>
                <a:spcPct val="90000"/>
              </a:lnSpc>
            </a:pPr>
            <a:r>
              <a:rPr lang="zh-CN" altLang="en-US" dirty="0">
                <a:ea typeface="宋体" charset="-122"/>
              </a:rPr>
              <a:t>节点定义：</a:t>
            </a:r>
            <a:r>
              <a:rPr lang="en-US" altLang="zh-CN" dirty="0">
                <a:ea typeface="宋体" charset="-122"/>
              </a:rPr>
              <a:t>(</a:t>
            </a:r>
            <a:r>
              <a:rPr lang="en-US" altLang="zh-CN" i="1" dirty="0">
                <a:ea typeface="宋体" charset="-122"/>
              </a:rPr>
              <a:t>x</a:t>
            </a:r>
            <a:r>
              <a:rPr lang="en-US" altLang="zh-CN" sz="1200" i="1" dirty="0">
                <a:ea typeface="宋体" charset="-122"/>
              </a:rPr>
              <a:t>1</a:t>
            </a:r>
            <a:r>
              <a:rPr lang="en-US" altLang="zh-CN" i="1" dirty="0">
                <a:ea typeface="宋体" charset="-122"/>
              </a:rPr>
              <a:t>,x</a:t>
            </a:r>
            <a:r>
              <a:rPr lang="en-US" altLang="zh-CN" sz="1200" i="1" dirty="0">
                <a:ea typeface="宋体" charset="-122"/>
              </a:rPr>
              <a:t>2</a:t>
            </a:r>
            <a:r>
              <a:rPr lang="en-US" altLang="zh-CN" i="1" dirty="0">
                <a:ea typeface="宋体" charset="-122"/>
              </a:rPr>
              <a:t>,…,x</a:t>
            </a:r>
            <a:r>
              <a:rPr lang="en-US" altLang="zh-CN" sz="1200" i="1" dirty="0">
                <a:ea typeface="宋体" charset="-122"/>
              </a:rPr>
              <a:t>7</a:t>
            </a:r>
            <a:r>
              <a:rPr lang="en-US" altLang="zh-CN" dirty="0">
                <a:ea typeface="宋体" charset="-122"/>
              </a:rPr>
              <a:t>)</a:t>
            </a:r>
            <a:r>
              <a:rPr lang="zh-CN" altLang="en-US" dirty="0">
                <a:ea typeface="宋体" charset="-122"/>
              </a:rPr>
              <a:t>，</a:t>
            </a:r>
            <a:r>
              <a:rPr lang="en-US" altLang="zh-CN" i="1" dirty="0">
                <a:ea typeface="宋体" charset="-122"/>
              </a:rPr>
              <a:t>x</a:t>
            </a:r>
            <a:r>
              <a:rPr lang="en-US" altLang="zh-CN" sz="1100" i="1" dirty="0">
                <a:ea typeface="宋体" charset="-122"/>
              </a:rPr>
              <a:t>i</a:t>
            </a:r>
            <a:r>
              <a:rPr lang="zh-CN" altLang="en-US" dirty="0">
                <a:ea typeface="宋体" charset="-122"/>
              </a:rPr>
              <a:t>取值范围</a:t>
            </a:r>
            <a:r>
              <a:rPr lang="en-US" altLang="zh-CN" dirty="0">
                <a:ea typeface="宋体" charset="-122"/>
              </a:rPr>
              <a:t>{</a:t>
            </a:r>
            <a:r>
              <a:rPr lang="en-US" altLang="zh-CN" dirty="0" err="1">
                <a:ea typeface="宋体" charset="-122"/>
              </a:rPr>
              <a:t>red,green,blue</a:t>
            </a:r>
            <a:r>
              <a:rPr lang="en-US" altLang="zh-CN" dirty="0">
                <a:ea typeface="宋体" charset="-122"/>
              </a:rPr>
              <a:t>}</a:t>
            </a:r>
          </a:p>
          <a:p>
            <a:pPr lvl="1">
              <a:lnSpc>
                <a:spcPct val="90000"/>
              </a:lnSpc>
            </a:pPr>
            <a:r>
              <a:rPr lang="zh-CN" altLang="en-US" dirty="0">
                <a:ea typeface="宋体" charset="-122"/>
              </a:rPr>
              <a:t>状态树的构造：每一层是一个变量的涂色情况</a:t>
            </a:r>
            <a:endParaRPr lang="en-US" altLang="zh-CN" dirty="0">
              <a:ea typeface="宋体" charset="-122"/>
            </a:endParaRPr>
          </a:p>
          <a:p>
            <a:pPr lvl="1">
              <a:lnSpc>
                <a:spcPct val="90000"/>
              </a:lnSpc>
            </a:pPr>
            <a:r>
              <a:rPr lang="zh-CN" altLang="en-US" dirty="0">
                <a:ea typeface="宋体" charset="-122"/>
              </a:rPr>
              <a:t>树最多有</a:t>
            </a:r>
            <a:r>
              <a:rPr lang="en-US" altLang="zh-CN" dirty="0">
                <a:ea typeface="宋体" charset="-122"/>
              </a:rPr>
              <a:t>8</a:t>
            </a:r>
            <a:r>
              <a:rPr lang="zh-CN" altLang="en-US" dirty="0">
                <a:ea typeface="宋体" charset="-122"/>
              </a:rPr>
              <a:t>层（根是第</a:t>
            </a:r>
            <a:r>
              <a:rPr lang="en-US" altLang="zh-CN" dirty="0">
                <a:ea typeface="宋体" charset="-122"/>
              </a:rPr>
              <a:t>0</a:t>
            </a:r>
            <a:r>
              <a:rPr lang="zh-CN" altLang="en-US" dirty="0">
                <a:ea typeface="宋体" charset="-122"/>
              </a:rPr>
              <a:t>层）</a:t>
            </a:r>
            <a:endParaRPr lang="en-US" altLang="zh-CN" dirty="0">
              <a:ea typeface="宋体" charset="-122"/>
            </a:endParaRPr>
          </a:p>
          <a:p>
            <a:pPr lvl="1">
              <a:lnSpc>
                <a:spcPct val="90000"/>
              </a:lnSpc>
            </a:pPr>
            <a:r>
              <a:rPr lang="zh-CN" altLang="en-US" dirty="0">
                <a:ea typeface="宋体" charset="-122"/>
              </a:rPr>
              <a:t>每个叶子节点就是一种解，可能是无效解，也可能是有效解</a:t>
            </a:r>
            <a:endParaRPr lang="en-US" altLang="zh-CN" dirty="0">
              <a:ea typeface="宋体"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6627" name="Foliennummernplatzhalter 4"/>
          <p:cNvSpPr>
            <a:spLocks noGrp="1"/>
          </p:cNvSpPr>
          <p:nvPr>
            <p:ph type="sldNum" sz="quarter" idx="11"/>
          </p:nvPr>
        </p:nvSpPr>
        <p:spPr>
          <a:noFill/>
          <a:ln>
            <a:miter lim="800000"/>
            <a:headEnd/>
            <a:tailEnd/>
          </a:ln>
        </p:spPr>
        <p:txBody>
          <a:bodyPr/>
          <a:lstStyle/>
          <a:p>
            <a:fld id="{BD8C55FF-7D73-4D3B-94E1-8AAF35ADDDF7}" type="slidenum">
              <a:rPr lang="en-US" altLang="en-US"/>
              <a:pPr/>
              <a:t>38</a:t>
            </a:fld>
            <a:endParaRPr lang="en-US" altLang="en-US"/>
          </a:p>
        </p:txBody>
      </p:sp>
      <p:sp>
        <p:nvSpPr>
          <p:cNvPr id="26628" name="Rectangle 2"/>
          <p:cNvSpPr>
            <a:spLocks noGrp="1" noChangeArrowheads="1"/>
          </p:cNvSpPr>
          <p:nvPr>
            <p:ph type="title"/>
          </p:nvPr>
        </p:nvSpPr>
        <p:spPr>
          <a:xfrm>
            <a:off x="758227" y="120713"/>
            <a:ext cx="7772400" cy="1143000"/>
          </a:xfrm>
        </p:spPr>
        <p:txBody>
          <a:bodyPr/>
          <a:lstStyle/>
          <a:p>
            <a:r>
              <a:rPr lang="zh-CN" altLang="en-US" dirty="0">
                <a:ea typeface="宋体" charset="-122"/>
              </a:rPr>
              <a:t>回溯法</a:t>
            </a:r>
            <a:endParaRPr lang="en-US" altLang="zh-CN" dirty="0">
              <a:ea typeface="宋体" charset="-122"/>
            </a:endParaRPr>
          </a:p>
        </p:txBody>
      </p:sp>
      <p:pic>
        <p:nvPicPr>
          <p:cNvPr id="26629" name="Picture 3" descr="backtrack-progress1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7651" name="Foliennummernplatzhalter 4"/>
          <p:cNvSpPr>
            <a:spLocks noGrp="1"/>
          </p:cNvSpPr>
          <p:nvPr>
            <p:ph type="sldNum" sz="quarter" idx="11"/>
          </p:nvPr>
        </p:nvSpPr>
        <p:spPr>
          <a:noFill/>
          <a:ln>
            <a:miter lim="800000"/>
            <a:headEnd/>
            <a:tailEnd/>
          </a:ln>
        </p:spPr>
        <p:txBody>
          <a:bodyPr/>
          <a:lstStyle/>
          <a:p>
            <a:fld id="{878BE046-C936-44A8-AABC-A9E4B2AD28DE}" type="slidenum">
              <a:rPr lang="en-US" altLang="en-US"/>
              <a:pPr/>
              <a:t>39</a:t>
            </a:fld>
            <a:endParaRPr lang="en-US" altLang="en-US"/>
          </a:p>
        </p:txBody>
      </p:sp>
      <p:pic>
        <p:nvPicPr>
          <p:cNvPr id="27652" name="Picture 2" descr="backtrack-progress2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
        <p:nvSpPr>
          <p:cNvPr id="27653" name="Rectangle 3"/>
          <p:cNvSpPr>
            <a:spLocks noGrp="1" noChangeArrowheads="1"/>
          </p:cNvSpPr>
          <p:nvPr>
            <p:ph type="title"/>
          </p:nvPr>
        </p:nvSpPr>
        <p:spPr>
          <a:xfrm>
            <a:off x="758227" y="0"/>
            <a:ext cx="7772400" cy="1143000"/>
          </a:xfrm>
        </p:spPr>
        <p:txBody>
          <a:bodyPr/>
          <a:lstStyle/>
          <a:p>
            <a:r>
              <a:rPr lang="zh-CN" altLang="en-US" dirty="0">
                <a:ea typeface="宋体" charset="-122"/>
              </a:rPr>
              <a:t>回溯法</a:t>
            </a:r>
            <a:endParaRPr lang="en-US" altLang="zh-CN" dirty="0">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a:defRPr>
                <a:latin typeface="宋体"/>
                <a:ea typeface="宋体"/>
                <a:cs typeface="宋体"/>
                <a:sym typeface="宋体"/>
              </a:defRPr>
            </a:lvl1pPr>
          </a:lstStyle>
          <a:p>
            <a:pPr lvl="0">
              <a:defRPr sz="1800"/>
            </a:pPr>
            <a:r>
              <a:rPr sz="4400"/>
              <a:t>求解过程图示</a:t>
            </a:r>
          </a:p>
        </p:txBody>
      </p:sp>
      <p:pic>
        <p:nvPicPr>
          <p:cNvPr id="29" name="image.png"/>
          <p:cNvPicPr/>
          <p:nvPr/>
        </p:nvPicPr>
        <p:blipFill>
          <a:blip r:embed="rId2" cstate="print"/>
          <a:stretch>
            <a:fillRect/>
          </a:stretch>
        </p:blipFill>
        <p:spPr>
          <a:xfrm>
            <a:off x="1892300" y="1471612"/>
            <a:ext cx="5888038" cy="5386388"/>
          </a:xfrm>
          <a:prstGeom prst="rect">
            <a:avLst/>
          </a:prstGeom>
          <a:ln w="12700">
            <a:miter lim="400000"/>
          </a:ln>
        </p:spPr>
      </p:pic>
      <p:sp>
        <p:nvSpPr>
          <p:cNvPr id="2" name="TextBox 1"/>
          <p:cNvSpPr txBox="1"/>
          <p:nvPr/>
        </p:nvSpPr>
        <p:spPr>
          <a:xfrm>
            <a:off x="372140" y="4646428"/>
            <a:ext cx="2264734" cy="1200329"/>
          </a:xfrm>
          <a:prstGeom prst="rect">
            <a:avLst/>
          </a:prstGeom>
          <a:noFill/>
        </p:spPr>
        <p:txBody>
          <a:bodyPr wrap="square" rtlCol="0">
            <a:spAutoFit/>
          </a:bodyPr>
          <a:lstStyle/>
          <a:p>
            <a:r>
              <a:rPr lang="zh-CN" altLang="en-US" dirty="0"/>
              <a:t>问题：</a:t>
            </a:r>
            <a:endParaRPr lang="en-US" altLang="zh-CN" dirty="0"/>
          </a:p>
          <a:p>
            <a:r>
              <a:rPr lang="en-US" altLang="zh-CN" dirty="0"/>
              <a:t>1</a:t>
            </a:r>
            <a:r>
              <a:rPr lang="zh-CN" altLang="en-US" dirty="0"/>
              <a:t>、解怎么表示？</a:t>
            </a:r>
            <a:endParaRPr lang="en-US" altLang="zh-CN" dirty="0"/>
          </a:p>
          <a:p>
            <a:r>
              <a:rPr lang="en-US" altLang="zh-CN" dirty="0"/>
              <a:t>2</a:t>
            </a:r>
            <a:r>
              <a:rPr lang="zh-CN" altLang="en-US" dirty="0"/>
              <a:t>、解如何组织？</a:t>
            </a:r>
            <a:endParaRPr lang="en-US" altLang="zh-CN" dirty="0"/>
          </a:p>
          <a:p>
            <a:r>
              <a:rPr lang="en-US" altLang="zh-CN" dirty="0"/>
              <a:t>3</a:t>
            </a:r>
            <a:r>
              <a:rPr lang="zh-CN" altLang="en-US" dirty="0"/>
              <a:t>、怎么找到最优解？</a:t>
            </a:r>
          </a:p>
        </p:txBody>
      </p:sp>
      <p:sp>
        <p:nvSpPr>
          <p:cNvPr id="3" name="矩形 2">
            <a:extLst>
              <a:ext uri="{FF2B5EF4-FFF2-40B4-BE49-F238E27FC236}">
                <a16:creationId xmlns:a16="http://schemas.microsoft.com/office/drawing/2014/main" id="{1404D8B9-9BA1-487E-BDF5-D58C63126E09}"/>
              </a:ext>
            </a:extLst>
          </p:cNvPr>
          <p:cNvSpPr/>
          <p:nvPr/>
        </p:nvSpPr>
        <p:spPr bwMode="auto">
          <a:xfrm>
            <a:off x="4572000" y="163879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6" name="矩形 5">
            <a:extLst>
              <a:ext uri="{FF2B5EF4-FFF2-40B4-BE49-F238E27FC236}">
                <a16:creationId xmlns:a16="http://schemas.microsoft.com/office/drawing/2014/main" id="{FC6C6A03-8693-4777-B999-250D34579BE0}"/>
              </a:ext>
            </a:extLst>
          </p:cNvPr>
          <p:cNvSpPr/>
          <p:nvPr/>
        </p:nvSpPr>
        <p:spPr bwMode="auto">
          <a:xfrm>
            <a:off x="3520831" y="2525841"/>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7" name="矩形 6">
            <a:extLst>
              <a:ext uri="{FF2B5EF4-FFF2-40B4-BE49-F238E27FC236}">
                <a16:creationId xmlns:a16="http://schemas.microsoft.com/office/drawing/2014/main" id="{F1737475-873B-4FDB-9AB2-9F6C8C79267B}"/>
              </a:ext>
            </a:extLst>
          </p:cNvPr>
          <p:cNvSpPr/>
          <p:nvPr/>
        </p:nvSpPr>
        <p:spPr bwMode="auto">
          <a:xfrm>
            <a:off x="5716954" y="2558437"/>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8" name="矩形 7">
            <a:extLst>
              <a:ext uri="{FF2B5EF4-FFF2-40B4-BE49-F238E27FC236}">
                <a16:creationId xmlns:a16="http://schemas.microsoft.com/office/drawing/2014/main" id="{A37AF9DB-4BBD-43A0-B86A-7DEC5A66D6E9}"/>
              </a:ext>
            </a:extLst>
          </p:cNvPr>
          <p:cNvSpPr/>
          <p:nvPr/>
        </p:nvSpPr>
        <p:spPr bwMode="auto">
          <a:xfrm>
            <a:off x="3051908" y="344596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0" name="矩形 9">
            <a:extLst>
              <a:ext uri="{FF2B5EF4-FFF2-40B4-BE49-F238E27FC236}">
                <a16:creationId xmlns:a16="http://schemas.microsoft.com/office/drawing/2014/main" id="{F2B90543-DF88-4E7D-B993-6B6F4EB83942}"/>
              </a:ext>
            </a:extLst>
          </p:cNvPr>
          <p:cNvSpPr/>
          <p:nvPr/>
        </p:nvSpPr>
        <p:spPr bwMode="auto">
          <a:xfrm>
            <a:off x="3988130" y="344596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1" name="矩形 10">
            <a:extLst>
              <a:ext uri="{FF2B5EF4-FFF2-40B4-BE49-F238E27FC236}">
                <a16:creationId xmlns:a16="http://schemas.microsoft.com/office/drawing/2014/main" id="{BFF06BA1-6E01-4CD0-8670-1735C4B53671}"/>
              </a:ext>
            </a:extLst>
          </p:cNvPr>
          <p:cNvSpPr/>
          <p:nvPr/>
        </p:nvSpPr>
        <p:spPr bwMode="auto">
          <a:xfrm>
            <a:off x="6806029" y="3467686"/>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2" name="矩形 11">
            <a:extLst>
              <a:ext uri="{FF2B5EF4-FFF2-40B4-BE49-F238E27FC236}">
                <a16:creationId xmlns:a16="http://schemas.microsoft.com/office/drawing/2014/main" id="{7A788F7A-8EC8-4370-BDC4-FBBE55BEB9F7}"/>
              </a:ext>
            </a:extLst>
          </p:cNvPr>
          <p:cNvSpPr/>
          <p:nvPr/>
        </p:nvSpPr>
        <p:spPr bwMode="auto">
          <a:xfrm>
            <a:off x="3994803" y="4485239"/>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3" name="矩形 12">
            <a:extLst>
              <a:ext uri="{FF2B5EF4-FFF2-40B4-BE49-F238E27FC236}">
                <a16:creationId xmlns:a16="http://schemas.microsoft.com/office/drawing/2014/main" id="{13E337E8-7F6B-4F72-99DA-326B9477F06F}"/>
              </a:ext>
            </a:extLst>
          </p:cNvPr>
          <p:cNvSpPr/>
          <p:nvPr/>
        </p:nvSpPr>
        <p:spPr bwMode="auto">
          <a:xfrm>
            <a:off x="5970953" y="4461794"/>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4" name="矩形 13">
            <a:extLst>
              <a:ext uri="{FF2B5EF4-FFF2-40B4-BE49-F238E27FC236}">
                <a16:creationId xmlns:a16="http://schemas.microsoft.com/office/drawing/2014/main" id="{B80C1FF6-5BE5-42DE-AE11-F515AF14E836}"/>
              </a:ext>
            </a:extLst>
          </p:cNvPr>
          <p:cNvSpPr/>
          <p:nvPr/>
        </p:nvSpPr>
        <p:spPr bwMode="auto">
          <a:xfrm>
            <a:off x="6515430" y="544031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7628290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P spid="7" grpId="0" animBg="1"/>
      <p:bldP spid="8" grpId="0" animBg="1"/>
      <p:bldP spid="10" grpId="0" animBg="1"/>
      <p:bldP spid="11" grpId="0" animBg="1"/>
      <p:bldP spid="12" grpId="0" animBg="1"/>
      <p:bldP spid="13"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8675" name="Foliennummernplatzhalter 4"/>
          <p:cNvSpPr>
            <a:spLocks noGrp="1"/>
          </p:cNvSpPr>
          <p:nvPr>
            <p:ph type="sldNum" sz="quarter" idx="11"/>
          </p:nvPr>
        </p:nvSpPr>
        <p:spPr>
          <a:noFill/>
          <a:ln>
            <a:miter lim="800000"/>
            <a:headEnd/>
            <a:tailEnd/>
          </a:ln>
        </p:spPr>
        <p:txBody>
          <a:bodyPr/>
          <a:lstStyle/>
          <a:p>
            <a:fld id="{ADC5203D-2E41-4599-9A26-8ABD24A91B10}" type="slidenum">
              <a:rPr lang="en-US" altLang="en-US"/>
              <a:pPr/>
              <a:t>40</a:t>
            </a:fld>
            <a:endParaRPr lang="en-US" altLang="en-US"/>
          </a:p>
        </p:txBody>
      </p:sp>
      <p:sp>
        <p:nvSpPr>
          <p:cNvPr id="28676" name="Rectangle 2"/>
          <p:cNvSpPr>
            <a:spLocks noGrp="1" noChangeArrowheads="1"/>
          </p:cNvSpPr>
          <p:nvPr>
            <p:ph type="title"/>
          </p:nvPr>
        </p:nvSpPr>
        <p:spPr>
          <a:xfrm>
            <a:off x="685800" y="138820"/>
            <a:ext cx="7772400" cy="1143000"/>
          </a:xfrm>
        </p:spPr>
        <p:txBody>
          <a:bodyPr/>
          <a:lstStyle/>
          <a:p>
            <a:r>
              <a:rPr lang="zh-CN" altLang="en-US" dirty="0">
                <a:ea typeface="宋体" charset="-122"/>
              </a:rPr>
              <a:t>回溯法</a:t>
            </a:r>
            <a:endParaRPr lang="en-US" altLang="zh-CN" dirty="0">
              <a:ea typeface="宋体" charset="-122"/>
            </a:endParaRPr>
          </a:p>
        </p:txBody>
      </p:sp>
      <p:pic>
        <p:nvPicPr>
          <p:cNvPr id="28677" name="Picture 3" descr="backtrack-progress3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9699" name="Foliennummernplatzhalter 4"/>
          <p:cNvSpPr>
            <a:spLocks noGrp="1"/>
          </p:cNvSpPr>
          <p:nvPr>
            <p:ph type="sldNum" sz="quarter" idx="11"/>
          </p:nvPr>
        </p:nvSpPr>
        <p:spPr>
          <a:noFill/>
          <a:ln>
            <a:miter lim="800000"/>
            <a:headEnd/>
            <a:tailEnd/>
          </a:ln>
        </p:spPr>
        <p:txBody>
          <a:bodyPr/>
          <a:lstStyle/>
          <a:p>
            <a:fld id="{27E257B5-C971-4914-87D2-CC0628A37AE3}" type="slidenum">
              <a:rPr lang="en-US" altLang="en-US"/>
              <a:pPr/>
              <a:t>41</a:t>
            </a:fld>
            <a:endParaRPr lang="en-US" altLang="en-US"/>
          </a:p>
        </p:txBody>
      </p:sp>
      <p:sp>
        <p:nvSpPr>
          <p:cNvPr id="29700" name="Rectangle 2"/>
          <p:cNvSpPr>
            <a:spLocks noGrp="1" noChangeArrowheads="1"/>
          </p:cNvSpPr>
          <p:nvPr>
            <p:ph type="title"/>
          </p:nvPr>
        </p:nvSpPr>
        <p:spPr>
          <a:xfrm>
            <a:off x="785388" y="175034"/>
            <a:ext cx="7772400" cy="1143000"/>
          </a:xfrm>
        </p:spPr>
        <p:txBody>
          <a:bodyPr/>
          <a:lstStyle/>
          <a:p>
            <a:r>
              <a:rPr lang="zh-CN" altLang="en-US" dirty="0">
                <a:ea typeface="宋体" charset="-122"/>
              </a:rPr>
              <a:t>回溯法</a:t>
            </a:r>
            <a:endParaRPr lang="en-US" altLang="zh-CN" dirty="0">
              <a:ea typeface="宋体" charset="-122"/>
            </a:endParaRPr>
          </a:p>
        </p:txBody>
      </p:sp>
      <p:pic>
        <p:nvPicPr>
          <p:cNvPr id="29701" name="Picture 3" descr="backtrack-progress4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0723" name="Foliennummernplatzhalter 4"/>
          <p:cNvSpPr>
            <a:spLocks noGrp="1"/>
          </p:cNvSpPr>
          <p:nvPr>
            <p:ph type="sldNum" sz="quarter" idx="11"/>
          </p:nvPr>
        </p:nvSpPr>
        <p:spPr>
          <a:noFill/>
          <a:ln>
            <a:miter lim="800000"/>
            <a:headEnd/>
            <a:tailEnd/>
          </a:ln>
        </p:spPr>
        <p:txBody>
          <a:bodyPr/>
          <a:lstStyle/>
          <a:p>
            <a:fld id="{80BDAD0B-F0E5-452E-BC27-80697F492C50}" type="slidenum">
              <a:rPr lang="en-US" altLang="en-US"/>
              <a:pPr/>
              <a:t>42</a:t>
            </a:fld>
            <a:endParaRPr lang="en-US" altLang="en-US"/>
          </a:p>
        </p:txBody>
      </p:sp>
      <p:sp>
        <p:nvSpPr>
          <p:cNvPr id="30724" name="Rectangle 2"/>
          <p:cNvSpPr>
            <a:spLocks noGrp="1" noChangeArrowheads="1"/>
          </p:cNvSpPr>
          <p:nvPr>
            <p:ph type="title"/>
          </p:nvPr>
        </p:nvSpPr>
        <p:spPr>
          <a:xfrm>
            <a:off x="676746" y="138820"/>
            <a:ext cx="7772400" cy="1143000"/>
          </a:xfrm>
        </p:spPr>
        <p:txBody>
          <a:bodyPr/>
          <a:lstStyle/>
          <a:p>
            <a:r>
              <a:rPr lang="zh-CN" altLang="en-US" dirty="0">
                <a:ea typeface="宋体" charset="-122"/>
              </a:rPr>
              <a:t>如何提高回溯效率？</a:t>
            </a:r>
            <a:endParaRPr lang="en-US" altLang="zh-CN" dirty="0">
              <a:ea typeface="宋体" charset="-122"/>
            </a:endParaRPr>
          </a:p>
        </p:txBody>
      </p:sp>
      <p:sp>
        <p:nvSpPr>
          <p:cNvPr id="30725" name="Rectangle 3"/>
          <p:cNvSpPr>
            <a:spLocks noGrp="1" noChangeArrowheads="1"/>
          </p:cNvSpPr>
          <p:nvPr>
            <p:ph type="body" idx="1"/>
          </p:nvPr>
        </p:nvSpPr>
        <p:spPr>
          <a:xfrm>
            <a:off x="609600" y="1752600"/>
            <a:ext cx="8229600" cy="3276600"/>
          </a:xfrm>
        </p:spPr>
        <p:txBody>
          <a:bodyPr/>
          <a:lstStyle/>
          <a:p>
            <a:r>
              <a:rPr lang="zh-CN" altLang="en-US" dirty="0">
                <a:ea typeface="宋体" charset="-122"/>
              </a:rPr>
              <a:t>考虑下面三个因素：</a:t>
            </a:r>
            <a:endParaRPr lang="en-US" altLang="zh-CN" dirty="0">
              <a:ea typeface="宋体" charset="-122"/>
            </a:endParaRPr>
          </a:p>
          <a:p>
            <a:endParaRPr lang="en-US" altLang="zh-CN" dirty="0">
              <a:ea typeface="宋体" charset="-122"/>
            </a:endParaRPr>
          </a:p>
          <a:p>
            <a:pPr lvl="1"/>
            <a:r>
              <a:rPr lang="zh-CN" altLang="en-US" sz="2400" dirty="0">
                <a:ea typeface="宋体" charset="-122"/>
              </a:rPr>
              <a:t>下一层选择哪个变量</a:t>
            </a:r>
            <a:r>
              <a:rPr lang="en-US" altLang="zh-CN" sz="2400" dirty="0">
                <a:ea typeface="宋体" charset="-122"/>
              </a:rPr>
              <a:t>?</a:t>
            </a:r>
            <a:r>
              <a:rPr lang="zh-CN" altLang="en-US" sz="2400" dirty="0">
                <a:ea typeface="宋体" charset="-122"/>
              </a:rPr>
              <a:t>（下一次给哪个州涂色？）</a:t>
            </a:r>
            <a:endParaRPr lang="en-US" altLang="zh-CN" sz="2400" dirty="0">
              <a:ea typeface="宋体" charset="-122"/>
            </a:endParaRPr>
          </a:p>
          <a:p>
            <a:pPr lvl="1"/>
            <a:r>
              <a:rPr lang="zh-CN" altLang="en-US" sz="2400" dirty="0">
                <a:ea typeface="宋体" charset="-122"/>
              </a:rPr>
              <a:t>用什么颜色顺序展开节点</a:t>
            </a:r>
            <a:r>
              <a:rPr lang="en-US" altLang="zh-CN" sz="2400" dirty="0">
                <a:ea typeface="宋体" charset="-122"/>
              </a:rPr>
              <a:t>?</a:t>
            </a:r>
          </a:p>
          <a:p>
            <a:pPr lvl="1"/>
            <a:r>
              <a:rPr lang="zh-CN" altLang="en-US" sz="2400" dirty="0">
                <a:ea typeface="宋体" charset="-122"/>
              </a:rPr>
              <a:t>如何提前探知不可行的解</a:t>
            </a:r>
            <a:r>
              <a:rPr lang="en-US" altLang="zh-CN" sz="2400" dirty="0">
                <a:ea typeface="宋体" charset="-122"/>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1747" name="Foliennummernplatzhalter 4"/>
          <p:cNvSpPr>
            <a:spLocks noGrp="1"/>
          </p:cNvSpPr>
          <p:nvPr>
            <p:ph type="sldNum" sz="quarter" idx="11"/>
          </p:nvPr>
        </p:nvSpPr>
        <p:spPr>
          <a:noFill/>
          <a:ln>
            <a:miter lim="800000"/>
            <a:headEnd/>
            <a:tailEnd/>
          </a:ln>
        </p:spPr>
        <p:txBody>
          <a:bodyPr/>
          <a:lstStyle/>
          <a:p>
            <a:fld id="{E29FB665-3854-4296-9610-8FCAE1EC6130}" type="slidenum">
              <a:rPr lang="en-US" altLang="en-US"/>
              <a:pPr/>
              <a:t>43</a:t>
            </a:fld>
            <a:endParaRPr lang="en-US" altLang="en-US" dirty="0"/>
          </a:p>
        </p:txBody>
      </p:sp>
      <p:sp>
        <p:nvSpPr>
          <p:cNvPr id="31748" name="Rectangle 2"/>
          <p:cNvSpPr>
            <a:spLocks noGrp="1" noChangeArrowheads="1"/>
          </p:cNvSpPr>
          <p:nvPr>
            <p:ph type="title"/>
          </p:nvPr>
        </p:nvSpPr>
        <p:spPr>
          <a:xfrm>
            <a:off x="676746" y="156927"/>
            <a:ext cx="7772400" cy="1143000"/>
          </a:xfrm>
        </p:spPr>
        <p:txBody>
          <a:bodyPr/>
          <a:lstStyle/>
          <a:p>
            <a:r>
              <a:rPr lang="zh-CN" altLang="en-US" dirty="0">
                <a:ea typeface="宋体" charset="-122"/>
              </a:rPr>
              <a:t>选择下一个需要涂色的变量</a:t>
            </a:r>
            <a:endParaRPr lang="en-US" altLang="zh-CN" dirty="0">
              <a:ea typeface="宋体" charset="-122"/>
            </a:endParaRPr>
          </a:p>
        </p:txBody>
      </p:sp>
      <p:sp>
        <p:nvSpPr>
          <p:cNvPr id="31749" name="Rectangle 3"/>
          <p:cNvSpPr>
            <a:spLocks noGrp="1" noChangeArrowheads="1"/>
          </p:cNvSpPr>
          <p:nvPr>
            <p:ph type="body" idx="1"/>
          </p:nvPr>
        </p:nvSpPr>
        <p:spPr>
          <a:xfrm>
            <a:off x="588335" y="1369828"/>
            <a:ext cx="7772400" cy="4572000"/>
          </a:xfrm>
        </p:spPr>
        <p:txBody>
          <a:bodyPr/>
          <a:lstStyle/>
          <a:p>
            <a:r>
              <a:rPr lang="zh-CN" altLang="en-US" sz="2400" dirty="0">
                <a:ea typeface="宋体" charset="-122"/>
              </a:rPr>
              <a:t>选择具有可填图颜色较少的变量（州）</a:t>
            </a:r>
            <a:r>
              <a:rPr lang="en-US" altLang="zh-CN" sz="2400" dirty="0">
                <a:ea typeface="宋体" charset="-122"/>
              </a:rPr>
              <a:t>——</a:t>
            </a:r>
            <a:r>
              <a:rPr lang="zh-CN" altLang="en-US" sz="2400" dirty="0">
                <a:ea typeface="宋体" charset="-122"/>
              </a:rPr>
              <a:t>最小剩余值准则（</a:t>
            </a:r>
            <a:r>
              <a:rPr lang="en-US" altLang="zh-CN" sz="2400" dirty="0">
                <a:ea typeface="宋体" charset="-122"/>
              </a:rPr>
              <a:t>MRV</a:t>
            </a:r>
            <a:r>
              <a:rPr lang="zh-CN" altLang="en-US" sz="2400" dirty="0">
                <a:ea typeface="宋体" charset="-122"/>
              </a:rPr>
              <a:t>）</a:t>
            </a:r>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r>
              <a:rPr lang="zh-CN" altLang="en-US" sz="2400" dirty="0">
                <a:ea typeface="宋体" charset="-122"/>
              </a:rPr>
              <a:t>选择当前约束最多的变量（州）填涂（</a:t>
            </a:r>
            <a:r>
              <a:rPr lang="en-US" altLang="zh-CN" sz="2400" dirty="0">
                <a:ea typeface="宋体" charset="-122"/>
              </a:rPr>
              <a:t>DH</a:t>
            </a:r>
            <a:r>
              <a:rPr lang="zh-CN" altLang="en-US" sz="2400" dirty="0">
                <a:ea typeface="宋体" charset="-122"/>
              </a:rPr>
              <a:t>）</a:t>
            </a:r>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r>
              <a:rPr lang="zh-CN" altLang="en-US" sz="2400" dirty="0">
                <a:ea typeface="宋体" charset="-122"/>
              </a:rPr>
              <a:t>这两个准则的思想：容易导致失败的变量先赋值，如果这些变量注定无法赋值，我们希望早些发现。</a:t>
            </a:r>
            <a:r>
              <a:rPr lang="en-US" altLang="zh-CN" sz="2400" dirty="0">
                <a:ea typeface="宋体" charset="-122"/>
              </a:rPr>
              <a:t>MRV</a:t>
            </a:r>
            <a:r>
              <a:rPr lang="zh-CN" altLang="en-US" sz="2400" dirty="0">
                <a:ea typeface="宋体" charset="-122"/>
              </a:rPr>
              <a:t>先用，</a:t>
            </a:r>
            <a:r>
              <a:rPr lang="en-US" altLang="zh-CN" sz="2400" dirty="0">
                <a:ea typeface="宋体" charset="-122"/>
              </a:rPr>
              <a:t>DH</a:t>
            </a:r>
            <a:r>
              <a:rPr lang="zh-CN" altLang="en-US" sz="2400" dirty="0">
                <a:ea typeface="宋体" charset="-122"/>
              </a:rPr>
              <a:t>用于</a:t>
            </a:r>
            <a:r>
              <a:rPr lang="en-US" altLang="zh-CN" sz="2400" dirty="0">
                <a:ea typeface="宋体" charset="-122"/>
              </a:rPr>
              <a:t>tie break</a:t>
            </a:r>
          </a:p>
          <a:p>
            <a:endParaRPr lang="en-US" altLang="zh-CN" dirty="0">
              <a:ea typeface="宋体" charset="-122"/>
            </a:endParaRPr>
          </a:p>
          <a:p>
            <a:endParaRPr lang="en-US" altLang="zh-CN" dirty="0">
              <a:ea typeface="宋体" charset="-122"/>
            </a:endParaRPr>
          </a:p>
        </p:txBody>
      </p:sp>
      <p:pic>
        <p:nvPicPr>
          <p:cNvPr id="31750" name="Picture 4" descr="australia-most-constrained-variable"/>
          <p:cNvPicPr>
            <a:picLocks noChangeAspect="1" noChangeArrowheads="1"/>
          </p:cNvPicPr>
          <p:nvPr/>
        </p:nvPicPr>
        <p:blipFill>
          <a:blip r:embed="rId2" cstate="print"/>
          <a:srcRect/>
          <a:stretch>
            <a:fillRect/>
          </a:stretch>
        </p:blipFill>
        <p:spPr bwMode="auto">
          <a:xfrm>
            <a:off x="833673" y="2432224"/>
            <a:ext cx="7602846" cy="1233535"/>
          </a:xfrm>
          <a:prstGeom prst="rect">
            <a:avLst/>
          </a:prstGeom>
          <a:noFill/>
          <a:ln w="9525">
            <a:noFill/>
            <a:miter lim="800000"/>
            <a:headEnd/>
            <a:tailEnd/>
          </a:ln>
        </p:spPr>
      </p:pic>
      <p:pic>
        <p:nvPicPr>
          <p:cNvPr id="7" name="Picture 4" descr="australia-most-constraining-variable"/>
          <p:cNvPicPr>
            <a:picLocks noChangeAspect="1" noChangeArrowheads="1"/>
          </p:cNvPicPr>
          <p:nvPr/>
        </p:nvPicPr>
        <p:blipFill>
          <a:blip r:embed="rId3" cstate="print"/>
          <a:srcRect/>
          <a:stretch>
            <a:fillRect/>
          </a:stretch>
        </p:blipFill>
        <p:spPr bwMode="auto">
          <a:xfrm>
            <a:off x="884976" y="4509854"/>
            <a:ext cx="7620000" cy="1236663"/>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3795" name="Foliennummernplatzhalter 4"/>
          <p:cNvSpPr>
            <a:spLocks noGrp="1"/>
          </p:cNvSpPr>
          <p:nvPr>
            <p:ph type="sldNum" sz="quarter" idx="11"/>
          </p:nvPr>
        </p:nvSpPr>
        <p:spPr>
          <a:noFill/>
          <a:ln>
            <a:miter lim="800000"/>
            <a:headEnd/>
            <a:tailEnd/>
          </a:ln>
        </p:spPr>
        <p:txBody>
          <a:bodyPr/>
          <a:lstStyle/>
          <a:p>
            <a:fld id="{05AC5C25-061A-4C8B-876C-6B0F313771E5}" type="slidenum">
              <a:rPr lang="en-US" altLang="en-US"/>
              <a:pPr/>
              <a:t>44</a:t>
            </a:fld>
            <a:endParaRPr lang="en-US" altLang="en-US" dirty="0"/>
          </a:p>
        </p:txBody>
      </p:sp>
      <p:sp>
        <p:nvSpPr>
          <p:cNvPr id="33796" name="Rectangle 2"/>
          <p:cNvSpPr>
            <a:spLocks noGrp="1" noChangeArrowheads="1"/>
          </p:cNvSpPr>
          <p:nvPr>
            <p:ph type="title"/>
          </p:nvPr>
        </p:nvSpPr>
        <p:spPr>
          <a:xfrm>
            <a:off x="685800" y="120713"/>
            <a:ext cx="7772400" cy="1143000"/>
          </a:xfrm>
        </p:spPr>
        <p:txBody>
          <a:bodyPr/>
          <a:lstStyle/>
          <a:p>
            <a:r>
              <a:rPr lang="zh-CN" altLang="en-US" dirty="0">
                <a:ea typeface="宋体" charset="-122"/>
              </a:rPr>
              <a:t>变量值的选择</a:t>
            </a:r>
            <a:endParaRPr lang="en-US" altLang="zh-CN" dirty="0">
              <a:ea typeface="宋体" charset="-122"/>
            </a:endParaRPr>
          </a:p>
        </p:txBody>
      </p:sp>
      <p:sp>
        <p:nvSpPr>
          <p:cNvPr id="33797" name="Rectangle 3"/>
          <p:cNvSpPr>
            <a:spLocks noGrp="1" noChangeArrowheads="1"/>
          </p:cNvSpPr>
          <p:nvPr>
            <p:ph type="body" idx="1"/>
          </p:nvPr>
        </p:nvSpPr>
        <p:spPr>
          <a:xfrm>
            <a:off x="649586" y="1501366"/>
            <a:ext cx="7772400" cy="4114800"/>
          </a:xfrm>
        </p:spPr>
        <p:txBody>
          <a:bodyPr/>
          <a:lstStyle/>
          <a:p>
            <a:r>
              <a:rPr lang="zh-CN" altLang="en-US" dirty="0">
                <a:ea typeface="宋体" charset="-122"/>
              </a:rPr>
              <a:t>排除使剩下的变量可选值最小的赋值</a:t>
            </a:r>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endParaRPr lang="en-US" altLang="zh-CN" sz="2000" b="0" dirty="0">
              <a:ea typeface="宋体" charset="-122"/>
            </a:endParaRPr>
          </a:p>
          <a:p>
            <a:endParaRPr lang="en-US" altLang="zh-CN" sz="2000" b="0" dirty="0">
              <a:ea typeface="宋体" charset="-122"/>
            </a:endParaRPr>
          </a:p>
          <a:p>
            <a:endParaRPr lang="en-US" altLang="zh-CN" sz="2000" b="0" dirty="0">
              <a:ea typeface="宋体" charset="-122"/>
            </a:endParaRPr>
          </a:p>
          <a:p>
            <a:r>
              <a:rPr lang="en-US" altLang="zh-CN" dirty="0">
                <a:ea typeface="宋体" charset="-122"/>
              </a:rPr>
              <a:t>Q</a:t>
            </a:r>
            <a:r>
              <a:rPr lang="zh-CN" altLang="en-US" dirty="0">
                <a:ea typeface="宋体" charset="-122"/>
              </a:rPr>
              <a:t>选择红色，因为红色可以使</a:t>
            </a:r>
            <a:r>
              <a:rPr lang="en-US" altLang="zh-CN" dirty="0">
                <a:ea typeface="宋体" charset="-122"/>
              </a:rPr>
              <a:t>SA</a:t>
            </a:r>
            <a:r>
              <a:rPr lang="zh-CN" altLang="en-US" dirty="0">
                <a:ea typeface="宋体" charset="-122"/>
              </a:rPr>
              <a:t>具有最大灵活的赋值（希望能继续找到解）</a:t>
            </a:r>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p:txBody>
      </p:sp>
      <p:pic>
        <p:nvPicPr>
          <p:cNvPr id="33798" name="Picture 4" descr="australia-least-constraining-value"/>
          <p:cNvPicPr>
            <a:picLocks noChangeAspect="1" noChangeArrowheads="1"/>
          </p:cNvPicPr>
          <p:nvPr/>
        </p:nvPicPr>
        <p:blipFill>
          <a:blip r:embed="rId2" cstate="print"/>
          <a:srcRect/>
          <a:stretch>
            <a:fillRect/>
          </a:stretch>
        </p:blipFill>
        <p:spPr bwMode="auto">
          <a:xfrm>
            <a:off x="999654" y="2278456"/>
            <a:ext cx="7086600" cy="1677988"/>
          </a:xfrm>
          <a:prstGeom prst="rect">
            <a:avLst/>
          </a:prstGeom>
          <a:noFill/>
          <a:ln w="9525">
            <a:noFill/>
            <a:miter lim="800000"/>
            <a:headEnd/>
            <a:tailEnd/>
          </a:ln>
        </p:spPr>
      </p:pic>
      <p:pic>
        <p:nvPicPr>
          <p:cNvPr id="7" name="Picture 5" descr="australia"/>
          <p:cNvPicPr>
            <a:picLocks noChangeAspect="1" noChangeArrowheads="1"/>
          </p:cNvPicPr>
          <p:nvPr/>
        </p:nvPicPr>
        <p:blipFill>
          <a:blip r:embed="rId3" cstate="print"/>
          <a:srcRect/>
          <a:stretch>
            <a:fillRect/>
          </a:stretch>
        </p:blipFill>
        <p:spPr bwMode="auto">
          <a:xfrm>
            <a:off x="5710602" y="4550039"/>
            <a:ext cx="2455388" cy="2028632"/>
          </a:xfrm>
          <a:prstGeom prst="rect">
            <a:avLst/>
          </a:prstGeom>
          <a:noFill/>
          <a:ln w="9525">
            <a:noFill/>
            <a:miter lim="800000"/>
            <a:headEnd/>
            <a:tailEnd/>
          </a:ln>
        </p:spPr>
      </p:pic>
      <p:sp>
        <p:nvSpPr>
          <p:cNvPr id="2" name="文本框 1">
            <a:extLst>
              <a:ext uri="{FF2B5EF4-FFF2-40B4-BE49-F238E27FC236}">
                <a16:creationId xmlns:a16="http://schemas.microsoft.com/office/drawing/2014/main" id="{9ADC46AC-F4E6-4031-BA7D-7A2EE301566E}"/>
              </a:ext>
            </a:extLst>
          </p:cNvPr>
          <p:cNvSpPr txBox="1"/>
          <p:nvPr/>
        </p:nvSpPr>
        <p:spPr>
          <a:xfrm>
            <a:off x="5578372" y="2632104"/>
            <a:ext cx="531871" cy="307777"/>
          </a:xfrm>
          <a:prstGeom prst="rect">
            <a:avLst/>
          </a:prstGeom>
          <a:noFill/>
        </p:spPr>
        <p:txBody>
          <a:bodyPr wrap="square" rtlCol="0">
            <a:spAutoFit/>
          </a:bodyPr>
          <a:lstStyle/>
          <a:p>
            <a:r>
              <a:rPr lang="en-US" altLang="zh-CN" sz="1400" dirty="0"/>
              <a:t>SA</a:t>
            </a:r>
            <a:endParaRPr lang="zh-CN" altLang="en-US" sz="1400" dirty="0"/>
          </a:p>
        </p:txBody>
      </p:sp>
      <p:sp>
        <p:nvSpPr>
          <p:cNvPr id="9" name="文本框 8">
            <a:extLst>
              <a:ext uri="{FF2B5EF4-FFF2-40B4-BE49-F238E27FC236}">
                <a16:creationId xmlns:a16="http://schemas.microsoft.com/office/drawing/2014/main" id="{E54624EA-0A21-4724-83D4-7409076973ED}"/>
              </a:ext>
            </a:extLst>
          </p:cNvPr>
          <p:cNvSpPr txBox="1"/>
          <p:nvPr/>
        </p:nvSpPr>
        <p:spPr>
          <a:xfrm>
            <a:off x="5578372" y="3433645"/>
            <a:ext cx="531871" cy="307777"/>
          </a:xfrm>
          <a:prstGeom prst="rect">
            <a:avLst/>
          </a:prstGeom>
          <a:noFill/>
        </p:spPr>
        <p:txBody>
          <a:bodyPr wrap="square" rtlCol="0">
            <a:spAutoFit/>
          </a:bodyPr>
          <a:lstStyle/>
          <a:p>
            <a:r>
              <a:rPr lang="en-US" altLang="zh-CN" sz="1400" dirty="0"/>
              <a:t>SA</a:t>
            </a:r>
            <a:endParaRPr lang="zh-CN" altLang="en-US" sz="1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4819" name="Foliennummernplatzhalter 4"/>
          <p:cNvSpPr>
            <a:spLocks noGrp="1"/>
          </p:cNvSpPr>
          <p:nvPr>
            <p:ph type="sldNum" sz="quarter" idx="11"/>
          </p:nvPr>
        </p:nvSpPr>
        <p:spPr>
          <a:noFill/>
          <a:ln>
            <a:miter lim="800000"/>
            <a:headEnd/>
            <a:tailEnd/>
          </a:ln>
        </p:spPr>
        <p:txBody>
          <a:bodyPr/>
          <a:lstStyle/>
          <a:p>
            <a:fld id="{C06AC7A7-3474-43EB-A8DD-3EBD4DBD85BE}" type="slidenum">
              <a:rPr lang="en-US" altLang="en-US"/>
              <a:pPr/>
              <a:t>45</a:t>
            </a:fld>
            <a:endParaRPr lang="en-US" altLang="en-US"/>
          </a:p>
        </p:txBody>
      </p:sp>
      <p:sp>
        <p:nvSpPr>
          <p:cNvPr id="34820" name="Rectangle 2"/>
          <p:cNvSpPr>
            <a:spLocks noGrp="1" noChangeArrowheads="1"/>
          </p:cNvSpPr>
          <p:nvPr>
            <p:ph type="title"/>
          </p:nvPr>
        </p:nvSpPr>
        <p:spPr>
          <a:xfrm>
            <a:off x="685800" y="111659"/>
            <a:ext cx="7772400" cy="1143000"/>
          </a:xfrm>
        </p:spPr>
        <p:txBody>
          <a:bodyPr/>
          <a:lstStyle/>
          <a:p>
            <a:r>
              <a:rPr lang="zh-CN" altLang="en-US" dirty="0">
                <a:ea typeface="宋体" charset="-122"/>
              </a:rPr>
              <a:t>向前探查</a:t>
            </a:r>
            <a:r>
              <a:rPr lang="en-US" altLang="zh-CN" dirty="0">
                <a:ea typeface="宋体" charset="-122"/>
              </a:rPr>
              <a:t>——</a:t>
            </a:r>
            <a:r>
              <a:rPr lang="zh-CN" altLang="en-US">
                <a:ea typeface="宋体" charset="-122"/>
              </a:rPr>
              <a:t>早点发现失败</a:t>
            </a:r>
            <a:endParaRPr lang="en-US" altLang="zh-CN" dirty="0">
              <a:ea typeface="宋体" charset="-122"/>
            </a:endParaRPr>
          </a:p>
        </p:txBody>
      </p:sp>
      <p:sp>
        <p:nvSpPr>
          <p:cNvPr id="34821" name="Rectangle 3"/>
          <p:cNvSpPr>
            <a:spLocks noGrp="1" noChangeArrowheads="1"/>
          </p:cNvSpPr>
          <p:nvPr>
            <p:ph type="body" idx="1"/>
          </p:nvPr>
        </p:nvSpPr>
        <p:spPr>
          <a:xfrm>
            <a:off x="755634" y="1561723"/>
            <a:ext cx="7772400" cy="4114800"/>
          </a:xfrm>
        </p:spPr>
        <p:txBody>
          <a:bodyPr/>
          <a:lstStyle/>
          <a:p>
            <a:r>
              <a:rPr lang="zh-CN" altLang="en-US" dirty="0">
                <a:ea typeface="宋体" charset="-122"/>
              </a:rPr>
              <a:t>思想</a:t>
            </a:r>
            <a:r>
              <a:rPr lang="en-US" altLang="zh-CN" dirty="0">
                <a:ea typeface="宋体" charset="-122"/>
              </a:rPr>
              <a:t>: </a:t>
            </a:r>
          </a:p>
          <a:p>
            <a:pPr lvl="1"/>
            <a:r>
              <a:rPr lang="zh-CN" altLang="en-US" dirty="0">
                <a:ea typeface="宋体" charset="-122"/>
              </a:rPr>
              <a:t>如果节点</a:t>
            </a:r>
            <a:r>
              <a:rPr lang="en-US" altLang="zh-CN" dirty="0">
                <a:ea typeface="宋体" charset="-122"/>
              </a:rPr>
              <a:t>X</a:t>
            </a:r>
            <a:r>
              <a:rPr lang="zh-CN" altLang="en-US" dirty="0">
                <a:ea typeface="宋体" charset="-122"/>
              </a:rPr>
              <a:t>已经赋值，检查所有与</a:t>
            </a:r>
            <a:r>
              <a:rPr lang="en-US" altLang="zh-CN" dirty="0">
                <a:ea typeface="宋体" charset="-122"/>
              </a:rPr>
              <a:t>X</a:t>
            </a:r>
            <a:r>
              <a:rPr lang="zh-CN" altLang="en-US" dirty="0">
                <a:ea typeface="宋体" charset="-122"/>
              </a:rPr>
              <a:t>相邻的节点</a:t>
            </a:r>
            <a:r>
              <a:rPr lang="en-US" altLang="zh-CN" dirty="0">
                <a:ea typeface="宋体" charset="-122"/>
              </a:rPr>
              <a:t>Y</a:t>
            </a:r>
            <a:r>
              <a:rPr lang="zh-CN" altLang="en-US" dirty="0">
                <a:ea typeface="宋体" charset="-122"/>
              </a:rPr>
              <a:t>，删除</a:t>
            </a:r>
            <a:r>
              <a:rPr lang="en-US" altLang="zh-CN" dirty="0">
                <a:ea typeface="宋体" charset="-122"/>
              </a:rPr>
              <a:t>Y</a:t>
            </a:r>
            <a:r>
              <a:rPr lang="zh-CN" altLang="en-US" dirty="0">
                <a:ea typeface="宋体" charset="-122"/>
              </a:rPr>
              <a:t>中与</a:t>
            </a:r>
            <a:r>
              <a:rPr lang="en-US" altLang="zh-CN" dirty="0">
                <a:ea typeface="宋体" charset="-122"/>
              </a:rPr>
              <a:t>X</a:t>
            </a:r>
            <a:r>
              <a:rPr lang="zh-CN" altLang="en-US" dirty="0">
                <a:ea typeface="宋体" charset="-122"/>
              </a:rPr>
              <a:t>赋值矛盾的赋值；</a:t>
            </a:r>
            <a:endParaRPr lang="en-US" altLang="zh-CN" dirty="0">
              <a:ea typeface="宋体" charset="-122"/>
            </a:endParaRPr>
          </a:p>
          <a:p>
            <a:pPr lvl="1"/>
            <a:r>
              <a:rPr lang="zh-CN" altLang="en-US" dirty="0">
                <a:ea typeface="宋体" charset="-122"/>
              </a:rPr>
              <a:t>如果没有变量具有合法值则回溯。</a:t>
            </a:r>
            <a:endParaRPr lang="en-US" altLang="zh-CN" dirty="0">
              <a:ea typeface="宋体" charset="-122"/>
            </a:endParaRPr>
          </a:p>
        </p:txBody>
      </p:sp>
      <p:pic>
        <p:nvPicPr>
          <p:cNvPr id="34822" name="Picture 4" descr="forward-checking-progress1c"/>
          <p:cNvPicPr>
            <a:picLocks noChangeAspect="1" noChangeArrowheads="1"/>
          </p:cNvPicPr>
          <p:nvPr/>
        </p:nvPicPr>
        <p:blipFill>
          <a:blip r:embed="rId2" cstate="print"/>
          <a:srcRect/>
          <a:stretch>
            <a:fillRect/>
          </a:stretch>
        </p:blipFill>
        <p:spPr bwMode="auto">
          <a:xfrm>
            <a:off x="755634" y="3527833"/>
            <a:ext cx="7878528" cy="214869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5843" name="Foliennummernplatzhalter 4"/>
          <p:cNvSpPr>
            <a:spLocks noGrp="1"/>
          </p:cNvSpPr>
          <p:nvPr>
            <p:ph type="sldNum" sz="quarter" idx="11"/>
          </p:nvPr>
        </p:nvSpPr>
        <p:spPr>
          <a:noFill/>
          <a:ln>
            <a:miter lim="800000"/>
            <a:headEnd/>
            <a:tailEnd/>
          </a:ln>
        </p:spPr>
        <p:txBody>
          <a:bodyPr/>
          <a:lstStyle/>
          <a:p>
            <a:fld id="{CF7A2D49-7CA8-4013-BBAB-BDDB5CDE80AE}" type="slidenum">
              <a:rPr lang="en-US" altLang="en-US"/>
              <a:pPr/>
              <a:t>46</a:t>
            </a:fld>
            <a:endParaRPr lang="en-US" altLang="en-US"/>
          </a:p>
        </p:txBody>
      </p:sp>
      <p:sp>
        <p:nvSpPr>
          <p:cNvPr id="35844" name="Rectangle 2"/>
          <p:cNvSpPr>
            <a:spLocks noGrp="1" noChangeArrowheads="1"/>
          </p:cNvSpPr>
          <p:nvPr>
            <p:ph type="title"/>
          </p:nvPr>
        </p:nvSpPr>
        <p:spPr>
          <a:xfrm>
            <a:off x="685800" y="129766"/>
            <a:ext cx="7772400" cy="1143000"/>
          </a:xfrm>
        </p:spPr>
        <p:txBody>
          <a:bodyPr/>
          <a:lstStyle/>
          <a:p>
            <a:r>
              <a:rPr lang="zh-CN" altLang="en-US" dirty="0">
                <a:ea typeface="宋体" charset="-122"/>
              </a:rPr>
              <a:t>向前探查</a:t>
            </a:r>
            <a:endParaRPr lang="en-US" altLang="zh-CN" dirty="0">
              <a:ea typeface="宋体" charset="-122"/>
            </a:endParaRPr>
          </a:p>
        </p:txBody>
      </p:sp>
      <p:pic>
        <p:nvPicPr>
          <p:cNvPr id="8" name="Picture 4" descr="forward-checking-progress2c"/>
          <p:cNvPicPr>
            <a:picLocks noChangeAspect="1" noChangeArrowheads="1"/>
          </p:cNvPicPr>
          <p:nvPr/>
        </p:nvPicPr>
        <p:blipFill>
          <a:blip r:embed="rId2" cstate="print"/>
          <a:srcRect/>
          <a:stretch>
            <a:fillRect/>
          </a:stretch>
        </p:blipFill>
        <p:spPr bwMode="auto">
          <a:xfrm>
            <a:off x="782795" y="3084212"/>
            <a:ext cx="7166147" cy="2366557"/>
          </a:xfrm>
          <a:prstGeom prst="rect">
            <a:avLst/>
          </a:prstGeom>
          <a:noFill/>
          <a:ln w="9525">
            <a:noFill/>
            <a:miter lim="800000"/>
            <a:headEnd/>
            <a:tailEnd/>
          </a:ln>
        </p:spPr>
      </p:pic>
      <p:pic>
        <p:nvPicPr>
          <p:cNvPr id="6" name="Picture 5" descr="australia"/>
          <p:cNvPicPr>
            <a:picLocks noChangeAspect="1" noChangeArrowheads="1"/>
          </p:cNvPicPr>
          <p:nvPr/>
        </p:nvPicPr>
        <p:blipFill>
          <a:blip r:embed="rId3" cstate="print"/>
          <a:srcRect/>
          <a:stretch>
            <a:fillRect/>
          </a:stretch>
        </p:blipFill>
        <p:spPr bwMode="auto">
          <a:xfrm>
            <a:off x="5382350" y="1541208"/>
            <a:ext cx="2878414" cy="237813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6867" name="Foliennummernplatzhalter 4"/>
          <p:cNvSpPr>
            <a:spLocks noGrp="1"/>
          </p:cNvSpPr>
          <p:nvPr>
            <p:ph type="sldNum" sz="quarter" idx="11"/>
          </p:nvPr>
        </p:nvSpPr>
        <p:spPr>
          <a:noFill/>
          <a:ln>
            <a:miter lim="800000"/>
            <a:headEnd/>
            <a:tailEnd/>
          </a:ln>
        </p:spPr>
        <p:txBody>
          <a:bodyPr/>
          <a:lstStyle/>
          <a:p>
            <a:fld id="{CB475BFD-3661-4C79-8A9C-73AA99390CAF}" type="slidenum">
              <a:rPr lang="en-US" altLang="en-US"/>
              <a:pPr/>
              <a:t>47</a:t>
            </a:fld>
            <a:endParaRPr lang="en-US" altLang="en-US"/>
          </a:p>
        </p:txBody>
      </p:sp>
      <p:sp>
        <p:nvSpPr>
          <p:cNvPr id="36868" name="Rectangle 2"/>
          <p:cNvSpPr>
            <a:spLocks noGrp="1" noChangeArrowheads="1"/>
          </p:cNvSpPr>
          <p:nvPr>
            <p:ph type="title"/>
          </p:nvPr>
        </p:nvSpPr>
        <p:spPr>
          <a:xfrm>
            <a:off x="685800" y="147873"/>
            <a:ext cx="7772400" cy="1143000"/>
          </a:xfrm>
        </p:spPr>
        <p:txBody>
          <a:bodyPr/>
          <a:lstStyle/>
          <a:p>
            <a:r>
              <a:rPr lang="zh-CN" altLang="en-US" dirty="0">
                <a:ea typeface="宋体" charset="-122"/>
              </a:rPr>
              <a:t>向前探查</a:t>
            </a:r>
            <a:endParaRPr lang="en-US" altLang="zh-CN" dirty="0">
              <a:ea typeface="宋体" charset="-122"/>
            </a:endParaRPr>
          </a:p>
        </p:txBody>
      </p:sp>
      <p:pic>
        <p:nvPicPr>
          <p:cNvPr id="36870" name="Picture 4" descr="forward-checking-progress3c"/>
          <p:cNvPicPr>
            <a:picLocks noChangeAspect="1" noChangeArrowheads="1"/>
          </p:cNvPicPr>
          <p:nvPr/>
        </p:nvPicPr>
        <p:blipFill>
          <a:blip r:embed="rId2" cstate="print"/>
          <a:srcRect/>
          <a:stretch>
            <a:fillRect/>
          </a:stretch>
        </p:blipFill>
        <p:spPr bwMode="auto">
          <a:xfrm>
            <a:off x="728474" y="3229069"/>
            <a:ext cx="7464912" cy="2880708"/>
          </a:xfrm>
          <a:prstGeom prst="rect">
            <a:avLst/>
          </a:prstGeom>
          <a:noFill/>
          <a:ln w="9525">
            <a:noFill/>
            <a:miter lim="800000"/>
            <a:headEnd/>
            <a:tailEnd/>
          </a:ln>
        </p:spPr>
      </p:pic>
      <p:pic>
        <p:nvPicPr>
          <p:cNvPr id="6" name="Picture 5" descr="australia"/>
          <p:cNvPicPr>
            <a:picLocks noChangeAspect="1" noChangeArrowheads="1"/>
          </p:cNvPicPr>
          <p:nvPr/>
        </p:nvPicPr>
        <p:blipFill>
          <a:blip r:embed="rId3" cstate="print"/>
          <a:srcRect/>
          <a:stretch>
            <a:fillRect/>
          </a:stretch>
        </p:blipFill>
        <p:spPr bwMode="auto">
          <a:xfrm>
            <a:off x="6094732" y="1700696"/>
            <a:ext cx="2878414" cy="237813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australia"/>
          <p:cNvPicPr>
            <a:picLocks noChangeAspect="1" noChangeArrowheads="1"/>
          </p:cNvPicPr>
          <p:nvPr/>
        </p:nvPicPr>
        <p:blipFill>
          <a:blip r:embed="rId2" cstate="print"/>
          <a:srcRect/>
          <a:stretch>
            <a:fillRect/>
          </a:stretch>
        </p:blipFill>
        <p:spPr bwMode="auto">
          <a:xfrm>
            <a:off x="6009672" y="1282483"/>
            <a:ext cx="2878414" cy="2378135"/>
          </a:xfrm>
          <a:prstGeom prst="rect">
            <a:avLst/>
          </a:prstGeom>
          <a:noFill/>
          <a:ln w="9525">
            <a:noFill/>
            <a:miter lim="800000"/>
            <a:headEnd/>
            <a:tailEnd/>
          </a:ln>
        </p:spPr>
      </p:pic>
      <p:pic>
        <p:nvPicPr>
          <p:cNvPr id="2" name="Picture 4" descr="forward-checking-progress4c"/>
          <p:cNvPicPr>
            <a:picLocks noChangeAspect="1" noChangeArrowheads="1"/>
          </p:cNvPicPr>
          <p:nvPr/>
        </p:nvPicPr>
        <p:blipFill>
          <a:blip r:embed="rId3" cstate="print"/>
          <a:srcRect/>
          <a:stretch>
            <a:fillRect/>
          </a:stretch>
        </p:blipFill>
        <p:spPr bwMode="auto">
          <a:xfrm>
            <a:off x="1009132" y="3093268"/>
            <a:ext cx="6683377" cy="2963501"/>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0559" y="108488"/>
            <a:ext cx="7772400" cy="1143000"/>
          </a:xfrm>
        </p:spPr>
        <p:txBody>
          <a:bodyPr/>
          <a:lstStyle/>
          <a:p>
            <a:r>
              <a:rPr lang="zh-CN" altLang="en-US" dirty="0"/>
              <a:t>界限函数</a:t>
            </a:r>
          </a:p>
        </p:txBody>
      </p:sp>
      <p:sp>
        <p:nvSpPr>
          <p:cNvPr id="3" name="内容占位符 2"/>
          <p:cNvSpPr>
            <a:spLocks noGrp="1"/>
          </p:cNvSpPr>
          <p:nvPr>
            <p:ph idx="1"/>
          </p:nvPr>
        </p:nvSpPr>
        <p:spPr>
          <a:xfrm>
            <a:off x="623806" y="1717729"/>
            <a:ext cx="7772400" cy="4114800"/>
          </a:xfrm>
        </p:spPr>
        <p:txBody>
          <a:bodyPr/>
          <a:lstStyle/>
          <a:p>
            <a:r>
              <a:rPr lang="zh-CN" altLang="en-US" dirty="0"/>
              <a:t>有效剪枝的一种方法</a:t>
            </a:r>
            <a:endParaRPr lang="en-US" altLang="zh-CN" dirty="0"/>
          </a:p>
          <a:p>
            <a:r>
              <a:rPr lang="zh-CN" altLang="en-US" dirty="0"/>
              <a:t>对状态的可行性定义一个界限（量化指标），利用该指标决定是否剪枝</a:t>
            </a:r>
            <a:endParaRPr lang="en-US" altLang="zh-CN" dirty="0"/>
          </a:p>
          <a:p>
            <a:r>
              <a:rPr lang="zh-CN" altLang="en-US" dirty="0"/>
              <a:t>适用于</a:t>
            </a:r>
            <a:r>
              <a:rPr lang="zh-CN" altLang="en-US" dirty="0">
                <a:solidFill>
                  <a:srgbClr val="C00000"/>
                </a:solidFill>
                <a:latin typeface="黑体" pitchFamily="49" charset="-122"/>
                <a:ea typeface="黑体" pitchFamily="49" charset="-122"/>
              </a:rPr>
              <a:t>最优问题</a:t>
            </a:r>
            <a:r>
              <a:rPr lang="zh-CN" altLang="en-US" dirty="0"/>
              <a:t>求解（以最大值问题为例）</a:t>
            </a:r>
            <a:endParaRPr lang="en-US" altLang="zh-CN" dirty="0"/>
          </a:p>
          <a:p>
            <a:r>
              <a:rPr lang="zh-CN" altLang="en-US" dirty="0"/>
              <a:t>例如：若干集装箱装船，在船装载能力有限的情况下，尽可能多的装集装箱</a:t>
            </a:r>
            <a:endParaRPr lang="en-US" altLang="zh-CN" dirty="0"/>
          </a:p>
          <a:p>
            <a:pPr>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0" y="274638"/>
            <a:ext cx="8229600" cy="1143000"/>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a:defRPr>
                <a:latin typeface="宋体"/>
                <a:ea typeface="宋体"/>
                <a:cs typeface="宋体"/>
                <a:sym typeface="宋体"/>
              </a:defRPr>
            </a:lvl1pPr>
          </a:lstStyle>
          <a:p>
            <a:pPr lvl="0">
              <a:defRPr sz="1800"/>
            </a:pPr>
            <a:r>
              <a:rPr sz="4400"/>
              <a:t>基本概念</a:t>
            </a:r>
          </a:p>
        </p:txBody>
      </p:sp>
      <p:sp>
        <p:nvSpPr>
          <p:cNvPr id="38" name="Shape 38"/>
          <p:cNvSpPr>
            <a:spLocks noGrp="1"/>
          </p:cNvSpPr>
          <p:nvPr>
            <p:ph type="body" idx="4294967295"/>
          </p:nvPr>
        </p:nvSpPr>
        <p:spPr>
          <a:xfrm>
            <a:off x="523982" y="1620748"/>
            <a:ext cx="8229600" cy="4525963"/>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eaLnBrk="0" hangingPunct="0">
              <a:lnSpc>
                <a:spcPct val="90000"/>
              </a:lnSpc>
              <a:defRPr sz="1800"/>
            </a:pPr>
            <a:r>
              <a:rPr lang="zh-CN" altLang="en-US" sz="2400" b="1" dirty="0">
                <a:sym typeface="宋体"/>
              </a:rPr>
              <a:t>解空间</a:t>
            </a:r>
          </a:p>
          <a:p>
            <a:pPr lvl="0" eaLnBrk="0" hangingPunct="0">
              <a:lnSpc>
                <a:spcPct val="90000"/>
              </a:lnSpc>
              <a:defRPr sz="1800"/>
            </a:pPr>
            <a:r>
              <a:rPr lang="zh-CN" altLang="en-US" sz="2400" b="1" dirty="0">
                <a:sym typeface="宋体"/>
              </a:rPr>
              <a:t>可能解</a:t>
            </a:r>
          </a:p>
          <a:p>
            <a:pPr lvl="0" eaLnBrk="0" hangingPunct="0">
              <a:lnSpc>
                <a:spcPct val="90000"/>
              </a:lnSpc>
              <a:defRPr sz="1800"/>
            </a:pPr>
            <a:r>
              <a:rPr lang="zh-CN" altLang="en-US" sz="2400" b="1" dirty="0">
                <a:sym typeface="宋体"/>
              </a:rPr>
              <a:t>可行解</a:t>
            </a:r>
          </a:p>
          <a:p>
            <a:pPr lvl="0" eaLnBrk="0" hangingPunct="0">
              <a:lnSpc>
                <a:spcPct val="90000"/>
              </a:lnSpc>
              <a:defRPr sz="1800"/>
            </a:pPr>
            <a:r>
              <a:rPr lang="zh-CN" altLang="en-US" sz="2400" b="1" dirty="0">
                <a:sym typeface="宋体"/>
              </a:rPr>
              <a:t>最优解</a:t>
            </a:r>
          </a:p>
        </p:txBody>
      </p:sp>
    </p:spTree>
    <p:extLst>
      <p:ext uri="{BB962C8B-B14F-4D97-AF65-F5344CB8AC3E}">
        <p14:creationId xmlns:p14="http://schemas.microsoft.com/office/powerpoint/2010/main" val="418828426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4" y="113654"/>
            <a:ext cx="7772400" cy="1143000"/>
          </a:xfrm>
        </p:spPr>
        <p:txBody>
          <a:bodyPr/>
          <a:lstStyle/>
          <a:p>
            <a:r>
              <a:rPr lang="zh-CN" altLang="en-US" dirty="0"/>
              <a:t>界限函数的一些定义</a:t>
            </a:r>
          </a:p>
        </p:txBody>
      </p:sp>
      <p:sp>
        <p:nvSpPr>
          <p:cNvPr id="3" name="内容占位符 2"/>
          <p:cNvSpPr>
            <a:spLocks noGrp="1"/>
          </p:cNvSpPr>
          <p:nvPr>
            <p:ph idx="1"/>
          </p:nvPr>
        </p:nvSpPr>
        <p:spPr>
          <a:xfrm>
            <a:off x="631556" y="1585993"/>
            <a:ext cx="7772400" cy="4114800"/>
          </a:xfrm>
        </p:spPr>
        <p:txBody>
          <a:bodyPr/>
          <a:lstStyle/>
          <a:p>
            <a:r>
              <a:rPr lang="zh-CN" altLang="en-US" dirty="0"/>
              <a:t>假设状态空间树种的一个节点对应的解是</a:t>
            </a:r>
            <a:endParaRPr lang="en-US" altLang="zh-CN" dirty="0"/>
          </a:p>
          <a:p>
            <a:pPr>
              <a:buNone/>
            </a:pPr>
            <a:r>
              <a:rPr lang="en-US" altLang="zh-CN" i="1" dirty="0"/>
              <a:t>    X= </a:t>
            </a:r>
            <a:r>
              <a:rPr lang="en-US" altLang="zh-CN" dirty="0"/>
              <a:t>(</a:t>
            </a:r>
            <a:r>
              <a:rPr lang="en-US" altLang="zh-CN" i="1" dirty="0"/>
              <a:t>x</a:t>
            </a:r>
            <a:r>
              <a:rPr lang="en-US" altLang="zh-CN" sz="1600" i="1" dirty="0"/>
              <a:t>1</a:t>
            </a:r>
            <a:r>
              <a:rPr lang="en-US" altLang="zh-CN" i="1" dirty="0"/>
              <a:t>,….,</a:t>
            </a:r>
            <a:r>
              <a:rPr lang="en-US" altLang="zh-CN" i="1" dirty="0" err="1"/>
              <a:t>x</a:t>
            </a:r>
            <a:r>
              <a:rPr lang="en-US" altLang="zh-CN" sz="1400" i="1" dirty="0" err="1"/>
              <a:t>lev</a:t>
            </a:r>
            <a:r>
              <a:rPr lang="en-US" altLang="zh-CN" i="1" dirty="0"/>
              <a:t>,-,..,-</a:t>
            </a:r>
            <a:r>
              <a:rPr lang="en-US" altLang="zh-CN" dirty="0"/>
              <a:t>)</a:t>
            </a:r>
            <a:r>
              <a:rPr lang="zh-CN" altLang="en-US" dirty="0"/>
              <a:t>，</a:t>
            </a:r>
            <a:r>
              <a:rPr lang="en-US" altLang="zh-CN" i="1" dirty="0" err="1"/>
              <a:t>lev</a:t>
            </a:r>
            <a:r>
              <a:rPr lang="en-US" altLang="zh-CN" dirty="0"/>
              <a:t> </a:t>
            </a:r>
            <a:r>
              <a:rPr lang="zh-CN" altLang="en-US" dirty="0"/>
              <a:t>是该节点所处的层数</a:t>
            </a:r>
            <a:endParaRPr lang="en-US" altLang="zh-CN" dirty="0"/>
          </a:p>
          <a:p>
            <a:pPr>
              <a:buNone/>
            </a:pPr>
            <a:endParaRPr lang="en-US" altLang="zh-CN" dirty="0"/>
          </a:p>
          <a:p>
            <a:r>
              <a:rPr lang="zh-CN" altLang="en-US" dirty="0"/>
              <a:t>定义</a:t>
            </a:r>
            <a:r>
              <a:rPr lang="en-US" altLang="zh-CN" dirty="0"/>
              <a:t>C(X) </a:t>
            </a:r>
            <a:r>
              <a:rPr lang="zh-CN" altLang="en-US" dirty="0"/>
              <a:t>是</a:t>
            </a:r>
            <a:r>
              <a:rPr lang="en-US" altLang="zh-CN" dirty="0"/>
              <a:t>X</a:t>
            </a:r>
            <a:r>
              <a:rPr lang="zh-CN" altLang="en-US" dirty="0"/>
              <a:t>的后代中可行解的最大获益，如果</a:t>
            </a:r>
            <a:r>
              <a:rPr lang="en-US" altLang="zh-CN" dirty="0"/>
              <a:t>X</a:t>
            </a:r>
            <a:r>
              <a:rPr lang="zh-CN" altLang="en-US" dirty="0"/>
              <a:t>本身就是可行解（</a:t>
            </a:r>
            <a:r>
              <a:rPr lang="en-US" altLang="zh-CN" i="1" dirty="0" err="1"/>
              <a:t>lev</a:t>
            </a:r>
            <a:r>
              <a:rPr lang="en-US" altLang="zh-CN" dirty="0"/>
              <a:t> = </a:t>
            </a:r>
            <a:r>
              <a:rPr lang="en-US" altLang="zh-CN" i="1" dirty="0"/>
              <a:t>n</a:t>
            </a:r>
            <a:r>
              <a:rPr lang="zh-CN" altLang="en-US" dirty="0"/>
              <a:t>），则</a:t>
            </a:r>
            <a:r>
              <a:rPr lang="en-US" altLang="zh-CN" dirty="0"/>
              <a:t>C(X)=X</a:t>
            </a:r>
            <a:r>
              <a:rPr lang="zh-CN" altLang="en-US" dirty="0"/>
              <a:t>的获益；如果</a:t>
            </a:r>
            <a:r>
              <a:rPr lang="en-US" altLang="zh-CN" dirty="0"/>
              <a:t>X= (-, …,-) </a:t>
            </a:r>
            <a:r>
              <a:rPr lang="zh-CN" altLang="en-US" dirty="0"/>
              <a:t>（</a:t>
            </a:r>
            <a:r>
              <a:rPr lang="en-US" altLang="zh-CN" i="1" dirty="0" err="1"/>
              <a:t>lev</a:t>
            </a:r>
            <a:r>
              <a:rPr lang="en-US" altLang="zh-CN" dirty="0"/>
              <a:t> = </a:t>
            </a:r>
            <a:r>
              <a:rPr lang="en-US" altLang="zh-CN" i="1" dirty="0"/>
              <a:t>0</a:t>
            </a:r>
            <a:r>
              <a:rPr lang="zh-CN" altLang="en-US" dirty="0"/>
              <a:t>），则</a:t>
            </a:r>
            <a:r>
              <a:rPr lang="en-US" altLang="zh-CN" dirty="0"/>
              <a:t>C(X)= </a:t>
            </a:r>
            <a:r>
              <a:rPr lang="zh-CN" altLang="en-US" dirty="0"/>
              <a:t>问题的最佳获益</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057" y="136902"/>
            <a:ext cx="7772400" cy="1143000"/>
          </a:xfrm>
        </p:spPr>
        <p:txBody>
          <a:bodyPr/>
          <a:lstStyle/>
          <a:p>
            <a:endParaRPr lang="zh-CN" altLang="en-US" dirty="0"/>
          </a:p>
        </p:txBody>
      </p:sp>
      <p:sp>
        <p:nvSpPr>
          <p:cNvPr id="3" name="内容占位符 2"/>
          <p:cNvSpPr>
            <a:spLocks noGrp="1"/>
          </p:cNvSpPr>
          <p:nvPr>
            <p:ph idx="1"/>
          </p:nvPr>
        </p:nvSpPr>
        <p:spPr>
          <a:xfrm>
            <a:off x="678051" y="1539498"/>
            <a:ext cx="7772400" cy="2505560"/>
          </a:xfrm>
        </p:spPr>
        <p:txBody>
          <a:bodyPr/>
          <a:lstStyle/>
          <a:p>
            <a:r>
              <a:rPr lang="zh-CN" altLang="en-US" dirty="0"/>
              <a:t>一般情况下，只能通过遍历具有根节点</a:t>
            </a:r>
            <a:r>
              <a:rPr lang="en-US" altLang="zh-CN" dirty="0"/>
              <a:t>X</a:t>
            </a:r>
            <a:r>
              <a:rPr lang="zh-CN" altLang="en-US" dirty="0"/>
              <a:t>的子树来计算</a:t>
            </a:r>
            <a:r>
              <a:rPr lang="en-US" altLang="zh-CN" dirty="0"/>
              <a:t>C(X)</a:t>
            </a:r>
            <a:r>
              <a:rPr lang="zh-CN" altLang="en-US" dirty="0"/>
              <a:t>，但是这样做没有意义；</a:t>
            </a:r>
            <a:endParaRPr lang="en-US" altLang="zh-CN" dirty="0"/>
          </a:p>
          <a:p>
            <a:r>
              <a:rPr lang="zh-CN" altLang="en-US" dirty="0"/>
              <a:t>一个变通的做法就是定义一个界限函数</a:t>
            </a:r>
            <a:r>
              <a:rPr lang="en-US" altLang="zh-CN" dirty="0"/>
              <a:t>B(X)</a:t>
            </a:r>
            <a:r>
              <a:rPr lang="zh-CN" altLang="en-US" dirty="0"/>
              <a:t>；</a:t>
            </a:r>
            <a:endParaRPr lang="en-US" altLang="zh-CN" dirty="0"/>
          </a:p>
          <a:p>
            <a:r>
              <a:rPr lang="en-US" altLang="zh-CN" dirty="0"/>
              <a:t>B(X)</a:t>
            </a:r>
            <a:r>
              <a:rPr lang="zh-CN" altLang="en-US" dirty="0"/>
              <a:t>是任何可行解（该解是状态空间树中</a:t>
            </a:r>
            <a:r>
              <a:rPr lang="en-US" altLang="zh-CN" dirty="0"/>
              <a:t>X</a:t>
            </a:r>
            <a:r>
              <a:rPr lang="zh-CN" altLang="en-US" dirty="0"/>
              <a:t>的后代）的获益的上界；</a:t>
            </a:r>
            <a:endParaRPr lang="en-US" altLang="zh-CN" dirty="0"/>
          </a:p>
          <a:p>
            <a:endParaRPr lang="en-US" altLang="zh-CN" dirty="0"/>
          </a:p>
          <a:p>
            <a:r>
              <a:rPr lang="zh-CN" altLang="en-US" dirty="0"/>
              <a:t>如果</a:t>
            </a:r>
            <a:r>
              <a:rPr lang="en-US" altLang="zh-CN" dirty="0"/>
              <a:t>X</a:t>
            </a:r>
            <a:r>
              <a:rPr lang="zh-CN" altLang="en-US" dirty="0"/>
              <a:t>是可行解，则</a:t>
            </a:r>
            <a:endParaRPr lang="en-US" altLang="zh-CN" dirty="0"/>
          </a:p>
        </p:txBody>
      </p:sp>
      <p:pic>
        <p:nvPicPr>
          <p:cNvPr id="135172" name="Picture 4"/>
          <p:cNvPicPr>
            <a:picLocks noChangeAspect="1" noChangeArrowheads="1"/>
          </p:cNvPicPr>
          <p:nvPr/>
        </p:nvPicPr>
        <p:blipFill>
          <a:blip r:embed="rId2" cstate="print"/>
          <a:srcRect/>
          <a:stretch>
            <a:fillRect/>
          </a:stretch>
        </p:blipFill>
        <p:spPr bwMode="auto">
          <a:xfrm>
            <a:off x="2831913" y="3929628"/>
            <a:ext cx="2453009" cy="548083"/>
          </a:xfrm>
          <a:prstGeom prst="rect">
            <a:avLst/>
          </a:prstGeom>
          <a:noFill/>
          <a:ln w="9525">
            <a:noFill/>
            <a:miter lim="800000"/>
            <a:headEnd/>
            <a:tailEnd/>
          </a:ln>
          <a:effectLst/>
        </p:spPr>
      </p:pic>
      <p:pic>
        <p:nvPicPr>
          <p:cNvPr id="135174" name="Picture 6"/>
          <p:cNvPicPr>
            <a:picLocks noChangeAspect="1" noChangeArrowheads="1"/>
          </p:cNvPicPr>
          <p:nvPr/>
        </p:nvPicPr>
        <p:blipFill>
          <a:blip r:embed="rId3" cstate="print"/>
          <a:srcRect/>
          <a:stretch>
            <a:fillRect/>
          </a:stretch>
        </p:blipFill>
        <p:spPr bwMode="auto">
          <a:xfrm>
            <a:off x="2843860" y="5057491"/>
            <a:ext cx="2743280" cy="606331"/>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057" y="121403"/>
            <a:ext cx="7772400" cy="1143000"/>
          </a:xfrm>
        </p:spPr>
        <p:txBody>
          <a:bodyPr/>
          <a:lstStyle/>
          <a:p>
            <a:r>
              <a:rPr lang="zh-CN" altLang="en-US" dirty="0"/>
              <a:t>界限函数</a:t>
            </a:r>
          </a:p>
        </p:txBody>
      </p:sp>
      <p:sp>
        <p:nvSpPr>
          <p:cNvPr id="3" name="内容占位符 2"/>
          <p:cNvSpPr>
            <a:spLocks noGrp="1"/>
          </p:cNvSpPr>
          <p:nvPr>
            <p:ph idx="1"/>
          </p:nvPr>
        </p:nvSpPr>
        <p:spPr>
          <a:xfrm>
            <a:off x="577311" y="1609242"/>
            <a:ext cx="7822769" cy="1668650"/>
          </a:xfrm>
        </p:spPr>
        <p:txBody>
          <a:bodyPr/>
          <a:lstStyle/>
          <a:p>
            <a:r>
              <a:rPr lang="en-US" altLang="zh-CN" dirty="0"/>
              <a:t>B(X)</a:t>
            </a:r>
            <a:r>
              <a:rPr lang="zh-CN" altLang="en-US" dirty="0"/>
              <a:t>可用于对状态树进行剪枝，当</a:t>
            </a:r>
            <a:endParaRPr lang="en-US" altLang="zh-CN" dirty="0"/>
          </a:p>
          <a:p>
            <a:endParaRPr lang="en-US" altLang="zh-CN" dirty="0"/>
          </a:p>
          <a:p>
            <a:pPr>
              <a:buNone/>
            </a:pPr>
            <a:r>
              <a:rPr lang="en-US" altLang="zh-CN" i="1" dirty="0"/>
              <a:t>    </a:t>
            </a:r>
            <a:r>
              <a:rPr lang="en-US" altLang="zh-CN" b="1" i="1" dirty="0">
                <a:solidFill>
                  <a:srgbClr val="C00000"/>
                </a:solidFill>
              </a:rPr>
              <a:t>OPTP</a:t>
            </a:r>
            <a:r>
              <a:rPr lang="zh-CN" altLang="en-US" b="1" dirty="0">
                <a:solidFill>
                  <a:srgbClr val="C00000"/>
                </a:solidFill>
              </a:rPr>
              <a:t>是搜索过程中获得的当前最优解的获益</a:t>
            </a:r>
            <a:endParaRPr lang="en-US" altLang="zh-CN" b="1" dirty="0">
              <a:solidFill>
                <a:srgbClr val="C00000"/>
              </a:solidFill>
            </a:endParaRPr>
          </a:p>
          <a:p>
            <a:pPr>
              <a:buNone/>
            </a:pPr>
            <a:r>
              <a:rPr lang="zh-CN" altLang="en-US" dirty="0"/>
              <a:t>   则</a:t>
            </a:r>
            <a:endParaRPr lang="en-US" altLang="zh-CN" dirty="0"/>
          </a:p>
          <a:p>
            <a:pPr>
              <a:buNone/>
            </a:pPr>
            <a:endParaRPr lang="en-US" altLang="zh-CN" dirty="0"/>
          </a:p>
          <a:p>
            <a:pPr>
              <a:buNone/>
            </a:pPr>
            <a:r>
              <a:rPr lang="zh-CN" altLang="en-US" dirty="0"/>
              <a:t>   </a:t>
            </a:r>
          </a:p>
        </p:txBody>
      </p:sp>
      <p:pic>
        <p:nvPicPr>
          <p:cNvPr id="136194" name="Picture 2"/>
          <p:cNvPicPr>
            <a:picLocks noChangeAspect="1" noChangeArrowheads="1"/>
          </p:cNvPicPr>
          <p:nvPr/>
        </p:nvPicPr>
        <p:blipFill>
          <a:blip r:embed="rId2" cstate="print"/>
          <a:srcRect/>
          <a:stretch>
            <a:fillRect/>
          </a:stretch>
        </p:blipFill>
        <p:spPr bwMode="auto">
          <a:xfrm>
            <a:off x="1958920" y="2140327"/>
            <a:ext cx="2620828" cy="502537"/>
          </a:xfrm>
          <a:prstGeom prst="rect">
            <a:avLst/>
          </a:prstGeom>
          <a:noFill/>
          <a:ln w="9525">
            <a:noFill/>
            <a:miter lim="800000"/>
            <a:headEnd/>
            <a:tailEnd/>
          </a:ln>
          <a:effectLst/>
        </p:spPr>
      </p:pic>
      <p:pic>
        <p:nvPicPr>
          <p:cNvPr id="136195" name="Picture 3"/>
          <p:cNvPicPr>
            <a:picLocks noChangeAspect="1" noChangeArrowheads="1"/>
          </p:cNvPicPr>
          <p:nvPr/>
        </p:nvPicPr>
        <p:blipFill>
          <a:blip r:embed="rId3" cstate="print"/>
          <a:srcRect/>
          <a:stretch>
            <a:fillRect/>
          </a:stretch>
        </p:blipFill>
        <p:spPr bwMode="auto">
          <a:xfrm>
            <a:off x="1999040" y="3173572"/>
            <a:ext cx="4502499" cy="561923"/>
          </a:xfrm>
          <a:prstGeom prst="rect">
            <a:avLst/>
          </a:prstGeom>
          <a:noFill/>
          <a:ln w="9525">
            <a:noFill/>
            <a:miter lim="800000"/>
            <a:headEnd/>
            <a:tailEnd/>
          </a:ln>
          <a:effectLst/>
        </p:spPr>
      </p:pic>
      <p:sp>
        <p:nvSpPr>
          <p:cNvPr id="6" name="矩形 5"/>
          <p:cNvSpPr/>
          <p:nvPr/>
        </p:nvSpPr>
        <p:spPr>
          <a:xfrm>
            <a:off x="934871" y="4286366"/>
            <a:ext cx="6516805" cy="954107"/>
          </a:xfrm>
          <a:prstGeom prst="rect">
            <a:avLst/>
          </a:prstGeom>
        </p:spPr>
        <p:txBody>
          <a:bodyPr wrap="square">
            <a:spAutoFit/>
          </a:bodyPr>
          <a:lstStyle/>
          <a:p>
            <a:r>
              <a:rPr lang="zh-CN" altLang="en-US" sz="2800" dirty="0">
                <a:solidFill>
                  <a:srgbClr val="C00000"/>
                </a:solidFill>
                <a:latin typeface="微软雅黑" pitchFamily="34" charset="-122"/>
                <a:ea typeface="微软雅黑" pitchFamily="34" charset="-122"/>
              </a:rPr>
              <a:t>说明</a:t>
            </a:r>
            <a:r>
              <a:rPr lang="en-US" altLang="zh-CN" sz="2800" dirty="0">
                <a:solidFill>
                  <a:srgbClr val="C00000"/>
                </a:solidFill>
                <a:latin typeface="微软雅黑" pitchFamily="34" charset="-122"/>
                <a:ea typeface="微软雅黑" pitchFamily="34" charset="-122"/>
              </a:rPr>
              <a:t>X</a:t>
            </a:r>
            <a:r>
              <a:rPr lang="zh-CN" altLang="en-US" sz="2800" dirty="0">
                <a:solidFill>
                  <a:srgbClr val="C00000"/>
                </a:solidFill>
                <a:latin typeface="微软雅黑" pitchFamily="34" charset="-122"/>
                <a:ea typeface="微软雅黑" pitchFamily="34" charset="-122"/>
              </a:rPr>
              <a:t>的后代都可以被剪枝，因为其获益的上界不会比当前最大获益大；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4" y="105905"/>
            <a:ext cx="7772400" cy="1143000"/>
          </a:xfrm>
        </p:spPr>
        <p:txBody>
          <a:bodyPr/>
          <a:lstStyle/>
          <a:p>
            <a:r>
              <a:rPr lang="zh-CN" altLang="en-US" dirty="0"/>
              <a:t>对界限函数的要求</a:t>
            </a:r>
          </a:p>
        </p:txBody>
      </p:sp>
      <p:sp>
        <p:nvSpPr>
          <p:cNvPr id="3" name="内容占位符 2"/>
          <p:cNvSpPr>
            <a:spLocks noGrp="1"/>
          </p:cNvSpPr>
          <p:nvPr>
            <p:ph idx="1"/>
          </p:nvPr>
        </p:nvSpPr>
        <p:spPr>
          <a:xfrm>
            <a:off x="662553" y="1554996"/>
            <a:ext cx="7772400" cy="4114800"/>
          </a:xfrm>
        </p:spPr>
        <p:txBody>
          <a:bodyPr/>
          <a:lstStyle/>
          <a:p>
            <a:r>
              <a:rPr lang="zh-CN" altLang="en-US" dirty="0"/>
              <a:t>容易算</a:t>
            </a:r>
            <a:endParaRPr lang="en-US" altLang="zh-CN" dirty="0"/>
          </a:p>
          <a:p>
            <a:r>
              <a:rPr lang="zh-CN" altLang="en-US" dirty="0"/>
              <a:t>与</a:t>
            </a:r>
            <a:r>
              <a:rPr lang="en-US" altLang="zh-CN" dirty="0"/>
              <a:t>C(X) </a:t>
            </a:r>
            <a:r>
              <a:rPr lang="zh-CN" altLang="en-US" dirty="0"/>
              <a:t>接近</a:t>
            </a:r>
            <a:endParaRPr lang="en-US" altLang="zh-CN" dirty="0"/>
          </a:p>
          <a:p>
            <a:r>
              <a:rPr lang="zh-CN" altLang="en-US" dirty="0"/>
              <a:t>寻找</a:t>
            </a:r>
            <a:r>
              <a:rPr lang="en-US" altLang="zh-CN" dirty="0"/>
              <a:t>B(X)</a:t>
            </a:r>
            <a:r>
              <a:rPr lang="zh-CN" altLang="en-US" dirty="0"/>
              <a:t>是很困难的事情</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4545" y="129152"/>
            <a:ext cx="7772400" cy="1143000"/>
          </a:xfrm>
        </p:spPr>
        <p:txBody>
          <a:bodyPr/>
          <a:lstStyle/>
          <a:p>
            <a:r>
              <a:rPr lang="zh-CN" altLang="en-US" dirty="0"/>
              <a:t>举个栗子</a:t>
            </a:r>
            <a:r>
              <a:rPr lang="en-US" altLang="zh-CN" dirty="0"/>
              <a:t>——0-1</a:t>
            </a:r>
            <a:r>
              <a:rPr lang="zh-CN" altLang="en-US" dirty="0"/>
              <a:t>背包问题</a:t>
            </a:r>
          </a:p>
        </p:txBody>
      </p:sp>
      <p:pic>
        <p:nvPicPr>
          <p:cNvPr id="4" name="Picture 3"/>
          <p:cNvPicPr>
            <a:picLocks noChangeAspect="1" noChangeArrowheads="1"/>
          </p:cNvPicPr>
          <p:nvPr/>
        </p:nvPicPr>
        <p:blipFill>
          <a:blip r:embed="rId2" cstate="print"/>
          <a:srcRect/>
          <a:stretch>
            <a:fillRect/>
          </a:stretch>
        </p:blipFill>
        <p:spPr bwMode="auto">
          <a:xfrm>
            <a:off x="264629" y="1491416"/>
            <a:ext cx="4392612" cy="4872037"/>
          </a:xfrm>
          <a:prstGeom prst="rect">
            <a:avLst/>
          </a:prstGeom>
          <a:noFill/>
          <a:ln w="38100">
            <a:solidFill>
              <a:schemeClr val="hlink"/>
            </a:solidFill>
            <a:miter lim="800000"/>
            <a:headEnd/>
            <a:tailEnd/>
          </a:ln>
        </p:spPr>
      </p:pic>
      <p:sp>
        <p:nvSpPr>
          <p:cNvPr id="5" name="Text Box 4"/>
          <p:cNvSpPr txBox="1">
            <a:spLocks noChangeArrowheads="1"/>
          </p:cNvSpPr>
          <p:nvPr/>
        </p:nvSpPr>
        <p:spPr bwMode="auto">
          <a:xfrm>
            <a:off x="4716463" y="1476564"/>
            <a:ext cx="4103687" cy="1893916"/>
          </a:xfrm>
          <a:prstGeom prst="rect">
            <a:avLst/>
          </a:prstGeom>
          <a:noFill/>
          <a:ln w="38100">
            <a:solidFill>
              <a:schemeClr val="tx1"/>
            </a:solidFill>
            <a:miter lim="800000"/>
            <a:headEnd/>
            <a:tailEnd/>
          </a:ln>
        </p:spPr>
        <p:txBody>
          <a:bodyPr lIns="180000" tIns="252000" rIns="180000" bIns="252000">
            <a:spAutoFit/>
          </a:bodyPr>
          <a:lstStyle/>
          <a:p>
            <a:pPr algn="just">
              <a:spcBef>
                <a:spcPct val="50000"/>
              </a:spcBef>
              <a:defRPr/>
            </a:pPr>
            <a:r>
              <a:rPr lang="zh-CN" altLang="zh-CN" dirty="0">
                <a:effectLst/>
                <a:latin typeface="+mj-lt"/>
                <a:ea typeface="Arial Unicode MS" pitchFamily="34" charset="-122"/>
                <a:cs typeface="Arial Unicode MS" pitchFamily="34" charset="-122"/>
              </a:rPr>
              <a:t>给定n种物品和一个背包，物品</a:t>
            </a:r>
            <a:r>
              <a:rPr lang="zh-CN" altLang="zh-CN" i="1" dirty="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的重量是w</a:t>
            </a:r>
            <a:r>
              <a:rPr lang="zh-CN" altLang="zh-CN" i="1" baseline="-25000" dirty="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，其价值为</a:t>
            </a:r>
            <a:r>
              <a:rPr lang="en-US" altLang="zh-CN" dirty="0">
                <a:effectLst/>
                <a:latin typeface="+mj-lt"/>
                <a:ea typeface="Arial Unicode MS" pitchFamily="34" charset="-122"/>
                <a:cs typeface="Arial Unicode MS" pitchFamily="34" charset="-122"/>
              </a:rPr>
              <a:t>p</a:t>
            </a:r>
            <a:r>
              <a:rPr lang="zh-CN" altLang="zh-CN" i="1" baseline="-25000" dirty="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，背包的容量为</a:t>
            </a:r>
            <a:r>
              <a:rPr lang="zh-CN" altLang="zh-CN" i="1" dirty="0">
                <a:effectLst/>
                <a:latin typeface="+mj-lt"/>
                <a:ea typeface="Arial Unicode MS" pitchFamily="34" charset="-122"/>
                <a:cs typeface="Arial Unicode MS" pitchFamily="34" charset="-122"/>
              </a:rPr>
              <a:t>C</a:t>
            </a:r>
            <a:r>
              <a:rPr lang="zh-CN" altLang="zh-CN" dirty="0">
                <a:effectLst/>
                <a:latin typeface="+mj-lt"/>
                <a:ea typeface="Arial Unicode MS" pitchFamily="34" charset="-122"/>
                <a:cs typeface="Arial Unicode MS" pitchFamily="34" charset="-122"/>
              </a:rPr>
              <a:t>。如何选择装入背包的物品，使得装入背包中物品的总价值最大? 0/1背包问题。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p:cNvPicPr>
            <a:picLocks noChangeAspect="1" noChangeArrowheads="1"/>
          </p:cNvPicPr>
          <p:nvPr/>
        </p:nvPicPr>
        <p:blipFill>
          <a:blip r:embed="rId2" cstate="print"/>
          <a:srcRect/>
          <a:stretch>
            <a:fillRect/>
          </a:stretch>
        </p:blipFill>
        <p:spPr bwMode="auto">
          <a:xfrm>
            <a:off x="327402" y="1581311"/>
            <a:ext cx="8458200" cy="3943350"/>
          </a:xfrm>
          <a:prstGeom prst="rect">
            <a:avLst/>
          </a:prstGeom>
          <a:noFill/>
          <a:ln w="9525">
            <a:noFill/>
            <a:miter lim="800000"/>
            <a:headEnd/>
            <a:tailEnd/>
          </a:ln>
          <a:effectLst/>
        </p:spPr>
      </p:pic>
      <p:sp>
        <p:nvSpPr>
          <p:cNvPr id="3" name="标题 1"/>
          <p:cNvSpPr txBox="1">
            <a:spLocks/>
          </p:cNvSpPr>
          <p:nvPr/>
        </p:nvSpPr>
        <p:spPr>
          <a:xfrm>
            <a:off x="724545" y="129152"/>
            <a:ext cx="77724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dirty="0">
                <a:ln>
                  <a:noFill/>
                </a:ln>
                <a:solidFill>
                  <a:schemeClr val="tx2"/>
                </a:solidFill>
                <a:effectLst/>
                <a:uLnTx/>
                <a:uFillTx/>
                <a:latin typeface="+mj-lt"/>
                <a:ea typeface="+mj-ea"/>
                <a:cs typeface="+mj-cs"/>
              </a:rPr>
              <a:t>状态树</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5" y="129152"/>
            <a:ext cx="7772400" cy="1143000"/>
          </a:xfrm>
        </p:spPr>
        <p:txBody>
          <a:bodyPr/>
          <a:lstStyle/>
          <a:p>
            <a:r>
              <a:rPr lang="en-US" altLang="zh-CN" dirty="0"/>
              <a:t>0-1</a:t>
            </a:r>
            <a:r>
              <a:rPr lang="zh-CN" altLang="en-US" dirty="0"/>
              <a:t>背包问题的界限函数</a:t>
            </a:r>
          </a:p>
        </p:txBody>
      </p:sp>
      <p:sp>
        <p:nvSpPr>
          <p:cNvPr id="3" name="内容占位符 2"/>
          <p:cNvSpPr>
            <a:spLocks noGrp="1"/>
          </p:cNvSpPr>
          <p:nvPr>
            <p:ph idx="1"/>
          </p:nvPr>
        </p:nvSpPr>
        <p:spPr>
          <a:xfrm>
            <a:off x="631555" y="1438758"/>
            <a:ext cx="8341963" cy="5419241"/>
          </a:xfrm>
        </p:spPr>
        <p:txBody>
          <a:bodyPr/>
          <a:lstStyle/>
          <a:p>
            <a:r>
              <a:rPr lang="zh-CN" altLang="en-US" dirty="0"/>
              <a:t>利用分数背包问题的解作为</a:t>
            </a:r>
            <a:r>
              <a:rPr lang="en-US" altLang="zh-CN" dirty="0"/>
              <a:t>B(X)</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a:t>
            </a:r>
            <a:r>
              <a:rPr lang="zh-CN" altLang="en-US" sz="2400" dirty="0"/>
              <a:t>是利用物品                       和剩余</a:t>
            </a:r>
            <a:r>
              <a:rPr lang="en-US" altLang="zh-CN" sz="2400" dirty="0"/>
              <a:t>       </a:t>
            </a:r>
            <a:r>
              <a:rPr lang="zh-CN" altLang="en-US" sz="2400" dirty="0"/>
              <a:t>空间得到的分数背包问题的解</a:t>
            </a:r>
            <a:endParaRPr lang="en-US" altLang="zh-CN" sz="24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141317" name="Picture 5"/>
          <p:cNvPicPr>
            <a:picLocks noChangeAspect="1" noChangeArrowheads="1"/>
          </p:cNvPicPr>
          <p:nvPr/>
        </p:nvPicPr>
        <p:blipFill>
          <a:blip r:embed="rId2" cstate="print"/>
          <a:srcRect/>
          <a:stretch>
            <a:fillRect/>
          </a:stretch>
        </p:blipFill>
        <p:spPr bwMode="auto">
          <a:xfrm>
            <a:off x="833144" y="1943141"/>
            <a:ext cx="6350321" cy="3604446"/>
          </a:xfrm>
          <a:prstGeom prst="rect">
            <a:avLst/>
          </a:prstGeom>
          <a:noFill/>
          <a:ln w="9525">
            <a:noFill/>
            <a:miter lim="800000"/>
            <a:headEnd/>
            <a:tailEnd/>
          </a:ln>
          <a:effectLst/>
        </p:spPr>
      </p:pic>
      <p:pic>
        <p:nvPicPr>
          <p:cNvPr id="142339" name="Picture 3"/>
          <p:cNvPicPr>
            <a:picLocks noChangeAspect="1" noChangeArrowheads="1"/>
          </p:cNvPicPr>
          <p:nvPr/>
        </p:nvPicPr>
        <p:blipFill>
          <a:blip r:embed="rId3" cstate="print"/>
          <a:srcRect/>
          <a:stretch>
            <a:fillRect/>
          </a:stretch>
        </p:blipFill>
        <p:spPr bwMode="auto">
          <a:xfrm>
            <a:off x="984142" y="5593593"/>
            <a:ext cx="1713773" cy="432953"/>
          </a:xfrm>
          <a:prstGeom prst="rect">
            <a:avLst/>
          </a:prstGeom>
          <a:noFill/>
          <a:ln w="9525">
            <a:noFill/>
            <a:miter lim="800000"/>
            <a:headEnd/>
            <a:tailEnd/>
          </a:ln>
          <a:effectLst/>
        </p:spPr>
      </p:pic>
      <p:pic>
        <p:nvPicPr>
          <p:cNvPr id="142340" name="Picture 4"/>
          <p:cNvPicPr>
            <a:picLocks noChangeAspect="1" noChangeArrowheads="1"/>
          </p:cNvPicPr>
          <p:nvPr/>
        </p:nvPicPr>
        <p:blipFill>
          <a:blip r:embed="rId4" cstate="print"/>
          <a:srcRect/>
          <a:stretch>
            <a:fillRect/>
          </a:stretch>
        </p:blipFill>
        <p:spPr bwMode="auto">
          <a:xfrm>
            <a:off x="4237173" y="5653434"/>
            <a:ext cx="1753564" cy="344053"/>
          </a:xfrm>
          <a:prstGeom prst="rect">
            <a:avLst/>
          </a:prstGeom>
          <a:noFill/>
          <a:ln w="9525">
            <a:noFill/>
            <a:miter lim="800000"/>
            <a:headEnd/>
            <a:tailEnd/>
          </a:ln>
          <a:effectLst/>
        </p:spPr>
      </p:pic>
      <p:pic>
        <p:nvPicPr>
          <p:cNvPr id="142341" name="Picture 5"/>
          <p:cNvPicPr>
            <a:picLocks noChangeAspect="1" noChangeArrowheads="1"/>
          </p:cNvPicPr>
          <p:nvPr/>
        </p:nvPicPr>
        <p:blipFill>
          <a:blip r:embed="rId5" cstate="print"/>
          <a:srcRect/>
          <a:stretch>
            <a:fillRect/>
          </a:stretch>
        </p:blipFill>
        <p:spPr bwMode="auto">
          <a:xfrm>
            <a:off x="6956801" y="5548036"/>
            <a:ext cx="515421" cy="544055"/>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550" y="136902"/>
            <a:ext cx="7772400" cy="1143000"/>
          </a:xfrm>
        </p:spPr>
        <p:txBody>
          <a:bodyPr/>
          <a:lstStyle/>
          <a:p>
            <a:r>
              <a:rPr lang="zh-CN" altLang="en-US" dirty="0"/>
              <a:t>分数背包问题求解</a:t>
            </a:r>
          </a:p>
        </p:txBody>
      </p:sp>
      <p:sp>
        <p:nvSpPr>
          <p:cNvPr id="3" name="内容占位符 2"/>
          <p:cNvSpPr>
            <a:spLocks noGrp="1"/>
          </p:cNvSpPr>
          <p:nvPr>
            <p:ph idx="1"/>
          </p:nvPr>
        </p:nvSpPr>
        <p:spPr>
          <a:xfrm>
            <a:off x="608308" y="1462007"/>
            <a:ext cx="7772400" cy="1994115"/>
          </a:xfrm>
        </p:spPr>
        <p:txBody>
          <a:bodyPr/>
          <a:lstStyle/>
          <a:p>
            <a:r>
              <a:rPr lang="zh-CN" altLang="en-US" sz="2400" b="1" dirty="0"/>
              <a:t>分数背包问题求解算法过程</a:t>
            </a:r>
            <a:r>
              <a:rPr lang="en-US" altLang="zh-CN" sz="2400" b="1" dirty="0"/>
              <a:t>: </a:t>
            </a:r>
          </a:p>
          <a:p>
            <a:pPr lvl="1"/>
            <a:r>
              <a:rPr lang="zh-CN" altLang="en-US" sz="2200" b="1" dirty="0"/>
              <a:t>降序排序</a:t>
            </a:r>
            <a:r>
              <a:rPr lang="en-US" altLang="zh-CN" sz="2200" b="1" i="1" dirty="0"/>
              <a:t>p</a:t>
            </a:r>
            <a:r>
              <a:rPr lang="en-US" altLang="zh-CN" sz="2200" b="1" i="1" baseline="-25000" dirty="0"/>
              <a:t>i</a:t>
            </a:r>
            <a:r>
              <a:rPr lang="en-US" altLang="zh-CN" sz="2200" b="1" baseline="-25000" dirty="0"/>
              <a:t> </a:t>
            </a:r>
            <a:r>
              <a:rPr lang="en-US" altLang="zh-CN" sz="2200" b="1" dirty="0"/>
              <a:t>/ </a:t>
            </a:r>
            <a:r>
              <a:rPr lang="en-US" altLang="zh-CN" sz="2200" b="1" i="1" dirty="0" err="1"/>
              <a:t>w</a:t>
            </a:r>
            <a:r>
              <a:rPr lang="en-US" altLang="zh-CN" sz="2200" b="1" i="1" baseline="-25000" dirty="0" err="1"/>
              <a:t>i</a:t>
            </a:r>
            <a:r>
              <a:rPr lang="en-US" altLang="zh-CN" sz="2200" b="1" i="1" dirty="0"/>
              <a:t>   </a:t>
            </a:r>
          </a:p>
          <a:p>
            <a:pPr lvl="1"/>
            <a:r>
              <a:rPr lang="zh-CN" altLang="en-US" sz="2200" b="1" dirty="0"/>
              <a:t>根据排序次序这个增加物品，直到这个物品装完，或是超出背包容量</a:t>
            </a:r>
            <a:endParaRPr lang="en-US" altLang="zh-CN" sz="2200" b="1" dirty="0"/>
          </a:p>
          <a:p>
            <a:pPr lvl="1"/>
            <a:r>
              <a:rPr lang="zh-CN" altLang="en-US" sz="2200" b="1" dirty="0"/>
              <a:t>如果背包没有满，选择下一个的物品开始装</a:t>
            </a:r>
            <a:endParaRPr lang="en-US" altLang="zh-CN" sz="2200" b="1" dirty="0"/>
          </a:p>
          <a:p>
            <a:endParaRPr lang="zh-CN" altLang="en-US" dirty="0"/>
          </a:p>
        </p:txBody>
      </p:sp>
      <p:pic>
        <p:nvPicPr>
          <p:cNvPr id="143363" name="Picture 3"/>
          <p:cNvPicPr>
            <a:picLocks noChangeAspect="1" noChangeArrowheads="1"/>
          </p:cNvPicPr>
          <p:nvPr/>
        </p:nvPicPr>
        <p:blipFill>
          <a:blip r:embed="rId2" cstate="print"/>
          <a:srcRect/>
          <a:stretch>
            <a:fillRect/>
          </a:stretch>
        </p:blipFill>
        <p:spPr bwMode="auto">
          <a:xfrm>
            <a:off x="2580772" y="3440021"/>
            <a:ext cx="6078922" cy="3308565"/>
          </a:xfrm>
          <a:prstGeom prst="rect">
            <a:avLst/>
          </a:prstGeom>
          <a:noFill/>
          <a:ln w="9525">
            <a:noFill/>
            <a:miter lim="800000"/>
            <a:headEnd/>
            <a:tailEnd/>
          </a:ln>
          <a:effectLst/>
        </p:spPr>
      </p:pic>
      <p:pic>
        <p:nvPicPr>
          <p:cNvPr id="5" name="Picture 1"/>
          <p:cNvPicPr>
            <a:picLocks noChangeAspect="1" noChangeArrowheads="1"/>
          </p:cNvPicPr>
          <p:nvPr/>
        </p:nvPicPr>
        <p:blipFill>
          <a:blip r:embed="rId3" cstate="print"/>
          <a:srcRect/>
          <a:stretch>
            <a:fillRect/>
          </a:stretch>
        </p:blipFill>
        <p:spPr bwMode="auto">
          <a:xfrm>
            <a:off x="314909" y="3520502"/>
            <a:ext cx="2929904" cy="421293"/>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80" y="97809"/>
            <a:ext cx="7772400" cy="1143000"/>
          </a:xfrm>
        </p:spPr>
        <p:txBody>
          <a:bodyPr/>
          <a:lstStyle/>
          <a:p>
            <a:r>
              <a:rPr lang="zh-CN" altLang="en-US" dirty="0"/>
              <a:t>一个栗子</a:t>
            </a:r>
          </a:p>
        </p:txBody>
      </p:sp>
      <p:pic>
        <p:nvPicPr>
          <p:cNvPr id="144386" name="Picture 2"/>
          <p:cNvPicPr>
            <a:picLocks noChangeAspect="1" noChangeArrowheads="1"/>
          </p:cNvPicPr>
          <p:nvPr/>
        </p:nvPicPr>
        <p:blipFill>
          <a:blip r:embed="rId2" cstate="print"/>
          <a:srcRect/>
          <a:stretch>
            <a:fillRect/>
          </a:stretch>
        </p:blipFill>
        <p:spPr bwMode="auto">
          <a:xfrm>
            <a:off x="446964" y="1480522"/>
            <a:ext cx="7066546" cy="2327203"/>
          </a:xfrm>
          <a:prstGeom prst="rect">
            <a:avLst/>
          </a:prstGeom>
          <a:noFill/>
          <a:ln w="9525">
            <a:noFill/>
            <a:miter lim="800000"/>
            <a:headEnd/>
            <a:tailEnd/>
          </a:ln>
        </p:spPr>
      </p:pic>
      <p:pic>
        <p:nvPicPr>
          <p:cNvPr id="144387" name="Picture 3"/>
          <p:cNvPicPr>
            <a:picLocks noChangeAspect="1" noChangeArrowheads="1"/>
          </p:cNvPicPr>
          <p:nvPr/>
        </p:nvPicPr>
        <p:blipFill>
          <a:blip r:embed="rId3" cstate="print"/>
          <a:srcRect/>
          <a:stretch>
            <a:fillRect/>
          </a:stretch>
        </p:blipFill>
        <p:spPr bwMode="auto">
          <a:xfrm>
            <a:off x="6182223" y="281485"/>
            <a:ext cx="2143125" cy="685800"/>
          </a:xfrm>
          <a:prstGeom prst="rect">
            <a:avLst/>
          </a:prstGeom>
          <a:noFill/>
          <a:ln w="9525">
            <a:noFill/>
            <a:miter lim="800000"/>
            <a:headEnd/>
            <a:tailEnd/>
          </a:ln>
        </p:spPr>
      </p:pic>
      <p:pic>
        <p:nvPicPr>
          <p:cNvPr id="144388" name="Picture 4"/>
          <p:cNvPicPr>
            <a:picLocks noChangeAspect="1" noChangeArrowheads="1"/>
          </p:cNvPicPr>
          <p:nvPr/>
        </p:nvPicPr>
        <p:blipFill>
          <a:blip r:embed="rId4" cstate="print"/>
          <a:srcRect/>
          <a:stretch>
            <a:fillRect/>
          </a:stretch>
        </p:blipFill>
        <p:spPr bwMode="auto">
          <a:xfrm>
            <a:off x="72936" y="4102645"/>
            <a:ext cx="9071064" cy="2427808"/>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2"/>
          <p:cNvPicPr>
            <a:picLocks noChangeAspect="1" noChangeArrowheads="1"/>
          </p:cNvPicPr>
          <p:nvPr/>
        </p:nvPicPr>
        <p:blipFill>
          <a:blip r:embed="rId2" cstate="print"/>
          <a:srcRect/>
          <a:stretch>
            <a:fillRect/>
          </a:stretch>
        </p:blipFill>
        <p:spPr bwMode="auto">
          <a:xfrm>
            <a:off x="1735493" y="1"/>
            <a:ext cx="6190422" cy="6776112"/>
          </a:xfrm>
          <a:prstGeom prst="rect">
            <a:avLst/>
          </a:prstGeom>
          <a:noFill/>
          <a:ln w="9525">
            <a:noFill/>
            <a:miter lim="800000"/>
            <a:headEnd/>
            <a:tailEnd/>
          </a:ln>
        </p:spPr>
      </p:pic>
      <p:sp>
        <p:nvSpPr>
          <p:cNvPr id="3" name="TextBox 2"/>
          <p:cNvSpPr txBox="1"/>
          <p:nvPr/>
        </p:nvSpPr>
        <p:spPr>
          <a:xfrm>
            <a:off x="3391470" y="334370"/>
            <a:ext cx="846160" cy="369332"/>
          </a:xfrm>
          <a:prstGeom prst="rect">
            <a:avLst/>
          </a:prstGeom>
          <a:noFill/>
        </p:spPr>
        <p:txBody>
          <a:bodyPr wrap="square" rtlCol="0">
            <a:spAutoFit/>
          </a:bodyPr>
          <a:lstStyle/>
          <a:p>
            <a:r>
              <a:rPr lang="zh-CN" altLang="en-US" dirty="0">
                <a:latin typeface="楷体" pitchFamily="49" charset="-122"/>
                <a:ea typeface="楷体" pitchFamily="49" charset="-122"/>
              </a:rPr>
              <a:t>不选</a:t>
            </a:r>
            <a:r>
              <a:rPr lang="en-US" altLang="zh-CN" dirty="0">
                <a:latin typeface="Arial Unicode MS" pitchFamily="34" charset="-122"/>
                <a:ea typeface="Arial Unicode MS" pitchFamily="34" charset="-122"/>
                <a:cs typeface="Arial Unicode MS" pitchFamily="34" charset="-122"/>
              </a:rPr>
              <a:t>1</a:t>
            </a:r>
            <a:endParaRPr lang="zh-CN" altLang="en-US" dirty="0">
              <a:latin typeface="楷体" pitchFamily="49" charset="-122"/>
              <a:ea typeface="楷体" pitchFamily="49" charset="-122"/>
            </a:endParaRPr>
          </a:p>
        </p:txBody>
      </p:sp>
      <p:sp>
        <p:nvSpPr>
          <p:cNvPr id="4" name="TextBox 3"/>
          <p:cNvSpPr txBox="1"/>
          <p:nvPr/>
        </p:nvSpPr>
        <p:spPr>
          <a:xfrm>
            <a:off x="5741160" y="200168"/>
            <a:ext cx="618697" cy="369332"/>
          </a:xfrm>
          <a:prstGeom prst="rect">
            <a:avLst/>
          </a:prstGeom>
          <a:noFill/>
        </p:spPr>
        <p:txBody>
          <a:bodyPr wrap="square" rtlCol="0">
            <a:spAutoFit/>
          </a:bodyPr>
          <a:lstStyle/>
          <a:p>
            <a:r>
              <a:rPr lang="en-US" altLang="zh-CN" dirty="0">
                <a:latin typeface="Arial Unicode MS" pitchFamily="34" charset="-122"/>
                <a:ea typeface="Arial Unicode MS" pitchFamily="34" charset="-122"/>
                <a:cs typeface="Arial Unicode MS" pitchFamily="34" charset="-122"/>
              </a:rPr>
              <a:t>1</a:t>
            </a:r>
            <a:r>
              <a:rPr lang="zh-CN" altLang="en-US" dirty="0">
                <a:latin typeface="楷体" pitchFamily="49" charset="-122"/>
                <a:ea typeface="楷体" pitchFamily="49" charset="-122"/>
              </a:rPr>
              <a:t>选</a:t>
            </a:r>
          </a:p>
        </p:txBody>
      </p:sp>
      <p:pic>
        <p:nvPicPr>
          <p:cNvPr id="5" name="图片 4">
            <a:extLst>
              <a:ext uri="{FF2B5EF4-FFF2-40B4-BE49-F238E27FC236}">
                <a16:creationId xmlns:a16="http://schemas.microsoft.com/office/drawing/2014/main" id="{EAF2B5E4-1156-4754-B4EA-53CA77F1AB74}"/>
              </a:ext>
            </a:extLst>
          </p:cNvPr>
          <p:cNvPicPr>
            <a:picLocks noChangeAspect="1"/>
          </p:cNvPicPr>
          <p:nvPr/>
        </p:nvPicPr>
        <p:blipFill>
          <a:blip r:embed="rId3"/>
          <a:stretch>
            <a:fillRect/>
          </a:stretch>
        </p:blipFill>
        <p:spPr>
          <a:xfrm>
            <a:off x="67876" y="1907892"/>
            <a:ext cx="2752725" cy="2409825"/>
          </a:xfrm>
          <a:prstGeom prst="rect">
            <a:avLst/>
          </a:prstGeom>
        </p:spPr>
      </p:pic>
      <p:sp>
        <p:nvSpPr>
          <p:cNvPr id="7" name="椭圆 6">
            <a:extLst>
              <a:ext uri="{FF2B5EF4-FFF2-40B4-BE49-F238E27FC236}">
                <a16:creationId xmlns:a16="http://schemas.microsoft.com/office/drawing/2014/main" id="{F4A7FEDC-C817-4F04-AB7A-65468A7E7288}"/>
              </a:ext>
            </a:extLst>
          </p:cNvPr>
          <p:cNvSpPr/>
          <p:nvPr/>
        </p:nvSpPr>
        <p:spPr bwMode="auto">
          <a:xfrm>
            <a:off x="2700472" y="519036"/>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9" name="椭圆 8">
            <a:extLst>
              <a:ext uri="{FF2B5EF4-FFF2-40B4-BE49-F238E27FC236}">
                <a16:creationId xmlns:a16="http://schemas.microsoft.com/office/drawing/2014/main" id="{FC43F096-52DF-407E-8626-FC792819F591}"/>
              </a:ext>
            </a:extLst>
          </p:cNvPr>
          <p:cNvSpPr/>
          <p:nvPr/>
        </p:nvSpPr>
        <p:spPr bwMode="auto">
          <a:xfrm>
            <a:off x="5194717" y="519036"/>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0" name="椭圆 9">
            <a:extLst>
              <a:ext uri="{FF2B5EF4-FFF2-40B4-BE49-F238E27FC236}">
                <a16:creationId xmlns:a16="http://schemas.microsoft.com/office/drawing/2014/main" id="{2E33EB50-36FE-4B13-A95F-76C716774F8E}"/>
              </a:ext>
            </a:extLst>
          </p:cNvPr>
          <p:cNvSpPr/>
          <p:nvPr/>
        </p:nvSpPr>
        <p:spPr bwMode="auto">
          <a:xfrm>
            <a:off x="4282629" y="1219320"/>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1" name="椭圆 10">
            <a:extLst>
              <a:ext uri="{FF2B5EF4-FFF2-40B4-BE49-F238E27FC236}">
                <a16:creationId xmlns:a16="http://schemas.microsoft.com/office/drawing/2014/main" id="{966E989E-A8C1-4B13-921E-F48682B3145B}"/>
              </a:ext>
            </a:extLst>
          </p:cNvPr>
          <p:cNvSpPr/>
          <p:nvPr/>
        </p:nvSpPr>
        <p:spPr bwMode="auto">
          <a:xfrm>
            <a:off x="6067570" y="1116768"/>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2" name="椭圆 11">
            <a:extLst>
              <a:ext uri="{FF2B5EF4-FFF2-40B4-BE49-F238E27FC236}">
                <a16:creationId xmlns:a16="http://schemas.microsoft.com/office/drawing/2014/main" id="{D4CFE34A-20E2-4345-A1A6-35C6E8FED8AF}"/>
              </a:ext>
            </a:extLst>
          </p:cNvPr>
          <p:cNvSpPr/>
          <p:nvPr/>
        </p:nvSpPr>
        <p:spPr bwMode="auto">
          <a:xfrm>
            <a:off x="5049139" y="2098587"/>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3" name="椭圆 12">
            <a:extLst>
              <a:ext uri="{FF2B5EF4-FFF2-40B4-BE49-F238E27FC236}">
                <a16:creationId xmlns:a16="http://schemas.microsoft.com/office/drawing/2014/main" id="{4EBEB9B1-E250-47E8-B1EF-25AD24DEB5C3}"/>
              </a:ext>
            </a:extLst>
          </p:cNvPr>
          <p:cNvSpPr/>
          <p:nvPr/>
        </p:nvSpPr>
        <p:spPr bwMode="auto">
          <a:xfrm>
            <a:off x="7013540" y="1825120"/>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9200" y="1570038"/>
            <a:ext cx="6248400" cy="334962"/>
          </a:xfrm>
        </p:spPr>
        <p:txBody>
          <a:bodyPr/>
          <a:lstStyle/>
          <a:p>
            <a:pPr eaLnBrk="1" hangingPunct="1"/>
            <a:r>
              <a:rPr lang="zh-CN" altLang="en-US" sz="3200" dirty="0"/>
              <a:t>解空间</a:t>
            </a:r>
          </a:p>
        </p:txBody>
      </p:sp>
      <p:sp>
        <p:nvSpPr>
          <p:cNvPr id="26627" name="Rectangle 3"/>
          <p:cNvSpPr>
            <a:spLocks noGrp="1" noChangeArrowheads="1"/>
          </p:cNvSpPr>
          <p:nvPr>
            <p:ph idx="1"/>
          </p:nvPr>
        </p:nvSpPr>
        <p:spPr>
          <a:xfrm>
            <a:off x="105878" y="2552299"/>
            <a:ext cx="8838398" cy="3939035"/>
          </a:xfrm>
        </p:spPr>
        <p:txBody>
          <a:bodyPr/>
          <a:lstStyle/>
          <a:p>
            <a:pPr eaLnBrk="1" hangingPunct="1"/>
            <a:r>
              <a:rPr lang="zh-CN" altLang="en-US" dirty="0"/>
              <a:t>问题的解向量                            ，</a:t>
            </a:r>
            <a:r>
              <a:rPr lang="en-US" altLang="zh-CN" dirty="0"/>
              <a:t>——</a:t>
            </a:r>
            <a:r>
              <a:rPr lang="zh-CN" altLang="en-US" dirty="0"/>
              <a:t>解的表达形式</a:t>
            </a:r>
          </a:p>
          <a:p>
            <a:pPr eaLnBrk="1" hangingPunct="1"/>
            <a:r>
              <a:rPr lang="zh-CN" altLang="en-US" dirty="0"/>
              <a:t>    的取值范围     ，                               。</a:t>
            </a:r>
          </a:p>
          <a:p>
            <a:pPr eaLnBrk="1" hangingPunct="1"/>
            <a:r>
              <a:rPr lang="zh-CN" altLang="en-US" dirty="0"/>
              <a:t>问题的解空间由笛卡尔积                                构成。</a:t>
            </a:r>
            <a:endParaRPr lang="en-US" altLang="zh-CN" dirty="0"/>
          </a:p>
          <a:p>
            <a:pPr eaLnBrk="1" hangingPunct="1"/>
            <a:r>
              <a:rPr lang="zh-CN" altLang="en-US" dirty="0"/>
              <a:t>例：</a:t>
            </a:r>
            <a:r>
              <a:rPr lang="en-US" altLang="zh-CN" dirty="0"/>
              <a:t>4</a:t>
            </a:r>
            <a:r>
              <a:rPr lang="zh-CN" altLang="en-US" dirty="0"/>
              <a:t>皇后问题</a:t>
            </a:r>
            <a:endParaRPr lang="en-US" altLang="zh-CN" dirty="0"/>
          </a:p>
          <a:p>
            <a:pPr marL="0" indent="0">
              <a:buNone/>
            </a:pPr>
            <a:r>
              <a:rPr lang="zh-CN" altLang="en-US" dirty="0"/>
              <a:t>解向量  </a:t>
            </a:r>
            <a:r>
              <a:rPr lang="en-US" altLang="zh-CN" dirty="0"/>
              <a:t>                           </a:t>
            </a:r>
            <a:r>
              <a:rPr lang="zh-CN" altLang="en-US" dirty="0"/>
              <a:t>：</a:t>
            </a:r>
            <a:r>
              <a:rPr lang="en-US" altLang="zh-CN" dirty="0"/>
              <a:t>4</a:t>
            </a:r>
            <a:r>
              <a:rPr lang="zh-CN" altLang="en-US" dirty="0"/>
              <a:t>维的向量</a:t>
            </a:r>
            <a:endParaRPr lang="en-US" altLang="zh-CN" dirty="0"/>
          </a:p>
          <a:p>
            <a:pPr marL="0" indent="0">
              <a:buNone/>
            </a:pPr>
            <a:r>
              <a:rPr lang="zh-CN" altLang="en-US" dirty="0"/>
              <a:t>      表示第 </a:t>
            </a:r>
            <a:r>
              <a:rPr lang="en-US" altLang="zh-CN" dirty="0" err="1"/>
              <a:t>i</a:t>
            </a:r>
            <a:r>
              <a:rPr lang="zh-CN" altLang="en-US" dirty="0"/>
              <a:t>  行皇后的列位置，取值范围</a:t>
            </a:r>
            <a:endParaRPr lang="en-US" altLang="zh-CN" dirty="0"/>
          </a:p>
          <a:p>
            <a:pPr marL="0" indent="0">
              <a:buNone/>
            </a:pPr>
            <a:r>
              <a:rPr lang="zh-CN" altLang="en-US" dirty="0"/>
              <a:t>解空间</a:t>
            </a:r>
            <a:r>
              <a:rPr lang="en-US" altLang="zh-CN" dirty="0"/>
              <a:t>——4</a:t>
            </a:r>
            <a:r>
              <a:rPr lang="zh-CN" altLang="en-US" dirty="0"/>
              <a:t>维向量的全部组合</a:t>
            </a:r>
            <a:endParaRPr lang="en-US" altLang="zh-CN" dirty="0"/>
          </a:p>
          <a:p>
            <a:pPr marL="0" indent="0" eaLnBrk="1" hangingPunct="1">
              <a:buNone/>
            </a:pPr>
            <a:endParaRPr lang="zh-CN" altLang="en-US" dirty="0"/>
          </a:p>
        </p:txBody>
      </p:sp>
      <p:sp>
        <p:nvSpPr>
          <p:cNvPr id="266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29" name="Object 5"/>
          <p:cNvGraphicFramePr>
            <a:graphicFrameLocks noChangeAspect="1"/>
          </p:cNvGraphicFramePr>
          <p:nvPr>
            <p:extLst>
              <p:ext uri="{D42A27DB-BD31-4B8C-83A1-F6EECF244321}">
                <p14:modId xmlns:p14="http://schemas.microsoft.com/office/powerpoint/2010/main" val="2275934612"/>
              </p:ext>
            </p:extLst>
          </p:nvPr>
        </p:nvGraphicFramePr>
        <p:xfrm>
          <a:off x="2804160" y="2645231"/>
          <a:ext cx="2438400" cy="406400"/>
        </p:xfrm>
        <a:graphic>
          <a:graphicData uri="http://schemas.openxmlformats.org/presentationml/2006/ole">
            <mc:AlternateContent xmlns:mc="http://schemas.openxmlformats.org/markup-compatibility/2006">
              <mc:Choice xmlns:v="urn:schemas-microsoft-com:vml" Requires="v">
                <p:oleObj spid="_x0000_s1114" name="公式" r:id="rId3" imgW="27432000" imgH="4572000" progId="Equation.3">
                  <p:embed/>
                </p:oleObj>
              </mc:Choice>
              <mc:Fallback>
                <p:oleObj name="公式" r:id="rId3" imgW="27432000" imgH="4572000" progId="Equation.3">
                  <p:embed/>
                  <p:pic>
                    <p:nvPicPr>
                      <p:cNvPr id="0" name="Picture 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4160" y="2645231"/>
                        <a:ext cx="2438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1" name="Object 7"/>
          <p:cNvGraphicFramePr>
            <a:graphicFrameLocks noChangeAspect="1"/>
          </p:cNvGraphicFramePr>
          <p:nvPr>
            <p:extLst>
              <p:ext uri="{D42A27DB-BD31-4B8C-83A1-F6EECF244321}">
                <p14:modId xmlns:p14="http://schemas.microsoft.com/office/powerpoint/2010/main" val="2021911580"/>
              </p:ext>
            </p:extLst>
          </p:nvPr>
        </p:nvGraphicFramePr>
        <p:xfrm>
          <a:off x="517558" y="3084897"/>
          <a:ext cx="400050" cy="533400"/>
        </p:xfrm>
        <a:graphic>
          <a:graphicData uri="http://schemas.openxmlformats.org/presentationml/2006/ole">
            <mc:AlternateContent xmlns:mc="http://schemas.openxmlformats.org/markup-compatibility/2006">
              <mc:Choice xmlns:v="urn:schemas-microsoft-com:vml" Requires="v">
                <p:oleObj spid="_x0000_s1115" name="公式" r:id="rId5" imgW="3352800" imgH="4572000" progId="Equation.3">
                  <p:embed/>
                </p:oleObj>
              </mc:Choice>
              <mc:Fallback>
                <p:oleObj name="公式" r:id="rId5" imgW="3352800" imgH="4572000" progId="Equation.3">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558" y="3084897"/>
                        <a:ext cx="400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3" name="Object 9"/>
          <p:cNvGraphicFramePr>
            <a:graphicFrameLocks noChangeAspect="1"/>
          </p:cNvGraphicFramePr>
          <p:nvPr>
            <p:extLst>
              <p:ext uri="{D42A27DB-BD31-4B8C-83A1-F6EECF244321}">
                <p14:modId xmlns:p14="http://schemas.microsoft.com/office/powerpoint/2010/main" val="2653662615"/>
              </p:ext>
            </p:extLst>
          </p:nvPr>
        </p:nvGraphicFramePr>
        <p:xfrm>
          <a:off x="2743127" y="3099334"/>
          <a:ext cx="427037" cy="522748"/>
        </p:xfrm>
        <a:graphic>
          <a:graphicData uri="http://schemas.openxmlformats.org/presentationml/2006/ole">
            <mc:AlternateContent xmlns:mc="http://schemas.openxmlformats.org/markup-compatibility/2006">
              <mc:Choice xmlns:v="urn:schemas-microsoft-com:vml" Requires="v">
                <p:oleObj spid="_x0000_s1116" name="公式" r:id="rId7" imgW="3657600" imgH="4572000" progId="Equation.3">
                  <p:embed/>
                </p:oleObj>
              </mc:Choice>
              <mc:Fallback>
                <p:oleObj name="公式" r:id="rId7" imgW="3657600" imgH="4572000" progId="Equation.3">
                  <p:embed/>
                  <p:pic>
                    <p:nvPicPr>
                      <p:cNvPr id="0" name="Picture 2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127" y="3099334"/>
                        <a:ext cx="427037" cy="5227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5" name="Object 11"/>
          <p:cNvGraphicFramePr>
            <a:graphicFrameLocks noChangeAspect="1"/>
          </p:cNvGraphicFramePr>
          <p:nvPr>
            <p:extLst>
              <p:ext uri="{D42A27DB-BD31-4B8C-83A1-F6EECF244321}">
                <p14:modId xmlns:p14="http://schemas.microsoft.com/office/powerpoint/2010/main" val="957663204"/>
              </p:ext>
            </p:extLst>
          </p:nvPr>
        </p:nvGraphicFramePr>
        <p:xfrm>
          <a:off x="3435136" y="3136438"/>
          <a:ext cx="2743200" cy="466725"/>
        </p:xfrm>
        <a:graphic>
          <a:graphicData uri="http://schemas.openxmlformats.org/presentationml/2006/ole">
            <mc:AlternateContent xmlns:mc="http://schemas.openxmlformats.org/markup-compatibility/2006">
              <mc:Choice xmlns:v="urn:schemas-microsoft-com:vml" Requires="v">
                <p:oleObj spid="_x0000_s1117" name="公式" r:id="rId9" imgW="30784800" imgH="5181600" progId="Equation.3">
                  <p:embed/>
                </p:oleObj>
              </mc:Choice>
              <mc:Fallback>
                <p:oleObj name="公式" r:id="rId9" imgW="30784800" imgH="5181600" progId="Equation.3">
                  <p:embed/>
                  <p:pic>
                    <p:nvPicPr>
                      <p:cNvPr id="0" name="Picture 2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35136" y="3136438"/>
                        <a:ext cx="27432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7" name="Object 13"/>
          <p:cNvGraphicFramePr>
            <a:graphicFrameLocks noChangeAspect="1"/>
          </p:cNvGraphicFramePr>
          <p:nvPr>
            <p:extLst>
              <p:ext uri="{D42A27DB-BD31-4B8C-83A1-F6EECF244321}">
                <p14:modId xmlns:p14="http://schemas.microsoft.com/office/powerpoint/2010/main" val="3286401970"/>
              </p:ext>
            </p:extLst>
          </p:nvPr>
        </p:nvGraphicFramePr>
        <p:xfrm>
          <a:off x="4647072" y="3628488"/>
          <a:ext cx="2667000" cy="441325"/>
        </p:xfrm>
        <a:graphic>
          <a:graphicData uri="http://schemas.openxmlformats.org/presentationml/2006/ole">
            <mc:AlternateContent xmlns:mc="http://schemas.openxmlformats.org/markup-compatibility/2006">
              <mc:Choice xmlns:v="urn:schemas-microsoft-com:vml" Requires="v">
                <p:oleObj spid="_x0000_s1118" name="公式" r:id="rId11" imgW="27736800" imgH="4572000" progId="Equation.3">
                  <p:embed/>
                </p:oleObj>
              </mc:Choice>
              <mc:Fallback>
                <p:oleObj name="公式" r:id="rId11" imgW="27736800" imgH="4572000" progId="Equation.3">
                  <p:embed/>
                  <p:pic>
                    <p:nvPicPr>
                      <p:cNvPr id="0" name="Picture 2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7072" y="3628488"/>
                        <a:ext cx="26670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182389111"/>
              </p:ext>
            </p:extLst>
          </p:nvPr>
        </p:nvGraphicFramePr>
        <p:xfrm>
          <a:off x="265697" y="5139890"/>
          <a:ext cx="400050" cy="508434"/>
        </p:xfrm>
        <a:graphic>
          <a:graphicData uri="http://schemas.openxmlformats.org/presentationml/2006/ole">
            <mc:AlternateContent xmlns:mc="http://schemas.openxmlformats.org/markup-compatibility/2006">
              <mc:Choice xmlns:v="urn:schemas-microsoft-com:vml" Requires="v">
                <p:oleObj spid="_x0000_s1119" name="公式" r:id="rId13" imgW="3352800" imgH="4572000" progId="Equation.3">
                  <p:embed/>
                </p:oleObj>
              </mc:Choice>
              <mc:Fallback>
                <p:oleObj name="公式" r:id="rId13" imgW="3352800" imgH="4572000" progId="Equation.3">
                  <p:embed/>
                  <p:pic>
                    <p:nvPicPr>
                      <p:cNvPr id="0" name="Picture 2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97" y="5139890"/>
                        <a:ext cx="400050" cy="508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410653637"/>
              </p:ext>
            </p:extLst>
          </p:nvPr>
        </p:nvGraphicFramePr>
        <p:xfrm>
          <a:off x="1324275" y="4650541"/>
          <a:ext cx="2286000" cy="423863"/>
        </p:xfrm>
        <a:graphic>
          <a:graphicData uri="http://schemas.openxmlformats.org/presentationml/2006/ole">
            <mc:AlternateContent xmlns:mc="http://schemas.openxmlformats.org/markup-compatibility/2006">
              <mc:Choice xmlns:v="urn:schemas-microsoft-com:vml" Requires="v">
                <p:oleObj spid="_x0000_s1120" name="公式" r:id="rId14" imgW="24688800" imgH="4572000" progId="Equation.3">
                  <p:embed/>
                </p:oleObj>
              </mc:Choice>
              <mc:Fallback>
                <p:oleObj name="公式" r:id="rId14" imgW="24688800" imgH="4572000" progId="Equation.3">
                  <p:embed/>
                  <p:pic>
                    <p:nvPicPr>
                      <p:cNvPr id="0" name="Picture 2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24275" y="4650541"/>
                        <a:ext cx="22860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938614183"/>
              </p:ext>
            </p:extLst>
          </p:nvPr>
        </p:nvGraphicFramePr>
        <p:xfrm>
          <a:off x="6515801" y="5156619"/>
          <a:ext cx="2071367" cy="454909"/>
        </p:xfrm>
        <a:graphic>
          <a:graphicData uri="http://schemas.openxmlformats.org/presentationml/2006/ole">
            <mc:AlternateContent xmlns:mc="http://schemas.openxmlformats.org/markup-compatibility/2006">
              <mc:Choice xmlns:v="urn:schemas-microsoft-com:vml" Requires="v">
                <p:oleObj spid="_x0000_s1121" name="公式" r:id="rId16" imgW="20726400" imgH="4572000" progId="Equation.3">
                  <p:embed/>
                </p:oleObj>
              </mc:Choice>
              <mc:Fallback>
                <p:oleObj name="公式" r:id="rId16" imgW="20726400" imgH="4572000" progId="Equation.3">
                  <p:embed/>
                  <p:pic>
                    <p:nvPicPr>
                      <p:cNvPr id="0" name="Picture 2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15801" y="5156619"/>
                        <a:ext cx="2071367" cy="4549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75772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2"/>
          <p:cNvSpPr>
            <a:spLocks noGrp="1"/>
          </p:cNvSpPr>
          <p:nvPr>
            <p:ph type="sldNum" sz="quarter" idx="12"/>
          </p:nvPr>
        </p:nvSpPr>
        <p:spPr/>
        <p:txBody>
          <a:bodyPr/>
          <a:lstStyle/>
          <a:p>
            <a:fld id="{92FC7041-927F-407F-9113-F0AE41FD5C28}" type="slidenum">
              <a:rPr lang="zh-CN" altLang="en-US"/>
              <a:pPr/>
              <a:t>60</a:t>
            </a:fld>
            <a:endParaRPr lang="en-US" altLang="zh-CN"/>
          </a:p>
        </p:txBody>
      </p:sp>
      <p:sp>
        <p:nvSpPr>
          <p:cNvPr id="289796" name="Rectangle 4"/>
          <p:cNvSpPr>
            <a:spLocks noChangeArrowheads="1"/>
          </p:cNvSpPr>
          <p:nvPr/>
        </p:nvSpPr>
        <p:spPr bwMode="auto">
          <a:xfrm>
            <a:off x="404454" y="318052"/>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装载问题</a:t>
            </a:r>
          </a:p>
        </p:txBody>
      </p:sp>
      <p:sp>
        <p:nvSpPr>
          <p:cNvPr id="289797" name="Text Box 5"/>
          <p:cNvSpPr txBox="1">
            <a:spLocks noChangeArrowheads="1"/>
          </p:cNvSpPr>
          <p:nvPr/>
        </p:nvSpPr>
        <p:spPr bwMode="auto">
          <a:xfrm>
            <a:off x="250825" y="1600030"/>
            <a:ext cx="84439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有一批共</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个集装箱要装上</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艘载重量分别为</a:t>
            </a:r>
            <a:r>
              <a:rPr lang="en-US" altLang="zh-CN" sz="2400" dirty="0">
                <a:latin typeface="黑体" panose="02010609060101010101" pitchFamily="49" charset="-122"/>
                <a:ea typeface="黑体" panose="02010609060101010101" pitchFamily="49" charset="-122"/>
              </a:rPr>
              <a:t>c1</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c2</a:t>
            </a:r>
            <a:r>
              <a:rPr lang="zh-CN" altLang="en-US" sz="2400" dirty="0">
                <a:latin typeface="黑体" panose="02010609060101010101" pitchFamily="49" charset="-122"/>
                <a:ea typeface="黑体" panose="02010609060101010101" pitchFamily="49" charset="-122"/>
              </a:rPr>
              <a:t>的轮船，其中集装箱</a:t>
            </a:r>
            <a:r>
              <a:rPr lang="en-US" altLang="zh-CN" sz="2400" dirty="0" err="1">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的重量为</a:t>
            </a:r>
            <a:r>
              <a:rPr lang="en-US" altLang="zh-CN" sz="2400" dirty="0" err="1">
                <a:latin typeface="黑体" panose="02010609060101010101" pitchFamily="49" charset="-122"/>
                <a:ea typeface="黑体" panose="02010609060101010101" pitchFamily="49" charset="-122"/>
              </a:rPr>
              <a:t>wi</a:t>
            </a:r>
            <a:r>
              <a:rPr lang="zh-CN" altLang="en-US" sz="2400" dirty="0">
                <a:latin typeface="黑体" panose="02010609060101010101" pitchFamily="49" charset="-122"/>
                <a:ea typeface="黑体" panose="02010609060101010101" pitchFamily="49" charset="-122"/>
              </a:rPr>
              <a:t>，且</a:t>
            </a:r>
          </a:p>
        </p:txBody>
      </p:sp>
      <p:sp>
        <p:nvSpPr>
          <p:cNvPr id="289799"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89798" name="Object 6"/>
          <p:cNvGraphicFramePr>
            <a:graphicFrameLocks noChangeAspect="1"/>
          </p:cNvGraphicFramePr>
          <p:nvPr/>
        </p:nvGraphicFramePr>
        <p:xfrm>
          <a:off x="3924300" y="1960393"/>
          <a:ext cx="1511300" cy="698500"/>
        </p:xfrm>
        <a:graphic>
          <a:graphicData uri="http://schemas.openxmlformats.org/presentationml/2006/ole">
            <mc:AlternateContent xmlns:mc="http://schemas.openxmlformats.org/markup-compatibility/2006">
              <mc:Choice xmlns:v="urn:schemas-microsoft-com:vml" Requires="v">
                <p:oleObj spid="_x0000_s7181" name="公式" r:id="rId3" imgW="22250400" imgH="10363200" progId="Equation.3">
                  <p:embed/>
                </p:oleObj>
              </mc:Choice>
              <mc:Fallback>
                <p:oleObj name="公式" r:id="rId3" imgW="22250400" imgH="103632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960393"/>
                        <a:ext cx="15113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800" name="Text Box 8"/>
          <p:cNvSpPr txBox="1">
            <a:spLocks noChangeArrowheads="1"/>
          </p:cNvSpPr>
          <p:nvPr/>
        </p:nvSpPr>
        <p:spPr bwMode="auto">
          <a:xfrm>
            <a:off x="258776" y="3004195"/>
            <a:ext cx="858996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装载问题要求确定是否有一个合理的装载方案可将这个集装箱装上这</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艘轮船。如果有，找出一种装载方案。</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例如：当</a:t>
            </a:r>
            <a:r>
              <a:rPr lang="en-US" altLang="zh-CN" sz="2400" dirty="0">
                <a:latin typeface="黑体" panose="02010609060101010101" pitchFamily="49" charset="-122"/>
                <a:ea typeface="黑体" panose="02010609060101010101" pitchFamily="49" charset="-122"/>
              </a:rPr>
              <a:t>n=3,c1=c2=50,</a:t>
            </a:r>
          </a:p>
          <a:p>
            <a:pPr>
              <a:buFont typeface="Wingdings" pitchFamily="2" charset="2"/>
              <a:buChar char="n"/>
            </a:pPr>
            <a:r>
              <a:rPr lang="en-US" altLang="zh-CN" sz="2400" dirty="0">
                <a:latin typeface="黑体" panose="02010609060101010101" pitchFamily="49" charset="-122"/>
                <a:ea typeface="黑体" panose="02010609060101010101" pitchFamily="49" charset="-122"/>
              </a:rPr>
              <a:t> w=[10,40,40]</a:t>
            </a:r>
            <a:r>
              <a:rPr lang="zh-CN" altLang="en-US" sz="2400" dirty="0">
                <a:latin typeface="黑体" panose="02010609060101010101" pitchFamily="49" charset="-122"/>
                <a:ea typeface="黑体" panose="02010609060101010101" pitchFamily="49" charset="-122"/>
              </a:rPr>
              <a:t>时，则可以将集装箱</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装到第一艘轮船上，而将集装箱</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装到第二艘轮船上；</a:t>
            </a:r>
            <a:endParaRPr lang="en-US" altLang="zh-CN" sz="2400" dirty="0">
              <a:latin typeface="黑体" panose="02010609060101010101" pitchFamily="49" charset="-122"/>
              <a:ea typeface="黑体" panose="02010609060101010101" pitchFamily="49" charset="-122"/>
            </a:endParaRPr>
          </a:p>
          <a:p>
            <a:pPr>
              <a:buFont typeface="Wingdings" pitchFamily="2" charset="2"/>
              <a:buChar char="n"/>
            </a:pPr>
            <a:r>
              <a:rPr lang="en-US" altLang="zh-CN" sz="2400" dirty="0">
                <a:latin typeface="黑体" panose="02010609060101010101" pitchFamily="49" charset="-122"/>
                <a:ea typeface="黑体" panose="02010609060101010101" pitchFamily="49" charset="-122"/>
              </a:rPr>
              <a:t> w=[20,40,40]</a:t>
            </a:r>
            <a:r>
              <a:rPr lang="zh-CN" altLang="en-US" sz="2400" dirty="0">
                <a:latin typeface="黑体" panose="02010609060101010101" pitchFamily="49" charset="-122"/>
                <a:ea typeface="黑体" panose="02010609060101010101" pitchFamily="49" charset="-122"/>
              </a:rPr>
              <a:t>，则无法将这</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个集装箱都装上轮船。</a:t>
            </a:r>
          </a:p>
        </p:txBody>
      </p:sp>
      <p:sp>
        <p:nvSpPr>
          <p:cNvPr id="289802" name="Rectangle 1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7549369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8335" y="180229"/>
            <a:ext cx="7772400" cy="1143000"/>
          </a:xfrm>
        </p:spPr>
        <p:txBody>
          <a:bodyPr/>
          <a:lstStyle/>
          <a:p>
            <a:pPr algn="l"/>
            <a:r>
              <a:rPr lang="zh-CN" altLang="en-US" dirty="0">
                <a:effectLst>
                  <a:outerShdw blurRad="38100" dist="38100" dir="2700000" algn="tl">
                    <a:srgbClr val="C0C0C0"/>
                  </a:outerShdw>
                </a:effectLst>
                <a:ea typeface="黑体" panose="02010609060101010101" pitchFamily="49" charset="-122"/>
              </a:rPr>
              <a:t>装载问题</a:t>
            </a:r>
            <a:endParaRPr lang="zh-CN" altLang="en-US" dirty="0"/>
          </a:p>
        </p:txBody>
      </p:sp>
      <p:sp>
        <p:nvSpPr>
          <p:cNvPr id="3" name="内容占位符 2"/>
          <p:cNvSpPr>
            <a:spLocks noGrp="1"/>
          </p:cNvSpPr>
          <p:nvPr>
            <p:ph idx="1"/>
          </p:nvPr>
        </p:nvSpPr>
        <p:spPr>
          <a:xfrm>
            <a:off x="510872" y="1504122"/>
            <a:ext cx="7772400" cy="4114800"/>
          </a:xfrm>
        </p:spPr>
        <p:txBody>
          <a:bodyPr/>
          <a:lstStyle/>
          <a:p>
            <a:r>
              <a:rPr lang="zh-CN" altLang="en-US" sz="2400" dirty="0">
                <a:latin typeface="黑体" panose="02010609060101010101" pitchFamily="49" charset="-122"/>
                <a:ea typeface="黑体" panose="02010609060101010101" pitchFamily="49" charset="-122"/>
                <a:cs typeface="Arial"/>
                <a:sym typeface="Arial"/>
              </a:rPr>
              <a:t>容易证明，如果一个给定装载问题有解，则采用下面的策略可得到最优装载方案</a:t>
            </a:r>
            <a:r>
              <a:rPr lang="en-US" altLang="zh-CN" sz="2400" dirty="0">
                <a:latin typeface="黑体" panose="02010609060101010101" pitchFamily="49" charset="-122"/>
                <a:ea typeface="黑体" panose="02010609060101010101" pitchFamily="49" charset="-122"/>
                <a:cs typeface="Arial"/>
                <a:sym typeface="Arial"/>
              </a:rPr>
              <a:t>:</a:t>
            </a:r>
            <a:endParaRPr lang="zh-CN" altLang="en-US" sz="2400" dirty="0">
              <a:latin typeface="黑体" panose="02010609060101010101" pitchFamily="49" charset="-122"/>
              <a:ea typeface="黑体" panose="02010609060101010101" pitchFamily="49" charset="-122"/>
              <a:cs typeface="Arial"/>
              <a:sym typeface="Arial"/>
            </a:endParaRPr>
          </a:p>
          <a:p>
            <a:pPr>
              <a:buNone/>
            </a:pPr>
            <a:r>
              <a:rPr lang="en-US" altLang="zh-CN" sz="2400" dirty="0">
                <a:latin typeface="黑体" panose="02010609060101010101" pitchFamily="49" charset="-122"/>
                <a:ea typeface="黑体" panose="02010609060101010101" pitchFamily="49" charset="-122"/>
                <a:cs typeface="Arial"/>
                <a:sym typeface="Arial"/>
              </a:rPr>
              <a:t>(1)</a:t>
            </a:r>
            <a:r>
              <a:rPr lang="zh-CN" altLang="en-US" sz="2400" dirty="0">
                <a:latin typeface="黑体" panose="02010609060101010101" pitchFamily="49" charset="-122"/>
                <a:ea typeface="黑体" panose="02010609060101010101" pitchFamily="49" charset="-122"/>
                <a:cs typeface="Arial"/>
                <a:sym typeface="Arial"/>
              </a:rPr>
              <a:t>首先将第一艘轮船尽可能装满；</a:t>
            </a:r>
          </a:p>
          <a:p>
            <a:pPr>
              <a:buNone/>
            </a:pPr>
            <a:r>
              <a:rPr lang="en-US" altLang="zh-CN" sz="2400" dirty="0">
                <a:latin typeface="黑体" panose="02010609060101010101" pitchFamily="49" charset="-122"/>
                <a:ea typeface="黑体" panose="02010609060101010101" pitchFamily="49" charset="-122"/>
                <a:cs typeface="Arial"/>
                <a:sym typeface="Arial"/>
              </a:rPr>
              <a:t>(2)</a:t>
            </a:r>
            <a:r>
              <a:rPr lang="zh-CN" altLang="en-US" sz="2400" dirty="0">
                <a:latin typeface="黑体" panose="02010609060101010101" pitchFamily="49" charset="-122"/>
                <a:ea typeface="黑体" panose="02010609060101010101" pitchFamily="49" charset="-122"/>
                <a:cs typeface="Arial"/>
                <a:sym typeface="Arial"/>
              </a:rPr>
              <a:t>将剩余的集装箱装上第二艘轮船。</a:t>
            </a:r>
          </a:p>
          <a:p>
            <a:r>
              <a:rPr lang="zh-CN" altLang="en-US" sz="2400" dirty="0">
                <a:latin typeface="黑体" panose="02010609060101010101" pitchFamily="49" charset="-122"/>
                <a:ea typeface="黑体" panose="02010609060101010101" pitchFamily="49" charset="-122"/>
                <a:cs typeface="Arial"/>
                <a:sym typeface="Arial"/>
              </a:rPr>
              <a:t>将第一艘轮船尽可能装满等价于选取全体集装箱的一个子集，使该子集中集装箱重量之和最接近。</a:t>
            </a:r>
          </a:p>
          <a:p>
            <a:endParaRPr lang="zh-CN" altLang="en-US" sz="2400" dirty="0">
              <a:latin typeface="黑体" panose="02010609060101010101" pitchFamily="49" charset="-122"/>
              <a:ea typeface="黑体" panose="02010609060101010101" pitchFamily="49" charset="-122"/>
              <a:cs typeface="Arial"/>
              <a:sym typeface="Arial"/>
            </a:endParaRPr>
          </a:p>
        </p:txBody>
      </p:sp>
      <p:graphicFrame>
        <p:nvGraphicFramePr>
          <p:cNvPr id="107522" name="Object 2"/>
          <p:cNvGraphicFramePr>
            <a:graphicFrameLocks noChangeAspect="1"/>
          </p:cNvGraphicFramePr>
          <p:nvPr/>
        </p:nvGraphicFramePr>
        <p:xfrm>
          <a:off x="620202" y="4160101"/>
          <a:ext cx="2444916" cy="2411652"/>
        </p:xfrm>
        <a:graphic>
          <a:graphicData uri="http://schemas.openxmlformats.org/presentationml/2006/ole">
            <mc:AlternateContent xmlns:mc="http://schemas.openxmlformats.org/markup-compatibility/2006">
              <mc:Choice xmlns:v="urn:schemas-microsoft-com:vml" Requires="v">
                <p:oleObj spid="_x0000_s8205" name="公式" r:id="rId3" imgW="26517600" imgH="26517600" progId="Equation.3">
                  <p:embed/>
                </p:oleObj>
              </mc:Choice>
              <mc:Fallback>
                <p:oleObj name="公式" r:id="rId3" imgW="26517600" imgH="265176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202" y="4160101"/>
                        <a:ext cx="2444916" cy="24116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fld id="{AC20FA14-07F6-4523-BA98-E26853356FE2}" type="slidenum">
              <a:rPr lang="zh-CN" altLang="en-US"/>
              <a:pPr/>
              <a:t>62</a:t>
            </a:fld>
            <a:endParaRPr lang="en-US" altLang="zh-CN"/>
          </a:p>
        </p:txBody>
      </p:sp>
      <p:sp>
        <p:nvSpPr>
          <p:cNvPr id="291845" name="Rectangle 5"/>
          <p:cNvSpPr>
            <a:spLocks noChangeArrowheads="1"/>
          </p:cNvSpPr>
          <p:nvPr/>
        </p:nvSpPr>
        <p:spPr bwMode="auto">
          <a:xfrm>
            <a:off x="555529" y="36576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装载问题</a:t>
            </a:r>
          </a:p>
        </p:txBody>
      </p:sp>
      <p:sp>
        <p:nvSpPr>
          <p:cNvPr id="291846" name="Text Box 6"/>
          <p:cNvSpPr txBox="1">
            <a:spLocks noChangeArrowheads="1"/>
          </p:cNvSpPr>
          <p:nvPr/>
        </p:nvSpPr>
        <p:spPr bwMode="auto">
          <a:xfrm>
            <a:off x="86092" y="1403932"/>
            <a:ext cx="487090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buClr>
                <a:schemeClr val="accent2"/>
              </a:buClr>
              <a:buFontTx/>
              <a:buChar char="•"/>
            </a:pPr>
            <a:r>
              <a:rPr lang="zh-CN" altLang="en-US" sz="2400" dirty="0">
                <a:ea typeface="楷体_GB2312" pitchFamily="49" charset="-122"/>
              </a:rPr>
              <a:t>解空间：（</a:t>
            </a:r>
            <a:r>
              <a:rPr lang="en-US" altLang="zh-CN" sz="2400" dirty="0">
                <a:ea typeface="楷体_GB2312" pitchFamily="49" charset="-122"/>
              </a:rPr>
              <a:t>x</a:t>
            </a:r>
            <a:r>
              <a:rPr lang="en-US" altLang="zh-CN" dirty="0">
                <a:ea typeface="楷体_GB2312" pitchFamily="49" charset="-122"/>
              </a:rPr>
              <a:t>1</a:t>
            </a:r>
            <a:r>
              <a:rPr lang="en-US" altLang="zh-CN" sz="2400" dirty="0">
                <a:ea typeface="楷体_GB2312" pitchFamily="49" charset="-122"/>
              </a:rPr>
              <a:t>,x</a:t>
            </a:r>
            <a:r>
              <a:rPr lang="en-US" altLang="zh-CN" dirty="0">
                <a:ea typeface="楷体_GB2312" pitchFamily="49" charset="-122"/>
              </a:rPr>
              <a:t>2</a:t>
            </a:r>
            <a:r>
              <a:rPr lang="en-US" altLang="zh-CN" sz="2400" dirty="0">
                <a:ea typeface="楷体_GB2312" pitchFamily="49" charset="-122"/>
              </a:rPr>
              <a:t>,…</a:t>
            </a:r>
            <a:r>
              <a:rPr lang="en-US" altLang="zh-CN" sz="2400" dirty="0" err="1">
                <a:ea typeface="楷体_GB2312" pitchFamily="49" charset="-122"/>
              </a:rPr>
              <a:t>x</a:t>
            </a:r>
            <a:r>
              <a:rPr lang="en-US" altLang="zh-CN" dirty="0" err="1">
                <a:ea typeface="楷体_GB2312" pitchFamily="49" charset="-122"/>
              </a:rPr>
              <a:t>n</a:t>
            </a:r>
            <a:r>
              <a:rPr lang="zh-CN" altLang="en-US" sz="2400" dirty="0">
                <a:ea typeface="楷体_GB2312" pitchFamily="49" charset="-122"/>
              </a:rPr>
              <a:t>）子集树</a:t>
            </a:r>
          </a:p>
          <a:p>
            <a:pPr>
              <a:buClr>
                <a:schemeClr val="accent2"/>
              </a:buClr>
              <a:buFontTx/>
              <a:buChar char="•"/>
            </a:pPr>
            <a:r>
              <a:rPr lang="zh-CN" altLang="en-US" sz="2400" dirty="0">
                <a:ea typeface="楷体_GB2312" pitchFamily="49" charset="-122"/>
              </a:rPr>
              <a:t>树结构：每层表示元素</a:t>
            </a:r>
            <a:r>
              <a:rPr lang="en-US" altLang="zh-CN" sz="2400" dirty="0">
                <a:ea typeface="楷体_GB2312" pitchFamily="49" charset="-122"/>
              </a:rPr>
              <a:t>x</a:t>
            </a:r>
            <a:r>
              <a:rPr lang="en-US" altLang="zh-CN" sz="1600" dirty="0">
                <a:ea typeface="楷体_GB2312" pitchFamily="49" charset="-122"/>
              </a:rPr>
              <a:t>i</a:t>
            </a:r>
            <a:r>
              <a:rPr lang="zh-CN" altLang="en-US" sz="2400" dirty="0">
                <a:ea typeface="楷体_GB2312" pitchFamily="49" charset="-122"/>
              </a:rPr>
              <a:t>是否选中</a:t>
            </a:r>
          </a:p>
          <a:p>
            <a:pPr>
              <a:buClr>
                <a:schemeClr val="accent2"/>
              </a:buClr>
            </a:pPr>
            <a:endParaRPr lang="en-US" altLang="zh-CN" sz="2400" dirty="0">
              <a:ea typeface="楷体_GB2312" pitchFamily="49" charset="-122"/>
            </a:endParaRPr>
          </a:p>
        </p:txBody>
      </p:sp>
      <p:graphicFrame>
        <p:nvGraphicFramePr>
          <p:cNvPr id="291847" name="Object 7"/>
          <p:cNvGraphicFramePr>
            <a:graphicFrameLocks noChangeAspect="1"/>
          </p:cNvGraphicFramePr>
          <p:nvPr>
            <p:extLst>
              <p:ext uri="{D42A27DB-BD31-4B8C-83A1-F6EECF244321}">
                <p14:modId xmlns:p14="http://schemas.microsoft.com/office/powerpoint/2010/main" val="4292702908"/>
              </p:ext>
            </p:extLst>
          </p:nvPr>
        </p:nvGraphicFramePr>
        <p:xfrm>
          <a:off x="4798144" y="2728093"/>
          <a:ext cx="1047415" cy="928478"/>
        </p:xfrm>
        <a:graphic>
          <a:graphicData uri="http://schemas.openxmlformats.org/presentationml/2006/ole">
            <mc:AlternateContent xmlns:mc="http://schemas.openxmlformats.org/markup-compatibility/2006">
              <mc:Choice xmlns:v="urn:schemas-microsoft-com:vml" Requires="v">
                <p:oleObj spid="_x0000_s9240" name="Equation" r:id="rId4" imgW="11582400" imgH="10363200" progId="Equation.DSMT4">
                  <p:embed/>
                </p:oleObj>
              </mc:Choice>
              <mc:Fallback>
                <p:oleObj name="Equation" r:id="rId4" imgW="11582400" imgH="103632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8144" y="2728093"/>
                        <a:ext cx="1047415" cy="928478"/>
                      </a:xfrm>
                      <a:prstGeom prst="rect">
                        <a:avLst/>
                      </a:prstGeom>
                      <a:noFill/>
                    </p:spPr>
                  </p:pic>
                </p:oleObj>
              </mc:Fallback>
            </mc:AlternateContent>
          </a:graphicData>
        </a:graphic>
      </p:graphicFrame>
      <p:pic>
        <p:nvPicPr>
          <p:cNvPr id="291849" name="Picture 9" descr="t5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98144" y="482444"/>
            <a:ext cx="4299087" cy="217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6499" name="Object 3"/>
          <p:cNvGraphicFramePr>
            <a:graphicFrameLocks noChangeAspect="1"/>
          </p:cNvGraphicFramePr>
          <p:nvPr>
            <p:extLst>
              <p:ext uri="{D42A27DB-BD31-4B8C-83A1-F6EECF244321}">
                <p14:modId xmlns:p14="http://schemas.microsoft.com/office/powerpoint/2010/main" val="1156315296"/>
              </p:ext>
            </p:extLst>
          </p:nvPr>
        </p:nvGraphicFramePr>
        <p:xfrm>
          <a:off x="4328957" y="4787958"/>
          <a:ext cx="1516601" cy="1048982"/>
        </p:xfrm>
        <a:graphic>
          <a:graphicData uri="http://schemas.openxmlformats.org/presentationml/2006/ole">
            <mc:AlternateContent xmlns:mc="http://schemas.openxmlformats.org/markup-compatibility/2006">
              <mc:Choice xmlns:v="urn:schemas-microsoft-com:vml" Requires="v">
                <p:oleObj spid="_x0000_s9241" name="Equation" r:id="rId7" imgW="15240000" imgH="10668000" progId="Equation.DSMT4">
                  <p:embed/>
                </p:oleObj>
              </mc:Choice>
              <mc:Fallback>
                <p:oleObj name="Equation" r:id="rId7" imgW="15240000" imgH="10668000" progId="Equation.DSMT4">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8957" y="4787958"/>
                        <a:ext cx="1516601" cy="1048982"/>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A77CD25E-1916-463B-B0D1-D6DB2377916A}"/>
              </a:ext>
            </a:extLst>
          </p:cNvPr>
          <p:cNvSpPr txBox="1"/>
          <p:nvPr/>
        </p:nvSpPr>
        <p:spPr>
          <a:xfrm>
            <a:off x="244943" y="2940671"/>
            <a:ext cx="8654113" cy="1938992"/>
          </a:xfrm>
          <a:prstGeom prst="rect">
            <a:avLst/>
          </a:prstGeom>
          <a:noFill/>
        </p:spPr>
        <p:txBody>
          <a:bodyPr wrap="square">
            <a:spAutoFit/>
          </a:bodyPr>
          <a:lstStyle/>
          <a:p>
            <a:pPr>
              <a:buClr>
                <a:schemeClr val="accent2"/>
              </a:buClr>
            </a:pP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a:t>
            </a:r>
            <a:r>
              <a:rPr lang="en-US" altLang="zh-CN" sz="2400" dirty="0" err="1"/>
              <a:t>cw</a:t>
            </a:r>
            <a:r>
              <a:rPr lang="zh-CN" altLang="en-US" sz="2400" dirty="0"/>
              <a:t>记当前的装载重量，</a:t>
            </a:r>
            <a:r>
              <a:rPr lang="en-US" altLang="zh-CN" sz="2400" dirty="0" err="1"/>
              <a:t>cw</a:t>
            </a:r>
            <a:r>
              <a:rPr lang="en-US" altLang="zh-CN" sz="2400" dirty="0"/>
              <a:t>=</a:t>
            </a: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若</a:t>
            </a:r>
            <a:r>
              <a:rPr lang="zh-CN" altLang="en-US" sz="2400" dirty="0"/>
              <a:t>在子集树的第</a:t>
            </a:r>
            <a:r>
              <a:rPr lang="en-US" altLang="zh-CN" sz="2400" dirty="0"/>
              <a:t>j+1</a:t>
            </a:r>
            <a:r>
              <a:rPr lang="zh-CN" altLang="en-US" sz="2400" dirty="0"/>
              <a:t>层的结点</a:t>
            </a:r>
            <a:r>
              <a:rPr lang="en-US" altLang="zh-CN" sz="2400" dirty="0"/>
              <a:t>z</a:t>
            </a:r>
            <a:r>
              <a:rPr lang="zh-CN" altLang="en-US" sz="2400" dirty="0"/>
              <a:t>处，则当</a:t>
            </a:r>
            <a:r>
              <a:rPr lang="en-US" altLang="zh-CN" sz="2400" dirty="0" err="1"/>
              <a:t>cw</a:t>
            </a:r>
            <a:r>
              <a:rPr lang="en-US" altLang="zh-CN" sz="2400" dirty="0"/>
              <a:t>&gt;c1</a:t>
            </a:r>
            <a:r>
              <a:rPr lang="zh-CN" altLang="en-US" sz="2400" dirty="0">
                <a:solidFill>
                  <a:srgbClr val="FF0000"/>
                </a:solidFill>
              </a:rPr>
              <a:t>（装满）</a:t>
            </a:r>
            <a:r>
              <a:rPr lang="zh-CN" altLang="en-US" sz="2400" dirty="0"/>
              <a:t>时，以结点</a:t>
            </a:r>
            <a:r>
              <a:rPr lang="en-US" altLang="zh-CN" sz="2400" dirty="0"/>
              <a:t>z</a:t>
            </a:r>
            <a:r>
              <a:rPr lang="zh-CN" altLang="en-US" sz="2400" dirty="0"/>
              <a:t>为根的子树中所有结点都不满足约束条件，因而该子树中的解均为不可行解，故可将该子树剪去。</a:t>
            </a:r>
            <a:endParaRPr lang="en-US" altLang="zh-CN" sz="2400" dirty="0">
              <a:ea typeface="楷体_GB2312" pitchFamily="49" charset="-122"/>
            </a:endParaRPr>
          </a:p>
        </p:txBody>
      </p:sp>
      <p:sp>
        <p:nvSpPr>
          <p:cNvPr id="11" name="文本框 10">
            <a:extLst>
              <a:ext uri="{FF2B5EF4-FFF2-40B4-BE49-F238E27FC236}">
                <a16:creationId xmlns:a16="http://schemas.microsoft.com/office/drawing/2014/main" id="{1D2EED08-C512-4435-922C-5E431EE7944B}"/>
              </a:ext>
            </a:extLst>
          </p:cNvPr>
          <p:cNvSpPr txBox="1"/>
          <p:nvPr/>
        </p:nvSpPr>
        <p:spPr>
          <a:xfrm>
            <a:off x="265016" y="5163255"/>
            <a:ext cx="8728724" cy="1200329"/>
          </a:xfrm>
          <a:prstGeom prst="rect">
            <a:avLst/>
          </a:prstGeom>
          <a:noFill/>
        </p:spPr>
        <p:txBody>
          <a:bodyPr wrap="square">
            <a:spAutoFit/>
          </a:bodyPr>
          <a:lstStyle/>
          <a:p>
            <a:pPr>
              <a:buClr>
                <a:schemeClr val="accent2"/>
              </a:buClr>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a:t>
            </a:r>
            <a:r>
              <a:rPr lang="en-US" altLang="zh-CN" sz="2400" dirty="0">
                <a:ea typeface="楷体_GB2312" pitchFamily="49" charset="-122"/>
              </a:rPr>
              <a:t>r =</a:t>
            </a:r>
            <a:r>
              <a:rPr lang="zh-CN" altLang="en-US" sz="2400" dirty="0">
                <a:ea typeface="楷体_GB2312" pitchFamily="49" charset="-122"/>
              </a:rPr>
              <a:t>剩余集装箱的重量；                  </a:t>
            </a:r>
            <a:endParaRPr lang="en-US" altLang="zh-CN" sz="2400" dirty="0">
              <a:ea typeface="楷体_GB2312" pitchFamily="49" charset="-122"/>
            </a:endParaRP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若当前载重量</a:t>
            </a:r>
            <a:r>
              <a:rPr lang="en-US" altLang="zh-CN" sz="2400" dirty="0" err="1">
                <a:ea typeface="楷体_GB2312" pitchFamily="49" charset="-122"/>
              </a:rPr>
              <a:t>cw+r</a:t>
            </a:r>
            <a:r>
              <a:rPr lang="en-US" altLang="zh-CN" sz="2400" dirty="0">
                <a:ea typeface="楷体_GB2312" pitchFamily="49" charset="-122"/>
                <a:sym typeface="Symbol" panose="05050102010706020507" pitchFamily="18" charset="2"/>
              </a:rPr>
              <a:t> </a:t>
            </a:r>
            <a:r>
              <a:rPr lang="zh-CN" altLang="en-US" sz="2400" dirty="0">
                <a:ea typeface="楷体_GB2312" pitchFamily="49" charset="-122"/>
              </a:rPr>
              <a:t>当前最优载重量</a:t>
            </a:r>
            <a:r>
              <a:rPr lang="en-US" altLang="zh-CN" sz="2400" dirty="0" err="1">
                <a:ea typeface="楷体_GB2312" pitchFamily="49" charset="-122"/>
              </a:rPr>
              <a:t>bestw</a:t>
            </a:r>
            <a:r>
              <a:rPr lang="zh-CN" altLang="en-US" sz="2400" dirty="0">
                <a:ea typeface="楷体_GB2312" pitchFamily="49" charset="-122"/>
              </a:rPr>
              <a:t>，</a:t>
            </a:r>
            <a:r>
              <a:rPr lang="zh-CN" altLang="en-US" sz="2400" dirty="0"/>
              <a:t>可将</a:t>
            </a:r>
            <a:r>
              <a:rPr lang="en-US" altLang="zh-CN" sz="2400" dirty="0"/>
              <a:t>z</a:t>
            </a:r>
            <a:r>
              <a:rPr lang="zh-CN" altLang="en-US" sz="2400" dirty="0"/>
              <a:t>的子树剪去</a:t>
            </a:r>
            <a:endParaRPr lang="en-US" altLang="zh-CN" sz="2400" dirty="0">
              <a:ea typeface="楷体_GB2312" pitchFamily="49" charset="-122"/>
            </a:endParaRPr>
          </a:p>
        </p:txBody>
      </p:sp>
      <p:sp>
        <p:nvSpPr>
          <p:cNvPr id="13" name="文本框 12">
            <a:extLst>
              <a:ext uri="{FF2B5EF4-FFF2-40B4-BE49-F238E27FC236}">
                <a16:creationId xmlns:a16="http://schemas.microsoft.com/office/drawing/2014/main" id="{2B53C9DF-2139-4A92-86BC-C305ABE79991}"/>
              </a:ext>
            </a:extLst>
          </p:cNvPr>
          <p:cNvSpPr txBox="1"/>
          <p:nvPr/>
        </p:nvSpPr>
        <p:spPr>
          <a:xfrm>
            <a:off x="86092" y="2376725"/>
            <a:ext cx="2024719" cy="461665"/>
          </a:xfrm>
          <a:prstGeom prst="rect">
            <a:avLst/>
          </a:prstGeom>
          <a:noFill/>
        </p:spPr>
        <p:txBody>
          <a:bodyPr wrap="square">
            <a:spAutoFit/>
          </a:bodyPr>
          <a:lstStyle/>
          <a:p>
            <a:pPr>
              <a:buClr>
                <a:schemeClr val="accent2"/>
              </a:buClr>
              <a:buFontTx/>
              <a:buChar char="•"/>
            </a:pPr>
            <a:r>
              <a:rPr lang="zh-CN" altLang="en-US" sz="2400" dirty="0">
                <a:ea typeface="楷体_GB2312" pitchFamily="49" charset="-122"/>
              </a:rPr>
              <a:t>剪枝条件</a:t>
            </a:r>
          </a:p>
        </p:txBody>
      </p:sp>
    </p:spTree>
    <p:extLst>
      <p:ext uri="{BB962C8B-B14F-4D97-AF65-F5344CB8AC3E}">
        <p14:creationId xmlns:p14="http://schemas.microsoft.com/office/powerpoint/2010/main" val="201052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1849"/>
                                        </p:tgtEl>
                                        <p:attrNameLst>
                                          <p:attrName>style.visibility</p:attrName>
                                        </p:attrNameLst>
                                      </p:cBhvr>
                                      <p:to>
                                        <p:strVal val="visible"/>
                                      </p:to>
                                    </p:set>
                                    <p:animEffect transition="in" filter="wipe(up)">
                                      <p:cBhvr>
                                        <p:cTn id="7" dur="500"/>
                                        <p:tgtEl>
                                          <p:spTgt spid="29184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9184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06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3300" y="82689"/>
            <a:ext cx="7772400" cy="1143000"/>
          </a:xfrm>
        </p:spPr>
        <p:txBody>
          <a:bodyPr/>
          <a:lstStyle/>
          <a:p>
            <a:pPr algn="l"/>
            <a:r>
              <a:rPr lang="zh-CN" altLang="en-US" dirty="0">
                <a:effectLst>
                  <a:outerShdw blurRad="38100" dist="38100" dir="2700000" algn="tl">
                    <a:srgbClr val="C0C0C0"/>
                  </a:outerShdw>
                </a:effectLst>
                <a:ea typeface="黑体" panose="02010609060101010101" pitchFamily="49" charset="-122"/>
              </a:rPr>
              <a:t>装载问题</a:t>
            </a:r>
            <a:endParaRPr lang="zh-CN" altLang="en-US" dirty="0"/>
          </a:p>
        </p:txBody>
      </p:sp>
      <p:sp>
        <p:nvSpPr>
          <p:cNvPr id="4" name="Rectangle 13"/>
          <p:cNvSpPr>
            <a:spLocks noChangeArrowheads="1"/>
          </p:cNvSpPr>
          <p:nvPr/>
        </p:nvSpPr>
        <p:spPr bwMode="auto">
          <a:xfrm>
            <a:off x="192363" y="1410355"/>
            <a:ext cx="5490606" cy="5262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latin typeface="Arial" panose="020B0604020202020204" pitchFamily="34" charset="0"/>
                <a:ea typeface="楷体_GB2312" pitchFamily="49" charset="-122"/>
              </a:rPr>
              <a:t>void </a:t>
            </a:r>
            <a:r>
              <a:rPr lang="en-US" altLang="zh-CN" b="1" dirty="0">
                <a:latin typeface="Arial" panose="020B0604020202020204" pitchFamily="34" charset="0"/>
                <a:ea typeface="楷体_GB2312" pitchFamily="49" charset="-122"/>
              </a:rPr>
              <a:t>backtrack</a:t>
            </a:r>
            <a:r>
              <a:rPr lang="en-US" altLang="zh-CN" dirty="0">
                <a:latin typeface="Arial" panose="020B0604020202020204" pitchFamily="34" charset="0"/>
                <a:ea typeface="楷体_GB2312" pitchFamily="49" charset="-122"/>
              </a:rPr>
              <a:t> (</a:t>
            </a:r>
            <a:r>
              <a:rPr lang="en-US" altLang="zh-CN" dirty="0" err="1">
                <a:latin typeface="Arial" panose="020B0604020202020204" pitchFamily="34" charset="0"/>
                <a:ea typeface="楷体_GB2312" pitchFamily="49" charset="-122"/>
              </a:rPr>
              <a:t>int</a:t>
            </a:r>
            <a:r>
              <a:rPr lang="en-US" altLang="zh-CN" dirty="0">
                <a:latin typeface="Arial" panose="020B0604020202020204" pitchFamily="34" charset="0"/>
                <a:ea typeface="楷体_GB2312" pitchFamily="49" charset="-122"/>
              </a:rPr>
              <a:t> </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a:t>
            </a:r>
          </a:p>
          <a:p>
            <a:r>
              <a:rPr lang="en-US" altLang="zh-CN" dirty="0">
                <a:latin typeface="Arial" panose="020B0604020202020204" pitchFamily="34" charset="0"/>
                <a:ea typeface="楷体_GB2312" pitchFamily="49" charset="-122"/>
              </a:rPr>
              <a:t>   {// </a:t>
            </a:r>
            <a:r>
              <a:rPr lang="zh-CN" altLang="en-US" dirty="0">
                <a:latin typeface="Arial" panose="020B0604020202020204" pitchFamily="34" charset="0"/>
                <a:ea typeface="楷体_GB2312" pitchFamily="49" charset="-122"/>
              </a:rPr>
              <a:t>搜索第</a:t>
            </a:r>
            <a:r>
              <a:rPr lang="en-US" altLang="zh-CN" dirty="0" err="1">
                <a:latin typeface="Arial" panose="020B0604020202020204" pitchFamily="34" charset="0"/>
                <a:ea typeface="楷体_GB2312" pitchFamily="49" charset="-122"/>
              </a:rPr>
              <a:t>i</a:t>
            </a:r>
            <a:r>
              <a:rPr lang="zh-CN" altLang="en-US" dirty="0">
                <a:latin typeface="Arial" panose="020B0604020202020204" pitchFamily="34" charset="0"/>
                <a:ea typeface="楷体_GB2312" pitchFamily="49" charset="-122"/>
              </a:rPr>
              <a:t>层结点</a:t>
            </a:r>
          </a:p>
          <a:p>
            <a:r>
              <a:rPr lang="zh-CN" altLang="en-US"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if</a:t>
            </a:r>
            <a:r>
              <a:rPr lang="en-US" altLang="zh-CN" dirty="0">
                <a:latin typeface="Arial" panose="020B0604020202020204" pitchFamily="34" charset="0"/>
                <a:ea typeface="楷体_GB2312" pitchFamily="49" charset="-122"/>
              </a:rPr>
              <a:t> (</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&gt; n)  // </a:t>
            </a:r>
            <a:r>
              <a:rPr lang="zh-CN" altLang="en-US" dirty="0">
                <a:latin typeface="Arial" panose="020B0604020202020204" pitchFamily="34" charset="0"/>
                <a:ea typeface="楷体_GB2312" pitchFamily="49" charset="-122"/>
              </a:rPr>
              <a:t>到达叶结点</a:t>
            </a:r>
          </a:p>
          <a:p>
            <a:r>
              <a:rPr lang="zh-CN" altLang="en-US" dirty="0">
                <a:latin typeface="Arial" panose="020B0604020202020204" pitchFamily="34" charset="0"/>
                <a:ea typeface="楷体_GB2312" pitchFamily="49" charset="-122"/>
              </a:rPr>
              <a:t>         更新最优解</a:t>
            </a:r>
            <a:r>
              <a:rPr lang="en-US" altLang="zh-CN" dirty="0" err="1">
                <a:latin typeface="Arial" panose="020B0604020202020204" pitchFamily="34" charset="0"/>
                <a:ea typeface="楷体_GB2312" pitchFamily="49" charset="-122"/>
              </a:rPr>
              <a:t>bestx,bestw;return</a:t>
            </a:r>
            <a:r>
              <a:rPr lang="en-US" altLang="zh-CN" dirty="0">
                <a:latin typeface="Arial" panose="020B0604020202020204" pitchFamily="34" charset="0"/>
                <a:ea typeface="楷体_GB2312" pitchFamily="49" charset="-122"/>
              </a:rPr>
              <a:t>;</a:t>
            </a:r>
          </a:p>
          <a:p>
            <a:r>
              <a:rPr lang="en-US" altLang="zh-CN" dirty="0">
                <a:latin typeface="Arial" panose="020B0604020202020204" pitchFamily="34" charset="0"/>
                <a:ea typeface="楷体_GB2312" pitchFamily="49" charset="-122"/>
              </a:rPr>
              <a:t>      r -= w[</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a:t>
            </a:r>
          </a:p>
          <a:p>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if </a:t>
            </a:r>
            <a:r>
              <a:rPr lang="en-US" altLang="zh-CN" dirty="0">
                <a:latin typeface="Arial" panose="020B0604020202020204" pitchFamily="34" charset="0"/>
                <a:ea typeface="楷体_GB2312" pitchFamily="49" charset="-122"/>
              </a:rPr>
              <a:t>(</a:t>
            </a:r>
            <a:r>
              <a:rPr lang="en-US" altLang="zh-CN" dirty="0" err="1">
                <a:latin typeface="Arial" panose="020B0604020202020204" pitchFamily="34" charset="0"/>
                <a:ea typeface="楷体_GB2312" pitchFamily="49" charset="-122"/>
              </a:rPr>
              <a:t>cw</a:t>
            </a:r>
            <a:r>
              <a:rPr lang="en-US" altLang="zh-CN" dirty="0">
                <a:latin typeface="Arial" panose="020B0604020202020204" pitchFamily="34" charset="0"/>
                <a:ea typeface="楷体_GB2312" pitchFamily="49" charset="-122"/>
              </a:rPr>
              <a:t> + w[</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&lt;= c) {// </a:t>
            </a:r>
            <a:r>
              <a:rPr lang="zh-CN" altLang="en-US" dirty="0">
                <a:latin typeface="Arial" panose="020B0604020202020204" pitchFamily="34" charset="0"/>
                <a:ea typeface="楷体_GB2312" pitchFamily="49" charset="-122"/>
              </a:rPr>
              <a:t>搜索左子树</a:t>
            </a:r>
          </a:p>
          <a:p>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x[</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 1;</a:t>
            </a:r>
          </a:p>
          <a:p>
            <a:r>
              <a:rPr lang="en-US" altLang="zh-CN" dirty="0">
                <a:latin typeface="Arial" panose="020B0604020202020204" pitchFamily="34" charset="0"/>
                <a:ea typeface="楷体_GB2312" pitchFamily="49" charset="-122"/>
              </a:rPr>
              <a:t>         </a:t>
            </a:r>
            <a:r>
              <a:rPr lang="en-US" altLang="zh-CN" dirty="0" err="1">
                <a:latin typeface="Arial" panose="020B0604020202020204" pitchFamily="34" charset="0"/>
                <a:ea typeface="楷体_GB2312" pitchFamily="49" charset="-122"/>
              </a:rPr>
              <a:t>cw</a:t>
            </a:r>
            <a:r>
              <a:rPr lang="en-US" altLang="zh-CN" dirty="0">
                <a:latin typeface="Arial" panose="020B0604020202020204" pitchFamily="34" charset="0"/>
                <a:ea typeface="楷体_GB2312" pitchFamily="49" charset="-122"/>
              </a:rPr>
              <a:t> += w[</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a:t>
            </a:r>
          </a:p>
          <a:p>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backtrack</a:t>
            </a:r>
            <a:r>
              <a:rPr lang="en-US" altLang="zh-CN" dirty="0">
                <a:latin typeface="Arial" panose="020B0604020202020204" pitchFamily="34" charset="0"/>
                <a:ea typeface="楷体_GB2312" pitchFamily="49" charset="-122"/>
              </a:rPr>
              <a:t>(</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+ 1);</a:t>
            </a:r>
          </a:p>
          <a:p>
            <a:r>
              <a:rPr lang="en-US" altLang="zh-CN" dirty="0">
                <a:latin typeface="Arial" panose="020B0604020202020204" pitchFamily="34" charset="0"/>
                <a:ea typeface="楷体_GB2312" pitchFamily="49" charset="-122"/>
              </a:rPr>
              <a:t>         </a:t>
            </a:r>
            <a:r>
              <a:rPr lang="en-US" altLang="zh-CN" dirty="0" err="1">
                <a:latin typeface="Arial" panose="020B0604020202020204" pitchFamily="34" charset="0"/>
                <a:ea typeface="楷体_GB2312" pitchFamily="49" charset="-122"/>
              </a:rPr>
              <a:t>cw</a:t>
            </a:r>
            <a:r>
              <a:rPr lang="en-US" altLang="zh-CN" dirty="0">
                <a:latin typeface="Arial" panose="020B0604020202020204" pitchFamily="34" charset="0"/>
                <a:ea typeface="楷体_GB2312" pitchFamily="49" charset="-122"/>
              </a:rPr>
              <a:t> -= w[</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a:t>
            </a:r>
          </a:p>
          <a:p>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if </a:t>
            </a:r>
            <a:r>
              <a:rPr lang="en-US" altLang="zh-CN" dirty="0">
                <a:latin typeface="Arial" panose="020B0604020202020204" pitchFamily="34" charset="0"/>
                <a:ea typeface="楷体_GB2312" pitchFamily="49" charset="-122"/>
              </a:rPr>
              <a:t>(</a:t>
            </a:r>
            <a:r>
              <a:rPr lang="en-US" altLang="zh-CN" dirty="0" err="1">
                <a:latin typeface="Arial" panose="020B0604020202020204" pitchFamily="34" charset="0"/>
                <a:ea typeface="楷体_GB2312" pitchFamily="49" charset="-122"/>
              </a:rPr>
              <a:t>cw</a:t>
            </a:r>
            <a:r>
              <a:rPr lang="en-US" altLang="zh-CN" dirty="0">
                <a:latin typeface="Arial" panose="020B0604020202020204" pitchFamily="34" charset="0"/>
                <a:ea typeface="楷体_GB2312" pitchFamily="49" charset="-122"/>
              </a:rPr>
              <a:t> + r &gt; </a:t>
            </a:r>
            <a:r>
              <a:rPr lang="en-US" altLang="zh-CN" dirty="0" err="1">
                <a:latin typeface="Arial" panose="020B0604020202020204" pitchFamily="34" charset="0"/>
                <a:ea typeface="楷体_GB2312" pitchFamily="49" charset="-122"/>
              </a:rPr>
              <a:t>bestw</a:t>
            </a:r>
            <a:r>
              <a:rPr lang="en-US" altLang="zh-CN" dirty="0">
                <a:latin typeface="Arial" panose="020B0604020202020204" pitchFamily="34" charset="0"/>
                <a:ea typeface="楷体_GB2312" pitchFamily="49" charset="-122"/>
              </a:rPr>
              <a:t>)  {// </a:t>
            </a:r>
            <a:r>
              <a:rPr lang="zh-CN" altLang="en-US" dirty="0">
                <a:latin typeface="Arial" panose="020B0604020202020204" pitchFamily="34" charset="0"/>
                <a:ea typeface="楷体_GB2312" pitchFamily="49" charset="-122"/>
              </a:rPr>
              <a:t>搜索右子树</a:t>
            </a:r>
          </a:p>
          <a:p>
            <a:r>
              <a:rPr lang="en-US" altLang="zh-CN" dirty="0">
                <a:latin typeface="Arial" panose="020B0604020202020204" pitchFamily="34" charset="0"/>
                <a:ea typeface="楷体_GB2312" pitchFamily="49" charset="-122"/>
              </a:rPr>
              <a:t>         x[</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 0; </a:t>
            </a:r>
            <a:r>
              <a:rPr lang="en-US" altLang="zh-CN" b="1" dirty="0">
                <a:latin typeface="Arial" panose="020B0604020202020204" pitchFamily="34" charset="0"/>
                <a:ea typeface="楷体_GB2312" pitchFamily="49" charset="-122"/>
              </a:rPr>
              <a:t>backtrack</a:t>
            </a:r>
            <a:r>
              <a:rPr lang="en-US" altLang="zh-CN" dirty="0">
                <a:latin typeface="Arial" panose="020B0604020202020204" pitchFamily="34" charset="0"/>
                <a:ea typeface="楷体_GB2312" pitchFamily="49" charset="-122"/>
              </a:rPr>
              <a:t>(</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+ 1);    }</a:t>
            </a:r>
          </a:p>
          <a:p>
            <a:r>
              <a:rPr lang="en-US" altLang="zh-CN" dirty="0">
                <a:latin typeface="Arial" panose="020B0604020202020204" pitchFamily="34" charset="0"/>
                <a:ea typeface="楷体_GB2312" pitchFamily="49" charset="-122"/>
              </a:rPr>
              <a:t>      r += w[</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a:t>
            </a:r>
          </a:p>
          <a:p>
            <a:r>
              <a:rPr lang="en-US" altLang="zh-CN" dirty="0">
                <a:latin typeface="Arial" panose="020B0604020202020204" pitchFamily="34" charset="0"/>
                <a:ea typeface="楷体_GB2312" pitchFamily="49" charset="-122"/>
              </a:rPr>
              <a:t>   }</a:t>
            </a:r>
          </a:p>
        </p:txBody>
      </p:sp>
      <p:sp>
        <p:nvSpPr>
          <p:cNvPr id="5" name="Text Box 12"/>
          <p:cNvSpPr txBox="1">
            <a:spLocks noChangeArrowheads="1"/>
          </p:cNvSpPr>
          <p:nvPr/>
        </p:nvSpPr>
        <p:spPr bwMode="auto">
          <a:xfrm>
            <a:off x="6434999" y="3711123"/>
            <a:ext cx="2239147" cy="2677656"/>
          </a:xfrm>
          <a:prstGeom prst="rect">
            <a:avLst/>
          </a:prstGeom>
          <a:solidFill>
            <a:schemeClr val="accent2">
              <a:lumMod val="40000"/>
              <a:lumOff val="60000"/>
            </a:schemeClr>
          </a:solidFill>
          <a:ln w="50800">
            <a:solidFill>
              <a:srgbClr val="FF6600"/>
            </a:solidFill>
            <a:miter lim="800000"/>
            <a:headEnd/>
            <a:tailEnd/>
          </a:ln>
          <a:effectLst/>
        </p:spPr>
        <p:txBody>
          <a:bodyPr wrap="square">
            <a:spAutoFit/>
          </a:bodyPr>
          <a:lstStyle/>
          <a:p>
            <a:r>
              <a:rPr lang="zh-CN" altLang="en-US" sz="2400" dirty="0">
                <a:ea typeface="楷体_GB2312" pitchFamily="49" charset="-122"/>
              </a:rPr>
              <a:t>用回溯法设计解装载问题的</a:t>
            </a:r>
            <a:r>
              <a:rPr lang="en-US" altLang="zh-CN" sz="2400" dirty="0">
                <a:ea typeface="楷体_GB2312" pitchFamily="49" charset="-122"/>
              </a:rPr>
              <a:t>O(2</a:t>
            </a:r>
            <a:r>
              <a:rPr lang="en-US" altLang="zh-CN" sz="2400" baseline="30000" dirty="0">
                <a:ea typeface="楷体_GB2312" pitchFamily="49" charset="-122"/>
              </a:rPr>
              <a:t>n</a:t>
            </a:r>
            <a:r>
              <a:rPr lang="en-US" altLang="zh-CN" sz="2400" dirty="0">
                <a:ea typeface="楷体_GB2312" pitchFamily="49" charset="-122"/>
              </a:rPr>
              <a:t>)</a:t>
            </a:r>
            <a:r>
              <a:rPr lang="zh-CN" altLang="en-US" sz="2400" dirty="0">
                <a:ea typeface="楷体_GB2312" pitchFamily="49" charset="-122"/>
              </a:rPr>
              <a:t>计算时间算法。在某些情况下该算法优于动态规划算法。</a:t>
            </a:r>
          </a:p>
        </p:txBody>
      </p:sp>
      <p:sp>
        <p:nvSpPr>
          <p:cNvPr id="6" name="Text Box 12">
            <a:extLst>
              <a:ext uri="{FF2B5EF4-FFF2-40B4-BE49-F238E27FC236}">
                <a16:creationId xmlns:a16="http://schemas.microsoft.com/office/drawing/2014/main" id="{DCB87118-846A-475C-91BC-0A2AC612CD95}"/>
              </a:ext>
            </a:extLst>
          </p:cNvPr>
          <p:cNvSpPr txBox="1">
            <a:spLocks noChangeArrowheads="1"/>
          </p:cNvSpPr>
          <p:nvPr/>
        </p:nvSpPr>
        <p:spPr bwMode="auto">
          <a:xfrm>
            <a:off x="5576064" y="1577217"/>
            <a:ext cx="3375573" cy="1569660"/>
          </a:xfrm>
          <a:prstGeom prst="rect">
            <a:avLst/>
          </a:prstGeom>
          <a:solidFill>
            <a:schemeClr val="accent2">
              <a:lumMod val="40000"/>
              <a:lumOff val="60000"/>
            </a:schemeClr>
          </a:solidFill>
          <a:ln w="50800">
            <a:solidFill>
              <a:srgbClr val="FF6600"/>
            </a:solidFill>
            <a:miter lim="800000"/>
            <a:headEnd/>
            <a:tailEnd/>
          </a:ln>
          <a:effectLst/>
        </p:spPr>
        <p:txBody>
          <a:bodyPr wrap="square">
            <a:spAutoFit/>
          </a:bodyPr>
          <a:lstStyle/>
          <a:p>
            <a:r>
              <a:rPr lang="en-US" altLang="zh-CN" sz="2400" dirty="0">
                <a:ea typeface="楷体_GB2312" pitchFamily="49" charset="-122"/>
              </a:rPr>
              <a:t>CW=</a:t>
            </a:r>
            <a:r>
              <a:rPr lang="zh-CN" altLang="en-US" sz="2400" dirty="0">
                <a:ea typeface="楷体_GB2312" pitchFamily="49" charset="-122"/>
              </a:rPr>
              <a:t>当前装载量</a:t>
            </a:r>
            <a:endParaRPr lang="en-US" altLang="zh-CN" sz="2400" dirty="0">
              <a:ea typeface="楷体_GB2312" pitchFamily="49" charset="-122"/>
            </a:endParaRPr>
          </a:p>
          <a:p>
            <a:r>
              <a:rPr lang="en-US" altLang="zh-CN" sz="2400" dirty="0">
                <a:ea typeface="楷体_GB2312" pitchFamily="49" charset="-122"/>
              </a:rPr>
              <a:t>r = </a:t>
            </a:r>
            <a:r>
              <a:rPr lang="zh-CN" altLang="en-US" sz="2400" dirty="0">
                <a:ea typeface="楷体_GB2312" pitchFamily="49" charset="-122"/>
              </a:rPr>
              <a:t>残留装载量</a:t>
            </a:r>
            <a:endParaRPr lang="en-US" altLang="zh-CN" sz="2400" dirty="0">
              <a:ea typeface="楷体_GB2312" pitchFamily="49" charset="-122"/>
            </a:endParaRPr>
          </a:p>
          <a:p>
            <a:r>
              <a:rPr lang="en-US" altLang="zh-CN" sz="2400" dirty="0">
                <a:ea typeface="楷体_GB2312" pitchFamily="49" charset="-122"/>
              </a:rPr>
              <a:t>W[</a:t>
            </a:r>
            <a:r>
              <a:rPr lang="en-US" altLang="zh-CN" sz="2400" dirty="0" err="1">
                <a:ea typeface="楷体_GB2312" pitchFamily="49" charset="-122"/>
              </a:rPr>
              <a:t>i</a:t>
            </a:r>
            <a:r>
              <a:rPr lang="en-US" altLang="zh-CN" sz="2400" dirty="0">
                <a:ea typeface="楷体_GB2312" pitchFamily="49" charset="-122"/>
              </a:rPr>
              <a:t>] = </a:t>
            </a:r>
            <a:r>
              <a:rPr lang="zh-CN" altLang="en-US" sz="2400" dirty="0">
                <a:ea typeface="楷体_GB2312" pitchFamily="49" charset="-122"/>
              </a:rPr>
              <a:t>第</a:t>
            </a:r>
            <a:r>
              <a:rPr lang="en-US" altLang="zh-CN" sz="2400" dirty="0" err="1">
                <a:ea typeface="楷体_GB2312" pitchFamily="49" charset="-122"/>
              </a:rPr>
              <a:t>i</a:t>
            </a:r>
            <a:r>
              <a:rPr lang="zh-CN" altLang="en-US" sz="2400" dirty="0">
                <a:ea typeface="楷体_GB2312" pitchFamily="49" charset="-122"/>
              </a:rPr>
              <a:t>个集装箱装载量</a:t>
            </a:r>
          </a:p>
        </p:txBody>
      </p:sp>
      <p:sp>
        <p:nvSpPr>
          <p:cNvPr id="3" name="椭圆 2">
            <a:extLst>
              <a:ext uri="{FF2B5EF4-FFF2-40B4-BE49-F238E27FC236}">
                <a16:creationId xmlns:a16="http://schemas.microsoft.com/office/drawing/2014/main" id="{4BC97B96-2A18-4D08-BFA4-E79B31CAED59}"/>
              </a:ext>
            </a:extLst>
          </p:cNvPr>
          <p:cNvSpPr/>
          <p:nvPr/>
        </p:nvSpPr>
        <p:spPr bwMode="auto">
          <a:xfrm>
            <a:off x="649480" y="2931207"/>
            <a:ext cx="1974079" cy="410199"/>
          </a:xfrm>
          <a:prstGeom prst="ellipse">
            <a:avLst/>
          </a:prstGeom>
          <a:noFill/>
          <a:ln w="38100" cap="flat" cmpd="sng" algn="ctr">
            <a:solidFill>
              <a:srgbClr val="00B05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7" name="椭圆 6">
            <a:extLst>
              <a:ext uri="{FF2B5EF4-FFF2-40B4-BE49-F238E27FC236}">
                <a16:creationId xmlns:a16="http://schemas.microsoft.com/office/drawing/2014/main" id="{98EB331F-C51D-4216-A497-DAAE614DCE80}"/>
              </a:ext>
            </a:extLst>
          </p:cNvPr>
          <p:cNvSpPr/>
          <p:nvPr/>
        </p:nvSpPr>
        <p:spPr bwMode="auto">
          <a:xfrm>
            <a:off x="649480" y="5878081"/>
            <a:ext cx="1974079" cy="410199"/>
          </a:xfrm>
          <a:prstGeom prst="ellipse">
            <a:avLst/>
          </a:prstGeom>
          <a:noFill/>
          <a:ln w="38100" cap="flat" cmpd="sng" algn="ctr">
            <a:solidFill>
              <a:srgbClr val="00B05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28800" y="457200"/>
            <a:ext cx="4191000" cy="487363"/>
          </a:xfrm>
        </p:spPr>
        <p:txBody>
          <a:bodyPr/>
          <a:lstStyle/>
          <a:p>
            <a:pPr eaLnBrk="1" hangingPunct="1"/>
            <a:r>
              <a:rPr lang="zh-CN" altLang="en-US" sz="3200" dirty="0"/>
              <a:t>四后问题的解空间</a:t>
            </a:r>
          </a:p>
        </p:txBody>
      </p:sp>
      <p:sp>
        <p:nvSpPr>
          <p:cNvPr id="15363" name="Rectangle 3"/>
          <p:cNvSpPr>
            <a:spLocks noGrp="1" noChangeArrowheads="1"/>
          </p:cNvSpPr>
          <p:nvPr>
            <p:ph idx="1"/>
          </p:nvPr>
        </p:nvSpPr>
        <p:spPr>
          <a:xfrm>
            <a:off x="457200" y="944563"/>
            <a:ext cx="8229600" cy="5684837"/>
          </a:xfrm>
        </p:spPr>
        <p:txBody>
          <a:bodyPr/>
          <a:lstStyle/>
          <a:p>
            <a:pPr eaLnBrk="1" hangingPunct="1">
              <a:buFontTx/>
              <a:buNone/>
            </a:pPr>
            <a:r>
              <a:rPr lang="zh-CN" altLang="en-US" sz="2400" dirty="0"/>
              <a:t>	</a:t>
            </a:r>
            <a:endParaRPr lang="en-US" altLang="zh-CN" sz="2400" dirty="0"/>
          </a:p>
          <a:p>
            <a:pPr eaLnBrk="1" hangingPunct="1">
              <a:buFontTx/>
              <a:buNone/>
            </a:pPr>
            <a:r>
              <a:rPr lang="zh-CN" altLang="en-US" sz="2400" dirty="0"/>
              <a:t>向量                                表示皇后的布局。分量    表示第   行皇后的列位置。</a:t>
            </a:r>
          </a:p>
          <a:p>
            <a:pPr eaLnBrk="1" hangingPunct="1">
              <a:buFontTx/>
              <a:buNone/>
            </a:pPr>
            <a:r>
              <a:rPr lang="zh-CN" altLang="en-US" sz="2400" dirty="0"/>
              <a:t>	    的取值范围                             ， 有  </a:t>
            </a:r>
            <a:r>
              <a:rPr lang="en-US" altLang="zh-CN" sz="2400" dirty="0"/>
              <a:t>4</a:t>
            </a:r>
            <a:r>
              <a:rPr lang="en-US" altLang="zh-CN" sz="2400" baseline="30000" dirty="0"/>
              <a:t>4</a:t>
            </a:r>
            <a:r>
              <a:rPr lang="zh-CN" altLang="en-US" sz="2400" dirty="0"/>
              <a:t>  个可能解</a:t>
            </a:r>
          </a:p>
        </p:txBody>
      </p:sp>
      <p:sp>
        <p:nvSpPr>
          <p:cNvPr id="1536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6" name="Object 5"/>
          <p:cNvGraphicFramePr>
            <a:graphicFrameLocks noChangeAspect="1"/>
          </p:cNvGraphicFramePr>
          <p:nvPr>
            <p:extLst>
              <p:ext uri="{D42A27DB-BD31-4B8C-83A1-F6EECF244321}">
                <p14:modId xmlns:p14="http://schemas.microsoft.com/office/powerpoint/2010/main" val="1104961687"/>
              </p:ext>
            </p:extLst>
          </p:nvPr>
        </p:nvGraphicFramePr>
        <p:xfrm>
          <a:off x="1295400" y="1378743"/>
          <a:ext cx="2286000" cy="423863"/>
        </p:xfrm>
        <a:graphic>
          <a:graphicData uri="http://schemas.openxmlformats.org/presentationml/2006/ole">
            <mc:AlternateContent xmlns:mc="http://schemas.openxmlformats.org/markup-compatibility/2006">
              <mc:Choice xmlns:v="urn:schemas-microsoft-com:vml" Requires="v">
                <p:oleObj spid="_x0000_s2127" name="公式" r:id="rId3" imgW="24688800" imgH="4572000" progId="Equation.3">
                  <p:embed/>
                </p:oleObj>
              </mc:Choice>
              <mc:Fallback>
                <p:oleObj name="公式" r:id="rId3" imgW="24688800" imgH="4572000" progId="Equation.3">
                  <p:embed/>
                  <p:pic>
                    <p:nvPicPr>
                      <p:cNvPr id="0" name="Picture 1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378743"/>
                        <a:ext cx="22860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8" name="Object 7"/>
          <p:cNvGraphicFramePr>
            <a:graphicFrameLocks noChangeAspect="1"/>
          </p:cNvGraphicFramePr>
          <p:nvPr>
            <p:extLst>
              <p:ext uri="{D42A27DB-BD31-4B8C-83A1-F6EECF244321}">
                <p14:modId xmlns:p14="http://schemas.microsoft.com/office/powerpoint/2010/main" val="3373415215"/>
              </p:ext>
            </p:extLst>
          </p:nvPr>
        </p:nvGraphicFramePr>
        <p:xfrm>
          <a:off x="6591300" y="1374509"/>
          <a:ext cx="342900" cy="457200"/>
        </p:xfrm>
        <a:graphic>
          <a:graphicData uri="http://schemas.openxmlformats.org/presentationml/2006/ole">
            <mc:AlternateContent xmlns:mc="http://schemas.openxmlformats.org/markup-compatibility/2006">
              <mc:Choice xmlns:v="urn:schemas-microsoft-com:vml" Requires="v">
                <p:oleObj spid="_x0000_s2128" name="公式" r:id="rId5" imgW="3352800" imgH="4572000" progId="Equation.3">
                  <p:embed/>
                </p:oleObj>
              </mc:Choice>
              <mc:Fallback>
                <p:oleObj name="公式" r:id="rId5" imgW="3352800" imgH="4572000" progId="Equation.3">
                  <p:embed/>
                  <p:pic>
                    <p:nvPicPr>
                      <p:cNvPr id="0" name="Picture 1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1300" y="1374509"/>
                        <a:ext cx="342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0" name="Object 9"/>
          <p:cNvGraphicFramePr>
            <a:graphicFrameLocks noChangeAspect="1"/>
          </p:cNvGraphicFramePr>
          <p:nvPr>
            <p:extLst>
              <p:ext uri="{D42A27DB-BD31-4B8C-83A1-F6EECF244321}">
                <p14:modId xmlns:p14="http://schemas.microsoft.com/office/powerpoint/2010/main" val="618183953"/>
              </p:ext>
            </p:extLst>
          </p:nvPr>
        </p:nvGraphicFramePr>
        <p:xfrm>
          <a:off x="7874000" y="1374509"/>
          <a:ext cx="257175" cy="457200"/>
        </p:xfrm>
        <a:graphic>
          <a:graphicData uri="http://schemas.openxmlformats.org/presentationml/2006/ole">
            <mc:AlternateContent xmlns:mc="http://schemas.openxmlformats.org/markup-compatibility/2006">
              <mc:Choice xmlns:v="urn:schemas-microsoft-com:vml" Requires="v">
                <p:oleObj spid="_x0000_s2129" name="公式" r:id="rId7" imgW="2133600" imgH="3657600" progId="Equation.3">
                  <p:embed/>
                </p:oleObj>
              </mc:Choice>
              <mc:Fallback>
                <p:oleObj name="公式" r:id="rId7" imgW="2133600" imgH="3657600" progId="Equation.3">
                  <p:embed/>
                  <p:pic>
                    <p:nvPicPr>
                      <p:cNvPr id="0" name="Picture 2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4000" y="1374509"/>
                        <a:ext cx="2571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2" name="Object 11"/>
          <p:cNvGraphicFramePr>
            <a:graphicFrameLocks noChangeAspect="1"/>
          </p:cNvGraphicFramePr>
          <p:nvPr>
            <p:extLst>
              <p:ext uri="{D42A27DB-BD31-4B8C-83A1-F6EECF244321}">
                <p14:modId xmlns:p14="http://schemas.microsoft.com/office/powerpoint/2010/main" val="973558024"/>
              </p:ext>
            </p:extLst>
          </p:nvPr>
        </p:nvGraphicFramePr>
        <p:xfrm>
          <a:off x="714375" y="2123860"/>
          <a:ext cx="400050" cy="533400"/>
        </p:xfrm>
        <a:graphic>
          <a:graphicData uri="http://schemas.openxmlformats.org/presentationml/2006/ole">
            <mc:AlternateContent xmlns:mc="http://schemas.openxmlformats.org/markup-compatibility/2006">
              <mc:Choice xmlns:v="urn:schemas-microsoft-com:vml" Requires="v">
                <p:oleObj spid="_x0000_s2130" name="公式" r:id="rId9" imgW="3352800" imgH="4572000" progId="Equation.3">
                  <p:embed/>
                </p:oleObj>
              </mc:Choice>
              <mc:Fallback>
                <p:oleObj name="公式" r:id="rId9" imgW="3352800" imgH="4572000" progId="Equation.3">
                  <p:embed/>
                  <p:pic>
                    <p:nvPicPr>
                      <p:cNvPr id="0" name="Picture 2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2123860"/>
                        <a:ext cx="400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4" name="Object 13"/>
          <p:cNvGraphicFramePr>
            <a:graphicFrameLocks noChangeAspect="1"/>
          </p:cNvGraphicFramePr>
          <p:nvPr>
            <p:extLst>
              <p:ext uri="{D42A27DB-BD31-4B8C-83A1-F6EECF244321}">
                <p14:modId xmlns:p14="http://schemas.microsoft.com/office/powerpoint/2010/main" val="2911714277"/>
              </p:ext>
            </p:extLst>
          </p:nvPr>
        </p:nvGraphicFramePr>
        <p:xfrm>
          <a:off x="2791574" y="2220563"/>
          <a:ext cx="1828800" cy="401638"/>
        </p:xfrm>
        <a:graphic>
          <a:graphicData uri="http://schemas.openxmlformats.org/presentationml/2006/ole">
            <mc:AlternateContent xmlns:mc="http://schemas.openxmlformats.org/markup-compatibility/2006">
              <mc:Choice xmlns:v="urn:schemas-microsoft-com:vml" Requires="v">
                <p:oleObj spid="_x0000_s2131" name="公式" r:id="rId10" imgW="20726400" imgH="4572000" progId="Equation.3">
                  <p:embed/>
                </p:oleObj>
              </mc:Choice>
              <mc:Fallback>
                <p:oleObj name="公式" r:id="rId10" imgW="20726400" imgH="4572000" progId="Equation.3">
                  <p:embed/>
                  <p:pic>
                    <p:nvPicPr>
                      <p:cNvPr id="0" name="Picture 2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1574" y="2220563"/>
                        <a:ext cx="18288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5"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8" name="Object 4"/>
          <p:cNvGraphicFramePr>
            <a:graphicFrameLocks noChangeAspect="1"/>
          </p:cNvGraphicFramePr>
          <p:nvPr/>
        </p:nvGraphicFramePr>
        <p:xfrm>
          <a:off x="914400" y="3962400"/>
          <a:ext cx="4038600" cy="1755775"/>
        </p:xfrm>
        <a:graphic>
          <a:graphicData uri="http://schemas.openxmlformats.org/presentationml/2006/ole">
            <mc:AlternateContent xmlns:mc="http://schemas.openxmlformats.org/markup-compatibility/2006">
              <mc:Choice xmlns:v="urn:schemas-microsoft-com:vml" Requires="v">
                <p:oleObj spid="_x0000_s2132" name="图片" r:id="rId12" imgW="3222292" imgH="1399523" progId="Word.Picture.8">
                  <p:embed/>
                </p:oleObj>
              </mc:Choice>
              <mc:Fallback>
                <p:oleObj name="图片" r:id="rId12" imgW="3222292" imgH="1399523" progId="Word.Picture.8">
                  <p:embed/>
                  <p:pic>
                    <p:nvPicPr>
                      <p:cNvPr id="0" name="Picture 20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3962400"/>
                        <a:ext cx="4038600" cy="175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9" name="Object 4"/>
          <p:cNvGraphicFramePr>
            <a:graphicFrameLocks noChangeAspect="1"/>
          </p:cNvGraphicFramePr>
          <p:nvPr>
            <p:extLst>
              <p:ext uri="{D42A27DB-BD31-4B8C-83A1-F6EECF244321}">
                <p14:modId xmlns:p14="http://schemas.microsoft.com/office/powerpoint/2010/main" val="3539708761"/>
              </p:ext>
            </p:extLst>
          </p:nvPr>
        </p:nvGraphicFramePr>
        <p:xfrm>
          <a:off x="5619256" y="3975234"/>
          <a:ext cx="1695944" cy="1474654"/>
        </p:xfrm>
        <a:graphic>
          <a:graphicData uri="http://schemas.openxmlformats.org/presentationml/2006/ole">
            <mc:AlternateContent xmlns:mc="http://schemas.openxmlformats.org/markup-compatibility/2006">
              <mc:Choice xmlns:v="urn:schemas-microsoft-com:vml" Requires="v">
                <p:oleObj spid="_x0000_s2133" name="图片" r:id="rId14" imgW="1391690" imgH="1209105" progId="Word.Picture.8">
                  <p:embed/>
                </p:oleObj>
              </mc:Choice>
              <mc:Fallback>
                <p:oleObj name="图片" r:id="rId14" imgW="1391690" imgH="1209105" progId="Word.Picture.8">
                  <p:embed/>
                  <p:pic>
                    <p:nvPicPr>
                      <p:cNvPr id="0" name="Picture 20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19256" y="3975234"/>
                        <a:ext cx="1695944" cy="1474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0" name="Text Box 20"/>
          <p:cNvSpPr txBox="1">
            <a:spLocks noChangeArrowheads="1"/>
          </p:cNvSpPr>
          <p:nvPr/>
        </p:nvSpPr>
        <p:spPr bwMode="auto">
          <a:xfrm>
            <a:off x="1295400" y="5791200"/>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(2,4,3,1)</a:t>
            </a:r>
            <a:endParaRPr lang="zh-CN" altLang="en-US"/>
          </a:p>
        </p:txBody>
      </p:sp>
      <p:sp>
        <p:nvSpPr>
          <p:cNvPr id="15381" name="Text Box 21"/>
          <p:cNvSpPr txBox="1">
            <a:spLocks noChangeArrowheads="1"/>
          </p:cNvSpPr>
          <p:nvPr/>
        </p:nvSpPr>
        <p:spPr bwMode="auto">
          <a:xfrm>
            <a:off x="3260725" y="5751513"/>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(1,4,2,3)</a:t>
            </a:r>
            <a:endParaRPr lang="zh-CN" altLang="en-US"/>
          </a:p>
        </p:txBody>
      </p:sp>
      <p:sp>
        <p:nvSpPr>
          <p:cNvPr id="15382" name="Text Box 22"/>
          <p:cNvSpPr txBox="1">
            <a:spLocks noChangeArrowheads="1"/>
          </p:cNvSpPr>
          <p:nvPr/>
        </p:nvSpPr>
        <p:spPr bwMode="auto">
          <a:xfrm>
            <a:off x="6080125" y="5751513"/>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(2,4,1,3)</a:t>
            </a:r>
          </a:p>
        </p:txBody>
      </p:sp>
    </p:spTree>
    <p:extLst>
      <p:ext uri="{BB962C8B-B14F-4D97-AF65-F5344CB8AC3E}">
        <p14:creationId xmlns:p14="http://schemas.microsoft.com/office/powerpoint/2010/main" val="412544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4294967295"/>
          </p:nvPr>
        </p:nvSpPr>
        <p:spPr>
          <a:xfrm>
            <a:off x="403828" y="1734092"/>
            <a:ext cx="8229600" cy="4525962"/>
          </a:xfrm>
        </p:spPr>
        <p:txBody>
          <a:bodyPr/>
          <a:lstStyle/>
          <a:p>
            <a:pPr>
              <a:lnSpc>
                <a:spcPct val="90000"/>
              </a:lnSpc>
            </a:pPr>
            <a:r>
              <a:rPr lang="zh-CN" altLang="en-US" sz="2400" dirty="0"/>
              <a:t>可行解：满足约束条件的解，解空间中的一个子集</a:t>
            </a:r>
            <a:endParaRPr lang="en-US" altLang="zh-CN" sz="2400" dirty="0"/>
          </a:p>
          <a:p>
            <a:pPr>
              <a:lnSpc>
                <a:spcPct val="90000"/>
              </a:lnSpc>
            </a:pPr>
            <a:endParaRPr lang="zh-CN" altLang="en-US" sz="2400" dirty="0"/>
          </a:p>
          <a:p>
            <a:pPr eaLnBrk="1" hangingPunct="1">
              <a:lnSpc>
                <a:spcPct val="90000"/>
              </a:lnSpc>
            </a:pPr>
            <a:r>
              <a:rPr lang="zh-CN" altLang="en-US" sz="2400" dirty="0"/>
              <a:t>最优解：使目标函数取极值（极大或极小）的可行解，一个或少数几个</a:t>
            </a:r>
            <a:endParaRPr lang="en-US" altLang="zh-CN" sz="2400" dirty="0"/>
          </a:p>
          <a:p>
            <a:pPr eaLnBrk="1" hangingPunct="1">
              <a:lnSpc>
                <a:spcPct val="90000"/>
              </a:lnSpc>
            </a:pPr>
            <a:endParaRPr lang="zh-CN" altLang="en-US" sz="2400" dirty="0"/>
          </a:p>
          <a:p>
            <a:pPr eaLnBrk="1" hangingPunct="1">
              <a:lnSpc>
                <a:spcPct val="90000"/>
              </a:lnSpc>
            </a:pPr>
            <a:r>
              <a:rPr lang="zh-CN" altLang="en-US" sz="2400" dirty="0"/>
              <a:t>找可行解，一般找到就可以，但是找最优解一般要遍历整棵树。</a:t>
            </a:r>
          </a:p>
          <a:p>
            <a:pPr eaLnBrk="1" hangingPunct="1">
              <a:lnSpc>
                <a:spcPct val="90000"/>
              </a:lnSpc>
              <a:buNone/>
            </a:pPr>
            <a:r>
              <a:rPr lang="zh-CN" altLang="en-US" sz="2400" dirty="0"/>
              <a:t> </a:t>
            </a:r>
          </a:p>
          <a:p>
            <a:pPr eaLnBrk="1" hangingPunct="1">
              <a:lnSpc>
                <a:spcPct val="90000"/>
              </a:lnSpc>
            </a:pPr>
            <a:endParaRPr lang="en-US" altLang="zh-CN" sz="2400" dirty="0"/>
          </a:p>
        </p:txBody>
      </p:sp>
      <p:sp>
        <p:nvSpPr>
          <p:cNvPr id="49155" name="Text Box 5"/>
          <p:cNvSpPr txBox="1">
            <a:spLocks noChangeArrowheads="1"/>
          </p:cNvSpPr>
          <p:nvPr/>
        </p:nvSpPr>
        <p:spPr bwMode="auto">
          <a:xfrm>
            <a:off x="3369733" y="474134"/>
            <a:ext cx="487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t>可行解和最优解</a:t>
            </a:r>
          </a:p>
        </p:txBody>
      </p:sp>
    </p:spTree>
    <p:extLst>
      <p:ext uri="{BB962C8B-B14F-4D97-AF65-F5344CB8AC3E}">
        <p14:creationId xmlns:p14="http://schemas.microsoft.com/office/powerpoint/2010/main" val="69918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title" idx="4294967295"/>
          </p:nvPr>
        </p:nvSpPr>
        <p:spPr>
          <a:xfrm>
            <a:off x="0" y="274638"/>
            <a:ext cx="8229600" cy="1143000"/>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a:defRPr>
                <a:latin typeface="宋体"/>
                <a:ea typeface="宋体"/>
                <a:cs typeface="宋体"/>
                <a:sym typeface="宋体"/>
              </a:defRPr>
            </a:lvl1pPr>
          </a:lstStyle>
          <a:p>
            <a:pPr lvl="0">
              <a:defRPr sz="1800"/>
            </a:pPr>
            <a:r>
              <a:rPr sz="4400" dirty="0" err="1"/>
              <a:t>回溯法简介</a:t>
            </a:r>
            <a:endParaRPr sz="4400" dirty="0"/>
          </a:p>
        </p:txBody>
      </p:sp>
      <p:sp>
        <p:nvSpPr>
          <p:cNvPr id="32" name="Shape 32"/>
          <p:cNvSpPr>
            <a:spLocks noGrp="1"/>
          </p:cNvSpPr>
          <p:nvPr>
            <p:ph type="body" idx="4294967295"/>
          </p:nvPr>
        </p:nvSpPr>
        <p:spPr>
          <a:xfrm>
            <a:off x="400691" y="1909281"/>
            <a:ext cx="8339047" cy="4501144"/>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marL="325754" lvl="0" indent="-325754" defTabSz="868680">
              <a:buNone/>
              <a:defRPr sz="1800"/>
            </a:pPr>
            <a:r>
              <a:rPr lang="en-US" sz="3040" dirty="0">
                <a:latin typeface="宋体"/>
                <a:ea typeface="宋体"/>
                <a:cs typeface="宋体"/>
                <a:sym typeface="宋体"/>
              </a:rPr>
              <a:t>  </a:t>
            </a:r>
            <a:r>
              <a:rPr sz="3040" dirty="0" err="1">
                <a:latin typeface="+mj-lt"/>
                <a:ea typeface="宋体"/>
                <a:cs typeface="宋体"/>
                <a:sym typeface="宋体"/>
              </a:rPr>
              <a:t>有</a:t>
            </a:r>
            <a:r>
              <a:rPr sz="3040" dirty="0" err="1">
                <a:latin typeface="+mj-lt"/>
              </a:rPr>
              <a:t>“</a:t>
            </a:r>
            <a:r>
              <a:rPr sz="3040" dirty="0" err="1">
                <a:latin typeface="+mj-lt"/>
                <a:ea typeface="宋体"/>
                <a:cs typeface="宋体"/>
                <a:sym typeface="宋体"/>
              </a:rPr>
              <a:t>通用解题法</a:t>
            </a:r>
            <a:r>
              <a:rPr sz="3040" dirty="0" err="1">
                <a:latin typeface="+mj-lt"/>
              </a:rPr>
              <a:t>”</a:t>
            </a:r>
            <a:r>
              <a:rPr sz="3040" dirty="0" err="1">
                <a:latin typeface="+mj-lt"/>
                <a:ea typeface="宋体"/>
                <a:cs typeface="宋体"/>
                <a:sym typeface="宋体"/>
              </a:rPr>
              <a:t>之称，将所有的解（问题的解空间）按照一定结构排列，再进行搜索</a:t>
            </a:r>
            <a:r>
              <a:rPr sz="3040" dirty="0">
                <a:latin typeface="+mj-lt"/>
                <a:ea typeface="宋体"/>
                <a:cs typeface="宋体"/>
                <a:sym typeface="宋体"/>
              </a:rPr>
              <a:t>。</a:t>
            </a:r>
          </a:p>
          <a:p>
            <a:pPr marL="705802" lvl="1" indent="-271462" defTabSz="868680">
              <a:spcBef>
                <a:spcPts val="600"/>
              </a:spcBef>
              <a:defRPr sz="1800"/>
            </a:pPr>
            <a:r>
              <a:rPr sz="2660" dirty="0" err="1">
                <a:latin typeface="+mj-lt"/>
                <a:ea typeface="宋体"/>
                <a:cs typeface="宋体"/>
                <a:sym typeface="宋体"/>
              </a:rPr>
              <a:t>一般解空间构造成树状结构，用深度优先的策略搜索</a:t>
            </a:r>
            <a:endParaRPr sz="2660" dirty="0">
              <a:latin typeface="+mj-lt"/>
            </a:endParaRPr>
          </a:p>
          <a:p>
            <a:pPr marL="705802" lvl="1" indent="-271462" defTabSz="868680">
              <a:spcBef>
                <a:spcPts val="600"/>
              </a:spcBef>
              <a:defRPr sz="1800"/>
            </a:pPr>
            <a:r>
              <a:rPr sz="2660" dirty="0" err="1">
                <a:latin typeface="+mj-lt"/>
                <a:ea typeface="宋体"/>
                <a:cs typeface="宋体"/>
                <a:sym typeface="宋体"/>
              </a:rPr>
              <a:t>两种方式</a:t>
            </a:r>
            <a:r>
              <a:rPr sz="2660" dirty="0">
                <a:latin typeface="+mj-lt"/>
                <a:ea typeface="宋体"/>
                <a:cs typeface="宋体"/>
                <a:sym typeface="宋体"/>
              </a:rPr>
              <a:t>：</a:t>
            </a:r>
            <a:endParaRPr sz="2660" dirty="0">
              <a:latin typeface="+mj-lt"/>
            </a:endParaRPr>
          </a:p>
          <a:p>
            <a:pPr marL="1085850" lvl="2" indent="-217170" defTabSz="868680">
              <a:spcBef>
                <a:spcPts val="500"/>
              </a:spcBef>
              <a:defRPr sz="1800"/>
            </a:pPr>
            <a:r>
              <a:rPr sz="2280" dirty="0" err="1">
                <a:latin typeface="+mj-lt"/>
                <a:ea typeface="宋体"/>
                <a:cs typeface="宋体"/>
                <a:sym typeface="宋体"/>
              </a:rPr>
              <a:t>只需要一个解的话，找到解就停止</a:t>
            </a:r>
            <a:endParaRPr sz="2280" dirty="0">
              <a:latin typeface="+mj-lt"/>
            </a:endParaRPr>
          </a:p>
          <a:p>
            <a:pPr marL="1085850" lvl="2" indent="-217170" defTabSz="868680">
              <a:spcBef>
                <a:spcPts val="500"/>
              </a:spcBef>
              <a:defRPr sz="1800"/>
            </a:pPr>
            <a:r>
              <a:rPr sz="2280" dirty="0" err="1">
                <a:latin typeface="+mj-lt"/>
                <a:ea typeface="宋体"/>
                <a:cs typeface="宋体"/>
                <a:sym typeface="宋体"/>
              </a:rPr>
              <a:t>需要求所有解，则需做</a:t>
            </a:r>
            <a:r>
              <a:rPr sz="2280" dirty="0" err="1">
                <a:latin typeface="+mj-lt"/>
              </a:rPr>
              <a:t>“</a:t>
            </a:r>
            <a:r>
              <a:rPr sz="2280" dirty="0" err="1">
                <a:latin typeface="+mj-lt"/>
                <a:ea typeface="宋体"/>
                <a:cs typeface="宋体"/>
                <a:sym typeface="宋体"/>
              </a:rPr>
              <a:t>树的遍历</a:t>
            </a:r>
            <a:r>
              <a:rPr sz="2280" dirty="0" err="1">
                <a:latin typeface="+mj-lt"/>
              </a:rPr>
              <a:t>”</a:t>
            </a:r>
            <a:r>
              <a:rPr sz="2280" dirty="0" err="1">
                <a:latin typeface="+mj-lt"/>
                <a:ea typeface="宋体"/>
                <a:cs typeface="宋体"/>
                <a:sym typeface="宋体"/>
              </a:rPr>
              <a:t>找到所有解</a:t>
            </a:r>
            <a:r>
              <a:rPr sz="2280" dirty="0">
                <a:latin typeface="+mj-lt"/>
                <a:ea typeface="宋体"/>
                <a:cs typeface="宋体"/>
                <a:sym typeface="宋体"/>
              </a:rPr>
              <a:t>。</a:t>
            </a:r>
            <a:endParaRPr sz="2280" dirty="0">
              <a:latin typeface="+mj-lt"/>
            </a:endParaRPr>
          </a:p>
          <a:p>
            <a:pPr marL="705802" lvl="1" indent="-271462" defTabSz="868680">
              <a:spcBef>
                <a:spcPts val="600"/>
              </a:spcBef>
              <a:defRPr sz="1800"/>
            </a:pPr>
            <a:r>
              <a:rPr sz="2660" dirty="0" err="1">
                <a:latin typeface="+mj-lt"/>
                <a:ea typeface="宋体"/>
                <a:cs typeface="宋体"/>
                <a:sym typeface="宋体"/>
              </a:rPr>
              <a:t>通常用排除法</a:t>
            </a:r>
            <a:r>
              <a:rPr lang="zh-CN" altLang="en-US" sz="2660" dirty="0">
                <a:latin typeface="+mj-lt"/>
                <a:ea typeface="宋体"/>
                <a:cs typeface="宋体"/>
                <a:sym typeface="宋体"/>
              </a:rPr>
              <a:t>（剪枝）</a:t>
            </a:r>
            <a:r>
              <a:rPr sz="2660" dirty="0">
                <a:latin typeface="+mj-lt"/>
                <a:ea typeface="宋体"/>
                <a:cs typeface="宋体"/>
                <a:sym typeface="宋体"/>
              </a:rPr>
              <a:t>，</a:t>
            </a:r>
            <a:r>
              <a:rPr sz="2660" dirty="0" err="1">
                <a:latin typeface="+mj-lt"/>
                <a:ea typeface="宋体"/>
                <a:cs typeface="宋体"/>
                <a:sym typeface="宋体"/>
              </a:rPr>
              <a:t>减少搜索空间</a:t>
            </a:r>
            <a:endParaRPr sz="2660" dirty="0">
              <a:latin typeface="+mj-lt"/>
              <a:ea typeface="宋体"/>
              <a:cs typeface="宋体"/>
              <a:sym typeface="宋体"/>
            </a:endParaRPr>
          </a:p>
        </p:txBody>
      </p:sp>
    </p:spTree>
    <p:extLst>
      <p:ext uri="{BB962C8B-B14F-4D97-AF65-F5344CB8AC3E}">
        <p14:creationId xmlns:p14="http://schemas.microsoft.com/office/powerpoint/2010/main" val="2805141001"/>
      </p:ext>
    </p:extLst>
  </p:cSld>
  <p:clrMapOvr>
    <a:masterClrMapping/>
  </p:clrMapOvr>
  <p:transition spd="med"/>
</p:sld>
</file>

<file path=ppt/theme/theme1.xml><?xml version="1.0" encoding="utf-8"?>
<a:theme xmlns:a="http://schemas.openxmlformats.org/drawingml/2006/main" name="original">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original</Template>
  <TotalTime>2497</TotalTime>
  <Words>3884</Words>
  <Application>Microsoft Office PowerPoint</Application>
  <PresentationFormat>全屏显示(4:3)</PresentationFormat>
  <Paragraphs>655</Paragraphs>
  <Slides>63</Slides>
  <Notes>15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63</vt:i4>
      </vt:variant>
    </vt:vector>
  </HeadingPairs>
  <TitlesOfParts>
    <vt:vector size="78" baseType="lpstr">
      <vt:lpstr>Arial Unicode MS</vt:lpstr>
      <vt:lpstr>Helvetica Neue</vt:lpstr>
      <vt:lpstr>Monotype Sorts</vt:lpstr>
      <vt:lpstr>黑体</vt:lpstr>
      <vt:lpstr>楷体</vt:lpstr>
      <vt:lpstr>宋体</vt:lpstr>
      <vt:lpstr>微软雅黑</vt:lpstr>
      <vt:lpstr>Arial</vt:lpstr>
      <vt:lpstr>Symbol</vt:lpstr>
      <vt:lpstr>Times New Roman</vt:lpstr>
      <vt:lpstr>Wingdings</vt:lpstr>
      <vt:lpstr>original</vt:lpstr>
      <vt:lpstr>公式</vt:lpstr>
      <vt:lpstr>图片</vt:lpstr>
      <vt:lpstr>Equation</vt:lpstr>
      <vt:lpstr>算法设计与分析  回溯法</vt:lpstr>
      <vt:lpstr>主要内容</vt:lpstr>
      <vt:lpstr>N皇后问题</vt:lpstr>
      <vt:lpstr>求解过程图示</vt:lpstr>
      <vt:lpstr>基本概念</vt:lpstr>
      <vt:lpstr>解空间</vt:lpstr>
      <vt:lpstr>四后问题的解空间</vt:lpstr>
      <vt:lpstr>PowerPoint 演示文稿</vt:lpstr>
      <vt:lpstr>回溯法简介</vt:lpstr>
      <vt:lpstr>回溯法的搜索树</vt:lpstr>
      <vt:lpstr>回溯法的关键问题</vt:lpstr>
      <vt:lpstr>PowerPoint 演示文稿</vt:lpstr>
      <vt:lpstr>回溯法的存储空间</vt:lpstr>
      <vt:lpstr>状态空间树</vt:lpstr>
      <vt:lpstr>PowerPoint 演示文稿</vt:lpstr>
      <vt:lpstr>PowerPoint 演示文稿</vt:lpstr>
      <vt:lpstr>求解过程图示</vt:lpstr>
      <vt:lpstr>PowerPoint 演示文稿</vt:lpstr>
      <vt:lpstr>PowerPoint 演示文稿</vt:lpstr>
      <vt:lpstr>PowerPoint 演示文稿</vt:lpstr>
      <vt:lpstr>子集和问题（1）</vt:lpstr>
      <vt:lpstr>子集和问题(2)</vt:lpstr>
      <vt:lpstr>子集和问题(3)</vt:lpstr>
      <vt:lpstr>如何得到解</vt:lpstr>
      <vt:lpstr>回溯法的剪枝技术</vt:lpstr>
      <vt:lpstr>Sum of Subsets Problem</vt:lpstr>
      <vt:lpstr>有希望 and 没希望</vt:lpstr>
      <vt:lpstr>Sum of Subsets Problem: Algorithm</vt:lpstr>
      <vt:lpstr>A Pruned State Space Tree w1 = 3, w2 = 4, w3 = 5, w4 = 6;  S = 13</vt:lpstr>
      <vt:lpstr>A Pruned State Space Tree w1 = 3, w2 = 4, w3 = 5, w4 = 6;  S = 13</vt:lpstr>
      <vt:lpstr>A Pruned State Space Tree w1 = 3, w2 = 4, w3 = 5, w4 = 6;  S = 13</vt:lpstr>
      <vt:lpstr>复杂度分析 (1)</vt:lpstr>
      <vt:lpstr>Complexity of the Algorithm (2)</vt:lpstr>
      <vt:lpstr>地图填色问题</vt:lpstr>
      <vt:lpstr>地图填色问题</vt:lpstr>
      <vt:lpstr>地图的抽象表示——图</vt:lpstr>
      <vt:lpstr>问题描述与分析</vt:lpstr>
      <vt:lpstr>回溯法</vt:lpstr>
      <vt:lpstr>回溯法</vt:lpstr>
      <vt:lpstr>回溯法</vt:lpstr>
      <vt:lpstr>回溯法</vt:lpstr>
      <vt:lpstr>如何提高回溯效率？</vt:lpstr>
      <vt:lpstr>选择下一个需要涂色的变量</vt:lpstr>
      <vt:lpstr>变量值的选择</vt:lpstr>
      <vt:lpstr>向前探查——早点发现失败</vt:lpstr>
      <vt:lpstr>向前探查</vt:lpstr>
      <vt:lpstr>向前探查</vt:lpstr>
      <vt:lpstr>PowerPoint 演示文稿</vt:lpstr>
      <vt:lpstr>界限函数</vt:lpstr>
      <vt:lpstr>界限函数的一些定义</vt:lpstr>
      <vt:lpstr>PowerPoint 演示文稿</vt:lpstr>
      <vt:lpstr>界限函数</vt:lpstr>
      <vt:lpstr>对界限函数的要求</vt:lpstr>
      <vt:lpstr>举个栗子——0-1背包问题</vt:lpstr>
      <vt:lpstr>PowerPoint 演示文稿</vt:lpstr>
      <vt:lpstr>0-1背包问题的界限函数</vt:lpstr>
      <vt:lpstr>分数背包问题求解</vt:lpstr>
      <vt:lpstr>一个栗子</vt:lpstr>
      <vt:lpstr>PowerPoint 演示文稿</vt:lpstr>
      <vt:lpstr>PowerPoint 演示文稿</vt:lpstr>
      <vt:lpstr>装载问题</vt:lpstr>
      <vt:lpstr>PowerPoint 演示文稿</vt:lpstr>
      <vt:lpstr>装载问题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回溯法</dc:title>
  <dc:creator>dell</dc:creator>
  <cp:lastModifiedBy>杨 烜</cp:lastModifiedBy>
  <cp:revision>132</cp:revision>
  <dcterms:created xsi:type="dcterms:W3CDTF">2016-09-12T08:33:24Z</dcterms:created>
  <dcterms:modified xsi:type="dcterms:W3CDTF">2021-10-24T00:37:43Z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