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33" r:id="rId3"/>
    <p:sldId id="257" r:id="rId4"/>
    <p:sldId id="404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3" r:id="rId15"/>
    <p:sldId id="426" r:id="rId16"/>
    <p:sldId id="422" r:id="rId17"/>
    <p:sldId id="424" r:id="rId18"/>
    <p:sldId id="430" r:id="rId19"/>
    <p:sldId id="431" r:id="rId20"/>
    <p:sldId id="428" r:id="rId21"/>
    <p:sldId id="425" r:id="rId22"/>
    <p:sldId id="434" r:id="rId23"/>
    <p:sldId id="435" r:id="rId24"/>
    <p:sldId id="40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 Liu" initials="LL" lastIdx="7" clrIdx="0">
    <p:extLst>
      <p:ext uri="{19B8F6BF-5375-455C-9EA6-DF929625EA0E}">
        <p15:presenceInfo xmlns:p15="http://schemas.microsoft.com/office/powerpoint/2012/main" userId="Ling Liu" providerId="None"/>
      </p:ext>
    </p:extLst>
  </p:cmAuthor>
  <p:cmAuthor id="2" name="1 1" initials="11" lastIdx="1" clrIdx="1">
    <p:extLst>
      <p:ext uri="{19B8F6BF-5375-455C-9EA6-DF929625EA0E}">
        <p15:presenceInfo xmlns:p15="http://schemas.microsoft.com/office/powerpoint/2012/main" userId="98933dc28671d8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69441" autoAdjust="0"/>
  </p:normalViewPr>
  <p:slideViewPr>
    <p:cSldViewPr snapToGrid="0">
      <p:cViewPr varScale="1">
        <p:scale>
          <a:sx n="46" d="100"/>
          <a:sy n="46" d="100"/>
        </p:scale>
        <p:origin x="14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23;&#20108;&#19979;\&#31639;&#27861;\&#23454;&#39564;&#19968;\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O(nlogn)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十亿!$B$60</c:f>
              <c:strCache>
                <c:ptCount val="1"/>
                <c:pt idx="0">
                  <c:v>合并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十亿!$C$59:$G$59</c:f>
              <c:numCache>
                <c:formatCode>General</c:formatCode>
                <c:ptCount val="5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</c:numCache>
            </c:numRef>
          </c:xVal>
          <c:yVal>
            <c:numRef>
              <c:f>十亿!$C$60:$G$60</c:f>
              <c:numCache>
                <c:formatCode>General</c:formatCode>
                <c:ptCount val="5"/>
                <c:pt idx="0">
                  <c:v>13.3</c:v>
                </c:pt>
                <c:pt idx="1">
                  <c:v>29</c:v>
                </c:pt>
                <c:pt idx="2">
                  <c:v>43.95</c:v>
                </c:pt>
                <c:pt idx="3">
                  <c:v>59.9</c:v>
                </c:pt>
                <c:pt idx="4">
                  <c:v>74.400000000000006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95-4D89-8B24-663AE8896B25}"/>
            </c:ext>
          </c:extLst>
        </c:ser>
        <c:ser>
          <c:idx val="1"/>
          <c:order val="1"/>
          <c:tx>
            <c:strRef>
              <c:f>十亿!$B$61</c:f>
              <c:strCache>
                <c:ptCount val="1"/>
                <c:pt idx="0">
                  <c:v>快速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十亿!$C$59:$G$59</c:f>
              <c:numCache>
                <c:formatCode>General</c:formatCode>
                <c:ptCount val="5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</c:numCache>
            </c:numRef>
          </c:xVal>
          <c:yVal>
            <c:numRef>
              <c:f>十亿!$C$61:$G$61</c:f>
              <c:numCache>
                <c:formatCode>General</c:formatCode>
                <c:ptCount val="5"/>
                <c:pt idx="0">
                  <c:v>9.9499999999999993</c:v>
                </c:pt>
                <c:pt idx="1">
                  <c:v>20.7</c:v>
                </c:pt>
                <c:pt idx="2">
                  <c:v>33.6</c:v>
                </c:pt>
                <c:pt idx="3">
                  <c:v>45.95</c:v>
                </c:pt>
                <c:pt idx="4">
                  <c:v>58.85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795-4D89-8B24-663AE8896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247824"/>
        <c:axId val="193004896"/>
      </c:scatterChart>
      <c:valAx>
        <c:axId val="19624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004896"/>
        <c:crosses val="autoZero"/>
        <c:crossBetween val="midCat"/>
      </c:valAx>
      <c:valAx>
        <c:axId val="19300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247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1DDD-8100-4797-AE51-4B9B3101C0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059F9-44D0-4DB1-98C5-C00203777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3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= low, j = high;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pivot = A[low];  //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取最左边的数为基准数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while 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&lt; j) {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	while (A[j] &gt;= pivot &amp;&amp;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&lt; j)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		j--;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	while (A[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&lt;= pivot &amp;&amp;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&lt; j)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	if (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&lt; j) {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		temp = A[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		A[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= A[j];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		A[j] = temp;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基准数归位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A[low] = A[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A[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= pivot;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38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基准比较坏 </a:t>
            </a:r>
            <a:r>
              <a:rPr lang="en-US" altLang="zh-CN" dirty="0"/>
              <a:t>n2</a:t>
            </a:r>
          </a:p>
          <a:p>
            <a:r>
              <a:rPr lang="zh-CN" altLang="en-US" dirty="0"/>
              <a:t>实际</a:t>
            </a:r>
            <a:r>
              <a:rPr lang="en-US" altLang="zh-CN" dirty="0" err="1"/>
              <a:t>nlogn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95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89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157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实验值与理论值相对差距趋势是不断增大的。</a:t>
            </a:r>
            <a:endParaRPr lang="en-US" altLang="zh-CN" dirty="0"/>
          </a:p>
          <a:p>
            <a:r>
              <a:rPr lang="zh-CN" altLang="en-US" dirty="0"/>
              <a:t>插入排序时间复 杂度的最优情况是 ，而最坏情况下才是 。基准比较优，数据大的时候，实验值与理论值相差较大。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238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冒泡最慢</a:t>
            </a:r>
            <a:r>
              <a:rPr lang="en-US" altLang="zh-CN" dirty="0"/>
              <a:t>,</a:t>
            </a:r>
            <a:r>
              <a:rPr lang="zh-CN" altLang="en-US" dirty="0"/>
              <a:t>因为交换的次数很多。</a:t>
            </a:r>
            <a:endParaRPr lang="en-US" altLang="zh-CN" dirty="0"/>
          </a:p>
          <a:p>
            <a:r>
              <a:rPr lang="zh-CN" altLang="en-US" dirty="0"/>
              <a:t>选择排序永远都要比较完，但是插入如果大，就直接插入了。</a:t>
            </a:r>
            <a:endParaRPr lang="en-US" altLang="zh-CN" dirty="0"/>
          </a:p>
          <a:p>
            <a:r>
              <a:rPr lang="zh-CN" altLang="en-US" dirty="0"/>
              <a:t>插入排序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76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合并需要辅助空间，快速不用。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快速：彼此相邻的内存位置往往比访问分散在内存中的内存位置更快，就地操作。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54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建最小堆的时间复杂度，</a:t>
            </a:r>
            <a:r>
              <a:rPr lang="en-US" altLang="zh-CN" dirty="0" err="1"/>
              <a:t>logk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插入时间复杂度</a:t>
            </a:r>
            <a:r>
              <a:rPr lang="en-US" altLang="zh-CN" dirty="0"/>
              <a:t>n/2.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678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堆排序的忘记</a:t>
            </a:r>
            <a:r>
              <a:rPr lang="en-US" altLang="zh-CN" dirty="0"/>
              <a:t>delete[]A;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55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堆排序的忘记</a:t>
            </a:r>
            <a:r>
              <a:rPr lang="en-US" altLang="zh-CN" dirty="0"/>
              <a:t>delete[]A;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01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理论值和实验值在数据规模较小时几乎相同</a:t>
            </a:r>
            <a:r>
              <a:rPr lang="en-US" altLang="zh-CN" dirty="0"/>
              <a:t>.</a:t>
            </a:r>
            <a:r>
              <a:rPr lang="zh-CN" altLang="en-US" dirty="0"/>
              <a:t>说明这组数据比较完美，无论数据量大还是小，实验和理论都很接近。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259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88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71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实验值比理论值大，而且实验和理论的运行时间都很大。误差也较大</a:t>
            </a:r>
            <a:endParaRPr lang="en-US" altLang="zh-CN" dirty="0"/>
          </a:p>
          <a:p>
            <a:r>
              <a:rPr lang="zh-CN" altLang="en-US" dirty="0"/>
              <a:t>。可能是因为，冒泡排序时间复杂度的最优情况是</a:t>
            </a:r>
            <a:r>
              <a:rPr lang="en-US" altLang="zh-CN" dirty="0"/>
              <a:t>O(n)</a:t>
            </a:r>
            <a:r>
              <a:rPr lang="zh-CN" altLang="en-US" dirty="0"/>
              <a:t> ，而最坏情况下才是</a:t>
            </a:r>
            <a:r>
              <a:rPr lang="en-US" altLang="zh-CN" dirty="0"/>
              <a:t>n</a:t>
            </a:r>
            <a:r>
              <a:rPr lang="zh-CN" altLang="en-US" dirty="0"/>
              <a:t>方 。所以当选取平均时间复杂度为时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Swap</a:t>
            </a:r>
            <a:r>
              <a:rPr lang="zh-CN" altLang="en-US" dirty="0"/>
              <a:t>函数费时吗？</a:t>
            </a:r>
            <a:endParaRPr lang="en-US" altLang="zh-CN" dirty="0"/>
          </a:p>
          <a:p>
            <a:r>
              <a:rPr lang="en-US" altLang="zh-CN" dirty="0"/>
              <a:t>random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92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8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Merge(int *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</a:t>
            </a:r>
            <a:r>
              <a:rPr lang="en-US" altLang="zh-CN" dirty="0" err="1"/>
              <a:t>q,int</a:t>
            </a:r>
            <a:r>
              <a:rPr lang="en-US" altLang="zh-CN" dirty="0"/>
              <a:t> r){</a:t>
            </a:r>
          </a:p>
          <a:p>
            <a:r>
              <a:rPr lang="en-US" altLang="zh-CN" dirty="0"/>
              <a:t>	int n=r-p+1;</a:t>
            </a:r>
          </a:p>
          <a:p>
            <a:r>
              <a:rPr lang="en-US" altLang="zh-CN" dirty="0"/>
              <a:t>	int *B=new int[n+1];</a:t>
            </a:r>
          </a:p>
          <a:p>
            <a:r>
              <a:rPr lang="en-US" altLang="zh-CN" dirty="0"/>
              <a:t>	int k=0;</a:t>
            </a:r>
          </a:p>
          <a:p>
            <a:r>
              <a:rPr lang="en-US" altLang="zh-CN" dirty="0"/>
              <a:t>	int j=q+1;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p;i</a:t>
            </a:r>
            <a:r>
              <a:rPr lang="en-US" altLang="zh-CN" dirty="0"/>
              <a:t>&lt;=</a:t>
            </a:r>
            <a:r>
              <a:rPr lang="en-US" altLang="zh-CN" dirty="0" err="1"/>
              <a:t>q;i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  if(A[</a:t>
            </a:r>
            <a:r>
              <a:rPr lang="en-US" altLang="zh-CN" dirty="0" err="1"/>
              <a:t>i</a:t>
            </a:r>
            <a:r>
              <a:rPr lang="en-US" altLang="zh-CN" dirty="0"/>
              <a:t>]&lt;A[j]||j&gt;r)  {</a:t>
            </a:r>
          </a:p>
          <a:p>
            <a:r>
              <a:rPr lang="en-US" altLang="zh-CN" dirty="0"/>
              <a:t>	    B[k]=A[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	    k++;</a:t>
            </a:r>
          </a:p>
          <a:p>
            <a:r>
              <a:rPr lang="en-US" altLang="zh-CN" dirty="0"/>
              <a:t>	    }</a:t>
            </a:r>
          </a:p>
          <a:p>
            <a:r>
              <a:rPr lang="en-US" altLang="zh-CN" dirty="0"/>
              <a:t>	 else{</a:t>
            </a:r>
          </a:p>
          <a:p>
            <a:r>
              <a:rPr lang="en-US" altLang="zh-CN" dirty="0"/>
              <a:t>	   B[k]=A[j];</a:t>
            </a:r>
          </a:p>
          <a:p>
            <a:r>
              <a:rPr lang="en-US" altLang="zh-CN" dirty="0"/>
              <a:t>	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  k++;</a:t>
            </a:r>
          </a:p>
          <a:p>
            <a:r>
              <a:rPr lang="en-US" altLang="zh-CN" dirty="0"/>
              <a:t>	   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 </a:t>
            </a:r>
            <a:r>
              <a:rPr lang="en-US" altLang="zh-CN" dirty="0" err="1"/>
              <a:t>j;j</a:t>
            </a:r>
            <a:r>
              <a:rPr lang="en-US" altLang="zh-CN" dirty="0"/>
              <a:t>&lt;=</a:t>
            </a:r>
            <a:r>
              <a:rPr lang="en-US" altLang="zh-CN" dirty="0" err="1"/>
              <a:t>r;j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 B[k]=A[j];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k++;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A[</a:t>
            </a:r>
            <a:r>
              <a:rPr lang="en-US" altLang="zh-CN" dirty="0" err="1"/>
              <a:t>p+i</a:t>
            </a:r>
            <a:r>
              <a:rPr lang="en-US" altLang="zh-CN" dirty="0"/>
              <a:t>]=B[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24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dirty="0">
                    <a:ea typeface="宋体" panose="02010600030101010101" pitchFamily="2" charset="-122"/>
                  </a:rPr>
                  <a:t>理论时间效率分析</a:t>
                </a:r>
              </a:p>
              <a:p>
                <a:r>
                  <a:rPr lang="zh-CN" altLang="zh-CN" sz="1200" dirty="0">
                    <a:ea typeface="宋体" panose="02010600030101010101" pitchFamily="2" charset="-122"/>
                  </a:rPr>
                  <a:t>在合并排序中，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Merge</a:t>
                </a:r>
                <a:r>
                  <a:rPr lang="zh-CN" altLang="en-US" sz="1200" dirty="0">
                    <a:ea typeface="宋体" panose="02010600030101010101" pitchFamily="2" charset="-122"/>
                  </a:rPr>
                  <a:t>的时间复杂度是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O(n);</a:t>
                </a:r>
              </a:p>
              <a:p>
                <a:r>
                  <a:rPr lang="en-US" altLang="en-US" dirty="0">
                    <a:latin typeface="宋体" panose="02010600030101010101" pitchFamily="2" charset="-122"/>
                    <a:cs typeface="Times New Roman" panose="02020603050405020304" charset="0"/>
                  </a:rPr>
                  <a:t>T(n)= 2T(n/2)+O(n)</a:t>
                </a:r>
              </a:p>
              <a:p>
                <a:r>
                  <a:rPr lang="en-US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    = </a:t>
                </a:r>
                <a:r>
                  <a:rPr lang="pt-BR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2(2T(n/4)+O(n/2))+O（n)=4T(n/4)+2O(n)</a:t>
                </a:r>
              </a:p>
              <a:p>
                <a:r>
                  <a:rPr lang="en-US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    </a:t>
                </a:r>
                <a:r>
                  <a:rPr lang="pt-BR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= 4(2T(n/8)+O(n/4))+2O(n)=8T(n/8)+3O(n)</a:t>
                </a:r>
              </a:p>
              <a:p>
                <a:r>
                  <a:rPr lang="pt-BR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T(n)=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en-US" sz="1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en-US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</m:e>
                      <m:sup>
                        <m:r>
                          <a:rPr lang="en-US" altLang="en-US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𝑥</m:t>
                        </m:r>
                      </m:sup>
                    </m:sSup>
                    <m:r>
                      <a:rPr lang="en-US" altLang="en-US" sz="1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𝑇</m:t>
                    </m:r>
                    <m:d>
                      <m:dPr>
                        <m:ctrlPr>
                          <a:rPr lang="en-US" altLang="en-US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1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fPr>
                          <m:num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1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sz="1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en-US" sz="1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𝑥𝑂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𝑛</m:t>
                    </m:r>
                    <m:r>
                      <a:rPr lang="en-US" altLang="en-US" sz="1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altLang="en-US" sz="1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zh-CN" sz="12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时间复杂度为</a:t>
                </a:r>
                <a:r>
                  <a:rPr lang="en-US" altLang="zh-CN" sz="12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12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kern="100" dirty="0" err="1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nlogn</a:t>
                </a:r>
                <a:r>
                  <a:rPr lang="en-US" altLang="zh-CN" sz="12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dirty="0">
                    <a:ea typeface="宋体" panose="02010600030101010101" pitchFamily="2" charset="-122"/>
                  </a:rPr>
                  <a:t>理论时间效率分析</a:t>
                </a:r>
              </a:p>
              <a:p>
                <a:r>
                  <a:rPr lang="zh-CN" altLang="zh-CN" sz="1200" dirty="0">
                    <a:ea typeface="宋体" panose="02010600030101010101" pitchFamily="2" charset="-122"/>
                  </a:rPr>
                  <a:t>在合并排序中，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Merge</a:t>
                </a:r>
                <a:r>
                  <a:rPr lang="zh-CN" altLang="en-US" sz="1200" dirty="0">
                    <a:ea typeface="宋体" panose="02010600030101010101" pitchFamily="2" charset="-122"/>
                  </a:rPr>
                  <a:t>的时间复杂度是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O(n);</a:t>
                </a:r>
              </a:p>
              <a:p>
                <a:r>
                  <a:rPr lang="en-US" altLang="en-US" dirty="0">
                    <a:latin typeface="宋体" panose="02010600030101010101" pitchFamily="2" charset="-122"/>
                    <a:cs typeface="Times New Roman" panose="02020603050405020304" charset="0"/>
                  </a:rPr>
                  <a:t>T(n)= 2T(n/2)+O(n)</a:t>
                </a:r>
              </a:p>
              <a:p>
                <a:r>
                  <a:rPr lang="en-US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    = </a:t>
                </a:r>
                <a:r>
                  <a:rPr lang="pt-BR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2(2T(n/4)+O(n/2))+O（n)=4T(n/4)+2O(n)</a:t>
                </a:r>
              </a:p>
              <a:p>
                <a:r>
                  <a:rPr lang="en-US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    </a:t>
                </a:r>
                <a:r>
                  <a:rPr lang="pt-BR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= 4(2T(n/8)+O(n/4))+2O(n)=8T(n/8)+3O(n)</a:t>
                </a:r>
              </a:p>
              <a:p>
                <a:r>
                  <a:rPr lang="pt-BR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T(n)=</a:t>
                </a:r>
                <a:r>
                  <a:rPr lang="en-US" altLang="en-US" sz="1200" b="0" i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pt-BR" altLang="en-US" sz="1200" b="0" i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charset="0"/>
                  </a:rPr>
                  <a:t>^</a:t>
                </a:r>
                <a:r>
                  <a:rPr lang="en-US" altLang="en-US" sz="1200" b="0" i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charset="0"/>
                  </a:rPr>
                  <a:t>𝑥 𝑇(𝑛/2^𝑥 )+𝑥𝑂(𝑛)</a:t>
                </a:r>
                <a:endParaRPr lang="en-US" altLang="en-US" sz="1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zh-CN" sz="12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时间复杂度为</a:t>
                </a:r>
                <a:r>
                  <a:rPr lang="en-US" altLang="zh-CN" sz="12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12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kern="100" dirty="0" err="1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nlogn</a:t>
                </a:r>
                <a:r>
                  <a:rPr lang="en-US" altLang="zh-CN" sz="12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70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80403-358E-46A8-80D7-7CE25812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FE54A-44F0-418E-BD96-56BA32399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9A4FE-CD30-46EF-A836-DEA3BD14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5151-45D4-4494-A522-2B88CB9ABEB7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3375E-1B2C-4A89-AB05-F55BD326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6ADEF-F538-4744-9183-7A49318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C0E-FF65-41CB-90B0-4C6123F3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F33DD-B7C1-44A6-A2E6-84DC4A1D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6FCC7-9815-4791-9C41-C1E23DCC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D5D2-5B30-4925-9E70-AF3724DF3512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3CAF3-9C02-46CB-BC9E-23F0C0D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12B28-9D44-48EC-ACAE-7E30A0A9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4EC7AC-30FB-4A22-822A-912B32657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7D62F-A3B8-4784-8AE8-19B04F088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C16F7-E269-49E1-8162-ADB309E7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8E5A-AB36-4A88-924F-776389BD10EC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E19BB-CC44-40E8-AF9D-143AD2E0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19555-0A6D-4249-B9C9-056FE9A6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9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289AE-D956-4C9C-B71F-2CAFA052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03A60-EA13-40E2-919D-5EF3D6DC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D917B-5E53-4E6C-A07D-1E7DBBB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AD1F-8745-4248-BA1A-66790B5CF76B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BA7FD-3667-4734-947C-03E9385D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850D8-0980-4B8F-BDBC-7A0F1946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2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81188-92EE-46ED-A896-FD38B74B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80EA1-E149-4129-9B5F-C380C07E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19831-D66B-48E9-A20C-BBACCC15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81D-2A76-44E2-B163-040F600291E7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88533-1332-4D5D-9F15-7658F9F0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89B92-A150-4DDF-9FEB-8C4437B6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A08E3-944C-4031-A63B-85609E74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A9376-A76E-47B7-8A0D-C56DAAA1A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A68B9-EBD9-4477-BE6F-33B7263A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98BAC-8331-416B-998F-B492A201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0A9C-EC04-4F56-95EB-9FBF992394B8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F8264-5C1E-4D15-957E-09637F65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7DE68-CA74-4C0B-90C3-B67405C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17C39-094A-4587-879A-785B74CA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E1B72-5B4A-4561-A7C2-7820F52F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8E4BE8-87C6-4611-82E8-AF7C5FE28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C6EB6-EF81-4BDA-A25F-13F12CD15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D148EC-A7ED-4435-87BB-CD9B8FC6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6CD02C-EB76-4857-9A86-1088DA93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6BCD-B821-49E4-A927-929F92A3907C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6FC0D5-6AE5-4A54-B64B-3DD66E6A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31BA53-53FA-40E3-B113-55412A78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0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429AD-DE55-4CCB-BA33-EE1CE7A8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376FC3-873C-4780-ACE1-ACD2079D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EBD4-F60E-46D5-B306-05421E3F01E0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12C3D-25BF-44FA-8959-04E310A3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26197B-94BC-4F4B-975A-6ADBFAB9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2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1C36E-EF4E-4835-B3F6-9CF0E665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CCCA-0412-4E5B-B1D4-E50E148EFEA0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49034D-1045-4D26-BC60-70699E2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4502D-A899-415E-885F-33F3358F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7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E27D-FC3B-41C5-BDAC-A7FF4A60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C951A-A5C4-4858-BBC7-80FBA0F2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2567C-E1E7-44A1-82E9-B54607372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591E4-CDB2-4271-B574-CDCFD7AF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2B50-4CFF-49E2-AC26-A9D2CF2BD7E8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BEB4E-AD6D-46A2-9A9A-2E12B62C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F4228-A99F-437B-B512-AF088066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2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E032A-1275-4DA5-B49D-9BF93EE5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0E654-E324-4E86-A9A5-9DEA0C3C1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C364F-9378-4B12-9E7A-4C2B9DA6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2219C-3281-410A-A299-F4D2C43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B7A-266D-4CC4-BB5F-6D721DD22516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C1EC1-14AD-47C2-9D76-D3209CDD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A1368-8393-4CC5-876E-F8384F2F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0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F9F1F4-4F2E-48E4-AC0C-A2D97B52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7FEE8-A630-4BB9-8D1E-40CCF20A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61540-D671-46A4-92B4-BFA55B39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6B92-0F18-4A86-B7E0-F1771F1AD4EA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D0B49-DF07-4ABF-8ACC-4AF2DA913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5C1EF-7333-4A6A-8F45-DE210CB98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blog.csdn.net/li528405176/article/details/866150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A60F1-2A26-4946-B67A-AD8B2175FD0D}"/>
              </a:ext>
            </a:extLst>
          </p:cNvPr>
          <p:cNvSpPr txBox="1"/>
          <p:nvPr/>
        </p:nvSpPr>
        <p:spPr>
          <a:xfrm>
            <a:off x="1590582" y="1824366"/>
            <a:ext cx="965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算法性能分析</a:t>
            </a:r>
            <a:endParaRPr lang="en-US" altLang="zh-CN" sz="5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78F44-397A-4C84-9B9B-D4F5004A2A5D}"/>
              </a:ext>
            </a:extLst>
          </p:cNvPr>
          <p:cNvSpPr txBox="1"/>
          <p:nvPr/>
        </p:nvSpPr>
        <p:spPr>
          <a:xfrm>
            <a:off x="7171679" y="5856416"/>
            <a:ext cx="466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Collage of Computer Science &amp; Software Engineering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BBFEEE-FB37-4F37-B666-3B93CD7F7480}"/>
              </a:ext>
            </a:extLst>
          </p:cNvPr>
          <p:cNvSpPr txBox="1"/>
          <p:nvPr/>
        </p:nvSpPr>
        <p:spPr>
          <a:xfrm>
            <a:off x="8801470" y="4618581"/>
            <a:ext cx="186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郑雨婷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750584-B163-4A38-B870-411870F5DF7A}"/>
              </a:ext>
            </a:extLst>
          </p:cNvPr>
          <p:cNvSpPr txBox="1"/>
          <p:nvPr/>
        </p:nvSpPr>
        <p:spPr>
          <a:xfrm>
            <a:off x="8791309" y="508024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2023/3/16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8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合并排序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10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CD5389-480F-EDFE-D06C-C5C44AFFBBD3}"/>
              </a:ext>
            </a:extLst>
          </p:cNvPr>
          <p:cNvSpPr txBox="1"/>
          <p:nvPr/>
        </p:nvSpPr>
        <p:spPr>
          <a:xfrm>
            <a:off x="1152618" y="160308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600" dirty="0"/>
              <a:t>伪代码：</a:t>
            </a:r>
          </a:p>
          <a:p>
            <a:pPr marL="0" indent="0">
              <a:buNone/>
            </a:pPr>
            <a:r>
              <a:rPr lang="zh-CN" altLang="en-US" sz="3600" dirty="0"/>
              <a:t>Merge_sort(A,p,r)</a:t>
            </a:r>
          </a:p>
          <a:p>
            <a:pPr marL="0" indent="0">
              <a:buNone/>
            </a:pPr>
            <a:r>
              <a:rPr lang="zh-CN" altLang="en-US" sz="3600" dirty="0"/>
              <a:t>If p &lt; r</a:t>
            </a:r>
          </a:p>
          <a:p>
            <a:pPr marL="0" indent="0">
              <a:buNone/>
            </a:pPr>
            <a:r>
              <a:rPr lang="zh-CN" altLang="en-US" sz="3600" dirty="0"/>
              <a:t>	q=( p + r )/2</a:t>
            </a:r>
          </a:p>
          <a:p>
            <a:pPr marL="0" indent="0">
              <a:buNone/>
            </a:pPr>
            <a:r>
              <a:rPr lang="zh-CN" altLang="en-US" sz="3600" dirty="0"/>
              <a:t>	Merge_sort(A,p,q)</a:t>
            </a:r>
          </a:p>
          <a:p>
            <a:pPr marL="457200" lvl="1" indent="457200">
              <a:buNone/>
            </a:pPr>
            <a:r>
              <a:rPr lang="zh-CN" altLang="en-US" sz="3600" dirty="0"/>
              <a:t>Merge_sort(A,q+1,r)</a:t>
            </a:r>
          </a:p>
          <a:p>
            <a:pPr marL="0" indent="0">
              <a:buNone/>
            </a:pPr>
            <a:r>
              <a:rPr lang="zh-CN" altLang="en-US" sz="3600" dirty="0"/>
              <a:t>	Merge(A,p,q,r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145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合并排序分析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11</a:t>
            </a:fld>
            <a:endParaRPr lang="zh-CN" altLang="en-US" sz="12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03F4CD-7CC4-5085-4D19-8C665914972F}"/>
                  </a:ext>
                </a:extLst>
              </p:cNvPr>
              <p:cNvSpPr txBox="1"/>
              <p:nvPr/>
            </p:nvSpPr>
            <p:spPr>
              <a:xfrm>
                <a:off x="664230" y="1492255"/>
                <a:ext cx="515064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/>
                  <a:t>最好</a:t>
                </a:r>
                <a:r>
                  <a:rPr lang="zh-CN" altLang="zh-CN" sz="3200" dirty="0"/>
                  <a:t>时间复杂度为O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zh-CN" sz="3200" b="0" dirty="0"/>
              </a:p>
              <a:p>
                <a:r>
                  <a:rPr lang="zh-CN" altLang="en-US" sz="3200" dirty="0"/>
                  <a:t>最坏时间复杂度为</a:t>
                </a:r>
                <a:r>
                  <a:rPr lang="zh-CN" altLang="zh-CN" sz="32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zh-CN" sz="3200" dirty="0"/>
              </a:p>
              <a:p>
                <a:r>
                  <a:rPr lang="zh-CN" altLang="en-US" sz="3200" dirty="0"/>
                  <a:t>平均时间复杂度为</a:t>
                </a:r>
                <a:r>
                  <a:rPr lang="zh-CN" altLang="zh-CN" sz="32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03F4CD-7CC4-5085-4D19-8C665914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0" y="1492255"/>
                <a:ext cx="5150644" cy="1569660"/>
              </a:xfrm>
              <a:prstGeom prst="rect">
                <a:avLst/>
              </a:prstGeom>
              <a:blipFill>
                <a:blip r:embed="rId4"/>
                <a:stretch>
                  <a:fillRect l="-3077" t="-5058" b="-1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609058D-C08E-A12C-FFD6-68CEF9382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99682"/>
            <a:ext cx="5312633" cy="9548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BBC34E-1B24-ACCD-B9A0-6E023F71E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346" y="3015847"/>
            <a:ext cx="5877556" cy="39768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530AD3-9F78-265E-DA81-F2D331108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6887" y="2883595"/>
            <a:ext cx="6644560" cy="40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12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E60F4F-D2FB-0A1F-797F-94AD432BB5FF}"/>
              </a:ext>
            </a:extLst>
          </p:cNvPr>
          <p:cNvSpPr txBox="1"/>
          <p:nvPr/>
        </p:nvSpPr>
        <p:spPr>
          <a:xfrm>
            <a:off x="745723" y="1643869"/>
            <a:ext cx="10670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+mn-ea"/>
              </a:rPr>
              <a:t>原理：小于pivot的全部放在前面，大于于pivot全部放在后面。递归。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BD228-0C1C-685B-C269-FBEB9FA5C6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t="9517" r="915" b="4828"/>
          <a:stretch/>
        </p:blipFill>
        <p:spPr>
          <a:xfrm>
            <a:off x="2433952" y="2302992"/>
            <a:ext cx="6248410" cy="43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13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B2E3A5-7A28-8DDD-86EA-E7D2FA7C68D3}"/>
              </a:ext>
            </a:extLst>
          </p:cNvPr>
          <p:cNvSpPr txBox="1"/>
          <p:nvPr/>
        </p:nvSpPr>
        <p:spPr>
          <a:xfrm>
            <a:off x="2297666" y="1643869"/>
            <a:ext cx="1082312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sym typeface="+mn-ea"/>
              </a:rPr>
              <a:t>伪代码：</a:t>
            </a:r>
            <a:endParaRPr lang="en-US" altLang="zh-CN" sz="3200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sym typeface="+mn-ea"/>
              </a:rPr>
              <a:t>QUICKSORT(A,low,high)</a:t>
            </a:r>
          </a:p>
          <a:p>
            <a:pPr marL="0" indent="0">
              <a:buNone/>
            </a:pPr>
            <a:r>
              <a:rPr lang="zh-CN" altLang="en-US" sz="3200" dirty="0">
                <a:sym typeface="+mn-ea"/>
              </a:rPr>
              <a:t>if(low&gt;=high) return; </a:t>
            </a:r>
            <a:endParaRPr lang="en-US" altLang="zh-CN" sz="3200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sym typeface="+mn-ea"/>
              </a:rPr>
              <a:t>pivot = A[low]; </a:t>
            </a:r>
            <a:endParaRPr lang="en-US" altLang="zh-CN" sz="3200" dirty="0"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sym typeface="+mn-ea"/>
              </a:rPr>
              <a:t>//对 R[low...high]进行划分</a:t>
            </a:r>
          </a:p>
          <a:p>
            <a:pPr marL="0" indent="0">
              <a:buNone/>
            </a:pPr>
            <a:r>
              <a:rPr lang="zh-CN" altLang="en-US" sz="3200" dirty="0">
                <a:sym typeface="+mn-ea"/>
              </a:rPr>
              <a:t>QuickSort(R,low,pivot -1);</a:t>
            </a:r>
          </a:p>
          <a:p>
            <a:pPr marL="0" indent="0">
              <a:buNone/>
            </a:pPr>
            <a:r>
              <a:rPr lang="zh-CN" altLang="en-US" sz="3200" dirty="0">
                <a:sym typeface="+mn-ea"/>
              </a:rPr>
              <a:t>QuickSort(R,pivot +1,high)</a:t>
            </a:r>
          </a:p>
        </p:txBody>
      </p:sp>
    </p:spTree>
    <p:extLst>
      <p:ext uri="{BB962C8B-B14F-4D97-AF65-F5344CB8AC3E}">
        <p14:creationId xmlns:p14="http://schemas.microsoft.com/office/powerpoint/2010/main" val="19528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快速排序分析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14</a:t>
            </a:fld>
            <a:endParaRPr lang="zh-CN" altLang="en-US" sz="12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D167A9-9DAD-C2CE-8A8F-80C98DABDB19}"/>
                  </a:ext>
                </a:extLst>
              </p:cNvPr>
              <p:cNvSpPr txBox="1"/>
              <p:nvPr/>
            </p:nvSpPr>
            <p:spPr>
              <a:xfrm>
                <a:off x="745724" y="1536643"/>
                <a:ext cx="515064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/>
                  <a:t>最好</a:t>
                </a:r>
                <a:r>
                  <a:rPr lang="zh-CN" altLang="zh-CN" sz="3200" dirty="0"/>
                  <a:t>时间复杂度为O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zh-CN" sz="3200" b="0" dirty="0"/>
              </a:p>
              <a:p>
                <a:r>
                  <a:rPr lang="zh-CN" altLang="en-US" sz="3200" dirty="0"/>
                  <a:t>最坏时间复杂度为</a:t>
                </a:r>
                <a:r>
                  <a:rPr lang="zh-CN" altLang="zh-CN" sz="3200" dirty="0"/>
                  <a:t>O</a:t>
                </a:r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/>
                  <a:t>)</a:t>
                </a:r>
              </a:p>
              <a:p>
                <a:r>
                  <a:rPr lang="zh-CN" altLang="en-US" sz="3200" dirty="0"/>
                  <a:t>平均时间复杂度为</a:t>
                </a:r>
                <a:r>
                  <a:rPr lang="zh-CN" altLang="zh-CN" sz="32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D167A9-9DAD-C2CE-8A8F-80C98DABD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1536643"/>
                <a:ext cx="5150644" cy="1569660"/>
              </a:xfrm>
              <a:prstGeom prst="rect">
                <a:avLst/>
              </a:prstGeom>
              <a:blipFill>
                <a:blip r:embed="rId4"/>
                <a:stretch>
                  <a:fillRect l="-2959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A6C2D12-1F6B-DC02-A91E-FC66828FC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634" y="1949998"/>
            <a:ext cx="5101002" cy="916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C780B1-BA51-295D-53F6-D54220A43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936" y="3137894"/>
            <a:ext cx="6057739" cy="3720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0BAE0B-B476-E4B0-AA16-624B23888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299" y="3106302"/>
            <a:ext cx="6044126" cy="37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7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插入排序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15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248C27-AB7C-42F2-FD15-DD70A69818EC}"/>
              </a:ext>
            </a:extLst>
          </p:cNvPr>
          <p:cNvSpPr txBox="1"/>
          <p:nvPr/>
        </p:nvSpPr>
        <p:spPr>
          <a:xfrm>
            <a:off x="745723" y="1671943"/>
            <a:ext cx="94014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原理：每次排序时前面的元素已经排好了。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821704-0623-9946-9CA6-58406748CC48}"/>
              </a:ext>
            </a:extLst>
          </p:cNvPr>
          <p:cNvSpPr txBox="1"/>
          <p:nvPr/>
        </p:nvSpPr>
        <p:spPr>
          <a:xfrm>
            <a:off x="3801439" y="2634132"/>
            <a:ext cx="5253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7 2 9 3 4</a:t>
            </a:r>
          </a:p>
          <a:p>
            <a:pPr algn="l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840494-3365-E0BE-0B24-579915111DC2}"/>
              </a:ext>
            </a:extLst>
          </p:cNvPr>
          <p:cNvSpPr txBox="1"/>
          <p:nvPr/>
        </p:nvSpPr>
        <p:spPr>
          <a:xfrm>
            <a:off x="3801439" y="3195294"/>
            <a:ext cx="343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2 9 3 4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93981E-12C5-2033-E43E-EFCF97775392}"/>
              </a:ext>
            </a:extLst>
          </p:cNvPr>
          <p:cNvSpPr txBox="1"/>
          <p:nvPr/>
        </p:nvSpPr>
        <p:spPr>
          <a:xfrm>
            <a:off x="3801439" y="3832455"/>
            <a:ext cx="447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5 7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9 3 4</a:t>
            </a:r>
          </a:p>
          <a:p>
            <a:pPr algn="l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E03A58-542A-E572-B5AF-6B14425CC320}"/>
              </a:ext>
            </a:extLst>
          </p:cNvPr>
          <p:cNvSpPr txBox="1"/>
          <p:nvPr/>
        </p:nvSpPr>
        <p:spPr>
          <a:xfrm>
            <a:off x="3810017" y="4412728"/>
            <a:ext cx="402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2 5 7 </a:t>
            </a:r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3 4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0E25F9-9D64-0E24-CCC4-3A76E6BDA9A7}"/>
              </a:ext>
            </a:extLst>
          </p:cNvPr>
          <p:cNvSpPr txBox="1"/>
          <p:nvPr/>
        </p:nvSpPr>
        <p:spPr>
          <a:xfrm>
            <a:off x="3801439" y="4968207"/>
            <a:ext cx="386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5 7 9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8CF385-498D-6888-1FB1-5BA6F68E1A67}"/>
              </a:ext>
            </a:extLst>
          </p:cNvPr>
          <p:cNvSpPr txBox="1"/>
          <p:nvPr/>
        </p:nvSpPr>
        <p:spPr>
          <a:xfrm>
            <a:off x="3788313" y="5544561"/>
            <a:ext cx="331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2 3 </a:t>
            </a:r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5 7 9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插入排序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16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48B5E7-310F-F0A6-B14A-3E22FC8A3B1A}"/>
              </a:ext>
            </a:extLst>
          </p:cNvPr>
          <p:cNvSpPr txBox="1"/>
          <p:nvPr/>
        </p:nvSpPr>
        <p:spPr>
          <a:xfrm>
            <a:off x="1216786" y="1567019"/>
            <a:ext cx="6096000" cy="4696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伪代码：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INSERTION-SORT(A)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 for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=2 to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  <a:sym typeface="+mn-ea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: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key=A[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]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//将 A[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]插入已排序序列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  <a:sym typeface="+mn-ea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  <a:sym typeface="+mn-ea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-1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 while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&gt;0 and A[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]&gt;key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A[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+1]= A[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  <a:sym typeface="+mn-ea"/>
              </a:rPr>
              <a:t>		j=j-1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 A[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j+1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+mn-ea"/>
              </a:rPr>
              <a:t>]=key</a:t>
            </a:r>
          </a:p>
        </p:txBody>
      </p:sp>
    </p:spTree>
    <p:extLst>
      <p:ext uri="{BB962C8B-B14F-4D97-AF65-F5344CB8AC3E}">
        <p14:creationId xmlns:p14="http://schemas.microsoft.com/office/powerpoint/2010/main" val="13469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插入排序分析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17</a:t>
            </a:fld>
            <a:endParaRPr lang="zh-CN" altLang="en-US" sz="12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7842E0-48BB-EEC6-183B-CABE9F4AC552}"/>
                  </a:ext>
                </a:extLst>
              </p:cNvPr>
              <p:cNvSpPr txBox="1"/>
              <p:nvPr/>
            </p:nvSpPr>
            <p:spPr>
              <a:xfrm>
                <a:off x="806332" y="1582494"/>
                <a:ext cx="51506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/>
                  <a:t>最好</a:t>
                </a:r>
                <a:r>
                  <a:rPr lang="zh-CN" altLang="zh-CN" sz="3200" dirty="0"/>
                  <a:t>时间复杂度为O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3200" b="0" dirty="0"/>
              </a:p>
              <a:p>
                <a:r>
                  <a:rPr lang="zh-CN" altLang="en-US" sz="3200" dirty="0"/>
                  <a:t>最坏时间复杂度为</a:t>
                </a:r>
                <a:r>
                  <a:rPr lang="zh-CN" altLang="zh-CN" sz="3200" dirty="0"/>
                  <a:t>O</a:t>
                </a:r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/>
                  <a:t>)</a:t>
                </a:r>
              </a:p>
              <a:p>
                <a:r>
                  <a:rPr lang="zh-CN" altLang="en-US" sz="3200" dirty="0"/>
                  <a:t>平均时间复杂度为</a:t>
                </a:r>
                <a:r>
                  <a:rPr lang="zh-CN" altLang="zh-CN" sz="3200" dirty="0"/>
                  <a:t>O</a:t>
                </a:r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/>
                  <a:t>)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7842E0-48BB-EEC6-183B-CABE9F4AC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32" y="1582494"/>
                <a:ext cx="5150644" cy="1938992"/>
              </a:xfrm>
              <a:prstGeom prst="rect">
                <a:avLst/>
              </a:prstGeom>
              <a:blipFill>
                <a:blip r:embed="rId4"/>
                <a:stretch>
                  <a:fillRect l="-2959" t="-4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D491AF30-78B1-2133-8882-94F0F8E40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331" y="1875493"/>
            <a:ext cx="5907639" cy="10758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77BE38-D21B-EAA9-94C6-D492E4011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375" y="3244324"/>
            <a:ext cx="5677249" cy="3486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66ED2E-BDAE-B9EE-4FD5-42097B690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716" y="3038462"/>
            <a:ext cx="6333428" cy="3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910195" y="502577"/>
            <a:ext cx="897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冒泡</a:t>
            </a:r>
            <a:r>
              <a:rPr lang="en-US" altLang="zh-CN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18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246D4-8342-CE99-27BE-BDECEAF1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501" y="1641990"/>
            <a:ext cx="7462268" cy="44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910195" y="502577"/>
            <a:ext cx="897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r>
              <a:rPr lang="en-US" altLang="zh-CN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</a:t>
            </a: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19</a:t>
            </a:fld>
            <a:endParaRPr lang="zh-CN" altLang="en-US" sz="1200" dirty="0">
              <a:latin typeface="+mj-ea"/>
              <a:ea typeface="+mj-ea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71576EA-6BFD-2DBE-1111-022526BB1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324422"/>
              </p:ext>
            </p:extLst>
          </p:nvPr>
        </p:nvGraphicFramePr>
        <p:xfrm>
          <a:off x="2698231" y="1840187"/>
          <a:ext cx="6958387" cy="4073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C6D0-2288-DF9E-B437-9DD7DCC00C90}"/>
              </a:ext>
            </a:extLst>
          </p:cNvPr>
          <p:cNvSpPr txBox="1"/>
          <p:nvPr/>
        </p:nvSpPr>
        <p:spPr>
          <a:xfrm>
            <a:off x="1110158" y="2129537"/>
            <a:ext cx="1498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五种排序算法性能分析</a:t>
            </a:r>
          </a:p>
        </p:txBody>
      </p:sp>
    </p:spTree>
    <p:extLst>
      <p:ext uri="{BB962C8B-B14F-4D97-AF65-F5344CB8AC3E}">
        <p14:creationId xmlns:p14="http://schemas.microsoft.com/office/powerpoint/2010/main" val="275471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A60F1-2A26-4946-B67A-AD8B2175FD0D}"/>
              </a:ext>
            </a:extLst>
          </p:cNvPr>
          <p:cNvSpPr txBox="1"/>
          <p:nvPr/>
        </p:nvSpPr>
        <p:spPr>
          <a:xfrm>
            <a:off x="1110159" y="2067659"/>
            <a:ext cx="965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二、挑选出最大的十个数</a:t>
            </a:r>
            <a:endParaRPr lang="en-US" altLang="zh-CN" sz="5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84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910196" y="499998"/>
            <a:ext cx="897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5902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21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5BDA2D-4B31-50A9-75F2-6D9CBAE1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96" y="5395016"/>
            <a:ext cx="10923739" cy="12404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54B002-83C7-15FF-5E23-63E2B07FD586}"/>
              </a:ext>
            </a:extLst>
          </p:cNvPr>
          <p:cNvSpPr txBox="1"/>
          <p:nvPr/>
        </p:nvSpPr>
        <p:spPr>
          <a:xfrm>
            <a:off x="7952509" y="1939636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DB0B3-E444-07F1-1B2F-5978C2163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163" y="1513940"/>
            <a:ext cx="5860473" cy="35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910195" y="502577"/>
            <a:ext cx="897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 .  </a:t>
            </a: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加入插入算法</a:t>
            </a: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5902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22</a:t>
            </a:fld>
            <a:endParaRPr lang="zh-CN" altLang="en-US" sz="12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54B002-83C7-15FF-5E23-63E2B07FD586}"/>
                  </a:ext>
                </a:extLst>
              </p:cNvPr>
              <p:cNvSpPr txBox="1"/>
              <p:nvPr/>
            </p:nvSpPr>
            <p:spPr>
              <a:xfrm>
                <a:off x="7952509" y="1939636"/>
                <a:ext cx="3020291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堆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插入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选择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54B002-83C7-15FF-5E23-63E2B07F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09" y="1939636"/>
                <a:ext cx="3020291" cy="2124684"/>
              </a:xfrm>
              <a:prstGeom prst="rect">
                <a:avLst/>
              </a:prstGeom>
              <a:blipFill>
                <a:blip r:embed="rId4"/>
                <a:stretch>
                  <a:fillRect l="-3232" t="-2579" b="-4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57E9291-B5A5-1A14-A780-50FDB926B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05" y="1529745"/>
            <a:ext cx="6019168" cy="36179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74E85D-892C-58C4-B381-00876F7AD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996" y="5301356"/>
            <a:ext cx="10213688" cy="12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4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910195" y="502577"/>
            <a:ext cx="897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 .  </a:t>
            </a: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8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5902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23</a:t>
            </a:fld>
            <a:endParaRPr lang="zh-CN" altLang="en-US" sz="12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54B002-83C7-15FF-5E23-63E2B07FD586}"/>
                  </a:ext>
                </a:extLst>
              </p:cNvPr>
              <p:cNvSpPr txBox="1"/>
              <p:nvPr/>
            </p:nvSpPr>
            <p:spPr>
              <a:xfrm>
                <a:off x="7952509" y="1939636"/>
                <a:ext cx="3020291" cy="173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堆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插入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54B002-83C7-15FF-5E23-63E2B07F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09" y="1939636"/>
                <a:ext cx="3020291" cy="1730282"/>
              </a:xfrm>
              <a:prstGeom prst="rect">
                <a:avLst/>
              </a:prstGeom>
              <a:blipFill>
                <a:blip r:embed="rId4"/>
                <a:stretch>
                  <a:fillRect l="-3232" t="-3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2E17850-0522-C18F-B73F-2DEBA56CE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04" y="1757991"/>
            <a:ext cx="5701963" cy="3427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EF20B0-EAEB-8CC9-2C61-2214376C5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04" y="5439492"/>
            <a:ext cx="10965468" cy="10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1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AD210-0046-421A-8383-E12CC8273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A5EE4CE-4322-4A8E-8ED7-5E56968A6EAF}"/>
              </a:ext>
            </a:extLst>
          </p:cNvPr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D0FB6F-0EA4-46F5-8C34-C7608E55B115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FF6CBE-17D8-406C-BC78-C00041F64625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A95A37-1C47-4072-B946-7EBCEA45975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8FE56B6-5895-4700-955F-492B641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A60F1-2A26-4946-B67A-AD8B2175FD0D}"/>
              </a:ext>
            </a:extLst>
          </p:cNvPr>
          <p:cNvSpPr txBox="1"/>
          <p:nvPr/>
        </p:nvSpPr>
        <p:spPr>
          <a:xfrm>
            <a:off x="1110159" y="2247575"/>
            <a:ext cx="665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谢谢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78F44-397A-4C84-9B9B-D4F5004A2A5D}"/>
              </a:ext>
            </a:extLst>
          </p:cNvPr>
          <p:cNvSpPr txBox="1"/>
          <p:nvPr/>
        </p:nvSpPr>
        <p:spPr>
          <a:xfrm>
            <a:off x="7171679" y="5856416"/>
            <a:ext cx="466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Collage of Computer Science &amp; Software Engineering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750584-B163-4A38-B870-411870F5DF7A}"/>
              </a:ext>
            </a:extLst>
          </p:cNvPr>
          <p:cNvSpPr txBox="1"/>
          <p:nvPr/>
        </p:nvSpPr>
        <p:spPr>
          <a:xfrm>
            <a:off x="9046797" y="5235487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2023/3/16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0C320E-1B7E-78E9-45A0-29883E7D15FF}"/>
              </a:ext>
            </a:extLst>
          </p:cNvPr>
          <p:cNvSpPr txBox="1"/>
          <p:nvPr/>
        </p:nvSpPr>
        <p:spPr>
          <a:xfrm>
            <a:off x="1253058" y="5051528"/>
            <a:ext cx="591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Email: 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Yuting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1132306320@qq.com</a:t>
            </a:r>
          </a:p>
        </p:txBody>
      </p:sp>
    </p:spTree>
    <p:extLst>
      <p:ext uri="{BB962C8B-B14F-4D97-AF65-F5344CB8AC3E}">
        <p14:creationId xmlns:p14="http://schemas.microsoft.com/office/powerpoint/2010/main" val="55859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825623" y="51319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选择排序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A14CDC-B2BD-4381-8BEC-540FDA2FDA3A}"/>
              </a:ext>
            </a:extLst>
          </p:cNvPr>
          <p:cNvSpPr txBox="1"/>
          <p:nvPr/>
        </p:nvSpPr>
        <p:spPr>
          <a:xfrm>
            <a:off x="825623" y="1621428"/>
            <a:ext cx="932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原理：选出未排序中最小的放在已排序队列尾端。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4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4D7EC9-4EF6-FDDD-1E2E-E698583AAA74}"/>
              </a:ext>
            </a:extLst>
          </p:cNvPr>
          <p:cNvSpPr txBox="1"/>
          <p:nvPr/>
        </p:nvSpPr>
        <p:spPr>
          <a:xfrm>
            <a:off x="3072828" y="2470675"/>
            <a:ext cx="461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5 7 2 9 3 4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76810B-076E-9C6B-A9B9-1C2FBFBC6530}"/>
              </a:ext>
            </a:extLst>
          </p:cNvPr>
          <p:cNvSpPr txBox="1"/>
          <p:nvPr/>
        </p:nvSpPr>
        <p:spPr>
          <a:xfrm>
            <a:off x="3072828" y="3148173"/>
            <a:ext cx="62210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第一趟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7 5 9 3 4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45A120-8683-D2EB-F44D-D45498E7E166}"/>
              </a:ext>
            </a:extLst>
          </p:cNvPr>
          <p:cNvSpPr txBox="1"/>
          <p:nvPr/>
        </p:nvSpPr>
        <p:spPr>
          <a:xfrm>
            <a:off x="3072828" y="3825671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第二趟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2 3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5 9 7 4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C73DC5-27DE-40FA-1B30-363CEF3AC779}"/>
              </a:ext>
            </a:extLst>
          </p:cNvPr>
          <p:cNvSpPr txBox="1"/>
          <p:nvPr/>
        </p:nvSpPr>
        <p:spPr>
          <a:xfrm>
            <a:off x="3072828" y="4410446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第三趟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2 3 4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9 7 5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0482E5-CBA4-0582-2C15-944A91EC04EA}"/>
              </a:ext>
            </a:extLst>
          </p:cNvPr>
          <p:cNvSpPr txBox="1"/>
          <p:nvPr/>
        </p:nvSpPr>
        <p:spPr>
          <a:xfrm>
            <a:off x="3072828" y="4997278"/>
            <a:ext cx="4006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第四趟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2 3 4 5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1BF6D9-0793-4B9A-D5BF-8536560D9FFB}"/>
              </a:ext>
            </a:extLst>
          </p:cNvPr>
          <p:cNvSpPr txBox="1"/>
          <p:nvPr/>
        </p:nvSpPr>
        <p:spPr>
          <a:xfrm>
            <a:off x="3072828" y="5625483"/>
            <a:ext cx="4910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第五趟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2 3 4 5 7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0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选择排序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4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B67DC4-C0A7-1A9D-2C7D-021F9DE60918}"/>
              </a:ext>
            </a:extLst>
          </p:cNvPr>
          <p:cNvSpPr txBox="1"/>
          <p:nvPr/>
        </p:nvSpPr>
        <p:spPr>
          <a:xfrm>
            <a:off x="1425333" y="2165168"/>
            <a:ext cx="78790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伪代码：</a:t>
            </a:r>
          </a:p>
          <a:p>
            <a:r>
              <a:rPr lang="en-US" altLang="zh-CN" sz="3600" dirty="0"/>
              <a:t>For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=1 to n-1;</a:t>
            </a:r>
          </a:p>
          <a:p>
            <a:r>
              <a:rPr lang="en-US" altLang="zh-CN" sz="3600" dirty="0"/>
              <a:t>	min = i+1;</a:t>
            </a:r>
          </a:p>
          <a:p>
            <a:r>
              <a:rPr lang="en-US" altLang="zh-CN" sz="3600" dirty="0"/>
              <a:t>	for j=i+1 to n</a:t>
            </a:r>
          </a:p>
          <a:p>
            <a:r>
              <a:rPr lang="en-US" altLang="zh-CN" sz="3600" dirty="0"/>
              <a:t>		if( A[j]&lt;A[min]) min=j;</a:t>
            </a:r>
          </a:p>
          <a:p>
            <a:r>
              <a:rPr lang="en-US" altLang="zh-CN" sz="3600" dirty="0"/>
              <a:t>	swap(A[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],A[min]);</a:t>
            </a:r>
          </a:p>
        </p:txBody>
      </p:sp>
    </p:spTree>
    <p:extLst>
      <p:ext uri="{BB962C8B-B14F-4D97-AF65-F5344CB8AC3E}">
        <p14:creationId xmlns:p14="http://schemas.microsoft.com/office/powerpoint/2010/main" val="12119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选择排序分析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5</a:t>
            </a:fld>
            <a:endParaRPr lang="zh-CN" altLang="en-US" sz="12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1E7C76-E3CF-80F8-635D-16BDF251711C}"/>
                  </a:ext>
                </a:extLst>
              </p:cNvPr>
              <p:cNvSpPr txBox="1"/>
              <p:nvPr/>
            </p:nvSpPr>
            <p:spPr>
              <a:xfrm>
                <a:off x="745724" y="1668649"/>
                <a:ext cx="8141602" cy="1477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最好</a:t>
                </a:r>
                <a:r>
                  <a:rPr lang="zh-CN" sz="2400" dirty="0"/>
                  <a:t>时间复杂度为O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最坏时间复杂度为</a:t>
                </a:r>
                <a:r>
                  <a:rPr lang="zh-CN" altLang="zh-CN" sz="24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平均时间复杂度为</a:t>
                </a:r>
                <a:r>
                  <a:rPr lang="zh-CN" altLang="zh-CN" sz="24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dirty="0"/>
              </a:p>
              <a:p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1E7C76-E3CF-80F8-635D-16BDF2517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1668649"/>
                <a:ext cx="8141602" cy="1477328"/>
              </a:xfrm>
              <a:prstGeom prst="rect">
                <a:avLst/>
              </a:prstGeom>
              <a:blipFill>
                <a:blip r:embed="rId4"/>
                <a:stretch>
                  <a:fillRect l="-1123" t="-289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8F40564-69F8-D8E2-7ECA-743B25C68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258" y="1719915"/>
            <a:ext cx="5821722" cy="104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CD85DA-7DF8-3871-ABCF-F769A1245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338" y="3210477"/>
            <a:ext cx="5663071" cy="33260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1A5934-D8B5-48C5-38E6-0A7CA828E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9291" y="2870978"/>
            <a:ext cx="5663071" cy="40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冒泡排序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6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28832-78D3-987C-2B46-949101365C8A}"/>
              </a:ext>
            </a:extLst>
          </p:cNvPr>
          <p:cNvSpPr txBox="1"/>
          <p:nvPr/>
        </p:nvSpPr>
        <p:spPr>
          <a:xfrm>
            <a:off x="745723" y="1643869"/>
            <a:ext cx="94014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原理：</a:t>
            </a:r>
            <a:r>
              <a:rPr lang="en-US" altLang="zh-CN" sz="3200" dirty="0"/>
              <a:t>n</a:t>
            </a:r>
            <a:r>
              <a:rPr lang="zh-CN" altLang="en-US" sz="3200" dirty="0"/>
              <a:t>个元素，共</a:t>
            </a:r>
            <a:r>
              <a:rPr lang="en-US" altLang="zh-CN" sz="3200" dirty="0"/>
              <a:t>n-1</a:t>
            </a:r>
            <a:r>
              <a:rPr lang="zh-CN" altLang="en-US" sz="3200" dirty="0"/>
              <a:t>趟，两两比较，第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趟把未排的最大的元素放到</a:t>
            </a:r>
            <a:r>
              <a:rPr lang="en-US" altLang="zh-CN" sz="3200" dirty="0"/>
              <a:t>n+1-i</a:t>
            </a:r>
            <a:r>
              <a:rPr lang="zh-CN" altLang="en-US" sz="3200" dirty="0"/>
              <a:t>的位置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CAC696-E3EF-AF2B-7B58-E8AA95937B6B}"/>
              </a:ext>
            </a:extLst>
          </p:cNvPr>
          <p:cNvSpPr txBox="1"/>
          <p:nvPr/>
        </p:nvSpPr>
        <p:spPr>
          <a:xfrm>
            <a:off x="3431580" y="3133019"/>
            <a:ext cx="5815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5  7  2  9  3  4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94D15D-8948-2BCE-179F-4F6EB1B40B46}"/>
              </a:ext>
            </a:extLst>
          </p:cNvPr>
          <p:cNvSpPr txBox="1"/>
          <p:nvPr/>
        </p:nvSpPr>
        <p:spPr>
          <a:xfrm>
            <a:off x="3431580" y="3744425"/>
            <a:ext cx="403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第一趟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5  2  7  3  4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E4A40F-6FCE-EEF9-F3CC-080136BE759F}"/>
              </a:ext>
            </a:extLst>
          </p:cNvPr>
          <p:cNvSpPr txBox="1"/>
          <p:nvPr/>
        </p:nvSpPr>
        <p:spPr>
          <a:xfrm>
            <a:off x="3431580" y="4355831"/>
            <a:ext cx="466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第二趟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2  5  3  4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8AB3E6-D2AF-4152-1749-64A3BCC2BEBF}"/>
              </a:ext>
            </a:extLst>
          </p:cNvPr>
          <p:cNvSpPr txBox="1"/>
          <p:nvPr/>
        </p:nvSpPr>
        <p:spPr>
          <a:xfrm>
            <a:off x="3431580" y="4904319"/>
            <a:ext cx="434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第三趟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2  3  4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7  9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0FA760-3CC6-6F73-72E0-2FE3B0700464}"/>
              </a:ext>
            </a:extLst>
          </p:cNvPr>
          <p:cNvSpPr txBox="1"/>
          <p:nvPr/>
        </p:nvSpPr>
        <p:spPr>
          <a:xfrm>
            <a:off x="3431580" y="5489094"/>
            <a:ext cx="509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第四趟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2  3  4  5  7  9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冒泡排序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7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60705A-A811-98DA-E6BC-2BFCF46B6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322" y="1825082"/>
            <a:ext cx="8382727" cy="46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冒泡排序分析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8</a:t>
            </a:fld>
            <a:endParaRPr lang="zh-CN" altLang="en-US" sz="12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0F3840-17E8-DA80-F2DE-49FF5AD41B21}"/>
                  </a:ext>
                </a:extLst>
              </p:cNvPr>
              <p:cNvSpPr txBox="1"/>
              <p:nvPr/>
            </p:nvSpPr>
            <p:spPr>
              <a:xfrm>
                <a:off x="745724" y="1626559"/>
                <a:ext cx="60960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最好</a:t>
                </a:r>
                <a:r>
                  <a:rPr lang="zh-CN" altLang="zh-CN" sz="2800" dirty="0"/>
                  <a:t>时间复杂度为O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b="0" dirty="0"/>
              </a:p>
              <a:p>
                <a:r>
                  <a:rPr lang="zh-CN" altLang="en-US" sz="2800" dirty="0"/>
                  <a:t>最坏时间复杂度为</a:t>
                </a:r>
                <a:r>
                  <a:rPr lang="zh-CN" altLang="zh-CN" sz="28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平均时间复杂度为</a:t>
                </a:r>
                <a:r>
                  <a:rPr lang="zh-CN" altLang="zh-CN" sz="28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0F3840-17E8-DA80-F2DE-49FF5AD41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1626559"/>
                <a:ext cx="6096000" cy="1384995"/>
              </a:xfrm>
              <a:prstGeom prst="rect">
                <a:avLst/>
              </a:prstGeom>
              <a:blipFill>
                <a:blip r:embed="rId4"/>
                <a:stretch>
                  <a:fillRect l="-2000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A6939E-DAEC-58AA-2F8D-5DA6DE109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745" y="1947581"/>
            <a:ext cx="4892503" cy="8792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8B91E4-39FB-91E2-BA79-6FFA0A05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120" y="3108153"/>
            <a:ext cx="6385249" cy="3650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900CDC-A479-9585-81E2-A55B8E510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194" y="2956434"/>
            <a:ext cx="6589099" cy="38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2A48-CB80-90CE-D376-8DA69485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B9E0D4-9E39-30FB-D7E0-F280EF965A91}"/>
              </a:ext>
            </a:extLst>
          </p:cNvPr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680F4E-91E0-9E7C-08C4-D62F9061806A}"/>
                </a:ext>
              </a:extLst>
            </p:cNvPr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D2ABD9-001D-8F3D-80C9-BCFCBDC7671E}"/>
                </a:ext>
              </a:extLst>
            </p:cNvPr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4B5414-56A5-14B1-3367-DF5F86A0E766}"/>
                </a:ext>
              </a:extLst>
            </p:cNvPr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88EAE-9B29-6E2F-A778-41622A2467C5}"/>
              </a:ext>
            </a:extLst>
          </p:cNvPr>
          <p:cNvSpPr txBox="1"/>
          <p:nvPr/>
        </p:nvSpPr>
        <p:spPr>
          <a:xfrm>
            <a:off x="745724" y="498083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合并排序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>
            <a:extLst>
              <a:ext uri="{FF2B5EF4-FFF2-40B4-BE49-F238E27FC236}">
                <a16:creationId xmlns:a16="http://schemas.microsoft.com/office/drawing/2014/main" id="{9D7F99E2-3CF7-2D73-8BC2-529E18A3CCBB}"/>
              </a:ext>
            </a:extLst>
          </p:cNvPr>
          <p:cNvSpPr txBox="1">
            <a:spLocks/>
          </p:cNvSpPr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>
            <a:extLst>
              <a:ext uri="{FF2B5EF4-FFF2-40B4-BE49-F238E27FC236}">
                <a16:creationId xmlns:a16="http://schemas.microsoft.com/office/drawing/2014/main" id="{AAD5735E-7B66-EFC3-FF7A-8ADF7605657B}"/>
              </a:ext>
            </a:extLst>
          </p:cNvPr>
          <p:cNvSpPr txBox="1">
            <a:spLocks/>
          </p:cNvSpPr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pPr/>
              <a:t>9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7CB0C2-D721-A196-30A4-B8A491B56D0B}"/>
              </a:ext>
            </a:extLst>
          </p:cNvPr>
          <p:cNvSpPr txBox="1"/>
          <p:nvPr/>
        </p:nvSpPr>
        <p:spPr>
          <a:xfrm>
            <a:off x="714108" y="1764830"/>
            <a:ext cx="97230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200" dirty="0"/>
              <a:t>原理：分治思想，先分成小问题，再继续分，解决子问题，合并求出大问题的解。用递归的思想。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9D1A83-AD9F-DA2D-EA8B-294D0B0895C0}"/>
              </a:ext>
            </a:extLst>
          </p:cNvPr>
          <p:cNvSpPr txBox="1"/>
          <p:nvPr/>
        </p:nvSpPr>
        <p:spPr>
          <a:xfrm>
            <a:off x="7071139" y="6032856"/>
            <a:ext cx="4345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图片来自于</a:t>
            </a:r>
            <a:r>
              <a:rPr lang="en-US" altLang="zh-CN" sz="1200" dirty="0">
                <a:hlinkClick r:id="rId4"/>
              </a:rPr>
              <a:t>(13</a:t>
            </a:r>
            <a:r>
              <a:rPr lang="zh-CN" altLang="en-US" sz="1200" dirty="0">
                <a:hlinkClick r:id="rId4"/>
              </a:rPr>
              <a:t>条消息</a:t>
            </a:r>
            <a:r>
              <a:rPr lang="en-US" altLang="zh-CN" sz="1200" dirty="0">
                <a:hlinkClick r:id="rId4"/>
              </a:rPr>
              <a:t>) </a:t>
            </a:r>
            <a:r>
              <a:rPr lang="zh-CN" altLang="en-US" sz="1200" dirty="0">
                <a:hlinkClick r:id="rId4"/>
              </a:rPr>
              <a:t>合并</a:t>
            </a:r>
            <a:r>
              <a:rPr lang="en-US" altLang="zh-CN" sz="1200" dirty="0">
                <a:hlinkClick r:id="rId4"/>
              </a:rPr>
              <a:t>(</a:t>
            </a:r>
            <a:r>
              <a:rPr lang="zh-CN" altLang="en-US" sz="1200" dirty="0">
                <a:hlinkClick r:id="rId4"/>
              </a:rPr>
              <a:t>归并</a:t>
            </a:r>
            <a:r>
              <a:rPr lang="en-US" altLang="zh-CN" sz="1200" dirty="0">
                <a:hlinkClick r:id="rId4"/>
              </a:rPr>
              <a:t>)</a:t>
            </a:r>
            <a:r>
              <a:rPr lang="zh-CN" altLang="en-US" sz="1200" dirty="0">
                <a:hlinkClick r:id="rId4"/>
              </a:rPr>
              <a:t>排序原理及代码实现</a:t>
            </a:r>
            <a:r>
              <a:rPr lang="en-US" altLang="zh-CN" sz="1200" dirty="0">
                <a:hlinkClick r:id="rId4"/>
              </a:rPr>
              <a:t>(c/</a:t>
            </a:r>
            <a:r>
              <a:rPr lang="en-US" altLang="zh-CN" sz="1200" dirty="0" err="1">
                <a:hlinkClick r:id="rId4"/>
              </a:rPr>
              <a:t>c++</a:t>
            </a:r>
            <a:r>
              <a:rPr lang="en-US" altLang="zh-CN" sz="1200" dirty="0">
                <a:hlinkClick r:id="rId4"/>
              </a:rPr>
              <a:t>)_</a:t>
            </a:r>
            <a:r>
              <a:rPr lang="zh-CN" altLang="en-US" sz="1200" dirty="0">
                <a:hlinkClick r:id="rId4"/>
              </a:rPr>
              <a:t>合并排序</a:t>
            </a:r>
            <a:r>
              <a:rPr lang="en-US" altLang="zh-CN" sz="1200" dirty="0">
                <a:hlinkClick r:id="rId4"/>
              </a:rPr>
              <a:t>_Jack LDZ</a:t>
            </a:r>
            <a:r>
              <a:rPr lang="zh-CN" altLang="en-US" sz="1200" dirty="0">
                <a:hlinkClick r:id="rId4"/>
              </a:rPr>
              <a:t>的博客</a:t>
            </a:r>
            <a:r>
              <a:rPr lang="en-US" altLang="zh-CN" sz="1200" dirty="0">
                <a:hlinkClick r:id="rId4"/>
              </a:rPr>
              <a:t>-CSDN</a:t>
            </a:r>
            <a:r>
              <a:rPr lang="zh-CN" altLang="en-US" sz="1200" dirty="0">
                <a:hlinkClick r:id="rId4"/>
              </a:rPr>
              <a:t>博客</a:t>
            </a:r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2A64E8-1125-46D0-47EC-95195A5E2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6" y="4592529"/>
            <a:ext cx="4345544" cy="218518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255F11-0B95-8833-B364-868A3E2A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1" y="2805391"/>
            <a:ext cx="5719339" cy="437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1576</Words>
  <Application>Microsoft Office PowerPoint</Application>
  <PresentationFormat>宽屏</PresentationFormat>
  <Paragraphs>242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PingFang SC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jianan</dc:creator>
  <cp:lastModifiedBy>郑 雨婷</cp:lastModifiedBy>
  <cp:revision>93</cp:revision>
  <dcterms:created xsi:type="dcterms:W3CDTF">2020-05-26T08:46:50Z</dcterms:created>
  <dcterms:modified xsi:type="dcterms:W3CDTF">2023-03-16T03:52:33Z</dcterms:modified>
</cp:coreProperties>
</file>