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156"/>
  </p:notesMasterIdLst>
  <p:sldIdLst>
    <p:sldId id="256" r:id="rId2"/>
    <p:sldId id="257" r:id="rId3"/>
    <p:sldId id="289" r:id="rId4"/>
    <p:sldId id="290" r:id="rId5"/>
    <p:sldId id="258" r:id="rId6"/>
    <p:sldId id="261" r:id="rId7"/>
    <p:sldId id="262" r:id="rId8"/>
    <p:sldId id="291" r:id="rId9"/>
    <p:sldId id="263" r:id="rId10"/>
    <p:sldId id="264" r:id="rId11"/>
    <p:sldId id="265" r:id="rId12"/>
    <p:sldId id="266" r:id="rId13"/>
    <p:sldId id="267" r:id="rId14"/>
    <p:sldId id="268" r:id="rId15"/>
    <p:sldId id="292" r:id="rId16"/>
    <p:sldId id="293"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97" r:id="rId34"/>
    <p:sldId id="285" r:id="rId35"/>
    <p:sldId id="286" r:id="rId36"/>
    <p:sldId id="294" r:id="rId37"/>
    <p:sldId id="287" r:id="rId38"/>
    <p:sldId id="295" r:id="rId39"/>
    <p:sldId id="288" r:id="rId40"/>
    <p:sldId id="296" r:id="rId41"/>
    <p:sldId id="298" r:id="rId42"/>
    <p:sldId id="299" r:id="rId43"/>
    <p:sldId id="322"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3" r:id="rId67"/>
    <p:sldId id="367" r:id="rId68"/>
    <p:sldId id="324" r:id="rId69"/>
    <p:sldId id="325" r:id="rId70"/>
    <p:sldId id="326" r:id="rId71"/>
    <p:sldId id="327" r:id="rId72"/>
    <p:sldId id="328" r:id="rId73"/>
    <p:sldId id="329" r:id="rId74"/>
    <p:sldId id="330" r:id="rId75"/>
    <p:sldId id="331" r:id="rId76"/>
    <p:sldId id="332" r:id="rId77"/>
    <p:sldId id="334" r:id="rId78"/>
    <p:sldId id="333"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408" r:id="rId102"/>
    <p:sldId id="357" r:id="rId103"/>
    <p:sldId id="358" r:id="rId104"/>
    <p:sldId id="359" r:id="rId105"/>
    <p:sldId id="409" r:id="rId106"/>
    <p:sldId id="360" r:id="rId107"/>
    <p:sldId id="361" r:id="rId108"/>
    <p:sldId id="410" r:id="rId109"/>
    <p:sldId id="362" r:id="rId110"/>
    <p:sldId id="363" r:id="rId111"/>
    <p:sldId id="364" r:id="rId112"/>
    <p:sldId id="365" r:id="rId113"/>
    <p:sldId id="412" r:id="rId114"/>
    <p:sldId id="366" r:id="rId115"/>
    <p:sldId id="411" r:id="rId116"/>
    <p:sldId id="368" r:id="rId117"/>
    <p:sldId id="369" r:id="rId118"/>
    <p:sldId id="370" r:id="rId119"/>
    <p:sldId id="371" r:id="rId120"/>
    <p:sldId id="373" r:id="rId121"/>
    <p:sldId id="374" r:id="rId122"/>
    <p:sldId id="375" r:id="rId123"/>
    <p:sldId id="377" r:id="rId124"/>
    <p:sldId id="379" r:id="rId125"/>
    <p:sldId id="381" r:id="rId126"/>
    <p:sldId id="382" r:id="rId127"/>
    <p:sldId id="383" r:id="rId128"/>
    <p:sldId id="384" r:id="rId129"/>
    <p:sldId id="385" r:id="rId130"/>
    <p:sldId id="386" r:id="rId131"/>
    <p:sldId id="388" r:id="rId132"/>
    <p:sldId id="387" r:id="rId133"/>
    <p:sldId id="389" r:id="rId134"/>
    <p:sldId id="390" r:id="rId135"/>
    <p:sldId id="391" r:id="rId136"/>
    <p:sldId id="392" r:id="rId137"/>
    <p:sldId id="393" r:id="rId138"/>
    <p:sldId id="394" r:id="rId139"/>
    <p:sldId id="395" r:id="rId140"/>
    <p:sldId id="396" r:id="rId141"/>
    <p:sldId id="397" r:id="rId142"/>
    <p:sldId id="414" r:id="rId143"/>
    <p:sldId id="398" r:id="rId144"/>
    <p:sldId id="399" r:id="rId145"/>
    <p:sldId id="400" r:id="rId146"/>
    <p:sldId id="401" r:id="rId147"/>
    <p:sldId id="402" r:id="rId148"/>
    <p:sldId id="403" r:id="rId149"/>
    <p:sldId id="404" r:id="rId150"/>
    <p:sldId id="405" r:id="rId151"/>
    <p:sldId id="406" r:id="rId152"/>
    <p:sldId id="407" r:id="rId153"/>
    <p:sldId id="413" r:id="rId154"/>
    <p:sldId id="416" r:id="rId1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734" y="45"/>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942B1920-DA95-4481-8A8B-DF31AAB4C21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00707" name="Rectangle 3">
            <a:extLst>
              <a:ext uri="{FF2B5EF4-FFF2-40B4-BE49-F238E27FC236}">
                <a16:creationId xmlns:a16="http://schemas.microsoft.com/office/drawing/2014/main" id="{B75EE67C-348E-4619-90A2-2C50B35079B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00708" name="Rectangle 4">
            <a:extLst>
              <a:ext uri="{FF2B5EF4-FFF2-40B4-BE49-F238E27FC236}">
                <a16:creationId xmlns:a16="http://schemas.microsoft.com/office/drawing/2014/main" id="{B00DD7B3-FA4C-4A2C-ACCB-4E13F51E7381}"/>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0709" name="Rectangle 5">
            <a:extLst>
              <a:ext uri="{FF2B5EF4-FFF2-40B4-BE49-F238E27FC236}">
                <a16:creationId xmlns:a16="http://schemas.microsoft.com/office/drawing/2014/main" id="{E84BB4CC-CB0F-48A8-845F-ED610081811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0710" name="Rectangle 6">
            <a:extLst>
              <a:ext uri="{FF2B5EF4-FFF2-40B4-BE49-F238E27FC236}">
                <a16:creationId xmlns:a16="http://schemas.microsoft.com/office/drawing/2014/main" id="{F813A0F8-2C32-4D67-8DCF-0E500209509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00711" name="Rectangle 7">
            <a:extLst>
              <a:ext uri="{FF2B5EF4-FFF2-40B4-BE49-F238E27FC236}">
                <a16:creationId xmlns:a16="http://schemas.microsoft.com/office/drawing/2014/main" id="{72E89414-72B6-4F67-AFC7-2787019FF68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1702E31-7BE5-4F7E-BD20-94FAAB15FB5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EB3964-29DA-4C88-A310-A62494D4B296}"/>
              </a:ext>
            </a:extLst>
          </p:cNvPr>
          <p:cNvSpPr>
            <a:spLocks noGrp="1" noChangeArrowheads="1"/>
          </p:cNvSpPr>
          <p:nvPr>
            <p:ph type="sldNum" sz="quarter" idx="5"/>
          </p:nvPr>
        </p:nvSpPr>
        <p:spPr>
          <a:ln/>
        </p:spPr>
        <p:txBody>
          <a:bodyPr/>
          <a:lstStyle/>
          <a:p>
            <a:fld id="{3CEC058F-712F-4943-B920-EF993CADBBC1}" type="slidenum">
              <a:rPr lang="en-US" altLang="zh-CN"/>
              <a:pPr/>
              <a:t>126</a:t>
            </a:fld>
            <a:endParaRPr lang="en-US" altLang="zh-CN"/>
          </a:p>
        </p:txBody>
      </p:sp>
      <p:sp>
        <p:nvSpPr>
          <p:cNvPr id="201730" name="Rectangle 2">
            <a:extLst>
              <a:ext uri="{FF2B5EF4-FFF2-40B4-BE49-F238E27FC236}">
                <a16:creationId xmlns:a16="http://schemas.microsoft.com/office/drawing/2014/main" id="{DD923234-9CDF-475C-A9F3-06335DC45E0D}"/>
              </a:ext>
            </a:extLst>
          </p:cNvPr>
          <p:cNvSpPr>
            <a:spLocks noGrp="1" noRot="1" noChangeAspect="1" noChangeArrowheads="1" noTextEdit="1"/>
          </p:cNvSpPr>
          <p:nvPr>
            <p:ph type="sldImg"/>
          </p:nvPr>
        </p:nvSpPr>
        <p:spPr>
          <a:ln/>
        </p:spPr>
      </p:sp>
      <p:sp>
        <p:nvSpPr>
          <p:cNvPr id="201731" name="Rectangle 3">
            <a:extLst>
              <a:ext uri="{FF2B5EF4-FFF2-40B4-BE49-F238E27FC236}">
                <a16:creationId xmlns:a16="http://schemas.microsoft.com/office/drawing/2014/main" id="{723EC4E8-CBF4-4429-A132-BA0A6527DD35}"/>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a:xfrm>
            <a:off x="2416500" y="329307"/>
            <a:ext cx="4973915" cy="309201"/>
          </a:xfrm>
        </p:spPr>
        <p:txBody>
          <a:bodyPr/>
          <a:lstStyle/>
          <a:p>
            <a:endParaRPr lang="en-US" altLang="zh-CN"/>
          </a:p>
        </p:txBody>
      </p:sp>
      <p:sp>
        <p:nvSpPr>
          <p:cNvPr id="6" name="Slide Number Placeholder 5"/>
          <p:cNvSpPr>
            <a:spLocks noGrp="1"/>
          </p:cNvSpPr>
          <p:nvPr>
            <p:ph type="sldNum" sz="quarter" idx="12"/>
          </p:nvPr>
        </p:nvSpPr>
        <p:spPr>
          <a:xfrm>
            <a:off x="1437664" y="798973"/>
            <a:ext cx="811019" cy="503578"/>
          </a:xfrm>
        </p:spPr>
        <p:txBody>
          <a:bodyPr/>
          <a:lstStyle/>
          <a:p>
            <a:fld id="{2A5FC2FD-72BC-4E1C-9710-A49CB2D072D5}" type="slidenum">
              <a:rPr lang="en-US" altLang="zh-CN" smtClean="0"/>
              <a:pPr/>
              <a:t>‹#›</a:t>
            </a:fld>
            <a:endParaRPr lang="en-US" altLang="zh-C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81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DE21DFC9-69B8-47F3-A9F0-6BA8D93427AA}" type="slidenum">
              <a:rPr lang="en-US" altLang="zh-CN" smtClean="0"/>
              <a:pPr/>
              <a:t>‹#›</a:t>
            </a:fld>
            <a:endParaRPr lang="en-US" altLang="zh-C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290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42E1B699-7B94-41D3-B3F6-35DA6BE48D65}" type="slidenum">
              <a:rPr lang="en-US" altLang="zh-CN" smtClean="0"/>
              <a:pPr/>
              <a:t>‹#›</a:t>
            </a:fld>
            <a:endParaRPr lang="en-US" altLang="zh-C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1668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928E4-A822-47A0-80BB-A046AD7E76B8}"/>
              </a:ext>
            </a:extLst>
          </p:cNvPr>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7642B5-C802-4F66-B060-A65D14C62E4B}"/>
              </a:ext>
            </a:extLst>
          </p:cNvPr>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ACBDCDE-E46B-4BF2-9650-11C372735B81}"/>
              </a:ext>
            </a:extLst>
          </p:cNvPr>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E51B9C-9BA8-4345-B454-E6730A5FF052}"/>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B5FCB7C-30D8-4241-9FCB-4311CBFD237E}"/>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69F897B-6392-4791-9C4F-CF87E2547B1B}"/>
              </a:ext>
            </a:extLst>
          </p:cNvPr>
          <p:cNvSpPr>
            <a:spLocks noGrp="1"/>
          </p:cNvSpPr>
          <p:nvPr>
            <p:ph type="sldNum" sz="quarter" idx="12"/>
          </p:nvPr>
        </p:nvSpPr>
        <p:spPr>
          <a:xfrm>
            <a:off x="8737600" y="6245225"/>
            <a:ext cx="2844800" cy="476250"/>
          </a:xfrm>
        </p:spPr>
        <p:txBody>
          <a:bodyPr/>
          <a:lstStyle>
            <a:lvl1pPr>
              <a:defRPr/>
            </a:lvl1pPr>
          </a:lstStyle>
          <a:p>
            <a:fld id="{24AA3CAE-774D-4E05-9EAB-509BD221BD57}" type="slidenum">
              <a:rPr lang="en-US" altLang="zh-CN"/>
              <a:pPr/>
              <a:t>‹#›</a:t>
            </a:fld>
            <a:endParaRPr lang="en-US" altLang="zh-CN"/>
          </a:p>
        </p:txBody>
      </p:sp>
    </p:spTree>
    <p:extLst>
      <p:ext uri="{BB962C8B-B14F-4D97-AF65-F5344CB8AC3E}">
        <p14:creationId xmlns:p14="http://schemas.microsoft.com/office/powerpoint/2010/main" val="3571312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4099D-CAB4-410B-BB8F-A25027297494}"/>
              </a:ext>
            </a:extLst>
          </p:cNvPr>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A4AF1D1B-0FB9-4F82-B54F-DFF233F87447}"/>
              </a:ext>
            </a:extLst>
          </p:cNvPr>
          <p:cNvSpPr>
            <a:spLocks noGrp="1"/>
          </p:cNvSpPr>
          <p:nvPr>
            <p:ph type="tbl" idx="1"/>
          </p:nvPr>
        </p:nvSpPr>
        <p:spPr>
          <a:xfrm>
            <a:off x="609600" y="1600201"/>
            <a:ext cx="10972800" cy="4525963"/>
          </a:xfrm>
        </p:spPr>
        <p:txBody>
          <a:bodyPr/>
          <a:lstStyle/>
          <a:p>
            <a:endParaRPr lang="zh-CN" altLang="en-US"/>
          </a:p>
        </p:txBody>
      </p:sp>
      <p:sp>
        <p:nvSpPr>
          <p:cNvPr id="4" name="日期占位符 3">
            <a:extLst>
              <a:ext uri="{FF2B5EF4-FFF2-40B4-BE49-F238E27FC236}">
                <a16:creationId xmlns:a16="http://schemas.microsoft.com/office/drawing/2014/main" id="{949DBB20-796B-47FC-9814-A7860E01E94D}"/>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3453C0B-EC2A-4F84-A003-9C23EC5943E2}"/>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8219398-1461-4050-8BD1-764D2BDB6C86}"/>
              </a:ext>
            </a:extLst>
          </p:cNvPr>
          <p:cNvSpPr>
            <a:spLocks noGrp="1"/>
          </p:cNvSpPr>
          <p:nvPr>
            <p:ph type="sldNum" sz="quarter" idx="12"/>
          </p:nvPr>
        </p:nvSpPr>
        <p:spPr>
          <a:xfrm>
            <a:off x="8737600" y="6245225"/>
            <a:ext cx="2844800" cy="476250"/>
          </a:xfrm>
        </p:spPr>
        <p:txBody>
          <a:bodyPr/>
          <a:lstStyle>
            <a:lvl1pPr>
              <a:defRPr/>
            </a:lvl1pPr>
          </a:lstStyle>
          <a:p>
            <a:fld id="{B528E72A-4E59-4A90-8259-57B04604DDCE}" type="slidenum">
              <a:rPr lang="en-US" altLang="zh-CN"/>
              <a:pPr/>
              <a:t>‹#›</a:t>
            </a:fld>
            <a:endParaRPr lang="en-US" altLang="zh-CN"/>
          </a:p>
        </p:txBody>
      </p:sp>
    </p:spTree>
    <p:extLst>
      <p:ext uri="{BB962C8B-B14F-4D97-AF65-F5344CB8AC3E}">
        <p14:creationId xmlns:p14="http://schemas.microsoft.com/office/powerpoint/2010/main" val="843004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1E6F2-72C3-4412-9A3E-262A99B69D23}"/>
              </a:ext>
            </a:extLst>
          </p:cNvPr>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8EC191E-1E9B-4DC9-BC07-B1373EE757B2}"/>
              </a:ext>
            </a:extLst>
          </p:cNvPr>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F517BF9-B757-4B3A-B9ED-2ACF28DD8ADB}"/>
              </a:ext>
            </a:extLst>
          </p:cNvPr>
          <p:cNvSpPr>
            <a:spLocks noGrp="1"/>
          </p:cNvSpPr>
          <p:nvPr>
            <p:ph sz="half" idx="2"/>
          </p:nvPr>
        </p:nvSpPr>
        <p:spPr>
          <a:xfrm>
            <a:off x="609600" y="3938589"/>
            <a:ext cx="109728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9B04FC-57B1-4F95-AA0D-F0E0124373BB}"/>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018FD8A-66ED-42A1-A4BF-DADFCB3684EC}"/>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C44AF74-F9FA-4482-94A6-AFEA7E7B18C6}"/>
              </a:ext>
            </a:extLst>
          </p:cNvPr>
          <p:cNvSpPr>
            <a:spLocks noGrp="1"/>
          </p:cNvSpPr>
          <p:nvPr>
            <p:ph type="sldNum" sz="quarter" idx="12"/>
          </p:nvPr>
        </p:nvSpPr>
        <p:spPr>
          <a:xfrm>
            <a:off x="8737600" y="6245225"/>
            <a:ext cx="2844800" cy="476250"/>
          </a:xfrm>
        </p:spPr>
        <p:txBody>
          <a:bodyPr/>
          <a:lstStyle>
            <a:lvl1pPr>
              <a:defRPr/>
            </a:lvl1pPr>
          </a:lstStyle>
          <a:p>
            <a:fld id="{DBE6D1DA-0C97-422D-9C2F-F9D7F2C3CEC3}" type="slidenum">
              <a:rPr lang="en-US" altLang="zh-CN"/>
              <a:pPr/>
              <a:t>‹#›</a:t>
            </a:fld>
            <a:endParaRPr lang="en-US" altLang="zh-CN"/>
          </a:p>
        </p:txBody>
      </p:sp>
    </p:spTree>
    <p:extLst>
      <p:ext uri="{BB962C8B-B14F-4D97-AF65-F5344CB8AC3E}">
        <p14:creationId xmlns:p14="http://schemas.microsoft.com/office/powerpoint/2010/main" val="245385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733270F6-29EC-44ED-80CC-5451966185ED}" type="slidenum">
              <a:rPr lang="en-US" altLang="zh-CN" smtClean="0"/>
              <a:pPr/>
              <a:t>‹#›</a:t>
            </a:fld>
            <a:endParaRPr lang="en-US" altLang="zh-C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0542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FB66DA6A-E970-4198-9075-AB71D273EC73}" type="slidenum">
              <a:rPr lang="en-US" altLang="zh-CN" smtClean="0"/>
              <a:pPr/>
              <a:t>‹#›</a:t>
            </a:fld>
            <a:endParaRPr lang="en-US" altLang="zh-C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726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B353E72F-D90F-4DAF-A912-28008D0907F3}" type="slidenum">
              <a:rPr lang="en-US" altLang="zh-CN" smtClean="0"/>
              <a:pPr/>
              <a:t>‹#›</a:t>
            </a:fld>
            <a:endParaRPr lang="en-US" altLang="zh-C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53551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E5130C2E-43C3-4467-BA05-B1B395B36BE2}" type="slidenum">
              <a:rPr lang="en-US" altLang="zh-CN" smtClean="0"/>
              <a:pPr/>
              <a:t>‹#›</a:t>
            </a:fld>
            <a:endParaRPr lang="en-US" altLang="zh-C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472070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23341C9A-A6DD-43DA-A381-410BEE8B100A}" type="slidenum">
              <a:rPr lang="en-US" altLang="zh-CN" smtClean="0"/>
              <a:pPr/>
              <a:t>‹#›</a:t>
            </a:fld>
            <a:endParaRPr lang="en-US" altLang="zh-C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2139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3090A9E8-5446-4AA5-A0E5-BA38F6198422}" type="slidenum">
              <a:rPr lang="en-US" altLang="zh-CN" smtClean="0"/>
              <a:pPr/>
              <a:t>‹#›</a:t>
            </a:fld>
            <a:endParaRPr lang="en-US" altLang="zh-CN"/>
          </a:p>
        </p:txBody>
      </p:sp>
    </p:spTree>
    <p:extLst>
      <p:ext uri="{BB962C8B-B14F-4D97-AF65-F5344CB8AC3E}">
        <p14:creationId xmlns:p14="http://schemas.microsoft.com/office/powerpoint/2010/main" val="405537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0D62A303-4018-4308-86EC-784C96DEEC0E}" type="slidenum">
              <a:rPr lang="en-US" altLang="zh-CN" smtClean="0"/>
              <a:pPr/>
              <a:t>‹#›</a:t>
            </a:fld>
            <a:endParaRPr lang="en-US" altLang="zh-C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776296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US" altLang="zh-CN"/>
          </a:p>
        </p:txBody>
      </p:sp>
      <p:sp>
        <p:nvSpPr>
          <p:cNvPr id="6" name="Footer Placeholder 5"/>
          <p:cNvSpPr>
            <a:spLocks noGrp="1"/>
          </p:cNvSpPr>
          <p:nvPr>
            <p:ph type="ftr" sz="quarter" idx="11"/>
          </p:nvPr>
        </p:nvSpPr>
        <p:spPr>
          <a:xfrm>
            <a:off x="1447382" y="318640"/>
            <a:ext cx="5541004" cy="320931"/>
          </a:xfrm>
        </p:spPr>
        <p:txBody>
          <a:bodyPr/>
          <a:lstStyle/>
          <a:p>
            <a:endParaRPr lang="en-US" altLang="zh-CN"/>
          </a:p>
        </p:txBody>
      </p:sp>
      <p:sp>
        <p:nvSpPr>
          <p:cNvPr id="7" name="Slide Number Placeholder 6"/>
          <p:cNvSpPr>
            <a:spLocks noGrp="1"/>
          </p:cNvSpPr>
          <p:nvPr>
            <p:ph type="sldNum" sz="quarter" idx="12"/>
          </p:nvPr>
        </p:nvSpPr>
        <p:spPr/>
        <p:txBody>
          <a:bodyPr/>
          <a:lstStyle/>
          <a:p>
            <a:fld id="{21EA7551-9D9F-4358-863F-813ECF3A652E}" type="slidenum">
              <a:rPr lang="en-US" altLang="zh-CN" smtClean="0"/>
              <a:pPr/>
              <a:t>‹#›</a:t>
            </a:fld>
            <a:endParaRPr lang="en-US" altLang="zh-C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9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ltLang="zh-C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ltLang="zh-C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98F9E1-AFAD-458F-BD5E-B4C095A6BF38}" type="slidenum">
              <a:rPr lang="en-US" altLang="zh-CN" smtClean="0"/>
              <a:pPr/>
              <a:t>‹#›</a:t>
            </a:fld>
            <a:endParaRPr lang="en-US" altLang="zh-C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367803"/>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45.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8.wmf"/><Relationship Id="rId5" Type="http://schemas.openxmlformats.org/officeDocument/2006/relationships/oleObject" Target="../embeddings/oleObject29.bin"/><Relationship Id="rId4" Type="http://schemas.openxmlformats.org/officeDocument/2006/relationships/image" Target="../media/image47.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0.wmf"/><Relationship Id="rId5" Type="http://schemas.openxmlformats.org/officeDocument/2006/relationships/oleObject" Target="../embeddings/oleObject31.bin"/><Relationship Id="rId4" Type="http://schemas.openxmlformats.org/officeDocument/2006/relationships/image" Target="../media/image49.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2.wmf"/><Relationship Id="rId5" Type="http://schemas.openxmlformats.org/officeDocument/2006/relationships/oleObject" Target="../embeddings/oleObject33.bin"/><Relationship Id="rId4" Type="http://schemas.openxmlformats.org/officeDocument/2006/relationships/image" Target="../media/image51.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53.emf"/><Relationship Id="rId4" Type="http://schemas.openxmlformats.org/officeDocument/2006/relationships/oleObject" Target="../embeddings/oleObject34.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55.w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56.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57.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57.wmf"/><Relationship Id="rId5" Type="http://schemas.openxmlformats.org/officeDocument/2006/relationships/oleObject" Target="../embeddings/oleObject39.bin"/><Relationship Id="rId4" Type="http://schemas.openxmlformats.org/officeDocument/2006/relationships/image" Target="../media/image58.wm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60.wmf"/><Relationship Id="rId5" Type="http://schemas.openxmlformats.org/officeDocument/2006/relationships/oleObject" Target="../embeddings/oleObject41.bin"/><Relationship Id="rId4" Type="http://schemas.openxmlformats.org/officeDocument/2006/relationships/image" Target="../media/image5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20.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63.wmf"/><Relationship Id="rId5" Type="http://schemas.openxmlformats.org/officeDocument/2006/relationships/oleObject" Target="../embeddings/oleObject44.bin"/><Relationship Id="rId4" Type="http://schemas.openxmlformats.org/officeDocument/2006/relationships/image" Target="../media/image62.w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65.wmf"/></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67.wmf"/><Relationship Id="rId5" Type="http://schemas.openxmlformats.org/officeDocument/2006/relationships/oleObject" Target="../embeddings/oleObject48.bin"/><Relationship Id="rId4" Type="http://schemas.openxmlformats.org/officeDocument/2006/relationships/image" Target="../media/image66.w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69.wmf"/><Relationship Id="rId5" Type="http://schemas.openxmlformats.org/officeDocument/2006/relationships/oleObject" Target="../embeddings/oleObject50.bin"/><Relationship Id="rId4" Type="http://schemas.openxmlformats.org/officeDocument/2006/relationships/image" Target="../media/image68.wmf"/></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71.wmf"/><Relationship Id="rId5" Type="http://schemas.openxmlformats.org/officeDocument/2006/relationships/oleObject" Target="../embeddings/oleObject52.bin"/><Relationship Id="rId4" Type="http://schemas.openxmlformats.org/officeDocument/2006/relationships/image" Target="../media/image70.wmf"/></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73.wmf"/><Relationship Id="rId5" Type="http://schemas.openxmlformats.org/officeDocument/2006/relationships/oleObject" Target="../embeddings/oleObject54.bin"/><Relationship Id="rId4" Type="http://schemas.openxmlformats.org/officeDocument/2006/relationships/image" Target="../media/image7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74.wmf"/></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76.wmf"/><Relationship Id="rId5" Type="http://schemas.openxmlformats.org/officeDocument/2006/relationships/oleObject" Target="../embeddings/oleObject57.bin"/><Relationship Id="rId4" Type="http://schemas.openxmlformats.org/officeDocument/2006/relationships/image" Target="../media/image75.wmf"/></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77.wmf"/></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79.wmf"/><Relationship Id="rId5" Type="http://schemas.openxmlformats.org/officeDocument/2006/relationships/oleObject" Target="../embeddings/oleObject60.bin"/><Relationship Id="rId4" Type="http://schemas.openxmlformats.org/officeDocument/2006/relationships/image" Target="../media/image78.wmf"/></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80.w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81.wmf"/></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image" Target="../media/image82.wm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83.wmf"/></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8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image" Target="../media/image85.wmf"/></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image" Target="../media/image86.wmf"/></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88.wmf"/><Relationship Id="rId5" Type="http://schemas.openxmlformats.org/officeDocument/2006/relationships/oleObject" Target="../embeddings/oleObject69.bin"/><Relationship Id="rId4" Type="http://schemas.openxmlformats.org/officeDocument/2006/relationships/image" Target="../media/image87.wmf"/></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image" Target="../media/image89.w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91.wmf"/><Relationship Id="rId5" Type="http://schemas.openxmlformats.org/officeDocument/2006/relationships/oleObject" Target="../embeddings/oleObject72.bin"/><Relationship Id="rId4" Type="http://schemas.openxmlformats.org/officeDocument/2006/relationships/image" Target="../media/image90.wmf"/></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image" Target="../media/image9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50.vml"/><Relationship Id="rId4" Type="http://schemas.openxmlformats.org/officeDocument/2006/relationships/image" Target="../media/image93.wmf"/></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51.vml"/><Relationship Id="rId4" Type="http://schemas.openxmlformats.org/officeDocument/2006/relationships/image" Target="../media/image94.wmf"/></Relationships>
</file>

<file path=ppt/slides/_rels/slide152.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22.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7.bin"/><Relationship Id="rId4" Type="http://schemas.openxmlformats.org/officeDocument/2006/relationships/image" Target="../media/image24.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9.bin"/><Relationship Id="rId4" Type="http://schemas.openxmlformats.org/officeDocument/2006/relationships/image" Target="../media/image26.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12.bin"/><Relationship Id="rId4" Type="http://schemas.openxmlformats.org/officeDocument/2006/relationships/image" Target="../media/image28.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14.bin"/><Relationship Id="rId4" Type="http://schemas.openxmlformats.org/officeDocument/2006/relationships/image" Target="../media/image30.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2.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4.wmf"/><Relationship Id="rId5" Type="http://schemas.openxmlformats.org/officeDocument/2006/relationships/oleObject" Target="../embeddings/oleObject17.bin"/><Relationship Id="rId4" Type="http://schemas.openxmlformats.org/officeDocument/2006/relationships/image" Target="../media/image33.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19.bin"/><Relationship Id="rId4" Type="http://schemas.openxmlformats.org/officeDocument/2006/relationships/image" Target="../media/image35.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7.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9.wmf"/><Relationship Id="rId5" Type="http://schemas.openxmlformats.org/officeDocument/2006/relationships/oleObject" Target="../embeddings/oleObject22.bin"/><Relationship Id="rId4" Type="http://schemas.openxmlformats.org/officeDocument/2006/relationships/image" Target="../media/image38.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40.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41.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43.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44.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DAD2FC9-F8DB-4BF8-A35E-6BFB9715764D}"/>
              </a:ext>
            </a:extLst>
          </p:cNvPr>
          <p:cNvSpPr>
            <a:spLocks noGrp="1" noChangeArrowheads="1"/>
          </p:cNvSpPr>
          <p:nvPr>
            <p:ph type="ctrTitle"/>
          </p:nvPr>
        </p:nvSpPr>
        <p:spPr>
          <a:xfrm>
            <a:off x="2209800" y="2130426"/>
            <a:ext cx="7772400" cy="1470025"/>
          </a:xfrm>
        </p:spPr>
        <p:txBody>
          <a:bodyPr anchor="ctr"/>
          <a:lstStyle/>
          <a:p>
            <a:r>
              <a:rPr lang="zh-CN" altLang="en-US" sz="4400"/>
              <a:t>第一章 逻辑代数基础</a:t>
            </a:r>
          </a:p>
        </p:txBody>
      </p:sp>
      <p:sp>
        <p:nvSpPr>
          <p:cNvPr id="2051" name="Rectangle 3">
            <a:extLst>
              <a:ext uri="{FF2B5EF4-FFF2-40B4-BE49-F238E27FC236}">
                <a16:creationId xmlns:a16="http://schemas.microsoft.com/office/drawing/2014/main" id="{7C6A3F04-5E17-44A3-A509-8ABFA7D22F18}"/>
              </a:ext>
            </a:extLst>
          </p:cNvPr>
          <p:cNvSpPr>
            <a:spLocks noGrp="1" noChangeArrowheads="1"/>
          </p:cNvSpPr>
          <p:nvPr>
            <p:ph type="subTitle" idx="1"/>
          </p:nvPr>
        </p:nvSpPr>
        <p:spPr>
          <a:xfrm>
            <a:off x="2895600" y="3886200"/>
            <a:ext cx="6400800" cy="1752600"/>
          </a:xfrm>
        </p:spPr>
        <p:txBody>
          <a:bodyPr/>
          <a:lstStyle/>
          <a:p>
            <a:r>
              <a:rPr lang="en-US" altLang="zh-CN" sz="3200"/>
              <a:t>1.1  </a:t>
            </a:r>
            <a:r>
              <a:rPr lang="zh-CN" altLang="en-US" sz="3200"/>
              <a:t>概述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6483B24-D559-49D2-B582-A79C1E73251D}"/>
              </a:ext>
            </a:extLst>
          </p:cNvPr>
          <p:cNvSpPr>
            <a:spLocks noGrp="1" noChangeArrowheads="1"/>
          </p:cNvSpPr>
          <p:nvPr>
            <p:ph type="title"/>
          </p:nvPr>
        </p:nvSpPr>
        <p:spPr/>
        <p:txBody>
          <a:bodyPr/>
          <a:lstStyle/>
          <a:p>
            <a:r>
              <a:rPr lang="zh-CN" altLang="en-US"/>
              <a:t>进 位 计 数 制 </a:t>
            </a:r>
          </a:p>
        </p:txBody>
      </p:sp>
      <p:sp>
        <p:nvSpPr>
          <p:cNvPr id="10243" name="Rectangle 3">
            <a:extLst>
              <a:ext uri="{FF2B5EF4-FFF2-40B4-BE49-F238E27FC236}">
                <a16:creationId xmlns:a16="http://schemas.microsoft.com/office/drawing/2014/main" id="{A9FD0412-02E4-4369-9FD0-88E6294D1A52}"/>
              </a:ext>
            </a:extLst>
          </p:cNvPr>
          <p:cNvSpPr>
            <a:spLocks noGrp="1" noChangeArrowheads="1"/>
          </p:cNvSpPr>
          <p:nvPr>
            <p:ph idx="1"/>
          </p:nvPr>
        </p:nvSpPr>
        <p:spPr/>
        <p:txBody>
          <a:bodyPr>
            <a:normAutofit fontScale="92500" lnSpcReduction="10000"/>
          </a:bodyPr>
          <a:lstStyle/>
          <a:p>
            <a:pPr>
              <a:lnSpc>
                <a:spcPct val="90000"/>
              </a:lnSpc>
            </a:pPr>
            <a:r>
              <a:rPr lang="zh-CN" altLang="en-US" sz="2400"/>
              <a:t>数制是人们对数量计数的一种统计规律。日常生活中广泛使用的是十进制，而数字系统中使用的是二进制。</a:t>
            </a:r>
            <a:br>
              <a:rPr lang="zh-CN" altLang="en-US" sz="2400"/>
            </a:br>
            <a:r>
              <a:rPr lang="zh-CN" altLang="en-US" sz="2400"/>
              <a:t>    十进制中采用了</a:t>
            </a:r>
            <a:r>
              <a:rPr lang="en-US" altLang="zh-CN" sz="2400" b="1"/>
              <a:t>0</a:t>
            </a:r>
            <a:r>
              <a:rPr lang="zh-CN" altLang="en-US" sz="2400" b="1"/>
              <a:t>、</a:t>
            </a:r>
            <a:r>
              <a:rPr lang="en-US" altLang="zh-CN" sz="2400" b="1"/>
              <a:t>1</a:t>
            </a:r>
            <a:r>
              <a:rPr lang="zh-CN" altLang="en-US" sz="2400" b="1"/>
              <a:t>、</a:t>
            </a:r>
            <a:r>
              <a:rPr lang="en-US" altLang="zh-CN" sz="2400" b="1"/>
              <a:t>…</a:t>
            </a:r>
            <a:r>
              <a:rPr lang="zh-CN" altLang="en-US" sz="2400" b="1"/>
              <a:t>、</a:t>
            </a:r>
            <a:r>
              <a:rPr lang="en-US" altLang="zh-CN" sz="2400" b="1"/>
              <a:t>9</a:t>
            </a:r>
            <a:r>
              <a:rPr lang="zh-CN" altLang="en-US" sz="2400" b="1"/>
              <a:t>共十个基本数字符号，进位规律是“逢十进一”。</a:t>
            </a:r>
            <a:r>
              <a:rPr lang="zh-CN" altLang="en-US" sz="2400"/>
              <a:t>当用若干个数字符号并在一起表示一个数时，处在不同位置的数字符号，其值的含意不同。 如： </a:t>
            </a:r>
            <a:br>
              <a:rPr lang="zh-CN" altLang="en-US" sz="2400"/>
            </a:br>
            <a:endParaRPr lang="zh-CN" altLang="en-US" sz="2400"/>
          </a:p>
          <a:p>
            <a:pPr>
              <a:lnSpc>
                <a:spcPct val="90000"/>
              </a:lnSpc>
              <a:buFontTx/>
              <a:buNone/>
            </a:pPr>
            <a:r>
              <a:rPr lang="zh-CN" altLang="en-US" sz="2400"/>
              <a:t> </a:t>
            </a:r>
          </a:p>
          <a:p>
            <a:pPr>
              <a:lnSpc>
                <a:spcPct val="90000"/>
              </a:lnSpc>
              <a:buFontTx/>
              <a:buNone/>
            </a:pPr>
            <a:br>
              <a:rPr lang="zh-CN" altLang="en-US" sz="2400"/>
            </a:br>
            <a:r>
              <a:rPr lang="zh-CN" altLang="en-US" sz="2400"/>
              <a:t>    同一个字符</a:t>
            </a:r>
            <a:r>
              <a:rPr lang="en-US" altLang="zh-CN" sz="2400"/>
              <a:t>5</a:t>
            </a:r>
            <a:r>
              <a:rPr lang="zh-CN" altLang="en-US" sz="2400"/>
              <a:t>从左到右所代表的值依次为</a:t>
            </a:r>
            <a:r>
              <a:rPr lang="en-US" altLang="zh-CN" sz="2400"/>
              <a:t>500</a:t>
            </a:r>
            <a:r>
              <a:rPr lang="zh-CN" altLang="en-US" sz="2400"/>
              <a:t>、</a:t>
            </a:r>
            <a:r>
              <a:rPr lang="en-US" altLang="zh-CN" sz="2400"/>
              <a:t>50</a:t>
            </a:r>
            <a:r>
              <a:rPr lang="zh-CN" altLang="en-US" sz="2400"/>
              <a:t>、</a:t>
            </a:r>
            <a:r>
              <a:rPr lang="en-US" altLang="zh-CN" sz="2400"/>
              <a:t>5</a:t>
            </a:r>
            <a:r>
              <a:rPr lang="zh-CN" altLang="en-US" sz="2400"/>
              <a:t>。即</a:t>
            </a:r>
            <a:br>
              <a:rPr lang="zh-CN" altLang="en-US" sz="2400"/>
            </a:br>
            <a:r>
              <a:rPr lang="zh-CN" altLang="en-US" sz="2400"/>
              <a:t>                 </a:t>
            </a:r>
            <a:r>
              <a:rPr lang="en-US" altLang="zh-CN" sz="2400"/>
              <a:t>(555)</a:t>
            </a:r>
            <a:r>
              <a:rPr lang="en-US" altLang="zh-CN" sz="2400" baseline="-25000"/>
              <a:t>10</a:t>
            </a:r>
            <a:r>
              <a:rPr lang="en-US" altLang="zh-CN" sz="2400"/>
              <a:t> = 5×10</a:t>
            </a:r>
            <a:r>
              <a:rPr lang="en-US" altLang="zh-CN" sz="2400" baseline="30000"/>
              <a:t>2</a:t>
            </a:r>
            <a:r>
              <a:rPr lang="en-US" altLang="zh-CN" sz="2400"/>
              <a:t>+5×10</a:t>
            </a:r>
            <a:r>
              <a:rPr lang="en-US" altLang="zh-CN" sz="2400" baseline="30000"/>
              <a:t>1</a:t>
            </a:r>
            <a:r>
              <a:rPr lang="en-US" altLang="zh-CN" sz="2400"/>
              <a:t>+5×10</a:t>
            </a:r>
            <a:r>
              <a:rPr lang="en-US" altLang="zh-CN" sz="2400" baseline="30000"/>
              <a:t>0 </a:t>
            </a:r>
            <a:br>
              <a:rPr lang="en-US" altLang="zh-CN" sz="2400"/>
            </a:br>
            <a:endParaRPr lang="en-US" altLang="zh-CN" sz="2400"/>
          </a:p>
        </p:txBody>
      </p:sp>
      <p:pic>
        <p:nvPicPr>
          <p:cNvPr id="10245" name="Picture 5">
            <a:extLst>
              <a:ext uri="{FF2B5EF4-FFF2-40B4-BE49-F238E27FC236}">
                <a16:creationId xmlns:a16="http://schemas.microsoft.com/office/drawing/2014/main" id="{E1F2E044-E962-4A05-BF27-E4A868F1F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505200"/>
            <a:ext cx="2381250" cy="1238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28" name="Group 12">
            <a:extLst>
              <a:ext uri="{FF2B5EF4-FFF2-40B4-BE49-F238E27FC236}">
                <a16:creationId xmlns:a16="http://schemas.microsoft.com/office/drawing/2014/main" id="{DCA6A423-CDB9-4F8F-972D-D6C07CEE96EB}"/>
              </a:ext>
            </a:extLst>
          </p:cNvPr>
          <p:cNvGrpSpPr>
            <a:grpSpLocks/>
          </p:cNvGrpSpPr>
          <p:nvPr/>
        </p:nvGrpSpPr>
        <p:grpSpPr bwMode="auto">
          <a:xfrm>
            <a:off x="1524000" y="157163"/>
            <a:ext cx="9144000" cy="6151562"/>
            <a:chOff x="0" y="99"/>
            <a:chExt cx="5760" cy="3875"/>
          </a:xfrm>
        </p:grpSpPr>
        <p:sp>
          <p:nvSpPr>
            <p:cNvPr id="137221" name="Text Box 5">
              <a:extLst>
                <a:ext uri="{FF2B5EF4-FFF2-40B4-BE49-F238E27FC236}">
                  <a16:creationId xmlns:a16="http://schemas.microsoft.com/office/drawing/2014/main" id="{8A445E7D-FEE1-4A84-8578-95048AF0260F}"/>
                </a:ext>
              </a:extLst>
            </p:cNvPr>
            <p:cNvSpPr txBox="1">
              <a:spLocks noChangeArrowheads="1"/>
            </p:cNvSpPr>
            <p:nvPr/>
          </p:nvSpPr>
          <p:spPr bwMode="auto">
            <a:xfrm>
              <a:off x="0" y="99"/>
              <a:ext cx="5760" cy="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2400">
                  <a:latin typeface="Times New Roman" panose="02020603050405020304" pitchFamily="18" charset="0"/>
                </a:rPr>
                <a:t>        2) </a:t>
              </a:r>
              <a:r>
                <a:rPr kumimoji="1" lang="zh-CN" altLang="en-US" sz="2400">
                  <a:latin typeface="Times New Roman" panose="02020603050405020304" pitchFamily="18" charset="0"/>
                </a:rPr>
                <a:t>从真值表写标准和之积（或与）式</a:t>
              </a:r>
            </a:p>
            <a:p>
              <a:pPr>
                <a:lnSpc>
                  <a:spcPct val="130000"/>
                </a:lnSpc>
                <a:spcBef>
                  <a:spcPct val="50000"/>
                </a:spcBef>
              </a:pPr>
              <a:r>
                <a:rPr kumimoji="1" lang="zh-CN" altLang="en-US" sz="2400">
                  <a:latin typeface="Times New Roman" panose="02020603050405020304" pitchFamily="18" charset="0"/>
                </a:rPr>
                <a:t>        标准和之积式中的最大项与真值表中</a:t>
              </a:r>
              <a:r>
                <a:rPr kumimoji="1" lang="en-US" altLang="zh-CN" sz="2400">
                  <a:latin typeface="Times New Roman" panose="02020603050405020304" pitchFamily="18" charset="0"/>
                </a:rPr>
                <a:t>F=0</a:t>
              </a:r>
              <a:r>
                <a:rPr kumimoji="1" lang="zh-CN" altLang="en-US" sz="2400">
                  <a:latin typeface="Times New Roman" panose="02020603050405020304" pitchFamily="18" charset="0"/>
                </a:rPr>
                <a:t>的各行变量取值一一对应，因此，逻辑函数的标准和之积式就是真值表中使函数值为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的各个最大项之积。由此得出从真值表写标准和之积式的方法如下：  </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  </a:t>
              </a:r>
              <a:r>
                <a:rPr kumimoji="1" lang="zh-CN" altLang="en-US" sz="2400">
                  <a:latin typeface="Times New Roman" panose="02020603050405020304" pitchFamily="18" charset="0"/>
                </a:rPr>
                <a:t>找出</a:t>
              </a:r>
              <a:r>
                <a:rPr kumimoji="1" lang="en-US" altLang="zh-CN" sz="2400">
                  <a:latin typeface="Times New Roman" panose="02020603050405020304" pitchFamily="18" charset="0"/>
                </a:rPr>
                <a:t>F = 0</a:t>
              </a:r>
              <a:r>
                <a:rPr kumimoji="1" lang="zh-CN" altLang="en-US" sz="2400">
                  <a:latin typeface="Times New Roman" panose="02020603050405020304" pitchFamily="18" charset="0"/>
                </a:rPr>
                <a:t>的行； </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(2)  </a:t>
              </a:r>
              <a:r>
                <a:rPr kumimoji="1" lang="zh-CN" altLang="en-US" sz="2400">
                  <a:latin typeface="Times New Roman" panose="02020603050405020304" pitchFamily="18" charset="0"/>
                </a:rPr>
                <a:t>对每个</a:t>
              </a:r>
              <a:r>
                <a:rPr kumimoji="1" lang="en-US" altLang="zh-CN" sz="2400">
                  <a:latin typeface="Times New Roman" panose="02020603050405020304" pitchFamily="18" charset="0"/>
                </a:rPr>
                <a:t>F = 0</a:t>
              </a:r>
              <a:r>
                <a:rPr kumimoji="1" lang="zh-CN" altLang="en-US" sz="2400">
                  <a:latin typeface="Times New Roman" panose="02020603050405020304" pitchFamily="18" charset="0"/>
                </a:rPr>
                <a:t>的行， 取值为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的变量用原变量表示， 取值为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的变量用反变量表示， 然后取其和， 得到最大项； </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(3)  </a:t>
              </a:r>
              <a:r>
                <a:rPr kumimoji="1" lang="zh-CN" altLang="en-US" sz="2400">
                  <a:latin typeface="Times New Roman" panose="02020603050405020304" pitchFamily="18" charset="0"/>
                </a:rPr>
                <a:t>将各个最大项进行逻辑乘， 得到标准和之积式。 </a:t>
              </a:r>
            </a:p>
            <a:p>
              <a:pPr>
                <a:lnSpc>
                  <a:spcPct val="130000"/>
                </a:lnSpc>
                <a:spcBef>
                  <a:spcPct val="50000"/>
                </a:spcBef>
              </a:pPr>
              <a:r>
                <a:rPr kumimoji="1" lang="zh-CN" altLang="en-US" sz="2400">
                  <a:latin typeface="Times New Roman" panose="02020603050405020304" pitchFamily="18" charset="0"/>
                </a:rPr>
                <a:t>      逻辑函数的标准和之积式也可通过下面方法得到：首先写出    的标准积之和式，然后利用摩根定律求出                的标准和之积式。 </a:t>
              </a:r>
            </a:p>
          </p:txBody>
        </p:sp>
        <p:graphicFrame>
          <p:nvGraphicFramePr>
            <p:cNvPr id="137222" name="Object 6">
              <a:extLst>
                <a:ext uri="{FF2B5EF4-FFF2-40B4-BE49-F238E27FC236}">
                  <a16:creationId xmlns:a16="http://schemas.microsoft.com/office/drawing/2014/main" id="{542CFD30-51ED-404F-BA5C-297094071D27}"/>
                </a:ext>
              </a:extLst>
            </p:cNvPr>
            <p:cNvGraphicFramePr>
              <a:graphicFrameLocks noChangeAspect="1"/>
            </p:cNvGraphicFramePr>
            <p:nvPr/>
          </p:nvGraphicFramePr>
          <p:xfrm>
            <a:off x="3552" y="3648"/>
            <a:ext cx="616" cy="326"/>
          </p:xfrm>
          <a:graphic>
            <a:graphicData uri="http://schemas.openxmlformats.org/presentationml/2006/ole">
              <mc:AlternateContent xmlns:mc="http://schemas.openxmlformats.org/markup-compatibility/2006">
                <mc:Choice xmlns:v="urn:schemas-microsoft-com:vml" Requires="v">
                  <p:oleObj spid="_x0000_s137234" name="Equation" r:id="rId3" imgW="431640" imgH="228600" progId="Equation.3">
                    <p:embed/>
                  </p:oleObj>
                </mc:Choice>
                <mc:Fallback>
                  <p:oleObj name="Equation" r:id="rId3" imgW="43164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3648"/>
                          <a:ext cx="6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7225" name="Group 9">
            <a:extLst>
              <a:ext uri="{FF2B5EF4-FFF2-40B4-BE49-F238E27FC236}">
                <a16:creationId xmlns:a16="http://schemas.microsoft.com/office/drawing/2014/main" id="{AFA72D2B-29CB-490A-828C-EE155FA90F16}"/>
              </a:ext>
            </a:extLst>
          </p:cNvPr>
          <p:cNvGrpSpPr>
            <a:grpSpLocks noChangeAspect="1"/>
          </p:cNvGrpSpPr>
          <p:nvPr/>
        </p:nvGrpSpPr>
        <p:grpSpPr bwMode="auto">
          <a:xfrm>
            <a:off x="9982200" y="5410205"/>
            <a:ext cx="330200" cy="454026"/>
            <a:chOff x="5376" y="3123"/>
            <a:chExt cx="208" cy="286"/>
          </a:xfrm>
        </p:grpSpPr>
        <p:sp>
          <p:nvSpPr>
            <p:cNvPr id="137224" name="AutoShape 8">
              <a:extLst>
                <a:ext uri="{FF2B5EF4-FFF2-40B4-BE49-F238E27FC236}">
                  <a16:creationId xmlns:a16="http://schemas.microsoft.com/office/drawing/2014/main" id="{17EE75F6-B78B-4C20-94A6-311657F95603}"/>
                </a:ext>
              </a:extLst>
            </p:cNvPr>
            <p:cNvSpPr>
              <a:spLocks noChangeAspect="1" noChangeArrowheads="1" noTextEdit="1"/>
            </p:cNvSpPr>
            <p:nvPr/>
          </p:nvSpPr>
          <p:spPr bwMode="auto">
            <a:xfrm>
              <a:off x="5376" y="3123"/>
              <a:ext cx="20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7226" name="Line 10">
              <a:extLst>
                <a:ext uri="{FF2B5EF4-FFF2-40B4-BE49-F238E27FC236}">
                  <a16:creationId xmlns:a16="http://schemas.microsoft.com/office/drawing/2014/main" id="{DF0C2856-2A50-4BD5-B957-FEFCA1046A05}"/>
                </a:ext>
              </a:extLst>
            </p:cNvPr>
            <p:cNvSpPr>
              <a:spLocks noChangeShapeType="1"/>
            </p:cNvSpPr>
            <p:nvPr/>
          </p:nvSpPr>
          <p:spPr bwMode="auto">
            <a:xfrm>
              <a:off x="5408" y="3171"/>
              <a:ext cx="13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227" name="Rectangle 11">
              <a:extLst>
                <a:ext uri="{FF2B5EF4-FFF2-40B4-BE49-F238E27FC236}">
                  <a16:creationId xmlns:a16="http://schemas.microsoft.com/office/drawing/2014/main" id="{C24D94A1-5B12-43A0-9F6B-2C3DFCFD84B3}"/>
                </a:ext>
              </a:extLst>
            </p:cNvPr>
            <p:cNvSpPr>
              <a:spLocks noChangeArrowheads="1"/>
            </p:cNvSpPr>
            <p:nvPr/>
          </p:nvSpPr>
          <p:spPr bwMode="auto">
            <a:xfrm>
              <a:off x="5411" y="3176"/>
              <a:ext cx="1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i="1">
                  <a:solidFill>
                    <a:srgbClr val="000000"/>
                  </a:solidFill>
                  <a:latin typeface="Times New Roman" panose="02020603050405020304" pitchFamily="18" charset="0"/>
                </a:rPr>
                <a:t>F</a:t>
              </a:r>
              <a:endParaRPr lang="en-US" altLang="zh-CN"/>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a:extLst>
              <a:ext uri="{FF2B5EF4-FFF2-40B4-BE49-F238E27FC236}">
                <a16:creationId xmlns:a16="http://schemas.microsoft.com/office/drawing/2014/main" id="{DF5FC67B-28CA-4B59-BA04-BD3DE6223EDE}"/>
              </a:ext>
            </a:extLst>
          </p:cNvPr>
          <p:cNvSpPr txBox="1">
            <a:spLocks noChangeArrowheads="1"/>
          </p:cNvSpPr>
          <p:nvPr/>
        </p:nvSpPr>
        <p:spPr bwMode="auto">
          <a:xfrm>
            <a:off x="1524000" y="157164"/>
            <a:ext cx="914400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2400">
                <a:latin typeface="Times New Roman" panose="02020603050405020304" pitchFamily="18" charset="0"/>
              </a:rPr>
              <a:t>        3) </a:t>
            </a:r>
            <a:r>
              <a:rPr kumimoji="1" lang="zh-CN" altLang="en-US" sz="2400">
                <a:latin typeface="Times New Roman" panose="02020603050405020304" pitchFamily="18" charset="0"/>
              </a:rPr>
              <a:t>标准与或表达式和标准或与表达式之间的转换</a:t>
            </a:r>
          </a:p>
          <a:p>
            <a:pPr>
              <a:lnSpc>
                <a:spcPct val="130000"/>
              </a:lnSpc>
              <a:spcBef>
                <a:spcPct val="50000"/>
              </a:spcBef>
            </a:pPr>
            <a:r>
              <a:rPr kumimoji="1" lang="zh-CN" altLang="en-US" sz="2400">
                <a:latin typeface="Times New Roman" panose="02020603050405020304" pitchFamily="18" charset="0"/>
              </a:rPr>
              <a:t>        	同一函数，其标准与或表达式中最小项的编号和其标准或与表达式中最大项的编号是互补的。</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Text Box 4">
            <a:extLst>
              <a:ext uri="{FF2B5EF4-FFF2-40B4-BE49-F238E27FC236}">
                <a16:creationId xmlns:a16="http://schemas.microsoft.com/office/drawing/2014/main" id="{36234008-359F-4B7B-9FA4-201DF8971E07}"/>
              </a:ext>
            </a:extLst>
          </p:cNvPr>
          <p:cNvSpPr txBox="1">
            <a:spLocks noChangeArrowheads="1"/>
          </p:cNvSpPr>
          <p:nvPr/>
        </p:nvSpPr>
        <p:spPr bwMode="auto">
          <a:xfrm>
            <a:off x="1676400" y="381000"/>
            <a:ext cx="868680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例：写出下表所示真值表的标准与或表达式和标准或与表达式。</a:t>
            </a:r>
          </a:p>
        </p:txBody>
      </p:sp>
      <p:sp>
        <p:nvSpPr>
          <p:cNvPr id="138245" name="Text Box 5">
            <a:extLst>
              <a:ext uri="{FF2B5EF4-FFF2-40B4-BE49-F238E27FC236}">
                <a16:creationId xmlns:a16="http://schemas.microsoft.com/office/drawing/2014/main" id="{70062895-481A-443C-8256-44FE52D06FFC}"/>
              </a:ext>
            </a:extLst>
          </p:cNvPr>
          <p:cNvSpPr txBox="1">
            <a:spLocks noChangeArrowheads="1"/>
          </p:cNvSpPr>
          <p:nvPr/>
        </p:nvSpPr>
        <p:spPr bwMode="auto">
          <a:xfrm>
            <a:off x="5181601" y="1219200"/>
            <a:ext cx="117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真值表</a:t>
            </a:r>
          </a:p>
        </p:txBody>
      </p:sp>
      <p:pic>
        <p:nvPicPr>
          <p:cNvPr id="138246" name="Picture 6">
            <a:extLst>
              <a:ext uri="{FF2B5EF4-FFF2-40B4-BE49-F238E27FC236}">
                <a16:creationId xmlns:a16="http://schemas.microsoft.com/office/drawing/2014/main" id="{F8321AA8-0EC1-457B-ABAE-441F926DF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981200"/>
            <a:ext cx="3411538"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Text Box 4">
            <a:extLst>
              <a:ext uri="{FF2B5EF4-FFF2-40B4-BE49-F238E27FC236}">
                <a16:creationId xmlns:a16="http://schemas.microsoft.com/office/drawing/2014/main" id="{5D4D8421-234D-4F60-9CB3-06C6C8B13F60}"/>
              </a:ext>
            </a:extLst>
          </p:cNvPr>
          <p:cNvSpPr txBox="1">
            <a:spLocks noChangeArrowheads="1"/>
          </p:cNvSpPr>
          <p:nvPr/>
        </p:nvSpPr>
        <p:spPr bwMode="auto">
          <a:xfrm>
            <a:off x="1676400" y="533400"/>
            <a:ext cx="8839200" cy="131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400">
                <a:latin typeface="Times New Roman" panose="02020603050405020304" pitchFamily="18" charset="0"/>
              </a:rPr>
              <a:t>        </a:t>
            </a:r>
            <a:r>
              <a:rPr kumimoji="1" lang="zh-CN" altLang="en-US" sz="2400" b="1">
                <a:latin typeface="Times New Roman" panose="02020603050405020304" pitchFamily="18" charset="0"/>
              </a:rPr>
              <a:t>解 ：</a:t>
            </a:r>
          </a:p>
          <a:p>
            <a:pPr>
              <a:lnSpc>
                <a:spcPct val="150000"/>
              </a:lnSpc>
              <a:spcBef>
                <a:spcPct val="50000"/>
              </a:spcBef>
            </a:pPr>
            <a:r>
              <a:rPr kumimoji="1" lang="zh-CN" altLang="en-US" sz="2400">
                <a:latin typeface="Times New Roman" panose="02020603050405020304" pitchFamily="18" charset="0"/>
              </a:rPr>
              <a:t>其标准与或表达式为</a:t>
            </a:r>
          </a:p>
        </p:txBody>
      </p:sp>
      <p:graphicFrame>
        <p:nvGraphicFramePr>
          <p:cNvPr id="139269" name="Object 5">
            <a:extLst>
              <a:ext uri="{FF2B5EF4-FFF2-40B4-BE49-F238E27FC236}">
                <a16:creationId xmlns:a16="http://schemas.microsoft.com/office/drawing/2014/main" id="{F2D5EEB3-9D39-4C6B-A775-A766E50BCD9C}"/>
              </a:ext>
            </a:extLst>
          </p:cNvPr>
          <p:cNvGraphicFramePr>
            <a:graphicFrameLocks noChangeAspect="1"/>
          </p:cNvGraphicFramePr>
          <p:nvPr/>
        </p:nvGraphicFramePr>
        <p:xfrm>
          <a:off x="3276600" y="1905001"/>
          <a:ext cx="6146800" cy="1198563"/>
        </p:xfrm>
        <a:graphic>
          <a:graphicData uri="http://schemas.openxmlformats.org/presentationml/2006/ole">
            <mc:AlternateContent xmlns:mc="http://schemas.openxmlformats.org/markup-compatibility/2006">
              <mc:Choice xmlns:v="urn:schemas-microsoft-com:vml" Requires="v">
                <p:oleObj spid="_x0000_s139282" name="Equation" r:id="rId3" imgW="2997000" imgH="583920" progId="Equation.3">
                  <p:embed/>
                </p:oleObj>
              </mc:Choice>
              <mc:Fallback>
                <p:oleObj name="Equation" r:id="rId3" imgW="2997000" imgH="5839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905001"/>
                        <a:ext cx="6146800" cy="1198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70" name="Text Box 6">
            <a:extLst>
              <a:ext uri="{FF2B5EF4-FFF2-40B4-BE49-F238E27FC236}">
                <a16:creationId xmlns:a16="http://schemas.microsoft.com/office/drawing/2014/main" id="{6B47D8BE-DE7E-4577-A60D-C499EDEB7D9A}"/>
              </a:ext>
            </a:extLst>
          </p:cNvPr>
          <p:cNvSpPr txBox="1">
            <a:spLocks noChangeArrowheads="1"/>
          </p:cNvSpPr>
          <p:nvPr/>
        </p:nvSpPr>
        <p:spPr bwMode="auto">
          <a:xfrm>
            <a:off x="1676400" y="3429000"/>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其标准或与表达式为</a:t>
            </a:r>
          </a:p>
        </p:txBody>
      </p:sp>
      <p:graphicFrame>
        <p:nvGraphicFramePr>
          <p:cNvPr id="139271" name="Object 7">
            <a:extLst>
              <a:ext uri="{FF2B5EF4-FFF2-40B4-BE49-F238E27FC236}">
                <a16:creationId xmlns:a16="http://schemas.microsoft.com/office/drawing/2014/main" id="{F465661B-17B2-4B1C-B3F2-7BAFD1CD6167}"/>
              </a:ext>
            </a:extLst>
          </p:cNvPr>
          <p:cNvGraphicFramePr>
            <a:graphicFrameLocks noChangeAspect="1"/>
          </p:cNvGraphicFramePr>
          <p:nvPr/>
        </p:nvGraphicFramePr>
        <p:xfrm>
          <a:off x="3124200" y="4419601"/>
          <a:ext cx="5943600" cy="1844675"/>
        </p:xfrm>
        <a:graphic>
          <a:graphicData uri="http://schemas.openxmlformats.org/presentationml/2006/ole">
            <mc:AlternateContent xmlns:mc="http://schemas.openxmlformats.org/markup-compatibility/2006">
              <mc:Choice xmlns:v="urn:schemas-microsoft-com:vml" Requires="v">
                <p:oleObj spid="_x0000_s139283" name="Equation" r:id="rId5" imgW="2946240" imgH="914400" progId="Equation.3">
                  <p:embed/>
                </p:oleObj>
              </mc:Choice>
              <mc:Fallback>
                <p:oleObj name="Equation" r:id="rId5" imgW="2946240" imgH="914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419601"/>
                        <a:ext cx="5943600" cy="184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292" name="Group 4">
            <a:extLst>
              <a:ext uri="{FF2B5EF4-FFF2-40B4-BE49-F238E27FC236}">
                <a16:creationId xmlns:a16="http://schemas.microsoft.com/office/drawing/2014/main" id="{4BBE2318-8A07-43AE-B076-5345961EF7CB}"/>
              </a:ext>
            </a:extLst>
          </p:cNvPr>
          <p:cNvGrpSpPr>
            <a:grpSpLocks/>
          </p:cNvGrpSpPr>
          <p:nvPr/>
        </p:nvGrpSpPr>
        <p:grpSpPr bwMode="auto">
          <a:xfrm>
            <a:off x="1828800" y="457201"/>
            <a:ext cx="8763000" cy="1001713"/>
            <a:chOff x="96" y="336"/>
            <a:chExt cx="5520" cy="631"/>
          </a:xfrm>
        </p:grpSpPr>
        <p:sp>
          <p:nvSpPr>
            <p:cNvPr id="140293" name="Text Box 5">
              <a:extLst>
                <a:ext uri="{FF2B5EF4-FFF2-40B4-BE49-F238E27FC236}">
                  <a16:creationId xmlns:a16="http://schemas.microsoft.com/office/drawing/2014/main" id="{EC56B944-8552-416C-B60D-33CD6B9C1010}"/>
                </a:ext>
              </a:extLst>
            </p:cNvPr>
            <p:cNvSpPr txBox="1">
              <a:spLocks noChangeArrowheads="1"/>
            </p:cNvSpPr>
            <p:nvPr/>
          </p:nvSpPr>
          <p:spPr bwMode="auto">
            <a:xfrm>
              <a:off x="96" y="336"/>
              <a:ext cx="5520" cy="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如果首先写出      的标准积之和（与或）式，然后利用摩根定律，也可得到标准和之积（或与）式为</a:t>
              </a:r>
            </a:p>
          </p:txBody>
        </p:sp>
        <p:graphicFrame>
          <p:nvGraphicFramePr>
            <p:cNvPr id="140294" name="Object 6">
              <a:extLst>
                <a:ext uri="{FF2B5EF4-FFF2-40B4-BE49-F238E27FC236}">
                  <a16:creationId xmlns:a16="http://schemas.microsoft.com/office/drawing/2014/main" id="{266F56CE-9C01-4B11-9FBF-351EC95497D5}"/>
                </a:ext>
              </a:extLst>
            </p:cNvPr>
            <p:cNvGraphicFramePr>
              <a:graphicFrameLocks noChangeAspect="1"/>
            </p:cNvGraphicFramePr>
            <p:nvPr/>
          </p:nvGraphicFramePr>
          <p:xfrm>
            <a:off x="1728" y="384"/>
            <a:ext cx="260" cy="300"/>
          </p:xfrm>
          <a:graphic>
            <a:graphicData uri="http://schemas.openxmlformats.org/presentationml/2006/ole">
              <mc:AlternateContent xmlns:mc="http://schemas.openxmlformats.org/markup-compatibility/2006">
                <mc:Choice xmlns:v="urn:schemas-microsoft-com:vml" Requires="v">
                  <p:oleObj spid="_x0000_s140307" name="Equation" r:id="rId3" imgW="164880" imgH="190440" progId="Equation.3">
                    <p:embed/>
                  </p:oleObj>
                </mc:Choice>
                <mc:Fallback>
                  <p:oleObj name="Equation" r:id="rId3" imgW="164880" imgH="1904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384"/>
                          <a:ext cx="26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0295" name="Object 7">
            <a:extLst>
              <a:ext uri="{FF2B5EF4-FFF2-40B4-BE49-F238E27FC236}">
                <a16:creationId xmlns:a16="http://schemas.microsoft.com/office/drawing/2014/main" id="{08B1CB66-FF62-435C-AF49-90E96AD200A5}"/>
              </a:ext>
            </a:extLst>
          </p:cNvPr>
          <p:cNvGraphicFramePr>
            <a:graphicFrameLocks noChangeAspect="1"/>
          </p:cNvGraphicFramePr>
          <p:nvPr/>
        </p:nvGraphicFramePr>
        <p:xfrm>
          <a:off x="2362200" y="1676400"/>
          <a:ext cx="8077200" cy="2967038"/>
        </p:xfrm>
        <a:graphic>
          <a:graphicData uri="http://schemas.openxmlformats.org/presentationml/2006/ole">
            <mc:AlternateContent xmlns:mc="http://schemas.openxmlformats.org/markup-compatibility/2006">
              <mc:Choice xmlns:v="urn:schemas-microsoft-com:vml" Requires="v">
                <p:oleObj spid="_x0000_s140308" name="Equation" r:id="rId5" imgW="4356000" imgH="1600200" progId="Equation.3">
                  <p:embed/>
                </p:oleObj>
              </mc:Choice>
              <mc:Fallback>
                <p:oleObj name="Equation" r:id="rId5" imgW="4356000" imgH="1600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1676400"/>
                        <a:ext cx="8077200" cy="296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296" name="Text Box 8">
            <a:extLst>
              <a:ext uri="{FF2B5EF4-FFF2-40B4-BE49-F238E27FC236}">
                <a16:creationId xmlns:a16="http://schemas.microsoft.com/office/drawing/2014/main" id="{CD8980D7-DD4D-4AB8-9723-FEFAF8A1C4C5}"/>
              </a:ext>
            </a:extLst>
          </p:cNvPr>
          <p:cNvSpPr txBox="1">
            <a:spLocks noChangeArrowheads="1"/>
          </p:cNvSpPr>
          <p:nvPr/>
        </p:nvSpPr>
        <p:spPr bwMode="auto">
          <a:xfrm>
            <a:off x="1828800" y="4572001"/>
            <a:ext cx="88392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当只需写出简记形式的标准积之和式和标准和之积式时，分别将</a:t>
            </a:r>
            <a:r>
              <a:rPr kumimoji="1" lang="en-US" altLang="zh-CN" sz="2400">
                <a:latin typeface="Times New Roman" panose="02020603050405020304" pitchFamily="18" charset="0"/>
              </a:rPr>
              <a:t>F = 1 </a:t>
            </a:r>
            <a:r>
              <a:rPr kumimoji="1" lang="zh-CN" altLang="en-US" sz="2400">
                <a:latin typeface="Times New Roman" panose="02020603050405020304" pitchFamily="18" charset="0"/>
              </a:rPr>
              <a:t>和</a:t>
            </a:r>
            <a:r>
              <a:rPr kumimoji="1" lang="en-US" altLang="zh-CN" sz="2400">
                <a:latin typeface="Times New Roman" panose="02020603050405020304" pitchFamily="18" charset="0"/>
              </a:rPr>
              <a:t>F = 0</a:t>
            </a:r>
            <a:r>
              <a:rPr kumimoji="1" lang="zh-CN" altLang="en-US" sz="2400">
                <a:latin typeface="Times New Roman" panose="02020603050405020304" pitchFamily="18" charset="0"/>
              </a:rPr>
              <a:t>的各行中自变量取值化为十进制数，就可分别得到标准积之和式中各最小项的序号和标准和之积式中各最大项的序号。 实际上， 序号也是真值表从</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开始编号的行号。</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Text Box 4">
            <a:extLst>
              <a:ext uri="{FF2B5EF4-FFF2-40B4-BE49-F238E27FC236}">
                <a16:creationId xmlns:a16="http://schemas.microsoft.com/office/drawing/2014/main" id="{E772A139-F88A-4FF5-9A9A-0CD0275A998D}"/>
              </a:ext>
            </a:extLst>
          </p:cNvPr>
          <p:cNvSpPr txBox="1">
            <a:spLocks noChangeArrowheads="1"/>
          </p:cNvSpPr>
          <p:nvPr/>
        </p:nvSpPr>
        <p:spPr bwMode="auto">
          <a:xfrm>
            <a:off x="1524000" y="157164"/>
            <a:ext cx="9144000" cy="451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2400">
                <a:latin typeface="Times New Roman" panose="02020603050405020304" pitchFamily="18" charset="0"/>
              </a:rPr>
              <a:t>        4) </a:t>
            </a:r>
            <a:r>
              <a:rPr kumimoji="1" lang="zh-CN" altLang="en-US" sz="2400">
                <a:latin typeface="Times New Roman" panose="02020603050405020304" pitchFamily="18" charset="0"/>
              </a:rPr>
              <a:t>表达式与标准表达式之间的转换</a:t>
            </a:r>
          </a:p>
          <a:p>
            <a:pPr>
              <a:lnSpc>
                <a:spcPct val="130000"/>
              </a:lnSpc>
              <a:spcBef>
                <a:spcPct val="50000"/>
              </a:spcBef>
            </a:pPr>
            <a:r>
              <a:rPr kumimoji="1" lang="zh-CN" altLang="en-US" sz="2400">
                <a:latin typeface="Times New Roman" panose="02020603050405020304" pitchFamily="18" charset="0"/>
              </a:rPr>
              <a:t>        	与或表达式</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标准与或表达式</a:t>
            </a:r>
          </a:p>
          <a:p>
            <a:pPr>
              <a:lnSpc>
                <a:spcPct val="130000"/>
              </a:lnSpc>
              <a:spcBef>
                <a:spcPct val="50000"/>
              </a:spcBef>
            </a:pPr>
            <a:r>
              <a:rPr kumimoji="1" lang="zh-CN" altLang="en-US" sz="2400">
                <a:latin typeface="Times New Roman" panose="02020603050405020304" pitchFamily="18" charset="0"/>
              </a:rPr>
              <a:t>		与项中缺少的项</a:t>
            </a:r>
          </a:p>
          <a:p>
            <a:pPr>
              <a:lnSpc>
                <a:spcPct val="130000"/>
              </a:lnSpc>
              <a:spcBef>
                <a:spcPct val="50000"/>
              </a:spcBef>
            </a:pPr>
            <a:r>
              <a:rPr kumimoji="1" lang="zh-CN" altLang="en-US" sz="2400">
                <a:latin typeface="Times New Roman" panose="02020603050405020304" pitchFamily="18" charset="0"/>
              </a:rPr>
              <a:t>		例</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19</a:t>
            </a:r>
          </a:p>
          <a:p>
            <a:pPr>
              <a:lnSpc>
                <a:spcPct val="13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或与表达式</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标准或与表达式</a:t>
            </a:r>
          </a:p>
          <a:p>
            <a:pPr>
              <a:lnSpc>
                <a:spcPct val="130000"/>
              </a:lnSpc>
              <a:spcBef>
                <a:spcPct val="50000"/>
              </a:spcBef>
            </a:pPr>
            <a:r>
              <a:rPr kumimoji="1" lang="zh-CN" altLang="en-US" sz="2400">
                <a:latin typeface="Times New Roman" panose="02020603050405020304" pitchFamily="18" charset="0"/>
              </a:rPr>
              <a:t>		或项中缺少的项</a:t>
            </a:r>
          </a:p>
          <a:p>
            <a:pPr>
              <a:lnSpc>
                <a:spcPct val="130000"/>
              </a:lnSpc>
              <a:spcBef>
                <a:spcPct val="50000"/>
              </a:spcBef>
            </a:pPr>
            <a:r>
              <a:rPr kumimoji="1" lang="zh-CN" altLang="en-US" sz="2400">
                <a:latin typeface="Times New Roman" panose="02020603050405020304" pitchFamily="18" charset="0"/>
              </a:rPr>
              <a:t>		例</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21</a:t>
            </a:r>
          </a:p>
        </p:txBody>
      </p:sp>
      <p:graphicFrame>
        <p:nvGraphicFramePr>
          <p:cNvPr id="195589" name="Object 5">
            <a:extLst>
              <a:ext uri="{FF2B5EF4-FFF2-40B4-BE49-F238E27FC236}">
                <a16:creationId xmlns:a16="http://schemas.microsoft.com/office/drawing/2014/main" id="{ADF29950-8604-4D75-A873-21C7F924D5F8}"/>
              </a:ext>
            </a:extLst>
          </p:cNvPr>
          <p:cNvGraphicFramePr>
            <a:graphicFrameLocks noChangeAspect="1"/>
          </p:cNvGraphicFramePr>
          <p:nvPr/>
        </p:nvGraphicFramePr>
        <p:xfrm>
          <a:off x="6400800" y="1600201"/>
          <a:ext cx="1219200" cy="423863"/>
        </p:xfrm>
        <a:graphic>
          <a:graphicData uri="http://schemas.openxmlformats.org/presentationml/2006/ole">
            <mc:AlternateContent xmlns:mc="http://schemas.openxmlformats.org/markup-compatibility/2006">
              <mc:Choice xmlns:v="urn:schemas-microsoft-com:vml" Requires="v">
                <p:oleObj spid="_x0000_s195601" name="Equation" r:id="rId3" imgW="583920" imgH="203040" progId="Equation.3">
                  <p:embed/>
                </p:oleObj>
              </mc:Choice>
              <mc:Fallback>
                <p:oleObj name="Equation" r:id="rId3" imgW="583920" imgH="203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600201"/>
                        <a:ext cx="1219200"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590" name="Object 6">
            <a:extLst>
              <a:ext uri="{FF2B5EF4-FFF2-40B4-BE49-F238E27FC236}">
                <a16:creationId xmlns:a16="http://schemas.microsoft.com/office/drawing/2014/main" id="{CE78B4B9-4635-4615-9FBC-F50ED6D1A48B}"/>
              </a:ext>
            </a:extLst>
          </p:cNvPr>
          <p:cNvGraphicFramePr>
            <a:graphicFrameLocks noChangeAspect="1"/>
          </p:cNvGraphicFramePr>
          <p:nvPr/>
        </p:nvGraphicFramePr>
        <p:xfrm>
          <a:off x="6324600" y="3429000"/>
          <a:ext cx="1600200" cy="533400"/>
        </p:xfrm>
        <a:graphic>
          <a:graphicData uri="http://schemas.openxmlformats.org/presentationml/2006/ole">
            <mc:AlternateContent xmlns:mc="http://schemas.openxmlformats.org/markup-compatibility/2006">
              <mc:Choice xmlns:v="urn:schemas-microsoft-com:vml" Requires="v">
                <p:oleObj spid="_x0000_s195602" name="Equation" r:id="rId5" imgW="482400" imgH="215640" progId="Equation.3">
                  <p:embed/>
                </p:oleObj>
              </mc:Choice>
              <mc:Fallback>
                <p:oleObj name="Equation" r:id="rId5" imgW="482400" imgH="215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3429000"/>
                        <a:ext cx="1600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Text Box 4">
            <a:extLst>
              <a:ext uri="{FF2B5EF4-FFF2-40B4-BE49-F238E27FC236}">
                <a16:creationId xmlns:a16="http://schemas.microsoft.com/office/drawing/2014/main" id="{10AC1C46-E9FE-4F27-B585-CC67A4FD822C}"/>
              </a:ext>
            </a:extLst>
          </p:cNvPr>
          <p:cNvSpPr txBox="1">
            <a:spLocks noChangeArrowheads="1"/>
          </p:cNvSpPr>
          <p:nvPr/>
        </p:nvSpPr>
        <p:spPr bwMode="auto">
          <a:xfrm>
            <a:off x="3259971" y="457200"/>
            <a:ext cx="3570208" cy="659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80000"/>
              </a:lnSpc>
            </a:pPr>
            <a:r>
              <a:rPr kumimoji="1" lang="en-US" altLang="zh-CN" sz="2400">
                <a:latin typeface="Times New Roman" panose="02020603050405020304" pitchFamily="18" charset="0"/>
              </a:rPr>
              <a:t></a:t>
            </a:r>
            <a:r>
              <a:rPr kumimoji="1" lang="zh-CN" altLang="en-US" sz="2400">
                <a:latin typeface="Times New Roman" panose="02020603050405020304" pitchFamily="18" charset="0"/>
              </a:rPr>
              <a:t>三。从真值表到卡诺图</a:t>
            </a:r>
          </a:p>
        </p:txBody>
      </p:sp>
      <p:sp>
        <p:nvSpPr>
          <p:cNvPr id="141320" name="Text Box 8">
            <a:extLst>
              <a:ext uri="{FF2B5EF4-FFF2-40B4-BE49-F238E27FC236}">
                <a16:creationId xmlns:a16="http://schemas.microsoft.com/office/drawing/2014/main" id="{4565D497-E7BE-4634-90A9-EC12F359B84F}"/>
              </a:ext>
            </a:extLst>
          </p:cNvPr>
          <p:cNvSpPr txBox="1">
            <a:spLocks noChangeArrowheads="1"/>
          </p:cNvSpPr>
          <p:nvPr/>
        </p:nvSpPr>
        <p:spPr bwMode="auto">
          <a:xfrm>
            <a:off x="2514600" y="1527176"/>
            <a:ext cx="7467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t>在真值表中找到函数值为</a:t>
            </a:r>
            <a:r>
              <a:rPr lang="en-US" altLang="zh-CN" sz="2400"/>
              <a:t>1</a:t>
            </a:r>
            <a:r>
              <a:rPr lang="zh-CN" altLang="en-US" sz="2400"/>
              <a:t>的变量组合，确定其大小标号，并在卡诺图中具有相应编号的方格中标上</a:t>
            </a:r>
            <a:r>
              <a:rPr lang="en-US" altLang="zh-CN" sz="2400"/>
              <a:t>1</a:t>
            </a:r>
            <a:r>
              <a:rPr lang="zh-CN" altLang="en-US" sz="2400"/>
              <a:t>，即可得到该函数的卡诺图。</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41" name="Picture 5">
            <a:extLst>
              <a:ext uri="{FF2B5EF4-FFF2-40B4-BE49-F238E27FC236}">
                <a16:creationId xmlns:a16="http://schemas.microsoft.com/office/drawing/2014/main" id="{EDC98543-4D5B-4A85-84DD-7E21B4A8C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905000"/>
            <a:ext cx="4129088" cy="4876800"/>
          </a:xfrm>
          <a:prstGeom prst="rect">
            <a:avLst/>
          </a:prstGeom>
          <a:noFill/>
          <a:extLst>
            <a:ext uri="{909E8E84-426E-40DD-AFC4-6F175D3DCCD1}">
              <a14:hiddenFill xmlns:a14="http://schemas.microsoft.com/office/drawing/2010/main">
                <a:solidFill>
                  <a:srgbClr val="FFFFFF"/>
                </a:solidFill>
              </a14:hiddenFill>
            </a:ext>
          </a:extLst>
        </p:spPr>
      </p:pic>
      <p:sp>
        <p:nvSpPr>
          <p:cNvPr id="142342" name="Text Box 6">
            <a:extLst>
              <a:ext uri="{FF2B5EF4-FFF2-40B4-BE49-F238E27FC236}">
                <a16:creationId xmlns:a16="http://schemas.microsoft.com/office/drawing/2014/main" id="{DF366CCB-096E-4541-97EC-40737E5934C9}"/>
              </a:ext>
            </a:extLst>
          </p:cNvPr>
          <p:cNvSpPr txBox="1">
            <a:spLocks noChangeArrowheads="1"/>
          </p:cNvSpPr>
          <p:nvPr/>
        </p:nvSpPr>
        <p:spPr bwMode="auto">
          <a:xfrm>
            <a:off x="8382000" y="409733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卡诺图</a:t>
            </a:r>
          </a:p>
        </p:txBody>
      </p:sp>
      <p:graphicFrame>
        <p:nvGraphicFramePr>
          <p:cNvPr id="142343" name="Object 7">
            <a:extLst>
              <a:ext uri="{FF2B5EF4-FFF2-40B4-BE49-F238E27FC236}">
                <a16:creationId xmlns:a16="http://schemas.microsoft.com/office/drawing/2014/main" id="{0E3B7A86-11C4-4FD7-8B5E-75489E13528F}"/>
              </a:ext>
            </a:extLst>
          </p:cNvPr>
          <p:cNvGraphicFramePr>
            <a:graphicFrameLocks noChangeAspect="1"/>
          </p:cNvGraphicFramePr>
          <p:nvPr/>
        </p:nvGraphicFramePr>
        <p:xfrm>
          <a:off x="6905626" y="2209800"/>
          <a:ext cx="3381375" cy="1868488"/>
        </p:xfrm>
        <a:graphic>
          <a:graphicData uri="http://schemas.openxmlformats.org/presentationml/2006/ole">
            <mc:AlternateContent xmlns:mc="http://schemas.openxmlformats.org/markup-compatibility/2006">
              <mc:Choice xmlns:v="urn:schemas-microsoft-com:vml" Requires="v">
                <p:oleObj spid="_x0000_s142350" name="Visio" r:id="rId4" imgW="1552651" imgH="857098" progId="Visio.Drawing.11">
                  <p:embed/>
                </p:oleObj>
              </mc:Choice>
              <mc:Fallback>
                <p:oleObj name="Visio" r:id="rId4" imgW="1552651" imgH="857098"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626" y="2209800"/>
                        <a:ext cx="3381375" cy="186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44" name="Text Box 8">
            <a:extLst>
              <a:ext uri="{FF2B5EF4-FFF2-40B4-BE49-F238E27FC236}">
                <a16:creationId xmlns:a16="http://schemas.microsoft.com/office/drawing/2014/main" id="{CBE94AA0-8BB6-4508-BBBD-E404C9C896AC}"/>
              </a:ext>
            </a:extLst>
          </p:cNvPr>
          <p:cNvSpPr txBox="1">
            <a:spLocks noChangeArrowheads="1"/>
          </p:cNvSpPr>
          <p:nvPr/>
        </p:nvSpPr>
        <p:spPr bwMode="auto">
          <a:xfrm>
            <a:off x="1524000" y="1"/>
            <a:ext cx="8839200"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8000"/>
              </a:lnSpc>
              <a:spcBef>
                <a:spcPct val="50000"/>
              </a:spcBef>
            </a:pPr>
            <a:r>
              <a:rPr kumimoji="1" lang="en-US" altLang="zh-CN" sz="2400">
                <a:latin typeface="Times New Roman" panose="02020603050405020304" pitchFamily="18" charset="0"/>
              </a:rPr>
              <a:t>	</a:t>
            </a:r>
            <a:r>
              <a:rPr kumimoji="1" lang="zh-CN" altLang="en-US" sz="2000">
                <a:latin typeface="Times New Roman" panose="02020603050405020304" pitchFamily="18" charset="0"/>
              </a:rPr>
              <a:t>例：用卡诺图描述下表所示真值表的逻辑函数。 </a:t>
            </a:r>
          </a:p>
          <a:p>
            <a:pPr>
              <a:lnSpc>
                <a:spcPct val="158000"/>
              </a:lnSpc>
              <a:spcBef>
                <a:spcPct val="50000"/>
              </a:spcBef>
            </a:pPr>
            <a:r>
              <a:rPr kumimoji="1" lang="zh-CN" altLang="en-US" sz="2000">
                <a:latin typeface="Times New Roman" panose="02020603050405020304" pitchFamily="18" charset="0"/>
              </a:rPr>
              <a:t>        </a:t>
            </a:r>
            <a:r>
              <a:rPr kumimoji="1" lang="zh-CN" altLang="en-US" sz="2000" b="1">
                <a:latin typeface="Times New Roman" panose="02020603050405020304" pitchFamily="18" charset="0"/>
              </a:rPr>
              <a:t>解</a:t>
            </a:r>
            <a:r>
              <a:rPr kumimoji="1" lang="zh-CN" altLang="en-US" sz="2000">
                <a:latin typeface="Times New Roman" panose="02020603050405020304" pitchFamily="18" charset="0"/>
              </a:rPr>
              <a:t> 表中所示真值表已编有行号，因此，将各行</a:t>
            </a:r>
            <a:r>
              <a:rPr kumimoji="1" lang="en-US" altLang="zh-CN" sz="2000">
                <a:latin typeface="Times New Roman" panose="02020603050405020304" pitchFamily="18" charset="0"/>
              </a:rPr>
              <a:t>F</a:t>
            </a:r>
            <a:r>
              <a:rPr kumimoji="1" lang="zh-CN" altLang="en-US" sz="2000">
                <a:latin typeface="Times New Roman" panose="02020603050405020304" pitchFamily="18" charset="0"/>
              </a:rPr>
              <a:t>取值填入三变量卡诺图编号相同的小方格即可，如图所示。有时候为了简洁起见，也可只填</a:t>
            </a:r>
            <a:r>
              <a:rPr kumimoji="1" lang="en-US" altLang="zh-CN" sz="2000">
                <a:latin typeface="Times New Roman" panose="02020603050405020304" pitchFamily="18" charset="0"/>
              </a:rPr>
              <a:t>0</a:t>
            </a:r>
            <a:r>
              <a:rPr kumimoji="1" lang="zh-CN" altLang="en-US" sz="2000">
                <a:latin typeface="Times New Roman" panose="02020603050405020304" pitchFamily="18" charset="0"/>
              </a:rPr>
              <a:t>或</a:t>
            </a:r>
            <a:r>
              <a:rPr kumimoji="1" lang="en-US" altLang="zh-CN" sz="2000">
                <a:latin typeface="Times New Roman" panose="02020603050405020304" pitchFamily="18" charset="0"/>
              </a:rPr>
              <a:t>1</a:t>
            </a:r>
            <a:r>
              <a:rPr kumimoji="1" lang="zh-CN" altLang="en-US" sz="2000">
                <a:latin typeface="Times New Roman" panose="02020603050405020304" pitchFamily="18" charset="0"/>
              </a:rPr>
              <a: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Text Box 4">
            <a:extLst>
              <a:ext uri="{FF2B5EF4-FFF2-40B4-BE49-F238E27FC236}">
                <a16:creationId xmlns:a16="http://schemas.microsoft.com/office/drawing/2014/main" id="{2D981C91-ED53-4CBA-A898-75DA04CC72A8}"/>
              </a:ext>
            </a:extLst>
          </p:cNvPr>
          <p:cNvSpPr txBox="1">
            <a:spLocks noChangeArrowheads="1"/>
          </p:cNvSpPr>
          <p:nvPr/>
        </p:nvSpPr>
        <p:spPr bwMode="auto">
          <a:xfrm>
            <a:off x="3259971" y="457200"/>
            <a:ext cx="3570208" cy="659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80000"/>
              </a:lnSpc>
            </a:pPr>
            <a:r>
              <a:rPr kumimoji="1" lang="en-US" altLang="zh-CN" sz="2400">
                <a:latin typeface="Times New Roman" panose="02020603050405020304" pitchFamily="18" charset="0"/>
              </a:rPr>
              <a:t></a:t>
            </a:r>
            <a:r>
              <a:rPr kumimoji="1" lang="zh-CN" altLang="en-US" sz="2400">
                <a:latin typeface="Times New Roman" panose="02020603050405020304" pitchFamily="18" charset="0"/>
              </a:rPr>
              <a:t>四。从卡诺图到真值表</a:t>
            </a:r>
          </a:p>
        </p:txBody>
      </p:sp>
      <p:sp>
        <p:nvSpPr>
          <p:cNvPr id="196613" name="Text Box 5">
            <a:extLst>
              <a:ext uri="{FF2B5EF4-FFF2-40B4-BE49-F238E27FC236}">
                <a16:creationId xmlns:a16="http://schemas.microsoft.com/office/drawing/2014/main" id="{208FD01F-5E97-4368-831C-D8A6B2AD761C}"/>
              </a:ext>
            </a:extLst>
          </p:cNvPr>
          <p:cNvSpPr txBox="1">
            <a:spLocks noChangeArrowheads="1"/>
          </p:cNvSpPr>
          <p:nvPr/>
        </p:nvSpPr>
        <p:spPr bwMode="auto">
          <a:xfrm>
            <a:off x="2514601" y="1752600"/>
            <a:ext cx="743504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从卡诺图中找出函数值为</a:t>
            </a:r>
            <a:r>
              <a:rPr lang="en-US" altLang="zh-CN" sz="2400"/>
              <a:t>1</a:t>
            </a:r>
            <a:r>
              <a:rPr lang="zh-CN" altLang="en-US" sz="2400"/>
              <a:t>的方格所对应的变量组合，</a:t>
            </a:r>
          </a:p>
          <a:p>
            <a:r>
              <a:rPr lang="zh-CN" altLang="en-US" sz="2400"/>
              <a:t>并在真值表中让相应的组合的函数值为</a:t>
            </a:r>
            <a:r>
              <a:rPr lang="en-US" altLang="zh-CN" sz="2400"/>
              <a:t>1</a:t>
            </a:r>
            <a:r>
              <a:rPr lang="zh-CN" altLang="en-US" sz="2400"/>
              <a:t>。</a:t>
            </a:r>
          </a:p>
          <a:p>
            <a:endParaRPr lang="zh-CN" altLang="en-US" sz="2400"/>
          </a:p>
          <a:p>
            <a:r>
              <a:rPr lang="zh-CN" altLang="en-US" sz="2400"/>
              <a:t>图</a:t>
            </a:r>
            <a:r>
              <a:rPr lang="en-US" altLang="zh-CN" sz="2400"/>
              <a:t>1-9</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Text Box 4">
            <a:extLst>
              <a:ext uri="{FF2B5EF4-FFF2-40B4-BE49-F238E27FC236}">
                <a16:creationId xmlns:a16="http://schemas.microsoft.com/office/drawing/2014/main" id="{A6C0F4CF-550E-41B4-A7FD-D9BCDA203DA5}"/>
              </a:ext>
            </a:extLst>
          </p:cNvPr>
          <p:cNvSpPr txBox="1">
            <a:spLocks noChangeArrowheads="1"/>
          </p:cNvSpPr>
          <p:nvPr/>
        </p:nvSpPr>
        <p:spPr bwMode="auto">
          <a:xfrm>
            <a:off x="1600200" y="457200"/>
            <a:ext cx="89916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五。 从逻辑表达式到卡诺图</a:t>
            </a:r>
          </a:p>
          <a:p>
            <a:pPr>
              <a:lnSpc>
                <a:spcPct val="125000"/>
              </a:lnSpc>
              <a:spcBef>
                <a:spcPct val="50000"/>
              </a:spcBef>
            </a:pPr>
            <a:r>
              <a:rPr kumimoji="1" lang="zh-CN" altLang="en-US" sz="2400">
                <a:latin typeface="Times New Roman" panose="02020603050405020304" pitchFamily="18" charset="0"/>
              </a:rPr>
              <a:t>         标准函数表达式的卡诺图填写非常方便。如果是最小项表达式，则只要将最小项表达式中出现的序号对应的卡诺图编号小方格填入</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即可； 如果是最大项表达式， 则只要将最大项表达式中出现的序号对应的卡诺图编号小方格填入</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即可。 </a:t>
            </a:r>
          </a:p>
          <a:p>
            <a:pPr>
              <a:lnSpc>
                <a:spcPct val="125000"/>
              </a:lnSpc>
              <a:spcBef>
                <a:spcPct val="50000"/>
              </a:spcBef>
            </a:pPr>
            <a:r>
              <a:rPr kumimoji="1" lang="zh-CN" altLang="en-US" sz="2400">
                <a:latin typeface="Times New Roman" panose="02020603050405020304" pitchFamily="18" charset="0"/>
              </a:rPr>
              <a:t>        当逻辑函数表达式不是标准形式时， 可逐项填写卡诺图， 其方法是：对于“与或型”表达式， 每个与项中的原变量用</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表示，反变量用</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表示，在卡诺图上找到对应这些变量取值的小方格并填入</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 对于“或与型”表达式， 每个或项中的原变量用</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表示， 反变量用</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表示，在卡诺图上找到对应这些变量取值的小方格并填入 </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 全部的“与项”或“或项”填写完毕后，卡诺图即填写完毕。 其他类型逻辑函数的卡诺图可以类似填写。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2D59371-F2B6-4745-B40F-7D9EF660CF63}"/>
              </a:ext>
            </a:extLst>
          </p:cNvPr>
          <p:cNvSpPr>
            <a:spLocks noGrp="1" noChangeArrowheads="1"/>
          </p:cNvSpPr>
          <p:nvPr>
            <p:ph type="title"/>
          </p:nvPr>
        </p:nvSpPr>
        <p:spPr/>
        <p:txBody>
          <a:bodyPr/>
          <a:lstStyle/>
          <a:p>
            <a:r>
              <a:rPr lang="zh-CN" altLang="en-US" b="1"/>
              <a:t>基数和位权</a:t>
            </a:r>
          </a:p>
        </p:txBody>
      </p:sp>
      <p:sp>
        <p:nvSpPr>
          <p:cNvPr id="11267" name="Rectangle 3">
            <a:extLst>
              <a:ext uri="{FF2B5EF4-FFF2-40B4-BE49-F238E27FC236}">
                <a16:creationId xmlns:a16="http://schemas.microsoft.com/office/drawing/2014/main" id="{EBEE880A-58E3-42F0-B238-C2FB2AEFCA61}"/>
              </a:ext>
            </a:extLst>
          </p:cNvPr>
          <p:cNvSpPr>
            <a:spLocks noGrp="1" noChangeArrowheads="1"/>
          </p:cNvSpPr>
          <p:nvPr>
            <p:ph idx="1"/>
          </p:nvPr>
        </p:nvSpPr>
        <p:spPr/>
        <p:txBody>
          <a:bodyPr>
            <a:normAutofit lnSpcReduction="10000"/>
          </a:bodyPr>
          <a:lstStyle/>
          <a:p>
            <a:pPr>
              <a:lnSpc>
                <a:spcPct val="90000"/>
              </a:lnSpc>
            </a:pPr>
            <a:r>
              <a:rPr lang="zh-CN" altLang="en-US" sz="2400" b="1"/>
              <a:t>基数</a:t>
            </a:r>
            <a:r>
              <a:rPr lang="en-US" altLang="zh-CN" sz="2400" b="1"/>
              <a:t>:</a:t>
            </a:r>
            <a:r>
              <a:rPr lang="en-US" altLang="zh-CN" sz="2400"/>
              <a:t> </a:t>
            </a:r>
            <a:r>
              <a:rPr lang="zh-CN" altLang="en-US" sz="2400" b="1"/>
              <a:t>指计数制中所用到的数字符号的个数。在基数为</a:t>
            </a:r>
            <a:r>
              <a:rPr lang="en-US" altLang="zh-CN" sz="2400" b="1"/>
              <a:t>R</a:t>
            </a:r>
            <a:r>
              <a:rPr lang="zh-CN" altLang="en-US" sz="2400" b="1"/>
              <a:t>的计数制中，包含</a:t>
            </a:r>
            <a:r>
              <a:rPr lang="en-US" altLang="zh-CN" sz="2400" b="1"/>
              <a:t>0</a:t>
            </a:r>
            <a:r>
              <a:rPr lang="zh-CN" altLang="en-US" sz="2400" b="1"/>
              <a:t>、</a:t>
            </a:r>
            <a:r>
              <a:rPr lang="en-US" altLang="zh-CN" sz="2400" b="1"/>
              <a:t>1</a:t>
            </a:r>
            <a:r>
              <a:rPr lang="zh-CN" altLang="en-US" sz="2400" b="1"/>
              <a:t>、</a:t>
            </a:r>
            <a:r>
              <a:rPr lang="en-US" altLang="zh-CN" sz="2400" b="1"/>
              <a:t>…</a:t>
            </a:r>
            <a:r>
              <a:rPr lang="zh-CN" altLang="en-US" sz="2400" b="1"/>
              <a:t>、</a:t>
            </a:r>
            <a:r>
              <a:rPr lang="en-US" altLang="zh-CN" sz="2400" b="1"/>
              <a:t>R-1</a:t>
            </a:r>
            <a:r>
              <a:rPr lang="zh-CN" altLang="en-US" sz="2400" b="1"/>
              <a:t>共</a:t>
            </a:r>
            <a:r>
              <a:rPr lang="en-US" altLang="zh-CN" sz="2400" b="1"/>
              <a:t>R</a:t>
            </a:r>
            <a:r>
              <a:rPr lang="zh-CN" altLang="en-US" sz="2400" b="1"/>
              <a:t>个数字符号，进位规律是“逢</a:t>
            </a:r>
            <a:r>
              <a:rPr lang="en-US" altLang="zh-CN" sz="2400" b="1"/>
              <a:t>R</a:t>
            </a:r>
            <a:r>
              <a:rPr lang="zh-CN" altLang="en-US" sz="2400" b="1"/>
              <a:t>进一”，称为</a:t>
            </a:r>
            <a:r>
              <a:rPr lang="en-US" altLang="zh-CN" sz="2400" b="1"/>
              <a:t>R</a:t>
            </a:r>
            <a:r>
              <a:rPr lang="zh-CN" altLang="en-US" sz="2400" b="1"/>
              <a:t>进位计数制，简称</a:t>
            </a:r>
            <a:r>
              <a:rPr lang="en-US" altLang="zh-CN" sz="2400" b="1"/>
              <a:t>R</a:t>
            </a:r>
            <a:r>
              <a:rPr lang="zh-CN" altLang="en-US" sz="2400" b="1"/>
              <a:t>进制。</a:t>
            </a:r>
            <a:br>
              <a:rPr lang="zh-CN" altLang="en-US" sz="2400" b="1"/>
            </a:br>
            <a:endParaRPr lang="zh-CN" altLang="en-US" sz="2400" b="1"/>
          </a:p>
          <a:p>
            <a:pPr>
              <a:lnSpc>
                <a:spcPct val="90000"/>
              </a:lnSpc>
            </a:pPr>
            <a:r>
              <a:rPr lang="zh-CN" altLang="en-US" sz="2400" b="1"/>
              <a:t>位权</a:t>
            </a:r>
            <a:r>
              <a:rPr lang="en-US" altLang="zh-CN" sz="2400" b="1"/>
              <a:t>: </a:t>
            </a:r>
            <a:r>
              <a:rPr lang="zh-CN" altLang="en-US" sz="2400" b="1"/>
              <a:t>是指在某一种进位计数制表示的数中，用来表明不同数位上数值大小的一个固定常数。</a:t>
            </a:r>
            <a:r>
              <a:rPr lang="zh-CN" altLang="en-US" sz="2400"/>
              <a:t>不同数位有不同的位权，某一个数位的数值等于这一位的数字符号乘上与该位对应的位权。</a:t>
            </a:r>
            <a:r>
              <a:rPr lang="en-US" altLang="zh-CN" sz="2400" b="1"/>
              <a:t>R</a:t>
            </a:r>
            <a:r>
              <a:rPr lang="zh-CN" altLang="en-US" sz="2400" b="1"/>
              <a:t>进制数的位权是</a:t>
            </a:r>
            <a:r>
              <a:rPr lang="en-US" altLang="zh-CN" sz="2400" b="1"/>
              <a:t>R</a:t>
            </a:r>
            <a:r>
              <a:rPr lang="zh-CN" altLang="en-US" sz="2400" b="1"/>
              <a:t>的整数次幂。</a:t>
            </a:r>
            <a:r>
              <a:rPr lang="zh-CN" altLang="en-US" sz="2400"/>
              <a:t>例如，十进制数的位权是</a:t>
            </a:r>
            <a:r>
              <a:rPr lang="en-US" altLang="zh-CN" sz="2400"/>
              <a:t>10</a:t>
            </a:r>
            <a:r>
              <a:rPr lang="zh-CN" altLang="en-US" sz="2400"/>
              <a:t>的整数次幂，其个位的位权是</a:t>
            </a:r>
            <a:r>
              <a:rPr lang="en-US" altLang="zh-CN" sz="2400"/>
              <a:t>10</a:t>
            </a:r>
            <a:r>
              <a:rPr lang="en-US" altLang="zh-CN" sz="2400" baseline="30000"/>
              <a:t>0</a:t>
            </a:r>
            <a:r>
              <a:rPr lang="zh-CN" altLang="en-US" sz="2400"/>
              <a:t>，十位的位权是</a:t>
            </a:r>
            <a:r>
              <a:rPr lang="en-US" altLang="zh-CN" sz="2400"/>
              <a:t>10</a:t>
            </a:r>
            <a:r>
              <a:rPr lang="en-US" altLang="zh-CN" sz="2400" baseline="30000"/>
              <a:t>1</a:t>
            </a:r>
            <a:r>
              <a:rPr lang="en-US" altLang="zh-CN" sz="2400"/>
              <a:t>…… </a:t>
            </a:r>
            <a:r>
              <a:rPr lang="zh-CN" altLang="en-US" sz="2400"/>
              <a:t>。 </a:t>
            </a:r>
            <a:br>
              <a:rPr lang="zh-CN" altLang="en-US" sz="2400"/>
            </a:br>
            <a:endParaRPr lang="zh-CN" altLang="en-US" sz="24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Text Box 4">
            <a:extLst>
              <a:ext uri="{FF2B5EF4-FFF2-40B4-BE49-F238E27FC236}">
                <a16:creationId xmlns:a16="http://schemas.microsoft.com/office/drawing/2014/main" id="{CC046B13-B3B2-4F6E-8D73-FD45678B3E62}"/>
              </a:ext>
            </a:extLst>
          </p:cNvPr>
          <p:cNvSpPr txBox="1">
            <a:spLocks noChangeArrowheads="1"/>
          </p:cNvSpPr>
          <p:nvPr/>
        </p:nvSpPr>
        <p:spPr bwMode="auto">
          <a:xfrm>
            <a:off x="1676400" y="719138"/>
            <a:ext cx="8839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例： 用卡诺图分别描述下列逻辑函数。</a:t>
            </a:r>
          </a:p>
          <a:p>
            <a:pPr algn="ctr">
              <a:spcBef>
                <a:spcPct val="50000"/>
              </a:spcBef>
            </a:pPr>
            <a:r>
              <a:rPr kumimoji="1" lang="en-US" altLang="zh-CN" sz="2400">
                <a:latin typeface="Times New Roman" panose="02020603050405020304" pitchFamily="18" charset="0"/>
              </a:rPr>
              <a:t>Y(A,B,C) = ∑m(0,1,2,6)</a:t>
            </a:r>
          </a:p>
          <a:p>
            <a:pPr>
              <a:spcBef>
                <a:spcPct val="50000"/>
              </a:spcBef>
            </a:pPr>
            <a:r>
              <a:rPr kumimoji="1" lang="en-US" altLang="zh-CN" sz="2400">
                <a:latin typeface="Times New Roman" panose="02020603050405020304" pitchFamily="18" charset="0"/>
              </a:rPr>
              <a:t>                                   Z(A,B,C) = ∏M(1,2,4,5)</a:t>
            </a:r>
          </a:p>
          <a:p>
            <a:pPr>
              <a:spcBef>
                <a:spcPct val="50000"/>
              </a:spcBef>
            </a:pPr>
            <a:r>
              <a:rPr kumimoji="1" lang="en-US" altLang="zh-CN" sz="2400">
                <a:latin typeface="Times New Roman" panose="02020603050405020304" pitchFamily="18" charset="0"/>
              </a:rPr>
              <a:t>       </a:t>
            </a:r>
            <a:r>
              <a:rPr kumimoji="1" lang="zh-CN" altLang="en-US" sz="2400" b="1">
                <a:latin typeface="Times New Roman" panose="02020603050405020304" pitchFamily="18" charset="0"/>
              </a:rPr>
              <a:t>解  </a:t>
            </a:r>
            <a:r>
              <a:rPr kumimoji="1" lang="zh-CN" altLang="en-US" sz="2400">
                <a:latin typeface="Times New Roman" panose="02020603050405020304" pitchFamily="18" charset="0"/>
              </a:rPr>
              <a:t>函数</a:t>
            </a:r>
            <a:r>
              <a:rPr kumimoji="1" lang="en-US" altLang="zh-CN" sz="2400">
                <a:latin typeface="Times New Roman" panose="02020603050405020304" pitchFamily="18" charset="0"/>
              </a:rPr>
              <a:t>Y</a:t>
            </a:r>
            <a:r>
              <a:rPr kumimoji="1" lang="zh-CN" altLang="en-US" sz="2400">
                <a:latin typeface="Times New Roman" panose="02020603050405020304" pitchFamily="18" charset="0"/>
              </a:rPr>
              <a:t>和</a:t>
            </a:r>
            <a:r>
              <a:rPr kumimoji="1" lang="en-US" altLang="zh-CN" sz="2400">
                <a:latin typeface="Times New Roman" panose="02020603050405020304" pitchFamily="18" charset="0"/>
              </a:rPr>
              <a:t>Z</a:t>
            </a:r>
            <a:r>
              <a:rPr kumimoji="1" lang="zh-CN" altLang="en-US" sz="2400">
                <a:latin typeface="Times New Roman" panose="02020603050405020304" pitchFamily="18" charset="0"/>
              </a:rPr>
              <a:t>的卡诺图如图所示。</a:t>
            </a:r>
          </a:p>
        </p:txBody>
      </p:sp>
      <p:sp>
        <p:nvSpPr>
          <p:cNvPr id="144389" name="Text Box 5">
            <a:extLst>
              <a:ext uri="{FF2B5EF4-FFF2-40B4-BE49-F238E27FC236}">
                <a16:creationId xmlns:a16="http://schemas.microsoft.com/office/drawing/2014/main" id="{28BBE439-6B9B-4DD5-B301-80AE9CB78E0B}"/>
              </a:ext>
            </a:extLst>
          </p:cNvPr>
          <p:cNvSpPr txBox="1">
            <a:spLocks noChangeArrowheads="1"/>
          </p:cNvSpPr>
          <p:nvPr/>
        </p:nvSpPr>
        <p:spPr bwMode="auto">
          <a:xfrm>
            <a:off x="5410200" y="5867400"/>
            <a:ext cx="1665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(a) Y</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(b)Z</a:t>
            </a:r>
          </a:p>
        </p:txBody>
      </p:sp>
      <p:graphicFrame>
        <p:nvGraphicFramePr>
          <p:cNvPr id="144390" name="Object 6">
            <a:extLst>
              <a:ext uri="{FF2B5EF4-FFF2-40B4-BE49-F238E27FC236}">
                <a16:creationId xmlns:a16="http://schemas.microsoft.com/office/drawing/2014/main" id="{259FF76D-81B2-43A9-832E-3E5BCEA6F544}"/>
              </a:ext>
            </a:extLst>
          </p:cNvPr>
          <p:cNvGraphicFramePr>
            <a:graphicFrameLocks noChangeAspect="1"/>
          </p:cNvGraphicFramePr>
          <p:nvPr/>
        </p:nvGraphicFramePr>
        <p:xfrm>
          <a:off x="1905000" y="3124201"/>
          <a:ext cx="8229600" cy="2690813"/>
        </p:xfrm>
        <a:graphic>
          <a:graphicData uri="http://schemas.openxmlformats.org/presentationml/2006/ole">
            <mc:AlternateContent xmlns:mc="http://schemas.openxmlformats.org/markup-compatibility/2006">
              <mc:Choice xmlns:v="urn:schemas-microsoft-com:vml" Requires="v">
                <p:oleObj spid="_x0000_s144396" name="VISIO" r:id="rId3" imgW="3280680" imgH="1073160" progId="Visio.Drawing.4">
                  <p:embed/>
                </p:oleObj>
              </mc:Choice>
              <mc:Fallback>
                <p:oleObj name="VISIO" r:id="rId3" imgW="3280680" imgH="1073160" progId="Visio.Drawing.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124201"/>
                        <a:ext cx="8229600" cy="269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Text Box 4">
            <a:extLst>
              <a:ext uri="{FF2B5EF4-FFF2-40B4-BE49-F238E27FC236}">
                <a16:creationId xmlns:a16="http://schemas.microsoft.com/office/drawing/2014/main" id="{B9DE37AD-9FF0-4DE6-A463-8AAB29859A9B}"/>
              </a:ext>
            </a:extLst>
          </p:cNvPr>
          <p:cNvSpPr txBox="1">
            <a:spLocks noChangeArrowheads="1"/>
          </p:cNvSpPr>
          <p:nvPr/>
        </p:nvSpPr>
        <p:spPr bwMode="auto">
          <a:xfrm>
            <a:off x="1676400" y="533401"/>
            <a:ext cx="8763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例： 分别将下列逻辑函数填入卡诺图。</a:t>
            </a:r>
          </a:p>
          <a:p>
            <a:pPr>
              <a:lnSpc>
                <a:spcPct val="140000"/>
              </a:lnSpc>
              <a:spcBef>
                <a:spcPct val="50000"/>
              </a:spcBef>
            </a:pPr>
            <a:endParaRPr kumimoji="1" lang="zh-CN" altLang="en-US" sz="2400">
              <a:latin typeface="Times New Roman" panose="02020603050405020304" pitchFamily="18" charset="0"/>
            </a:endParaRPr>
          </a:p>
          <a:p>
            <a:pPr>
              <a:lnSpc>
                <a:spcPct val="140000"/>
              </a:lnSpc>
              <a:spcBef>
                <a:spcPct val="50000"/>
              </a:spcBef>
            </a:pPr>
            <a:r>
              <a:rPr kumimoji="1" lang="zh-CN" altLang="en-US" sz="2400">
                <a:latin typeface="Times New Roman" panose="02020603050405020304" pitchFamily="18" charset="0"/>
              </a:rPr>
              <a:t></a:t>
            </a:r>
          </a:p>
        </p:txBody>
      </p:sp>
      <p:graphicFrame>
        <p:nvGraphicFramePr>
          <p:cNvPr id="145413" name="Object 5">
            <a:extLst>
              <a:ext uri="{FF2B5EF4-FFF2-40B4-BE49-F238E27FC236}">
                <a16:creationId xmlns:a16="http://schemas.microsoft.com/office/drawing/2014/main" id="{453A4F0D-1320-42A5-B0CB-F41340C4A00F}"/>
              </a:ext>
            </a:extLst>
          </p:cNvPr>
          <p:cNvGraphicFramePr>
            <a:graphicFrameLocks noChangeAspect="1"/>
          </p:cNvGraphicFramePr>
          <p:nvPr/>
        </p:nvGraphicFramePr>
        <p:xfrm>
          <a:off x="4343400" y="1600201"/>
          <a:ext cx="3124200" cy="1249363"/>
        </p:xfrm>
        <a:graphic>
          <a:graphicData uri="http://schemas.openxmlformats.org/presentationml/2006/ole">
            <mc:AlternateContent xmlns:mc="http://schemas.openxmlformats.org/markup-compatibility/2006">
              <mc:Choice xmlns:v="urn:schemas-microsoft-com:vml" Requires="v">
                <p:oleObj spid="_x0000_s145419" name="Equation" r:id="rId3" imgW="1396800" imgH="558720" progId="Equation.3">
                  <p:embed/>
                </p:oleObj>
              </mc:Choice>
              <mc:Fallback>
                <p:oleObj name="Equation" r:id="rId3" imgW="1396800" imgH="5587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600201"/>
                        <a:ext cx="3124200" cy="124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Text Box 4">
            <a:extLst>
              <a:ext uri="{FF2B5EF4-FFF2-40B4-BE49-F238E27FC236}">
                <a16:creationId xmlns:a16="http://schemas.microsoft.com/office/drawing/2014/main" id="{F08F2D2B-AB6E-4B29-A232-05E2A7A1CF80}"/>
              </a:ext>
            </a:extLst>
          </p:cNvPr>
          <p:cNvSpPr txBox="1">
            <a:spLocks noChangeArrowheads="1"/>
          </p:cNvSpPr>
          <p:nvPr/>
        </p:nvSpPr>
        <p:spPr bwMode="auto">
          <a:xfrm>
            <a:off x="5453711" y="5938839"/>
            <a:ext cx="182274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latin typeface="Times New Roman" panose="02020603050405020304" pitchFamily="18" charset="0"/>
              </a:rPr>
              <a:t>卡诺图</a:t>
            </a:r>
          </a:p>
          <a:p>
            <a:pPr algn="ctr"/>
            <a:r>
              <a:rPr kumimoji="1" lang="en-US" altLang="zh-CN" sz="2400">
                <a:latin typeface="Times New Roman" panose="02020603050405020304" pitchFamily="18" charset="0"/>
              </a:rPr>
              <a:t>(a) Y</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(b) Z</a:t>
            </a:r>
          </a:p>
        </p:txBody>
      </p:sp>
      <p:graphicFrame>
        <p:nvGraphicFramePr>
          <p:cNvPr id="146437" name="Object 5">
            <a:extLst>
              <a:ext uri="{FF2B5EF4-FFF2-40B4-BE49-F238E27FC236}">
                <a16:creationId xmlns:a16="http://schemas.microsoft.com/office/drawing/2014/main" id="{0C2A6185-E624-45E1-B459-339868B7D731}"/>
              </a:ext>
            </a:extLst>
          </p:cNvPr>
          <p:cNvGraphicFramePr>
            <a:graphicFrameLocks noChangeAspect="1"/>
          </p:cNvGraphicFramePr>
          <p:nvPr/>
        </p:nvGraphicFramePr>
        <p:xfrm>
          <a:off x="1524000" y="3101976"/>
          <a:ext cx="8686800" cy="2841625"/>
        </p:xfrm>
        <a:graphic>
          <a:graphicData uri="http://schemas.openxmlformats.org/presentationml/2006/ole">
            <mc:AlternateContent xmlns:mc="http://schemas.openxmlformats.org/markup-compatibility/2006">
              <mc:Choice xmlns:v="urn:schemas-microsoft-com:vml" Requires="v">
                <p:oleObj spid="_x0000_s146444" name="VISIO" r:id="rId3" imgW="3280680" imgH="1073160" progId="Visio.Drawing.4">
                  <p:embed/>
                </p:oleObj>
              </mc:Choice>
              <mc:Fallback>
                <p:oleObj name="VISIO" r:id="rId3" imgW="3280680" imgH="107316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101976"/>
                        <a:ext cx="86868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38" name="Rectangle 6">
            <a:extLst>
              <a:ext uri="{FF2B5EF4-FFF2-40B4-BE49-F238E27FC236}">
                <a16:creationId xmlns:a16="http://schemas.microsoft.com/office/drawing/2014/main" id="{1375589A-8934-4EF9-BD29-58DFBF86F766}"/>
              </a:ext>
            </a:extLst>
          </p:cNvPr>
          <p:cNvSpPr>
            <a:spLocks noChangeArrowheads="1"/>
          </p:cNvSpPr>
          <p:nvPr/>
        </p:nvSpPr>
        <p:spPr bwMode="auto">
          <a:xfrm>
            <a:off x="2362200" y="381000"/>
            <a:ext cx="7543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t>解：</a:t>
            </a:r>
          </a:p>
          <a:p>
            <a:r>
              <a:rPr kumimoji="1" lang="zh-CN" altLang="en-US" sz="2400" b="1"/>
              <a:t>     </a:t>
            </a:r>
            <a:r>
              <a:rPr kumimoji="1" lang="zh-CN" altLang="en-US" b="1"/>
              <a:t> </a:t>
            </a:r>
            <a:r>
              <a:rPr kumimoji="1" lang="en-US" altLang="zh-CN" sz="2400"/>
              <a:t>Y</a:t>
            </a:r>
            <a:r>
              <a:rPr kumimoji="1" lang="zh-CN" altLang="en-US" sz="2400"/>
              <a:t>的卡诺图如图（</a:t>
            </a:r>
            <a:r>
              <a:rPr kumimoji="1" lang="en-US" altLang="zh-CN" sz="2400"/>
              <a:t>a</a:t>
            </a:r>
            <a:r>
              <a:rPr kumimoji="1" lang="zh-CN" altLang="en-US" sz="2400"/>
              <a:t>）所示。其中，</a:t>
            </a:r>
            <a:r>
              <a:rPr kumimoji="1" lang="en-US" altLang="zh-CN" sz="2400"/>
              <a:t>Y</a:t>
            </a:r>
            <a:r>
              <a:rPr kumimoji="1" lang="zh-CN" altLang="en-US" sz="2400"/>
              <a:t>的第一个与项</a:t>
            </a:r>
            <a:r>
              <a:rPr kumimoji="1" lang="en-US" altLang="zh-CN" sz="2400"/>
              <a:t>A</a:t>
            </a:r>
            <a:r>
              <a:rPr kumimoji="1" lang="zh-CN" altLang="en-US" sz="2400"/>
              <a:t>填出卡诺图第二行左侧的两个</a:t>
            </a:r>
            <a:r>
              <a:rPr kumimoji="1" lang="en-US" altLang="zh-CN" sz="2400"/>
              <a:t>1</a:t>
            </a:r>
            <a:r>
              <a:rPr kumimoji="1" lang="zh-CN" altLang="en-US" sz="2400"/>
              <a:t>，</a:t>
            </a:r>
            <a:r>
              <a:rPr kumimoji="1" lang="en-US" altLang="zh-CN" sz="2400"/>
              <a:t>Y</a:t>
            </a:r>
            <a:r>
              <a:rPr kumimoji="1" lang="zh-CN" altLang="en-US" sz="2400"/>
              <a:t>的第二个与项</a:t>
            </a:r>
            <a:r>
              <a:rPr kumimoji="1" lang="en-US" altLang="zh-CN" sz="2400"/>
              <a:t>C</a:t>
            </a:r>
            <a:r>
              <a:rPr kumimoji="1" lang="zh-CN" altLang="en-US" sz="2400"/>
              <a:t>填出卡诺图中间两列的四个</a:t>
            </a:r>
            <a:r>
              <a:rPr kumimoji="1" lang="en-US" altLang="zh-CN" sz="2400"/>
              <a:t>1</a:t>
            </a:r>
            <a:r>
              <a:rPr kumimoji="1" lang="zh-CN" altLang="en-US" sz="2400"/>
              <a:t>。 </a:t>
            </a:r>
          </a:p>
          <a:p>
            <a:r>
              <a:rPr kumimoji="1" lang="zh-CN" altLang="en-US" sz="2400"/>
              <a:t>      </a:t>
            </a:r>
            <a:r>
              <a:rPr kumimoji="1" lang="en-US" altLang="zh-CN" sz="2400"/>
              <a:t>Z</a:t>
            </a:r>
            <a:r>
              <a:rPr kumimoji="1" lang="zh-CN" altLang="en-US" sz="2400"/>
              <a:t>的卡诺图如图（</a:t>
            </a:r>
            <a:r>
              <a:rPr kumimoji="1" lang="en-US" altLang="zh-CN" sz="2400"/>
              <a:t>b</a:t>
            </a:r>
            <a:r>
              <a:rPr kumimoji="1" lang="zh-CN" altLang="en-US" sz="2400"/>
              <a:t>）所示。 其中， </a:t>
            </a:r>
            <a:r>
              <a:rPr kumimoji="1" lang="en-US" altLang="zh-CN" sz="2400"/>
              <a:t>Z</a:t>
            </a:r>
            <a:r>
              <a:rPr kumimoji="1" lang="zh-CN" altLang="en-US" sz="2400"/>
              <a:t>的第一个或项</a:t>
            </a:r>
            <a:r>
              <a:rPr kumimoji="1" lang="en-US" altLang="zh-CN" sz="2400"/>
              <a:t>+B</a:t>
            </a:r>
            <a:r>
              <a:rPr kumimoji="1" lang="zh-CN" altLang="en-US" sz="2400"/>
              <a:t>填出卡诺图第二行左侧的两个</a:t>
            </a:r>
            <a:r>
              <a:rPr kumimoji="1" lang="en-US" altLang="zh-CN" sz="2400"/>
              <a:t>0</a:t>
            </a:r>
            <a:r>
              <a:rPr kumimoji="1" lang="zh-CN" altLang="en-US" sz="2400"/>
              <a:t>， </a:t>
            </a:r>
            <a:r>
              <a:rPr kumimoji="1" lang="en-US" altLang="zh-CN" sz="2400"/>
              <a:t>Z</a:t>
            </a:r>
            <a:r>
              <a:rPr kumimoji="1" lang="zh-CN" altLang="en-US" sz="2400"/>
              <a:t>的第二个或项填出卡诺图中间两列的四个</a:t>
            </a:r>
            <a:r>
              <a:rPr kumimoji="1" lang="en-US" altLang="zh-CN" sz="2400"/>
              <a:t>0</a:t>
            </a:r>
            <a:r>
              <a:rPr kumimoji="1" lang="zh-CN" altLang="en-US" sz="2400"/>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Text Box 4">
            <a:extLst>
              <a:ext uri="{FF2B5EF4-FFF2-40B4-BE49-F238E27FC236}">
                <a16:creationId xmlns:a16="http://schemas.microsoft.com/office/drawing/2014/main" id="{F0A80BBE-483C-41F7-8850-DAB6872F295D}"/>
              </a:ext>
            </a:extLst>
          </p:cNvPr>
          <p:cNvSpPr txBox="1">
            <a:spLocks noChangeArrowheads="1"/>
          </p:cNvSpPr>
          <p:nvPr/>
        </p:nvSpPr>
        <p:spPr bwMode="auto">
          <a:xfrm>
            <a:off x="1600200" y="457201"/>
            <a:ext cx="8991600"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六。 从卡诺图到标准表达式</a:t>
            </a:r>
          </a:p>
          <a:p>
            <a:pPr>
              <a:lnSpc>
                <a:spcPct val="125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。标准与或表达式</a:t>
            </a:r>
          </a:p>
          <a:p>
            <a:pPr>
              <a:lnSpc>
                <a:spcPct val="125000"/>
              </a:lnSpc>
              <a:spcBef>
                <a:spcPct val="50000"/>
              </a:spcBef>
            </a:pPr>
            <a:r>
              <a:rPr kumimoji="1" lang="zh-CN" altLang="en-US" sz="2400">
                <a:latin typeface="Times New Roman" panose="02020603050405020304" pitchFamily="18" charset="0"/>
              </a:rPr>
              <a:t>	将卡诺图中函数值为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的方格对应的最小项相或。</a:t>
            </a:r>
          </a:p>
          <a:p>
            <a:pPr>
              <a:lnSpc>
                <a:spcPct val="125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。标准或与表达式</a:t>
            </a:r>
          </a:p>
          <a:p>
            <a:pPr>
              <a:lnSpc>
                <a:spcPct val="125000"/>
              </a:lnSpc>
              <a:spcBef>
                <a:spcPct val="50000"/>
              </a:spcBef>
            </a:pPr>
            <a:r>
              <a:rPr kumimoji="1" lang="zh-CN" altLang="en-US" sz="2400">
                <a:latin typeface="Times New Roman" panose="02020603050405020304" pitchFamily="18" charset="0"/>
              </a:rPr>
              <a:t>	将卡诺图中函数值为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的方格对应的最大项相与。</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Text Box 4">
            <a:extLst>
              <a:ext uri="{FF2B5EF4-FFF2-40B4-BE49-F238E27FC236}">
                <a16:creationId xmlns:a16="http://schemas.microsoft.com/office/drawing/2014/main" id="{E0B2098A-1901-46A7-9A85-135969DB9F11}"/>
              </a:ext>
            </a:extLst>
          </p:cNvPr>
          <p:cNvSpPr txBox="1">
            <a:spLocks noChangeArrowheads="1"/>
          </p:cNvSpPr>
          <p:nvPr/>
        </p:nvSpPr>
        <p:spPr bwMode="auto">
          <a:xfrm>
            <a:off x="1981200" y="3429000"/>
            <a:ext cx="394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Y</a:t>
            </a:r>
            <a:r>
              <a:rPr kumimoji="1" lang="zh-CN" altLang="en-US" sz="2400">
                <a:latin typeface="Times New Roman" panose="02020603050405020304" pitchFamily="18" charset="0"/>
              </a:rPr>
              <a:t>和</a:t>
            </a:r>
            <a:r>
              <a:rPr kumimoji="1" lang="en-US" altLang="zh-CN" sz="2400">
                <a:latin typeface="Times New Roman" panose="02020603050405020304" pitchFamily="18" charset="0"/>
              </a:rPr>
              <a:t>Z</a:t>
            </a:r>
            <a:r>
              <a:rPr kumimoji="1" lang="zh-CN" altLang="en-US" sz="2400">
                <a:latin typeface="Times New Roman" panose="02020603050405020304" pitchFamily="18" charset="0"/>
              </a:rPr>
              <a:t>的标准表达式分别为</a:t>
            </a:r>
          </a:p>
        </p:txBody>
      </p:sp>
      <p:graphicFrame>
        <p:nvGraphicFramePr>
          <p:cNvPr id="147461" name="Object 5">
            <a:extLst>
              <a:ext uri="{FF2B5EF4-FFF2-40B4-BE49-F238E27FC236}">
                <a16:creationId xmlns:a16="http://schemas.microsoft.com/office/drawing/2014/main" id="{921BA7FA-F860-478B-AC7F-6DAEA4A122E2}"/>
              </a:ext>
            </a:extLst>
          </p:cNvPr>
          <p:cNvGraphicFramePr>
            <a:graphicFrameLocks noChangeAspect="1"/>
          </p:cNvGraphicFramePr>
          <p:nvPr/>
        </p:nvGraphicFramePr>
        <p:xfrm>
          <a:off x="1676400" y="3886200"/>
          <a:ext cx="8610600" cy="2971800"/>
        </p:xfrm>
        <a:graphic>
          <a:graphicData uri="http://schemas.openxmlformats.org/presentationml/2006/ole">
            <mc:AlternateContent xmlns:mc="http://schemas.openxmlformats.org/markup-compatibility/2006">
              <mc:Choice xmlns:v="urn:schemas-microsoft-com:vml" Requires="v">
                <p:oleObj spid="_x0000_s147477" name="Equation" r:id="rId3" imgW="4343400" imgH="1638000" progId="Equation.3">
                  <p:embed/>
                </p:oleObj>
              </mc:Choice>
              <mc:Fallback>
                <p:oleObj name="Equation" r:id="rId3" imgW="4343400" imgH="1638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886200"/>
                        <a:ext cx="86106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63" name="Rectangle 7">
            <a:extLst>
              <a:ext uri="{FF2B5EF4-FFF2-40B4-BE49-F238E27FC236}">
                <a16:creationId xmlns:a16="http://schemas.microsoft.com/office/drawing/2014/main" id="{04168197-CCA8-4C9E-BD7F-FF775674C741}"/>
              </a:ext>
            </a:extLst>
          </p:cNvPr>
          <p:cNvSpPr>
            <a:spLocks noChangeArrowheads="1"/>
          </p:cNvSpPr>
          <p:nvPr/>
        </p:nvSpPr>
        <p:spPr bwMode="auto">
          <a:xfrm>
            <a:off x="1752600"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t>例：写出</a:t>
            </a:r>
            <a:r>
              <a:rPr kumimoji="1" lang="en-US" altLang="zh-CN" sz="2400"/>
              <a:t>Y</a:t>
            </a:r>
            <a:r>
              <a:rPr kumimoji="1" lang="zh-CN" altLang="en-US" sz="2400"/>
              <a:t>和</a:t>
            </a:r>
            <a:r>
              <a:rPr kumimoji="1" lang="en-US" altLang="zh-CN" sz="2400"/>
              <a:t>Z</a:t>
            </a:r>
            <a:r>
              <a:rPr kumimoji="1" lang="zh-CN" altLang="en-US" sz="2400"/>
              <a:t>的标准与或表达式和标准或与表达式。</a:t>
            </a:r>
            <a:endParaRPr kumimoji="1" lang="zh-CN" altLang="en-US"/>
          </a:p>
        </p:txBody>
      </p:sp>
      <p:graphicFrame>
        <p:nvGraphicFramePr>
          <p:cNvPr id="147464" name="Object 8">
            <a:extLst>
              <a:ext uri="{FF2B5EF4-FFF2-40B4-BE49-F238E27FC236}">
                <a16:creationId xmlns:a16="http://schemas.microsoft.com/office/drawing/2014/main" id="{82606AAC-F23E-49F6-B238-838D6B0A83AC}"/>
              </a:ext>
            </a:extLst>
          </p:cNvPr>
          <p:cNvGraphicFramePr>
            <a:graphicFrameLocks noChangeAspect="1"/>
          </p:cNvGraphicFramePr>
          <p:nvPr/>
        </p:nvGraphicFramePr>
        <p:xfrm>
          <a:off x="1524000" y="685801"/>
          <a:ext cx="8686800" cy="2841625"/>
        </p:xfrm>
        <a:graphic>
          <a:graphicData uri="http://schemas.openxmlformats.org/presentationml/2006/ole">
            <mc:AlternateContent xmlns:mc="http://schemas.openxmlformats.org/markup-compatibility/2006">
              <mc:Choice xmlns:v="urn:schemas-microsoft-com:vml" Requires="v">
                <p:oleObj spid="_x0000_s147478" name="VISIO" r:id="rId5" imgW="3280680" imgH="1073160" progId="Visio.Drawing.4">
                  <p:embed/>
                </p:oleObj>
              </mc:Choice>
              <mc:Fallback>
                <p:oleObj name="VISIO" r:id="rId5" imgW="3280680" imgH="1073160" progId="Visio.Drawing.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685801"/>
                        <a:ext cx="86868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65" name="Rectangle 9">
            <a:extLst>
              <a:ext uri="{FF2B5EF4-FFF2-40B4-BE49-F238E27FC236}">
                <a16:creationId xmlns:a16="http://schemas.microsoft.com/office/drawing/2014/main" id="{3230012D-4E05-4D0B-A85A-483F80C24031}"/>
              </a:ext>
            </a:extLst>
          </p:cNvPr>
          <p:cNvSpPr>
            <a:spLocks noChangeArrowheads="1"/>
          </p:cNvSpPr>
          <p:nvPr/>
        </p:nvSpPr>
        <p:spPr bwMode="auto">
          <a:xfrm>
            <a:off x="8915400" y="29718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t>Z</a:t>
            </a:r>
          </a:p>
        </p:txBody>
      </p:sp>
      <p:sp>
        <p:nvSpPr>
          <p:cNvPr id="147466" name="Rectangle 10">
            <a:extLst>
              <a:ext uri="{FF2B5EF4-FFF2-40B4-BE49-F238E27FC236}">
                <a16:creationId xmlns:a16="http://schemas.microsoft.com/office/drawing/2014/main" id="{359F648B-4D79-456C-8F0A-7421AA9A96D2}"/>
              </a:ext>
            </a:extLst>
          </p:cNvPr>
          <p:cNvSpPr>
            <a:spLocks noChangeArrowheads="1"/>
          </p:cNvSpPr>
          <p:nvPr/>
        </p:nvSpPr>
        <p:spPr bwMode="auto">
          <a:xfrm>
            <a:off x="4343400" y="30480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t>Y</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Text Box 4">
            <a:extLst>
              <a:ext uri="{FF2B5EF4-FFF2-40B4-BE49-F238E27FC236}">
                <a16:creationId xmlns:a16="http://schemas.microsoft.com/office/drawing/2014/main" id="{6F44A355-9559-4809-9B24-0BC95B8803E6}"/>
              </a:ext>
            </a:extLst>
          </p:cNvPr>
          <p:cNvSpPr txBox="1">
            <a:spLocks noChangeArrowheads="1"/>
          </p:cNvSpPr>
          <p:nvPr/>
        </p:nvSpPr>
        <p:spPr bwMode="auto">
          <a:xfrm>
            <a:off x="4495800" y="1190625"/>
            <a:ext cx="4427538" cy="521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a:t>作业：</a:t>
            </a:r>
          </a:p>
          <a:p>
            <a:endParaRPr lang="zh-CN" altLang="en-US" sz="4800"/>
          </a:p>
          <a:p>
            <a:r>
              <a:rPr lang="en-US" altLang="zh-CN" sz="4800"/>
              <a:t>P30: 1-9(5);</a:t>
            </a:r>
          </a:p>
          <a:p>
            <a:r>
              <a:rPr lang="en-US" altLang="zh-CN" sz="4800"/>
              <a:t>        1-10;</a:t>
            </a:r>
          </a:p>
          <a:p>
            <a:r>
              <a:rPr lang="en-US" altLang="zh-CN" sz="4800"/>
              <a:t>        1-11(1)(7);</a:t>
            </a:r>
          </a:p>
          <a:p>
            <a:r>
              <a:rPr lang="en-US" altLang="zh-CN" sz="4800"/>
              <a:t>        1-12(2)(7);</a:t>
            </a:r>
          </a:p>
          <a:p>
            <a:r>
              <a:rPr lang="en-US" altLang="zh-CN" sz="4800"/>
              <a:t>        1-13.</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4">
            <a:extLst>
              <a:ext uri="{FF2B5EF4-FFF2-40B4-BE49-F238E27FC236}">
                <a16:creationId xmlns:a16="http://schemas.microsoft.com/office/drawing/2014/main" id="{8368109E-5DA4-4349-B2FE-AFD8D6EE6F6C}"/>
              </a:ext>
            </a:extLst>
          </p:cNvPr>
          <p:cNvSpPr>
            <a:spLocks noGrp="1" noChangeArrowheads="1"/>
          </p:cNvSpPr>
          <p:nvPr>
            <p:ph type="ctrTitle"/>
          </p:nvPr>
        </p:nvSpPr>
        <p:spPr>
          <a:xfrm>
            <a:off x="2209800" y="2130426"/>
            <a:ext cx="7772400" cy="1470025"/>
          </a:xfrm>
        </p:spPr>
        <p:txBody>
          <a:bodyPr anchor="ctr"/>
          <a:lstStyle/>
          <a:p>
            <a:endParaRPr lang="zh-CN" altLang="zh-CN" sz="4400"/>
          </a:p>
        </p:txBody>
      </p:sp>
      <p:sp>
        <p:nvSpPr>
          <p:cNvPr id="151557" name="Rectangle 5">
            <a:extLst>
              <a:ext uri="{FF2B5EF4-FFF2-40B4-BE49-F238E27FC236}">
                <a16:creationId xmlns:a16="http://schemas.microsoft.com/office/drawing/2014/main" id="{F0E5B1A3-7C06-46C2-BF7E-A2F10B8AF4B1}"/>
              </a:ext>
            </a:extLst>
          </p:cNvPr>
          <p:cNvSpPr>
            <a:spLocks noGrp="1" noChangeArrowheads="1"/>
          </p:cNvSpPr>
          <p:nvPr>
            <p:ph type="subTitle" idx="1"/>
          </p:nvPr>
        </p:nvSpPr>
        <p:spPr>
          <a:xfrm>
            <a:off x="2895600" y="3886200"/>
            <a:ext cx="6400800" cy="1752600"/>
          </a:xfrm>
        </p:spPr>
        <p:txBody>
          <a:bodyPr/>
          <a:lstStyle/>
          <a:p>
            <a:r>
              <a:rPr lang="en-US" altLang="zh-CN" sz="3200"/>
              <a:t>1.5  </a:t>
            </a:r>
            <a:r>
              <a:rPr lang="zh-CN" altLang="en-US" sz="3200"/>
              <a:t>逻辑函数的化简</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3D30F865-0B0D-4272-B723-A1E64B9DF3CA}"/>
              </a:ext>
            </a:extLst>
          </p:cNvPr>
          <p:cNvSpPr>
            <a:spLocks noGrp="1" noChangeArrowheads="1"/>
          </p:cNvSpPr>
          <p:nvPr>
            <p:ph type="title"/>
          </p:nvPr>
        </p:nvSpPr>
        <p:spPr/>
        <p:txBody>
          <a:bodyPr/>
          <a:lstStyle/>
          <a:p>
            <a:r>
              <a:rPr kumimoji="1" lang="zh-CN" altLang="en-US" b="1">
                <a:solidFill>
                  <a:schemeClr val="tx1"/>
                </a:solidFill>
              </a:rPr>
              <a:t>逻辑函数最简的标准</a:t>
            </a:r>
          </a:p>
        </p:txBody>
      </p:sp>
      <p:sp>
        <p:nvSpPr>
          <p:cNvPr id="153603" name="Rectangle 3">
            <a:extLst>
              <a:ext uri="{FF2B5EF4-FFF2-40B4-BE49-F238E27FC236}">
                <a16:creationId xmlns:a16="http://schemas.microsoft.com/office/drawing/2014/main" id="{764D5318-202E-41F6-B84D-B305283ADA7D}"/>
              </a:ext>
            </a:extLst>
          </p:cNvPr>
          <p:cNvSpPr>
            <a:spLocks noGrp="1" noChangeArrowheads="1"/>
          </p:cNvSpPr>
          <p:nvPr>
            <p:ph idx="1"/>
          </p:nvPr>
        </p:nvSpPr>
        <p:spPr/>
        <p:txBody>
          <a:bodyPr/>
          <a:lstStyle/>
          <a:p>
            <a:pPr>
              <a:buFontTx/>
              <a:buNone/>
            </a:pPr>
            <a:r>
              <a:rPr kumimoji="1" lang="en-US" altLang="zh-CN"/>
              <a:t>	</a:t>
            </a:r>
            <a:r>
              <a:rPr kumimoji="1" lang="zh-CN" altLang="en-US"/>
              <a:t>逻辑函数“最简”的标准与函数本身的类型有关。 类型不同， “最简”的标准也有所不同。 </a:t>
            </a:r>
          </a:p>
          <a:p>
            <a:pPr>
              <a:buFontTx/>
              <a:buNone/>
            </a:pPr>
            <a:r>
              <a:rPr kumimoji="1" lang="zh-CN" altLang="en-US"/>
              <a:t>      “与或型”逻辑函数需要同时满足下列两个条件， 方可称为“最简”：  </a:t>
            </a:r>
          </a:p>
          <a:p>
            <a:pPr>
              <a:buFontTx/>
              <a:buNone/>
            </a:pPr>
            <a:r>
              <a:rPr kumimoji="1" lang="zh-CN" altLang="en-US"/>
              <a:t>        </a:t>
            </a:r>
            <a:r>
              <a:rPr kumimoji="1" lang="en-US" altLang="zh-CN"/>
              <a:t>(1)  </a:t>
            </a:r>
            <a:r>
              <a:rPr kumimoji="1" lang="zh-CN" altLang="en-US"/>
              <a:t>与项最少； </a:t>
            </a:r>
          </a:p>
          <a:p>
            <a:pPr>
              <a:buFontTx/>
              <a:buNone/>
            </a:pPr>
            <a:r>
              <a:rPr kumimoji="1" lang="zh-CN" altLang="en-US"/>
              <a:t>        </a:t>
            </a:r>
            <a:r>
              <a:rPr kumimoji="1" lang="en-US" altLang="zh-CN"/>
              <a:t>(2)  </a:t>
            </a:r>
            <a:r>
              <a:rPr kumimoji="1" lang="zh-CN" altLang="en-US"/>
              <a:t>每个与项中的变量数最少。 </a:t>
            </a:r>
          </a:p>
          <a:p>
            <a:endParaRPr lang="en-US" altLang="zh-C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Text Box 4">
            <a:extLst>
              <a:ext uri="{FF2B5EF4-FFF2-40B4-BE49-F238E27FC236}">
                <a16:creationId xmlns:a16="http://schemas.microsoft.com/office/drawing/2014/main" id="{3AB07D64-56B6-42BF-870E-55DC82BB1046}"/>
              </a:ext>
            </a:extLst>
          </p:cNvPr>
          <p:cNvSpPr txBox="1">
            <a:spLocks noChangeArrowheads="1"/>
          </p:cNvSpPr>
          <p:nvPr/>
        </p:nvSpPr>
        <p:spPr bwMode="auto">
          <a:xfrm>
            <a:off x="1752600" y="457201"/>
            <a:ext cx="8763000"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78000"/>
              </a:lnSpc>
              <a:spcBef>
                <a:spcPct val="50000"/>
              </a:spcBef>
            </a:pPr>
            <a:r>
              <a:rPr kumimoji="1" lang="en-US" altLang="zh-CN" sz="3200"/>
              <a:t>	“</a:t>
            </a:r>
            <a:r>
              <a:rPr kumimoji="1" lang="zh-CN" altLang="en-US" sz="3200"/>
              <a:t>或与型”逻辑函数需要同时满足下列两个条件， 方可称为“最简”：</a:t>
            </a:r>
          </a:p>
          <a:p>
            <a:pPr>
              <a:lnSpc>
                <a:spcPct val="178000"/>
              </a:lnSpc>
              <a:spcBef>
                <a:spcPct val="50000"/>
              </a:spcBef>
            </a:pPr>
            <a:r>
              <a:rPr kumimoji="1" lang="zh-CN" altLang="en-US" sz="3200"/>
              <a:t> </a:t>
            </a:r>
            <a:r>
              <a:rPr kumimoji="1" lang="en-US" altLang="zh-CN" sz="3200"/>
              <a:t>(1)</a:t>
            </a:r>
            <a:r>
              <a:rPr kumimoji="1" lang="zh-CN" altLang="en-US" sz="3200"/>
              <a:t>或项最少；</a:t>
            </a:r>
            <a:r>
              <a:rPr kumimoji="1" lang="en-US" altLang="zh-CN" sz="3200"/>
              <a:t>(2)</a:t>
            </a:r>
            <a:r>
              <a:rPr kumimoji="1" lang="zh-CN" altLang="en-US" sz="3200"/>
              <a:t>每个或项中的变量数最少。</a:t>
            </a:r>
            <a:r>
              <a:rPr kumimoji="1" lang="zh-CN" altLang="en-US" sz="3200">
                <a:latin typeface="Times New Roman" panose="02020603050405020304" pitchFamily="18" charset="0"/>
              </a:rPr>
              <a:t> </a:t>
            </a:r>
          </a:p>
          <a:p>
            <a:pPr>
              <a:lnSpc>
                <a:spcPct val="178000"/>
              </a:lnSpc>
              <a:spcBef>
                <a:spcPct val="50000"/>
              </a:spcBef>
            </a:pPr>
            <a:r>
              <a:rPr kumimoji="1" lang="zh-CN" altLang="en-US" sz="3200">
                <a:latin typeface="Times New Roman" panose="02020603050405020304" pitchFamily="18" charset="0"/>
              </a:rPr>
              <a:t>        注意： 同一类型的逻辑函数表达式有时候可能会有简单程度相同的多个最简式。这与化简时所使用的方法有关。</a:t>
            </a:r>
            <a:r>
              <a:rPr kumimoji="1" lang="zh-CN" altLang="en-US" sz="2400">
                <a:latin typeface="Times New Roman" panose="02020603050405020304" pitchFamily="18" charset="0"/>
              </a:rPr>
              <a: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657" name="Group 9">
            <a:extLst>
              <a:ext uri="{FF2B5EF4-FFF2-40B4-BE49-F238E27FC236}">
                <a16:creationId xmlns:a16="http://schemas.microsoft.com/office/drawing/2014/main" id="{D7B487D7-42F5-48A0-A072-020E72867EF6}"/>
              </a:ext>
            </a:extLst>
          </p:cNvPr>
          <p:cNvGrpSpPr>
            <a:grpSpLocks/>
          </p:cNvGrpSpPr>
          <p:nvPr/>
        </p:nvGrpSpPr>
        <p:grpSpPr bwMode="auto">
          <a:xfrm>
            <a:off x="1524000" y="914401"/>
            <a:ext cx="9144000" cy="3914775"/>
            <a:chOff x="0" y="576"/>
            <a:chExt cx="5760" cy="2466"/>
          </a:xfrm>
        </p:grpSpPr>
        <p:sp>
          <p:nvSpPr>
            <p:cNvPr id="155653" name="Text Box 5">
              <a:extLst>
                <a:ext uri="{FF2B5EF4-FFF2-40B4-BE49-F238E27FC236}">
                  <a16:creationId xmlns:a16="http://schemas.microsoft.com/office/drawing/2014/main" id="{8773608D-D7CA-4E9F-995D-B59377D2ACF9}"/>
                </a:ext>
              </a:extLst>
            </p:cNvPr>
            <p:cNvSpPr txBox="1">
              <a:spLocks noChangeArrowheads="1"/>
            </p:cNvSpPr>
            <p:nvPr/>
          </p:nvSpPr>
          <p:spPr bwMode="auto">
            <a:xfrm>
              <a:off x="0" y="576"/>
              <a:ext cx="5760" cy="2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8000"/>
                </a:lnSpc>
                <a:spcBef>
                  <a:spcPct val="50000"/>
                </a:spcBef>
              </a:pPr>
              <a:r>
                <a:rPr kumimoji="1" lang="en-US" altLang="zh-CN" sz="2400" b="1">
                  <a:latin typeface="Times New Roman" panose="02020603050405020304" pitchFamily="18" charset="0"/>
                </a:rPr>
                <a:t>1.5.1 </a:t>
              </a:r>
              <a:r>
                <a:rPr kumimoji="1" lang="zh-CN" altLang="en-US" sz="2400" b="1">
                  <a:latin typeface="Times New Roman" panose="02020603050405020304" pitchFamily="18" charset="0"/>
                </a:rPr>
                <a:t>公式法化简逻辑函数</a:t>
              </a:r>
              <a:r>
                <a:rPr kumimoji="1" lang="zh-CN" altLang="en-US" sz="2400">
                  <a:latin typeface="Times New Roman" panose="02020603050405020304" pitchFamily="18" charset="0"/>
                </a:rPr>
                <a:t></a:t>
              </a:r>
            </a:p>
            <a:p>
              <a:pPr>
                <a:lnSpc>
                  <a:spcPct val="158000"/>
                </a:lnSpc>
                <a:spcBef>
                  <a:spcPct val="50000"/>
                </a:spcBef>
              </a:pPr>
              <a:r>
                <a:rPr kumimoji="1" lang="zh-CN" altLang="en-US" sz="2400">
                  <a:latin typeface="Times New Roman" panose="02020603050405020304" pitchFamily="18" charset="0"/>
                </a:rPr>
                <a:t>     直接利用逻辑代数的基本公式，通过并项（如                          ）</a:t>
              </a:r>
            </a:p>
            <a:p>
              <a:pPr>
                <a:lnSpc>
                  <a:spcPct val="158000"/>
                </a:lnSpc>
                <a:spcBef>
                  <a:spcPct val="50000"/>
                </a:spcBef>
              </a:pPr>
              <a:r>
                <a:rPr kumimoji="1" lang="zh-CN" altLang="en-US" sz="2400">
                  <a:latin typeface="Times New Roman" panose="02020603050405020304" pitchFamily="18" charset="0"/>
                </a:rPr>
                <a:t>、吸收</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如</a:t>
              </a:r>
              <a:r>
                <a:rPr kumimoji="1" lang="en-US" altLang="zh-CN" sz="2400">
                  <a:latin typeface="Times New Roman" panose="02020603050405020304" pitchFamily="18" charset="0"/>
                </a:rPr>
                <a:t>A+AB=A</a:t>
              </a:r>
              <a:r>
                <a:rPr kumimoji="1" lang="zh-CN" altLang="en-US" sz="2400">
                  <a:latin typeface="Times New Roman" panose="02020603050405020304" pitchFamily="18" charset="0"/>
                </a:rPr>
                <a:t>）、 消元</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如                               </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 配项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如                                                   </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等多种手段消去逻辑函数中多余的项或变量，以实现逻辑函数最简化的方法， 称为公式化简法。 </a:t>
              </a:r>
            </a:p>
          </p:txBody>
        </p:sp>
        <p:graphicFrame>
          <p:nvGraphicFramePr>
            <p:cNvPr id="155654" name="Object 6">
              <a:extLst>
                <a:ext uri="{FF2B5EF4-FFF2-40B4-BE49-F238E27FC236}">
                  <a16:creationId xmlns:a16="http://schemas.microsoft.com/office/drawing/2014/main" id="{B876123F-09D1-477F-B592-4CE48D83103E}"/>
                </a:ext>
              </a:extLst>
            </p:cNvPr>
            <p:cNvGraphicFramePr>
              <a:graphicFrameLocks noChangeAspect="1"/>
            </p:cNvGraphicFramePr>
            <p:nvPr/>
          </p:nvGraphicFramePr>
          <p:xfrm>
            <a:off x="4128" y="1104"/>
            <a:ext cx="1180" cy="282"/>
          </p:xfrm>
          <a:graphic>
            <a:graphicData uri="http://schemas.openxmlformats.org/presentationml/2006/ole">
              <mc:AlternateContent xmlns:mc="http://schemas.openxmlformats.org/markup-compatibility/2006">
                <mc:Choice xmlns:v="urn:schemas-microsoft-com:vml" Requires="v">
                  <p:oleObj spid="_x0000_s155673" name="Equation" r:id="rId3" imgW="850680" imgH="203040" progId="Equation.3">
                    <p:embed/>
                  </p:oleObj>
                </mc:Choice>
                <mc:Fallback>
                  <p:oleObj name="Equation" r:id="rId3" imgW="850680" imgH="2030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1104"/>
                          <a:ext cx="1180"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5" name="Object 7">
              <a:extLst>
                <a:ext uri="{FF2B5EF4-FFF2-40B4-BE49-F238E27FC236}">
                  <a16:creationId xmlns:a16="http://schemas.microsoft.com/office/drawing/2014/main" id="{97CF3C41-68C4-4B49-99FD-570CEBB411CC}"/>
                </a:ext>
              </a:extLst>
            </p:cNvPr>
            <p:cNvGraphicFramePr>
              <a:graphicFrameLocks noChangeAspect="1"/>
            </p:cNvGraphicFramePr>
            <p:nvPr/>
          </p:nvGraphicFramePr>
          <p:xfrm>
            <a:off x="2784" y="1584"/>
            <a:ext cx="1327" cy="276"/>
          </p:xfrm>
          <a:graphic>
            <a:graphicData uri="http://schemas.openxmlformats.org/presentationml/2006/ole">
              <mc:AlternateContent xmlns:mc="http://schemas.openxmlformats.org/markup-compatibility/2006">
                <mc:Choice xmlns:v="urn:schemas-microsoft-com:vml" Requires="v">
                  <p:oleObj spid="_x0000_s155674" name="Equation" r:id="rId5" imgW="977760" imgH="203040" progId="Equation.3">
                    <p:embed/>
                  </p:oleObj>
                </mc:Choice>
                <mc:Fallback>
                  <p:oleObj name="Equation" r:id="rId5" imgW="977760" imgH="203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4" y="1584"/>
                          <a:ext cx="1327"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6" name="Object 8">
              <a:extLst>
                <a:ext uri="{FF2B5EF4-FFF2-40B4-BE49-F238E27FC236}">
                  <a16:creationId xmlns:a16="http://schemas.microsoft.com/office/drawing/2014/main" id="{E90A5F8B-98FD-4ED1-A781-54D93441ECCB}"/>
                </a:ext>
              </a:extLst>
            </p:cNvPr>
            <p:cNvGraphicFramePr>
              <a:graphicFrameLocks noChangeAspect="1"/>
            </p:cNvGraphicFramePr>
            <p:nvPr/>
          </p:nvGraphicFramePr>
          <p:xfrm>
            <a:off x="384" y="1968"/>
            <a:ext cx="2343" cy="306"/>
          </p:xfrm>
          <a:graphic>
            <a:graphicData uri="http://schemas.openxmlformats.org/presentationml/2006/ole">
              <mc:AlternateContent xmlns:mc="http://schemas.openxmlformats.org/markup-compatibility/2006">
                <mc:Choice xmlns:v="urn:schemas-microsoft-com:vml" Requires="v">
                  <p:oleObj spid="_x0000_s155675" name="Equation" r:id="rId7" imgW="1650960" imgH="215640" progId="Equation.3">
                    <p:embed/>
                  </p:oleObj>
                </mc:Choice>
                <mc:Fallback>
                  <p:oleObj name="Equation" r:id="rId7" imgW="1650960" imgH="215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1968"/>
                          <a:ext cx="2343"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495FF67-BFA5-4794-982B-2DB644CDDCE8}"/>
              </a:ext>
            </a:extLst>
          </p:cNvPr>
          <p:cNvSpPr>
            <a:spLocks noGrp="1" noChangeArrowheads="1"/>
          </p:cNvSpPr>
          <p:nvPr>
            <p:ph type="title"/>
          </p:nvPr>
        </p:nvSpPr>
        <p:spPr>
          <a:xfrm>
            <a:off x="1219200" y="274638"/>
            <a:ext cx="10363200" cy="1143000"/>
          </a:xfrm>
        </p:spPr>
        <p:txBody>
          <a:bodyPr/>
          <a:lstStyle/>
          <a:p>
            <a:r>
              <a:rPr lang="en-US" altLang="zh-CN" b="1" dirty="0"/>
              <a:t>R</a:t>
            </a:r>
            <a:r>
              <a:rPr lang="zh-CN" altLang="en-US" b="1" dirty="0"/>
              <a:t>进制数表示法</a:t>
            </a:r>
          </a:p>
        </p:txBody>
      </p:sp>
      <p:sp>
        <p:nvSpPr>
          <p:cNvPr id="12291" name="Rectangle 3">
            <a:extLst>
              <a:ext uri="{FF2B5EF4-FFF2-40B4-BE49-F238E27FC236}">
                <a16:creationId xmlns:a16="http://schemas.microsoft.com/office/drawing/2014/main" id="{7303A362-5CBC-423A-BEB8-F867961B3FE2}"/>
              </a:ext>
            </a:extLst>
          </p:cNvPr>
          <p:cNvSpPr>
            <a:spLocks noGrp="1" noChangeArrowheads="1"/>
          </p:cNvSpPr>
          <p:nvPr>
            <p:ph type="body" sz="half" idx="1"/>
          </p:nvPr>
        </p:nvSpPr>
        <p:spPr>
          <a:xfrm>
            <a:off x="1981200" y="1600200"/>
            <a:ext cx="8153400" cy="3657600"/>
          </a:xfrm>
        </p:spPr>
        <p:txBody>
          <a:bodyPr>
            <a:normAutofit fontScale="92500" lnSpcReduction="10000"/>
          </a:bodyPr>
          <a:lstStyle/>
          <a:p>
            <a:r>
              <a:rPr lang="zh-CN" altLang="en-US" sz="2400" b="1"/>
              <a:t>一个</a:t>
            </a:r>
            <a:r>
              <a:rPr lang="en-US" altLang="zh-CN" sz="2400" b="1"/>
              <a:t>R</a:t>
            </a:r>
            <a:r>
              <a:rPr lang="zh-CN" altLang="en-US" sz="2400" b="1"/>
              <a:t>进制数</a:t>
            </a:r>
            <a:r>
              <a:rPr lang="en-US" altLang="zh-CN" sz="2400"/>
              <a:t>N</a:t>
            </a:r>
            <a:r>
              <a:rPr lang="zh-CN" altLang="en-US" sz="2400" b="1"/>
              <a:t>可以表示为：</a:t>
            </a:r>
            <a:br>
              <a:rPr lang="zh-CN" altLang="en-US" sz="2400" b="1"/>
            </a:br>
            <a:r>
              <a:rPr lang="zh-CN" altLang="en-US" sz="2400"/>
              <a:t></a:t>
            </a:r>
            <a:br>
              <a:rPr lang="zh-CN" altLang="en-US" sz="2400"/>
            </a:br>
            <a:r>
              <a:rPr lang="zh-CN" altLang="en-US" sz="2400"/>
              <a:t>   </a:t>
            </a:r>
            <a:r>
              <a:rPr lang="zh-CN" altLang="en-US" sz="2400" b="1"/>
              <a:t> </a:t>
            </a:r>
          </a:p>
          <a:p>
            <a:endParaRPr lang="zh-CN" altLang="en-US" sz="2400" b="1"/>
          </a:p>
          <a:p>
            <a:endParaRPr lang="zh-CN" altLang="en-US" sz="2400" b="1"/>
          </a:p>
          <a:p>
            <a:pPr>
              <a:buFontTx/>
              <a:buNone/>
            </a:pPr>
            <a:r>
              <a:rPr lang="zh-CN" altLang="en-US" sz="2400"/>
              <a:t>   </a:t>
            </a:r>
          </a:p>
          <a:p>
            <a:pPr>
              <a:buFontTx/>
              <a:buNone/>
            </a:pPr>
            <a:r>
              <a:rPr lang="zh-CN" altLang="en-US" sz="2400"/>
              <a:t>	其中，</a:t>
            </a:r>
            <a:r>
              <a:rPr lang="en-US" altLang="zh-CN" sz="2400"/>
              <a:t>R</a:t>
            </a:r>
            <a:r>
              <a:rPr lang="zh-CN" altLang="en-US" sz="2400"/>
              <a:t>表示基数；</a:t>
            </a:r>
            <a:r>
              <a:rPr lang="en-US" altLang="zh-CN" sz="2400"/>
              <a:t>n</a:t>
            </a:r>
            <a:r>
              <a:rPr lang="zh-CN" altLang="en-US" sz="2400"/>
              <a:t>为整数部分的位数；</a:t>
            </a:r>
            <a:r>
              <a:rPr lang="en-US" altLang="zh-CN" sz="2400"/>
              <a:t>m</a:t>
            </a:r>
            <a:r>
              <a:rPr lang="zh-CN" altLang="en-US" sz="2400"/>
              <a:t>为小数部分的位数；</a:t>
            </a:r>
            <a:r>
              <a:rPr lang="en-US" altLang="zh-CN" sz="2400"/>
              <a:t>r</a:t>
            </a:r>
            <a:r>
              <a:rPr lang="en-US" altLang="zh-CN" sz="2400" baseline="-25000"/>
              <a:t>i</a:t>
            </a:r>
            <a:r>
              <a:rPr lang="zh-CN" altLang="en-US" sz="2400"/>
              <a:t>为</a:t>
            </a:r>
            <a:r>
              <a:rPr lang="en-US" altLang="zh-CN" sz="2400"/>
              <a:t>R</a:t>
            </a:r>
            <a:r>
              <a:rPr lang="zh-CN" altLang="en-US" sz="2400"/>
              <a:t>进制中的一个数字符号，其取值范围为</a:t>
            </a:r>
            <a:r>
              <a:rPr lang="en-US" altLang="zh-CN" sz="2400"/>
              <a:t>0≤r</a:t>
            </a:r>
            <a:r>
              <a:rPr lang="en-US" altLang="zh-CN" sz="2400" baseline="-25000"/>
              <a:t>i</a:t>
            </a:r>
            <a:r>
              <a:rPr lang="en-US" altLang="zh-CN" sz="2400"/>
              <a:t>≤R-1(-m≤i≤n-1)</a:t>
            </a:r>
            <a:r>
              <a:rPr lang="zh-CN" altLang="en-US" sz="2400"/>
              <a:t>。 </a:t>
            </a:r>
          </a:p>
        </p:txBody>
      </p:sp>
      <p:graphicFrame>
        <p:nvGraphicFramePr>
          <p:cNvPr id="12294" name="Object 6">
            <a:extLst>
              <a:ext uri="{FF2B5EF4-FFF2-40B4-BE49-F238E27FC236}">
                <a16:creationId xmlns:a16="http://schemas.microsoft.com/office/drawing/2014/main" id="{2D879143-BA36-456D-AD45-F1FA1CCA73C2}"/>
              </a:ext>
            </a:extLst>
          </p:cNvPr>
          <p:cNvGraphicFramePr>
            <a:graphicFrameLocks noGrp="1" noChangeAspect="1"/>
          </p:cNvGraphicFramePr>
          <p:nvPr>
            <p:ph sz="half" idx="2"/>
          </p:nvPr>
        </p:nvGraphicFramePr>
        <p:xfrm>
          <a:off x="3157538" y="2133600"/>
          <a:ext cx="6105525" cy="1981200"/>
        </p:xfrm>
        <a:graphic>
          <a:graphicData uri="http://schemas.openxmlformats.org/presentationml/2006/ole">
            <mc:AlternateContent xmlns:mc="http://schemas.openxmlformats.org/markup-compatibility/2006">
              <mc:Choice xmlns:v="urn:schemas-microsoft-com:vml" Requires="v">
                <p:oleObj spid="_x0000_s12303" name="Equation" r:id="rId3" imgW="3365280" imgH="1091880" progId="Equation.3">
                  <p:embed/>
                </p:oleObj>
              </mc:Choice>
              <mc:Fallback>
                <p:oleObj name="Equation" r:id="rId3" imgW="3365280" imgH="10918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538" y="2133600"/>
                        <a:ext cx="6105525"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Text Box 8">
            <a:extLst>
              <a:ext uri="{FF2B5EF4-FFF2-40B4-BE49-F238E27FC236}">
                <a16:creationId xmlns:a16="http://schemas.microsoft.com/office/drawing/2014/main" id="{8D2E19FB-081E-4BB4-B71B-31096683E935}"/>
              </a:ext>
            </a:extLst>
          </p:cNvPr>
          <p:cNvSpPr txBox="1">
            <a:spLocks noChangeArrowheads="1"/>
          </p:cNvSpPr>
          <p:nvPr/>
        </p:nvSpPr>
        <p:spPr bwMode="auto">
          <a:xfrm>
            <a:off x="1600200" y="5486400"/>
            <a:ext cx="889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 </a:t>
            </a:r>
            <a:r>
              <a:rPr kumimoji="1" lang="zh-CN" altLang="en-US" sz="2400">
                <a:latin typeface="Times New Roman" panose="02020603050405020304" pitchFamily="18" charset="0"/>
              </a:rPr>
              <a:t>例如，十进制数</a:t>
            </a:r>
            <a:r>
              <a:rPr kumimoji="1" lang="en-US" altLang="zh-CN" sz="2400">
                <a:latin typeface="Times New Roman" panose="02020603050405020304" pitchFamily="18" charset="0"/>
              </a:rPr>
              <a:t>(215.12)</a:t>
            </a:r>
            <a:r>
              <a:rPr kumimoji="1" lang="en-US" altLang="zh-CN" sz="2400" baseline="-25000">
                <a:latin typeface="Times New Roman" panose="02020603050405020304" pitchFamily="18" charset="0"/>
              </a:rPr>
              <a:t>10</a:t>
            </a:r>
            <a:r>
              <a:rPr kumimoji="1" lang="zh-CN" altLang="en-US" sz="2400">
                <a:latin typeface="Times New Roman" panose="02020603050405020304" pitchFamily="18" charset="0"/>
              </a:rPr>
              <a:t>的多项式表示式（也称按权展开式）为 </a:t>
            </a:r>
          </a:p>
        </p:txBody>
      </p:sp>
      <p:sp>
        <p:nvSpPr>
          <p:cNvPr id="12297" name="Text Box 9">
            <a:extLst>
              <a:ext uri="{FF2B5EF4-FFF2-40B4-BE49-F238E27FC236}">
                <a16:creationId xmlns:a16="http://schemas.microsoft.com/office/drawing/2014/main" id="{033803C9-F9A5-4385-8C17-7191CB35866D}"/>
              </a:ext>
            </a:extLst>
          </p:cNvPr>
          <p:cNvSpPr txBox="1">
            <a:spLocks noChangeArrowheads="1"/>
          </p:cNvSpPr>
          <p:nvPr/>
        </p:nvSpPr>
        <p:spPr bwMode="auto">
          <a:xfrm>
            <a:off x="1962151" y="6019800"/>
            <a:ext cx="750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anose="02020603050405020304" pitchFamily="18" charset="0"/>
              </a:rPr>
              <a:t>(215.12)</a:t>
            </a:r>
            <a:r>
              <a:rPr kumimoji="1" lang="en-US" altLang="zh-CN" sz="2400" baseline="-25000">
                <a:latin typeface="Times New Roman" panose="02020603050405020304" pitchFamily="18" charset="0"/>
              </a:rPr>
              <a:t>10</a:t>
            </a:r>
            <a:r>
              <a:rPr kumimoji="1" lang="en-US" altLang="zh-CN" sz="2400">
                <a:latin typeface="Times New Roman" panose="02020603050405020304" pitchFamily="18" charset="0"/>
              </a:rPr>
              <a:t> = 10</a:t>
            </a:r>
            <a:r>
              <a:rPr kumimoji="1" lang="en-US" altLang="zh-CN" sz="2400" baseline="30000">
                <a:latin typeface="Times New Roman" panose="02020603050405020304" pitchFamily="18" charset="0"/>
              </a:rPr>
              <a:t>2</a:t>
            </a:r>
            <a:r>
              <a:rPr kumimoji="1" lang="en-US" altLang="zh-CN" sz="2400">
                <a:latin typeface="Times New Roman" panose="02020603050405020304" pitchFamily="18" charset="0"/>
              </a:rPr>
              <a:t>×2 + 10</a:t>
            </a:r>
            <a:r>
              <a:rPr kumimoji="1" lang="en-US" altLang="zh-CN" sz="2400" baseline="30000">
                <a:latin typeface="Times New Roman" panose="02020603050405020304" pitchFamily="18" charset="0"/>
              </a:rPr>
              <a:t>1</a:t>
            </a:r>
            <a:r>
              <a:rPr kumimoji="1" lang="en-US" altLang="zh-CN" sz="2400">
                <a:latin typeface="Times New Roman" panose="02020603050405020304" pitchFamily="18" charset="0"/>
              </a:rPr>
              <a:t>×1 + 10</a:t>
            </a:r>
            <a:r>
              <a:rPr kumimoji="1" lang="en-US" altLang="zh-CN" sz="2400" baseline="30000">
                <a:latin typeface="Times New Roman" panose="02020603050405020304" pitchFamily="18" charset="0"/>
              </a:rPr>
              <a:t>0</a:t>
            </a:r>
            <a:r>
              <a:rPr kumimoji="1" lang="en-US" altLang="zh-CN" sz="2400">
                <a:latin typeface="Times New Roman" panose="02020603050405020304" pitchFamily="18" charset="0"/>
              </a:rPr>
              <a:t>×5 + 10</a:t>
            </a:r>
            <a:r>
              <a:rPr kumimoji="1" lang="en-US" altLang="zh-CN" sz="2400" baseline="30000">
                <a:latin typeface="Times New Roman" panose="02020603050405020304" pitchFamily="18" charset="0"/>
              </a:rPr>
              <a:t>-1</a:t>
            </a:r>
            <a:r>
              <a:rPr kumimoji="1" lang="en-US" altLang="zh-CN" sz="2400">
                <a:latin typeface="Times New Roman" panose="02020603050405020304" pitchFamily="18" charset="0"/>
              </a:rPr>
              <a:t>×1 + 10</a:t>
            </a:r>
            <a:r>
              <a:rPr kumimoji="1" lang="en-US" altLang="zh-CN" sz="2400" baseline="30000">
                <a:latin typeface="Times New Roman" panose="02020603050405020304" pitchFamily="18" charset="0"/>
              </a:rPr>
              <a:t>-2</a:t>
            </a:r>
            <a:r>
              <a:rPr kumimoji="1" lang="en-US" altLang="zh-CN" sz="2400">
                <a:latin typeface="Times New Roman" panose="02020603050405020304" pitchFamily="18" charset="0"/>
              </a:rPr>
              <a:t>×2</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700" name="Group 4">
            <a:extLst>
              <a:ext uri="{FF2B5EF4-FFF2-40B4-BE49-F238E27FC236}">
                <a16:creationId xmlns:a16="http://schemas.microsoft.com/office/drawing/2014/main" id="{82BB0CE3-2F28-4E8F-A11B-7A8EF44926B9}"/>
              </a:ext>
            </a:extLst>
          </p:cNvPr>
          <p:cNvGrpSpPr>
            <a:grpSpLocks/>
          </p:cNvGrpSpPr>
          <p:nvPr/>
        </p:nvGrpSpPr>
        <p:grpSpPr bwMode="auto">
          <a:xfrm>
            <a:off x="1828801" y="1066801"/>
            <a:ext cx="8118475" cy="485775"/>
            <a:chOff x="230" y="575"/>
            <a:chExt cx="5114" cy="306"/>
          </a:xfrm>
        </p:grpSpPr>
        <p:sp>
          <p:nvSpPr>
            <p:cNvPr id="157701" name="Text Box 5">
              <a:extLst>
                <a:ext uri="{FF2B5EF4-FFF2-40B4-BE49-F238E27FC236}">
                  <a16:creationId xmlns:a16="http://schemas.microsoft.com/office/drawing/2014/main" id="{3130CC66-812D-4E0E-8165-3CB86E7C28D7}"/>
                </a:ext>
              </a:extLst>
            </p:cNvPr>
            <p:cNvSpPr txBox="1">
              <a:spLocks noChangeArrowheads="1"/>
            </p:cNvSpPr>
            <p:nvPr/>
          </p:nvSpPr>
          <p:spPr bwMode="auto">
            <a:xfrm>
              <a:off x="230" y="593"/>
              <a:ext cx="29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           </a:t>
              </a:r>
              <a:r>
                <a:rPr kumimoji="1" lang="zh-CN" altLang="en-US" sz="2400">
                  <a:latin typeface="Times New Roman" panose="02020603050405020304" pitchFamily="18" charset="0"/>
                </a:rPr>
                <a:t>例。用代数法化简逻辑函数</a:t>
              </a:r>
            </a:p>
          </p:txBody>
        </p:sp>
        <p:graphicFrame>
          <p:nvGraphicFramePr>
            <p:cNvPr id="157702" name="Object 6">
              <a:extLst>
                <a:ext uri="{FF2B5EF4-FFF2-40B4-BE49-F238E27FC236}">
                  <a16:creationId xmlns:a16="http://schemas.microsoft.com/office/drawing/2014/main" id="{37AC2E42-FC3B-4856-A208-074B61D0C5E3}"/>
                </a:ext>
              </a:extLst>
            </p:cNvPr>
            <p:cNvGraphicFramePr>
              <a:graphicFrameLocks noChangeAspect="1"/>
            </p:cNvGraphicFramePr>
            <p:nvPr/>
          </p:nvGraphicFramePr>
          <p:xfrm>
            <a:off x="3184" y="575"/>
            <a:ext cx="2160" cy="301"/>
          </p:xfrm>
          <a:graphic>
            <a:graphicData uri="http://schemas.openxmlformats.org/presentationml/2006/ole">
              <mc:AlternateContent xmlns:mc="http://schemas.openxmlformats.org/markup-compatibility/2006">
                <mc:Choice xmlns:v="urn:schemas-microsoft-com:vml" Requires="v">
                  <p:oleObj spid="_x0000_s157721" name="Equation" r:id="rId3" imgW="1549080" imgH="215640" progId="Equation.3">
                    <p:embed/>
                  </p:oleObj>
                </mc:Choice>
                <mc:Fallback>
                  <p:oleObj name="Equation" r:id="rId3" imgW="154908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4" y="575"/>
                          <a:ext cx="2160"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7703" name="Text Box 7">
            <a:extLst>
              <a:ext uri="{FF2B5EF4-FFF2-40B4-BE49-F238E27FC236}">
                <a16:creationId xmlns:a16="http://schemas.microsoft.com/office/drawing/2014/main" id="{2777AB56-F492-4FAD-AC52-A4AAE0ADE3D0}"/>
              </a:ext>
            </a:extLst>
          </p:cNvPr>
          <p:cNvSpPr txBox="1">
            <a:spLocks noChangeArrowheads="1"/>
          </p:cNvSpPr>
          <p:nvPr/>
        </p:nvSpPr>
        <p:spPr bwMode="auto">
          <a:xfrm>
            <a:off x="2133600" y="198755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anose="02020603050405020304" pitchFamily="18" charset="0"/>
              </a:rPr>
              <a:t>解</a:t>
            </a:r>
          </a:p>
        </p:txBody>
      </p:sp>
      <p:graphicFrame>
        <p:nvGraphicFramePr>
          <p:cNvPr id="157704" name="Object 8">
            <a:extLst>
              <a:ext uri="{FF2B5EF4-FFF2-40B4-BE49-F238E27FC236}">
                <a16:creationId xmlns:a16="http://schemas.microsoft.com/office/drawing/2014/main" id="{AFF54AF3-4B90-4E3F-942A-A631A4CAA456}"/>
              </a:ext>
            </a:extLst>
          </p:cNvPr>
          <p:cNvGraphicFramePr>
            <a:graphicFrameLocks noChangeAspect="1"/>
          </p:cNvGraphicFramePr>
          <p:nvPr/>
        </p:nvGraphicFramePr>
        <p:xfrm>
          <a:off x="2133600" y="2881313"/>
          <a:ext cx="5562600" cy="2501900"/>
        </p:xfrm>
        <a:graphic>
          <a:graphicData uri="http://schemas.openxmlformats.org/presentationml/2006/ole">
            <mc:AlternateContent xmlns:mc="http://schemas.openxmlformats.org/markup-compatibility/2006">
              <mc:Choice xmlns:v="urn:schemas-microsoft-com:vml" Requires="v">
                <p:oleObj spid="_x0000_s157722" name="Equation" r:id="rId5" imgW="2654280" imgH="1193760" progId="Equation.3">
                  <p:embed/>
                </p:oleObj>
              </mc:Choice>
              <mc:Fallback>
                <p:oleObj name="Equation" r:id="rId5" imgW="2654280" imgH="119376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881313"/>
                        <a:ext cx="5562600" cy="250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5" name="Object 9">
            <a:extLst>
              <a:ext uri="{FF2B5EF4-FFF2-40B4-BE49-F238E27FC236}">
                <a16:creationId xmlns:a16="http://schemas.microsoft.com/office/drawing/2014/main" id="{1727BB64-D84E-4072-9A38-6816B358D3E6}"/>
              </a:ext>
            </a:extLst>
          </p:cNvPr>
          <p:cNvGraphicFramePr>
            <a:graphicFrameLocks noChangeAspect="1"/>
          </p:cNvGraphicFramePr>
          <p:nvPr/>
        </p:nvGraphicFramePr>
        <p:xfrm>
          <a:off x="8077200" y="2881314"/>
          <a:ext cx="2743200" cy="2605087"/>
        </p:xfrm>
        <a:graphic>
          <a:graphicData uri="http://schemas.openxmlformats.org/presentationml/2006/ole">
            <mc:AlternateContent xmlns:mc="http://schemas.openxmlformats.org/markup-compatibility/2006">
              <mc:Choice xmlns:v="urn:schemas-microsoft-com:vml" Requires="v">
                <p:oleObj spid="_x0000_s157723" name="Equation" r:id="rId7" imgW="1257120" imgH="1193760" progId="Equation.3">
                  <p:embed/>
                </p:oleObj>
              </mc:Choice>
              <mc:Fallback>
                <p:oleObj name="Equation" r:id="rId7" imgW="1257120" imgH="11937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77200" y="2881314"/>
                        <a:ext cx="2743200" cy="2605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Text Box 4">
            <a:extLst>
              <a:ext uri="{FF2B5EF4-FFF2-40B4-BE49-F238E27FC236}">
                <a16:creationId xmlns:a16="http://schemas.microsoft.com/office/drawing/2014/main" id="{E07FC5CB-E749-4999-99EF-D8F18C5E76A1}"/>
              </a:ext>
            </a:extLst>
          </p:cNvPr>
          <p:cNvSpPr txBox="1">
            <a:spLocks noChangeArrowheads="1"/>
          </p:cNvSpPr>
          <p:nvPr/>
        </p:nvSpPr>
        <p:spPr bwMode="auto">
          <a:xfrm>
            <a:off x="2133601" y="457200"/>
            <a:ext cx="5360763" cy="188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70000"/>
              </a:lnSpc>
            </a:pPr>
            <a:r>
              <a:rPr kumimoji="1" lang="en-US" altLang="zh-CN" sz="2400" b="1">
                <a:latin typeface="Times New Roman" panose="02020603050405020304" pitchFamily="18" charset="0"/>
              </a:rPr>
              <a:t>1.5.2 </a:t>
            </a:r>
            <a:r>
              <a:rPr kumimoji="1" lang="zh-CN" altLang="en-US" sz="2400" b="1">
                <a:latin typeface="Times New Roman" panose="02020603050405020304" pitchFamily="18" charset="0"/>
              </a:rPr>
              <a:t>逻辑函数的卡诺图化简法</a:t>
            </a:r>
          </a:p>
          <a:p>
            <a:pPr>
              <a:lnSpc>
                <a:spcPct val="170000"/>
              </a:lnSpc>
            </a:pPr>
            <a:r>
              <a:rPr kumimoji="1" lang="zh-CN" altLang="en-US" sz="2400" b="1">
                <a:latin typeface="Times New Roman" panose="02020603050405020304" pitchFamily="18" charset="0"/>
              </a:rPr>
              <a:t>          </a:t>
            </a:r>
            <a:r>
              <a:rPr kumimoji="1" lang="en-US" altLang="zh-CN" sz="2400" b="1">
                <a:latin typeface="Times New Roman" panose="02020603050405020304" pitchFamily="18" charset="0"/>
              </a:rPr>
              <a:t>1.  </a:t>
            </a:r>
            <a:r>
              <a:rPr kumimoji="1" lang="zh-CN" altLang="en-US" sz="2400" b="1">
                <a:latin typeface="Times New Roman" panose="02020603050405020304" pitchFamily="18" charset="0"/>
              </a:rPr>
              <a:t>卡诺图化简逻辑函数的原理</a:t>
            </a:r>
          </a:p>
          <a:p>
            <a:pPr>
              <a:lnSpc>
                <a:spcPct val="170000"/>
              </a:lnSpc>
            </a:pPr>
            <a:r>
              <a:rPr kumimoji="1" lang="zh-CN" altLang="en-US" sz="2400" b="1">
                <a:latin typeface="Times New Roman" panose="02020603050405020304" pitchFamily="18" charset="0"/>
              </a:rPr>
              <a:t>         </a:t>
            </a:r>
            <a:r>
              <a:rPr kumimoji="1" lang="zh-CN" altLang="en-US" sz="2400">
                <a:latin typeface="Times New Roman" panose="02020603050405020304" pitchFamily="18" charset="0"/>
              </a:rPr>
              <a:t>根据逻辑代数的吸收定律： </a:t>
            </a:r>
          </a:p>
        </p:txBody>
      </p:sp>
      <p:graphicFrame>
        <p:nvGraphicFramePr>
          <p:cNvPr id="158725" name="Object 5">
            <a:extLst>
              <a:ext uri="{FF2B5EF4-FFF2-40B4-BE49-F238E27FC236}">
                <a16:creationId xmlns:a16="http://schemas.microsoft.com/office/drawing/2014/main" id="{34B93774-581C-482D-9ABB-A4093AC3FC49}"/>
              </a:ext>
            </a:extLst>
          </p:cNvPr>
          <p:cNvGraphicFramePr>
            <a:graphicFrameLocks noChangeAspect="1"/>
          </p:cNvGraphicFramePr>
          <p:nvPr/>
        </p:nvGraphicFramePr>
        <p:xfrm>
          <a:off x="5181600" y="2492376"/>
          <a:ext cx="2514600" cy="1165225"/>
        </p:xfrm>
        <a:graphic>
          <a:graphicData uri="http://schemas.openxmlformats.org/presentationml/2006/ole">
            <mc:AlternateContent xmlns:mc="http://schemas.openxmlformats.org/markup-compatibility/2006">
              <mc:Choice xmlns:v="urn:schemas-microsoft-com:vml" Requires="v">
                <p:oleObj spid="_x0000_s158732" name="Equation" r:id="rId3" imgW="1206360" imgH="558720" progId="Equation.3">
                  <p:embed/>
                </p:oleObj>
              </mc:Choice>
              <mc:Fallback>
                <p:oleObj name="Equation" r:id="rId3" imgW="1206360" imgH="5587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492376"/>
                        <a:ext cx="2514600"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8726" name="Text Box 6">
            <a:extLst>
              <a:ext uri="{FF2B5EF4-FFF2-40B4-BE49-F238E27FC236}">
                <a16:creationId xmlns:a16="http://schemas.microsoft.com/office/drawing/2014/main" id="{DFC62CCC-366C-4259-B61D-F89D6C404F4B}"/>
              </a:ext>
            </a:extLst>
          </p:cNvPr>
          <p:cNvSpPr txBox="1">
            <a:spLocks noChangeArrowheads="1"/>
          </p:cNvSpPr>
          <p:nvPr/>
        </p:nvSpPr>
        <p:spPr bwMode="auto">
          <a:xfrm>
            <a:off x="1752600" y="3733800"/>
            <a:ext cx="8686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400">
                <a:latin typeface="Times New Roman" panose="02020603050405020304" pitchFamily="18" charset="0"/>
              </a:rPr>
              <a:t>可知，任意两个只有一个变量取值不同的最小项或最大项结合， 都可以消去取值不同的那个变量而合并为一项。 而卡诺图上任意两个在几何位置上相邻或与中心轴对称的小方格代表的最小项或最大项都只有一个变量取值不同， 因此， 它们可以结合在一起，消除取值不同的那个变量而合并为一项。见图</a:t>
            </a:r>
            <a:r>
              <a:rPr kumimoji="1" lang="en-US" altLang="zh-CN" sz="2400">
                <a:latin typeface="Times New Roman" panose="02020603050405020304" pitchFamily="18" charset="0"/>
              </a:rPr>
              <a:t>1-13</a:t>
            </a:r>
            <a:r>
              <a:rPr kumimoji="1" lang="zh-CN" altLang="en-US" sz="2400">
                <a:latin typeface="Times New Roman" panose="02020603050405020304" pitchFamily="18" charset="0"/>
              </a:rPr>
              <a: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Text Box 4">
            <a:extLst>
              <a:ext uri="{FF2B5EF4-FFF2-40B4-BE49-F238E27FC236}">
                <a16:creationId xmlns:a16="http://schemas.microsoft.com/office/drawing/2014/main" id="{12BBD1AA-BEF4-465C-BDE7-C9C7188F76E4}"/>
              </a:ext>
            </a:extLst>
          </p:cNvPr>
          <p:cNvSpPr txBox="1">
            <a:spLocks noChangeArrowheads="1"/>
          </p:cNvSpPr>
          <p:nvPr/>
        </p:nvSpPr>
        <p:spPr bwMode="auto">
          <a:xfrm>
            <a:off x="1752600" y="381001"/>
            <a:ext cx="8686800" cy="200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8000"/>
              </a:lnSpc>
              <a:spcBef>
                <a:spcPct val="50000"/>
              </a:spcBef>
            </a:pPr>
            <a:r>
              <a:rPr kumimoji="1" lang="en-US" altLang="zh-CN" sz="2400">
                <a:latin typeface="Times New Roman" panose="02020603050405020304" pitchFamily="18" charset="0"/>
              </a:rPr>
              <a:t>        </a:t>
            </a:r>
            <a:r>
              <a:rPr kumimoji="1" lang="en-US" altLang="zh-CN" sz="2400" b="1">
                <a:latin typeface="Times New Roman" panose="02020603050405020304" pitchFamily="18" charset="0"/>
              </a:rPr>
              <a:t>2.  </a:t>
            </a:r>
            <a:r>
              <a:rPr kumimoji="1" lang="zh-CN" altLang="en-US" sz="2400" b="1">
                <a:latin typeface="Times New Roman" panose="02020603050405020304" pitchFamily="18" charset="0"/>
              </a:rPr>
              <a:t>卡诺图上合并最小项</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最大项</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的规律</a:t>
            </a:r>
          </a:p>
          <a:p>
            <a:pPr>
              <a:lnSpc>
                <a:spcPct val="158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  2</a:t>
            </a:r>
            <a:r>
              <a:rPr kumimoji="1" lang="zh-CN" altLang="en-US" sz="2400">
                <a:latin typeface="Times New Roman" panose="02020603050405020304" pitchFamily="18" charset="0"/>
              </a:rPr>
              <a:t>个相邻的最小项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最大项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结合， 可以消去</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个取值不同的变量而合并为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项，如图所示； </a:t>
            </a:r>
          </a:p>
        </p:txBody>
      </p:sp>
      <p:sp>
        <p:nvSpPr>
          <p:cNvPr id="159749" name="Text Box 5">
            <a:extLst>
              <a:ext uri="{FF2B5EF4-FFF2-40B4-BE49-F238E27FC236}">
                <a16:creationId xmlns:a16="http://schemas.microsoft.com/office/drawing/2014/main" id="{25C541C9-515B-463D-BDF9-7A175B308339}"/>
              </a:ext>
            </a:extLst>
          </p:cNvPr>
          <p:cNvSpPr txBox="1">
            <a:spLocks noChangeArrowheads="1"/>
          </p:cNvSpPr>
          <p:nvPr/>
        </p:nvSpPr>
        <p:spPr bwMode="auto">
          <a:xfrm>
            <a:off x="2863850" y="6151563"/>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两个最小项结合</a:t>
            </a:r>
          </a:p>
        </p:txBody>
      </p:sp>
      <p:graphicFrame>
        <p:nvGraphicFramePr>
          <p:cNvPr id="159750" name="Object 6">
            <a:extLst>
              <a:ext uri="{FF2B5EF4-FFF2-40B4-BE49-F238E27FC236}">
                <a16:creationId xmlns:a16="http://schemas.microsoft.com/office/drawing/2014/main" id="{4AE6AF73-82B9-4729-B424-9724C779E1F6}"/>
              </a:ext>
            </a:extLst>
          </p:cNvPr>
          <p:cNvGraphicFramePr>
            <a:graphicFrameLocks noChangeAspect="1"/>
          </p:cNvGraphicFramePr>
          <p:nvPr/>
        </p:nvGraphicFramePr>
        <p:xfrm>
          <a:off x="1905000" y="2362200"/>
          <a:ext cx="3760788" cy="3886200"/>
        </p:xfrm>
        <a:graphic>
          <a:graphicData uri="http://schemas.openxmlformats.org/presentationml/2006/ole">
            <mc:AlternateContent xmlns:mc="http://schemas.openxmlformats.org/markup-compatibility/2006">
              <mc:Choice xmlns:v="urn:schemas-microsoft-com:vml" Requires="v">
                <p:oleObj spid="_x0000_s159763" name="VISIO" r:id="rId3" imgW="1652400" imgH="1707480" progId="Visio.Drawing.4">
                  <p:embed/>
                </p:oleObj>
              </mc:Choice>
              <mc:Fallback>
                <p:oleObj name="VISIO" r:id="rId3" imgW="1652400" imgH="1707480" progId="Visio.Drawing.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362200"/>
                        <a:ext cx="3760788"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51" name="Object 7">
            <a:extLst>
              <a:ext uri="{FF2B5EF4-FFF2-40B4-BE49-F238E27FC236}">
                <a16:creationId xmlns:a16="http://schemas.microsoft.com/office/drawing/2014/main" id="{21DF96C3-E67A-44FA-9EFE-6A5811B822E0}"/>
              </a:ext>
            </a:extLst>
          </p:cNvPr>
          <p:cNvGraphicFramePr>
            <a:graphicFrameLocks noChangeAspect="1"/>
          </p:cNvGraphicFramePr>
          <p:nvPr/>
        </p:nvGraphicFramePr>
        <p:xfrm>
          <a:off x="5943600" y="2590800"/>
          <a:ext cx="3581400" cy="3581400"/>
        </p:xfrm>
        <a:graphic>
          <a:graphicData uri="http://schemas.openxmlformats.org/presentationml/2006/ole">
            <mc:AlternateContent xmlns:mc="http://schemas.openxmlformats.org/markup-compatibility/2006">
              <mc:Choice xmlns:v="urn:schemas-microsoft-com:vml" Requires="v">
                <p:oleObj spid="_x0000_s159764" name="VISIO" r:id="rId5" imgW="1634400" imgH="1721160" progId="Visio.Drawing.4">
                  <p:embed/>
                </p:oleObj>
              </mc:Choice>
              <mc:Fallback>
                <p:oleObj name="VISIO" r:id="rId5" imgW="1634400" imgH="1721160" progId="Visio.Drawing.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2590800"/>
                        <a:ext cx="3581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52" name="Text Box 8">
            <a:extLst>
              <a:ext uri="{FF2B5EF4-FFF2-40B4-BE49-F238E27FC236}">
                <a16:creationId xmlns:a16="http://schemas.microsoft.com/office/drawing/2014/main" id="{6F2A3D4F-476B-4072-B914-B5B63F3F28BB}"/>
              </a:ext>
            </a:extLst>
          </p:cNvPr>
          <p:cNvSpPr txBox="1">
            <a:spLocks noChangeArrowheads="1"/>
          </p:cNvSpPr>
          <p:nvPr/>
        </p:nvSpPr>
        <p:spPr bwMode="auto">
          <a:xfrm>
            <a:off x="6781800" y="617220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latin typeface="Times New Roman" panose="02020603050405020304" pitchFamily="18" charset="0"/>
              </a:rPr>
              <a:t>两个最大项结合</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Text Box 4">
            <a:extLst>
              <a:ext uri="{FF2B5EF4-FFF2-40B4-BE49-F238E27FC236}">
                <a16:creationId xmlns:a16="http://schemas.microsoft.com/office/drawing/2014/main" id="{73C47F13-C322-4628-9BEC-12994A09336F}"/>
              </a:ext>
            </a:extLst>
          </p:cNvPr>
          <p:cNvSpPr txBox="1">
            <a:spLocks noChangeArrowheads="1"/>
          </p:cNvSpPr>
          <p:nvPr/>
        </p:nvSpPr>
        <p:spPr bwMode="auto">
          <a:xfrm>
            <a:off x="1676400" y="533400"/>
            <a:ext cx="8839200" cy="10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50000"/>
              </a:spcBef>
            </a:pPr>
            <a:r>
              <a:rPr kumimoji="1" lang="en-US" altLang="zh-CN" sz="2400">
                <a:latin typeface="Times New Roman" panose="02020603050405020304" pitchFamily="18" charset="0"/>
              </a:rPr>
              <a:t>       (2)  4</a:t>
            </a:r>
            <a:r>
              <a:rPr kumimoji="1" lang="zh-CN" altLang="en-US" sz="2400">
                <a:latin typeface="Times New Roman" panose="02020603050405020304" pitchFamily="18" charset="0"/>
              </a:rPr>
              <a:t>个相邻的最小项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最大项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结合， 可以消去</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个取值不同的变量而合并为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项，如图所示； </a:t>
            </a:r>
          </a:p>
        </p:txBody>
      </p:sp>
      <p:sp>
        <p:nvSpPr>
          <p:cNvPr id="161797" name="Text Box 5">
            <a:extLst>
              <a:ext uri="{FF2B5EF4-FFF2-40B4-BE49-F238E27FC236}">
                <a16:creationId xmlns:a16="http://schemas.microsoft.com/office/drawing/2014/main" id="{5DB8652E-7192-4F21-A314-796EEA3F01E0}"/>
              </a:ext>
            </a:extLst>
          </p:cNvPr>
          <p:cNvSpPr txBox="1">
            <a:spLocks noChangeArrowheads="1"/>
          </p:cNvSpPr>
          <p:nvPr/>
        </p:nvSpPr>
        <p:spPr bwMode="auto">
          <a:xfrm>
            <a:off x="2819400" y="5867400"/>
            <a:ext cx="216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4</a:t>
            </a:r>
            <a:r>
              <a:rPr kumimoji="1" lang="zh-CN" altLang="en-US" sz="2400">
                <a:latin typeface="Times New Roman" panose="02020603050405020304" pitchFamily="18" charset="0"/>
              </a:rPr>
              <a:t>个最小项结合</a:t>
            </a:r>
          </a:p>
        </p:txBody>
      </p:sp>
      <p:graphicFrame>
        <p:nvGraphicFramePr>
          <p:cNvPr id="161798" name="Object 6">
            <a:extLst>
              <a:ext uri="{FF2B5EF4-FFF2-40B4-BE49-F238E27FC236}">
                <a16:creationId xmlns:a16="http://schemas.microsoft.com/office/drawing/2014/main" id="{C43D339F-3A81-4786-BD81-6458333F4407}"/>
              </a:ext>
            </a:extLst>
          </p:cNvPr>
          <p:cNvGraphicFramePr>
            <a:graphicFrameLocks noChangeAspect="1"/>
          </p:cNvGraphicFramePr>
          <p:nvPr/>
        </p:nvGraphicFramePr>
        <p:xfrm>
          <a:off x="1676401" y="1676400"/>
          <a:ext cx="4029075" cy="4114800"/>
        </p:xfrm>
        <a:graphic>
          <a:graphicData uri="http://schemas.openxmlformats.org/presentationml/2006/ole">
            <mc:AlternateContent xmlns:mc="http://schemas.openxmlformats.org/markup-compatibility/2006">
              <mc:Choice xmlns:v="urn:schemas-microsoft-com:vml" Requires="v">
                <p:oleObj spid="_x0000_s161811" name="VISIO" r:id="rId3" imgW="1633320" imgH="1668960" progId="Visio.Drawing.4">
                  <p:embed/>
                </p:oleObj>
              </mc:Choice>
              <mc:Fallback>
                <p:oleObj name="VISIO" r:id="rId3" imgW="1633320" imgH="1668960" progId="Visio.Drawing.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1" y="1676400"/>
                        <a:ext cx="40290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799" name="Object 7">
            <a:extLst>
              <a:ext uri="{FF2B5EF4-FFF2-40B4-BE49-F238E27FC236}">
                <a16:creationId xmlns:a16="http://schemas.microsoft.com/office/drawing/2014/main" id="{CE1DB7CB-6164-429E-816C-354843BCB079}"/>
              </a:ext>
            </a:extLst>
          </p:cNvPr>
          <p:cNvGraphicFramePr>
            <a:graphicFrameLocks noChangeAspect="1"/>
          </p:cNvGraphicFramePr>
          <p:nvPr/>
        </p:nvGraphicFramePr>
        <p:xfrm>
          <a:off x="5486400" y="1600201"/>
          <a:ext cx="4419600" cy="4259263"/>
        </p:xfrm>
        <a:graphic>
          <a:graphicData uri="http://schemas.openxmlformats.org/presentationml/2006/ole">
            <mc:AlternateContent xmlns:mc="http://schemas.openxmlformats.org/markup-compatibility/2006">
              <mc:Choice xmlns:v="urn:schemas-microsoft-com:vml" Requires="v">
                <p:oleObj spid="_x0000_s161812" name="VISIO" r:id="rId5" imgW="1633320" imgH="1685160" progId="Visio.Drawing.4">
                  <p:embed/>
                </p:oleObj>
              </mc:Choice>
              <mc:Fallback>
                <p:oleObj name="VISIO" r:id="rId5" imgW="1633320" imgH="1685160" progId="Visio.Drawing.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600201"/>
                        <a:ext cx="4419600" cy="425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800" name="Text Box 8">
            <a:extLst>
              <a:ext uri="{FF2B5EF4-FFF2-40B4-BE49-F238E27FC236}">
                <a16:creationId xmlns:a16="http://schemas.microsoft.com/office/drawing/2014/main" id="{EC831F76-50BD-4F0E-B7D5-E96382EA3D93}"/>
              </a:ext>
            </a:extLst>
          </p:cNvPr>
          <p:cNvSpPr txBox="1">
            <a:spLocks noChangeArrowheads="1"/>
          </p:cNvSpPr>
          <p:nvPr/>
        </p:nvSpPr>
        <p:spPr bwMode="auto">
          <a:xfrm>
            <a:off x="6934200" y="5867400"/>
            <a:ext cx="216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4</a:t>
            </a:r>
            <a:r>
              <a:rPr kumimoji="1" lang="zh-CN" altLang="en-US" sz="2400">
                <a:latin typeface="Times New Roman" panose="02020603050405020304" pitchFamily="18" charset="0"/>
              </a:rPr>
              <a:t>个最大项结合</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Text Box 4">
            <a:extLst>
              <a:ext uri="{FF2B5EF4-FFF2-40B4-BE49-F238E27FC236}">
                <a16:creationId xmlns:a16="http://schemas.microsoft.com/office/drawing/2014/main" id="{39B7F5D3-A152-4D2F-9806-FF24CD05BB83}"/>
              </a:ext>
            </a:extLst>
          </p:cNvPr>
          <p:cNvSpPr txBox="1">
            <a:spLocks noChangeArrowheads="1"/>
          </p:cNvSpPr>
          <p:nvPr/>
        </p:nvSpPr>
        <p:spPr bwMode="auto">
          <a:xfrm>
            <a:off x="1676400" y="457201"/>
            <a:ext cx="8839200" cy="109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5000"/>
              </a:lnSpc>
              <a:spcBef>
                <a:spcPct val="50000"/>
              </a:spcBef>
            </a:pPr>
            <a:r>
              <a:rPr kumimoji="1" lang="en-US" altLang="zh-CN" sz="2400">
                <a:latin typeface="Times New Roman" panose="02020603050405020304" pitchFamily="18" charset="0"/>
              </a:rPr>
              <a:t>       (3)  8</a:t>
            </a:r>
            <a:r>
              <a:rPr kumimoji="1" lang="zh-CN" altLang="en-US" sz="2400">
                <a:latin typeface="Times New Roman" panose="02020603050405020304" pitchFamily="18" charset="0"/>
              </a:rPr>
              <a:t>个相邻的最小项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最大项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结合，可以消去</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个取值不同的变量而合并为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项，如图所示； </a:t>
            </a:r>
          </a:p>
        </p:txBody>
      </p:sp>
      <p:sp>
        <p:nvSpPr>
          <p:cNvPr id="163845" name="Text Box 5">
            <a:extLst>
              <a:ext uri="{FF2B5EF4-FFF2-40B4-BE49-F238E27FC236}">
                <a16:creationId xmlns:a16="http://schemas.microsoft.com/office/drawing/2014/main" id="{6965DC8A-0F03-4B55-B949-807C93652309}"/>
              </a:ext>
            </a:extLst>
          </p:cNvPr>
          <p:cNvSpPr txBox="1">
            <a:spLocks noChangeArrowheads="1"/>
          </p:cNvSpPr>
          <p:nvPr/>
        </p:nvSpPr>
        <p:spPr bwMode="auto">
          <a:xfrm>
            <a:off x="3048000" y="5867400"/>
            <a:ext cx="216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8</a:t>
            </a:r>
            <a:r>
              <a:rPr kumimoji="1" lang="zh-CN" altLang="en-US" sz="2400">
                <a:latin typeface="Times New Roman" panose="02020603050405020304" pitchFamily="18" charset="0"/>
              </a:rPr>
              <a:t>个最小项结合</a:t>
            </a:r>
          </a:p>
        </p:txBody>
      </p:sp>
      <p:graphicFrame>
        <p:nvGraphicFramePr>
          <p:cNvPr id="163846" name="Object 6">
            <a:extLst>
              <a:ext uri="{FF2B5EF4-FFF2-40B4-BE49-F238E27FC236}">
                <a16:creationId xmlns:a16="http://schemas.microsoft.com/office/drawing/2014/main" id="{24B5CA8F-DA5B-4FBE-A55A-6EBD2D109EBC}"/>
              </a:ext>
            </a:extLst>
          </p:cNvPr>
          <p:cNvGraphicFramePr>
            <a:graphicFrameLocks noChangeAspect="1"/>
          </p:cNvGraphicFramePr>
          <p:nvPr/>
        </p:nvGraphicFramePr>
        <p:xfrm>
          <a:off x="1524001" y="1600200"/>
          <a:ext cx="4016375" cy="4267200"/>
        </p:xfrm>
        <a:graphic>
          <a:graphicData uri="http://schemas.openxmlformats.org/presentationml/2006/ole">
            <mc:AlternateContent xmlns:mc="http://schemas.openxmlformats.org/markup-compatibility/2006">
              <mc:Choice xmlns:v="urn:schemas-microsoft-com:vml" Requires="v">
                <p:oleObj spid="_x0000_s163859" name="VISIO" r:id="rId3" imgW="1552680" imgH="1649160" progId="Visio.Drawing.4">
                  <p:embed/>
                </p:oleObj>
              </mc:Choice>
              <mc:Fallback>
                <p:oleObj name="VISIO" r:id="rId3" imgW="1552680" imgH="1649160" progId="Visio.Drawing.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1600200"/>
                        <a:ext cx="401637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47" name="Object 7">
            <a:extLst>
              <a:ext uri="{FF2B5EF4-FFF2-40B4-BE49-F238E27FC236}">
                <a16:creationId xmlns:a16="http://schemas.microsoft.com/office/drawing/2014/main" id="{FFAFCE54-E770-4977-BBB3-8DF8A5955847}"/>
              </a:ext>
            </a:extLst>
          </p:cNvPr>
          <p:cNvGraphicFramePr>
            <a:graphicFrameLocks noChangeAspect="1"/>
          </p:cNvGraphicFramePr>
          <p:nvPr/>
        </p:nvGraphicFramePr>
        <p:xfrm>
          <a:off x="6248400" y="1447800"/>
          <a:ext cx="4419600" cy="4572000"/>
        </p:xfrm>
        <a:graphic>
          <a:graphicData uri="http://schemas.openxmlformats.org/presentationml/2006/ole">
            <mc:AlternateContent xmlns:mc="http://schemas.openxmlformats.org/markup-compatibility/2006">
              <mc:Choice xmlns:v="urn:schemas-microsoft-com:vml" Requires="v">
                <p:oleObj spid="_x0000_s163860" name="VISIO" r:id="rId5" imgW="1633320" imgH="1679760" progId="Visio.Drawing.4">
                  <p:embed/>
                </p:oleObj>
              </mc:Choice>
              <mc:Fallback>
                <p:oleObj name="VISIO" r:id="rId5" imgW="1633320" imgH="1679760" progId="Visio.Drawing.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1447800"/>
                        <a:ext cx="441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48" name="Text Box 8">
            <a:extLst>
              <a:ext uri="{FF2B5EF4-FFF2-40B4-BE49-F238E27FC236}">
                <a16:creationId xmlns:a16="http://schemas.microsoft.com/office/drawing/2014/main" id="{83140A5E-1F31-48DE-AAF6-36FD5486558F}"/>
              </a:ext>
            </a:extLst>
          </p:cNvPr>
          <p:cNvSpPr txBox="1">
            <a:spLocks noChangeArrowheads="1"/>
          </p:cNvSpPr>
          <p:nvPr/>
        </p:nvSpPr>
        <p:spPr bwMode="auto">
          <a:xfrm>
            <a:off x="7740650" y="5867400"/>
            <a:ext cx="216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8</a:t>
            </a:r>
            <a:r>
              <a:rPr kumimoji="1" lang="zh-CN" altLang="en-US" sz="2400">
                <a:latin typeface="Times New Roman" panose="02020603050405020304" pitchFamily="18" charset="0"/>
              </a:rPr>
              <a:t>个最大项结合</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Text Box 4">
            <a:extLst>
              <a:ext uri="{FF2B5EF4-FFF2-40B4-BE49-F238E27FC236}">
                <a16:creationId xmlns:a16="http://schemas.microsoft.com/office/drawing/2014/main" id="{48237F9E-9A6E-4DD5-A875-6E787CCF4C76}"/>
              </a:ext>
            </a:extLst>
          </p:cNvPr>
          <p:cNvSpPr txBox="1">
            <a:spLocks noChangeArrowheads="1"/>
          </p:cNvSpPr>
          <p:nvPr/>
        </p:nvSpPr>
        <p:spPr bwMode="auto">
          <a:xfrm>
            <a:off x="1828800" y="762000"/>
            <a:ext cx="8686800" cy="290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50000"/>
              </a:spcBef>
            </a:pPr>
            <a:r>
              <a:rPr kumimoji="1" lang="en-US" altLang="zh-CN" sz="2400">
                <a:latin typeface="Times New Roman" panose="02020603050405020304" pitchFamily="18" charset="0"/>
              </a:rPr>
              <a:t>        (4)  </a:t>
            </a:r>
            <a:r>
              <a:rPr kumimoji="1" lang="zh-CN" altLang="en-US" sz="2400">
                <a:latin typeface="Times New Roman" panose="02020603050405020304" pitchFamily="18" charset="0"/>
              </a:rPr>
              <a:t>一般结论： </a:t>
            </a:r>
            <a:r>
              <a:rPr kumimoji="1" lang="en-US" altLang="zh-CN" sz="2400">
                <a:latin typeface="Times New Roman" panose="02020603050405020304" pitchFamily="18" charset="0"/>
              </a:rPr>
              <a:t>2</a:t>
            </a:r>
            <a:r>
              <a:rPr kumimoji="1" lang="en-US" altLang="zh-CN" sz="2400" baseline="30000">
                <a:latin typeface="Times New Roman" panose="02020603050405020304" pitchFamily="18" charset="0"/>
              </a:rPr>
              <a:t>n</a:t>
            </a:r>
            <a:r>
              <a:rPr kumimoji="1" lang="zh-CN" altLang="en-US" sz="2400">
                <a:latin typeface="Times New Roman" panose="02020603050405020304" pitchFamily="18" charset="0"/>
              </a:rPr>
              <a:t>个相邻的最小项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最大项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结合，可以消去</a:t>
            </a:r>
            <a:r>
              <a:rPr kumimoji="1" lang="en-US" altLang="zh-CN" sz="2400">
                <a:latin typeface="Times New Roman" panose="02020603050405020304" pitchFamily="18" charset="0"/>
              </a:rPr>
              <a:t>n</a:t>
            </a:r>
            <a:r>
              <a:rPr kumimoji="1" lang="zh-CN" altLang="en-US" sz="2400">
                <a:latin typeface="Times New Roman" panose="02020603050405020304" pitchFamily="18" charset="0"/>
              </a:rPr>
              <a:t>个取值不同的变量而合并为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项。一个最小项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最大项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可以根据需要多次使用</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因为</a:t>
            </a:r>
            <a:r>
              <a:rPr kumimoji="1" lang="en-US" altLang="zh-CN" sz="2400">
                <a:latin typeface="Times New Roman" panose="02020603050405020304" pitchFamily="18" charset="0"/>
              </a:rPr>
              <a:t>A = A+A</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A = AA)</a:t>
            </a:r>
            <a:r>
              <a:rPr kumimoji="1" lang="zh-CN" altLang="en-US" sz="2400">
                <a:latin typeface="Times New Roman" panose="02020603050405020304" pitchFamily="18" charset="0"/>
              </a:rPr>
              <a:t>。</a:t>
            </a:r>
          </a:p>
          <a:p>
            <a:pPr>
              <a:lnSpc>
                <a:spcPct val="18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(5)</a:t>
            </a:r>
            <a:r>
              <a:rPr kumimoji="1" lang="zh-CN" altLang="en-US" sz="2400">
                <a:latin typeface="Times New Roman" panose="02020603050405020304" pitchFamily="18" charset="0"/>
              </a:rPr>
              <a:t>所有方格为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，全部圈在一起，结果为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Text Box 4">
            <a:extLst>
              <a:ext uri="{FF2B5EF4-FFF2-40B4-BE49-F238E27FC236}">
                <a16:creationId xmlns:a16="http://schemas.microsoft.com/office/drawing/2014/main" id="{B752B02C-E7F7-4654-BE5B-800F8BD21C8A}"/>
              </a:ext>
            </a:extLst>
          </p:cNvPr>
          <p:cNvSpPr txBox="1">
            <a:spLocks noChangeArrowheads="1"/>
          </p:cNvSpPr>
          <p:nvPr/>
        </p:nvSpPr>
        <p:spPr bwMode="auto">
          <a:xfrm>
            <a:off x="1752600" y="533400"/>
            <a:ext cx="8686800" cy="626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50000"/>
              </a:spcBef>
            </a:pPr>
            <a:r>
              <a:rPr kumimoji="1" lang="en-US" altLang="zh-CN" sz="2400">
                <a:latin typeface="Times New Roman" panose="02020603050405020304" pitchFamily="18" charset="0"/>
              </a:rPr>
              <a:t>         </a:t>
            </a:r>
            <a:r>
              <a:rPr kumimoji="1" lang="en-US" altLang="zh-CN" sz="2400" b="1">
                <a:latin typeface="Times New Roman" panose="02020603050405020304" pitchFamily="18" charset="0"/>
              </a:rPr>
              <a:t>3.  </a:t>
            </a:r>
            <a:r>
              <a:rPr kumimoji="1" lang="zh-CN" altLang="en-US" sz="2400" b="1">
                <a:latin typeface="Times New Roman" panose="02020603050405020304" pitchFamily="18" charset="0"/>
              </a:rPr>
              <a:t>卡诺图上合并最小项</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最大项</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的原则</a:t>
            </a:r>
            <a:endParaRPr kumimoji="1" lang="zh-CN" altLang="en-US" sz="2400">
              <a:latin typeface="Times New Roman" panose="02020603050405020304" pitchFamily="18" charset="0"/>
            </a:endParaRPr>
          </a:p>
          <a:p>
            <a:pPr>
              <a:lnSpc>
                <a:spcPct val="180000"/>
              </a:lnSpc>
              <a:spcBef>
                <a:spcPct val="50000"/>
              </a:spcBef>
            </a:pPr>
            <a:r>
              <a:rPr kumimoji="1" lang="zh-CN" altLang="en-US" sz="2400">
                <a:latin typeface="Times New Roman" panose="02020603050405020304" pitchFamily="18" charset="0"/>
              </a:rPr>
              <a:t>        为了保证在卡诺图上将逻辑函数化简到最简，画卡诺圈时应该遵循以下原则：  </a:t>
            </a:r>
          </a:p>
          <a:p>
            <a:pPr>
              <a:lnSpc>
                <a:spcPct val="18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  </a:t>
            </a:r>
            <a:r>
              <a:rPr kumimoji="1" lang="zh-CN" altLang="en-US" sz="2400">
                <a:latin typeface="Times New Roman" panose="02020603050405020304" pitchFamily="18" charset="0"/>
              </a:rPr>
              <a:t>从只有一种圈法或最少圈法的项开始。 </a:t>
            </a:r>
          </a:p>
          <a:p>
            <a:pPr>
              <a:lnSpc>
                <a:spcPct val="18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(2)  </a:t>
            </a:r>
            <a:r>
              <a:rPr kumimoji="1" lang="zh-CN" altLang="en-US" sz="2400">
                <a:latin typeface="Times New Roman" panose="02020603050405020304" pitchFamily="18" charset="0"/>
              </a:rPr>
              <a:t>圈要尽可能大，圈的个数要尽可能少。 每个圈内必须是</a:t>
            </a:r>
            <a:r>
              <a:rPr kumimoji="1" lang="en-US" altLang="zh-CN" sz="2400">
                <a:latin typeface="Times New Roman" panose="02020603050405020304" pitchFamily="18" charset="0"/>
              </a:rPr>
              <a:t>2n</a:t>
            </a:r>
            <a:r>
              <a:rPr kumimoji="1" lang="zh-CN" altLang="en-US" sz="2400">
                <a:latin typeface="Times New Roman" panose="02020603050405020304" pitchFamily="18" charset="0"/>
              </a:rPr>
              <a:t>个相邻项，且至少有一个最小项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最大项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为本圈所独有。 </a:t>
            </a:r>
          </a:p>
          <a:p>
            <a:pPr>
              <a:lnSpc>
                <a:spcPct val="18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(3)  </a:t>
            </a:r>
            <a:r>
              <a:rPr kumimoji="1" lang="zh-CN" altLang="en-US" sz="2400">
                <a:latin typeface="Times New Roman" panose="02020603050405020304" pitchFamily="18" charset="0"/>
              </a:rPr>
              <a:t>卡诺图上所有的最小项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最大项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均被圈过。</a:t>
            </a:r>
          </a:p>
          <a:p>
            <a:pPr>
              <a:lnSpc>
                <a:spcPct val="18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(4)  </a:t>
            </a:r>
            <a:r>
              <a:rPr kumimoji="1" lang="zh-CN" altLang="en-US" sz="2400">
                <a:latin typeface="Times New Roman" panose="02020603050405020304" pitchFamily="18" charset="0"/>
              </a:rPr>
              <a:t>包括最小项（最大项）的圈中不含</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Text Box 4">
            <a:extLst>
              <a:ext uri="{FF2B5EF4-FFF2-40B4-BE49-F238E27FC236}">
                <a16:creationId xmlns:a16="http://schemas.microsoft.com/office/drawing/2014/main" id="{C8E248FE-07BB-4964-831A-DA7AEAF0ACF9}"/>
              </a:ext>
            </a:extLst>
          </p:cNvPr>
          <p:cNvSpPr txBox="1">
            <a:spLocks noChangeArrowheads="1"/>
          </p:cNvSpPr>
          <p:nvPr/>
        </p:nvSpPr>
        <p:spPr bwMode="auto">
          <a:xfrm>
            <a:off x="1828800" y="603250"/>
            <a:ext cx="86868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en-US" altLang="zh-CN" sz="2400" b="1">
                <a:latin typeface="Times New Roman" panose="02020603050405020304" pitchFamily="18" charset="0"/>
              </a:rPr>
              <a:t>        4.  </a:t>
            </a:r>
            <a:r>
              <a:rPr kumimoji="1" lang="zh-CN" altLang="en-US" sz="2400" b="1">
                <a:latin typeface="Times New Roman" panose="02020603050405020304" pitchFamily="18" charset="0"/>
              </a:rPr>
              <a:t>卡诺图上化简逻辑函数的步骤</a:t>
            </a:r>
            <a:r>
              <a:rPr kumimoji="1" lang="zh-CN" altLang="en-US" sz="2400">
                <a:latin typeface="Times New Roman" panose="02020603050405020304" pitchFamily="18" charset="0"/>
              </a:rPr>
              <a:t></a:t>
            </a:r>
          </a:p>
          <a:p>
            <a:pPr>
              <a:lnSpc>
                <a:spcPct val="150000"/>
              </a:lnSpc>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  </a:t>
            </a:r>
            <a:r>
              <a:rPr kumimoji="1" lang="zh-CN" altLang="en-US" sz="2400">
                <a:latin typeface="Times New Roman" panose="02020603050405020304" pitchFamily="18" charset="0"/>
              </a:rPr>
              <a:t>画图： </a:t>
            </a:r>
          </a:p>
          <a:p>
            <a:pPr>
              <a:lnSpc>
                <a:spcPct val="150000"/>
              </a:lnSpc>
            </a:pPr>
            <a:r>
              <a:rPr kumimoji="1" lang="zh-CN" altLang="en-US" sz="2400">
                <a:latin typeface="Times New Roman" panose="02020603050405020304" pitchFamily="18" charset="0"/>
              </a:rPr>
              <a:t>       根据给定真值表或逻辑表达式中显示的变量个数， 画出相应的卡诺图。 </a:t>
            </a:r>
          </a:p>
          <a:p>
            <a:pPr>
              <a:lnSpc>
                <a:spcPct val="150000"/>
              </a:lnSpc>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(2)  </a:t>
            </a:r>
            <a:r>
              <a:rPr kumimoji="1" lang="zh-CN" altLang="en-US" sz="2400">
                <a:latin typeface="Times New Roman" panose="02020603050405020304" pitchFamily="18" charset="0"/>
              </a:rPr>
              <a:t>填图： </a:t>
            </a:r>
          </a:p>
          <a:p>
            <a:pPr>
              <a:lnSpc>
                <a:spcPct val="150000"/>
              </a:lnSpc>
            </a:pPr>
            <a:r>
              <a:rPr kumimoji="1" lang="zh-CN" altLang="en-US" sz="2400">
                <a:latin typeface="Times New Roman" panose="02020603050405020304" pitchFamily="18" charset="0"/>
              </a:rPr>
              <a:t>       根据给定真值表或逻辑表达式填写卡诺图。 为简便起见， 可以只填</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或</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 </a:t>
            </a:r>
          </a:p>
          <a:p>
            <a:pPr>
              <a:lnSpc>
                <a:spcPct val="150000"/>
              </a:lnSpc>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(3)  </a:t>
            </a:r>
            <a:r>
              <a:rPr kumimoji="1" lang="zh-CN" altLang="en-US" sz="2400">
                <a:latin typeface="Times New Roman" panose="02020603050405020304" pitchFamily="18" charset="0"/>
              </a:rPr>
              <a:t>画圈： </a:t>
            </a:r>
          </a:p>
          <a:p>
            <a:pPr>
              <a:lnSpc>
                <a:spcPct val="150000"/>
              </a:lnSpc>
            </a:pPr>
            <a:r>
              <a:rPr kumimoji="1" lang="zh-CN" altLang="en-US" sz="2400">
                <a:latin typeface="Times New Roman" panose="02020603050405020304" pitchFamily="18" charset="0"/>
              </a:rPr>
              <a:t>       根据前述化简原则，画出所有的卡诺圈。求“最简与或式”时，圈</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 求“最简或与式”时， 圈</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Text Box 4">
            <a:extLst>
              <a:ext uri="{FF2B5EF4-FFF2-40B4-BE49-F238E27FC236}">
                <a16:creationId xmlns:a16="http://schemas.microsoft.com/office/drawing/2014/main" id="{8CEF9592-E619-48EF-BBC8-0FF412CEBAAA}"/>
              </a:ext>
            </a:extLst>
          </p:cNvPr>
          <p:cNvSpPr txBox="1">
            <a:spLocks noChangeArrowheads="1"/>
          </p:cNvSpPr>
          <p:nvPr/>
        </p:nvSpPr>
        <p:spPr bwMode="auto">
          <a:xfrm>
            <a:off x="1676400" y="533400"/>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a:latin typeface="Times New Roman" panose="02020603050405020304" pitchFamily="18" charset="0"/>
            </a:endParaRPr>
          </a:p>
        </p:txBody>
      </p:sp>
      <p:sp>
        <p:nvSpPr>
          <p:cNvPr id="168965" name="Text Box 5">
            <a:extLst>
              <a:ext uri="{FF2B5EF4-FFF2-40B4-BE49-F238E27FC236}">
                <a16:creationId xmlns:a16="http://schemas.microsoft.com/office/drawing/2014/main" id="{E290BF6D-7580-4FCC-AE17-0EC7DE29C2A2}"/>
              </a:ext>
            </a:extLst>
          </p:cNvPr>
          <p:cNvSpPr txBox="1">
            <a:spLocks noChangeArrowheads="1"/>
          </p:cNvSpPr>
          <p:nvPr/>
        </p:nvSpPr>
        <p:spPr bwMode="auto">
          <a:xfrm>
            <a:off x="1676400" y="381000"/>
            <a:ext cx="8839200" cy="614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7000"/>
              </a:lnSpc>
              <a:spcBef>
                <a:spcPct val="50000"/>
              </a:spcBef>
            </a:pPr>
            <a:r>
              <a:rPr kumimoji="1" lang="en-US" altLang="zh-CN" sz="2400">
                <a:latin typeface="Times New Roman" panose="02020603050405020304" pitchFamily="18" charset="0"/>
              </a:rPr>
              <a:t>        (4)  </a:t>
            </a:r>
            <a:r>
              <a:rPr kumimoji="1" lang="zh-CN" altLang="en-US" sz="2400">
                <a:latin typeface="Times New Roman" panose="02020603050405020304" pitchFamily="18" charset="0"/>
              </a:rPr>
              <a:t>读图： </a:t>
            </a:r>
          </a:p>
          <a:p>
            <a:pPr>
              <a:lnSpc>
                <a:spcPct val="137000"/>
              </a:lnSpc>
              <a:spcBef>
                <a:spcPct val="50000"/>
              </a:spcBef>
            </a:pPr>
            <a:r>
              <a:rPr kumimoji="1" lang="zh-CN" altLang="en-US" sz="2400">
                <a:latin typeface="Times New Roman" panose="02020603050405020304" pitchFamily="18" charset="0"/>
              </a:rPr>
              <a:t>        无论是圈</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还是圈</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 各个卡诺圈中取值不同的变量都将消去， 只需读出取值相同的那些变量即可。 </a:t>
            </a:r>
          </a:p>
          <a:p>
            <a:pPr>
              <a:lnSpc>
                <a:spcPct val="137000"/>
              </a:lnSpc>
              <a:spcBef>
                <a:spcPct val="50000"/>
              </a:spcBef>
            </a:pPr>
            <a:r>
              <a:rPr kumimoji="1" lang="zh-CN" altLang="en-US" sz="2400">
                <a:latin typeface="Times New Roman" panose="02020603050405020304" pitchFamily="18" charset="0"/>
              </a:rPr>
              <a:t>        如果是圈</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 取值为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的变量用原变量表示， 取值为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的变量用反变量表示，取这些变量的乘积，即得该卡诺圈化简后的“最简积项”； 将所有圈的“最简积项”逻辑加，即得“最简与或式”或 “最简积之和式”。 </a:t>
            </a:r>
          </a:p>
          <a:p>
            <a:pPr>
              <a:lnSpc>
                <a:spcPct val="137000"/>
              </a:lnSpc>
              <a:spcBef>
                <a:spcPct val="50000"/>
              </a:spcBef>
            </a:pPr>
            <a:r>
              <a:rPr kumimoji="1" lang="zh-CN" altLang="en-US" sz="2400">
                <a:latin typeface="Times New Roman" panose="02020603050405020304" pitchFamily="18" charset="0"/>
              </a:rPr>
              <a:t>        如果是圈</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 取值为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的变量用原变量表示，取值为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的变量用反变量表示，取这些变量的和，即得该卡诺圈化简后的“最简和项”； 将所有圈的“最简和项”逻辑乘，即得“最简或与式”或“最简和之积式”。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988" name="Group 4">
            <a:extLst>
              <a:ext uri="{FF2B5EF4-FFF2-40B4-BE49-F238E27FC236}">
                <a16:creationId xmlns:a16="http://schemas.microsoft.com/office/drawing/2014/main" id="{CA5304EE-9C29-4039-9092-76CA6D170560}"/>
              </a:ext>
            </a:extLst>
          </p:cNvPr>
          <p:cNvGrpSpPr>
            <a:grpSpLocks/>
          </p:cNvGrpSpPr>
          <p:nvPr/>
        </p:nvGrpSpPr>
        <p:grpSpPr bwMode="auto">
          <a:xfrm>
            <a:off x="1828800" y="533400"/>
            <a:ext cx="8839200" cy="5086350"/>
            <a:chOff x="96" y="240"/>
            <a:chExt cx="5568" cy="3204"/>
          </a:xfrm>
        </p:grpSpPr>
        <p:sp>
          <p:nvSpPr>
            <p:cNvPr id="169989" name="Text Box 5">
              <a:extLst>
                <a:ext uri="{FF2B5EF4-FFF2-40B4-BE49-F238E27FC236}">
                  <a16:creationId xmlns:a16="http://schemas.microsoft.com/office/drawing/2014/main" id="{1DBBF2A4-EF4C-4641-9188-B5BE2B3B31EC}"/>
                </a:ext>
              </a:extLst>
            </p:cNvPr>
            <p:cNvSpPr txBox="1">
              <a:spLocks noChangeArrowheads="1"/>
            </p:cNvSpPr>
            <p:nvPr/>
          </p:nvSpPr>
          <p:spPr bwMode="auto">
            <a:xfrm>
              <a:off x="96" y="240"/>
              <a:ext cx="5568" cy="2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8000"/>
                </a:lnSpc>
                <a:spcBef>
                  <a:spcPct val="50000"/>
                </a:spcBef>
              </a:pPr>
              <a:r>
                <a:rPr kumimoji="1" lang="en-US" altLang="zh-CN" sz="2400">
                  <a:latin typeface="Times New Roman" panose="02020603050405020304" pitchFamily="18" charset="0"/>
                </a:rPr>
                <a:t>        </a:t>
              </a:r>
              <a:r>
                <a:rPr kumimoji="1" lang="en-US" altLang="zh-CN" sz="2400" b="1">
                  <a:latin typeface="Times New Roman" panose="02020603050405020304" pitchFamily="18" charset="0"/>
                </a:rPr>
                <a:t>5.  </a:t>
              </a:r>
              <a:r>
                <a:rPr kumimoji="1" lang="zh-CN" altLang="en-US" sz="2400" b="1">
                  <a:latin typeface="Times New Roman" panose="02020603050405020304" pitchFamily="18" charset="0"/>
                </a:rPr>
                <a:t>化简举例</a:t>
              </a:r>
              <a:r>
                <a:rPr kumimoji="1" lang="zh-CN" altLang="en-US" sz="2400">
                  <a:latin typeface="Times New Roman" panose="02020603050405020304" pitchFamily="18" charset="0"/>
                </a:rPr>
                <a:t></a:t>
              </a:r>
            </a:p>
            <a:p>
              <a:pPr>
                <a:lnSpc>
                  <a:spcPct val="158000"/>
                </a:lnSpc>
                <a:spcBef>
                  <a:spcPct val="50000"/>
                </a:spcBef>
              </a:pPr>
              <a:r>
                <a:rPr kumimoji="1" lang="zh-CN" altLang="en-US" sz="2400">
                  <a:latin typeface="Times New Roman" panose="02020603050405020304" pitchFamily="18" charset="0"/>
                </a:rPr>
                <a:t>              例：  用卡诺图化简逻辑函数                                ， 写出其最简与或式。 </a:t>
              </a:r>
            </a:p>
            <a:p>
              <a:pPr>
                <a:lnSpc>
                  <a:spcPct val="158000"/>
                </a:lnSpc>
                <a:spcBef>
                  <a:spcPct val="50000"/>
                </a:spcBef>
              </a:pPr>
              <a:r>
                <a:rPr kumimoji="1" lang="zh-CN" altLang="en-US" sz="2400" b="1">
                  <a:latin typeface="Times New Roman" panose="02020603050405020304" pitchFamily="18" charset="0"/>
                </a:rPr>
                <a:t>        解 </a:t>
              </a:r>
              <a:r>
                <a:rPr kumimoji="1" lang="zh-CN" altLang="en-US" sz="2400">
                  <a:latin typeface="Times New Roman" panose="02020603050405020304" pitchFamily="18" charset="0"/>
                </a:rPr>
                <a:t>卡诺图如图所示。由图中可见，第三列的两个</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均有两种圈法，而第二列和第四列的</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都只有一种圈法，因此应从第二列或第四列的</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开始圈。如果从第三列的两个</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开始圈，很可能会增加第三列的一个圈。 由此读出最简与或式为 </a:t>
              </a:r>
            </a:p>
          </p:txBody>
        </p:sp>
        <p:graphicFrame>
          <p:nvGraphicFramePr>
            <p:cNvPr id="169990" name="Object 6">
              <a:extLst>
                <a:ext uri="{FF2B5EF4-FFF2-40B4-BE49-F238E27FC236}">
                  <a16:creationId xmlns:a16="http://schemas.microsoft.com/office/drawing/2014/main" id="{8205E961-B17E-4563-A924-B309D36A6EFF}"/>
                </a:ext>
              </a:extLst>
            </p:cNvPr>
            <p:cNvGraphicFramePr>
              <a:graphicFrameLocks noChangeAspect="1"/>
            </p:cNvGraphicFramePr>
            <p:nvPr/>
          </p:nvGraphicFramePr>
          <p:xfrm>
            <a:off x="3360" y="864"/>
            <a:ext cx="1488" cy="267"/>
          </p:xfrm>
          <a:graphic>
            <a:graphicData uri="http://schemas.openxmlformats.org/presentationml/2006/ole">
              <mc:AlternateContent xmlns:mc="http://schemas.openxmlformats.org/markup-compatibility/2006">
                <mc:Choice xmlns:v="urn:schemas-microsoft-com:vml" Requires="v">
                  <p:oleObj spid="_x0000_s170003" name="Equation" r:id="rId3" imgW="1206360" imgH="215640" progId="Equation.3">
                    <p:embed/>
                  </p:oleObj>
                </mc:Choice>
                <mc:Fallback>
                  <p:oleObj name="Equation" r:id="rId3" imgW="120636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864"/>
                          <a:ext cx="1488"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9991" name="Object 7">
              <a:extLst>
                <a:ext uri="{FF2B5EF4-FFF2-40B4-BE49-F238E27FC236}">
                  <a16:creationId xmlns:a16="http://schemas.microsoft.com/office/drawing/2014/main" id="{7EDAAF04-01CA-45BF-B565-C45F9C124D99}"/>
                </a:ext>
              </a:extLst>
            </p:cNvPr>
            <p:cNvGraphicFramePr>
              <a:graphicFrameLocks noChangeAspect="1"/>
            </p:cNvGraphicFramePr>
            <p:nvPr/>
          </p:nvGraphicFramePr>
          <p:xfrm>
            <a:off x="2232" y="3120"/>
            <a:ext cx="1296" cy="324"/>
          </p:xfrm>
          <a:graphic>
            <a:graphicData uri="http://schemas.openxmlformats.org/presentationml/2006/ole">
              <mc:AlternateContent xmlns:mc="http://schemas.openxmlformats.org/markup-compatibility/2006">
                <mc:Choice xmlns:v="urn:schemas-microsoft-com:vml" Requires="v">
                  <p:oleObj spid="_x0000_s170004" name="Equation" r:id="rId5" imgW="863280" imgH="215640" progId="Equation.3">
                    <p:embed/>
                  </p:oleObj>
                </mc:Choice>
                <mc:Fallback>
                  <p:oleObj name="Equation" r:id="rId5" imgW="86328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2" y="3120"/>
                          <a:ext cx="1296"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9992" name="Text Box 8">
            <a:extLst>
              <a:ext uri="{FF2B5EF4-FFF2-40B4-BE49-F238E27FC236}">
                <a16:creationId xmlns:a16="http://schemas.microsoft.com/office/drawing/2014/main" id="{9728F986-932E-4FC8-A410-B997CFEC946B}"/>
              </a:ext>
            </a:extLst>
          </p:cNvPr>
          <p:cNvSpPr txBox="1">
            <a:spLocks noChangeArrowheads="1"/>
          </p:cNvSpPr>
          <p:nvPr/>
        </p:nvSpPr>
        <p:spPr bwMode="auto">
          <a:xfrm>
            <a:off x="1828800" y="5888038"/>
            <a:ext cx="658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此化简结果与直接利用包含律得到的结果相同。</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F007D5-FF28-47C2-8F55-FF8FFA283250}"/>
              </a:ext>
            </a:extLst>
          </p:cNvPr>
          <p:cNvSpPr>
            <a:spLocks noGrp="1" noChangeArrowheads="1"/>
          </p:cNvSpPr>
          <p:nvPr>
            <p:ph type="title"/>
          </p:nvPr>
        </p:nvSpPr>
        <p:spPr/>
        <p:txBody>
          <a:bodyPr/>
          <a:lstStyle/>
          <a:p>
            <a:r>
              <a:rPr lang="en-US" altLang="zh-CN"/>
              <a:t>R</a:t>
            </a:r>
            <a:r>
              <a:rPr lang="zh-CN" altLang="en-US"/>
              <a:t>进制的特点 </a:t>
            </a:r>
          </a:p>
        </p:txBody>
      </p:sp>
      <p:sp>
        <p:nvSpPr>
          <p:cNvPr id="13315" name="Rectangle 3">
            <a:extLst>
              <a:ext uri="{FF2B5EF4-FFF2-40B4-BE49-F238E27FC236}">
                <a16:creationId xmlns:a16="http://schemas.microsoft.com/office/drawing/2014/main" id="{601CF46E-6781-4740-A46C-C82E9F400AD5}"/>
              </a:ext>
            </a:extLst>
          </p:cNvPr>
          <p:cNvSpPr>
            <a:spLocks noGrp="1" noChangeArrowheads="1"/>
          </p:cNvSpPr>
          <p:nvPr>
            <p:ph idx="1"/>
          </p:nvPr>
        </p:nvSpPr>
        <p:spPr/>
        <p:txBody>
          <a:bodyPr/>
          <a:lstStyle/>
          <a:p>
            <a:r>
              <a:rPr lang="zh-CN" altLang="en-US"/>
              <a:t>有</a:t>
            </a:r>
            <a:r>
              <a:rPr lang="en-US" altLang="zh-CN"/>
              <a:t>0</a:t>
            </a:r>
            <a:r>
              <a:rPr lang="zh-CN" altLang="en-US"/>
              <a:t>、</a:t>
            </a:r>
            <a:r>
              <a:rPr lang="en-US" altLang="zh-CN"/>
              <a:t>1</a:t>
            </a:r>
            <a:r>
              <a:rPr lang="zh-CN" altLang="en-US"/>
              <a:t>、┄、</a:t>
            </a:r>
            <a:r>
              <a:rPr lang="en-US" altLang="zh-CN"/>
              <a:t>R-1</a:t>
            </a:r>
            <a:r>
              <a:rPr lang="zh-CN" altLang="en-US"/>
              <a:t>共</a:t>
            </a:r>
            <a:r>
              <a:rPr lang="en-US" altLang="zh-CN"/>
              <a:t>R</a:t>
            </a:r>
            <a:r>
              <a:rPr lang="zh-CN" altLang="en-US"/>
              <a:t>个数字符号；</a:t>
            </a:r>
          </a:p>
          <a:p>
            <a:r>
              <a:rPr lang="zh-CN" altLang="en-US"/>
              <a:t>“逢</a:t>
            </a:r>
            <a:r>
              <a:rPr lang="en-US" altLang="zh-CN"/>
              <a:t>R</a:t>
            </a:r>
            <a:r>
              <a:rPr lang="zh-CN" altLang="en-US"/>
              <a:t>进一”，“</a:t>
            </a:r>
            <a:r>
              <a:rPr lang="en-US" altLang="zh-CN"/>
              <a:t>10”</a:t>
            </a:r>
            <a:r>
              <a:rPr lang="zh-CN" altLang="en-US"/>
              <a:t>表示</a:t>
            </a:r>
            <a:r>
              <a:rPr lang="en-US" altLang="zh-CN"/>
              <a:t>R</a:t>
            </a:r>
            <a:r>
              <a:rPr lang="zh-CN" altLang="en-US"/>
              <a:t>；</a:t>
            </a:r>
          </a:p>
          <a:p>
            <a:r>
              <a:rPr lang="zh-CN" altLang="en-US"/>
              <a:t>位权是</a:t>
            </a:r>
            <a:r>
              <a:rPr lang="en-US" altLang="zh-CN"/>
              <a:t>R</a:t>
            </a:r>
            <a:r>
              <a:rPr lang="zh-CN" altLang="en-US"/>
              <a:t>的整数次幂，第</a:t>
            </a:r>
            <a:r>
              <a:rPr lang="en-US" altLang="zh-CN"/>
              <a:t>i</a:t>
            </a:r>
            <a:r>
              <a:rPr lang="zh-CN" altLang="en-US"/>
              <a:t>位的位权</a:t>
            </a:r>
            <a:r>
              <a:rPr lang="en-US" altLang="zh-CN"/>
              <a:t>R</a:t>
            </a:r>
            <a:r>
              <a:rPr lang="en-US" altLang="zh-CN" baseline="30000"/>
              <a:t>i</a:t>
            </a:r>
            <a:r>
              <a:rPr lang="en-US" altLang="zh-CN"/>
              <a:t> </a:t>
            </a:r>
            <a:r>
              <a:rPr lang="zh-CN" altLang="en-US"/>
              <a:t>。</a:t>
            </a:r>
            <a:br>
              <a:rPr lang="zh-CN" altLang="en-US"/>
            </a:br>
            <a:endParaRPr lang="zh-CN"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Text Box 4">
            <a:extLst>
              <a:ext uri="{FF2B5EF4-FFF2-40B4-BE49-F238E27FC236}">
                <a16:creationId xmlns:a16="http://schemas.microsoft.com/office/drawing/2014/main" id="{491DC26F-75DD-4ED7-8153-8523AEA7C4CB}"/>
              </a:ext>
            </a:extLst>
          </p:cNvPr>
          <p:cNvSpPr txBox="1">
            <a:spLocks noChangeArrowheads="1"/>
          </p:cNvSpPr>
          <p:nvPr/>
        </p:nvSpPr>
        <p:spPr bwMode="auto">
          <a:xfrm>
            <a:off x="5867400" y="47244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卡诺图</a:t>
            </a:r>
          </a:p>
        </p:txBody>
      </p:sp>
      <p:graphicFrame>
        <p:nvGraphicFramePr>
          <p:cNvPr id="171013" name="Object 5">
            <a:extLst>
              <a:ext uri="{FF2B5EF4-FFF2-40B4-BE49-F238E27FC236}">
                <a16:creationId xmlns:a16="http://schemas.microsoft.com/office/drawing/2014/main" id="{19C751EB-25F2-4219-BB4B-A0D7D9AEE736}"/>
              </a:ext>
            </a:extLst>
          </p:cNvPr>
          <p:cNvGraphicFramePr>
            <a:graphicFrameLocks noChangeAspect="1"/>
          </p:cNvGraphicFramePr>
          <p:nvPr/>
        </p:nvGraphicFramePr>
        <p:xfrm>
          <a:off x="3505200" y="1828801"/>
          <a:ext cx="4648200" cy="2543175"/>
        </p:xfrm>
        <a:graphic>
          <a:graphicData uri="http://schemas.openxmlformats.org/presentationml/2006/ole">
            <mc:AlternateContent xmlns:mc="http://schemas.openxmlformats.org/markup-compatibility/2006">
              <mc:Choice xmlns:v="urn:schemas-microsoft-com:vml" Requires="v">
                <p:oleObj spid="_x0000_s171019" name="VISIO" r:id="rId3" imgW="1552680" imgH="848880" progId="Visio.Drawing.4">
                  <p:embed/>
                </p:oleObj>
              </mc:Choice>
              <mc:Fallback>
                <p:oleObj name="VISIO" r:id="rId3" imgW="1552680" imgH="84888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828801"/>
                        <a:ext cx="46482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1" name="Text Box 5">
            <a:extLst>
              <a:ext uri="{FF2B5EF4-FFF2-40B4-BE49-F238E27FC236}">
                <a16:creationId xmlns:a16="http://schemas.microsoft.com/office/drawing/2014/main" id="{5E28982A-50C9-403D-A952-A32F90E3DF4E}"/>
              </a:ext>
            </a:extLst>
          </p:cNvPr>
          <p:cNvSpPr txBox="1">
            <a:spLocks noChangeArrowheads="1"/>
          </p:cNvSpPr>
          <p:nvPr/>
        </p:nvSpPr>
        <p:spPr bwMode="auto">
          <a:xfrm>
            <a:off x="1752600" y="758825"/>
            <a:ext cx="8763000" cy="498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8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例：用卡诺图化简逻辑函数，</a:t>
            </a:r>
          </a:p>
          <a:p>
            <a:pPr>
              <a:lnSpc>
                <a:spcPct val="138000"/>
              </a:lnSpc>
              <a:spcBef>
                <a:spcPct val="50000"/>
              </a:spcBef>
            </a:pPr>
            <a:r>
              <a:rPr kumimoji="1" lang="zh-CN" altLang="en-US" sz="2400">
                <a:latin typeface="Times New Roman" panose="02020603050405020304" pitchFamily="18" charset="0"/>
              </a:rPr>
              <a:t>写出其最简或与式。 </a:t>
            </a:r>
          </a:p>
          <a:p>
            <a:pPr>
              <a:lnSpc>
                <a:spcPct val="138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解  </a:t>
            </a:r>
            <a:r>
              <a:rPr kumimoji="1" lang="zh-CN" altLang="en-US" sz="2400">
                <a:latin typeface="Times New Roman" panose="02020603050405020304" pitchFamily="18" charset="0"/>
              </a:rPr>
              <a:t>卡诺图如图所示。由图中可见，除了第一列和第四列的</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只有一种圈法外，其余的三个</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均有两种圈法，因此应从第一列或第四列的</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开始圈。这两个圈圈过后，剩下第一行左侧的</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未圈。 圈这个</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的方法有两种，一种是与下方的</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圈在一起（如实线框所示），另一种是与右侧的</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圈在一起（如虚线框所示）， 这两种圈法的简单程度相同，可以任选一种圈法。选择前者时， 最简或与式为</a:t>
            </a:r>
          </a:p>
        </p:txBody>
      </p:sp>
      <p:graphicFrame>
        <p:nvGraphicFramePr>
          <p:cNvPr id="173062" name="Object 6">
            <a:extLst>
              <a:ext uri="{FF2B5EF4-FFF2-40B4-BE49-F238E27FC236}">
                <a16:creationId xmlns:a16="http://schemas.microsoft.com/office/drawing/2014/main" id="{5C6F0CA3-FB1F-46F6-8C22-2DEFA8B9932A}"/>
              </a:ext>
            </a:extLst>
          </p:cNvPr>
          <p:cNvGraphicFramePr>
            <a:graphicFrameLocks noChangeAspect="1"/>
          </p:cNvGraphicFramePr>
          <p:nvPr/>
        </p:nvGraphicFramePr>
        <p:xfrm>
          <a:off x="7239000" y="838201"/>
          <a:ext cx="3429000" cy="428625"/>
        </p:xfrm>
        <a:graphic>
          <a:graphicData uri="http://schemas.openxmlformats.org/presentationml/2006/ole">
            <mc:AlternateContent xmlns:mc="http://schemas.openxmlformats.org/markup-compatibility/2006">
              <mc:Choice xmlns:v="urn:schemas-microsoft-com:vml" Requires="v">
                <p:oleObj spid="_x0000_s173074" name="Equation" r:id="rId3" imgW="1930320" imgH="241200" progId="Equation.3">
                  <p:embed/>
                </p:oleObj>
              </mc:Choice>
              <mc:Fallback>
                <p:oleObj name="Equation" r:id="rId3" imgW="1930320" imgH="24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838201"/>
                        <a:ext cx="34290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3063" name="Object 7">
            <a:extLst>
              <a:ext uri="{FF2B5EF4-FFF2-40B4-BE49-F238E27FC236}">
                <a16:creationId xmlns:a16="http://schemas.microsoft.com/office/drawing/2014/main" id="{14B5EA51-AE69-4AEC-AAFF-A8A767C7792A}"/>
              </a:ext>
            </a:extLst>
          </p:cNvPr>
          <p:cNvGraphicFramePr>
            <a:graphicFrameLocks noChangeAspect="1"/>
          </p:cNvGraphicFramePr>
          <p:nvPr/>
        </p:nvGraphicFramePr>
        <p:xfrm>
          <a:off x="4062414" y="5791201"/>
          <a:ext cx="4067175" cy="581025"/>
        </p:xfrm>
        <a:graphic>
          <a:graphicData uri="http://schemas.openxmlformats.org/presentationml/2006/ole">
            <mc:AlternateContent xmlns:mc="http://schemas.openxmlformats.org/markup-compatibility/2006">
              <mc:Choice xmlns:v="urn:schemas-microsoft-com:vml" Requires="v">
                <p:oleObj spid="_x0000_s173075" name="Equation" r:id="rId5" imgW="1688760" imgH="241200" progId="Equation.3">
                  <p:embed/>
                </p:oleObj>
              </mc:Choice>
              <mc:Fallback>
                <p:oleObj name="Equation" r:id="rId5" imgW="1688760" imgH="24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2414" y="5791201"/>
                        <a:ext cx="40671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Text Box 4">
            <a:extLst>
              <a:ext uri="{FF2B5EF4-FFF2-40B4-BE49-F238E27FC236}">
                <a16:creationId xmlns:a16="http://schemas.microsoft.com/office/drawing/2014/main" id="{FA5B595C-DA06-41CB-BFA6-C3F268623F11}"/>
              </a:ext>
            </a:extLst>
          </p:cNvPr>
          <p:cNvSpPr txBox="1">
            <a:spLocks noChangeArrowheads="1"/>
          </p:cNvSpPr>
          <p:nvPr/>
        </p:nvSpPr>
        <p:spPr bwMode="auto">
          <a:xfrm>
            <a:off x="5943600" y="51816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卡诺图</a:t>
            </a:r>
          </a:p>
        </p:txBody>
      </p:sp>
      <p:graphicFrame>
        <p:nvGraphicFramePr>
          <p:cNvPr id="172037" name="Object 5">
            <a:extLst>
              <a:ext uri="{FF2B5EF4-FFF2-40B4-BE49-F238E27FC236}">
                <a16:creationId xmlns:a16="http://schemas.microsoft.com/office/drawing/2014/main" id="{6E52FCA5-8B9D-4C71-B817-6E66220DE1EF}"/>
              </a:ext>
            </a:extLst>
          </p:cNvPr>
          <p:cNvGraphicFramePr>
            <a:graphicFrameLocks noChangeAspect="1"/>
          </p:cNvGraphicFramePr>
          <p:nvPr/>
        </p:nvGraphicFramePr>
        <p:xfrm>
          <a:off x="3276600" y="1981200"/>
          <a:ext cx="4876800" cy="2667000"/>
        </p:xfrm>
        <a:graphic>
          <a:graphicData uri="http://schemas.openxmlformats.org/presentationml/2006/ole">
            <mc:AlternateContent xmlns:mc="http://schemas.openxmlformats.org/markup-compatibility/2006">
              <mc:Choice xmlns:v="urn:schemas-microsoft-com:vml" Requires="v">
                <p:oleObj spid="_x0000_s172043" name="VISIO" r:id="rId3" imgW="1552680" imgH="848880" progId="Visio.Drawing.4">
                  <p:embed/>
                </p:oleObj>
              </mc:Choice>
              <mc:Fallback>
                <p:oleObj name="VISIO" r:id="rId3" imgW="1552680" imgH="84888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981200"/>
                        <a:ext cx="4876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Text Box 4">
            <a:extLst>
              <a:ext uri="{FF2B5EF4-FFF2-40B4-BE49-F238E27FC236}">
                <a16:creationId xmlns:a16="http://schemas.microsoft.com/office/drawing/2014/main" id="{8997828C-C26E-49B0-97D0-9704ACFCDC85}"/>
              </a:ext>
            </a:extLst>
          </p:cNvPr>
          <p:cNvSpPr txBox="1">
            <a:spLocks noChangeArrowheads="1"/>
          </p:cNvSpPr>
          <p:nvPr/>
        </p:nvSpPr>
        <p:spPr bwMode="auto">
          <a:xfrm>
            <a:off x="1714500" y="304801"/>
            <a:ext cx="8763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例：分别用卡诺图化简下列逻辑函数并写出其最简与或式和或与式。 </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  Y(A,B,C,D) = ∑m</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1,4,5,6,7,8,10,14</a:t>
            </a:r>
            <a:r>
              <a:rPr kumimoji="1" lang="zh-CN" altLang="en-US" sz="2400">
                <a:latin typeface="Times New Roman" panose="02020603050405020304" pitchFamily="18" charset="0"/>
              </a:rPr>
              <a:t>）</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(2)  Z(A,B,C,D) = ∏M(0,1,2,6,8,10,11,12) </a:t>
            </a:r>
          </a:p>
          <a:p>
            <a:pPr>
              <a:lnSpc>
                <a:spcPct val="130000"/>
              </a:lnSpc>
              <a:spcBef>
                <a:spcPct val="50000"/>
              </a:spcBef>
            </a:pPr>
            <a:r>
              <a:rPr kumimoji="1" lang="en-US" altLang="zh-CN" sz="2400">
                <a:latin typeface="Times New Roman" panose="02020603050405020304" pitchFamily="18" charset="0"/>
              </a:rPr>
              <a:t>       </a:t>
            </a:r>
            <a:r>
              <a:rPr kumimoji="1" lang="zh-CN" altLang="en-US" sz="2400" b="1">
                <a:latin typeface="Times New Roman" panose="02020603050405020304" pitchFamily="18" charset="0"/>
              </a:rPr>
              <a:t>解  </a:t>
            </a:r>
            <a:r>
              <a:rPr kumimoji="1" lang="zh-CN" altLang="en-US" sz="2400">
                <a:latin typeface="Times New Roman" panose="02020603050405020304" pitchFamily="18" charset="0"/>
              </a:rPr>
              <a:t>函数</a:t>
            </a:r>
            <a:r>
              <a:rPr kumimoji="1" lang="en-US" altLang="zh-CN" sz="2400">
                <a:latin typeface="Times New Roman" panose="02020603050405020304" pitchFamily="18" charset="0"/>
              </a:rPr>
              <a:t>Y</a:t>
            </a:r>
            <a:r>
              <a:rPr kumimoji="1" lang="zh-CN" altLang="en-US" sz="2400">
                <a:latin typeface="Times New Roman" panose="02020603050405020304" pitchFamily="18" charset="0"/>
              </a:rPr>
              <a:t>和</a:t>
            </a:r>
            <a:r>
              <a:rPr kumimoji="1" lang="en-US" altLang="zh-CN" sz="2400">
                <a:latin typeface="Times New Roman" panose="02020603050405020304" pitchFamily="18" charset="0"/>
              </a:rPr>
              <a:t>Z</a:t>
            </a:r>
            <a:r>
              <a:rPr kumimoji="1" lang="zh-CN" altLang="en-US" sz="2400">
                <a:latin typeface="Times New Roman" panose="02020603050405020304" pitchFamily="18" charset="0"/>
              </a:rPr>
              <a:t>的卡诺图如图所示。</a:t>
            </a:r>
          </a:p>
        </p:txBody>
      </p:sp>
      <p:sp>
        <p:nvSpPr>
          <p:cNvPr id="174085" name="Text Box 5">
            <a:extLst>
              <a:ext uri="{FF2B5EF4-FFF2-40B4-BE49-F238E27FC236}">
                <a16:creationId xmlns:a16="http://schemas.microsoft.com/office/drawing/2014/main" id="{2EB877F4-AA91-42BE-9CC2-0BCB4F0C26FB}"/>
              </a:ext>
            </a:extLst>
          </p:cNvPr>
          <p:cNvSpPr txBox="1">
            <a:spLocks noChangeArrowheads="1"/>
          </p:cNvSpPr>
          <p:nvPr/>
        </p:nvSpPr>
        <p:spPr bwMode="auto">
          <a:xfrm>
            <a:off x="2286001" y="3429000"/>
            <a:ext cx="589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Y</a:t>
            </a:r>
            <a:r>
              <a:rPr kumimoji="1" lang="zh-CN" altLang="en-US" sz="2400">
                <a:latin typeface="Times New Roman" panose="02020603050405020304" pitchFamily="18" charset="0"/>
              </a:rPr>
              <a:t>的最简与或式（非惟一）和或与式分别为</a:t>
            </a:r>
          </a:p>
        </p:txBody>
      </p:sp>
      <p:graphicFrame>
        <p:nvGraphicFramePr>
          <p:cNvPr id="174086" name="Object 6">
            <a:extLst>
              <a:ext uri="{FF2B5EF4-FFF2-40B4-BE49-F238E27FC236}">
                <a16:creationId xmlns:a16="http://schemas.microsoft.com/office/drawing/2014/main" id="{1F074154-B867-44E9-BCB6-A81B053F45E7}"/>
              </a:ext>
            </a:extLst>
          </p:cNvPr>
          <p:cNvGraphicFramePr>
            <a:graphicFrameLocks noChangeAspect="1"/>
          </p:cNvGraphicFramePr>
          <p:nvPr/>
        </p:nvGraphicFramePr>
        <p:xfrm>
          <a:off x="3657600" y="3886200"/>
          <a:ext cx="5410200" cy="1042988"/>
        </p:xfrm>
        <a:graphic>
          <a:graphicData uri="http://schemas.openxmlformats.org/presentationml/2006/ole">
            <mc:AlternateContent xmlns:mc="http://schemas.openxmlformats.org/markup-compatibility/2006">
              <mc:Choice xmlns:v="urn:schemas-microsoft-com:vml" Requires="v">
                <p:oleObj spid="_x0000_s174099" name="Equation" r:id="rId3" imgW="2895480" imgH="558720" progId="Equation.3">
                  <p:embed/>
                </p:oleObj>
              </mc:Choice>
              <mc:Fallback>
                <p:oleObj name="Equation" r:id="rId3" imgW="2895480" imgH="5587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886200"/>
                        <a:ext cx="5410200" cy="10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087" name="Object 7">
            <a:extLst>
              <a:ext uri="{FF2B5EF4-FFF2-40B4-BE49-F238E27FC236}">
                <a16:creationId xmlns:a16="http://schemas.microsoft.com/office/drawing/2014/main" id="{3AC3A74E-EC95-4AB8-B78C-77C484F7E3E2}"/>
              </a:ext>
            </a:extLst>
          </p:cNvPr>
          <p:cNvGraphicFramePr>
            <a:graphicFrameLocks noChangeAspect="1"/>
          </p:cNvGraphicFramePr>
          <p:nvPr/>
        </p:nvGraphicFramePr>
        <p:xfrm>
          <a:off x="3581400" y="5283201"/>
          <a:ext cx="6362700" cy="1128713"/>
        </p:xfrm>
        <a:graphic>
          <a:graphicData uri="http://schemas.openxmlformats.org/presentationml/2006/ole">
            <mc:AlternateContent xmlns:mc="http://schemas.openxmlformats.org/markup-compatibility/2006">
              <mc:Choice xmlns:v="urn:schemas-microsoft-com:vml" Requires="v">
                <p:oleObj spid="_x0000_s174100" name="Equation" r:id="rId5" imgW="3149280" imgH="558720" progId="Equation.3">
                  <p:embed/>
                </p:oleObj>
              </mc:Choice>
              <mc:Fallback>
                <p:oleObj name="Equation" r:id="rId5" imgW="3149280" imgH="55872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5283201"/>
                        <a:ext cx="6362700" cy="1128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088" name="Text Box 8">
            <a:extLst>
              <a:ext uri="{FF2B5EF4-FFF2-40B4-BE49-F238E27FC236}">
                <a16:creationId xmlns:a16="http://schemas.microsoft.com/office/drawing/2014/main" id="{88D9FAB7-806F-483B-A45E-3F256C8064B3}"/>
              </a:ext>
            </a:extLst>
          </p:cNvPr>
          <p:cNvSpPr txBox="1">
            <a:spLocks noChangeArrowheads="1"/>
          </p:cNvSpPr>
          <p:nvPr/>
        </p:nvSpPr>
        <p:spPr bwMode="auto">
          <a:xfrm>
            <a:off x="2193925" y="4876800"/>
            <a:ext cx="433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Z</a:t>
            </a:r>
            <a:r>
              <a:rPr kumimoji="1" lang="zh-CN" altLang="en-US" sz="2400">
                <a:latin typeface="Times New Roman" panose="02020603050405020304" pitchFamily="18" charset="0"/>
              </a:rPr>
              <a:t>的最简与或式和或与式分别为</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5108" name="Object 4">
            <a:extLst>
              <a:ext uri="{FF2B5EF4-FFF2-40B4-BE49-F238E27FC236}">
                <a16:creationId xmlns:a16="http://schemas.microsoft.com/office/drawing/2014/main" id="{A641C151-7A8A-41E2-B1E9-125003577641}"/>
              </a:ext>
            </a:extLst>
          </p:cNvPr>
          <p:cNvGraphicFramePr>
            <a:graphicFrameLocks noChangeAspect="1"/>
          </p:cNvGraphicFramePr>
          <p:nvPr/>
        </p:nvGraphicFramePr>
        <p:xfrm>
          <a:off x="1676400" y="990600"/>
          <a:ext cx="8686800" cy="4097338"/>
        </p:xfrm>
        <a:graphic>
          <a:graphicData uri="http://schemas.openxmlformats.org/presentationml/2006/ole">
            <mc:AlternateContent xmlns:mc="http://schemas.openxmlformats.org/markup-compatibility/2006">
              <mc:Choice xmlns:v="urn:schemas-microsoft-com:vml" Requires="v">
                <p:oleObj spid="_x0000_s175115" name="VISIO" r:id="rId3" imgW="3496680" imgH="1649160" progId="Visio.Drawing.4">
                  <p:embed/>
                </p:oleObj>
              </mc:Choice>
              <mc:Fallback>
                <p:oleObj name="VISIO" r:id="rId3" imgW="3496680" imgH="1649160"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990600"/>
                        <a:ext cx="8686800" cy="409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5109" name="Text Box 5">
            <a:extLst>
              <a:ext uri="{FF2B5EF4-FFF2-40B4-BE49-F238E27FC236}">
                <a16:creationId xmlns:a16="http://schemas.microsoft.com/office/drawing/2014/main" id="{52D30471-EE2B-46BA-989D-E87399BC530E}"/>
              </a:ext>
            </a:extLst>
          </p:cNvPr>
          <p:cNvSpPr txBox="1">
            <a:spLocks noChangeArrowheads="1"/>
          </p:cNvSpPr>
          <p:nvPr/>
        </p:nvSpPr>
        <p:spPr bwMode="auto">
          <a:xfrm>
            <a:off x="4670390" y="5126039"/>
            <a:ext cx="22924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latin typeface="Times New Roman" panose="02020603050405020304" pitchFamily="18" charset="0"/>
              </a:rPr>
              <a:t>卡诺图</a:t>
            </a:r>
          </a:p>
          <a:p>
            <a:pPr algn="ctr"/>
            <a:r>
              <a:rPr kumimoji="1" lang="en-US" altLang="zh-CN" sz="2400">
                <a:latin typeface="Times New Roman" panose="02020603050405020304" pitchFamily="18" charset="0"/>
              </a:rPr>
              <a:t>(a) Y;           (b)Z</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2" name="Text Box 4">
            <a:extLst>
              <a:ext uri="{FF2B5EF4-FFF2-40B4-BE49-F238E27FC236}">
                <a16:creationId xmlns:a16="http://schemas.microsoft.com/office/drawing/2014/main" id="{3C1910DD-DFCC-4C41-A60F-7B50051D0C32}"/>
              </a:ext>
            </a:extLst>
          </p:cNvPr>
          <p:cNvSpPr txBox="1">
            <a:spLocks noChangeArrowheads="1"/>
          </p:cNvSpPr>
          <p:nvPr/>
        </p:nvSpPr>
        <p:spPr bwMode="auto">
          <a:xfrm>
            <a:off x="1676400" y="457200"/>
            <a:ext cx="8839200" cy="477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8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例：用卡诺图化简下面的五变量逻辑函数并写出其最简或与式。 </a:t>
            </a:r>
          </a:p>
          <a:p>
            <a:pPr>
              <a:lnSpc>
                <a:spcPct val="148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F(A,B,C,D,E) = ∑m(1,2,6,8,9,10,11,12,14,17,19,20,21,23,25,27,</a:t>
            </a:r>
          </a:p>
          <a:p>
            <a:pPr>
              <a:lnSpc>
                <a:spcPct val="148000"/>
              </a:lnSpc>
              <a:spcBef>
                <a:spcPct val="50000"/>
              </a:spcBef>
            </a:pPr>
            <a:r>
              <a:rPr kumimoji="1" lang="en-US" altLang="zh-CN" sz="2400">
                <a:latin typeface="Times New Roman" panose="02020603050405020304" pitchFamily="18" charset="0"/>
              </a:rPr>
              <a:t>       </a:t>
            </a:r>
            <a:r>
              <a:rPr kumimoji="1" lang="zh-CN" altLang="en-US" sz="2400" b="1">
                <a:latin typeface="Times New Roman" panose="02020603050405020304" pitchFamily="18" charset="0"/>
              </a:rPr>
              <a:t>解</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的卡诺图如图所示。需要注意的是，五变量逻辑函数化简时要特别小心。除了与中心轴对称的项相邻外，左右各四列构成的四变量卡诺图原有的相邻性仍然存在。如图所示卡诺图中，不仅第三、 四行粗线框内的四个</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相邻，而且第二行粗线框内的四个</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也相邻。因此，</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的最简积之和式为</a:t>
            </a:r>
          </a:p>
        </p:txBody>
      </p:sp>
      <p:graphicFrame>
        <p:nvGraphicFramePr>
          <p:cNvPr id="176133" name="Object 5">
            <a:extLst>
              <a:ext uri="{FF2B5EF4-FFF2-40B4-BE49-F238E27FC236}">
                <a16:creationId xmlns:a16="http://schemas.microsoft.com/office/drawing/2014/main" id="{57527083-E479-41B4-B3FC-A243FD296ECE}"/>
              </a:ext>
            </a:extLst>
          </p:cNvPr>
          <p:cNvGraphicFramePr>
            <a:graphicFrameLocks noChangeAspect="1"/>
          </p:cNvGraphicFramePr>
          <p:nvPr/>
        </p:nvGraphicFramePr>
        <p:xfrm>
          <a:off x="2514600" y="5562600"/>
          <a:ext cx="7620000" cy="541338"/>
        </p:xfrm>
        <a:graphic>
          <a:graphicData uri="http://schemas.openxmlformats.org/presentationml/2006/ole">
            <mc:AlternateContent xmlns:mc="http://schemas.openxmlformats.org/markup-compatibility/2006">
              <mc:Choice xmlns:v="urn:schemas-microsoft-com:vml" Requires="v">
                <p:oleObj spid="_x0000_s176139" name="Equation" r:id="rId3" imgW="3035160" imgH="215640" progId="Equation.3">
                  <p:embed/>
                </p:oleObj>
              </mc:Choice>
              <mc:Fallback>
                <p:oleObj name="Equation" r:id="rId3" imgW="303516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562600"/>
                        <a:ext cx="7620000"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Text Box 4">
            <a:extLst>
              <a:ext uri="{FF2B5EF4-FFF2-40B4-BE49-F238E27FC236}">
                <a16:creationId xmlns:a16="http://schemas.microsoft.com/office/drawing/2014/main" id="{E505C770-365F-489A-89A8-00C6FAD27797}"/>
              </a:ext>
            </a:extLst>
          </p:cNvPr>
          <p:cNvSpPr txBox="1">
            <a:spLocks noChangeArrowheads="1"/>
          </p:cNvSpPr>
          <p:nvPr/>
        </p:nvSpPr>
        <p:spPr bwMode="auto">
          <a:xfrm>
            <a:off x="5715000" y="55626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卡诺图</a:t>
            </a:r>
          </a:p>
        </p:txBody>
      </p:sp>
      <p:graphicFrame>
        <p:nvGraphicFramePr>
          <p:cNvPr id="177157" name="Object 5">
            <a:extLst>
              <a:ext uri="{FF2B5EF4-FFF2-40B4-BE49-F238E27FC236}">
                <a16:creationId xmlns:a16="http://schemas.microsoft.com/office/drawing/2014/main" id="{91F831A6-854F-4634-A9E3-2E15FBCE660A}"/>
              </a:ext>
            </a:extLst>
          </p:cNvPr>
          <p:cNvGraphicFramePr>
            <a:graphicFrameLocks noChangeAspect="1"/>
          </p:cNvGraphicFramePr>
          <p:nvPr/>
        </p:nvGraphicFramePr>
        <p:xfrm>
          <a:off x="2209800" y="1219200"/>
          <a:ext cx="7315200" cy="3868738"/>
        </p:xfrm>
        <a:graphic>
          <a:graphicData uri="http://schemas.openxmlformats.org/presentationml/2006/ole">
            <mc:AlternateContent xmlns:mc="http://schemas.openxmlformats.org/markup-compatibility/2006">
              <mc:Choice xmlns:v="urn:schemas-microsoft-com:vml" Requires="v">
                <p:oleObj spid="_x0000_s177163" name="VISIO" r:id="rId3" imgW="2704680" imgH="1430280" progId="Visio.Drawing.4">
                  <p:embed/>
                </p:oleObj>
              </mc:Choice>
              <mc:Fallback>
                <p:oleObj name="VISIO" r:id="rId3" imgW="2704680" imgH="143028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219200"/>
                        <a:ext cx="7315200" cy="386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180" name="Group 4">
            <a:extLst>
              <a:ext uri="{FF2B5EF4-FFF2-40B4-BE49-F238E27FC236}">
                <a16:creationId xmlns:a16="http://schemas.microsoft.com/office/drawing/2014/main" id="{47E1AB7A-4E62-4925-B554-2D2DCFFF604D}"/>
              </a:ext>
            </a:extLst>
          </p:cNvPr>
          <p:cNvGrpSpPr>
            <a:grpSpLocks/>
          </p:cNvGrpSpPr>
          <p:nvPr/>
        </p:nvGrpSpPr>
        <p:grpSpPr bwMode="auto">
          <a:xfrm>
            <a:off x="1752600" y="533400"/>
            <a:ext cx="8686800" cy="4656138"/>
            <a:chOff x="144" y="336"/>
            <a:chExt cx="5472" cy="2933"/>
          </a:xfrm>
        </p:grpSpPr>
        <p:sp>
          <p:nvSpPr>
            <p:cNvPr id="178181" name="Text Box 5">
              <a:extLst>
                <a:ext uri="{FF2B5EF4-FFF2-40B4-BE49-F238E27FC236}">
                  <a16:creationId xmlns:a16="http://schemas.microsoft.com/office/drawing/2014/main" id="{13CA7B3E-78C7-4D58-AE1D-83869FCF5319}"/>
                </a:ext>
              </a:extLst>
            </p:cNvPr>
            <p:cNvSpPr txBox="1">
              <a:spLocks noChangeArrowheads="1"/>
            </p:cNvSpPr>
            <p:nvPr/>
          </p:nvSpPr>
          <p:spPr bwMode="auto">
            <a:xfrm>
              <a:off x="144" y="336"/>
              <a:ext cx="5472" cy="2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例：用卡诺图化简下面的多输出函数，要求总体最简。 </a:t>
              </a:r>
            </a:p>
            <a:p>
              <a:pPr lvl="2">
                <a:lnSpc>
                  <a:spcPct val="150000"/>
                </a:lnSpc>
                <a:spcBef>
                  <a:spcPct val="50000"/>
                </a:spcBef>
              </a:pPr>
              <a:r>
                <a:rPr kumimoji="1" lang="en-US" altLang="zh-CN" sz="2400">
                  <a:latin typeface="Times New Roman" panose="02020603050405020304" pitchFamily="18" charset="0"/>
                </a:rPr>
                <a:t>F</a:t>
              </a:r>
              <a:r>
                <a:rPr kumimoji="1" lang="en-US" altLang="zh-CN" sz="2400" baseline="-25000">
                  <a:latin typeface="Times New Roman" panose="02020603050405020304" pitchFamily="18" charset="0"/>
                </a:rPr>
                <a:t>1</a:t>
              </a:r>
              <a:r>
                <a:rPr kumimoji="1" lang="en-US" altLang="zh-CN" sz="2400">
                  <a:latin typeface="Times New Roman" panose="02020603050405020304" pitchFamily="18" charset="0"/>
                </a:rPr>
                <a:t>(A,B,C,D) = ∑m(1,3,5,7,9,11,13)</a:t>
              </a:r>
            </a:p>
            <a:p>
              <a:pPr lvl="2">
                <a:lnSpc>
                  <a:spcPct val="150000"/>
                </a:lnSpc>
                <a:spcBef>
                  <a:spcPct val="50000"/>
                </a:spcBef>
              </a:pPr>
              <a:r>
                <a:rPr kumimoji="1" lang="en-US" altLang="zh-CN" sz="2400">
                  <a:latin typeface="Times New Roman" panose="02020603050405020304" pitchFamily="18" charset="0"/>
                </a:rPr>
                <a:t>F</a:t>
              </a:r>
              <a:r>
                <a:rPr kumimoji="1" lang="en-US" altLang="zh-CN" sz="2400" baseline="-25000">
                  <a:latin typeface="Times New Roman" panose="02020603050405020304" pitchFamily="18" charset="0"/>
                </a:rPr>
                <a:t>2</a:t>
              </a:r>
              <a:r>
                <a:rPr kumimoji="1" lang="en-US" altLang="zh-CN" sz="2400">
                  <a:latin typeface="Times New Roman" panose="02020603050405020304" pitchFamily="18" charset="0"/>
                </a:rPr>
                <a:t>(A,B,C,D) = ∑m(3,7,10,11,14) </a:t>
              </a:r>
            </a:p>
            <a:p>
              <a:pPr>
                <a:lnSpc>
                  <a:spcPct val="150000"/>
                </a:lnSpc>
                <a:spcBef>
                  <a:spcPct val="50000"/>
                </a:spcBef>
              </a:pPr>
              <a:r>
                <a:rPr kumimoji="1" lang="en-US" altLang="zh-CN" sz="2400">
                  <a:latin typeface="Times New Roman" panose="02020603050405020304" pitchFamily="18" charset="0"/>
                </a:rPr>
                <a:t>        </a:t>
              </a:r>
              <a:r>
                <a:rPr kumimoji="1" lang="zh-CN" altLang="en-US" sz="2400" b="1">
                  <a:latin typeface="Times New Roman" panose="02020603050405020304" pitchFamily="18" charset="0"/>
                </a:rPr>
                <a:t>解</a:t>
              </a:r>
              <a:r>
                <a:rPr kumimoji="1" lang="zh-CN" altLang="en-US" sz="2400">
                  <a:latin typeface="Times New Roman" panose="02020603050405020304" pitchFamily="18" charset="0"/>
                </a:rPr>
                <a:t>  当一个逻辑电路有多个输出函数时，需要追求的是整体最简而不是单个函数最简。化简时找出各个函数之间最恰当的公共项，有可能实现整体最简的目标。</a:t>
              </a:r>
            </a:p>
            <a:p>
              <a:pPr>
                <a:lnSpc>
                  <a:spcPct val="150000"/>
                </a:lnSpc>
                <a:spcBef>
                  <a:spcPct val="50000"/>
                </a:spcBef>
              </a:pPr>
              <a:r>
                <a:rPr kumimoji="1" lang="zh-CN" altLang="en-US" sz="2400">
                  <a:latin typeface="Times New Roman" panose="02020603050405020304" pitchFamily="18" charset="0"/>
                </a:rPr>
                <a:t>         当要求单个函数最简时， </a:t>
              </a:r>
              <a:r>
                <a:rPr kumimoji="1" lang="en-US" altLang="zh-CN" sz="2400">
                  <a:latin typeface="Times New Roman" panose="02020603050405020304" pitchFamily="18" charset="0"/>
                </a:rPr>
                <a:t>F</a:t>
              </a:r>
              <a:r>
                <a:rPr kumimoji="1" lang="en-US" altLang="zh-CN" sz="2400" baseline="-250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F</a:t>
              </a:r>
              <a:r>
                <a:rPr kumimoji="1" lang="en-US" altLang="zh-CN" sz="2400" baseline="-25000">
                  <a:latin typeface="Times New Roman" panose="02020603050405020304" pitchFamily="18" charset="0"/>
                </a:rPr>
                <a:t>2</a:t>
              </a:r>
              <a:r>
                <a:rPr kumimoji="1" lang="zh-CN" altLang="en-US" sz="2400">
                  <a:latin typeface="Times New Roman" panose="02020603050405020304" pitchFamily="18" charset="0"/>
                </a:rPr>
                <a:t>的卡诺图如图所示。</a:t>
              </a:r>
            </a:p>
          </p:txBody>
        </p:sp>
        <p:sp>
          <p:nvSpPr>
            <p:cNvPr id="178182" name="AutoShape 6">
              <a:extLst>
                <a:ext uri="{FF2B5EF4-FFF2-40B4-BE49-F238E27FC236}">
                  <a16:creationId xmlns:a16="http://schemas.microsoft.com/office/drawing/2014/main" id="{AEF7FFF1-0CFE-4F11-82E3-4F97B286905A}"/>
                </a:ext>
              </a:extLst>
            </p:cNvPr>
            <p:cNvSpPr>
              <a:spLocks/>
            </p:cNvSpPr>
            <p:nvPr/>
          </p:nvSpPr>
          <p:spPr bwMode="auto">
            <a:xfrm>
              <a:off x="672" y="1008"/>
              <a:ext cx="48" cy="528"/>
            </a:xfrm>
            <a:prstGeom prst="leftBrace">
              <a:avLst>
                <a:gd name="adj1" fmla="val 9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Text Box 4">
            <a:extLst>
              <a:ext uri="{FF2B5EF4-FFF2-40B4-BE49-F238E27FC236}">
                <a16:creationId xmlns:a16="http://schemas.microsoft.com/office/drawing/2014/main" id="{9F54F723-2034-469C-9C36-CDB1DC88C1D0}"/>
              </a:ext>
            </a:extLst>
          </p:cNvPr>
          <p:cNvSpPr txBox="1">
            <a:spLocks noChangeArrowheads="1"/>
          </p:cNvSpPr>
          <p:nvPr/>
        </p:nvSpPr>
        <p:spPr bwMode="auto">
          <a:xfrm>
            <a:off x="4683785" y="5137151"/>
            <a:ext cx="2621230" cy="113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kumimoji="1" lang="zh-CN" altLang="en-US" sz="2400">
                <a:latin typeface="Times New Roman" panose="02020603050405020304" pitchFamily="18" charset="0"/>
              </a:rPr>
              <a:t>卡诺图</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单个最简</a:t>
            </a:r>
            <a:r>
              <a:rPr kumimoji="1" lang="en-US" altLang="zh-CN" sz="2400">
                <a:latin typeface="Times New Roman" panose="02020603050405020304" pitchFamily="18" charset="0"/>
              </a:rPr>
              <a:t>) </a:t>
            </a:r>
          </a:p>
          <a:p>
            <a:pPr algn="ctr">
              <a:lnSpc>
                <a:spcPct val="150000"/>
              </a:lnSpc>
            </a:pPr>
            <a:r>
              <a:rPr kumimoji="1" lang="en-US" altLang="zh-CN" sz="2400">
                <a:latin typeface="Times New Roman" panose="02020603050405020304" pitchFamily="18" charset="0"/>
              </a:rPr>
              <a:t>(a) F</a:t>
            </a:r>
            <a:r>
              <a:rPr kumimoji="1" lang="en-US" altLang="zh-CN" sz="2400" baseline="-25000">
                <a:latin typeface="Times New Roman" panose="02020603050405020304" pitchFamily="18" charset="0"/>
              </a:rPr>
              <a:t>1 </a:t>
            </a:r>
            <a:r>
              <a:rPr kumimoji="1" lang="en-US" altLang="zh-CN" sz="2400">
                <a:latin typeface="Times New Roman" panose="02020603050405020304" pitchFamily="18" charset="0"/>
              </a:rPr>
              <a:t>;     (b) F</a:t>
            </a:r>
            <a:r>
              <a:rPr kumimoji="1" lang="en-US" altLang="zh-CN" sz="2400" baseline="-25000">
                <a:latin typeface="Times New Roman" panose="02020603050405020304" pitchFamily="18" charset="0"/>
              </a:rPr>
              <a:t>2</a:t>
            </a:r>
          </a:p>
        </p:txBody>
      </p:sp>
      <p:graphicFrame>
        <p:nvGraphicFramePr>
          <p:cNvPr id="179205" name="Object 5">
            <a:extLst>
              <a:ext uri="{FF2B5EF4-FFF2-40B4-BE49-F238E27FC236}">
                <a16:creationId xmlns:a16="http://schemas.microsoft.com/office/drawing/2014/main" id="{042AB9C4-4412-4D2F-B77C-5466762DA0AD}"/>
              </a:ext>
            </a:extLst>
          </p:cNvPr>
          <p:cNvGraphicFramePr>
            <a:graphicFrameLocks noChangeAspect="1"/>
          </p:cNvGraphicFramePr>
          <p:nvPr/>
        </p:nvGraphicFramePr>
        <p:xfrm>
          <a:off x="1943100" y="914401"/>
          <a:ext cx="8458200" cy="4251325"/>
        </p:xfrm>
        <a:graphic>
          <a:graphicData uri="http://schemas.openxmlformats.org/presentationml/2006/ole">
            <mc:AlternateContent xmlns:mc="http://schemas.openxmlformats.org/markup-compatibility/2006">
              <mc:Choice xmlns:v="urn:schemas-microsoft-com:vml" Requires="v">
                <p:oleObj spid="_x0000_s179211" name="VISIO" r:id="rId3" imgW="3424680" imgH="1721160" progId="Visio.Drawing.4">
                  <p:embed/>
                </p:oleObj>
              </mc:Choice>
              <mc:Fallback>
                <p:oleObj name="VISIO" r:id="rId3" imgW="3424680" imgH="172116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914401"/>
                        <a:ext cx="8458200" cy="425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8" name="Text Box 4">
            <a:extLst>
              <a:ext uri="{FF2B5EF4-FFF2-40B4-BE49-F238E27FC236}">
                <a16:creationId xmlns:a16="http://schemas.microsoft.com/office/drawing/2014/main" id="{0C25B535-1513-416C-8FEC-4B428F63E3C7}"/>
              </a:ext>
            </a:extLst>
          </p:cNvPr>
          <p:cNvSpPr txBox="1">
            <a:spLocks noChangeArrowheads="1"/>
          </p:cNvSpPr>
          <p:nvPr/>
        </p:nvSpPr>
        <p:spPr bwMode="auto">
          <a:xfrm>
            <a:off x="1889125" y="554038"/>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显然，此时的化简结果为</a:t>
            </a:r>
          </a:p>
        </p:txBody>
      </p:sp>
      <p:graphicFrame>
        <p:nvGraphicFramePr>
          <p:cNvPr id="180229" name="Object 5">
            <a:extLst>
              <a:ext uri="{FF2B5EF4-FFF2-40B4-BE49-F238E27FC236}">
                <a16:creationId xmlns:a16="http://schemas.microsoft.com/office/drawing/2014/main" id="{EA945A95-7C84-499A-A4B8-443FDFB89DA8}"/>
              </a:ext>
            </a:extLst>
          </p:cNvPr>
          <p:cNvGraphicFramePr>
            <a:graphicFrameLocks noChangeAspect="1"/>
          </p:cNvGraphicFramePr>
          <p:nvPr/>
        </p:nvGraphicFramePr>
        <p:xfrm>
          <a:off x="4470400" y="1447800"/>
          <a:ext cx="3251200" cy="1206500"/>
        </p:xfrm>
        <a:graphic>
          <a:graphicData uri="http://schemas.openxmlformats.org/presentationml/2006/ole">
            <mc:AlternateContent xmlns:mc="http://schemas.openxmlformats.org/markup-compatibility/2006">
              <mc:Choice xmlns:v="urn:schemas-microsoft-com:vml" Requires="v">
                <p:oleObj spid="_x0000_s180236" name="Equation" r:id="rId3" imgW="1574640" imgH="583920" progId="Equation.3">
                  <p:embed/>
                </p:oleObj>
              </mc:Choice>
              <mc:Fallback>
                <p:oleObj name="Equation" r:id="rId3" imgW="1574640" imgH="5839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0400" y="1447800"/>
                        <a:ext cx="32512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30" name="Text Box 6">
            <a:extLst>
              <a:ext uri="{FF2B5EF4-FFF2-40B4-BE49-F238E27FC236}">
                <a16:creationId xmlns:a16="http://schemas.microsoft.com/office/drawing/2014/main" id="{59B3E520-0F80-4C14-98E2-61FDE6498C76}"/>
              </a:ext>
            </a:extLst>
          </p:cNvPr>
          <p:cNvSpPr txBox="1">
            <a:spLocks noChangeArrowheads="1"/>
          </p:cNvSpPr>
          <p:nvPr/>
        </p:nvSpPr>
        <p:spPr bwMode="auto">
          <a:xfrm>
            <a:off x="1828800" y="2819401"/>
            <a:ext cx="8610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由表达式可见，实现函数功能需要</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个</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输入与门、 </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个</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输入与门和两个</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输入或门。如果将每一个与、或端均看作</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个成本单位， 则这种实现方案共需要</a:t>
            </a:r>
            <a:r>
              <a:rPr kumimoji="1" lang="en-US" altLang="zh-CN" sz="2400">
                <a:latin typeface="Times New Roman" panose="02020603050405020304" pitchFamily="18" charset="0"/>
              </a:rPr>
              <a:t>8</a:t>
            </a:r>
            <a:r>
              <a:rPr kumimoji="1" lang="zh-CN" altLang="en-US" sz="2400">
                <a:latin typeface="Times New Roman" panose="02020603050405020304" pitchFamily="18" charset="0"/>
              </a:rPr>
              <a:t>个逻辑门、</a:t>
            </a:r>
            <a:r>
              <a:rPr kumimoji="1" lang="en-US" altLang="zh-CN" sz="2400">
                <a:latin typeface="Times New Roman" panose="02020603050405020304" pitchFamily="18" charset="0"/>
              </a:rPr>
              <a:t>21</a:t>
            </a:r>
            <a:r>
              <a:rPr kumimoji="1" lang="zh-CN" altLang="en-US" sz="2400">
                <a:latin typeface="Times New Roman" panose="02020603050405020304" pitchFamily="18" charset="0"/>
              </a:rPr>
              <a:t>个成本单位。 </a:t>
            </a:r>
          </a:p>
          <a:p>
            <a:pPr>
              <a:lnSpc>
                <a:spcPct val="180000"/>
              </a:lnSpc>
              <a:spcBef>
                <a:spcPct val="50000"/>
              </a:spcBef>
            </a:pPr>
            <a:r>
              <a:rPr kumimoji="1" lang="zh-CN" altLang="en-US" sz="2400">
                <a:latin typeface="Times New Roman" panose="02020603050405020304" pitchFamily="18" charset="0"/>
              </a:rPr>
              <a:t>        当要求整体最简时，</a:t>
            </a:r>
            <a:r>
              <a:rPr kumimoji="1" lang="en-US" altLang="zh-CN" sz="2400">
                <a:latin typeface="Times New Roman" panose="02020603050405020304" pitchFamily="18" charset="0"/>
              </a:rPr>
              <a:t>F1 </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F2</a:t>
            </a:r>
            <a:r>
              <a:rPr kumimoji="1" lang="zh-CN" altLang="en-US" sz="2400">
                <a:latin typeface="Times New Roman" panose="02020603050405020304" pitchFamily="18" charset="0"/>
              </a:rPr>
              <a:t>的卡诺图如图所示</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图中粗线框为公共圈</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73A3B2B-8B92-4196-88ED-476CC7970788}"/>
              </a:ext>
            </a:extLst>
          </p:cNvPr>
          <p:cNvSpPr>
            <a:spLocks noGrp="1" noChangeArrowheads="1"/>
          </p:cNvSpPr>
          <p:nvPr>
            <p:ph type="title"/>
          </p:nvPr>
        </p:nvSpPr>
        <p:spPr/>
        <p:txBody>
          <a:bodyPr/>
          <a:lstStyle/>
          <a:p>
            <a:r>
              <a:rPr lang="zh-CN" altLang="en-US"/>
              <a:t>常用进制</a:t>
            </a:r>
          </a:p>
        </p:txBody>
      </p:sp>
      <p:sp>
        <p:nvSpPr>
          <p:cNvPr id="14339" name="Rectangle 3">
            <a:extLst>
              <a:ext uri="{FF2B5EF4-FFF2-40B4-BE49-F238E27FC236}">
                <a16:creationId xmlns:a16="http://schemas.microsoft.com/office/drawing/2014/main" id="{FAFC8412-EF50-435B-99CC-267208FFBC45}"/>
              </a:ext>
            </a:extLst>
          </p:cNvPr>
          <p:cNvSpPr>
            <a:spLocks noGrp="1" noChangeArrowheads="1"/>
          </p:cNvSpPr>
          <p:nvPr>
            <p:ph idx="1"/>
          </p:nvPr>
        </p:nvSpPr>
        <p:spPr/>
        <p:txBody>
          <a:bodyPr/>
          <a:lstStyle/>
          <a:p>
            <a:r>
              <a:rPr lang="zh-CN" altLang="en-US"/>
              <a:t>十进制</a:t>
            </a:r>
            <a:r>
              <a:rPr kumimoji="1" lang="en-US" altLang="zh-CN"/>
              <a:t>(Decimal System)</a:t>
            </a:r>
            <a:endParaRPr lang="en-US" altLang="zh-CN"/>
          </a:p>
          <a:p>
            <a:r>
              <a:rPr lang="zh-CN" altLang="en-US"/>
              <a:t>二进制</a:t>
            </a:r>
            <a:r>
              <a:rPr kumimoji="1" lang="en-US" altLang="zh-CN"/>
              <a:t>(Binary System)</a:t>
            </a:r>
            <a:endParaRPr lang="en-US" altLang="zh-CN"/>
          </a:p>
          <a:p>
            <a:r>
              <a:rPr lang="zh-CN" altLang="en-US"/>
              <a:t>八进制</a:t>
            </a:r>
            <a:r>
              <a:rPr lang="en-US" altLang="zh-CN"/>
              <a:t>(Octal System)</a:t>
            </a:r>
          </a:p>
          <a:p>
            <a:r>
              <a:rPr lang="zh-CN" altLang="en-US"/>
              <a:t>十六进制</a:t>
            </a:r>
            <a:r>
              <a:rPr kumimoji="1" lang="en-US" altLang="zh-CN"/>
              <a:t>(Hexadecimal System)</a:t>
            </a:r>
            <a:endParaRPr lang="en-US" altLang="zh-CN"/>
          </a:p>
          <a:p>
            <a:pPr>
              <a:buFontTx/>
              <a:buNone/>
            </a:pPr>
            <a:endParaRPr lang="en-US" altLang="zh-C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a:extLst>
              <a:ext uri="{FF2B5EF4-FFF2-40B4-BE49-F238E27FC236}">
                <a16:creationId xmlns:a16="http://schemas.microsoft.com/office/drawing/2014/main" id="{F09DA93E-9675-40C9-AC00-EAA628032FAF}"/>
              </a:ext>
            </a:extLst>
          </p:cNvPr>
          <p:cNvSpPr txBox="1">
            <a:spLocks noChangeArrowheads="1"/>
          </p:cNvSpPr>
          <p:nvPr/>
        </p:nvSpPr>
        <p:spPr bwMode="auto">
          <a:xfrm>
            <a:off x="5093112" y="5334001"/>
            <a:ext cx="267252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latin typeface="Times New Roman" panose="02020603050405020304" pitchFamily="18" charset="0"/>
              </a:rPr>
              <a:t>卡诺图</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整体最简</a:t>
            </a:r>
            <a:r>
              <a:rPr kumimoji="1" lang="en-US" altLang="zh-CN" sz="2400">
                <a:latin typeface="Times New Roman" panose="02020603050405020304" pitchFamily="18" charset="0"/>
              </a:rPr>
              <a:t>) </a:t>
            </a:r>
          </a:p>
          <a:p>
            <a:pPr algn="ctr"/>
            <a:r>
              <a:rPr kumimoji="1" lang="en-US" altLang="zh-CN" sz="2400">
                <a:latin typeface="Times New Roman" panose="02020603050405020304" pitchFamily="18" charset="0"/>
              </a:rPr>
              <a:t>(a) F</a:t>
            </a:r>
            <a:r>
              <a:rPr kumimoji="1" lang="en-US" altLang="zh-CN" sz="2400" baseline="-25000">
                <a:latin typeface="Times New Roman" panose="02020603050405020304" pitchFamily="18" charset="0"/>
              </a:rPr>
              <a:t>1</a:t>
            </a:r>
            <a:r>
              <a:rPr kumimoji="1" lang="en-US" altLang="zh-CN" sz="2400">
                <a:latin typeface="Times New Roman" panose="02020603050405020304" pitchFamily="18" charset="0"/>
              </a:rPr>
              <a:t>;              (b)F</a:t>
            </a:r>
            <a:r>
              <a:rPr kumimoji="1" lang="en-US" altLang="zh-CN" sz="2400" baseline="-25000">
                <a:latin typeface="Times New Roman" panose="02020603050405020304" pitchFamily="18" charset="0"/>
              </a:rPr>
              <a:t>2</a:t>
            </a:r>
          </a:p>
        </p:txBody>
      </p:sp>
      <p:graphicFrame>
        <p:nvGraphicFramePr>
          <p:cNvPr id="181253" name="Object 5">
            <a:extLst>
              <a:ext uri="{FF2B5EF4-FFF2-40B4-BE49-F238E27FC236}">
                <a16:creationId xmlns:a16="http://schemas.microsoft.com/office/drawing/2014/main" id="{5834B104-BB4D-4FC8-B816-20CFEBA8A9AF}"/>
              </a:ext>
            </a:extLst>
          </p:cNvPr>
          <p:cNvGraphicFramePr>
            <a:graphicFrameLocks noChangeAspect="1"/>
          </p:cNvGraphicFramePr>
          <p:nvPr/>
        </p:nvGraphicFramePr>
        <p:xfrm>
          <a:off x="1981200" y="1066800"/>
          <a:ext cx="8001000" cy="4021138"/>
        </p:xfrm>
        <a:graphic>
          <a:graphicData uri="http://schemas.openxmlformats.org/presentationml/2006/ole">
            <mc:AlternateContent xmlns:mc="http://schemas.openxmlformats.org/markup-compatibility/2006">
              <mc:Choice xmlns:v="urn:schemas-microsoft-com:vml" Requires="v">
                <p:oleObj spid="_x0000_s181259" name="VISIO" r:id="rId3" imgW="3424680" imgH="1721160" progId="Visio.Drawing.4">
                  <p:embed/>
                </p:oleObj>
              </mc:Choice>
              <mc:Fallback>
                <p:oleObj name="VISIO" r:id="rId3" imgW="3424680" imgH="172116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066800"/>
                        <a:ext cx="8001000" cy="402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Text Box 4">
            <a:extLst>
              <a:ext uri="{FF2B5EF4-FFF2-40B4-BE49-F238E27FC236}">
                <a16:creationId xmlns:a16="http://schemas.microsoft.com/office/drawing/2014/main" id="{337C234D-F0AB-43F4-A3E8-EC931F91DB0F}"/>
              </a:ext>
            </a:extLst>
          </p:cNvPr>
          <p:cNvSpPr txBox="1">
            <a:spLocks noChangeArrowheads="1"/>
          </p:cNvSpPr>
          <p:nvPr/>
        </p:nvSpPr>
        <p:spPr bwMode="auto">
          <a:xfrm>
            <a:off x="2514600" y="685800"/>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此时的化简结果为</a:t>
            </a:r>
          </a:p>
        </p:txBody>
      </p:sp>
      <p:graphicFrame>
        <p:nvGraphicFramePr>
          <p:cNvPr id="182277" name="Object 5">
            <a:extLst>
              <a:ext uri="{FF2B5EF4-FFF2-40B4-BE49-F238E27FC236}">
                <a16:creationId xmlns:a16="http://schemas.microsoft.com/office/drawing/2014/main" id="{05AEA0E1-3C3E-40A4-95B8-9A6D4E69778A}"/>
              </a:ext>
            </a:extLst>
          </p:cNvPr>
          <p:cNvGraphicFramePr>
            <a:graphicFrameLocks noChangeAspect="1"/>
          </p:cNvGraphicFramePr>
          <p:nvPr/>
        </p:nvGraphicFramePr>
        <p:xfrm>
          <a:off x="4432300" y="1524000"/>
          <a:ext cx="3327400" cy="1233488"/>
        </p:xfrm>
        <a:graphic>
          <a:graphicData uri="http://schemas.openxmlformats.org/presentationml/2006/ole">
            <mc:AlternateContent xmlns:mc="http://schemas.openxmlformats.org/markup-compatibility/2006">
              <mc:Choice xmlns:v="urn:schemas-microsoft-com:vml" Requires="v">
                <p:oleObj spid="_x0000_s182284" name="Equation" r:id="rId3" imgW="1574640" imgH="583920" progId="Equation.3">
                  <p:embed/>
                </p:oleObj>
              </mc:Choice>
              <mc:Fallback>
                <p:oleObj name="Equation" r:id="rId3" imgW="1574640" imgH="5839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2300" y="1524000"/>
                        <a:ext cx="3327400" cy="123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78" name="Text Box 6">
            <a:extLst>
              <a:ext uri="{FF2B5EF4-FFF2-40B4-BE49-F238E27FC236}">
                <a16:creationId xmlns:a16="http://schemas.microsoft.com/office/drawing/2014/main" id="{F0CA4682-AFE7-4BE1-9FB0-1CB2E8D39126}"/>
              </a:ext>
            </a:extLst>
          </p:cNvPr>
          <p:cNvSpPr txBox="1">
            <a:spLocks noChangeArrowheads="1"/>
          </p:cNvSpPr>
          <p:nvPr/>
        </p:nvSpPr>
        <p:spPr bwMode="auto">
          <a:xfrm>
            <a:off x="1828800" y="3048001"/>
            <a:ext cx="8610600"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由于有两个逻辑门共用，因此这种实现方案只需要</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个</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输入与门、 </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个</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输入与门和两个</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输入或门，即需要</a:t>
            </a:r>
            <a:r>
              <a:rPr kumimoji="1" lang="en-US" altLang="zh-CN" sz="2400">
                <a:latin typeface="Times New Roman" panose="02020603050405020304" pitchFamily="18" charset="0"/>
              </a:rPr>
              <a:t>6</a:t>
            </a:r>
            <a:r>
              <a:rPr kumimoji="1" lang="zh-CN" altLang="en-US" sz="2400">
                <a:latin typeface="Times New Roman" panose="02020603050405020304" pitchFamily="18" charset="0"/>
              </a:rPr>
              <a:t>个逻辑门、</a:t>
            </a:r>
            <a:r>
              <a:rPr kumimoji="1" lang="en-US" altLang="zh-CN" sz="2400">
                <a:latin typeface="Times New Roman" panose="02020603050405020304" pitchFamily="18" charset="0"/>
              </a:rPr>
              <a:t>17</a:t>
            </a:r>
            <a:r>
              <a:rPr kumimoji="1" lang="zh-CN" altLang="en-US" sz="2400">
                <a:latin typeface="Times New Roman" panose="02020603050405020304" pitchFamily="18" charset="0"/>
              </a:rPr>
              <a:t>个成本单位。可见该方案的整体成本要比单个最简的实现方案低一些。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F8380DD9-4D0B-4E8C-9E32-E689C98EC863}"/>
              </a:ext>
            </a:extLst>
          </p:cNvPr>
          <p:cNvSpPr>
            <a:spLocks noGrp="1" noChangeArrowheads="1"/>
          </p:cNvSpPr>
          <p:nvPr>
            <p:ph type="title" idx="4294967295"/>
          </p:nvPr>
        </p:nvSpPr>
        <p:spPr>
          <a:xfrm>
            <a:off x="0" y="1219200"/>
            <a:ext cx="8229600" cy="1143000"/>
          </a:xfrm>
        </p:spPr>
        <p:txBody>
          <a:bodyPr>
            <a:normAutofit fontScale="90000"/>
          </a:bodyPr>
          <a:lstStyle/>
          <a:p>
            <a:pPr algn="l"/>
            <a:r>
              <a:rPr lang="zh-CN" altLang="en-US" sz="4000"/>
              <a:t>另一种卡诺图化简为或与表达式的方法，例</a:t>
            </a:r>
            <a:r>
              <a:rPr lang="en-US" altLang="zh-CN" sz="4000"/>
              <a:t>1.35</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Text Box 4">
            <a:extLst>
              <a:ext uri="{FF2B5EF4-FFF2-40B4-BE49-F238E27FC236}">
                <a16:creationId xmlns:a16="http://schemas.microsoft.com/office/drawing/2014/main" id="{BF5EED75-6B38-4ADA-A55A-742705DB76C4}"/>
              </a:ext>
            </a:extLst>
          </p:cNvPr>
          <p:cNvSpPr txBox="1">
            <a:spLocks noChangeArrowheads="1"/>
          </p:cNvSpPr>
          <p:nvPr/>
        </p:nvSpPr>
        <p:spPr bwMode="auto">
          <a:xfrm>
            <a:off x="1981200" y="854075"/>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1.5.4  </a:t>
            </a:r>
            <a:r>
              <a:rPr kumimoji="1" lang="zh-CN" altLang="en-US" sz="2400" b="1">
                <a:latin typeface="Times New Roman" panose="02020603050405020304" pitchFamily="18" charset="0"/>
              </a:rPr>
              <a:t>含有任意项的逻辑函数的化简</a:t>
            </a:r>
          </a:p>
        </p:txBody>
      </p:sp>
      <p:sp>
        <p:nvSpPr>
          <p:cNvPr id="183301" name="Text Box 5">
            <a:extLst>
              <a:ext uri="{FF2B5EF4-FFF2-40B4-BE49-F238E27FC236}">
                <a16:creationId xmlns:a16="http://schemas.microsoft.com/office/drawing/2014/main" id="{06F72637-FF02-467C-B2D0-8D6B53236C99}"/>
              </a:ext>
            </a:extLst>
          </p:cNvPr>
          <p:cNvSpPr txBox="1">
            <a:spLocks noChangeArrowheads="1"/>
          </p:cNvSpPr>
          <p:nvPr/>
        </p:nvSpPr>
        <p:spPr bwMode="auto">
          <a:xfrm>
            <a:off x="2787650" y="1574800"/>
            <a:ext cx="734695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80000"/>
              </a:lnSpc>
            </a:pPr>
            <a:r>
              <a:rPr kumimoji="1" lang="en-US" altLang="zh-CN" sz="2400" b="1">
                <a:latin typeface="Times New Roman" panose="02020603050405020304" pitchFamily="18" charset="0"/>
              </a:rPr>
              <a:t>1.  </a:t>
            </a:r>
            <a:r>
              <a:rPr kumimoji="1" lang="zh-CN" altLang="en-US" sz="2400" b="1">
                <a:latin typeface="Times New Roman" panose="02020603050405020304" pitchFamily="18" charset="0"/>
              </a:rPr>
              <a:t>含有任意项的逻辑函数的表示方法</a:t>
            </a:r>
          </a:p>
          <a:p>
            <a:pPr>
              <a:lnSpc>
                <a:spcPct val="180000"/>
              </a:lnSpc>
            </a:pPr>
            <a:r>
              <a:rPr kumimoji="1" lang="zh-CN" altLang="en-US" sz="2400">
                <a:latin typeface="Times New Roman" panose="02020603050405020304" pitchFamily="18" charset="0"/>
              </a:rPr>
              <a:t>含有任意项的逻辑函数通常有以下几种表示方法：  </a:t>
            </a:r>
          </a:p>
          <a:p>
            <a:pPr>
              <a:lnSpc>
                <a:spcPct val="180000"/>
              </a:lnSpc>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  </a:t>
            </a:r>
            <a:r>
              <a:rPr kumimoji="1" lang="zh-CN" altLang="en-US" sz="2400">
                <a:latin typeface="Times New Roman" panose="02020603050405020304" pitchFamily="18" charset="0"/>
              </a:rPr>
              <a:t>最小项表达式为</a:t>
            </a:r>
          </a:p>
          <a:p>
            <a:pPr lvl="2">
              <a:lnSpc>
                <a:spcPct val="180000"/>
              </a:lnSpc>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F = ∑m( )+∑Φ( )</a:t>
            </a:r>
          </a:p>
          <a:p>
            <a:pPr lvl="2">
              <a:lnSpc>
                <a:spcPct val="180000"/>
              </a:lnSpc>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约束条件：∑</a:t>
            </a:r>
            <a:r>
              <a:rPr kumimoji="1" lang="en-US" altLang="zh-CN" sz="2400">
                <a:latin typeface="Times New Roman" panose="02020603050405020304" pitchFamily="18" charset="0"/>
              </a:rPr>
              <a:t>Φ( ) = 0</a:t>
            </a:r>
          </a:p>
        </p:txBody>
      </p:sp>
      <p:sp>
        <p:nvSpPr>
          <p:cNvPr id="183302" name="AutoShape 6">
            <a:extLst>
              <a:ext uri="{FF2B5EF4-FFF2-40B4-BE49-F238E27FC236}">
                <a16:creationId xmlns:a16="http://schemas.microsoft.com/office/drawing/2014/main" id="{8162CCAD-7033-412C-B3E3-0CB0362A00B1}"/>
              </a:ext>
            </a:extLst>
          </p:cNvPr>
          <p:cNvSpPr>
            <a:spLocks/>
          </p:cNvSpPr>
          <p:nvPr/>
        </p:nvSpPr>
        <p:spPr bwMode="auto">
          <a:xfrm>
            <a:off x="5118100" y="3952875"/>
            <a:ext cx="152400" cy="762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03" name="Text Box 7">
            <a:extLst>
              <a:ext uri="{FF2B5EF4-FFF2-40B4-BE49-F238E27FC236}">
                <a16:creationId xmlns:a16="http://schemas.microsoft.com/office/drawing/2014/main" id="{29A83132-889E-43F8-90A3-AA769E357ED7}"/>
              </a:ext>
            </a:extLst>
          </p:cNvPr>
          <p:cNvSpPr txBox="1">
            <a:spLocks noChangeArrowheads="1"/>
          </p:cNvSpPr>
          <p:nvPr/>
        </p:nvSpPr>
        <p:spPr bwMode="auto">
          <a:xfrm>
            <a:off x="9448800" y="4114800"/>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(1-11)</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Text Box 4">
            <a:extLst>
              <a:ext uri="{FF2B5EF4-FFF2-40B4-BE49-F238E27FC236}">
                <a16:creationId xmlns:a16="http://schemas.microsoft.com/office/drawing/2014/main" id="{A48DC70E-0EA8-49DD-B05B-9D33140F8D1A}"/>
              </a:ext>
            </a:extLst>
          </p:cNvPr>
          <p:cNvSpPr txBox="1">
            <a:spLocks noChangeArrowheads="1"/>
          </p:cNvSpPr>
          <p:nvPr/>
        </p:nvSpPr>
        <p:spPr bwMode="auto">
          <a:xfrm>
            <a:off x="2209800" y="914400"/>
            <a:ext cx="290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 (2)  </a:t>
            </a:r>
            <a:r>
              <a:rPr kumimoji="1" lang="zh-CN" altLang="en-US" sz="2400">
                <a:latin typeface="Times New Roman" panose="02020603050405020304" pitchFamily="18" charset="0"/>
              </a:rPr>
              <a:t>最大项表达式为</a:t>
            </a:r>
          </a:p>
        </p:txBody>
      </p:sp>
      <p:sp>
        <p:nvSpPr>
          <p:cNvPr id="184325" name="Text Box 5">
            <a:extLst>
              <a:ext uri="{FF2B5EF4-FFF2-40B4-BE49-F238E27FC236}">
                <a16:creationId xmlns:a16="http://schemas.microsoft.com/office/drawing/2014/main" id="{13718770-CA83-47D7-BA37-4A3E68A54F17}"/>
              </a:ext>
            </a:extLst>
          </p:cNvPr>
          <p:cNvSpPr txBox="1">
            <a:spLocks noChangeArrowheads="1"/>
          </p:cNvSpPr>
          <p:nvPr/>
        </p:nvSpPr>
        <p:spPr bwMode="auto">
          <a:xfrm>
            <a:off x="4648200" y="1828801"/>
            <a:ext cx="23551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F = ∏M( )·∏Φ( )</a:t>
            </a:r>
          </a:p>
        </p:txBody>
      </p:sp>
      <p:sp>
        <p:nvSpPr>
          <p:cNvPr id="184326" name="Rectangle 6">
            <a:extLst>
              <a:ext uri="{FF2B5EF4-FFF2-40B4-BE49-F238E27FC236}">
                <a16:creationId xmlns:a16="http://schemas.microsoft.com/office/drawing/2014/main" id="{410DF8A9-8FD5-446F-9207-711C53CF7905}"/>
              </a:ext>
            </a:extLst>
          </p:cNvPr>
          <p:cNvSpPr>
            <a:spLocks noChangeArrowheads="1"/>
          </p:cNvSpPr>
          <p:nvPr/>
        </p:nvSpPr>
        <p:spPr bwMode="auto">
          <a:xfrm>
            <a:off x="8991600" y="1828800"/>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 (1-12)</a:t>
            </a:r>
          </a:p>
        </p:txBody>
      </p:sp>
      <p:sp>
        <p:nvSpPr>
          <p:cNvPr id="184327" name="Text Box 7">
            <a:extLst>
              <a:ext uri="{FF2B5EF4-FFF2-40B4-BE49-F238E27FC236}">
                <a16:creationId xmlns:a16="http://schemas.microsoft.com/office/drawing/2014/main" id="{45535EFE-B097-46FE-A7C7-F9C3744A7257}"/>
              </a:ext>
            </a:extLst>
          </p:cNvPr>
          <p:cNvSpPr txBox="1">
            <a:spLocks noChangeArrowheads="1"/>
          </p:cNvSpPr>
          <p:nvPr/>
        </p:nvSpPr>
        <p:spPr bwMode="auto">
          <a:xfrm>
            <a:off x="1752600" y="2667000"/>
            <a:ext cx="56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 </a:t>
            </a:r>
            <a:r>
              <a:rPr kumimoji="1" lang="zh-CN" altLang="en-US" sz="2400">
                <a:latin typeface="Times New Roman" panose="02020603050405020304" pitchFamily="18" charset="0"/>
              </a:rPr>
              <a:t>或</a:t>
            </a:r>
          </a:p>
        </p:txBody>
      </p:sp>
      <p:sp>
        <p:nvSpPr>
          <p:cNvPr id="184328" name="Text Box 8">
            <a:extLst>
              <a:ext uri="{FF2B5EF4-FFF2-40B4-BE49-F238E27FC236}">
                <a16:creationId xmlns:a16="http://schemas.microsoft.com/office/drawing/2014/main" id="{A3B9D75A-1518-4FB2-9827-D476AB95E259}"/>
              </a:ext>
            </a:extLst>
          </p:cNvPr>
          <p:cNvSpPr txBox="1">
            <a:spLocks noChangeArrowheads="1"/>
          </p:cNvSpPr>
          <p:nvPr/>
        </p:nvSpPr>
        <p:spPr bwMode="auto">
          <a:xfrm>
            <a:off x="4648201" y="3089276"/>
            <a:ext cx="3041217" cy="1324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80000"/>
              </a:lnSpc>
            </a:pPr>
            <a:r>
              <a:rPr kumimoji="1" lang="en-US" altLang="zh-CN" sz="2400">
                <a:latin typeface="Times New Roman" panose="02020603050405020304" pitchFamily="18" charset="0"/>
              </a:rPr>
              <a:t>F = ∏M( )</a:t>
            </a:r>
          </a:p>
          <a:p>
            <a:pPr>
              <a:lnSpc>
                <a:spcPct val="180000"/>
              </a:lnSpc>
            </a:pPr>
            <a:r>
              <a:rPr kumimoji="1" lang="zh-CN" altLang="en-US" sz="2400">
                <a:latin typeface="Times New Roman" panose="02020603050405020304" pitchFamily="18" charset="0"/>
              </a:rPr>
              <a:t>约束条件： ∏</a:t>
            </a:r>
            <a:r>
              <a:rPr kumimoji="1" lang="en-US" altLang="zh-CN" sz="2400">
                <a:latin typeface="Times New Roman" panose="02020603050405020304" pitchFamily="18" charset="0"/>
              </a:rPr>
              <a:t>Φ( ) = 1</a:t>
            </a:r>
          </a:p>
        </p:txBody>
      </p:sp>
      <p:sp>
        <p:nvSpPr>
          <p:cNvPr id="184329" name="AutoShape 9">
            <a:extLst>
              <a:ext uri="{FF2B5EF4-FFF2-40B4-BE49-F238E27FC236}">
                <a16:creationId xmlns:a16="http://schemas.microsoft.com/office/drawing/2014/main" id="{83AA478F-73FB-4806-8E8F-AC13DAFD2D2E}"/>
              </a:ext>
            </a:extLst>
          </p:cNvPr>
          <p:cNvSpPr>
            <a:spLocks/>
          </p:cNvSpPr>
          <p:nvPr/>
        </p:nvSpPr>
        <p:spPr bwMode="auto">
          <a:xfrm>
            <a:off x="4495800" y="3505200"/>
            <a:ext cx="152400" cy="838200"/>
          </a:xfrm>
          <a:prstGeom prst="leftBrace">
            <a:avLst>
              <a:gd name="adj1" fmla="val 45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30" name="Rectangle 10">
            <a:extLst>
              <a:ext uri="{FF2B5EF4-FFF2-40B4-BE49-F238E27FC236}">
                <a16:creationId xmlns:a16="http://schemas.microsoft.com/office/drawing/2014/main" id="{D447EC92-F019-414F-BE77-E82F1510F507}"/>
              </a:ext>
            </a:extLst>
          </p:cNvPr>
          <p:cNvSpPr>
            <a:spLocks noChangeArrowheads="1"/>
          </p:cNvSpPr>
          <p:nvPr/>
        </p:nvSpPr>
        <p:spPr bwMode="auto">
          <a:xfrm>
            <a:off x="9067800" y="3657600"/>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 (1-13)</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Text Box 4">
            <a:extLst>
              <a:ext uri="{FF2B5EF4-FFF2-40B4-BE49-F238E27FC236}">
                <a16:creationId xmlns:a16="http://schemas.microsoft.com/office/drawing/2014/main" id="{DA94D2AC-121D-422A-925E-EECB9462C774}"/>
              </a:ext>
            </a:extLst>
          </p:cNvPr>
          <p:cNvSpPr txBox="1">
            <a:spLocks noChangeArrowheads="1"/>
          </p:cNvSpPr>
          <p:nvPr/>
        </p:nvSpPr>
        <p:spPr bwMode="auto">
          <a:xfrm>
            <a:off x="1676400" y="381001"/>
            <a:ext cx="8763000"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8000"/>
              </a:lnSpc>
              <a:spcBef>
                <a:spcPct val="50000"/>
              </a:spcBef>
            </a:pPr>
            <a:r>
              <a:rPr kumimoji="1" lang="en-US" altLang="zh-CN" sz="2400">
                <a:latin typeface="Times New Roman" panose="02020603050405020304" pitchFamily="18" charset="0"/>
              </a:rPr>
              <a:t>        (3)  </a:t>
            </a:r>
            <a:r>
              <a:rPr kumimoji="1" lang="zh-CN" altLang="en-US" sz="2400">
                <a:latin typeface="Times New Roman" panose="02020603050405020304" pitchFamily="18" charset="0"/>
              </a:rPr>
              <a:t>非标准表达式</a:t>
            </a:r>
          </a:p>
          <a:p>
            <a:pPr>
              <a:lnSpc>
                <a:spcPct val="168000"/>
              </a:lnSpc>
              <a:spcBef>
                <a:spcPct val="50000"/>
              </a:spcBef>
            </a:pPr>
            <a:r>
              <a:rPr kumimoji="1" lang="zh-CN" altLang="en-US" sz="2400">
                <a:latin typeface="Times New Roman" panose="02020603050405020304" pitchFamily="18" charset="0"/>
              </a:rPr>
              <a:t>        此时，函数</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和约束条件中至少有一个是非标准表达式，约束条件甚至可能是用语言来描述的。 </a:t>
            </a:r>
          </a:p>
          <a:p>
            <a:pPr>
              <a:lnSpc>
                <a:spcPct val="168000"/>
              </a:lnSpc>
              <a:spcBef>
                <a:spcPct val="50000"/>
              </a:spcBef>
            </a:pPr>
            <a:r>
              <a:rPr kumimoji="1" lang="zh-CN" altLang="en-US" sz="2400">
                <a:latin typeface="Times New Roman" panose="02020603050405020304" pitchFamily="18" charset="0"/>
              </a:rPr>
              <a:t>       上述三种表示方法中， 括号内均为标准项的序号。 任意项与最小项表达式是逻辑或的关系，而与最大项表达式是逻辑与的关系。将最小项表达式中的约束条件写成∑</a:t>
            </a:r>
            <a:r>
              <a:rPr kumimoji="1" lang="en-US" altLang="zh-CN" sz="2400">
                <a:latin typeface="Times New Roman" panose="02020603050405020304" pitchFamily="18" charset="0"/>
              </a:rPr>
              <a:t>Φ( ) = 0</a:t>
            </a:r>
            <a:r>
              <a:rPr kumimoji="1" lang="zh-CN" altLang="en-US" sz="2400">
                <a:latin typeface="Times New Roman" panose="02020603050405020304" pitchFamily="18" charset="0"/>
              </a:rPr>
              <a:t>，将最大项表达式中的约束条件写成∏</a:t>
            </a:r>
            <a:r>
              <a:rPr kumimoji="1" lang="en-US" altLang="zh-CN" sz="2400">
                <a:latin typeface="Times New Roman" panose="02020603050405020304" pitchFamily="18" charset="0"/>
              </a:rPr>
              <a:t>Φ( ) = 1  </a:t>
            </a:r>
            <a:r>
              <a:rPr kumimoji="1" lang="zh-CN" altLang="en-US" sz="2400">
                <a:latin typeface="Times New Roman" panose="02020603050405020304" pitchFamily="18" charset="0"/>
              </a:rPr>
              <a:t>，相当于任意项的加入不会变原表达式所描述的逻辑电路的功能。注意约束条件的这两种不同表示方法。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372" name="Group 4">
            <a:extLst>
              <a:ext uri="{FF2B5EF4-FFF2-40B4-BE49-F238E27FC236}">
                <a16:creationId xmlns:a16="http://schemas.microsoft.com/office/drawing/2014/main" id="{F315A3CB-5BCC-4207-80FA-5BA2A1149B9A}"/>
              </a:ext>
            </a:extLst>
          </p:cNvPr>
          <p:cNvGrpSpPr>
            <a:grpSpLocks/>
          </p:cNvGrpSpPr>
          <p:nvPr/>
        </p:nvGrpSpPr>
        <p:grpSpPr bwMode="auto">
          <a:xfrm>
            <a:off x="1752600" y="609600"/>
            <a:ext cx="8763000" cy="4953000"/>
            <a:chOff x="144" y="384"/>
            <a:chExt cx="5520" cy="3120"/>
          </a:xfrm>
        </p:grpSpPr>
        <p:sp>
          <p:nvSpPr>
            <p:cNvPr id="186373" name="Text Box 5">
              <a:extLst>
                <a:ext uri="{FF2B5EF4-FFF2-40B4-BE49-F238E27FC236}">
                  <a16:creationId xmlns:a16="http://schemas.microsoft.com/office/drawing/2014/main" id="{396CA778-7AC6-4A8D-89D1-49FE8A745BE4}"/>
                </a:ext>
              </a:extLst>
            </p:cNvPr>
            <p:cNvSpPr txBox="1">
              <a:spLocks noChangeArrowheads="1"/>
            </p:cNvSpPr>
            <p:nvPr/>
          </p:nvSpPr>
          <p:spPr bwMode="auto">
            <a:xfrm>
              <a:off x="482" y="384"/>
              <a:ext cx="29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 2.  </a:t>
              </a:r>
              <a:r>
                <a:rPr kumimoji="1" lang="zh-CN" altLang="en-US" sz="2400" b="1">
                  <a:latin typeface="Times New Roman" panose="02020603050405020304" pitchFamily="18" charset="0"/>
                </a:rPr>
                <a:t>含有任意项的逻辑函数的化简</a:t>
              </a:r>
            </a:p>
          </p:txBody>
        </p:sp>
        <p:sp>
          <p:nvSpPr>
            <p:cNvPr id="186374" name="Text Box 6">
              <a:extLst>
                <a:ext uri="{FF2B5EF4-FFF2-40B4-BE49-F238E27FC236}">
                  <a16:creationId xmlns:a16="http://schemas.microsoft.com/office/drawing/2014/main" id="{82AC1129-AA41-4D45-9E51-8D813CCE0682}"/>
                </a:ext>
              </a:extLst>
            </p:cNvPr>
            <p:cNvSpPr txBox="1">
              <a:spLocks noChangeArrowheads="1"/>
            </p:cNvSpPr>
            <p:nvPr/>
          </p:nvSpPr>
          <p:spPr bwMode="auto">
            <a:xfrm>
              <a:off x="144" y="850"/>
              <a:ext cx="5520" cy="1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例：用卡诺图化简逻辑函数并写出其最简与或式和或与式。 </a:t>
              </a:r>
            </a:p>
            <a:p>
              <a:pPr algn="ctr">
                <a:lnSpc>
                  <a:spcPct val="130000"/>
                </a:lnSpc>
                <a:spcBef>
                  <a:spcPct val="50000"/>
                </a:spcBef>
              </a:pPr>
              <a:r>
                <a:rPr kumimoji="1" lang="en-US" altLang="zh-CN" sz="2400">
                  <a:latin typeface="Times New Roman" panose="02020603050405020304" pitchFamily="18" charset="0"/>
                </a:rPr>
                <a:t>F(A,B,C,D) = ∑m(0,1,6,9,14,15) + ∑Φ(2,4,7,8,10,11,12,13)</a:t>
              </a:r>
            </a:p>
          </p:txBody>
        </p:sp>
        <p:sp>
          <p:nvSpPr>
            <p:cNvPr id="186375" name="Text Box 7">
              <a:extLst>
                <a:ext uri="{FF2B5EF4-FFF2-40B4-BE49-F238E27FC236}">
                  <a16:creationId xmlns:a16="http://schemas.microsoft.com/office/drawing/2014/main" id="{EC16689E-1FB0-45D9-B656-D4302B5D6D55}"/>
                </a:ext>
              </a:extLst>
            </p:cNvPr>
            <p:cNvSpPr txBox="1">
              <a:spLocks noChangeArrowheads="1"/>
            </p:cNvSpPr>
            <p:nvPr/>
          </p:nvSpPr>
          <p:spPr bwMode="auto">
            <a:xfrm>
              <a:off x="470" y="1891"/>
              <a:ext cx="2503" cy="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200000"/>
                </a:lnSpc>
              </a:pPr>
              <a:r>
                <a:rPr kumimoji="1" lang="zh-CN" altLang="en-US" sz="2400" b="1">
                  <a:latin typeface="Times New Roman" panose="02020603050405020304" pitchFamily="18" charset="0"/>
                </a:rPr>
                <a:t>解 </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的卡诺图如图所示。 </a:t>
              </a:r>
            </a:p>
            <a:p>
              <a:pPr>
                <a:lnSpc>
                  <a:spcPct val="200000"/>
                </a:lnSpc>
              </a:pPr>
              <a:r>
                <a:rPr kumimoji="1" lang="zh-CN" altLang="en-US" sz="2400">
                  <a:latin typeface="Times New Roman" panose="02020603050405020304" pitchFamily="18" charset="0"/>
                </a:rPr>
                <a:t>最简与或式为</a:t>
              </a:r>
            </a:p>
          </p:txBody>
        </p:sp>
        <p:graphicFrame>
          <p:nvGraphicFramePr>
            <p:cNvPr id="186376" name="Object 8">
              <a:extLst>
                <a:ext uri="{FF2B5EF4-FFF2-40B4-BE49-F238E27FC236}">
                  <a16:creationId xmlns:a16="http://schemas.microsoft.com/office/drawing/2014/main" id="{D2BBC499-2B2A-407C-889E-02A5C841FF91}"/>
                </a:ext>
              </a:extLst>
            </p:cNvPr>
            <p:cNvGraphicFramePr>
              <a:graphicFrameLocks noChangeAspect="1"/>
            </p:cNvGraphicFramePr>
            <p:nvPr/>
          </p:nvGraphicFramePr>
          <p:xfrm>
            <a:off x="1872" y="2578"/>
            <a:ext cx="1092" cy="269"/>
          </p:xfrm>
          <a:graphic>
            <a:graphicData uri="http://schemas.openxmlformats.org/presentationml/2006/ole">
              <mc:AlternateContent xmlns:mc="http://schemas.openxmlformats.org/markup-compatibility/2006">
                <mc:Choice xmlns:v="urn:schemas-microsoft-com:vml" Requires="v">
                  <p:oleObj spid="_x0000_s186389" name="Equation" r:id="rId3" imgW="876240" imgH="215640" progId="Equation.3">
                    <p:embed/>
                  </p:oleObj>
                </mc:Choice>
                <mc:Fallback>
                  <p:oleObj name="Equation" r:id="rId3" imgW="876240" imgH="2156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 y="2578"/>
                          <a:ext cx="1092"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77" name="Text Box 9">
              <a:extLst>
                <a:ext uri="{FF2B5EF4-FFF2-40B4-BE49-F238E27FC236}">
                  <a16:creationId xmlns:a16="http://schemas.microsoft.com/office/drawing/2014/main" id="{9512681A-63A7-4D7C-8D10-DB1A33C90E6A}"/>
                </a:ext>
              </a:extLst>
            </p:cNvPr>
            <p:cNvSpPr txBox="1">
              <a:spLocks noChangeArrowheads="1"/>
            </p:cNvSpPr>
            <p:nvPr/>
          </p:nvSpPr>
          <p:spPr bwMode="auto">
            <a:xfrm>
              <a:off x="470" y="3167"/>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最简或与式为</a:t>
              </a:r>
            </a:p>
          </p:txBody>
        </p:sp>
        <p:graphicFrame>
          <p:nvGraphicFramePr>
            <p:cNvPr id="186378" name="Object 10">
              <a:extLst>
                <a:ext uri="{FF2B5EF4-FFF2-40B4-BE49-F238E27FC236}">
                  <a16:creationId xmlns:a16="http://schemas.microsoft.com/office/drawing/2014/main" id="{DEA810C0-448A-4D88-8045-71AC278DB4AD}"/>
                </a:ext>
              </a:extLst>
            </p:cNvPr>
            <p:cNvGraphicFramePr>
              <a:graphicFrameLocks noChangeAspect="1"/>
            </p:cNvGraphicFramePr>
            <p:nvPr/>
          </p:nvGraphicFramePr>
          <p:xfrm>
            <a:off x="1824" y="3202"/>
            <a:ext cx="1540" cy="302"/>
          </p:xfrm>
          <a:graphic>
            <a:graphicData uri="http://schemas.openxmlformats.org/presentationml/2006/ole">
              <mc:AlternateContent xmlns:mc="http://schemas.openxmlformats.org/markup-compatibility/2006">
                <mc:Choice xmlns:v="urn:schemas-microsoft-com:vml" Requires="v">
                  <p:oleObj spid="_x0000_s186390" name="Equation" r:id="rId5" imgW="1231560" imgH="241200" progId="Equation.3">
                    <p:embed/>
                  </p:oleObj>
                </mc:Choice>
                <mc:Fallback>
                  <p:oleObj name="Equation" r:id="rId5" imgW="1231560" imgH="241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 y="3202"/>
                          <a:ext cx="154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6" name="Text Box 4">
            <a:extLst>
              <a:ext uri="{FF2B5EF4-FFF2-40B4-BE49-F238E27FC236}">
                <a16:creationId xmlns:a16="http://schemas.microsoft.com/office/drawing/2014/main" id="{02E65B7F-C500-489B-86CC-EC7FDA08FC43}"/>
              </a:ext>
            </a:extLst>
          </p:cNvPr>
          <p:cNvSpPr txBox="1">
            <a:spLocks noChangeArrowheads="1"/>
          </p:cNvSpPr>
          <p:nvPr/>
        </p:nvSpPr>
        <p:spPr bwMode="auto">
          <a:xfrm>
            <a:off x="5943600" y="56388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卡诺图</a:t>
            </a:r>
          </a:p>
        </p:txBody>
      </p:sp>
      <p:graphicFrame>
        <p:nvGraphicFramePr>
          <p:cNvPr id="187397" name="Object 5">
            <a:extLst>
              <a:ext uri="{FF2B5EF4-FFF2-40B4-BE49-F238E27FC236}">
                <a16:creationId xmlns:a16="http://schemas.microsoft.com/office/drawing/2014/main" id="{2A8367C3-F773-4A1B-A2D2-1581DAD64261}"/>
              </a:ext>
            </a:extLst>
          </p:cNvPr>
          <p:cNvGraphicFramePr>
            <a:graphicFrameLocks noChangeAspect="1"/>
          </p:cNvGraphicFramePr>
          <p:nvPr/>
        </p:nvGraphicFramePr>
        <p:xfrm>
          <a:off x="3505200" y="990601"/>
          <a:ext cx="4648200" cy="4505325"/>
        </p:xfrm>
        <a:graphic>
          <a:graphicData uri="http://schemas.openxmlformats.org/presentationml/2006/ole">
            <mc:AlternateContent xmlns:mc="http://schemas.openxmlformats.org/markup-compatibility/2006">
              <mc:Choice xmlns:v="urn:schemas-microsoft-com:vml" Requires="v">
                <p:oleObj spid="_x0000_s187403" name="VISIO" r:id="rId3" imgW="1552680" imgH="1505520" progId="Visio.Drawing.4">
                  <p:embed/>
                </p:oleObj>
              </mc:Choice>
              <mc:Fallback>
                <p:oleObj name="VISIO" r:id="rId3" imgW="1552680" imgH="150552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990601"/>
                        <a:ext cx="464820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Text Box 4">
            <a:extLst>
              <a:ext uri="{FF2B5EF4-FFF2-40B4-BE49-F238E27FC236}">
                <a16:creationId xmlns:a16="http://schemas.microsoft.com/office/drawing/2014/main" id="{3B7C6013-7D1C-4124-A065-0F2CFF70822B}"/>
              </a:ext>
            </a:extLst>
          </p:cNvPr>
          <p:cNvSpPr txBox="1">
            <a:spLocks noChangeArrowheads="1"/>
          </p:cNvSpPr>
          <p:nvPr/>
        </p:nvSpPr>
        <p:spPr bwMode="auto">
          <a:xfrm>
            <a:off x="1752600" y="381001"/>
            <a:ext cx="8686800" cy="106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en-US" altLang="zh-CN" sz="2400">
                <a:latin typeface="Times New Roman" panose="02020603050405020304" pitchFamily="18" charset="0"/>
              </a:rPr>
              <a:t>             </a:t>
            </a:r>
            <a:r>
              <a:rPr kumimoji="1" lang="zh-CN" altLang="en-US" sz="2400" b="1">
                <a:latin typeface="Times New Roman" panose="02020603050405020304" pitchFamily="18" charset="0"/>
              </a:rPr>
              <a:t>例：</a:t>
            </a:r>
            <a:r>
              <a:rPr kumimoji="1" lang="zh-CN" altLang="en-US" sz="2400">
                <a:latin typeface="Times New Roman" panose="02020603050405020304" pitchFamily="18" charset="0"/>
              </a:rPr>
              <a:t>用卡诺图下列化简逻辑函数，并写出其最简与或式和最简或与式。</a:t>
            </a:r>
          </a:p>
        </p:txBody>
      </p:sp>
      <p:graphicFrame>
        <p:nvGraphicFramePr>
          <p:cNvPr id="188421" name="Object 5">
            <a:extLst>
              <a:ext uri="{FF2B5EF4-FFF2-40B4-BE49-F238E27FC236}">
                <a16:creationId xmlns:a16="http://schemas.microsoft.com/office/drawing/2014/main" id="{62523F7C-6E83-4FAD-B232-38A9EA1B0F1D}"/>
              </a:ext>
            </a:extLst>
          </p:cNvPr>
          <p:cNvGraphicFramePr>
            <a:graphicFrameLocks noChangeAspect="1"/>
          </p:cNvGraphicFramePr>
          <p:nvPr/>
        </p:nvGraphicFramePr>
        <p:xfrm>
          <a:off x="2997200" y="1677988"/>
          <a:ext cx="6197600" cy="1027112"/>
        </p:xfrm>
        <a:graphic>
          <a:graphicData uri="http://schemas.openxmlformats.org/presentationml/2006/ole">
            <mc:AlternateContent xmlns:mc="http://schemas.openxmlformats.org/markup-compatibility/2006">
              <mc:Choice xmlns:v="urn:schemas-microsoft-com:vml" Requires="v">
                <p:oleObj spid="_x0000_s188435" name="Equation" r:id="rId3" imgW="3060360" imgH="507960" progId="Equation.3">
                  <p:embed/>
                </p:oleObj>
              </mc:Choice>
              <mc:Fallback>
                <p:oleObj name="Equation" r:id="rId3" imgW="3060360" imgH="5079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7200" y="1677988"/>
                        <a:ext cx="6197600" cy="1027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2" name="Text Box 6">
            <a:extLst>
              <a:ext uri="{FF2B5EF4-FFF2-40B4-BE49-F238E27FC236}">
                <a16:creationId xmlns:a16="http://schemas.microsoft.com/office/drawing/2014/main" id="{0F7D0B90-68F2-4E05-B5EF-805F14AE3C5E}"/>
              </a:ext>
            </a:extLst>
          </p:cNvPr>
          <p:cNvSpPr txBox="1">
            <a:spLocks noChangeArrowheads="1"/>
          </p:cNvSpPr>
          <p:nvPr/>
        </p:nvSpPr>
        <p:spPr bwMode="auto">
          <a:xfrm>
            <a:off x="1752600" y="2895601"/>
            <a:ext cx="8686800" cy="109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5000"/>
              </a:lnSpc>
              <a:spcBef>
                <a:spcPct val="50000"/>
              </a:spcBef>
            </a:pPr>
            <a:r>
              <a:rPr kumimoji="1" lang="en-US" altLang="zh-CN" sz="2400">
                <a:latin typeface="Times New Roman" panose="02020603050405020304" pitchFamily="18" charset="0"/>
              </a:rPr>
              <a:t>        </a:t>
            </a:r>
            <a:r>
              <a:rPr kumimoji="1" lang="zh-CN" altLang="en-US" sz="2400" b="1">
                <a:latin typeface="Times New Roman" panose="02020603050405020304" pitchFamily="18" charset="0"/>
              </a:rPr>
              <a:t>解</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的卡诺图如图所示，其最简与或式和最简或与式</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均非惟一</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分别为</a:t>
            </a:r>
          </a:p>
        </p:txBody>
      </p:sp>
      <p:graphicFrame>
        <p:nvGraphicFramePr>
          <p:cNvPr id="188423" name="Object 7">
            <a:extLst>
              <a:ext uri="{FF2B5EF4-FFF2-40B4-BE49-F238E27FC236}">
                <a16:creationId xmlns:a16="http://schemas.microsoft.com/office/drawing/2014/main" id="{042047AF-D6ED-4FF5-8B02-7FE14DAD057B}"/>
              </a:ext>
            </a:extLst>
          </p:cNvPr>
          <p:cNvGraphicFramePr>
            <a:graphicFrameLocks noChangeAspect="1"/>
          </p:cNvGraphicFramePr>
          <p:nvPr/>
        </p:nvGraphicFramePr>
        <p:xfrm>
          <a:off x="4800600" y="4114801"/>
          <a:ext cx="3124200" cy="1165225"/>
        </p:xfrm>
        <a:graphic>
          <a:graphicData uri="http://schemas.openxmlformats.org/presentationml/2006/ole">
            <mc:AlternateContent xmlns:mc="http://schemas.openxmlformats.org/markup-compatibility/2006">
              <mc:Choice xmlns:v="urn:schemas-microsoft-com:vml" Requires="v">
                <p:oleObj spid="_x0000_s188436" name="Equation" r:id="rId5" imgW="1498320" imgH="558720" progId="Equation.3">
                  <p:embed/>
                </p:oleObj>
              </mc:Choice>
              <mc:Fallback>
                <p:oleObj name="Equation" r:id="rId5" imgW="1498320" imgH="55872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4114801"/>
                        <a:ext cx="3124200"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4" name="Text Box 8">
            <a:extLst>
              <a:ext uri="{FF2B5EF4-FFF2-40B4-BE49-F238E27FC236}">
                <a16:creationId xmlns:a16="http://schemas.microsoft.com/office/drawing/2014/main" id="{56D29A78-21A8-4FF7-B22A-064E5973F5ED}"/>
              </a:ext>
            </a:extLst>
          </p:cNvPr>
          <p:cNvSpPr txBox="1">
            <a:spLocks noChangeArrowheads="1"/>
          </p:cNvSpPr>
          <p:nvPr/>
        </p:nvSpPr>
        <p:spPr bwMode="auto">
          <a:xfrm>
            <a:off x="1524001" y="5638800"/>
            <a:ext cx="838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 </a:t>
            </a:r>
            <a:r>
              <a:rPr kumimoji="1" lang="zh-CN" altLang="en-US" sz="2400">
                <a:latin typeface="Times New Roman" panose="02020603050405020304" pitchFamily="18" charset="0"/>
              </a:rPr>
              <a:t>此题的约束条件也可用语言描述为： </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不可能取值相同。</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Text Box 4">
            <a:extLst>
              <a:ext uri="{FF2B5EF4-FFF2-40B4-BE49-F238E27FC236}">
                <a16:creationId xmlns:a16="http://schemas.microsoft.com/office/drawing/2014/main" id="{1801B507-DECC-4000-9E5F-A03C445F3BF5}"/>
              </a:ext>
            </a:extLst>
          </p:cNvPr>
          <p:cNvSpPr txBox="1">
            <a:spLocks noChangeArrowheads="1"/>
          </p:cNvSpPr>
          <p:nvPr/>
        </p:nvSpPr>
        <p:spPr bwMode="auto">
          <a:xfrm>
            <a:off x="5638800" y="55626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卡诺图</a:t>
            </a:r>
          </a:p>
        </p:txBody>
      </p:sp>
      <p:graphicFrame>
        <p:nvGraphicFramePr>
          <p:cNvPr id="189445" name="Object 5">
            <a:extLst>
              <a:ext uri="{FF2B5EF4-FFF2-40B4-BE49-F238E27FC236}">
                <a16:creationId xmlns:a16="http://schemas.microsoft.com/office/drawing/2014/main" id="{CD114544-DBC0-458A-AD98-889D5A043748}"/>
              </a:ext>
            </a:extLst>
          </p:cNvPr>
          <p:cNvGraphicFramePr>
            <a:graphicFrameLocks noChangeAspect="1"/>
          </p:cNvGraphicFramePr>
          <p:nvPr/>
        </p:nvGraphicFramePr>
        <p:xfrm>
          <a:off x="3429000" y="1066800"/>
          <a:ext cx="4343400" cy="3987800"/>
        </p:xfrm>
        <a:graphic>
          <a:graphicData uri="http://schemas.openxmlformats.org/presentationml/2006/ole">
            <mc:AlternateContent xmlns:mc="http://schemas.openxmlformats.org/markup-compatibility/2006">
              <mc:Choice xmlns:v="urn:schemas-microsoft-com:vml" Requires="v">
                <p:oleObj spid="_x0000_s189451" name="VISIO" r:id="rId3" imgW="1552680" imgH="1424880" progId="Visio.Drawing.4">
                  <p:embed/>
                </p:oleObj>
              </mc:Choice>
              <mc:Fallback>
                <p:oleObj name="VISIO" r:id="rId3" imgW="1552680" imgH="142488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066800"/>
                        <a:ext cx="4343400" cy="398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90E4B15-51EE-494C-A1F6-140294597518}"/>
              </a:ext>
            </a:extLst>
          </p:cNvPr>
          <p:cNvSpPr>
            <a:spLocks noGrp="1" noChangeArrowheads="1"/>
          </p:cNvSpPr>
          <p:nvPr>
            <p:ph type="title"/>
          </p:nvPr>
        </p:nvSpPr>
        <p:spPr/>
        <p:txBody>
          <a:bodyPr/>
          <a:lstStyle/>
          <a:p>
            <a:r>
              <a:rPr lang="zh-CN" altLang="en-US"/>
              <a:t>常用进制</a:t>
            </a:r>
          </a:p>
        </p:txBody>
      </p:sp>
      <p:sp>
        <p:nvSpPr>
          <p:cNvPr id="61443" name="Rectangle 3">
            <a:extLst>
              <a:ext uri="{FF2B5EF4-FFF2-40B4-BE49-F238E27FC236}">
                <a16:creationId xmlns:a16="http://schemas.microsoft.com/office/drawing/2014/main" id="{5C177322-5780-4B04-AB91-EB901AB3EA27}"/>
              </a:ext>
            </a:extLst>
          </p:cNvPr>
          <p:cNvSpPr>
            <a:spLocks noGrp="1" noChangeArrowheads="1"/>
          </p:cNvSpPr>
          <p:nvPr>
            <p:ph idx="1"/>
          </p:nvPr>
        </p:nvSpPr>
        <p:spPr/>
        <p:txBody>
          <a:bodyPr>
            <a:normAutofit fontScale="92500" lnSpcReduction="10000"/>
          </a:bodyPr>
          <a:lstStyle/>
          <a:p>
            <a:r>
              <a:rPr kumimoji="1" lang="zh-CN" altLang="en-US" sz="2800"/>
              <a:t>在计算机等数字设备中，用得最多的是二进制数和十六进制数，这是因为当前数字设备中所用的数字电路通常只有低电平和高电平两个状态， 正好可用二进制数的 </a:t>
            </a:r>
            <a:r>
              <a:rPr kumimoji="1" lang="en-US" altLang="zh-CN" sz="2800"/>
              <a:t>0</a:t>
            </a:r>
            <a:r>
              <a:rPr kumimoji="1" lang="zh-CN" altLang="en-US" sz="2800"/>
              <a:t>和</a:t>
            </a:r>
            <a:r>
              <a:rPr kumimoji="1" lang="en-US" altLang="zh-CN" sz="2800"/>
              <a:t>1 </a:t>
            </a:r>
            <a:r>
              <a:rPr kumimoji="1" lang="zh-CN" altLang="en-US" sz="2800"/>
              <a:t>来表示。 由于采用二进制来表示一个数时数位太多， 所以常用与二进制数有简单对应关系的十六进制数</a:t>
            </a:r>
            <a:r>
              <a:rPr kumimoji="1" lang="en-US" altLang="zh-CN" sz="2800"/>
              <a:t>(</a:t>
            </a:r>
            <a:r>
              <a:rPr kumimoji="1" lang="zh-CN" altLang="en-US" sz="2800"/>
              <a:t>或八进制数</a:t>
            </a:r>
            <a:r>
              <a:rPr kumimoji="1" lang="en-US" altLang="zh-CN" sz="2800"/>
              <a:t>)</a:t>
            </a:r>
            <a:r>
              <a:rPr kumimoji="1" lang="zh-CN" altLang="en-US" sz="2800"/>
              <a:t>来表示一个数。 </a:t>
            </a:r>
          </a:p>
          <a:p>
            <a:r>
              <a:rPr kumimoji="1" lang="zh-CN" altLang="en-US" sz="2800"/>
              <a:t>需要特别注意的是，在十六进制数中， 用英文字母</a:t>
            </a:r>
            <a:r>
              <a:rPr kumimoji="1" lang="en-US" altLang="zh-CN" sz="2800"/>
              <a:t>A</a:t>
            </a:r>
            <a:r>
              <a:rPr kumimoji="1" lang="zh-CN" altLang="en-US" sz="2800"/>
              <a:t>、 </a:t>
            </a:r>
            <a:r>
              <a:rPr kumimoji="1" lang="en-US" altLang="zh-CN" sz="2800"/>
              <a:t>B</a:t>
            </a:r>
            <a:r>
              <a:rPr kumimoji="1" lang="zh-CN" altLang="en-US" sz="2800"/>
              <a:t>、 </a:t>
            </a:r>
            <a:r>
              <a:rPr kumimoji="1" lang="en-US" altLang="zh-CN" sz="2800"/>
              <a:t>C</a:t>
            </a:r>
            <a:r>
              <a:rPr kumimoji="1" lang="zh-CN" altLang="en-US" sz="2800"/>
              <a:t>、 </a:t>
            </a:r>
            <a:r>
              <a:rPr kumimoji="1" lang="en-US" altLang="zh-CN" sz="2800"/>
              <a:t>D</a:t>
            </a:r>
            <a:r>
              <a:rPr kumimoji="1" lang="zh-CN" altLang="en-US" sz="2800"/>
              <a:t>、 </a:t>
            </a:r>
            <a:r>
              <a:rPr kumimoji="1" lang="en-US" altLang="zh-CN" sz="2800"/>
              <a:t>E</a:t>
            </a:r>
            <a:r>
              <a:rPr kumimoji="1" lang="zh-CN" altLang="en-US" sz="2800"/>
              <a:t>、 </a:t>
            </a:r>
            <a:r>
              <a:rPr kumimoji="1" lang="en-US" altLang="zh-CN" sz="2800"/>
              <a:t>F</a:t>
            </a:r>
            <a:r>
              <a:rPr kumimoji="1" lang="zh-CN" altLang="en-US" sz="2800"/>
              <a:t>分别表示十进制数的</a:t>
            </a:r>
            <a:r>
              <a:rPr kumimoji="1" lang="en-US" altLang="zh-CN" sz="2800"/>
              <a:t>10</a:t>
            </a:r>
            <a:r>
              <a:rPr kumimoji="1" lang="zh-CN" altLang="en-US" sz="2800"/>
              <a:t>、 </a:t>
            </a:r>
            <a:r>
              <a:rPr kumimoji="1" lang="en-US" altLang="zh-CN" sz="2800"/>
              <a:t>11</a:t>
            </a:r>
            <a:r>
              <a:rPr kumimoji="1" lang="zh-CN" altLang="en-US" sz="2800"/>
              <a:t>、 </a:t>
            </a:r>
            <a:r>
              <a:rPr kumimoji="1" lang="en-US" altLang="zh-CN" sz="2800"/>
              <a:t>12</a:t>
            </a:r>
            <a:r>
              <a:rPr kumimoji="1" lang="zh-CN" altLang="en-US" sz="2800"/>
              <a:t>、 </a:t>
            </a:r>
            <a:r>
              <a:rPr kumimoji="1" lang="en-US" altLang="zh-CN" sz="2800"/>
              <a:t>13</a:t>
            </a:r>
            <a:r>
              <a:rPr kumimoji="1" lang="zh-CN" altLang="en-US" sz="2800"/>
              <a:t>、 </a:t>
            </a:r>
            <a:r>
              <a:rPr kumimoji="1" lang="en-US" altLang="zh-CN" sz="2800"/>
              <a:t>14</a:t>
            </a:r>
            <a:r>
              <a:rPr kumimoji="1" lang="zh-CN" altLang="en-US" sz="2800"/>
              <a:t>和</a:t>
            </a:r>
            <a:r>
              <a:rPr kumimoji="1" lang="en-US" altLang="zh-CN" sz="2800"/>
              <a:t>15</a:t>
            </a:r>
            <a:r>
              <a:rPr kumimoji="1" lang="zh-CN" altLang="en-US" sz="2800"/>
              <a:t>。</a:t>
            </a:r>
          </a:p>
          <a:p>
            <a:endParaRPr lang="en-US" altLang="zh-CN" sz="28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8" name="Text Box 4">
            <a:extLst>
              <a:ext uri="{FF2B5EF4-FFF2-40B4-BE49-F238E27FC236}">
                <a16:creationId xmlns:a16="http://schemas.microsoft.com/office/drawing/2014/main" id="{DAAAB627-EC1D-4DD9-9E53-97F49F021DF5}"/>
              </a:ext>
            </a:extLst>
          </p:cNvPr>
          <p:cNvSpPr txBox="1">
            <a:spLocks noChangeArrowheads="1"/>
          </p:cNvSpPr>
          <p:nvPr/>
        </p:nvSpPr>
        <p:spPr bwMode="auto">
          <a:xfrm>
            <a:off x="1600200" y="381001"/>
            <a:ext cx="89154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例：某电路的输入</a:t>
            </a:r>
            <a:r>
              <a:rPr kumimoji="1" lang="en-US" altLang="zh-CN" sz="2400">
                <a:latin typeface="Times New Roman" panose="02020603050405020304" pitchFamily="18" charset="0"/>
              </a:rPr>
              <a:t>ABCD</a:t>
            </a:r>
            <a:r>
              <a:rPr kumimoji="1" lang="zh-CN" altLang="en-US" sz="2400">
                <a:latin typeface="Times New Roman" panose="02020603050405020304" pitchFamily="18" charset="0"/>
              </a:rPr>
              <a:t>是余</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码，当余</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码表示的十进制数是</a:t>
            </a:r>
            <a:r>
              <a:rPr kumimoji="1" lang="en-US" altLang="zh-CN" sz="2400">
                <a:latin typeface="Times New Roman" panose="02020603050405020304" pitchFamily="18" charset="0"/>
              </a:rPr>
              <a:t>4</a:t>
            </a:r>
            <a:r>
              <a:rPr kumimoji="1" lang="zh-CN" altLang="en-US" sz="2400">
                <a:latin typeface="Times New Roman" panose="02020603050405020304" pitchFamily="18" charset="0"/>
              </a:rPr>
              <a:t>或</a:t>
            </a:r>
            <a:r>
              <a:rPr kumimoji="1" lang="en-US" altLang="zh-CN" sz="2400">
                <a:latin typeface="Times New Roman" panose="02020603050405020304" pitchFamily="18" charset="0"/>
              </a:rPr>
              <a:t>7</a:t>
            </a:r>
            <a:r>
              <a:rPr kumimoji="1" lang="zh-CN" altLang="en-US" sz="2400">
                <a:latin typeface="Times New Roman" panose="02020603050405020304" pitchFamily="18" charset="0"/>
              </a:rPr>
              <a:t>的整数倍时，电路输出</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 否则</a:t>
            </a:r>
            <a:r>
              <a:rPr kumimoji="1" lang="en-US" altLang="zh-CN" sz="2400">
                <a:latin typeface="Times New Roman" panose="02020603050405020304" pitchFamily="18" charset="0"/>
              </a:rPr>
              <a:t>F=0</a:t>
            </a:r>
            <a:r>
              <a:rPr kumimoji="1" lang="zh-CN" altLang="en-US" sz="2400">
                <a:latin typeface="Times New Roman" panose="02020603050405020304" pitchFamily="18" charset="0"/>
              </a:rPr>
              <a:t>。 试列出该电路的真值表， 写出其最大项表达式，并用卡诺图求出其最简与或式和最简或与式。 </a:t>
            </a:r>
          </a:p>
          <a:p>
            <a:pPr>
              <a:lnSpc>
                <a:spcPct val="14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解</a:t>
            </a:r>
            <a:r>
              <a:rPr kumimoji="1" lang="zh-CN" altLang="en-US" sz="2400">
                <a:latin typeface="Times New Roman" panose="02020603050405020304" pitchFamily="18" charset="0"/>
              </a:rPr>
              <a:t> 其真值表如表所示，最大项表达式为</a:t>
            </a:r>
          </a:p>
          <a:p>
            <a:pPr lvl="4">
              <a:lnSpc>
                <a:spcPct val="140000"/>
              </a:lnSpc>
              <a:spcBef>
                <a:spcPct val="50000"/>
              </a:spcBef>
            </a:pPr>
            <a:r>
              <a:rPr kumimoji="1" lang="en-US" altLang="zh-CN" sz="2400">
                <a:latin typeface="Times New Roman" panose="02020603050405020304" pitchFamily="18" charset="0"/>
              </a:rPr>
              <a:t>F(A,B,C,D) = ∏M(4,5,6,8,9,12)</a:t>
            </a:r>
          </a:p>
          <a:p>
            <a:pPr lvl="4">
              <a:lnSpc>
                <a:spcPct val="140000"/>
              </a:lnSpc>
              <a:spcBef>
                <a:spcPct val="50000"/>
              </a:spcBef>
            </a:pPr>
            <a:r>
              <a:rPr kumimoji="1" lang="zh-CN" altLang="en-US" sz="2400">
                <a:latin typeface="Times New Roman" panose="02020603050405020304" pitchFamily="18" charset="0"/>
              </a:rPr>
              <a:t>约束条件： ∏</a:t>
            </a:r>
            <a:r>
              <a:rPr kumimoji="1" lang="en-US" altLang="zh-CN" sz="2400">
                <a:latin typeface="Times New Roman" panose="02020603050405020304" pitchFamily="18" charset="0"/>
              </a:rPr>
              <a:t>Φ(0,1,2,13,14,15)=1</a:t>
            </a:r>
          </a:p>
          <a:p>
            <a:pPr>
              <a:lnSpc>
                <a:spcPct val="140000"/>
              </a:lnSpc>
              <a:spcBef>
                <a:spcPct val="50000"/>
              </a:spcBef>
            </a:pPr>
            <a:r>
              <a:rPr kumimoji="1" lang="zh-CN" altLang="en-US" sz="2400">
                <a:latin typeface="Times New Roman" panose="02020603050405020304" pitchFamily="18" charset="0"/>
              </a:rPr>
              <a:t>其卡诺图如图所示。 最简与或式和最简或与式分别为</a:t>
            </a:r>
          </a:p>
        </p:txBody>
      </p:sp>
      <p:sp>
        <p:nvSpPr>
          <p:cNvPr id="190469" name="AutoShape 5">
            <a:extLst>
              <a:ext uri="{FF2B5EF4-FFF2-40B4-BE49-F238E27FC236}">
                <a16:creationId xmlns:a16="http://schemas.microsoft.com/office/drawing/2014/main" id="{99D7A339-104F-49FD-A39B-BA31071FF993}"/>
              </a:ext>
            </a:extLst>
          </p:cNvPr>
          <p:cNvSpPr>
            <a:spLocks/>
          </p:cNvSpPr>
          <p:nvPr/>
        </p:nvSpPr>
        <p:spPr bwMode="auto">
          <a:xfrm>
            <a:off x="3276600" y="3581400"/>
            <a:ext cx="152400" cy="838200"/>
          </a:xfrm>
          <a:prstGeom prst="leftBrace">
            <a:avLst>
              <a:gd name="adj1" fmla="val 45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0470" name="Object 6">
            <a:extLst>
              <a:ext uri="{FF2B5EF4-FFF2-40B4-BE49-F238E27FC236}">
                <a16:creationId xmlns:a16="http://schemas.microsoft.com/office/drawing/2014/main" id="{5E031452-81AD-4604-B416-3A51D71C7401}"/>
              </a:ext>
            </a:extLst>
          </p:cNvPr>
          <p:cNvGraphicFramePr>
            <a:graphicFrameLocks noChangeAspect="1"/>
          </p:cNvGraphicFramePr>
          <p:nvPr/>
        </p:nvGraphicFramePr>
        <p:xfrm>
          <a:off x="5260975" y="5334000"/>
          <a:ext cx="1670050" cy="1035050"/>
        </p:xfrm>
        <a:graphic>
          <a:graphicData uri="http://schemas.openxmlformats.org/presentationml/2006/ole">
            <mc:AlternateContent xmlns:mc="http://schemas.openxmlformats.org/markup-compatibility/2006">
              <mc:Choice xmlns:v="urn:schemas-microsoft-com:vml" Requires="v">
                <p:oleObj spid="_x0000_s190476" name="Equation" r:id="rId3" imgW="901440" imgH="558720" progId="Equation.3">
                  <p:embed/>
                </p:oleObj>
              </mc:Choice>
              <mc:Fallback>
                <p:oleObj name="Equation" r:id="rId3" imgW="901440" imgH="5587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0975" y="5334000"/>
                        <a:ext cx="1670050"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Text Box 4">
            <a:extLst>
              <a:ext uri="{FF2B5EF4-FFF2-40B4-BE49-F238E27FC236}">
                <a16:creationId xmlns:a16="http://schemas.microsoft.com/office/drawing/2014/main" id="{29CCAF39-1155-40EA-9461-9AC74BE2DAE2}"/>
              </a:ext>
            </a:extLst>
          </p:cNvPr>
          <p:cNvSpPr txBox="1">
            <a:spLocks noChangeArrowheads="1"/>
          </p:cNvSpPr>
          <p:nvPr/>
        </p:nvSpPr>
        <p:spPr bwMode="auto">
          <a:xfrm>
            <a:off x="5638800" y="57150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卡诺图</a:t>
            </a:r>
          </a:p>
        </p:txBody>
      </p:sp>
      <p:graphicFrame>
        <p:nvGraphicFramePr>
          <p:cNvPr id="191493" name="Object 5">
            <a:extLst>
              <a:ext uri="{FF2B5EF4-FFF2-40B4-BE49-F238E27FC236}">
                <a16:creationId xmlns:a16="http://schemas.microsoft.com/office/drawing/2014/main" id="{846BD998-3952-4403-8190-43F7152410E7}"/>
              </a:ext>
            </a:extLst>
          </p:cNvPr>
          <p:cNvGraphicFramePr>
            <a:graphicFrameLocks noChangeAspect="1"/>
          </p:cNvGraphicFramePr>
          <p:nvPr/>
        </p:nvGraphicFramePr>
        <p:xfrm>
          <a:off x="3657600" y="1143001"/>
          <a:ext cx="4495800" cy="4149725"/>
        </p:xfrm>
        <a:graphic>
          <a:graphicData uri="http://schemas.openxmlformats.org/presentationml/2006/ole">
            <mc:AlternateContent xmlns:mc="http://schemas.openxmlformats.org/markup-compatibility/2006">
              <mc:Choice xmlns:v="urn:schemas-microsoft-com:vml" Requires="v">
                <p:oleObj spid="_x0000_s191499" name="VISIO" r:id="rId3" imgW="1629720" imgH="1505520" progId="Visio.Drawing.4">
                  <p:embed/>
                </p:oleObj>
              </mc:Choice>
              <mc:Fallback>
                <p:oleObj name="VISIO" r:id="rId3" imgW="1629720" imgH="150552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143001"/>
                        <a:ext cx="4495800"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Text Box 4">
            <a:extLst>
              <a:ext uri="{FF2B5EF4-FFF2-40B4-BE49-F238E27FC236}">
                <a16:creationId xmlns:a16="http://schemas.microsoft.com/office/drawing/2014/main" id="{4E45E0DB-6120-4DB6-8636-583AE31A3B9F}"/>
              </a:ext>
            </a:extLst>
          </p:cNvPr>
          <p:cNvSpPr txBox="1">
            <a:spLocks noChangeArrowheads="1"/>
          </p:cNvSpPr>
          <p:nvPr/>
        </p:nvSpPr>
        <p:spPr bwMode="auto">
          <a:xfrm>
            <a:off x="6248401" y="1"/>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anose="02020603050405020304" pitchFamily="18" charset="0"/>
              </a:rPr>
              <a:t>真值表</a:t>
            </a:r>
          </a:p>
        </p:txBody>
      </p:sp>
      <p:pic>
        <p:nvPicPr>
          <p:cNvPr id="192518" name="Picture 6">
            <a:extLst>
              <a:ext uri="{FF2B5EF4-FFF2-40B4-BE49-F238E27FC236}">
                <a16:creationId xmlns:a16="http://schemas.microsoft.com/office/drawing/2014/main" id="{D78C3A4B-74CC-458A-B11D-FA7B6F3BC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1" y="533400"/>
            <a:ext cx="3509963" cy="632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Text Box 4">
            <a:extLst>
              <a:ext uri="{FF2B5EF4-FFF2-40B4-BE49-F238E27FC236}">
                <a16:creationId xmlns:a16="http://schemas.microsoft.com/office/drawing/2014/main" id="{F8DE5FCF-E6D7-484B-B662-D3CE4D6D8A1C}"/>
              </a:ext>
            </a:extLst>
          </p:cNvPr>
          <p:cNvSpPr txBox="1">
            <a:spLocks noChangeArrowheads="1"/>
          </p:cNvSpPr>
          <p:nvPr/>
        </p:nvSpPr>
        <p:spPr bwMode="auto">
          <a:xfrm>
            <a:off x="4419601" y="914400"/>
            <a:ext cx="4494213" cy="521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a:t>作业：</a:t>
            </a:r>
          </a:p>
          <a:p>
            <a:endParaRPr lang="zh-CN" altLang="en-US" sz="4800"/>
          </a:p>
          <a:p>
            <a:r>
              <a:rPr lang="en-US" altLang="zh-CN" sz="4800"/>
              <a:t>P30: 1-14(6)(8);</a:t>
            </a:r>
          </a:p>
          <a:p>
            <a:r>
              <a:rPr lang="en-US" altLang="zh-CN" sz="4800"/>
              <a:t>        1-15(5)(8);</a:t>
            </a:r>
          </a:p>
          <a:p>
            <a:r>
              <a:rPr lang="en-US" altLang="zh-CN" sz="4800"/>
              <a:t>        1-16(1)(6);</a:t>
            </a:r>
          </a:p>
          <a:p>
            <a:r>
              <a:rPr lang="en-US" altLang="zh-CN" sz="4800"/>
              <a:t>        1-17(2)(5);</a:t>
            </a:r>
          </a:p>
          <a:p>
            <a:r>
              <a:rPr lang="en-US" altLang="zh-CN" sz="4800"/>
              <a:t>        1-18(3).</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a:extLst>
              <a:ext uri="{FF2B5EF4-FFF2-40B4-BE49-F238E27FC236}">
                <a16:creationId xmlns:a16="http://schemas.microsoft.com/office/drawing/2014/main" id="{52B9D2A2-D77C-4418-A9E7-1858DB7337F8}"/>
              </a:ext>
            </a:extLst>
          </p:cNvPr>
          <p:cNvSpPr txBox="1">
            <a:spLocks noChangeArrowheads="1"/>
          </p:cNvSpPr>
          <p:nvPr/>
        </p:nvSpPr>
        <p:spPr bwMode="auto">
          <a:xfrm>
            <a:off x="3200400" y="685800"/>
            <a:ext cx="708610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dirty="0"/>
              <a:t>第一章作业：</a:t>
            </a:r>
          </a:p>
          <a:p>
            <a:endParaRPr lang="zh-CN" altLang="en-US" sz="4800" dirty="0"/>
          </a:p>
          <a:p>
            <a:r>
              <a:rPr lang="en-US" altLang="zh-CN" sz="3600" dirty="0"/>
              <a:t>P30:</a:t>
            </a:r>
            <a:r>
              <a:rPr lang="en-US" altLang="zh-CN" sz="4800" dirty="0"/>
              <a:t> </a:t>
            </a:r>
          </a:p>
          <a:p>
            <a:r>
              <a:rPr lang="en-US" altLang="zh-CN" sz="3600" dirty="0"/>
              <a:t>1-1(3); 1-2(3); 1-3(3);1-4(3)</a:t>
            </a:r>
            <a:r>
              <a:rPr lang="zh-CN" altLang="en-US" sz="3600" dirty="0"/>
              <a:t>；</a:t>
            </a:r>
          </a:p>
          <a:p>
            <a:r>
              <a:rPr lang="en-US" altLang="zh-CN" sz="3600" dirty="0"/>
              <a:t>1-6(2)(3)(4)(7); 1-7(5)(7); 1-8(4)(6)</a:t>
            </a:r>
            <a:r>
              <a:rPr lang="zh-CN" altLang="en-US" sz="3600" dirty="0"/>
              <a:t>；</a:t>
            </a:r>
          </a:p>
          <a:p>
            <a:r>
              <a:rPr lang="en-US" altLang="zh-CN" sz="3600" dirty="0"/>
              <a:t>1-9(5); 1-10; 1-11(1)(7);</a:t>
            </a:r>
          </a:p>
          <a:p>
            <a:r>
              <a:rPr lang="en-US" altLang="zh-CN" sz="3600" dirty="0"/>
              <a:t>1-12(2)(7); 1-13; 1-14(6)(8);</a:t>
            </a:r>
          </a:p>
          <a:p>
            <a:r>
              <a:rPr lang="en-US" altLang="zh-CN" sz="3600" dirty="0"/>
              <a:t>1-15(5)(8); 1-16(1)(6);</a:t>
            </a:r>
          </a:p>
          <a:p>
            <a:r>
              <a:rPr lang="en-US" altLang="zh-CN" sz="3600" dirty="0"/>
              <a:t>1-17(2)(5); 1-18(3).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B4BE7CD-1868-4E16-B5CF-C85A96B27379}"/>
              </a:ext>
            </a:extLst>
          </p:cNvPr>
          <p:cNvSpPr>
            <a:spLocks noGrp="1" noChangeArrowheads="1"/>
          </p:cNvSpPr>
          <p:nvPr>
            <p:ph type="title"/>
          </p:nvPr>
        </p:nvSpPr>
        <p:spPr/>
        <p:txBody>
          <a:bodyPr/>
          <a:lstStyle/>
          <a:p>
            <a:r>
              <a:rPr kumimoji="1" lang="zh-CN" altLang="en-US" b="1">
                <a:solidFill>
                  <a:schemeClr val="tx1"/>
                </a:solidFill>
              </a:rPr>
              <a:t>常用数制及其对应关系</a:t>
            </a:r>
          </a:p>
        </p:txBody>
      </p:sp>
      <p:pic>
        <p:nvPicPr>
          <p:cNvPr id="62468" name="Picture 4">
            <a:extLst>
              <a:ext uri="{FF2B5EF4-FFF2-40B4-BE49-F238E27FC236}">
                <a16:creationId xmlns:a16="http://schemas.microsoft.com/office/drawing/2014/main" id="{C95D92A8-051C-4B45-877E-213D3B8A44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550946" y="2016125"/>
            <a:ext cx="5404432" cy="3449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085F636-FA45-4801-BB88-06C717B16CDD}"/>
              </a:ext>
            </a:extLst>
          </p:cNvPr>
          <p:cNvSpPr>
            <a:spLocks noGrp="1" noChangeArrowheads="1"/>
          </p:cNvSpPr>
          <p:nvPr>
            <p:ph type="title"/>
          </p:nvPr>
        </p:nvSpPr>
        <p:spPr/>
        <p:txBody>
          <a:bodyPr/>
          <a:lstStyle/>
          <a:p>
            <a:r>
              <a:rPr lang="zh-CN" altLang="en-US"/>
              <a:t>数 制 转 换 </a:t>
            </a:r>
          </a:p>
        </p:txBody>
      </p:sp>
      <p:sp>
        <p:nvSpPr>
          <p:cNvPr id="15363" name="Rectangle 3">
            <a:extLst>
              <a:ext uri="{FF2B5EF4-FFF2-40B4-BE49-F238E27FC236}">
                <a16:creationId xmlns:a16="http://schemas.microsoft.com/office/drawing/2014/main" id="{22D30840-7756-4963-8EBB-4CDFDFC05D4C}"/>
              </a:ext>
            </a:extLst>
          </p:cNvPr>
          <p:cNvSpPr>
            <a:spLocks noGrp="1" noChangeArrowheads="1"/>
          </p:cNvSpPr>
          <p:nvPr>
            <p:ph idx="1"/>
          </p:nvPr>
        </p:nvSpPr>
        <p:spPr/>
        <p:txBody>
          <a:bodyPr/>
          <a:lstStyle/>
          <a:p>
            <a:r>
              <a:rPr lang="zh-CN" altLang="en-US" b="1"/>
              <a:t>数制转换是指将一个数从一种进位制转换成另一种进位制。</a:t>
            </a:r>
            <a:r>
              <a:rPr lang="zh-CN" altLang="en-US"/>
              <a:t>从实际应用出发，要求掌握二进制数与十进制数、八进制数、以及十六进制数之间的相互转换。</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A1DF464-B3A4-465A-B2FB-9914FCBC7F3B}"/>
              </a:ext>
            </a:extLst>
          </p:cNvPr>
          <p:cNvSpPr>
            <a:spLocks noGrp="1" noChangeArrowheads="1"/>
          </p:cNvSpPr>
          <p:nvPr>
            <p:ph type="title"/>
          </p:nvPr>
        </p:nvSpPr>
        <p:spPr/>
        <p:txBody>
          <a:bodyPr/>
          <a:lstStyle/>
          <a:p>
            <a:r>
              <a:rPr lang="zh-CN" altLang="en-US"/>
              <a:t>二进制数转换为十进制数 </a:t>
            </a:r>
          </a:p>
        </p:txBody>
      </p:sp>
      <p:sp>
        <p:nvSpPr>
          <p:cNvPr id="16387" name="Rectangle 3">
            <a:extLst>
              <a:ext uri="{FF2B5EF4-FFF2-40B4-BE49-F238E27FC236}">
                <a16:creationId xmlns:a16="http://schemas.microsoft.com/office/drawing/2014/main" id="{E69FC27A-83CB-4A2D-80B8-B9F644D68963}"/>
              </a:ext>
            </a:extLst>
          </p:cNvPr>
          <p:cNvSpPr>
            <a:spLocks noGrp="1" noChangeArrowheads="1"/>
          </p:cNvSpPr>
          <p:nvPr>
            <p:ph idx="1"/>
          </p:nvPr>
        </p:nvSpPr>
        <p:spPr>
          <a:xfrm>
            <a:off x="1981200" y="1600201"/>
            <a:ext cx="8382000" cy="4525963"/>
          </a:xfrm>
        </p:spPr>
        <p:txBody>
          <a:bodyPr>
            <a:normAutofit lnSpcReduction="10000"/>
          </a:bodyPr>
          <a:lstStyle/>
          <a:p>
            <a:r>
              <a:rPr lang="zh-CN" altLang="en-US" sz="2800" b="1"/>
              <a:t>方法：</a:t>
            </a:r>
            <a:r>
              <a:rPr lang="zh-CN" altLang="en-US" sz="2800"/>
              <a:t>多项式替代法</a:t>
            </a:r>
            <a:br>
              <a:rPr lang="zh-CN" altLang="en-US" sz="2800"/>
            </a:br>
            <a:r>
              <a:rPr lang="zh-CN" altLang="en-US" sz="2800"/>
              <a:t>    二进制数转换成十进制数时，只需将二进制数表示成按权展开式，并按十进制运算法则进行计算，所得结果即为该数对应的十进制数。 </a:t>
            </a:r>
            <a:br>
              <a:rPr lang="zh-CN" altLang="en-US" sz="2800"/>
            </a:br>
            <a:r>
              <a:rPr lang="zh-CN" altLang="en-US" sz="2800"/>
              <a:t>    例如，</a:t>
            </a:r>
          </a:p>
          <a:p>
            <a:pPr>
              <a:buFontTx/>
              <a:buNone/>
            </a:pPr>
            <a:r>
              <a:rPr lang="en-US" altLang="zh-CN" sz="2800"/>
              <a:t>(10110.101)</a:t>
            </a:r>
            <a:r>
              <a:rPr lang="en-US" altLang="zh-CN" sz="1600"/>
              <a:t>2</a:t>
            </a:r>
            <a:r>
              <a:rPr lang="en-US" altLang="zh-CN" sz="2800"/>
              <a:t>=1×2</a:t>
            </a:r>
            <a:r>
              <a:rPr lang="en-US" altLang="zh-CN" sz="2800" baseline="30000"/>
              <a:t>4</a:t>
            </a:r>
            <a:r>
              <a:rPr lang="en-US" altLang="zh-CN" sz="2800"/>
              <a:t>+1×2</a:t>
            </a:r>
            <a:r>
              <a:rPr lang="en-US" altLang="zh-CN" sz="2800" baseline="30000"/>
              <a:t>2</a:t>
            </a:r>
            <a:r>
              <a:rPr lang="en-US" altLang="zh-CN" sz="2800"/>
              <a:t>+1×2</a:t>
            </a:r>
            <a:r>
              <a:rPr lang="en-US" altLang="zh-CN" sz="2800" baseline="30000"/>
              <a:t>1</a:t>
            </a:r>
            <a:r>
              <a:rPr lang="en-US" altLang="zh-CN" sz="2800"/>
              <a:t>+1×2</a:t>
            </a:r>
            <a:r>
              <a:rPr lang="en-US" altLang="zh-CN" sz="2800" baseline="30000"/>
              <a:t>-1</a:t>
            </a:r>
            <a:r>
              <a:rPr lang="en-US" altLang="zh-CN" sz="2800"/>
              <a:t>+1×2</a:t>
            </a:r>
            <a:r>
              <a:rPr lang="en-US" altLang="zh-CN" sz="2800" baseline="30000"/>
              <a:t>-3</a:t>
            </a:r>
            <a:br>
              <a:rPr lang="en-US" altLang="zh-CN" sz="2800"/>
            </a:br>
            <a:r>
              <a:rPr lang="en-US" altLang="zh-CN" sz="2800"/>
              <a:t>                  =16+4+2+0.5+0.125</a:t>
            </a:r>
            <a:br>
              <a:rPr lang="en-US" altLang="zh-CN" sz="2800"/>
            </a:br>
            <a:r>
              <a:rPr lang="en-US" altLang="zh-CN" sz="2800"/>
              <a:t>                  =(22.625)</a:t>
            </a:r>
            <a:r>
              <a:rPr lang="en-US" altLang="zh-CN" sz="1600"/>
              <a:t>10</a:t>
            </a:r>
            <a:br>
              <a:rPr lang="en-US" altLang="zh-CN" sz="2800"/>
            </a:br>
            <a:endParaRPr lang="en-US" altLang="zh-CN"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E0FD86D-A64A-4B73-8452-2F93BDFF2EBA}"/>
              </a:ext>
            </a:extLst>
          </p:cNvPr>
          <p:cNvSpPr>
            <a:spLocks noGrp="1" noChangeArrowheads="1"/>
          </p:cNvSpPr>
          <p:nvPr>
            <p:ph type="title"/>
          </p:nvPr>
        </p:nvSpPr>
        <p:spPr/>
        <p:txBody>
          <a:bodyPr/>
          <a:lstStyle/>
          <a:p>
            <a:r>
              <a:rPr lang="zh-CN" altLang="en-US"/>
              <a:t>十进制数转换为二进制数 </a:t>
            </a:r>
          </a:p>
        </p:txBody>
      </p:sp>
      <p:sp>
        <p:nvSpPr>
          <p:cNvPr id="17411" name="Rectangle 3">
            <a:extLst>
              <a:ext uri="{FF2B5EF4-FFF2-40B4-BE49-F238E27FC236}">
                <a16:creationId xmlns:a16="http://schemas.microsoft.com/office/drawing/2014/main" id="{06BD75E8-7667-4888-941B-00DB63718601}"/>
              </a:ext>
            </a:extLst>
          </p:cNvPr>
          <p:cNvSpPr>
            <a:spLocks noGrp="1" noChangeArrowheads="1"/>
          </p:cNvSpPr>
          <p:nvPr>
            <p:ph idx="1"/>
          </p:nvPr>
        </p:nvSpPr>
        <p:spPr/>
        <p:txBody>
          <a:bodyPr/>
          <a:lstStyle/>
          <a:p>
            <a:r>
              <a:rPr lang="zh-CN" altLang="en-US" b="1"/>
              <a:t>方法：</a:t>
            </a:r>
            <a:r>
              <a:rPr lang="zh-CN" altLang="en-US"/>
              <a:t>基数乘除法</a:t>
            </a:r>
            <a:br>
              <a:rPr lang="zh-CN" altLang="en-US"/>
            </a:br>
            <a:r>
              <a:rPr lang="zh-CN" altLang="en-US"/>
              <a:t>    十进制数转换成二进制数时，应对整数和小数分别进行处理。整数转换采用</a:t>
            </a:r>
            <a:r>
              <a:rPr lang="zh-CN" altLang="en-US" b="1"/>
              <a:t>“除</a:t>
            </a:r>
            <a:r>
              <a:rPr lang="en-US" altLang="zh-CN" b="1"/>
              <a:t>2</a:t>
            </a:r>
            <a:r>
              <a:rPr lang="zh-CN" altLang="en-US" b="1"/>
              <a:t>取余”</a:t>
            </a:r>
            <a:r>
              <a:rPr lang="zh-CN" altLang="en-US"/>
              <a:t>的方法，小数转换采用</a:t>
            </a:r>
            <a:r>
              <a:rPr lang="zh-CN" altLang="en-US" b="1"/>
              <a:t>“乘</a:t>
            </a:r>
            <a:r>
              <a:rPr lang="en-US" altLang="zh-CN" b="1"/>
              <a:t>2</a:t>
            </a:r>
            <a:r>
              <a:rPr lang="zh-CN" altLang="en-US" b="1"/>
              <a:t>取整”</a:t>
            </a:r>
            <a:r>
              <a:rPr lang="zh-CN" altLang="en-US"/>
              <a:t>的方法。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5FEB04F-DCC4-4868-A143-644582671F52}"/>
              </a:ext>
            </a:extLst>
          </p:cNvPr>
          <p:cNvSpPr>
            <a:spLocks noGrp="1" noChangeArrowheads="1"/>
          </p:cNvSpPr>
          <p:nvPr>
            <p:ph type="title"/>
          </p:nvPr>
        </p:nvSpPr>
        <p:spPr/>
        <p:txBody>
          <a:bodyPr/>
          <a:lstStyle/>
          <a:p>
            <a:r>
              <a:rPr lang="zh-CN" altLang="en-US" b="1"/>
              <a:t>知识要点</a:t>
            </a:r>
            <a:r>
              <a:rPr lang="zh-CN" altLang="en-US"/>
              <a:t> </a:t>
            </a:r>
          </a:p>
        </p:txBody>
      </p:sp>
      <p:sp>
        <p:nvSpPr>
          <p:cNvPr id="3075" name="Rectangle 3">
            <a:extLst>
              <a:ext uri="{FF2B5EF4-FFF2-40B4-BE49-F238E27FC236}">
                <a16:creationId xmlns:a16="http://schemas.microsoft.com/office/drawing/2014/main" id="{78454517-7F53-4F2F-8483-2FFED31FCF57}"/>
              </a:ext>
            </a:extLst>
          </p:cNvPr>
          <p:cNvSpPr>
            <a:spLocks noGrp="1" noChangeArrowheads="1"/>
          </p:cNvSpPr>
          <p:nvPr>
            <p:ph idx="1"/>
          </p:nvPr>
        </p:nvSpPr>
        <p:spPr/>
        <p:txBody>
          <a:bodyPr/>
          <a:lstStyle/>
          <a:p>
            <a:r>
              <a:rPr lang="en-US" altLang="zh-CN"/>
              <a:t> </a:t>
            </a:r>
            <a:r>
              <a:rPr lang="zh-CN" altLang="en-US" b="1"/>
              <a:t>数字系统的基本概念；     </a:t>
            </a:r>
          </a:p>
          <a:p>
            <a:r>
              <a:rPr lang="zh-CN" altLang="en-US" b="1"/>
              <a:t> 常用计数制（二进制、八进制、十进制、 十六进制）及其转换；</a:t>
            </a:r>
          </a:p>
          <a:p>
            <a:r>
              <a:rPr lang="zh-CN" altLang="en-US" b="1"/>
              <a:t> 常用的几种代码（</a:t>
            </a:r>
            <a:r>
              <a:rPr lang="en-US" altLang="zh-CN" b="1"/>
              <a:t>BCD</a:t>
            </a:r>
            <a:r>
              <a:rPr lang="zh-CN" altLang="en-US" b="1"/>
              <a:t>码、</a:t>
            </a:r>
            <a:r>
              <a:rPr lang="en-US" altLang="zh-CN" b="1"/>
              <a:t>Gray</a:t>
            </a:r>
            <a:r>
              <a:rPr lang="zh-CN" altLang="en-US" b="1"/>
              <a:t>码和</a:t>
            </a:r>
            <a:r>
              <a:rPr lang="en-US" altLang="zh-CN" b="1"/>
              <a:t>ASCII</a:t>
            </a:r>
            <a:r>
              <a:rPr lang="zh-CN" altLang="en-US" b="1"/>
              <a:t>码）。</a:t>
            </a:r>
          </a:p>
          <a:p>
            <a:endParaRPr lang="en-US" altLang="zh-CN"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8CA0C09-3960-49F0-95E6-862DC4AE4E30}"/>
              </a:ext>
            </a:extLst>
          </p:cNvPr>
          <p:cNvSpPr>
            <a:spLocks noGrp="1" noChangeArrowheads="1"/>
          </p:cNvSpPr>
          <p:nvPr>
            <p:ph type="title"/>
          </p:nvPr>
        </p:nvSpPr>
        <p:spPr/>
        <p:txBody>
          <a:bodyPr/>
          <a:lstStyle/>
          <a:p>
            <a:r>
              <a:rPr lang="en-US" altLang="zh-CN" b="1"/>
              <a:t>(1) </a:t>
            </a:r>
            <a:r>
              <a:rPr lang="zh-CN" altLang="en-US" b="1"/>
              <a:t>整数转换</a:t>
            </a:r>
            <a:r>
              <a:rPr lang="zh-CN" altLang="en-US"/>
              <a:t> </a:t>
            </a:r>
          </a:p>
        </p:txBody>
      </p:sp>
      <p:sp>
        <p:nvSpPr>
          <p:cNvPr id="18435" name="Rectangle 3">
            <a:extLst>
              <a:ext uri="{FF2B5EF4-FFF2-40B4-BE49-F238E27FC236}">
                <a16:creationId xmlns:a16="http://schemas.microsoft.com/office/drawing/2014/main" id="{39D83D7D-F27B-4D89-8F33-6CA9814C4181}"/>
              </a:ext>
            </a:extLst>
          </p:cNvPr>
          <p:cNvSpPr>
            <a:spLocks noGrp="1" noChangeArrowheads="1"/>
          </p:cNvSpPr>
          <p:nvPr>
            <p:ph idx="1"/>
          </p:nvPr>
        </p:nvSpPr>
        <p:spPr/>
        <p:txBody>
          <a:bodyPr/>
          <a:lstStyle/>
          <a:p>
            <a:r>
              <a:rPr lang="zh-CN" altLang="en-US" b="1"/>
              <a:t>将十进制整数</a:t>
            </a:r>
            <a:r>
              <a:rPr lang="en-US" altLang="zh-CN" b="1"/>
              <a:t>N</a:t>
            </a:r>
            <a:r>
              <a:rPr lang="zh-CN" altLang="en-US" b="1"/>
              <a:t>除以</a:t>
            </a:r>
            <a:r>
              <a:rPr lang="en-US" altLang="zh-CN" b="1"/>
              <a:t>2</a:t>
            </a:r>
            <a:r>
              <a:rPr lang="zh-CN" altLang="en-US" b="1"/>
              <a:t>，取余数计为</a:t>
            </a:r>
            <a:r>
              <a:rPr lang="en-US" altLang="zh-CN" b="1"/>
              <a:t>K</a:t>
            </a:r>
            <a:r>
              <a:rPr lang="en-US" altLang="zh-CN" b="1" baseline="-25000"/>
              <a:t>0</a:t>
            </a:r>
            <a:r>
              <a:rPr lang="zh-CN" altLang="en-US" b="1"/>
              <a:t>；再将所得商除以</a:t>
            </a:r>
            <a:r>
              <a:rPr lang="en-US" altLang="zh-CN" b="1"/>
              <a:t>2</a:t>
            </a:r>
            <a:r>
              <a:rPr lang="zh-CN" altLang="en-US" b="1"/>
              <a:t>，取余数记为</a:t>
            </a:r>
            <a:r>
              <a:rPr lang="en-US" altLang="zh-CN" b="1"/>
              <a:t>K</a:t>
            </a:r>
            <a:r>
              <a:rPr lang="en-US" altLang="zh-CN" b="1" baseline="-25000"/>
              <a:t>1</a:t>
            </a:r>
            <a:r>
              <a:rPr lang="zh-CN" altLang="en-US" b="1"/>
              <a:t>；</a:t>
            </a:r>
            <a:r>
              <a:rPr lang="en-US" altLang="zh-CN" b="1"/>
              <a:t>…… </a:t>
            </a:r>
            <a:r>
              <a:rPr lang="zh-CN" altLang="en-US" b="1"/>
              <a:t>。依此类推，直至商为</a:t>
            </a:r>
            <a:r>
              <a:rPr lang="en-US" altLang="zh-CN" b="1"/>
              <a:t>0</a:t>
            </a:r>
            <a:r>
              <a:rPr lang="zh-CN" altLang="en-US" b="1"/>
              <a:t>，取余数计为</a:t>
            </a:r>
            <a:r>
              <a:rPr lang="en-US" altLang="zh-CN" b="1"/>
              <a:t>K</a:t>
            </a:r>
            <a:r>
              <a:rPr lang="en-US" altLang="zh-CN" b="1" baseline="-25000"/>
              <a:t>n-1</a:t>
            </a:r>
            <a:r>
              <a:rPr lang="zh-CN" altLang="en-US" b="1"/>
              <a:t>为止。即可得到与十进制整数</a:t>
            </a:r>
            <a:r>
              <a:rPr lang="en-US" altLang="zh-CN" b="1"/>
              <a:t>N</a:t>
            </a:r>
            <a:r>
              <a:rPr lang="zh-CN" altLang="en-US" b="1"/>
              <a:t>对应的</a:t>
            </a:r>
            <a:r>
              <a:rPr lang="en-US" altLang="zh-CN" b="1"/>
              <a:t>n</a:t>
            </a:r>
            <a:r>
              <a:rPr lang="zh-CN" altLang="en-US" b="1"/>
              <a:t>位二进制整数</a:t>
            </a:r>
            <a:r>
              <a:rPr lang="en-US" altLang="zh-CN" b="1"/>
              <a:t>K</a:t>
            </a:r>
            <a:r>
              <a:rPr lang="en-US" altLang="zh-CN" b="1" baseline="-25000"/>
              <a:t>n-1</a:t>
            </a:r>
            <a:r>
              <a:rPr lang="en-US" altLang="zh-CN" b="1"/>
              <a:t>…K</a:t>
            </a:r>
            <a:r>
              <a:rPr lang="en-US" altLang="zh-CN" b="1" baseline="-25000"/>
              <a:t>1</a:t>
            </a:r>
            <a:r>
              <a:rPr lang="en-US" altLang="zh-CN" b="1"/>
              <a:t>K</a:t>
            </a:r>
            <a:r>
              <a:rPr lang="en-US" altLang="zh-CN" b="1" baseline="-25000"/>
              <a:t>0</a:t>
            </a:r>
            <a:r>
              <a:rPr lang="zh-CN" altLang="en-US" b="1"/>
              <a:t>。</a:t>
            </a:r>
            <a:br>
              <a:rPr lang="zh-CN" altLang="en-US"/>
            </a:b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9788556-AA46-4CCA-8396-C9FE336E9746}"/>
              </a:ext>
            </a:extLst>
          </p:cNvPr>
          <p:cNvSpPr>
            <a:spLocks noGrp="1" noChangeArrowheads="1"/>
          </p:cNvSpPr>
          <p:nvPr>
            <p:ph type="title"/>
          </p:nvPr>
        </p:nvSpPr>
        <p:spPr/>
        <p:txBody>
          <a:bodyPr/>
          <a:lstStyle/>
          <a:p>
            <a:r>
              <a:rPr lang="zh-CN" altLang="en-US"/>
              <a:t>举例</a:t>
            </a:r>
          </a:p>
        </p:txBody>
      </p:sp>
      <p:sp>
        <p:nvSpPr>
          <p:cNvPr id="19459" name="Rectangle 3">
            <a:extLst>
              <a:ext uri="{FF2B5EF4-FFF2-40B4-BE49-F238E27FC236}">
                <a16:creationId xmlns:a16="http://schemas.microsoft.com/office/drawing/2014/main" id="{9656420F-5515-4530-9AA2-864E917108D6}"/>
              </a:ext>
            </a:extLst>
          </p:cNvPr>
          <p:cNvSpPr>
            <a:spLocks noGrp="1" noChangeArrowheads="1"/>
          </p:cNvSpPr>
          <p:nvPr>
            <p:ph idx="1"/>
          </p:nvPr>
        </p:nvSpPr>
        <p:spPr/>
        <p:txBody>
          <a:bodyPr/>
          <a:lstStyle/>
          <a:p>
            <a:r>
              <a:rPr lang="zh-CN" altLang="en-US"/>
              <a:t>十进制整数</a:t>
            </a:r>
            <a:r>
              <a:rPr lang="en-US" altLang="zh-CN"/>
              <a:t>35</a:t>
            </a:r>
            <a:r>
              <a:rPr lang="zh-CN" altLang="en-US"/>
              <a:t>转换成二进制整数 </a:t>
            </a:r>
          </a:p>
        </p:txBody>
      </p:sp>
      <p:pic>
        <p:nvPicPr>
          <p:cNvPr id="19461" name="Picture 5">
            <a:extLst>
              <a:ext uri="{FF2B5EF4-FFF2-40B4-BE49-F238E27FC236}">
                <a16:creationId xmlns:a16="http://schemas.microsoft.com/office/drawing/2014/main" id="{A02D5178-D6E6-4BF9-87EF-7E8B0636983A}"/>
              </a:ext>
            </a:extLst>
          </p:cNvPr>
          <p:cNvPicPr>
            <a:picLocks noChangeAspect="1" noChangeArrowheads="1"/>
          </p:cNvPicPr>
          <p:nvPr/>
        </p:nvPicPr>
        <p:blipFill>
          <a:blip r:embed="rId2">
            <a:clrChange>
              <a:clrFrom>
                <a:srgbClr val="FFFFEB"/>
              </a:clrFrom>
              <a:clrTo>
                <a:srgbClr val="FFFFEB">
                  <a:alpha val="0"/>
                </a:srgbClr>
              </a:clrTo>
            </a:clrChange>
            <a:extLst>
              <a:ext uri="{28A0092B-C50C-407E-A947-70E740481C1C}">
                <a14:useLocalDpi xmlns:a14="http://schemas.microsoft.com/office/drawing/2010/main" val="0"/>
              </a:ext>
            </a:extLst>
          </a:blip>
          <a:srcRect/>
          <a:stretch>
            <a:fillRect/>
          </a:stretch>
        </p:blipFill>
        <p:spPr bwMode="auto">
          <a:xfrm>
            <a:off x="3962400" y="2590800"/>
            <a:ext cx="39243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9462" name="Rectangle 6">
            <a:extLst>
              <a:ext uri="{FF2B5EF4-FFF2-40B4-BE49-F238E27FC236}">
                <a16:creationId xmlns:a16="http://schemas.microsoft.com/office/drawing/2014/main" id="{547EE712-D2DD-4F74-AB43-A47809C86E7B}"/>
              </a:ext>
            </a:extLst>
          </p:cNvPr>
          <p:cNvSpPr>
            <a:spLocks noChangeArrowheads="1"/>
          </p:cNvSpPr>
          <p:nvPr/>
        </p:nvSpPr>
        <p:spPr bwMode="auto">
          <a:xfrm>
            <a:off x="2743201" y="5638800"/>
            <a:ext cx="234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即：</a:t>
            </a:r>
            <a:r>
              <a:rPr lang="en-US" altLang="zh-CN" b="1"/>
              <a:t>(35)</a:t>
            </a:r>
            <a:r>
              <a:rPr lang="en-US" altLang="zh-CN" baseline="-25000"/>
              <a:t>10</a:t>
            </a:r>
            <a:r>
              <a:rPr lang="en-US" altLang="zh-CN" b="1"/>
              <a:t>=(100011)</a:t>
            </a:r>
            <a:r>
              <a:rPr lang="en-US" altLang="zh-CN" baseline="-25000"/>
              <a:t>2</a:t>
            </a:r>
            <a:br>
              <a:rPr lang="en-US" altLang="zh-CN"/>
            </a:b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FA040D3-C2BE-49E2-A283-E338FDCD8DD8}"/>
              </a:ext>
            </a:extLst>
          </p:cNvPr>
          <p:cNvSpPr>
            <a:spLocks noGrp="1" noChangeArrowheads="1"/>
          </p:cNvSpPr>
          <p:nvPr>
            <p:ph type="title"/>
          </p:nvPr>
        </p:nvSpPr>
        <p:spPr/>
        <p:txBody>
          <a:bodyPr/>
          <a:lstStyle/>
          <a:p>
            <a:r>
              <a:rPr lang="en-US" altLang="zh-CN" b="1"/>
              <a:t>(2) </a:t>
            </a:r>
            <a:r>
              <a:rPr lang="zh-CN" altLang="en-US" b="1"/>
              <a:t>小数转换</a:t>
            </a:r>
            <a:r>
              <a:rPr lang="zh-CN" altLang="en-US"/>
              <a:t> </a:t>
            </a:r>
          </a:p>
        </p:txBody>
      </p:sp>
      <p:sp>
        <p:nvSpPr>
          <p:cNvPr id="20483" name="Rectangle 3">
            <a:extLst>
              <a:ext uri="{FF2B5EF4-FFF2-40B4-BE49-F238E27FC236}">
                <a16:creationId xmlns:a16="http://schemas.microsoft.com/office/drawing/2014/main" id="{FC20F892-DE46-4418-BC21-4308D5B470C2}"/>
              </a:ext>
            </a:extLst>
          </p:cNvPr>
          <p:cNvSpPr>
            <a:spLocks noGrp="1" noChangeArrowheads="1"/>
          </p:cNvSpPr>
          <p:nvPr>
            <p:ph idx="1"/>
          </p:nvPr>
        </p:nvSpPr>
        <p:spPr/>
        <p:txBody>
          <a:bodyPr/>
          <a:lstStyle/>
          <a:p>
            <a:r>
              <a:rPr lang="zh-CN" altLang="en-US" b="1"/>
              <a:t>将十进制小数</a:t>
            </a:r>
            <a:r>
              <a:rPr lang="en-US" altLang="zh-CN" b="1"/>
              <a:t>N</a:t>
            </a:r>
            <a:r>
              <a:rPr lang="zh-CN" altLang="en-US" b="1"/>
              <a:t>乘以</a:t>
            </a:r>
            <a:r>
              <a:rPr lang="en-US" altLang="zh-CN" b="1"/>
              <a:t>2</a:t>
            </a:r>
            <a:r>
              <a:rPr lang="zh-CN" altLang="en-US" b="1"/>
              <a:t>，取积的整数部分记为</a:t>
            </a:r>
            <a:r>
              <a:rPr lang="en-US" altLang="zh-CN" b="1"/>
              <a:t>K-1</a:t>
            </a:r>
            <a:r>
              <a:rPr lang="zh-CN" altLang="en-US" b="1"/>
              <a:t>；再将积的小数部分乘以</a:t>
            </a:r>
            <a:r>
              <a:rPr lang="en-US" altLang="zh-CN" b="1"/>
              <a:t>2</a:t>
            </a:r>
            <a:r>
              <a:rPr lang="zh-CN" altLang="en-US" b="1"/>
              <a:t>，取整数部分记为</a:t>
            </a:r>
            <a:r>
              <a:rPr lang="en-US" altLang="zh-CN" b="1"/>
              <a:t>K-2 </a:t>
            </a:r>
            <a:r>
              <a:rPr lang="zh-CN" altLang="en-US" b="1"/>
              <a:t>；</a:t>
            </a:r>
            <a:r>
              <a:rPr lang="en-US" altLang="zh-CN" b="1"/>
              <a:t>…… </a:t>
            </a:r>
            <a:r>
              <a:rPr lang="zh-CN" altLang="en-US" b="1"/>
              <a:t>。依此类推，直至其小数部分为</a:t>
            </a:r>
            <a:r>
              <a:rPr lang="en-US" altLang="zh-CN" b="1"/>
              <a:t>0</a:t>
            </a:r>
            <a:r>
              <a:rPr lang="zh-CN" altLang="en-US" b="1"/>
              <a:t>或达到规定精度要求，取整数部分记作</a:t>
            </a:r>
            <a:r>
              <a:rPr lang="en-US" altLang="zh-CN" b="1"/>
              <a:t>K-m</a:t>
            </a:r>
            <a:r>
              <a:rPr lang="zh-CN" altLang="en-US" b="1"/>
              <a:t>为止。即可得到与</a:t>
            </a:r>
            <a:r>
              <a:rPr lang="en-US" altLang="zh-CN" b="1"/>
              <a:t>N</a:t>
            </a:r>
            <a:r>
              <a:rPr lang="zh-CN" altLang="en-US" b="1"/>
              <a:t>对应的</a:t>
            </a:r>
            <a:r>
              <a:rPr lang="en-US" altLang="zh-CN" b="1"/>
              <a:t>m</a:t>
            </a:r>
            <a:r>
              <a:rPr lang="zh-CN" altLang="en-US" b="1"/>
              <a:t>位二进制小数</a:t>
            </a:r>
            <a:r>
              <a:rPr lang="en-US" altLang="zh-CN" b="1"/>
              <a:t>0.K-1K-2…K-m</a:t>
            </a:r>
            <a:r>
              <a:rPr lang="zh-CN" altLang="en-US" b="1"/>
              <a:t>。</a:t>
            </a:r>
            <a:r>
              <a:rPr lang="zh-CN" altLang="en-US"/>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A285F8-CF2F-46EB-AA91-5E9F3196BD03}"/>
              </a:ext>
            </a:extLst>
          </p:cNvPr>
          <p:cNvSpPr>
            <a:spLocks noGrp="1" noChangeArrowheads="1"/>
          </p:cNvSpPr>
          <p:nvPr>
            <p:ph type="title"/>
          </p:nvPr>
        </p:nvSpPr>
        <p:spPr/>
        <p:txBody>
          <a:bodyPr/>
          <a:lstStyle/>
          <a:p>
            <a:r>
              <a:rPr lang="zh-CN" altLang="en-US"/>
              <a:t>举例</a:t>
            </a:r>
          </a:p>
        </p:txBody>
      </p:sp>
      <p:sp>
        <p:nvSpPr>
          <p:cNvPr id="21507" name="Rectangle 3">
            <a:extLst>
              <a:ext uri="{FF2B5EF4-FFF2-40B4-BE49-F238E27FC236}">
                <a16:creationId xmlns:a16="http://schemas.microsoft.com/office/drawing/2014/main" id="{4322652A-90D0-4CC8-B49B-5E72692A45D8}"/>
              </a:ext>
            </a:extLst>
          </p:cNvPr>
          <p:cNvSpPr>
            <a:spLocks noGrp="1" noChangeArrowheads="1"/>
          </p:cNvSpPr>
          <p:nvPr>
            <p:ph idx="1"/>
          </p:nvPr>
        </p:nvSpPr>
        <p:spPr/>
        <p:txBody>
          <a:bodyPr/>
          <a:lstStyle/>
          <a:p>
            <a:r>
              <a:rPr lang="zh-CN" altLang="en-US"/>
              <a:t>将十进制小数</a:t>
            </a:r>
            <a:r>
              <a:rPr lang="en-US" altLang="zh-CN"/>
              <a:t>0.6875</a:t>
            </a:r>
            <a:r>
              <a:rPr lang="zh-CN" altLang="en-US"/>
              <a:t>转换成二进制小数。</a:t>
            </a:r>
            <a:br>
              <a:rPr lang="zh-CN" altLang="en-US"/>
            </a:br>
            <a:endParaRPr lang="zh-CN" altLang="en-US"/>
          </a:p>
        </p:txBody>
      </p:sp>
      <p:pic>
        <p:nvPicPr>
          <p:cNvPr id="21509" name="Picture 5">
            <a:extLst>
              <a:ext uri="{FF2B5EF4-FFF2-40B4-BE49-F238E27FC236}">
                <a16:creationId xmlns:a16="http://schemas.microsoft.com/office/drawing/2014/main" id="{1BE610FD-BCA4-4F35-AC6E-85441B031D3C}"/>
              </a:ext>
            </a:extLst>
          </p:cNvPr>
          <p:cNvPicPr>
            <a:picLocks noChangeAspect="1" noChangeArrowheads="1"/>
          </p:cNvPicPr>
          <p:nvPr/>
        </p:nvPicPr>
        <p:blipFill>
          <a:blip r:embed="rId2">
            <a:clrChange>
              <a:clrFrom>
                <a:srgbClr val="FFFFEB"/>
              </a:clrFrom>
              <a:clrTo>
                <a:srgbClr val="FFFFEB">
                  <a:alpha val="0"/>
                </a:srgbClr>
              </a:clrTo>
            </a:clrChange>
            <a:extLst>
              <a:ext uri="{28A0092B-C50C-407E-A947-70E740481C1C}">
                <a14:useLocalDpi xmlns:a14="http://schemas.microsoft.com/office/drawing/2010/main" val="0"/>
              </a:ext>
            </a:extLst>
          </a:blip>
          <a:srcRect/>
          <a:stretch>
            <a:fillRect/>
          </a:stretch>
        </p:blipFill>
        <p:spPr bwMode="auto">
          <a:xfrm>
            <a:off x="2819401" y="2362201"/>
            <a:ext cx="6253163" cy="3082925"/>
          </a:xfrm>
          <a:prstGeom prst="rect">
            <a:avLst/>
          </a:prstGeom>
          <a:noFill/>
          <a:extLst>
            <a:ext uri="{909E8E84-426E-40DD-AFC4-6F175D3DCCD1}">
              <a14:hiddenFill xmlns:a14="http://schemas.microsoft.com/office/drawing/2010/main">
                <a:solidFill>
                  <a:srgbClr val="FFFFFF"/>
                </a:solidFill>
              </a14:hiddenFill>
            </a:ext>
          </a:extLst>
        </p:spPr>
      </p:pic>
      <p:sp>
        <p:nvSpPr>
          <p:cNvPr id="21510" name="Rectangle 6">
            <a:extLst>
              <a:ext uri="{FF2B5EF4-FFF2-40B4-BE49-F238E27FC236}">
                <a16:creationId xmlns:a16="http://schemas.microsoft.com/office/drawing/2014/main" id="{E753CB06-6F35-4E39-8FD5-28D0B162ADA7}"/>
              </a:ext>
            </a:extLst>
          </p:cNvPr>
          <p:cNvSpPr>
            <a:spLocks noChangeArrowheads="1"/>
          </p:cNvSpPr>
          <p:nvPr/>
        </p:nvSpPr>
        <p:spPr bwMode="auto">
          <a:xfrm>
            <a:off x="2514600" y="5562600"/>
            <a:ext cx="2959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即：</a:t>
            </a:r>
            <a:r>
              <a:rPr lang="en-US" altLang="zh-CN" b="1"/>
              <a:t>(0.6875)</a:t>
            </a:r>
            <a:r>
              <a:rPr lang="en-US" altLang="zh-CN" baseline="-25000"/>
              <a:t>10</a:t>
            </a:r>
            <a:r>
              <a:rPr lang="en-US" altLang="zh-CN" b="1"/>
              <a:t>=(0.1011)</a:t>
            </a:r>
            <a:r>
              <a:rPr lang="en-US" altLang="zh-CN" baseline="-25000"/>
              <a:t>2</a:t>
            </a:r>
            <a:br>
              <a:rPr lang="en-US" altLang="zh-CN"/>
            </a:b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1431196-5F47-4DDF-B545-6515087CF9C9}"/>
              </a:ext>
            </a:extLst>
          </p:cNvPr>
          <p:cNvSpPr>
            <a:spLocks noGrp="1" noChangeArrowheads="1"/>
          </p:cNvSpPr>
          <p:nvPr>
            <p:ph type="title"/>
          </p:nvPr>
        </p:nvSpPr>
        <p:spPr/>
        <p:txBody>
          <a:bodyPr/>
          <a:lstStyle/>
          <a:p>
            <a:r>
              <a:rPr lang="zh-CN" altLang="en-US"/>
              <a:t>注意</a:t>
            </a:r>
          </a:p>
        </p:txBody>
      </p:sp>
      <p:sp>
        <p:nvSpPr>
          <p:cNvPr id="22531" name="Rectangle 3">
            <a:extLst>
              <a:ext uri="{FF2B5EF4-FFF2-40B4-BE49-F238E27FC236}">
                <a16:creationId xmlns:a16="http://schemas.microsoft.com/office/drawing/2014/main" id="{0DD82DE1-F87C-48E8-A975-3EDA24A39323}"/>
              </a:ext>
            </a:extLst>
          </p:cNvPr>
          <p:cNvSpPr>
            <a:spLocks noGrp="1" noChangeArrowheads="1"/>
          </p:cNvSpPr>
          <p:nvPr>
            <p:ph idx="1"/>
          </p:nvPr>
        </p:nvSpPr>
        <p:spPr/>
        <p:txBody>
          <a:bodyPr/>
          <a:lstStyle/>
          <a:p>
            <a:r>
              <a:rPr lang="zh-CN" altLang="en-US"/>
              <a:t>当十进制小数不能用有限位二进制小数精确表示时。可根据精度要求，求出相应的二进制位数近似地表示。一般当要求二进制数取</a:t>
            </a:r>
            <a:r>
              <a:rPr lang="en-US" altLang="zh-CN"/>
              <a:t>m</a:t>
            </a:r>
            <a:r>
              <a:rPr lang="zh-CN" altLang="en-US"/>
              <a:t>位小数时，可求出</a:t>
            </a:r>
            <a:r>
              <a:rPr lang="en-US" altLang="zh-CN"/>
              <a:t>m+1</a:t>
            </a:r>
            <a:r>
              <a:rPr lang="zh-CN" altLang="en-US"/>
              <a:t>位，然后对最低位作</a:t>
            </a:r>
            <a:r>
              <a:rPr lang="zh-CN" altLang="en-US" b="1"/>
              <a:t>“ </a:t>
            </a:r>
            <a:r>
              <a:rPr lang="en-US" altLang="zh-CN" b="1"/>
              <a:t>0</a:t>
            </a:r>
            <a:r>
              <a:rPr lang="zh-CN" altLang="en-US" b="1"/>
              <a:t>舍</a:t>
            </a:r>
            <a:r>
              <a:rPr lang="en-US" altLang="zh-CN" b="1"/>
              <a:t>1</a:t>
            </a:r>
            <a:r>
              <a:rPr lang="zh-CN" altLang="en-US" b="1"/>
              <a:t>入”</a:t>
            </a:r>
            <a:r>
              <a:rPr lang="zh-CN" altLang="en-US"/>
              <a:t>处理。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80F5E72-7A2E-4721-B417-9CBB3A095EF3}"/>
              </a:ext>
            </a:extLst>
          </p:cNvPr>
          <p:cNvSpPr>
            <a:spLocks noGrp="1" noChangeArrowheads="1"/>
          </p:cNvSpPr>
          <p:nvPr>
            <p:ph type="title"/>
          </p:nvPr>
        </p:nvSpPr>
        <p:spPr/>
        <p:txBody>
          <a:bodyPr/>
          <a:lstStyle/>
          <a:p>
            <a:r>
              <a:rPr lang="zh-CN" altLang="en-US"/>
              <a:t>举例</a:t>
            </a:r>
          </a:p>
        </p:txBody>
      </p:sp>
      <p:sp>
        <p:nvSpPr>
          <p:cNvPr id="23555" name="Rectangle 3">
            <a:extLst>
              <a:ext uri="{FF2B5EF4-FFF2-40B4-BE49-F238E27FC236}">
                <a16:creationId xmlns:a16="http://schemas.microsoft.com/office/drawing/2014/main" id="{C5975D5F-A515-47EF-971D-D9770B35B650}"/>
              </a:ext>
            </a:extLst>
          </p:cNvPr>
          <p:cNvSpPr>
            <a:spLocks noGrp="1" noChangeArrowheads="1"/>
          </p:cNvSpPr>
          <p:nvPr>
            <p:ph idx="1"/>
          </p:nvPr>
        </p:nvSpPr>
        <p:spPr>
          <a:xfrm>
            <a:off x="1981200" y="1600201"/>
            <a:ext cx="4800600" cy="4525963"/>
          </a:xfrm>
        </p:spPr>
        <p:txBody>
          <a:bodyPr/>
          <a:lstStyle/>
          <a:p>
            <a:r>
              <a:rPr lang="zh-CN" altLang="en-US"/>
              <a:t>例如，将十进制小数</a:t>
            </a:r>
            <a:r>
              <a:rPr lang="en-US" altLang="zh-CN"/>
              <a:t>0.323</a:t>
            </a:r>
            <a:r>
              <a:rPr lang="zh-CN" altLang="en-US"/>
              <a:t>转换成二进制小数</a:t>
            </a:r>
            <a:r>
              <a:rPr lang="en-US" altLang="zh-CN"/>
              <a:t>(</a:t>
            </a:r>
            <a:r>
              <a:rPr lang="zh-CN" altLang="en-US"/>
              <a:t>保留</a:t>
            </a:r>
            <a:r>
              <a:rPr lang="en-US" altLang="zh-CN"/>
              <a:t>4</a:t>
            </a:r>
            <a:r>
              <a:rPr lang="zh-CN" altLang="en-US"/>
              <a:t>位小数</a:t>
            </a:r>
            <a:r>
              <a:rPr lang="en-US" altLang="zh-CN"/>
              <a:t>)</a:t>
            </a:r>
            <a:r>
              <a:rPr lang="zh-CN" altLang="en-US"/>
              <a:t>。</a:t>
            </a:r>
            <a:br>
              <a:rPr lang="zh-CN" altLang="en-US"/>
            </a:br>
            <a:endParaRPr lang="zh-CN" altLang="en-US"/>
          </a:p>
        </p:txBody>
      </p:sp>
      <p:pic>
        <p:nvPicPr>
          <p:cNvPr id="23557" name="Picture 5">
            <a:extLst>
              <a:ext uri="{FF2B5EF4-FFF2-40B4-BE49-F238E27FC236}">
                <a16:creationId xmlns:a16="http://schemas.microsoft.com/office/drawing/2014/main" id="{6B46C551-FC83-4AD6-9AB4-90423FD0DBD7}"/>
              </a:ext>
            </a:extLst>
          </p:cNvPr>
          <p:cNvPicPr>
            <a:picLocks noChangeAspect="1" noChangeArrowheads="1"/>
          </p:cNvPicPr>
          <p:nvPr/>
        </p:nvPicPr>
        <p:blipFill>
          <a:blip r:embed="rId2">
            <a:clrChange>
              <a:clrFrom>
                <a:srgbClr val="FFFFEA"/>
              </a:clrFrom>
              <a:clrTo>
                <a:srgbClr val="FFFFEA">
                  <a:alpha val="0"/>
                </a:srgbClr>
              </a:clrTo>
            </a:clrChange>
            <a:extLst>
              <a:ext uri="{28A0092B-C50C-407E-A947-70E740481C1C}">
                <a14:useLocalDpi xmlns:a14="http://schemas.microsoft.com/office/drawing/2010/main" val="0"/>
              </a:ext>
            </a:extLst>
          </a:blip>
          <a:srcRect/>
          <a:stretch>
            <a:fillRect/>
          </a:stretch>
        </p:blipFill>
        <p:spPr bwMode="auto">
          <a:xfrm>
            <a:off x="7391400" y="1447800"/>
            <a:ext cx="2401888" cy="4648200"/>
          </a:xfrm>
          <a:prstGeom prst="rect">
            <a:avLst/>
          </a:prstGeom>
          <a:noFill/>
          <a:extLst>
            <a:ext uri="{909E8E84-426E-40DD-AFC4-6F175D3DCCD1}">
              <a14:hiddenFill xmlns:a14="http://schemas.microsoft.com/office/drawing/2010/main">
                <a:solidFill>
                  <a:srgbClr val="FFFFFF"/>
                </a:solidFill>
              </a14:hiddenFill>
            </a:ext>
          </a:extLst>
        </p:spPr>
      </p:pic>
      <p:sp>
        <p:nvSpPr>
          <p:cNvPr id="23558" name="Rectangle 6">
            <a:extLst>
              <a:ext uri="{FF2B5EF4-FFF2-40B4-BE49-F238E27FC236}">
                <a16:creationId xmlns:a16="http://schemas.microsoft.com/office/drawing/2014/main" id="{9E85A199-791C-46DA-8B67-F24195BCC35D}"/>
              </a:ext>
            </a:extLst>
          </p:cNvPr>
          <p:cNvSpPr>
            <a:spLocks noChangeArrowheads="1"/>
          </p:cNvSpPr>
          <p:nvPr/>
        </p:nvSpPr>
        <p:spPr bwMode="auto">
          <a:xfrm>
            <a:off x="2514601" y="5560110"/>
            <a:ext cx="28584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即：</a:t>
            </a:r>
            <a:r>
              <a:rPr lang="en-US" altLang="zh-CN" b="1"/>
              <a:t>(0.323)</a:t>
            </a:r>
            <a:r>
              <a:rPr lang="en-US" altLang="zh-CN" baseline="-25000"/>
              <a:t>10</a:t>
            </a:r>
            <a:r>
              <a:rPr lang="en-US" altLang="zh-CN" b="1"/>
              <a:t>=(0.0101)</a:t>
            </a:r>
            <a:r>
              <a:rPr lang="en-US" altLang="zh-CN" baseline="-25000"/>
              <a:t>2</a:t>
            </a:r>
            <a:br>
              <a:rPr lang="en-US" altLang="zh-CN"/>
            </a:b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53E28EC-C121-48E7-BC1E-53BC99D5E30C}"/>
              </a:ext>
            </a:extLst>
          </p:cNvPr>
          <p:cNvSpPr>
            <a:spLocks noGrp="1" noChangeArrowheads="1"/>
          </p:cNvSpPr>
          <p:nvPr>
            <p:ph type="title"/>
          </p:nvPr>
        </p:nvSpPr>
        <p:spPr/>
        <p:txBody>
          <a:bodyPr/>
          <a:lstStyle/>
          <a:p>
            <a:r>
              <a:rPr lang="zh-CN" altLang="en-US"/>
              <a:t>注意</a:t>
            </a:r>
          </a:p>
        </p:txBody>
      </p:sp>
      <p:sp>
        <p:nvSpPr>
          <p:cNvPr id="24579" name="Rectangle 3">
            <a:extLst>
              <a:ext uri="{FF2B5EF4-FFF2-40B4-BE49-F238E27FC236}">
                <a16:creationId xmlns:a16="http://schemas.microsoft.com/office/drawing/2014/main" id="{C54B1EC2-4593-4E9E-83CC-3C83844BC46D}"/>
              </a:ext>
            </a:extLst>
          </p:cNvPr>
          <p:cNvSpPr>
            <a:spLocks noGrp="1" noChangeArrowheads="1"/>
          </p:cNvSpPr>
          <p:nvPr>
            <p:ph idx="1"/>
          </p:nvPr>
        </p:nvSpPr>
        <p:spPr/>
        <p:txBody>
          <a:bodyPr/>
          <a:lstStyle/>
          <a:p>
            <a:r>
              <a:rPr lang="zh-CN" altLang="en-US"/>
              <a:t>若一个十进制数既包含整数部分，又包含小数部分，则需将整数部分和小数部分分别转换，然后用小数点将两部分结果连到一起。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898639C-36DA-4D5C-88E9-112258D7473D}"/>
              </a:ext>
            </a:extLst>
          </p:cNvPr>
          <p:cNvSpPr>
            <a:spLocks noGrp="1" noChangeArrowheads="1"/>
          </p:cNvSpPr>
          <p:nvPr>
            <p:ph type="title"/>
          </p:nvPr>
        </p:nvSpPr>
        <p:spPr/>
        <p:txBody>
          <a:bodyPr/>
          <a:lstStyle/>
          <a:p>
            <a:r>
              <a:rPr lang="zh-CN" altLang="en-US"/>
              <a:t>举例</a:t>
            </a:r>
          </a:p>
        </p:txBody>
      </p:sp>
      <p:sp>
        <p:nvSpPr>
          <p:cNvPr id="25603" name="Rectangle 3">
            <a:extLst>
              <a:ext uri="{FF2B5EF4-FFF2-40B4-BE49-F238E27FC236}">
                <a16:creationId xmlns:a16="http://schemas.microsoft.com/office/drawing/2014/main" id="{BC5B1661-9963-4B04-8078-B960C11FD312}"/>
              </a:ext>
            </a:extLst>
          </p:cNvPr>
          <p:cNvSpPr>
            <a:spLocks noGrp="1" noChangeArrowheads="1"/>
          </p:cNvSpPr>
          <p:nvPr>
            <p:ph idx="1"/>
          </p:nvPr>
        </p:nvSpPr>
        <p:spPr>
          <a:xfrm>
            <a:off x="1981200" y="1600201"/>
            <a:ext cx="2286000" cy="4525963"/>
          </a:xfrm>
        </p:spPr>
        <p:txBody>
          <a:bodyPr/>
          <a:lstStyle/>
          <a:p>
            <a:r>
              <a:rPr lang="zh-CN" altLang="en-US"/>
              <a:t>例如，将十进制数</a:t>
            </a:r>
            <a:r>
              <a:rPr lang="en-US" altLang="zh-CN"/>
              <a:t>25.625</a:t>
            </a:r>
            <a:r>
              <a:rPr lang="zh-CN" altLang="en-US"/>
              <a:t>转换成二进制数。</a:t>
            </a:r>
            <a:br>
              <a:rPr lang="zh-CN" altLang="en-US"/>
            </a:br>
            <a:endParaRPr lang="zh-CN" altLang="en-US"/>
          </a:p>
        </p:txBody>
      </p:sp>
      <p:pic>
        <p:nvPicPr>
          <p:cNvPr id="25605" name="Picture 5">
            <a:extLst>
              <a:ext uri="{FF2B5EF4-FFF2-40B4-BE49-F238E27FC236}">
                <a16:creationId xmlns:a16="http://schemas.microsoft.com/office/drawing/2014/main" id="{B2543DD7-9988-4582-A321-9F9D27D7AF64}"/>
              </a:ext>
            </a:extLst>
          </p:cNvPr>
          <p:cNvPicPr>
            <a:picLocks noChangeAspect="1" noChangeArrowheads="1"/>
          </p:cNvPicPr>
          <p:nvPr/>
        </p:nvPicPr>
        <p:blipFill>
          <a:blip r:embed="rId2">
            <a:clrChange>
              <a:clrFrom>
                <a:srgbClr val="FFFFEB"/>
              </a:clrFrom>
              <a:clrTo>
                <a:srgbClr val="FFFFEB">
                  <a:alpha val="0"/>
                </a:srgbClr>
              </a:clrTo>
            </a:clrChange>
            <a:extLst>
              <a:ext uri="{28A0092B-C50C-407E-A947-70E740481C1C}">
                <a14:useLocalDpi xmlns:a14="http://schemas.microsoft.com/office/drawing/2010/main" val="0"/>
              </a:ext>
            </a:extLst>
          </a:blip>
          <a:srcRect/>
          <a:stretch>
            <a:fillRect/>
          </a:stretch>
        </p:blipFill>
        <p:spPr bwMode="auto">
          <a:xfrm>
            <a:off x="4800601" y="2590801"/>
            <a:ext cx="5210175" cy="2447925"/>
          </a:xfrm>
          <a:prstGeom prst="rect">
            <a:avLst/>
          </a:prstGeom>
          <a:noFill/>
          <a:extLst>
            <a:ext uri="{909E8E84-426E-40DD-AFC4-6F175D3DCCD1}">
              <a14:hiddenFill xmlns:a14="http://schemas.microsoft.com/office/drawing/2010/main">
                <a:solidFill>
                  <a:srgbClr val="FFFFFF"/>
                </a:solidFill>
              </a14:hiddenFill>
            </a:ext>
          </a:extLst>
        </p:spPr>
      </p:pic>
      <p:sp>
        <p:nvSpPr>
          <p:cNvPr id="25606" name="Rectangle 6">
            <a:extLst>
              <a:ext uri="{FF2B5EF4-FFF2-40B4-BE49-F238E27FC236}">
                <a16:creationId xmlns:a16="http://schemas.microsoft.com/office/drawing/2014/main" id="{B1DA839F-B75F-4A31-AFEC-9E315E20A89A}"/>
              </a:ext>
            </a:extLst>
          </p:cNvPr>
          <p:cNvSpPr>
            <a:spLocks noChangeArrowheads="1"/>
          </p:cNvSpPr>
          <p:nvPr/>
        </p:nvSpPr>
        <p:spPr bwMode="auto">
          <a:xfrm>
            <a:off x="2209801" y="5410201"/>
            <a:ext cx="3236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即：</a:t>
            </a:r>
            <a:r>
              <a:rPr lang="en-US" altLang="zh-CN" b="1"/>
              <a:t>(25.625)</a:t>
            </a:r>
            <a:r>
              <a:rPr lang="en-US" altLang="zh-CN" baseline="-25000"/>
              <a:t>10</a:t>
            </a:r>
            <a:r>
              <a:rPr lang="en-US" altLang="zh-CN" b="1"/>
              <a:t>=(11001.101)</a:t>
            </a:r>
            <a:r>
              <a:rPr lang="en-US" altLang="zh-CN" baseline="-25000"/>
              <a:t>2</a:t>
            </a:r>
            <a:r>
              <a:rPr lang="en-US" altLang="zh-CN"/>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4AB00CA-3AEA-460B-B9FF-7AE1EE574FF7}"/>
              </a:ext>
            </a:extLst>
          </p:cNvPr>
          <p:cNvSpPr>
            <a:spLocks noGrp="1" noChangeArrowheads="1"/>
          </p:cNvSpPr>
          <p:nvPr>
            <p:ph type="title"/>
          </p:nvPr>
        </p:nvSpPr>
        <p:spPr/>
        <p:txBody>
          <a:bodyPr/>
          <a:lstStyle/>
          <a:p>
            <a:r>
              <a:rPr lang="zh-CN" altLang="en-US"/>
              <a:t>二进制数与八进制数之间的转换 </a:t>
            </a:r>
          </a:p>
        </p:txBody>
      </p:sp>
      <p:sp>
        <p:nvSpPr>
          <p:cNvPr id="26627" name="Rectangle 3">
            <a:extLst>
              <a:ext uri="{FF2B5EF4-FFF2-40B4-BE49-F238E27FC236}">
                <a16:creationId xmlns:a16="http://schemas.microsoft.com/office/drawing/2014/main" id="{F1C2096F-F431-412E-AEA4-B1CDBA2424C8}"/>
              </a:ext>
            </a:extLst>
          </p:cNvPr>
          <p:cNvSpPr>
            <a:spLocks noGrp="1" noChangeArrowheads="1"/>
          </p:cNvSpPr>
          <p:nvPr>
            <p:ph idx="1"/>
          </p:nvPr>
        </p:nvSpPr>
        <p:spPr/>
        <p:txBody>
          <a:bodyPr/>
          <a:lstStyle/>
          <a:p>
            <a:r>
              <a:rPr lang="zh-CN" altLang="en-US"/>
              <a:t>由于八进制中的基本数字符号</a:t>
            </a:r>
            <a:r>
              <a:rPr lang="en-US" altLang="zh-CN"/>
              <a:t>0</a:t>
            </a:r>
            <a:r>
              <a:rPr lang="zh-CN" altLang="en-US"/>
              <a:t>～</a:t>
            </a:r>
            <a:r>
              <a:rPr lang="en-US" altLang="zh-CN"/>
              <a:t>7</a:t>
            </a:r>
            <a:r>
              <a:rPr lang="zh-CN" altLang="en-US"/>
              <a:t>正好和</a:t>
            </a:r>
            <a:r>
              <a:rPr lang="en-US" altLang="zh-CN"/>
              <a:t>3</a:t>
            </a:r>
            <a:r>
              <a:rPr lang="zh-CN" altLang="en-US"/>
              <a:t>位二进制数的</a:t>
            </a:r>
            <a:r>
              <a:rPr lang="en-US" altLang="zh-CN"/>
              <a:t>8</a:t>
            </a:r>
            <a:r>
              <a:rPr lang="zh-CN" altLang="en-US"/>
              <a:t>种取值</a:t>
            </a:r>
            <a:r>
              <a:rPr lang="en-US" altLang="zh-CN"/>
              <a:t>000</a:t>
            </a:r>
            <a:r>
              <a:rPr lang="zh-CN" altLang="en-US"/>
              <a:t>～</a:t>
            </a:r>
            <a:r>
              <a:rPr lang="en-US" altLang="zh-CN"/>
              <a:t>111</a:t>
            </a:r>
            <a:r>
              <a:rPr lang="zh-CN" altLang="en-US"/>
              <a:t>对应。所以，二进制数与八进制数之间的转换可以按位进行。 </a:t>
            </a:r>
            <a:br>
              <a:rPr lang="zh-CN" altLang="en-US"/>
            </a:br>
            <a:r>
              <a:rPr lang="zh-CN" altLang="en-US"/>
              <a:t>    </a:t>
            </a:r>
            <a:r>
              <a:rPr lang="zh-CN" altLang="en-US" b="1"/>
              <a:t>二进制数转换成八进制数：以小数点为界，分别往高、往低每</a:t>
            </a:r>
            <a:r>
              <a:rPr lang="en-US" altLang="zh-CN" b="1"/>
              <a:t>3</a:t>
            </a:r>
            <a:r>
              <a:rPr lang="zh-CN" altLang="en-US" b="1"/>
              <a:t>位为一组，最后不足</a:t>
            </a:r>
            <a:r>
              <a:rPr lang="en-US" altLang="zh-CN" b="1"/>
              <a:t>3</a:t>
            </a:r>
            <a:r>
              <a:rPr lang="zh-CN" altLang="en-US" b="1"/>
              <a:t>位时用</a:t>
            </a:r>
            <a:r>
              <a:rPr lang="en-US" altLang="zh-CN" b="1"/>
              <a:t>0</a:t>
            </a:r>
            <a:r>
              <a:rPr lang="zh-CN" altLang="en-US" b="1"/>
              <a:t>补充，然后写出每组对应的八进制字符，即为相应八进制数。</a:t>
            </a:r>
            <a:r>
              <a:rPr lang="zh-CN" altLang="en-US"/>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CDA05DF-2F29-4264-8FBB-ED0EC737593E}"/>
              </a:ext>
            </a:extLst>
          </p:cNvPr>
          <p:cNvSpPr>
            <a:spLocks noGrp="1" noChangeArrowheads="1"/>
          </p:cNvSpPr>
          <p:nvPr>
            <p:ph type="title"/>
          </p:nvPr>
        </p:nvSpPr>
        <p:spPr/>
        <p:txBody>
          <a:bodyPr/>
          <a:lstStyle/>
          <a:p>
            <a:r>
              <a:rPr lang="zh-CN" altLang="en-US"/>
              <a:t>举例</a:t>
            </a:r>
          </a:p>
        </p:txBody>
      </p:sp>
      <p:sp>
        <p:nvSpPr>
          <p:cNvPr id="27651" name="Rectangle 3">
            <a:extLst>
              <a:ext uri="{FF2B5EF4-FFF2-40B4-BE49-F238E27FC236}">
                <a16:creationId xmlns:a16="http://schemas.microsoft.com/office/drawing/2014/main" id="{E9B32E07-C6EF-4952-A6F5-97593A3C3565}"/>
              </a:ext>
            </a:extLst>
          </p:cNvPr>
          <p:cNvSpPr>
            <a:spLocks noGrp="1" noChangeArrowheads="1"/>
          </p:cNvSpPr>
          <p:nvPr>
            <p:ph type="body" sz="half" idx="1"/>
          </p:nvPr>
        </p:nvSpPr>
        <p:spPr>
          <a:xfrm>
            <a:off x="1981200" y="1600201"/>
            <a:ext cx="8153400" cy="4525963"/>
          </a:xfrm>
        </p:spPr>
        <p:txBody>
          <a:bodyPr/>
          <a:lstStyle/>
          <a:p>
            <a:r>
              <a:rPr lang="zh-CN" altLang="en-US" sz="2800"/>
              <a:t>将二进制数</a:t>
            </a:r>
            <a:r>
              <a:rPr lang="en-US" altLang="zh-CN" sz="2800"/>
              <a:t>11100101.01</a:t>
            </a:r>
            <a:r>
              <a:rPr lang="zh-CN" altLang="en-US" sz="2800"/>
              <a:t>转换成八进制数。 </a:t>
            </a:r>
          </a:p>
          <a:p>
            <a:endParaRPr lang="zh-CN" altLang="en-US" sz="2800"/>
          </a:p>
          <a:p>
            <a:pPr>
              <a:buFontTx/>
              <a:buNone/>
            </a:pPr>
            <a:r>
              <a:rPr lang="zh-CN" altLang="en-US" sz="2800"/>
              <a:t>即：</a:t>
            </a:r>
            <a:r>
              <a:rPr lang="en-US" altLang="zh-CN" sz="2800" b="1"/>
              <a:t>(11100101.01)</a:t>
            </a:r>
            <a:r>
              <a:rPr lang="en-US" altLang="zh-CN" sz="2800" baseline="-25000"/>
              <a:t>2</a:t>
            </a:r>
            <a:r>
              <a:rPr lang="en-US" altLang="zh-CN" sz="2800" b="1"/>
              <a:t>=(345.2)</a:t>
            </a:r>
            <a:r>
              <a:rPr lang="en-US" altLang="zh-CN" sz="2800" baseline="-25000"/>
              <a:t>8</a:t>
            </a:r>
            <a:r>
              <a:rPr lang="en-US" altLang="zh-CN" sz="2800"/>
              <a:t> </a:t>
            </a:r>
          </a:p>
          <a:p>
            <a:pPr>
              <a:buFontTx/>
              <a:buNone/>
            </a:pPr>
            <a:endParaRPr lang="en-US" altLang="zh-CN" sz="2800"/>
          </a:p>
        </p:txBody>
      </p:sp>
      <p:sp>
        <p:nvSpPr>
          <p:cNvPr id="27654" name="Rectangle 6">
            <a:extLst>
              <a:ext uri="{FF2B5EF4-FFF2-40B4-BE49-F238E27FC236}">
                <a16:creationId xmlns:a16="http://schemas.microsoft.com/office/drawing/2014/main" id="{38262A69-6C0F-41BC-B1EC-FDEA8718128A}"/>
              </a:ext>
            </a:extLst>
          </p:cNvPr>
          <p:cNvSpPr>
            <a:spLocks noChangeArrowheads="1"/>
          </p:cNvSpPr>
          <p:nvPr/>
        </p:nvSpPr>
        <p:spPr bwMode="auto">
          <a:xfrm>
            <a:off x="1524000" y="20029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97" name="Rectangle 49">
            <a:extLst>
              <a:ext uri="{FF2B5EF4-FFF2-40B4-BE49-F238E27FC236}">
                <a16:creationId xmlns:a16="http://schemas.microsoft.com/office/drawing/2014/main" id="{A4840228-7532-426B-9B6D-D156E32BFF39}"/>
              </a:ext>
            </a:extLst>
          </p:cNvPr>
          <p:cNvSpPr>
            <a:spLocks noChangeArrowheads="1"/>
          </p:cNvSpPr>
          <p:nvPr/>
        </p:nvSpPr>
        <p:spPr bwMode="auto">
          <a:xfrm>
            <a:off x="6003925" y="4167189"/>
            <a:ext cx="1841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ltLang="zh-CN" sz="900"/>
          </a:p>
          <a:p>
            <a:pPr algn="ctr" eaLnBrk="0" hangingPunct="0"/>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EC51804-F066-4A72-94B6-0CD81C1B4939}"/>
              </a:ext>
            </a:extLst>
          </p:cNvPr>
          <p:cNvSpPr>
            <a:spLocks noGrp="1" noChangeArrowheads="1"/>
          </p:cNvSpPr>
          <p:nvPr>
            <p:ph type="title"/>
          </p:nvPr>
        </p:nvSpPr>
        <p:spPr/>
        <p:txBody>
          <a:bodyPr/>
          <a:lstStyle/>
          <a:p>
            <a:r>
              <a:rPr kumimoji="1" lang="zh-CN" altLang="en-US" b="1">
                <a:solidFill>
                  <a:schemeClr val="tx1"/>
                </a:solidFill>
              </a:rPr>
              <a:t>模拟量和数字量</a:t>
            </a:r>
          </a:p>
        </p:txBody>
      </p:sp>
      <p:sp>
        <p:nvSpPr>
          <p:cNvPr id="56323" name="Rectangle 3">
            <a:extLst>
              <a:ext uri="{FF2B5EF4-FFF2-40B4-BE49-F238E27FC236}">
                <a16:creationId xmlns:a16="http://schemas.microsoft.com/office/drawing/2014/main" id="{0CBE0EDB-49BC-4C22-AC57-0C6D5EEF8985}"/>
              </a:ext>
            </a:extLst>
          </p:cNvPr>
          <p:cNvSpPr>
            <a:spLocks noGrp="1" noChangeArrowheads="1"/>
          </p:cNvSpPr>
          <p:nvPr>
            <p:ph idx="1"/>
          </p:nvPr>
        </p:nvSpPr>
        <p:spPr/>
        <p:txBody>
          <a:bodyPr/>
          <a:lstStyle/>
          <a:p>
            <a:pPr>
              <a:lnSpc>
                <a:spcPct val="90000"/>
              </a:lnSpc>
            </a:pPr>
            <a:r>
              <a:rPr kumimoji="1" lang="zh-CN" altLang="en-US"/>
              <a:t>在自然界中，存在着两类物理量：</a:t>
            </a:r>
          </a:p>
          <a:p>
            <a:pPr lvl="1">
              <a:lnSpc>
                <a:spcPct val="90000"/>
              </a:lnSpc>
            </a:pPr>
            <a:r>
              <a:rPr kumimoji="1" lang="zh-CN" altLang="en-US"/>
              <a:t>一类称为模拟量</a:t>
            </a:r>
            <a:r>
              <a:rPr kumimoji="1" lang="en-US" altLang="zh-CN"/>
              <a:t>(Analog Quantity)</a:t>
            </a:r>
            <a:r>
              <a:rPr kumimoji="1" lang="zh-CN" altLang="en-US"/>
              <a:t>，它具有时间上连续变化、 值域内任意取值的特点，例如温度、压力、交流电压等就是典型的模拟量；</a:t>
            </a:r>
          </a:p>
          <a:p>
            <a:pPr lvl="1">
              <a:lnSpc>
                <a:spcPct val="90000"/>
              </a:lnSpc>
            </a:pPr>
            <a:endParaRPr kumimoji="1" lang="zh-CN" altLang="en-US"/>
          </a:p>
          <a:p>
            <a:pPr lvl="1">
              <a:lnSpc>
                <a:spcPct val="90000"/>
              </a:lnSpc>
            </a:pPr>
            <a:r>
              <a:rPr kumimoji="1" lang="zh-CN" altLang="en-US"/>
              <a:t>另一类称为数字量</a:t>
            </a:r>
            <a:r>
              <a:rPr kumimoji="1" lang="en-US" altLang="zh-CN"/>
              <a:t>(Digital Quantity)</a:t>
            </a:r>
            <a:r>
              <a:rPr kumimoji="1" lang="zh-CN" altLang="en-US"/>
              <a:t>，它具有时间上离散变化（离散也就是不连续）、值域内只能取某些特定值的特点， 例如训练场上运动员的人数、车间仓库里元器件的个数等就是典型的数字量。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9B62DDA-D7D4-4623-97CE-4945F5D61BC9}"/>
              </a:ext>
            </a:extLst>
          </p:cNvPr>
          <p:cNvSpPr>
            <a:spLocks noGrp="1" noChangeArrowheads="1"/>
          </p:cNvSpPr>
          <p:nvPr>
            <p:ph type="title"/>
          </p:nvPr>
        </p:nvSpPr>
        <p:spPr/>
        <p:txBody>
          <a:bodyPr/>
          <a:lstStyle/>
          <a:p>
            <a:r>
              <a:rPr lang="zh-CN" altLang="en-US" b="1"/>
              <a:t>八进制数转换成二进制数</a:t>
            </a:r>
            <a:r>
              <a:rPr lang="zh-CN" altLang="en-US"/>
              <a:t> </a:t>
            </a:r>
          </a:p>
        </p:txBody>
      </p:sp>
      <p:sp>
        <p:nvSpPr>
          <p:cNvPr id="29699" name="Rectangle 3">
            <a:extLst>
              <a:ext uri="{FF2B5EF4-FFF2-40B4-BE49-F238E27FC236}">
                <a16:creationId xmlns:a16="http://schemas.microsoft.com/office/drawing/2014/main" id="{950EB58D-AD40-4E1E-8353-B41936C3D51C}"/>
              </a:ext>
            </a:extLst>
          </p:cNvPr>
          <p:cNvSpPr>
            <a:spLocks noGrp="1" noChangeArrowheads="1"/>
          </p:cNvSpPr>
          <p:nvPr>
            <p:ph idx="1"/>
          </p:nvPr>
        </p:nvSpPr>
        <p:spPr/>
        <p:txBody>
          <a:bodyPr/>
          <a:lstStyle/>
          <a:p>
            <a:r>
              <a:rPr lang="zh-CN" altLang="en-US" b="1"/>
              <a:t>只需将每位八进制数用</a:t>
            </a:r>
            <a:r>
              <a:rPr lang="en-US" altLang="zh-CN" b="1"/>
              <a:t>3</a:t>
            </a:r>
            <a:r>
              <a:rPr lang="zh-CN" altLang="en-US" b="1"/>
              <a:t>位二进制数表示。</a:t>
            </a:r>
            <a:br>
              <a:rPr lang="zh-CN" altLang="en-US"/>
            </a:br>
            <a:r>
              <a:rPr lang="zh-CN" altLang="en-US"/>
              <a:t>    例如，将八进制数</a:t>
            </a:r>
            <a:r>
              <a:rPr lang="en-US" altLang="zh-CN"/>
              <a:t>56.7</a:t>
            </a:r>
            <a:r>
              <a:rPr lang="zh-CN" altLang="en-US"/>
              <a:t>转换成二进制数。 </a:t>
            </a:r>
          </a:p>
          <a:p>
            <a:r>
              <a:rPr lang="zh-CN" altLang="en-US"/>
              <a:t>即：</a:t>
            </a:r>
            <a:r>
              <a:rPr lang="en-US" altLang="zh-CN" b="1"/>
              <a:t>(56.7)</a:t>
            </a:r>
            <a:r>
              <a:rPr lang="en-US" altLang="zh-CN" baseline="-25000"/>
              <a:t>8</a:t>
            </a:r>
            <a:r>
              <a:rPr lang="en-US" altLang="zh-CN" b="1"/>
              <a:t> = (101 110 . 111)</a:t>
            </a:r>
            <a:r>
              <a:rPr lang="en-US" altLang="zh-CN" baseline="-25000"/>
              <a:t>2</a:t>
            </a:r>
            <a:r>
              <a:rPr lang="en-US" altLang="zh-CN"/>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DCC1662-6F36-45F7-AD2A-15E55B6182D5}"/>
              </a:ext>
            </a:extLst>
          </p:cNvPr>
          <p:cNvSpPr>
            <a:spLocks noGrp="1" noChangeArrowheads="1"/>
          </p:cNvSpPr>
          <p:nvPr>
            <p:ph type="title"/>
          </p:nvPr>
        </p:nvSpPr>
        <p:spPr/>
        <p:txBody>
          <a:bodyPr/>
          <a:lstStyle/>
          <a:p>
            <a:r>
              <a:rPr lang="zh-CN" altLang="en-US" sz="4000"/>
              <a:t>二进制数与十六进制数之间的转换 </a:t>
            </a:r>
          </a:p>
        </p:txBody>
      </p:sp>
      <p:sp>
        <p:nvSpPr>
          <p:cNvPr id="30723" name="Rectangle 3">
            <a:extLst>
              <a:ext uri="{FF2B5EF4-FFF2-40B4-BE49-F238E27FC236}">
                <a16:creationId xmlns:a16="http://schemas.microsoft.com/office/drawing/2014/main" id="{E0CF13C7-13DA-46BF-908E-4016A1DA6C6E}"/>
              </a:ext>
            </a:extLst>
          </p:cNvPr>
          <p:cNvSpPr>
            <a:spLocks noGrp="1" noChangeArrowheads="1"/>
          </p:cNvSpPr>
          <p:nvPr>
            <p:ph idx="1"/>
          </p:nvPr>
        </p:nvSpPr>
        <p:spPr/>
        <p:txBody>
          <a:bodyPr>
            <a:normAutofit fontScale="92500" lnSpcReduction="20000"/>
          </a:bodyPr>
          <a:lstStyle/>
          <a:p>
            <a:r>
              <a:rPr lang="zh-CN" altLang="en-US" sz="2800"/>
              <a:t>二进制数与十六进制数之间的转换同样可以按位进行 ，只不过是</a:t>
            </a:r>
            <a:r>
              <a:rPr lang="en-US" altLang="zh-CN" sz="2800"/>
              <a:t>4</a:t>
            </a:r>
            <a:r>
              <a:rPr lang="zh-CN" altLang="en-US" sz="2800"/>
              <a:t>位二进制数对应</a:t>
            </a:r>
            <a:r>
              <a:rPr lang="en-US" altLang="zh-CN" sz="2800"/>
              <a:t>1</a:t>
            </a:r>
            <a:r>
              <a:rPr lang="zh-CN" altLang="en-US" sz="2800"/>
              <a:t>位十六进制数，即</a:t>
            </a:r>
            <a:r>
              <a:rPr lang="en-US" altLang="zh-CN" sz="2800"/>
              <a:t>4</a:t>
            </a:r>
            <a:r>
              <a:rPr lang="zh-CN" altLang="en-US" sz="2800"/>
              <a:t>位二进制数的取值</a:t>
            </a:r>
            <a:r>
              <a:rPr lang="en-US" altLang="zh-CN" sz="2800"/>
              <a:t>0000</a:t>
            </a:r>
            <a:r>
              <a:rPr lang="zh-CN" altLang="en-US" sz="2800"/>
              <a:t>～</a:t>
            </a:r>
            <a:r>
              <a:rPr lang="en-US" altLang="zh-CN" sz="2800"/>
              <a:t>1111</a:t>
            </a:r>
            <a:r>
              <a:rPr lang="zh-CN" altLang="en-US" sz="2800"/>
              <a:t>分别对应十六进制字符</a:t>
            </a:r>
            <a:r>
              <a:rPr lang="en-US" altLang="zh-CN" sz="2800"/>
              <a:t>0</a:t>
            </a:r>
            <a:r>
              <a:rPr lang="zh-CN" altLang="en-US" sz="2800"/>
              <a:t>～</a:t>
            </a:r>
            <a:r>
              <a:rPr lang="en-US" altLang="zh-CN" sz="2800"/>
              <a:t>F</a:t>
            </a:r>
            <a:r>
              <a:rPr lang="zh-CN" altLang="en-US" sz="2800"/>
              <a:t>。</a:t>
            </a:r>
            <a:br>
              <a:rPr lang="zh-CN" altLang="en-US" sz="2800"/>
            </a:br>
            <a:r>
              <a:rPr lang="zh-CN" altLang="en-US" sz="2800"/>
              <a:t>    二进制数转换成十六进制数：</a:t>
            </a:r>
            <a:r>
              <a:rPr lang="zh-CN" altLang="en-US" sz="2800" b="1"/>
              <a:t>以小数点为界，分别往高、往低每</a:t>
            </a:r>
            <a:r>
              <a:rPr lang="en-US" altLang="zh-CN" sz="2800" b="1"/>
              <a:t>4</a:t>
            </a:r>
            <a:r>
              <a:rPr lang="zh-CN" altLang="en-US" sz="2800" b="1"/>
              <a:t>位为一组，最后不足</a:t>
            </a:r>
            <a:r>
              <a:rPr lang="en-US" altLang="zh-CN" sz="2800" b="1"/>
              <a:t>4</a:t>
            </a:r>
            <a:r>
              <a:rPr lang="zh-CN" altLang="en-US" sz="2800" b="1"/>
              <a:t>位时用</a:t>
            </a:r>
            <a:r>
              <a:rPr lang="en-US" altLang="zh-CN" sz="2800" b="1"/>
              <a:t>0</a:t>
            </a:r>
            <a:r>
              <a:rPr lang="zh-CN" altLang="en-US" sz="2800" b="1"/>
              <a:t>补充，然后写出每组对应的十六进制字符即可。</a:t>
            </a:r>
            <a:br>
              <a:rPr lang="zh-CN" altLang="en-US" sz="2800"/>
            </a:br>
            <a:r>
              <a:rPr lang="zh-CN" altLang="en-US" sz="2800"/>
              <a:t>    例如，将二进制数</a:t>
            </a:r>
            <a:r>
              <a:rPr lang="en-US" altLang="zh-CN" sz="2800"/>
              <a:t>101110.011</a:t>
            </a:r>
            <a:r>
              <a:rPr lang="zh-CN" altLang="en-US" sz="2800"/>
              <a:t>转换成十六进制数。 </a:t>
            </a:r>
          </a:p>
          <a:p>
            <a:r>
              <a:rPr lang="zh-CN" altLang="en-US" sz="2800"/>
              <a:t>即：</a:t>
            </a:r>
            <a:r>
              <a:rPr lang="en-US" altLang="zh-CN" sz="2800" b="1"/>
              <a:t>(101110.011)</a:t>
            </a:r>
            <a:r>
              <a:rPr lang="en-US" altLang="zh-CN" sz="2800" baseline="-25000"/>
              <a:t>2</a:t>
            </a:r>
            <a:r>
              <a:rPr lang="en-US" altLang="zh-CN" sz="2800" b="1"/>
              <a:t> = (2E.6)</a:t>
            </a:r>
            <a:r>
              <a:rPr lang="en-US" altLang="zh-CN" sz="2800" baseline="-25000"/>
              <a:t>16</a:t>
            </a:r>
            <a:r>
              <a:rPr lang="en-US" altLang="zh-CN" sz="280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0855C50-476A-4AEC-A175-7F84DF1D6968}"/>
              </a:ext>
            </a:extLst>
          </p:cNvPr>
          <p:cNvSpPr>
            <a:spLocks noGrp="1" noChangeArrowheads="1"/>
          </p:cNvSpPr>
          <p:nvPr>
            <p:ph type="title"/>
          </p:nvPr>
        </p:nvSpPr>
        <p:spPr/>
        <p:txBody>
          <a:bodyPr/>
          <a:lstStyle/>
          <a:p>
            <a:r>
              <a:rPr lang="zh-CN" altLang="en-US" b="1"/>
              <a:t>十六进制数转换成二进制数</a:t>
            </a:r>
            <a:r>
              <a:rPr lang="zh-CN" altLang="en-US"/>
              <a:t> </a:t>
            </a:r>
          </a:p>
        </p:txBody>
      </p:sp>
      <p:sp>
        <p:nvSpPr>
          <p:cNvPr id="31747" name="Rectangle 3">
            <a:extLst>
              <a:ext uri="{FF2B5EF4-FFF2-40B4-BE49-F238E27FC236}">
                <a16:creationId xmlns:a16="http://schemas.microsoft.com/office/drawing/2014/main" id="{DC233189-9B1C-4A82-AF34-1B6A3265C2A0}"/>
              </a:ext>
            </a:extLst>
          </p:cNvPr>
          <p:cNvSpPr>
            <a:spLocks noGrp="1" noChangeArrowheads="1"/>
          </p:cNvSpPr>
          <p:nvPr>
            <p:ph idx="1"/>
          </p:nvPr>
        </p:nvSpPr>
        <p:spPr/>
        <p:txBody>
          <a:bodyPr/>
          <a:lstStyle/>
          <a:p>
            <a:r>
              <a:rPr lang="zh-CN" altLang="en-US" b="1"/>
              <a:t>只需将每位十六进制数用</a:t>
            </a:r>
            <a:r>
              <a:rPr lang="en-US" altLang="zh-CN" b="1"/>
              <a:t>4</a:t>
            </a:r>
            <a:r>
              <a:rPr lang="zh-CN" altLang="en-US" b="1"/>
              <a:t>位二进制数表示。</a:t>
            </a:r>
            <a:r>
              <a:rPr lang="zh-CN" altLang="en-US"/>
              <a:t></a:t>
            </a:r>
            <a:br>
              <a:rPr lang="zh-CN" altLang="en-US"/>
            </a:br>
            <a:r>
              <a:rPr lang="zh-CN" altLang="en-US"/>
              <a:t>    例如，将十六进制数</a:t>
            </a:r>
            <a:r>
              <a:rPr lang="en-US" altLang="zh-CN"/>
              <a:t>5A.B</a:t>
            </a:r>
            <a:r>
              <a:rPr lang="zh-CN" altLang="en-US"/>
              <a:t>转换成二进制数。 </a:t>
            </a:r>
          </a:p>
          <a:p>
            <a:r>
              <a:rPr lang="zh-CN" altLang="en-US"/>
              <a:t>即：</a:t>
            </a:r>
            <a:r>
              <a:rPr lang="en-US" altLang="zh-CN" b="1"/>
              <a:t>(5A.B)</a:t>
            </a:r>
            <a:r>
              <a:rPr lang="en-US" altLang="zh-CN" baseline="-25000"/>
              <a:t>16</a:t>
            </a:r>
            <a:r>
              <a:rPr lang="en-US" altLang="zh-CN" b="1"/>
              <a:t> = (1011010.1011)</a:t>
            </a:r>
            <a:r>
              <a:rPr lang="en-US" altLang="zh-CN" baseline="-25000"/>
              <a:t>2</a:t>
            </a:r>
            <a:r>
              <a:rPr lang="en-US" altLang="zh-CN"/>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629FB8E-0D6C-4688-8E84-ADB41B34EF18}"/>
              </a:ext>
            </a:extLst>
          </p:cNvPr>
          <p:cNvSpPr>
            <a:spLocks noGrp="1" noChangeArrowheads="1"/>
          </p:cNvSpPr>
          <p:nvPr>
            <p:ph type="title"/>
          </p:nvPr>
        </p:nvSpPr>
        <p:spPr/>
        <p:txBody>
          <a:bodyPr/>
          <a:lstStyle/>
          <a:p>
            <a:r>
              <a:rPr lang="zh-CN" altLang="en-US"/>
              <a:t>其他转换</a:t>
            </a:r>
          </a:p>
        </p:txBody>
      </p:sp>
      <p:sp>
        <p:nvSpPr>
          <p:cNvPr id="66563" name="Rectangle 3">
            <a:extLst>
              <a:ext uri="{FF2B5EF4-FFF2-40B4-BE49-F238E27FC236}">
                <a16:creationId xmlns:a16="http://schemas.microsoft.com/office/drawing/2014/main" id="{E58B596B-147A-43A3-9596-D2DD81154A24}"/>
              </a:ext>
            </a:extLst>
          </p:cNvPr>
          <p:cNvSpPr>
            <a:spLocks noGrp="1" noChangeArrowheads="1"/>
          </p:cNvSpPr>
          <p:nvPr>
            <p:ph idx="1"/>
          </p:nvPr>
        </p:nvSpPr>
        <p:spPr/>
        <p:txBody>
          <a:bodyPr/>
          <a:lstStyle/>
          <a:p>
            <a:r>
              <a:rPr lang="zh-CN" altLang="en-US"/>
              <a:t>八</a:t>
            </a:r>
            <a:r>
              <a:rPr lang="en-US" altLang="zh-CN"/>
              <a:t>-</a:t>
            </a:r>
            <a:r>
              <a:rPr lang="zh-CN" altLang="en-US"/>
              <a:t>十转换、十六</a:t>
            </a:r>
            <a:r>
              <a:rPr lang="en-US" altLang="zh-CN"/>
              <a:t>-</a:t>
            </a:r>
            <a:r>
              <a:rPr lang="zh-CN" altLang="en-US"/>
              <a:t>十转换：多项式替代法</a:t>
            </a:r>
          </a:p>
          <a:p>
            <a:pPr lvl="1"/>
            <a:r>
              <a:rPr lang="zh-CN" altLang="en-US"/>
              <a:t>只需将八或十六进制数表示成按权展开式，并按十进制运算法则进行计算，所得结果即为该数对应的十进制数。 </a:t>
            </a:r>
          </a:p>
          <a:p>
            <a:r>
              <a:rPr lang="zh-CN" altLang="en-US"/>
              <a:t>十</a:t>
            </a:r>
            <a:r>
              <a:rPr lang="en-US" altLang="zh-CN"/>
              <a:t>-</a:t>
            </a:r>
            <a:r>
              <a:rPr lang="zh-CN" altLang="en-US"/>
              <a:t>八转换、十</a:t>
            </a:r>
            <a:r>
              <a:rPr lang="en-US" altLang="zh-CN"/>
              <a:t>-</a:t>
            </a:r>
            <a:r>
              <a:rPr lang="zh-CN" altLang="en-US"/>
              <a:t>十六转换：基数乘除法</a:t>
            </a:r>
          </a:p>
          <a:p>
            <a:pPr lvl="1"/>
            <a:r>
              <a:rPr lang="zh-CN" altLang="en-US"/>
              <a:t>应对整数和小数分别进行处理。</a:t>
            </a:r>
          </a:p>
          <a:p>
            <a:pPr lvl="1"/>
            <a:r>
              <a:rPr lang="zh-CN" altLang="en-US"/>
              <a:t>整数转换采用</a:t>
            </a:r>
            <a:r>
              <a:rPr lang="zh-CN" altLang="en-US" b="1"/>
              <a:t>“除</a:t>
            </a:r>
            <a:r>
              <a:rPr lang="en-US" altLang="zh-CN" b="1"/>
              <a:t>8</a:t>
            </a:r>
            <a:r>
              <a:rPr lang="zh-CN" altLang="en-US" b="1"/>
              <a:t>或</a:t>
            </a:r>
            <a:r>
              <a:rPr lang="en-US" altLang="zh-CN" b="1"/>
              <a:t>16</a:t>
            </a:r>
            <a:r>
              <a:rPr lang="zh-CN" altLang="en-US" b="1"/>
              <a:t>取余”</a:t>
            </a:r>
            <a:r>
              <a:rPr lang="zh-CN" altLang="en-US"/>
              <a:t>的方法，小数转换采用</a:t>
            </a:r>
            <a:r>
              <a:rPr lang="zh-CN" altLang="en-US" b="1"/>
              <a:t>“乘</a:t>
            </a:r>
            <a:r>
              <a:rPr lang="en-US" altLang="zh-CN" b="1"/>
              <a:t>8</a:t>
            </a:r>
            <a:r>
              <a:rPr lang="zh-CN" altLang="en-US" b="1"/>
              <a:t>或</a:t>
            </a:r>
            <a:r>
              <a:rPr lang="en-US" altLang="zh-CN" b="1"/>
              <a:t>16</a:t>
            </a:r>
            <a:r>
              <a:rPr lang="zh-CN" altLang="en-US" b="1"/>
              <a:t>取整”</a:t>
            </a:r>
            <a:r>
              <a:rPr lang="zh-CN" altLang="en-US"/>
              <a:t>的方法。 </a:t>
            </a:r>
          </a:p>
          <a:p>
            <a:pPr lvl="1"/>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ADC3C03-AEE7-4B2D-925B-3A891C3E21F2}"/>
              </a:ext>
            </a:extLst>
          </p:cNvPr>
          <p:cNvSpPr>
            <a:spLocks noGrp="1" noChangeArrowheads="1"/>
          </p:cNvSpPr>
          <p:nvPr>
            <p:ph type="title"/>
          </p:nvPr>
        </p:nvSpPr>
        <p:spPr/>
        <p:txBody>
          <a:bodyPr/>
          <a:lstStyle/>
          <a:p>
            <a:r>
              <a:rPr lang="zh-CN" altLang="en-US" b="1"/>
              <a:t>几种常用的代码</a:t>
            </a:r>
          </a:p>
        </p:txBody>
      </p:sp>
      <p:sp>
        <p:nvSpPr>
          <p:cNvPr id="32771" name="Rectangle 3">
            <a:extLst>
              <a:ext uri="{FF2B5EF4-FFF2-40B4-BE49-F238E27FC236}">
                <a16:creationId xmlns:a16="http://schemas.microsoft.com/office/drawing/2014/main" id="{88F2E123-DD0B-4079-AAAE-FBB7D814C863}"/>
              </a:ext>
            </a:extLst>
          </p:cNvPr>
          <p:cNvSpPr>
            <a:spLocks noGrp="1" noChangeArrowheads="1"/>
          </p:cNvSpPr>
          <p:nvPr>
            <p:ph idx="1"/>
          </p:nvPr>
        </p:nvSpPr>
        <p:spPr/>
        <p:txBody>
          <a:bodyPr>
            <a:normAutofit fontScale="92500" lnSpcReduction="20000"/>
          </a:bodyPr>
          <a:lstStyle/>
          <a:p>
            <a:pPr>
              <a:lnSpc>
                <a:spcPct val="80000"/>
              </a:lnSpc>
            </a:pPr>
            <a:r>
              <a:rPr lang="en-US" altLang="zh-CN" sz="2400"/>
              <a:t>     </a:t>
            </a:r>
            <a:r>
              <a:rPr lang="zh-CN" altLang="en-US" sz="2400" b="1"/>
              <a:t>在计算机和其它数字系统中，除了用二进制数表示十进制数之外，为了适应不同的需要、解决不同的问题，还引入了不同形式的编码。</a:t>
            </a:r>
          </a:p>
          <a:p>
            <a:pPr>
              <a:lnSpc>
                <a:spcPct val="80000"/>
              </a:lnSpc>
            </a:pPr>
            <a:endParaRPr lang="zh-CN" altLang="en-US" sz="2400" b="1"/>
          </a:p>
          <a:p>
            <a:pPr>
              <a:lnSpc>
                <a:spcPct val="80000"/>
              </a:lnSpc>
            </a:pPr>
            <a:r>
              <a:rPr lang="zh-CN" altLang="en-US" sz="2400" b="1"/>
              <a:t>     </a:t>
            </a:r>
            <a:r>
              <a:rPr kumimoji="1" lang="zh-CN" altLang="en-US" sz="2400" b="1"/>
              <a:t>用一组符号按一定规则表示给定字母、 数字、 符号等信息的方法称为编码， 编码的结果称为代码。</a:t>
            </a:r>
            <a:r>
              <a:rPr lang="zh-CN" altLang="en-US" sz="2400"/>
              <a:t> </a:t>
            </a:r>
            <a:r>
              <a:rPr lang="zh-CN" altLang="en-US" sz="2400" b="1"/>
              <a:t>	</a:t>
            </a:r>
            <a:br>
              <a:rPr lang="zh-CN" altLang="en-US" sz="2400" b="1"/>
            </a:br>
            <a:endParaRPr lang="zh-CN" altLang="en-US" sz="2400" b="1"/>
          </a:p>
          <a:p>
            <a:pPr>
              <a:lnSpc>
                <a:spcPct val="80000"/>
              </a:lnSpc>
            </a:pPr>
            <a:r>
              <a:rPr lang="zh-CN" altLang="en-US" sz="2400" b="1"/>
              <a:t>    三种常用的代码：</a:t>
            </a:r>
            <a:br>
              <a:rPr lang="zh-CN" altLang="en-US" sz="2400" b="1"/>
            </a:br>
            <a:r>
              <a:rPr lang="zh-CN" altLang="en-US" sz="2400" b="1"/>
              <a:t>         </a:t>
            </a:r>
            <a:br>
              <a:rPr lang="zh-CN" altLang="en-US" sz="2400" b="1"/>
            </a:br>
            <a:r>
              <a:rPr lang="zh-CN" altLang="en-US" sz="2400" b="1"/>
              <a:t>      </a:t>
            </a:r>
            <a:r>
              <a:rPr lang="zh-CN" altLang="en-US" sz="2000" b="1"/>
              <a:t>  ◆</a:t>
            </a:r>
            <a:r>
              <a:rPr kumimoji="1" lang="zh-CN" altLang="en-US" sz="2000" b="1"/>
              <a:t>二</a:t>
            </a:r>
            <a:r>
              <a:rPr kumimoji="1" lang="en-US" altLang="zh-CN" sz="2000" b="1"/>
              <a:t>-</a:t>
            </a:r>
            <a:r>
              <a:rPr kumimoji="1" lang="zh-CN" altLang="en-US" sz="2000" b="1"/>
              <a:t>十进制码</a:t>
            </a:r>
            <a:r>
              <a:rPr lang="zh-CN" altLang="en-US" sz="2000" b="1"/>
              <a:t>（</a:t>
            </a:r>
            <a:r>
              <a:rPr lang="en-US" altLang="zh-CN" sz="2000" b="1"/>
              <a:t>BCD</a:t>
            </a:r>
            <a:r>
              <a:rPr lang="zh-CN" altLang="en-US" sz="2000" b="1"/>
              <a:t>码）；</a:t>
            </a:r>
            <a:br>
              <a:rPr lang="zh-CN" altLang="en-US" sz="2000" b="1"/>
            </a:br>
            <a:br>
              <a:rPr lang="zh-CN" altLang="en-US" sz="2000" b="1"/>
            </a:br>
            <a:r>
              <a:rPr lang="zh-CN" altLang="en-US" sz="2000" b="1"/>
              <a:t>        ◆ </a:t>
            </a:r>
            <a:r>
              <a:rPr lang="en-US" altLang="zh-CN" sz="2000" b="1"/>
              <a:t>Gray</a:t>
            </a:r>
            <a:r>
              <a:rPr lang="zh-CN" altLang="en-US" sz="2000" b="1"/>
              <a:t>码；</a:t>
            </a:r>
            <a:br>
              <a:rPr lang="zh-CN" altLang="en-US" sz="2000" b="1"/>
            </a:br>
            <a:br>
              <a:rPr lang="zh-CN" altLang="en-US" sz="2000" b="1"/>
            </a:br>
            <a:r>
              <a:rPr lang="zh-CN" altLang="en-US" sz="2000" b="1"/>
              <a:t>        ◆ </a:t>
            </a:r>
            <a:r>
              <a:rPr lang="en-US" altLang="zh-CN" sz="2000" b="1"/>
              <a:t>ASCII</a:t>
            </a:r>
            <a:r>
              <a:rPr lang="zh-CN" altLang="en-US" sz="2000" b="1"/>
              <a:t>码（字符代码）</a:t>
            </a:r>
            <a:r>
              <a:rPr lang="en-US" altLang="zh-CN" sz="2000" b="1"/>
              <a:t>.</a:t>
            </a:r>
            <a:br>
              <a:rPr lang="en-US" altLang="zh-CN" sz="2000"/>
            </a:br>
            <a:endParaRPr lang="en-US" altLang="zh-CN"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61AB647-91AD-4931-9878-EAAC520E784D}"/>
              </a:ext>
            </a:extLst>
          </p:cNvPr>
          <p:cNvSpPr>
            <a:spLocks noGrp="1" noChangeArrowheads="1"/>
          </p:cNvSpPr>
          <p:nvPr>
            <p:ph type="title"/>
          </p:nvPr>
        </p:nvSpPr>
        <p:spPr/>
        <p:txBody>
          <a:bodyPr/>
          <a:lstStyle/>
          <a:p>
            <a:r>
              <a:rPr lang="en-US" altLang="zh-CN"/>
              <a:t>BCD(Binary Coded Decimal)</a:t>
            </a:r>
            <a:r>
              <a:rPr lang="zh-CN" altLang="en-US"/>
              <a:t>码 </a:t>
            </a:r>
          </a:p>
        </p:txBody>
      </p:sp>
      <p:sp>
        <p:nvSpPr>
          <p:cNvPr id="33795" name="Rectangle 3">
            <a:extLst>
              <a:ext uri="{FF2B5EF4-FFF2-40B4-BE49-F238E27FC236}">
                <a16:creationId xmlns:a16="http://schemas.microsoft.com/office/drawing/2014/main" id="{14172B53-0BB5-4403-9AB5-BDA52C9C2424}"/>
              </a:ext>
            </a:extLst>
          </p:cNvPr>
          <p:cNvSpPr>
            <a:spLocks noGrp="1" noChangeArrowheads="1"/>
          </p:cNvSpPr>
          <p:nvPr>
            <p:ph idx="1"/>
          </p:nvPr>
        </p:nvSpPr>
        <p:spPr/>
        <p:txBody>
          <a:bodyPr/>
          <a:lstStyle/>
          <a:p>
            <a:r>
              <a:rPr kumimoji="1" lang="zh-CN" altLang="en-US"/>
              <a:t>它是用二进制代码来表示十进制的</a:t>
            </a:r>
            <a:r>
              <a:rPr kumimoji="1" lang="en-US" altLang="zh-CN"/>
              <a:t>10</a:t>
            </a:r>
            <a:r>
              <a:rPr kumimoji="1" lang="zh-CN" altLang="en-US"/>
              <a:t>个数符，因此至少需要</a:t>
            </a:r>
            <a:r>
              <a:rPr kumimoji="1" lang="en-US" altLang="zh-CN"/>
              <a:t>4</a:t>
            </a:r>
            <a:r>
              <a:rPr kumimoji="1" lang="zh-CN" altLang="en-US"/>
              <a:t>位二进制数编码。当采用</a:t>
            </a:r>
            <a:r>
              <a:rPr kumimoji="1" lang="en-US" altLang="zh-CN"/>
              <a:t>4</a:t>
            </a:r>
            <a:r>
              <a:rPr kumimoji="1" lang="zh-CN" altLang="en-US"/>
              <a:t>位二进制编码时，共有</a:t>
            </a:r>
            <a:r>
              <a:rPr kumimoji="1" lang="en-US" altLang="zh-CN"/>
              <a:t>16</a:t>
            </a:r>
            <a:r>
              <a:rPr kumimoji="1" lang="zh-CN" altLang="en-US"/>
              <a:t>个码组，原则上可以从中任选</a:t>
            </a:r>
            <a:r>
              <a:rPr kumimoji="1" lang="en-US" altLang="zh-CN"/>
              <a:t>10</a:t>
            </a:r>
            <a:r>
              <a:rPr kumimoji="1" lang="zh-CN" altLang="en-US"/>
              <a:t>个来代表十进制的</a:t>
            </a:r>
            <a:r>
              <a:rPr kumimoji="1" lang="en-US" altLang="zh-CN"/>
              <a:t>10</a:t>
            </a:r>
            <a:r>
              <a:rPr kumimoji="1" lang="zh-CN" altLang="en-US"/>
              <a:t>个数符，多余的</a:t>
            </a:r>
            <a:r>
              <a:rPr kumimoji="1" lang="en-US" altLang="zh-CN"/>
              <a:t>6</a:t>
            </a:r>
            <a:r>
              <a:rPr kumimoji="1" lang="zh-CN" altLang="en-US"/>
              <a:t>个码组称为禁用码，平时不允许使用。</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BC11CA1-1F12-44AC-9077-50D7612AB601}"/>
              </a:ext>
            </a:extLst>
          </p:cNvPr>
          <p:cNvSpPr>
            <a:spLocks noGrp="1" noChangeArrowheads="1"/>
          </p:cNvSpPr>
          <p:nvPr>
            <p:ph type="title"/>
          </p:nvPr>
        </p:nvSpPr>
        <p:spPr/>
        <p:txBody>
          <a:bodyPr/>
          <a:lstStyle/>
          <a:p>
            <a:r>
              <a:rPr kumimoji="1" lang="zh-CN" altLang="en-US" b="1">
                <a:solidFill>
                  <a:schemeClr val="tx1"/>
                </a:solidFill>
              </a:rPr>
              <a:t>常用</a:t>
            </a:r>
            <a:r>
              <a:rPr kumimoji="1" lang="en-US" altLang="zh-CN" b="1">
                <a:solidFill>
                  <a:schemeClr val="tx1"/>
                </a:solidFill>
              </a:rPr>
              <a:t>BCD</a:t>
            </a:r>
            <a:r>
              <a:rPr kumimoji="1" lang="zh-CN" altLang="en-US" b="1">
                <a:solidFill>
                  <a:schemeClr val="tx1"/>
                </a:solidFill>
              </a:rPr>
              <a:t>码</a:t>
            </a:r>
          </a:p>
        </p:txBody>
      </p:sp>
      <p:pic>
        <p:nvPicPr>
          <p:cNvPr id="63492" name="Picture 4">
            <a:extLst>
              <a:ext uri="{FF2B5EF4-FFF2-40B4-BE49-F238E27FC236}">
                <a16:creationId xmlns:a16="http://schemas.microsoft.com/office/drawing/2014/main" id="{7B258993-4A3B-443F-BB7C-F7D0472E1E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1295401"/>
            <a:ext cx="8686800" cy="5040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970249C-BE1E-4349-A500-48F2174A793B}"/>
              </a:ext>
            </a:extLst>
          </p:cNvPr>
          <p:cNvSpPr>
            <a:spLocks noGrp="1" noChangeArrowheads="1"/>
          </p:cNvSpPr>
          <p:nvPr>
            <p:ph type="title"/>
          </p:nvPr>
        </p:nvSpPr>
        <p:spPr/>
        <p:txBody>
          <a:bodyPr/>
          <a:lstStyle/>
          <a:p>
            <a:r>
              <a:rPr lang="en-US" altLang="zh-CN"/>
              <a:t>Gray</a:t>
            </a:r>
            <a:r>
              <a:rPr lang="zh-CN" altLang="en-US"/>
              <a:t>码</a:t>
            </a:r>
          </a:p>
        </p:txBody>
      </p:sp>
      <p:sp>
        <p:nvSpPr>
          <p:cNvPr id="34819" name="Rectangle 3">
            <a:extLst>
              <a:ext uri="{FF2B5EF4-FFF2-40B4-BE49-F238E27FC236}">
                <a16:creationId xmlns:a16="http://schemas.microsoft.com/office/drawing/2014/main" id="{B5EBFD35-5B0F-40FF-8B1C-BCDD9D2AE33C}"/>
              </a:ext>
            </a:extLst>
          </p:cNvPr>
          <p:cNvSpPr>
            <a:spLocks noGrp="1" noChangeArrowheads="1"/>
          </p:cNvSpPr>
          <p:nvPr>
            <p:ph idx="1"/>
          </p:nvPr>
        </p:nvSpPr>
        <p:spPr/>
        <p:txBody>
          <a:bodyPr/>
          <a:lstStyle/>
          <a:p>
            <a:r>
              <a:rPr kumimoji="1" lang="zh-CN" altLang="en-US"/>
              <a:t>格雷码是一种典型的无权循环码</a:t>
            </a:r>
          </a:p>
          <a:p>
            <a:r>
              <a:rPr kumimoji="1" lang="zh-CN" altLang="en-US"/>
              <a:t>循环码有两个特点，一个是相邻性，一个是循环性。相邻性是指任意两个相邻的代码中仅有</a:t>
            </a:r>
            <a:r>
              <a:rPr kumimoji="1" lang="en-US" altLang="zh-CN"/>
              <a:t>1</a:t>
            </a:r>
            <a:r>
              <a:rPr kumimoji="1" lang="zh-CN" altLang="en-US"/>
              <a:t>位取值不同，循环性是指首尾的两个代码也具有相邻性。</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0EA29F2-9067-4631-82A0-02BF93EC3846}"/>
              </a:ext>
            </a:extLst>
          </p:cNvPr>
          <p:cNvSpPr>
            <a:spLocks noGrp="1" noChangeArrowheads="1"/>
          </p:cNvSpPr>
          <p:nvPr>
            <p:ph type="title"/>
          </p:nvPr>
        </p:nvSpPr>
        <p:spPr/>
        <p:txBody>
          <a:bodyPr/>
          <a:lstStyle/>
          <a:p>
            <a:r>
              <a:rPr kumimoji="1" lang="en-US" altLang="zh-CN" b="1">
                <a:solidFill>
                  <a:schemeClr val="tx1"/>
                </a:solidFill>
              </a:rPr>
              <a:t>4</a:t>
            </a:r>
            <a:r>
              <a:rPr kumimoji="1" lang="zh-CN" altLang="en-US" b="1">
                <a:solidFill>
                  <a:schemeClr val="tx1"/>
                </a:solidFill>
              </a:rPr>
              <a:t>位二进制格雷码</a:t>
            </a:r>
          </a:p>
        </p:txBody>
      </p:sp>
      <p:pic>
        <p:nvPicPr>
          <p:cNvPr id="64516" name="Picture 4">
            <a:extLst>
              <a:ext uri="{FF2B5EF4-FFF2-40B4-BE49-F238E27FC236}">
                <a16:creationId xmlns:a16="http://schemas.microsoft.com/office/drawing/2014/main" id="{FD6D5B0D-0CCC-4FC3-870A-B14F7915CE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409122" y="2300764"/>
            <a:ext cx="3688080" cy="28803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A0B86D9-15AA-4990-A130-34BB70B5B3D5}"/>
              </a:ext>
            </a:extLst>
          </p:cNvPr>
          <p:cNvSpPr>
            <a:spLocks noGrp="1" noChangeArrowheads="1"/>
          </p:cNvSpPr>
          <p:nvPr>
            <p:ph type="title"/>
          </p:nvPr>
        </p:nvSpPr>
        <p:spPr/>
        <p:txBody>
          <a:bodyPr/>
          <a:lstStyle/>
          <a:p>
            <a:r>
              <a:rPr lang="en-US" altLang="zh-CN"/>
              <a:t>ASCII</a:t>
            </a:r>
            <a:r>
              <a:rPr lang="zh-CN" altLang="en-US"/>
              <a:t>码</a:t>
            </a:r>
          </a:p>
        </p:txBody>
      </p:sp>
      <p:sp>
        <p:nvSpPr>
          <p:cNvPr id="35843" name="Rectangle 3">
            <a:extLst>
              <a:ext uri="{FF2B5EF4-FFF2-40B4-BE49-F238E27FC236}">
                <a16:creationId xmlns:a16="http://schemas.microsoft.com/office/drawing/2014/main" id="{78B798C2-ADB0-4180-AC4F-94718C48D072}"/>
              </a:ext>
            </a:extLst>
          </p:cNvPr>
          <p:cNvSpPr>
            <a:spLocks noGrp="1" noChangeArrowheads="1"/>
          </p:cNvSpPr>
          <p:nvPr>
            <p:ph idx="1"/>
          </p:nvPr>
        </p:nvSpPr>
        <p:spPr/>
        <p:txBody>
          <a:bodyPr/>
          <a:lstStyle/>
          <a:p>
            <a:r>
              <a:rPr lang="en-US" altLang="zh-CN" b="1"/>
              <a:t>ASCII</a:t>
            </a:r>
            <a:r>
              <a:rPr lang="zh-CN" altLang="en-US" b="1"/>
              <a:t>码是美国信息交换标准码，    </a:t>
            </a:r>
            <a:r>
              <a:rPr lang="en-US" altLang="zh-CN" b="1"/>
              <a:t>(American Standard Code for Information Interchange)</a:t>
            </a:r>
            <a:r>
              <a:rPr lang="zh-CN" altLang="en-US" b="1"/>
              <a:t>。 </a:t>
            </a:r>
            <a:br>
              <a:rPr lang="zh-CN" altLang="en-US" b="1"/>
            </a:br>
            <a:endParaRPr lang="zh-CN" altLang="en-US" b="1"/>
          </a:p>
          <a:p>
            <a:pPr>
              <a:buFontTx/>
              <a:buNone/>
            </a:pPr>
            <a:r>
              <a:rPr lang="zh-CN" altLang="en-US" b="1"/>
              <a:t>    </a:t>
            </a:r>
            <a:r>
              <a:rPr lang="en-US" altLang="zh-CN"/>
              <a:t>ASCII</a:t>
            </a:r>
            <a:r>
              <a:rPr lang="zh-CN" altLang="en-US"/>
              <a:t>码用</a:t>
            </a:r>
            <a:r>
              <a:rPr lang="en-US" altLang="zh-CN"/>
              <a:t>7</a:t>
            </a:r>
            <a:r>
              <a:rPr lang="zh-CN" altLang="en-US"/>
              <a:t>位二进制码表示</a:t>
            </a:r>
            <a:r>
              <a:rPr lang="en-US" altLang="zh-CN"/>
              <a:t>128</a:t>
            </a:r>
            <a:r>
              <a:rPr lang="zh-CN" altLang="en-US"/>
              <a:t>种字符。</a:t>
            </a:r>
            <a:br>
              <a:rPr lang="zh-CN" altLang="en-US"/>
            </a:b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E65D3C9-9E9C-4204-A8E0-499251FE86D6}"/>
              </a:ext>
            </a:extLst>
          </p:cNvPr>
          <p:cNvSpPr>
            <a:spLocks noGrp="1" noChangeArrowheads="1"/>
          </p:cNvSpPr>
          <p:nvPr>
            <p:ph type="title"/>
          </p:nvPr>
        </p:nvSpPr>
        <p:spPr/>
        <p:txBody>
          <a:bodyPr/>
          <a:lstStyle/>
          <a:p>
            <a:r>
              <a:rPr lang="zh-CN" altLang="en-US"/>
              <a:t>模拟信号和数字信号</a:t>
            </a:r>
          </a:p>
        </p:txBody>
      </p:sp>
      <p:sp>
        <p:nvSpPr>
          <p:cNvPr id="57347" name="Rectangle 3">
            <a:extLst>
              <a:ext uri="{FF2B5EF4-FFF2-40B4-BE49-F238E27FC236}">
                <a16:creationId xmlns:a16="http://schemas.microsoft.com/office/drawing/2014/main" id="{1AD554B5-80F8-4655-825D-9DA68B034FC2}"/>
              </a:ext>
            </a:extLst>
          </p:cNvPr>
          <p:cNvSpPr>
            <a:spLocks noGrp="1" noChangeArrowheads="1"/>
          </p:cNvSpPr>
          <p:nvPr>
            <p:ph idx="1"/>
          </p:nvPr>
        </p:nvSpPr>
        <p:spPr/>
        <p:txBody>
          <a:bodyPr/>
          <a:lstStyle/>
          <a:p>
            <a:r>
              <a:rPr kumimoji="1" lang="zh-CN" altLang="en-US"/>
              <a:t>在电子设备中， 无论是数字量还是模拟量都是以电信号形式出现的。人们常常将表示模拟量的电信号叫作模拟信号</a:t>
            </a:r>
            <a:r>
              <a:rPr kumimoji="1" lang="en-US" altLang="zh-CN"/>
              <a:t>(Analog Signal)</a:t>
            </a:r>
            <a:r>
              <a:rPr kumimoji="1" lang="zh-CN" altLang="en-US"/>
              <a:t>， 将表示数字量的电信号叫作数字信号</a:t>
            </a:r>
            <a:r>
              <a:rPr kumimoji="1" lang="en-US" altLang="zh-CN"/>
              <a:t>(Digital Signal)</a:t>
            </a:r>
            <a:r>
              <a:rPr kumimoji="1" lang="zh-CN" altLang="en-US"/>
              <a:t>。 正弦波信号、话音信号就是典型的模拟信号， 矩形波、方波信号就是典型的数字信号。</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4283F54-4965-4D4F-9697-8D951DD9FED8}"/>
              </a:ext>
            </a:extLst>
          </p:cNvPr>
          <p:cNvSpPr>
            <a:spLocks noGrp="1" noChangeArrowheads="1"/>
          </p:cNvSpPr>
          <p:nvPr>
            <p:ph type="title"/>
          </p:nvPr>
        </p:nvSpPr>
        <p:spPr/>
        <p:txBody>
          <a:bodyPr/>
          <a:lstStyle/>
          <a:p>
            <a:r>
              <a:rPr kumimoji="1" lang="en-US" altLang="zh-CN">
                <a:solidFill>
                  <a:schemeClr val="tx1"/>
                </a:solidFill>
              </a:rPr>
              <a:t>ASCII</a:t>
            </a:r>
            <a:r>
              <a:rPr kumimoji="1" lang="zh-CN" altLang="en-US">
                <a:solidFill>
                  <a:schemeClr val="tx1"/>
                </a:solidFill>
              </a:rPr>
              <a:t>码编码表</a:t>
            </a:r>
          </a:p>
        </p:txBody>
      </p:sp>
      <p:pic>
        <p:nvPicPr>
          <p:cNvPr id="65540" name="Picture 4">
            <a:extLst>
              <a:ext uri="{FF2B5EF4-FFF2-40B4-BE49-F238E27FC236}">
                <a16:creationId xmlns:a16="http://schemas.microsoft.com/office/drawing/2014/main" id="{56203A9D-1A9B-432C-A2EC-FC29DFB33F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141322" y="2016125"/>
            <a:ext cx="4223681" cy="3449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Text Box 5">
            <a:extLst>
              <a:ext uri="{FF2B5EF4-FFF2-40B4-BE49-F238E27FC236}">
                <a16:creationId xmlns:a16="http://schemas.microsoft.com/office/drawing/2014/main" id="{D447BAC7-19E9-43CA-96C0-AA5723ED2A04}"/>
              </a:ext>
            </a:extLst>
          </p:cNvPr>
          <p:cNvSpPr txBox="1">
            <a:spLocks noChangeArrowheads="1"/>
          </p:cNvSpPr>
          <p:nvPr/>
        </p:nvSpPr>
        <p:spPr bwMode="auto">
          <a:xfrm>
            <a:off x="1812926" y="600076"/>
            <a:ext cx="8778875" cy="537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70000"/>
              </a:lnSpc>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控制符的含义如下：</a:t>
            </a:r>
            <a:r>
              <a:rPr kumimoji="1" lang="zh-CN" altLang="en-US" sz="2000">
                <a:latin typeface="Times New Roman" panose="02020603050405020304" pitchFamily="18" charset="0"/>
              </a:rPr>
              <a:t>  </a:t>
            </a:r>
          </a:p>
          <a:p>
            <a:pPr>
              <a:lnSpc>
                <a:spcPct val="170000"/>
              </a:lnSpc>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NUL  Null</a:t>
            </a:r>
            <a:r>
              <a:rPr kumimoji="1" lang="zh-CN" altLang="en-US" sz="2000">
                <a:latin typeface="Times New Roman" panose="02020603050405020304" pitchFamily="18" charset="0"/>
              </a:rPr>
              <a:t>空白 		         </a:t>
            </a:r>
            <a:r>
              <a:rPr kumimoji="1" lang="en-US" altLang="zh-CN" sz="2000">
                <a:latin typeface="Times New Roman" panose="02020603050405020304" pitchFamily="18" charset="0"/>
              </a:rPr>
              <a:t>DC1   Device Control 1</a:t>
            </a:r>
            <a:r>
              <a:rPr kumimoji="1" lang="zh-CN" altLang="en-US" sz="2000">
                <a:latin typeface="Times New Roman" panose="02020603050405020304" pitchFamily="18" charset="0"/>
              </a:rPr>
              <a:t>设备控制</a:t>
            </a:r>
            <a:r>
              <a:rPr kumimoji="1" lang="en-US" altLang="zh-CN" sz="2000">
                <a:latin typeface="Times New Roman" panose="02020603050405020304" pitchFamily="18" charset="0"/>
              </a:rPr>
              <a:t>1</a:t>
            </a:r>
          </a:p>
          <a:p>
            <a:pPr>
              <a:lnSpc>
                <a:spcPct val="170000"/>
              </a:lnSpc>
            </a:pPr>
            <a:r>
              <a:rPr kumimoji="1" lang="en-US" altLang="zh-CN" sz="2000">
                <a:latin typeface="Times New Roman" panose="02020603050405020304" pitchFamily="18" charset="0"/>
              </a:rPr>
              <a:t>    SOH  Start of Heading</a:t>
            </a:r>
            <a:r>
              <a:rPr kumimoji="1" lang="zh-CN" altLang="en-US" sz="2000">
                <a:latin typeface="Times New Roman" panose="02020603050405020304" pitchFamily="18" charset="0"/>
              </a:rPr>
              <a:t>标题开始          </a:t>
            </a:r>
            <a:r>
              <a:rPr kumimoji="1" lang="en-US" altLang="zh-CN" sz="2000">
                <a:latin typeface="Times New Roman" panose="02020603050405020304" pitchFamily="18" charset="0"/>
              </a:rPr>
              <a:t>DC2   Device Control 2</a:t>
            </a:r>
            <a:r>
              <a:rPr kumimoji="1" lang="zh-CN" altLang="en-US" sz="2000">
                <a:latin typeface="Times New Roman" panose="02020603050405020304" pitchFamily="18" charset="0"/>
              </a:rPr>
              <a:t>设备控制</a:t>
            </a:r>
            <a:r>
              <a:rPr kumimoji="1" lang="en-US" altLang="zh-CN" sz="2000">
                <a:latin typeface="Times New Roman" panose="02020603050405020304" pitchFamily="18" charset="0"/>
              </a:rPr>
              <a:t>2</a:t>
            </a:r>
          </a:p>
          <a:p>
            <a:pPr>
              <a:lnSpc>
                <a:spcPct val="170000"/>
              </a:lnSpc>
            </a:pPr>
            <a:r>
              <a:rPr kumimoji="1" lang="en-US" altLang="zh-CN" sz="2000">
                <a:latin typeface="Times New Roman" panose="02020603050405020304" pitchFamily="18" charset="0"/>
              </a:rPr>
              <a:t>    STX  Start of Text</a:t>
            </a:r>
            <a:r>
              <a:rPr kumimoji="1" lang="zh-CN" altLang="en-US" sz="2000">
                <a:latin typeface="Times New Roman" panose="02020603050405020304" pitchFamily="18" charset="0"/>
              </a:rPr>
              <a:t>正文开始                 </a:t>
            </a:r>
            <a:r>
              <a:rPr kumimoji="1" lang="en-US" altLang="zh-CN" sz="2000">
                <a:latin typeface="Times New Roman" panose="02020603050405020304" pitchFamily="18" charset="0"/>
              </a:rPr>
              <a:t>DC3    Device Control 3</a:t>
            </a:r>
            <a:r>
              <a:rPr kumimoji="1" lang="zh-CN" altLang="en-US" sz="2000">
                <a:latin typeface="Times New Roman" panose="02020603050405020304" pitchFamily="18" charset="0"/>
              </a:rPr>
              <a:t>设备控制</a:t>
            </a:r>
            <a:r>
              <a:rPr kumimoji="1" lang="en-US" altLang="zh-CN" sz="2000">
                <a:latin typeface="Times New Roman" panose="02020603050405020304" pitchFamily="18" charset="0"/>
              </a:rPr>
              <a:t>3</a:t>
            </a:r>
          </a:p>
          <a:p>
            <a:pPr>
              <a:lnSpc>
                <a:spcPct val="170000"/>
              </a:lnSpc>
            </a:pPr>
            <a:r>
              <a:rPr kumimoji="1" lang="en-US" altLang="zh-CN" sz="2000">
                <a:latin typeface="Times New Roman" panose="02020603050405020304" pitchFamily="18" charset="0"/>
              </a:rPr>
              <a:t>    ETX  End of Text</a:t>
            </a:r>
            <a:r>
              <a:rPr kumimoji="1" lang="zh-CN" altLang="en-US" sz="2000">
                <a:latin typeface="Times New Roman" panose="02020603050405020304" pitchFamily="18" charset="0"/>
              </a:rPr>
              <a:t>正文结束                  </a:t>
            </a:r>
            <a:r>
              <a:rPr kumimoji="1" lang="en-US" altLang="zh-CN" sz="2000">
                <a:latin typeface="Times New Roman" panose="02020603050405020304" pitchFamily="18" charset="0"/>
              </a:rPr>
              <a:t>DC4   Device Control 4</a:t>
            </a:r>
            <a:r>
              <a:rPr kumimoji="1" lang="zh-CN" altLang="en-US" sz="2000">
                <a:latin typeface="Times New Roman" panose="02020603050405020304" pitchFamily="18" charset="0"/>
              </a:rPr>
              <a:t>设备控制</a:t>
            </a:r>
            <a:r>
              <a:rPr kumimoji="1" lang="en-US" altLang="zh-CN" sz="2000">
                <a:latin typeface="Times New Roman" panose="02020603050405020304" pitchFamily="18" charset="0"/>
              </a:rPr>
              <a:t>4</a:t>
            </a:r>
          </a:p>
          <a:p>
            <a:pPr>
              <a:lnSpc>
                <a:spcPct val="170000"/>
              </a:lnSpc>
            </a:pPr>
            <a:r>
              <a:rPr kumimoji="1" lang="en-US" altLang="zh-CN" sz="2000">
                <a:latin typeface="Times New Roman" panose="02020603050405020304" pitchFamily="18" charset="0"/>
              </a:rPr>
              <a:t>    EOT  End of Transmission</a:t>
            </a:r>
            <a:r>
              <a:rPr kumimoji="1" lang="zh-CN" altLang="en-US" sz="2000">
                <a:latin typeface="Times New Roman" panose="02020603050405020304" pitchFamily="18" charset="0"/>
              </a:rPr>
              <a:t>传输结束    </a:t>
            </a:r>
            <a:r>
              <a:rPr kumimoji="1" lang="en-US" altLang="zh-CN" sz="2000">
                <a:latin typeface="Times New Roman" panose="02020603050405020304" pitchFamily="18" charset="0"/>
              </a:rPr>
              <a:t>NAK  Negative Acknowledge</a:t>
            </a:r>
            <a:r>
              <a:rPr kumimoji="1" lang="zh-CN" altLang="en-US" sz="2000">
                <a:latin typeface="Times New Roman" panose="02020603050405020304" pitchFamily="18" charset="0"/>
              </a:rPr>
              <a:t>否认</a:t>
            </a:r>
          </a:p>
          <a:p>
            <a:pPr>
              <a:lnSpc>
                <a:spcPct val="170000"/>
              </a:lnSpc>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ENQ  Enquiry</a:t>
            </a:r>
            <a:r>
              <a:rPr kumimoji="1" lang="zh-CN" altLang="en-US" sz="2000">
                <a:latin typeface="Times New Roman" panose="02020603050405020304" pitchFamily="18" charset="0"/>
              </a:rPr>
              <a:t>询问                                </a:t>
            </a:r>
            <a:r>
              <a:rPr kumimoji="1" lang="en-US" altLang="zh-CN" sz="2000">
                <a:latin typeface="Times New Roman" panose="02020603050405020304" pitchFamily="18" charset="0"/>
              </a:rPr>
              <a:t>SYN  Synchronous Idle</a:t>
            </a:r>
            <a:r>
              <a:rPr kumimoji="1" lang="zh-CN" altLang="en-US" sz="2000">
                <a:latin typeface="Times New Roman" panose="02020603050405020304" pitchFamily="18" charset="0"/>
              </a:rPr>
              <a:t>同步空传</a:t>
            </a:r>
          </a:p>
          <a:p>
            <a:pPr>
              <a:lnSpc>
                <a:spcPct val="170000"/>
              </a:lnSpc>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ACK  Acknowledge</a:t>
            </a:r>
            <a:r>
              <a:rPr kumimoji="1" lang="zh-CN" altLang="en-US" sz="2000">
                <a:latin typeface="Times New Roman" panose="02020603050405020304" pitchFamily="18" charset="0"/>
              </a:rPr>
              <a:t>确认                      </a:t>
            </a:r>
            <a:r>
              <a:rPr kumimoji="1" lang="en-US" altLang="zh-CN" sz="2000">
                <a:latin typeface="Times New Roman" panose="02020603050405020304" pitchFamily="18" charset="0"/>
              </a:rPr>
              <a:t>ETB  End of Transmission Block</a:t>
            </a:r>
            <a:r>
              <a:rPr kumimoji="1" lang="zh-CN" altLang="en-US" sz="2000">
                <a:latin typeface="Times New Roman" panose="02020603050405020304" pitchFamily="18" charset="0"/>
              </a:rPr>
              <a:t>块结束</a:t>
            </a:r>
          </a:p>
          <a:p>
            <a:pPr>
              <a:lnSpc>
                <a:spcPct val="170000"/>
              </a:lnSpc>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BEL   Bell</a:t>
            </a:r>
            <a:r>
              <a:rPr kumimoji="1" lang="zh-CN" altLang="en-US" sz="2000">
                <a:latin typeface="Times New Roman" panose="02020603050405020304" pitchFamily="18" charset="0"/>
              </a:rPr>
              <a:t>响铃</a:t>
            </a:r>
            <a:r>
              <a:rPr kumimoji="1" lang="en-US" altLang="zh-CN" sz="2000">
                <a:latin typeface="Times New Roman" panose="02020603050405020304" pitchFamily="18" charset="0"/>
              </a:rPr>
              <a:t>(</a:t>
            </a:r>
            <a:r>
              <a:rPr kumimoji="1" lang="zh-CN" altLang="en-US" sz="2000">
                <a:latin typeface="Times New Roman" panose="02020603050405020304" pitchFamily="18" charset="0"/>
              </a:rPr>
              <a:t>告警</a:t>
            </a:r>
            <a:r>
              <a:rPr kumimoji="1" lang="en-US" altLang="zh-CN" sz="2000">
                <a:latin typeface="Times New Roman" panose="02020603050405020304" pitchFamily="18" charset="0"/>
              </a:rPr>
              <a:t>)                           CAN   Cancel</a:t>
            </a:r>
            <a:r>
              <a:rPr kumimoji="1" lang="zh-CN" altLang="en-US" sz="2000">
                <a:latin typeface="Times New Roman" panose="02020603050405020304" pitchFamily="18" charset="0"/>
              </a:rPr>
              <a:t>取消</a:t>
            </a:r>
          </a:p>
          <a:p>
            <a:pPr>
              <a:lnSpc>
                <a:spcPct val="170000"/>
              </a:lnSpc>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BS     Backspace</a:t>
            </a:r>
            <a:r>
              <a:rPr kumimoji="1" lang="zh-CN" altLang="en-US" sz="2000">
                <a:latin typeface="Times New Roman" panose="02020603050405020304" pitchFamily="18" charset="0"/>
              </a:rPr>
              <a:t>退一格                        </a:t>
            </a:r>
            <a:r>
              <a:rPr kumimoji="1" lang="en-US" altLang="zh-CN" sz="2000">
                <a:latin typeface="Times New Roman" panose="02020603050405020304" pitchFamily="18" charset="0"/>
              </a:rPr>
              <a:t>EM   End of Medium</a:t>
            </a:r>
            <a:r>
              <a:rPr kumimoji="1" lang="zh-CN" altLang="en-US" sz="2000">
                <a:latin typeface="Times New Roman" panose="02020603050405020304" pitchFamily="18" charset="0"/>
              </a:rPr>
              <a:t>纸尽</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a:extLst>
              <a:ext uri="{FF2B5EF4-FFF2-40B4-BE49-F238E27FC236}">
                <a16:creationId xmlns:a16="http://schemas.microsoft.com/office/drawing/2014/main" id="{78EEB7E5-0E0A-4FF1-B3A8-D1BD8AA1811A}"/>
              </a:ext>
            </a:extLst>
          </p:cNvPr>
          <p:cNvSpPr txBox="1">
            <a:spLocks noChangeArrowheads="1"/>
          </p:cNvSpPr>
          <p:nvPr/>
        </p:nvSpPr>
        <p:spPr bwMode="auto">
          <a:xfrm>
            <a:off x="1905000" y="609601"/>
            <a:ext cx="8732838"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00000"/>
              </a:lnSpc>
            </a:pPr>
            <a:r>
              <a:rPr kumimoji="1" lang="en-US" altLang="zh-CN" sz="2000">
                <a:latin typeface="Times New Roman" panose="02020603050405020304" pitchFamily="18" charset="0"/>
              </a:rPr>
              <a:t> HT      Horizontal Tabulation</a:t>
            </a:r>
            <a:r>
              <a:rPr kumimoji="1" lang="zh-CN" altLang="en-US" sz="2000">
                <a:latin typeface="Times New Roman" panose="02020603050405020304" pitchFamily="18" charset="0"/>
              </a:rPr>
              <a:t>水平列表      </a:t>
            </a:r>
            <a:r>
              <a:rPr kumimoji="1" lang="en-US" altLang="zh-CN" sz="2000">
                <a:latin typeface="Times New Roman" panose="02020603050405020304" pitchFamily="18" charset="0"/>
              </a:rPr>
              <a:t>SUB   Substitute</a:t>
            </a:r>
            <a:r>
              <a:rPr kumimoji="1" lang="zh-CN" altLang="en-US" sz="2000">
                <a:latin typeface="Times New Roman" panose="02020603050405020304" pitchFamily="18" charset="0"/>
              </a:rPr>
              <a:t>替换</a:t>
            </a:r>
          </a:p>
          <a:p>
            <a:pPr>
              <a:lnSpc>
                <a:spcPct val="200000"/>
              </a:lnSpc>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LF       Line Feed</a:t>
            </a:r>
            <a:r>
              <a:rPr kumimoji="1" lang="zh-CN" altLang="en-US" sz="2000">
                <a:latin typeface="Times New Roman" panose="02020603050405020304" pitchFamily="18" charset="0"/>
              </a:rPr>
              <a:t>换行                                  </a:t>
            </a:r>
            <a:r>
              <a:rPr kumimoji="1" lang="en-US" altLang="zh-CN" sz="2000">
                <a:latin typeface="Times New Roman" panose="02020603050405020304" pitchFamily="18" charset="0"/>
              </a:rPr>
              <a:t>ESC  Escape</a:t>
            </a:r>
            <a:r>
              <a:rPr kumimoji="1" lang="zh-CN" altLang="en-US" sz="2000">
                <a:latin typeface="Times New Roman" panose="02020603050405020304" pitchFamily="18" charset="0"/>
              </a:rPr>
              <a:t>脱离</a:t>
            </a:r>
          </a:p>
          <a:p>
            <a:pPr>
              <a:lnSpc>
                <a:spcPct val="200000"/>
              </a:lnSpc>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VT      Vertical Tabulation</a:t>
            </a:r>
            <a:r>
              <a:rPr kumimoji="1" lang="zh-CN" altLang="en-US" sz="2000">
                <a:latin typeface="Times New Roman" panose="02020603050405020304" pitchFamily="18" charset="0"/>
              </a:rPr>
              <a:t>垂直列表           </a:t>
            </a:r>
            <a:r>
              <a:rPr kumimoji="1" lang="en-US" altLang="zh-CN" sz="2000">
                <a:latin typeface="Times New Roman" panose="02020603050405020304" pitchFamily="18" charset="0"/>
              </a:rPr>
              <a:t>FS     File Separator</a:t>
            </a:r>
            <a:r>
              <a:rPr kumimoji="1" lang="zh-CN" altLang="en-US" sz="2000">
                <a:latin typeface="Times New Roman" panose="02020603050405020304" pitchFamily="18" charset="0"/>
              </a:rPr>
              <a:t>文件分离符</a:t>
            </a:r>
          </a:p>
          <a:p>
            <a:pPr>
              <a:lnSpc>
                <a:spcPct val="200000"/>
              </a:lnSpc>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FF       Form Feed  </a:t>
            </a:r>
            <a:r>
              <a:rPr kumimoji="1" lang="zh-CN" altLang="en-US" sz="2000">
                <a:latin typeface="Times New Roman" panose="02020603050405020304" pitchFamily="18" charset="0"/>
              </a:rPr>
              <a:t>走纸                               </a:t>
            </a:r>
            <a:r>
              <a:rPr kumimoji="1" lang="en-US" altLang="zh-CN" sz="2000">
                <a:latin typeface="Times New Roman" panose="02020603050405020304" pitchFamily="18" charset="0"/>
              </a:rPr>
              <a:t>GS    Group Separator</a:t>
            </a:r>
            <a:r>
              <a:rPr kumimoji="1" lang="zh-CN" altLang="en-US" sz="2000">
                <a:latin typeface="Times New Roman" panose="02020603050405020304" pitchFamily="18" charset="0"/>
              </a:rPr>
              <a:t>字组分离符</a:t>
            </a:r>
          </a:p>
          <a:p>
            <a:pPr>
              <a:lnSpc>
                <a:spcPct val="200000"/>
              </a:lnSpc>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CR      Carriage Return</a:t>
            </a:r>
            <a:r>
              <a:rPr kumimoji="1" lang="zh-CN" altLang="en-US" sz="2000">
                <a:latin typeface="Times New Roman" panose="02020603050405020304" pitchFamily="18" charset="0"/>
              </a:rPr>
              <a:t>回车                         </a:t>
            </a:r>
            <a:r>
              <a:rPr kumimoji="1" lang="en-US" altLang="zh-CN" sz="2000">
                <a:latin typeface="Times New Roman" panose="02020603050405020304" pitchFamily="18" charset="0"/>
              </a:rPr>
              <a:t>RS     Record Separator</a:t>
            </a:r>
            <a:r>
              <a:rPr kumimoji="1" lang="zh-CN" altLang="en-US" sz="2000">
                <a:latin typeface="Times New Roman" panose="02020603050405020304" pitchFamily="18" charset="0"/>
              </a:rPr>
              <a:t>记录分离符</a:t>
            </a:r>
          </a:p>
          <a:p>
            <a:pPr>
              <a:lnSpc>
                <a:spcPct val="200000"/>
              </a:lnSpc>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SO      Shift Out</a:t>
            </a:r>
            <a:r>
              <a:rPr kumimoji="1" lang="zh-CN" altLang="en-US" sz="2000">
                <a:latin typeface="Times New Roman" panose="02020603050405020304" pitchFamily="18" charset="0"/>
              </a:rPr>
              <a:t>移出                                    </a:t>
            </a:r>
            <a:r>
              <a:rPr kumimoji="1" lang="en-US" altLang="zh-CN" sz="2000">
                <a:latin typeface="Times New Roman" panose="02020603050405020304" pitchFamily="18" charset="0"/>
              </a:rPr>
              <a:t>US     Unit Separator</a:t>
            </a:r>
            <a:r>
              <a:rPr kumimoji="1" lang="zh-CN" altLang="en-US" sz="2000">
                <a:latin typeface="Times New Roman" panose="02020603050405020304" pitchFamily="18" charset="0"/>
              </a:rPr>
              <a:t>单元分离符</a:t>
            </a:r>
          </a:p>
          <a:p>
            <a:pPr>
              <a:lnSpc>
                <a:spcPct val="200000"/>
              </a:lnSpc>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SI       Shift In</a:t>
            </a:r>
            <a:r>
              <a:rPr kumimoji="1" lang="zh-CN" altLang="en-US" sz="2000">
                <a:latin typeface="Times New Roman" panose="02020603050405020304" pitchFamily="18" charset="0"/>
              </a:rPr>
              <a:t>移入                                       </a:t>
            </a:r>
            <a:r>
              <a:rPr kumimoji="1" lang="en-US" altLang="zh-CN" sz="2000">
                <a:latin typeface="Times New Roman" panose="02020603050405020304" pitchFamily="18" charset="0"/>
              </a:rPr>
              <a:t>SP      Space</a:t>
            </a:r>
            <a:r>
              <a:rPr kumimoji="1" lang="zh-CN" altLang="en-US" sz="2000">
                <a:latin typeface="Times New Roman" panose="02020603050405020304" pitchFamily="18" charset="0"/>
              </a:rPr>
              <a:t>空格</a:t>
            </a:r>
          </a:p>
          <a:p>
            <a:pPr>
              <a:lnSpc>
                <a:spcPct val="200000"/>
              </a:lnSpc>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DLE   Data Link Escape</a:t>
            </a:r>
            <a:r>
              <a:rPr kumimoji="1" lang="zh-CN" altLang="en-US" sz="2000">
                <a:latin typeface="Times New Roman" panose="02020603050405020304" pitchFamily="18" charset="0"/>
              </a:rPr>
              <a:t>数据链路换码       </a:t>
            </a:r>
            <a:r>
              <a:rPr kumimoji="1" lang="en-US" altLang="zh-CN" sz="2000">
                <a:latin typeface="Times New Roman" panose="02020603050405020304" pitchFamily="18" charset="0"/>
              </a:rPr>
              <a:t>DEL   Delete</a:t>
            </a:r>
            <a:r>
              <a:rPr kumimoji="1" lang="zh-CN" altLang="en-US" sz="2000">
                <a:latin typeface="Times New Roman" panose="02020603050405020304" pitchFamily="18" charset="0"/>
              </a:rPr>
              <a:t>删除</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Text Box 4">
            <a:extLst>
              <a:ext uri="{FF2B5EF4-FFF2-40B4-BE49-F238E27FC236}">
                <a16:creationId xmlns:a16="http://schemas.microsoft.com/office/drawing/2014/main" id="{4E3B5049-6CA5-44DB-B8A1-CE405531DE47}"/>
              </a:ext>
            </a:extLst>
          </p:cNvPr>
          <p:cNvSpPr txBox="1">
            <a:spLocks noChangeArrowheads="1"/>
          </p:cNvSpPr>
          <p:nvPr/>
        </p:nvSpPr>
        <p:spPr bwMode="auto">
          <a:xfrm>
            <a:off x="4495801" y="1190626"/>
            <a:ext cx="321754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dirty="0"/>
              <a:t>作业：</a:t>
            </a:r>
          </a:p>
          <a:p>
            <a:endParaRPr lang="zh-CN" altLang="en-US" sz="4800" dirty="0"/>
          </a:p>
          <a:p>
            <a:r>
              <a:rPr lang="en-US" altLang="zh-CN" sz="4800" dirty="0"/>
              <a:t>P30: 1-1(3);</a:t>
            </a:r>
          </a:p>
          <a:p>
            <a:r>
              <a:rPr lang="en-US" altLang="zh-CN" sz="4800" dirty="0"/>
              <a:t>        1-2(3);</a:t>
            </a:r>
          </a:p>
          <a:p>
            <a:r>
              <a:rPr lang="en-US" altLang="zh-CN" sz="4800" dirty="0"/>
              <a:t>			1-3(3)</a:t>
            </a:r>
          </a:p>
          <a:p>
            <a:r>
              <a:rPr lang="en-US" altLang="zh-CN" sz="4800" dirty="0"/>
              <a:t>        1-4(3).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EBBA52A-50CB-4317-8151-350615E94CAB}"/>
              </a:ext>
            </a:extLst>
          </p:cNvPr>
          <p:cNvSpPr>
            <a:spLocks noGrp="1" noChangeArrowheads="1"/>
          </p:cNvSpPr>
          <p:nvPr>
            <p:ph type="ctrTitle"/>
          </p:nvPr>
        </p:nvSpPr>
        <p:spPr>
          <a:xfrm>
            <a:off x="2209800" y="2130426"/>
            <a:ext cx="7772400" cy="1470025"/>
          </a:xfrm>
        </p:spPr>
        <p:txBody>
          <a:bodyPr anchor="ctr"/>
          <a:lstStyle/>
          <a:p>
            <a:endParaRPr lang="zh-CN" altLang="zh-CN" sz="4400"/>
          </a:p>
        </p:txBody>
      </p:sp>
      <p:sp>
        <p:nvSpPr>
          <p:cNvPr id="69635" name="Rectangle 3">
            <a:extLst>
              <a:ext uri="{FF2B5EF4-FFF2-40B4-BE49-F238E27FC236}">
                <a16:creationId xmlns:a16="http://schemas.microsoft.com/office/drawing/2014/main" id="{FD3EC824-6575-4332-9CAA-FA8FEF070F1C}"/>
              </a:ext>
            </a:extLst>
          </p:cNvPr>
          <p:cNvSpPr>
            <a:spLocks noGrp="1" noChangeArrowheads="1"/>
          </p:cNvSpPr>
          <p:nvPr>
            <p:ph type="subTitle" idx="1"/>
          </p:nvPr>
        </p:nvSpPr>
        <p:spPr>
          <a:xfrm>
            <a:off x="2895600" y="3886200"/>
            <a:ext cx="6400800" cy="1752600"/>
          </a:xfrm>
        </p:spPr>
        <p:txBody>
          <a:bodyPr/>
          <a:lstStyle/>
          <a:p>
            <a:r>
              <a:rPr lang="en-US" altLang="zh-CN" sz="3200" dirty="0"/>
              <a:t>1.2  </a:t>
            </a:r>
            <a:r>
              <a:rPr lang="zh-CN" altLang="en-US" sz="3200" dirty="0"/>
              <a:t>逻辑代数的基本运算和门电路 </a:t>
            </a:r>
          </a:p>
          <a:p>
            <a:endParaRPr lang="en-US" altLang="zh-CN" sz="3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F61D061-4610-45D3-80BA-11F6F32973AA}"/>
              </a:ext>
            </a:extLst>
          </p:cNvPr>
          <p:cNvSpPr>
            <a:spLocks noGrp="1" noChangeArrowheads="1"/>
          </p:cNvSpPr>
          <p:nvPr>
            <p:ph type="title"/>
          </p:nvPr>
        </p:nvSpPr>
        <p:spPr/>
        <p:txBody>
          <a:bodyPr/>
          <a:lstStyle/>
          <a:p>
            <a:r>
              <a:rPr lang="zh-CN" altLang="en-US"/>
              <a:t>知识要点 </a:t>
            </a:r>
          </a:p>
        </p:txBody>
      </p:sp>
      <p:sp>
        <p:nvSpPr>
          <p:cNvPr id="70659" name="Rectangle 3">
            <a:extLst>
              <a:ext uri="{FF2B5EF4-FFF2-40B4-BE49-F238E27FC236}">
                <a16:creationId xmlns:a16="http://schemas.microsoft.com/office/drawing/2014/main" id="{0EF92CC2-F6B3-455B-9C0C-F9BA4FE97AE4}"/>
              </a:ext>
            </a:extLst>
          </p:cNvPr>
          <p:cNvSpPr>
            <a:spLocks noGrp="1" noChangeArrowheads="1"/>
          </p:cNvSpPr>
          <p:nvPr>
            <p:ph idx="1"/>
          </p:nvPr>
        </p:nvSpPr>
        <p:spPr>
          <a:xfrm>
            <a:off x="1981200" y="1600201"/>
            <a:ext cx="8305800" cy="4525963"/>
          </a:xfrm>
        </p:spPr>
        <p:txBody>
          <a:bodyPr/>
          <a:lstStyle/>
          <a:p>
            <a:r>
              <a:rPr lang="zh-CN" altLang="en-US"/>
              <a:t>掌握逻辑代数的基本概念（包括变量、运算等）；</a:t>
            </a:r>
          </a:p>
          <a:p>
            <a:r>
              <a:rPr lang="zh-CN" altLang="en-US"/>
              <a:t>掌握逻辑代数的基本运算和门电路。</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F1192C4-685A-4DFB-8402-F09EAC08B226}"/>
              </a:ext>
            </a:extLst>
          </p:cNvPr>
          <p:cNvSpPr>
            <a:spLocks noGrp="1" noChangeArrowheads="1"/>
          </p:cNvSpPr>
          <p:nvPr>
            <p:ph type="title"/>
          </p:nvPr>
        </p:nvSpPr>
        <p:spPr/>
        <p:txBody>
          <a:bodyPr/>
          <a:lstStyle/>
          <a:p>
            <a:r>
              <a:rPr lang="zh-CN" altLang="en-US"/>
              <a:t>逻辑代数</a:t>
            </a:r>
          </a:p>
        </p:txBody>
      </p:sp>
      <p:sp>
        <p:nvSpPr>
          <p:cNvPr id="71683" name="Rectangle 3">
            <a:extLst>
              <a:ext uri="{FF2B5EF4-FFF2-40B4-BE49-F238E27FC236}">
                <a16:creationId xmlns:a16="http://schemas.microsoft.com/office/drawing/2014/main" id="{90BA2D6A-D7AD-4B71-A596-3BAC0EB6609B}"/>
              </a:ext>
            </a:extLst>
          </p:cNvPr>
          <p:cNvSpPr>
            <a:spLocks noGrp="1" noChangeArrowheads="1"/>
          </p:cNvSpPr>
          <p:nvPr>
            <p:ph idx="1"/>
          </p:nvPr>
        </p:nvSpPr>
        <p:spPr/>
        <p:txBody>
          <a:bodyPr/>
          <a:lstStyle/>
          <a:p>
            <a:r>
              <a:rPr lang="zh-CN" altLang="en-US"/>
              <a:t>逻辑代数又称布尔代数</a:t>
            </a:r>
          </a:p>
          <a:p>
            <a:r>
              <a:rPr lang="zh-CN" altLang="en-US"/>
              <a:t>逻辑代数研究逻辑变量间的相互关系</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6C709E2-83A4-4110-8392-DC6B5BCE9A23}"/>
              </a:ext>
            </a:extLst>
          </p:cNvPr>
          <p:cNvSpPr>
            <a:spLocks noGrp="1" noChangeArrowheads="1"/>
          </p:cNvSpPr>
          <p:nvPr>
            <p:ph type="title"/>
          </p:nvPr>
        </p:nvSpPr>
        <p:spPr/>
        <p:txBody>
          <a:bodyPr/>
          <a:lstStyle/>
          <a:p>
            <a:r>
              <a:rPr lang="zh-CN" altLang="en-US"/>
              <a:t>逻辑变量 </a:t>
            </a:r>
          </a:p>
        </p:txBody>
      </p:sp>
      <p:sp>
        <p:nvSpPr>
          <p:cNvPr id="72707" name="Rectangle 3">
            <a:extLst>
              <a:ext uri="{FF2B5EF4-FFF2-40B4-BE49-F238E27FC236}">
                <a16:creationId xmlns:a16="http://schemas.microsoft.com/office/drawing/2014/main" id="{E8A53DEA-2292-48DE-AC79-993C229E3C6A}"/>
              </a:ext>
            </a:extLst>
          </p:cNvPr>
          <p:cNvSpPr>
            <a:spLocks noGrp="1" noChangeArrowheads="1"/>
          </p:cNvSpPr>
          <p:nvPr>
            <p:ph idx="1"/>
          </p:nvPr>
        </p:nvSpPr>
        <p:spPr/>
        <p:txBody>
          <a:bodyPr>
            <a:normAutofit lnSpcReduction="10000"/>
          </a:bodyPr>
          <a:lstStyle/>
          <a:p>
            <a:pPr>
              <a:lnSpc>
                <a:spcPct val="80000"/>
              </a:lnSpc>
            </a:pPr>
            <a:r>
              <a:rPr lang="zh-CN" altLang="en-US" sz="2400"/>
              <a:t>逻辑代数和普通代数一样，也是</a:t>
            </a:r>
            <a:r>
              <a:rPr lang="zh-CN" altLang="en-US" sz="2400" b="1"/>
              <a:t>用字母表示其值可以变化的量，即变量。需注意的是：</a:t>
            </a:r>
            <a:br>
              <a:rPr lang="zh-CN" altLang="en-US" sz="2400" b="1"/>
            </a:br>
            <a:br>
              <a:rPr lang="zh-CN" altLang="en-US" sz="2400"/>
            </a:br>
            <a:r>
              <a:rPr lang="zh-CN" altLang="en-US" sz="2400"/>
              <a:t>   </a:t>
            </a:r>
            <a:r>
              <a:rPr lang="zh-CN" altLang="en-US" sz="2400" b="1"/>
              <a:t> </a:t>
            </a:r>
            <a:r>
              <a:rPr lang="en-US" altLang="zh-CN" sz="2400" b="1"/>
              <a:t>1</a:t>
            </a:r>
            <a:r>
              <a:rPr lang="zh-CN" altLang="en-US" sz="2400" b="1"/>
              <a:t>．</a:t>
            </a:r>
            <a:r>
              <a:rPr lang="zh-CN" altLang="en-US" sz="2400"/>
              <a:t>在普通代数中，变量的取值可以是任意实数，而逻辑代数是一种二值代数系统，即</a:t>
            </a:r>
            <a:r>
              <a:rPr lang="zh-CN" altLang="en-US" sz="2400" b="1"/>
              <a:t>任何逻辑变量的取值只有两种可能性</a:t>
            </a:r>
            <a:r>
              <a:rPr lang="en-US" altLang="zh-CN" sz="2400" b="1"/>
              <a:t>--</a:t>
            </a:r>
            <a:r>
              <a:rPr lang="zh-CN" altLang="en-US" sz="2400" b="1"/>
              <a:t>取值</a:t>
            </a:r>
            <a:r>
              <a:rPr lang="en-US" altLang="zh-CN" sz="2400" b="1"/>
              <a:t>0</a:t>
            </a:r>
            <a:r>
              <a:rPr lang="zh-CN" altLang="en-US" sz="2400" b="1"/>
              <a:t>或取值</a:t>
            </a:r>
            <a:r>
              <a:rPr lang="en-US" altLang="zh-CN" sz="2400" b="1"/>
              <a:t>1</a:t>
            </a:r>
            <a:r>
              <a:rPr lang="zh-CN" altLang="en-US" sz="2400" b="1"/>
              <a:t>。</a:t>
            </a:r>
            <a:br>
              <a:rPr lang="zh-CN" altLang="en-US" sz="2400" b="1"/>
            </a:br>
            <a:br>
              <a:rPr lang="zh-CN" altLang="en-US" sz="2400"/>
            </a:br>
            <a:r>
              <a:rPr lang="zh-CN" altLang="en-US" sz="2400"/>
              <a:t>    </a:t>
            </a:r>
            <a:r>
              <a:rPr lang="en-US" altLang="zh-CN" sz="2400" b="1"/>
              <a:t>2</a:t>
            </a:r>
            <a:r>
              <a:rPr lang="zh-CN" altLang="en-US" sz="2400" b="1"/>
              <a:t>．</a:t>
            </a:r>
            <a:r>
              <a:rPr lang="zh-CN" altLang="en-US" sz="2400"/>
              <a:t>逻辑值</a:t>
            </a:r>
            <a:r>
              <a:rPr lang="en-US" altLang="zh-CN" sz="2400"/>
              <a:t>0</a:t>
            </a:r>
            <a:r>
              <a:rPr lang="zh-CN" altLang="en-US" sz="2400"/>
              <a:t>和</a:t>
            </a:r>
            <a:r>
              <a:rPr lang="en-US" altLang="zh-CN" sz="2400"/>
              <a:t>1</a:t>
            </a:r>
            <a:r>
              <a:rPr lang="zh-CN" altLang="en-US" sz="2400"/>
              <a:t>不再像普通代数中那样具有数量的概念，而是用来表征矛盾的双方和判断事件真伪的形式符号，</a:t>
            </a:r>
            <a:r>
              <a:rPr lang="zh-CN" altLang="en-US" sz="2400" b="1"/>
              <a:t>无大小、正负之分。</a:t>
            </a:r>
            <a:r>
              <a:rPr lang="zh-CN" altLang="en-US" sz="2400"/>
              <a:t>在数字系统中，开关的接通与断开，电压的高和低，信号的有和无，晶体管的导通与截止等两种稳定的物理状态，均可用</a:t>
            </a:r>
            <a:r>
              <a:rPr lang="en-US" altLang="zh-CN" sz="2400"/>
              <a:t>1</a:t>
            </a:r>
            <a:r>
              <a:rPr lang="zh-CN" altLang="en-US" sz="2400"/>
              <a:t>和</a:t>
            </a:r>
            <a:r>
              <a:rPr lang="en-US" altLang="zh-CN" sz="2400"/>
              <a:t>0</a:t>
            </a:r>
            <a:r>
              <a:rPr lang="zh-CN" altLang="en-US" sz="2400"/>
              <a:t>这两种不同的逻辑值来表征。</a:t>
            </a:r>
            <a:br>
              <a:rPr lang="zh-CN" altLang="en-US" sz="2400"/>
            </a:br>
            <a:endParaRPr lang="zh-CN" alt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BB01DCB6-11DB-4681-B0F5-BC5F4F95250D}"/>
              </a:ext>
            </a:extLst>
          </p:cNvPr>
          <p:cNvSpPr>
            <a:spLocks noGrp="1" noChangeArrowheads="1"/>
          </p:cNvSpPr>
          <p:nvPr>
            <p:ph type="title"/>
          </p:nvPr>
        </p:nvSpPr>
        <p:spPr/>
        <p:txBody>
          <a:bodyPr/>
          <a:lstStyle/>
          <a:p>
            <a:r>
              <a:rPr lang="zh-CN" altLang="en-US" b="1"/>
              <a:t>基本逻辑运算</a:t>
            </a:r>
          </a:p>
        </p:txBody>
      </p:sp>
      <p:sp>
        <p:nvSpPr>
          <p:cNvPr id="73731" name="Rectangle 3">
            <a:extLst>
              <a:ext uri="{FF2B5EF4-FFF2-40B4-BE49-F238E27FC236}">
                <a16:creationId xmlns:a16="http://schemas.microsoft.com/office/drawing/2014/main" id="{7CCF1C40-D230-4DA7-B7BB-CC03196D5AA0}"/>
              </a:ext>
            </a:extLst>
          </p:cNvPr>
          <p:cNvSpPr>
            <a:spLocks noGrp="1" noChangeArrowheads="1"/>
          </p:cNvSpPr>
          <p:nvPr>
            <p:ph idx="1"/>
          </p:nvPr>
        </p:nvSpPr>
        <p:spPr/>
        <p:txBody>
          <a:bodyPr/>
          <a:lstStyle/>
          <a:p>
            <a:pPr>
              <a:lnSpc>
                <a:spcPct val="90000"/>
              </a:lnSpc>
            </a:pPr>
            <a:r>
              <a:rPr kumimoji="1" lang="zh-CN" altLang="en-US"/>
              <a:t>逻辑代数有与</a:t>
            </a:r>
            <a:r>
              <a:rPr kumimoji="1" lang="en-US" altLang="zh-CN"/>
              <a:t>(AND)</a:t>
            </a:r>
            <a:r>
              <a:rPr kumimoji="1" lang="zh-CN" altLang="en-US"/>
              <a:t>、 或</a:t>
            </a:r>
            <a:r>
              <a:rPr kumimoji="1" lang="en-US" altLang="zh-CN"/>
              <a:t>(OR)</a:t>
            </a:r>
            <a:r>
              <a:rPr kumimoji="1" lang="zh-CN" altLang="en-US"/>
              <a:t>、 非</a:t>
            </a:r>
            <a:r>
              <a:rPr kumimoji="1" lang="en-US" altLang="zh-CN"/>
              <a:t>(NOT)</a:t>
            </a:r>
            <a:r>
              <a:rPr kumimoji="1" lang="zh-CN" altLang="en-US"/>
              <a:t>三种基本运算</a:t>
            </a:r>
            <a:r>
              <a:rPr kumimoji="1" lang="en-US" altLang="zh-CN"/>
              <a:t>(</a:t>
            </a:r>
            <a:r>
              <a:rPr kumimoji="1" lang="zh-CN" altLang="en-US"/>
              <a:t>也分别称为逻辑乘、 逻辑加和逻辑非</a:t>
            </a:r>
            <a:r>
              <a:rPr kumimoji="1" lang="en-US" altLang="zh-CN"/>
              <a:t>)</a:t>
            </a:r>
            <a:r>
              <a:rPr kumimoji="1" lang="zh-CN" altLang="en-US"/>
              <a:t>， 其运算符分别为“</a:t>
            </a:r>
            <a:r>
              <a:rPr kumimoji="1" lang="en-US" altLang="zh-CN"/>
              <a:t>·”</a:t>
            </a:r>
            <a:r>
              <a:rPr kumimoji="1" lang="zh-CN" altLang="en-US"/>
              <a:t>、 “</a:t>
            </a:r>
            <a:r>
              <a:rPr kumimoji="1" lang="en-US" altLang="zh-CN"/>
              <a:t>+”</a:t>
            </a:r>
            <a:r>
              <a:rPr kumimoji="1" lang="zh-CN" altLang="en-US"/>
              <a:t>和 “</a:t>
            </a:r>
            <a:r>
              <a:rPr kumimoji="1" lang="en-US" altLang="zh-CN"/>
              <a:t>-”</a:t>
            </a:r>
            <a:r>
              <a:rPr kumimoji="1" lang="zh-CN" altLang="en-US"/>
              <a:t>。 与运算符“</a:t>
            </a:r>
            <a:r>
              <a:rPr kumimoji="1" lang="en-US" altLang="zh-CN"/>
              <a:t>·” </a:t>
            </a:r>
            <a:r>
              <a:rPr kumimoji="1" lang="zh-CN" altLang="en-US"/>
              <a:t>通常可以省略。 </a:t>
            </a:r>
          </a:p>
          <a:p>
            <a:pPr>
              <a:lnSpc>
                <a:spcPct val="90000"/>
              </a:lnSpc>
              <a:buFontTx/>
              <a:buNone/>
            </a:pPr>
            <a:r>
              <a:rPr kumimoji="1" lang="zh-CN" altLang="en-US"/>
              <a:t></a:t>
            </a:r>
          </a:p>
          <a:p>
            <a:pPr>
              <a:lnSpc>
                <a:spcPct val="90000"/>
              </a:lnSpc>
            </a:pPr>
            <a:r>
              <a:rPr kumimoji="1" lang="zh-CN" altLang="en-US"/>
              <a:t>        逻辑运算的功能常用真值表</a:t>
            </a:r>
            <a:r>
              <a:rPr kumimoji="1" lang="en-US" altLang="zh-CN"/>
              <a:t>(Truth Table)</a:t>
            </a:r>
            <a:r>
              <a:rPr kumimoji="1" lang="zh-CN" altLang="en-US"/>
              <a:t>来描述。将自变量的各种可能取值及其对应的函数值</a:t>
            </a:r>
            <a:r>
              <a:rPr kumimoji="1" lang="en-US" altLang="zh-CN"/>
              <a:t>F</a:t>
            </a:r>
            <a:r>
              <a:rPr kumimoji="1" lang="zh-CN" altLang="en-US"/>
              <a:t>列在一张表上，就构成了真值表。</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C3FAEC44-11F1-4745-835A-3ACD679B3FF5}"/>
              </a:ext>
            </a:extLst>
          </p:cNvPr>
          <p:cNvSpPr>
            <a:spLocks noGrp="1" noChangeArrowheads="1"/>
          </p:cNvSpPr>
          <p:nvPr>
            <p:ph type="title"/>
          </p:nvPr>
        </p:nvSpPr>
        <p:spPr/>
        <p:txBody>
          <a:bodyPr/>
          <a:lstStyle/>
          <a:p>
            <a:r>
              <a:rPr lang="en-US" altLang="zh-CN" b="1"/>
              <a:t>“</a:t>
            </a:r>
            <a:r>
              <a:rPr lang="zh-CN" altLang="en-US" b="1"/>
              <a:t>与” 运算</a:t>
            </a:r>
            <a:r>
              <a:rPr lang="en-US" altLang="zh-CN" b="1"/>
              <a:t>(AND)</a:t>
            </a:r>
            <a:endParaRPr lang="en-US" altLang="zh-CN"/>
          </a:p>
        </p:txBody>
      </p:sp>
      <p:sp>
        <p:nvSpPr>
          <p:cNvPr id="74755" name="Rectangle 3">
            <a:extLst>
              <a:ext uri="{FF2B5EF4-FFF2-40B4-BE49-F238E27FC236}">
                <a16:creationId xmlns:a16="http://schemas.microsoft.com/office/drawing/2014/main" id="{241750CF-5067-4E02-BFF5-D2E70881C270}"/>
              </a:ext>
            </a:extLst>
          </p:cNvPr>
          <p:cNvSpPr>
            <a:spLocks noGrp="1" noChangeArrowheads="1"/>
          </p:cNvSpPr>
          <p:nvPr>
            <p:ph idx="1"/>
          </p:nvPr>
        </p:nvSpPr>
        <p:spPr/>
        <p:txBody>
          <a:bodyPr>
            <a:normAutofit fontScale="85000" lnSpcReduction="10000"/>
          </a:bodyPr>
          <a:lstStyle/>
          <a:p>
            <a:r>
              <a:rPr lang="zh-CN" altLang="en-US" sz="2800" b="1"/>
              <a:t>在逻辑问题中，如果决定某一事件发生的多个条件必须同时具备，事件才能发生，则这种因果关系称之“与”逻辑。</a:t>
            </a:r>
            <a:r>
              <a:rPr lang="zh-CN" altLang="en-US" sz="2800"/>
              <a:t>在逻辑代数中，“与”逻辑关系用“与”运算描述。“与”运算又称为逻辑乘</a:t>
            </a:r>
            <a:r>
              <a:rPr lang="en-US" altLang="zh-CN" sz="2800"/>
              <a:t>(Logic  Multiplication)</a:t>
            </a:r>
            <a:r>
              <a:rPr lang="zh-CN" altLang="en-US" sz="2800"/>
              <a:t>，其运算符号为“</a:t>
            </a:r>
            <a:r>
              <a:rPr lang="en-US" altLang="zh-CN" sz="2800" b="1"/>
              <a:t>·</a:t>
            </a:r>
            <a:r>
              <a:rPr lang="en-US" altLang="zh-CN" sz="2800"/>
              <a:t>”</a:t>
            </a:r>
            <a:r>
              <a:rPr lang="zh-CN" altLang="en-US" sz="2800"/>
              <a:t>。两变量“与”运算关系可表示为              </a:t>
            </a:r>
          </a:p>
          <a:p>
            <a:pPr>
              <a:buFontTx/>
              <a:buNone/>
            </a:pPr>
            <a:r>
              <a:rPr lang="zh-CN" altLang="en-US" sz="2800" b="1"/>
              <a:t>				    </a:t>
            </a:r>
            <a:r>
              <a:rPr lang="en-US" altLang="zh-CN" sz="2800" b="1"/>
              <a:t>F = A·B</a:t>
            </a:r>
            <a:r>
              <a:rPr lang="en-US" altLang="zh-CN" sz="2800"/>
              <a:t> </a:t>
            </a:r>
          </a:p>
          <a:p>
            <a:pPr>
              <a:buFontTx/>
              <a:buNone/>
            </a:pPr>
            <a:r>
              <a:rPr lang="en-US" altLang="zh-CN" sz="2800"/>
              <a:t>   </a:t>
            </a:r>
            <a:r>
              <a:rPr lang="zh-CN" altLang="en-US" sz="2800"/>
              <a:t>读作“</a:t>
            </a:r>
            <a:r>
              <a:rPr lang="en-US" altLang="zh-CN" sz="2800"/>
              <a:t>F</a:t>
            </a:r>
            <a:r>
              <a:rPr lang="zh-CN" altLang="en-US" sz="2800"/>
              <a:t>等于</a:t>
            </a:r>
            <a:r>
              <a:rPr lang="en-US" altLang="zh-CN" sz="2800"/>
              <a:t>A</a:t>
            </a:r>
            <a:r>
              <a:rPr lang="zh-CN" altLang="en-US" sz="2800"/>
              <a:t>与</a:t>
            </a:r>
            <a:r>
              <a:rPr lang="en-US" altLang="zh-CN" sz="2800"/>
              <a:t>B”</a:t>
            </a:r>
            <a:r>
              <a:rPr lang="zh-CN" altLang="en-US" sz="2800"/>
              <a:t>。</a:t>
            </a:r>
            <a:r>
              <a:rPr lang="zh-CN" altLang="en-US" sz="2800" b="1"/>
              <a:t>意思是：若</a:t>
            </a:r>
            <a:r>
              <a:rPr lang="en-US" altLang="zh-CN" sz="2800" b="1"/>
              <a:t>A</a:t>
            </a:r>
            <a:r>
              <a:rPr lang="zh-CN" altLang="en-US" sz="2800" b="1"/>
              <a:t>、</a:t>
            </a:r>
            <a:r>
              <a:rPr lang="en-US" altLang="zh-CN" sz="2800" b="1"/>
              <a:t>B</a:t>
            </a:r>
            <a:r>
              <a:rPr lang="zh-CN" altLang="en-US" sz="2800" b="1"/>
              <a:t>均为</a:t>
            </a:r>
            <a:r>
              <a:rPr lang="en-US" altLang="zh-CN" sz="2800" b="1"/>
              <a:t>1</a:t>
            </a:r>
            <a:r>
              <a:rPr lang="zh-CN" altLang="en-US" sz="2800" b="1"/>
              <a:t>，则</a:t>
            </a:r>
            <a:r>
              <a:rPr lang="en-US" altLang="zh-CN" sz="2800" b="1"/>
              <a:t>F</a:t>
            </a:r>
            <a:r>
              <a:rPr lang="zh-CN" altLang="en-US" sz="2800" b="1"/>
              <a:t>为</a:t>
            </a:r>
            <a:r>
              <a:rPr lang="en-US" altLang="zh-CN" sz="2800" b="1"/>
              <a:t>1</a:t>
            </a:r>
            <a:r>
              <a:rPr lang="zh-CN" altLang="en-US" sz="2800" b="1"/>
              <a:t>；否则，</a:t>
            </a:r>
            <a:r>
              <a:rPr lang="en-US" altLang="zh-CN" sz="2800" b="1"/>
              <a:t>F</a:t>
            </a:r>
            <a:r>
              <a:rPr lang="zh-CN" altLang="en-US" sz="2800" b="1"/>
              <a:t>为</a:t>
            </a:r>
            <a:r>
              <a:rPr lang="en-US" altLang="zh-CN" sz="2800" b="1"/>
              <a:t>0</a:t>
            </a:r>
            <a:r>
              <a:rPr lang="zh-CN" altLang="en-US" sz="2800" b="1"/>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1AECF1D-E2C4-4F14-8EC6-A012BB06EBE6}"/>
              </a:ext>
            </a:extLst>
          </p:cNvPr>
          <p:cNvSpPr>
            <a:spLocks noGrp="1" noChangeArrowheads="1"/>
          </p:cNvSpPr>
          <p:nvPr>
            <p:ph type="title"/>
          </p:nvPr>
        </p:nvSpPr>
        <p:spPr/>
        <p:txBody>
          <a:bodyPr/>
          <a:lstStyle/>
          <a:p>
            <a:r>
              <a:rPr lang="zh-CN" altLang="en-US"/>
              <a:t>数 字 系 统 </a:t>
            </a:r>
          </a:p>
        </p:txBody>
      </p:sp>
      <p:sp>
        <p:nvSpPr>
          <p:cNvPr id="4099" name="Rectangle 3">
            <a:extLst>
              <a:ext uri="{FF2B5EF4-FFF2-40B4-BE49-F238E27FC236}">
                <a16:creationId xmlns:a16="http://schemas.microsoft.com/office/drawing/2014/main" id="{39FD6F8D-3AB7-425F-8A73-129E837E7BAF}"/>
              </a:ext>
            </a:extLst>
          </p:cNvPr>
          <p:cNvSpPr>
            <a:spLocks noGrp="1" noChangeArrowheads="1"/>
          </p:cNvSpPr>
          <p:nvPr>
            <p:ph idx="1"/>
          </p:nvPr>
        </p:nvSpPr>
        <p:spPr/>
        <p:txBody>
          <a:bodyPr/>
          <a:lstStyle/>
          <a:p>
            <a:r>
              <a:rPr lang="zh-CN" altLang="en-US" dirty="0"/>
              <a:t>数字系统是一个能对数字信号进行加工、传递和存储的实体，它由实现各种功能的数字逻辑电路相互连接而成。</a:t>
            </a:r>
            <a:br>
              <a:rPr lang="zh-CN" altLang="en-US" dirty="0"/>
            </a:br>
            <a:endParaRPr lang="zh-CN" altLang="en-US" dirty="0"/>
          </a:p>
          <a:p>
            <a:pPr lvl="1"/>
            <a:r>
              <a:rPr lang="zh-CN" altLang="en-US" dirty="0"/>
              <a:t>数字计算机就是一种最具代表性的数字系统。</a:t>
            </a:r>
            <a:endParaRPr lang="en-US" altLang="zh-CN" dirty="0"/>
          </a:p>
          <a:p>
            <a:pPr>
              <a:buFontTx/>
              <a:buNone/>
            </a:pPr>
            <a:endParaRPr lang="en-US" altLang="zh-CN" dirty="0"/>
          </a:p>
          <a:p>
            <a:r>
              <a:rPr lang="zh-CN" altLang="en-US" sz="2000" dirty="0"/>
              <a:t>数字系统中处理的是数字信号，当数字系统要与模拟信号发生联系时，必须经过模</a:t>
            </a:r>
            <a:r>
              <a:rPr lang="en-US" altLang="zh-CN" sz="2000" dirty="0"/>
              <a:t>/</a:t>
            </a:r>
            <a:r>
              <a:rPr lang="zh-CN" altLang="en-US" sz="2000" dirty="0"/>
              <a:t>数</a:t>
            </a:r>
            <a:r>
              <a:rPr lang="en-US" altLang="zh-CN" sz="2000" dirty="0"/>
              <a:t>(A/D)</a:t>
            </a:r>
            <a:r>
              <a:rPr lang="zh-CN" altLang="en-US" sz="2000" dirty="0"/>
              <a:t>转换和数</a:t>
            </a:r>
            <a:r>
              <a:rPr lang="en-US" altLang="zh-CN" sz="2000" dirty="0"/>
              <a:t>/</a:t>
            </a:r>
            <a:r>
              <a:rPr lang="zh-CN" altLang="en-US" sz="2000" dirty="0"/>
              <a:t>模</a:t>
            </a:r>
            <a:r>
              <a:rPr lang="en-US" altLang="zh-CN" sz="2000" dirty="0"/>
              <a:t>(D/A)</a:t>
            </a:r>
            <a:r>
              <a:rPr lang="zh-CN" altLang="en-US" sz="2000" dirty="0"/>
              <a:t>转换电路，对信号类型进行变换。</a:t>
            </a:r>
            <a:br>
              <a:rPr lang="zh-CN" altLang="en-US" dirty="0"/>
            </a:b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8AA2CFA-685C-4307-A512-7CF4C2E656BD}"/>
              </a:ext>
            </a:extLst>
          </p:cNvPr>
          <p:cNvSpPr>
            <a:spLocks noGrp="1" noChangeArrowheads="1"/>
          </p:cNvSpPr>
          <p:nvPr>
            <p:ph type="title"/>
          </p:nvPr>
        </p:nvSpPr>
        <p:spPr/>
        <p:txBody>
          <a:bodyPr/>
          <a:lstStyle/>
          <a:p>
            <a:r>
              <a:rPr lang="zh-CN" altLang="en-US"/>
              <a:t>与的逻辑电路</a:t>
            </a:r>
          </a:p>
        </p:txBody>
      </p:sp>
      <p:sp>
        <p:nvSpPr>
          <p:cNvPr id="75779" name="Rectangle 3">
            <a:extLst>
              <a:ext uri="{FF2B5EF4-FFF2-40B4-BE49-F238E27FC236}">
                <a16:creationId xmlns:a16="http://schemas.microsoft.com/office/drawing/2014/main" id="{6DA5326F-0425-40A0-AE1C-EAA3463AE837}"/>
              </a:ext>
            </a:extLst>
          </p:cNvPr>
          <p:cNvSpPr>
            <a:spLocks noGrp="1" noChangeArrowheads="1"/>
          </p:cNvSpPr>
          <p:nvPr>
            <p:ph idx="1"/>
          </p:nvPr>
        </p:nvSpPr>
        <p:spPr/>
        <p:txBody>
          <a:bodyPr/>
          <a:lstStyle/>
          <a:p>
            <a:r>
              <a:rPr lang="zh-CN" altLang="en-US"/>
              <a:t>两个开关串联控制同一个灯。显然，仅当两个开关均闭合时，灯才能亮，否则，灯灭。假定开关闭合状态用</a:t>
            </a:r>
            <a:r>
              <a:rPr lang="en-US" altLang="zh-CN"/>
              <a:t>1</a:t>
            </a:r>
            <a:r>
              <a:rPr lang="zh-CN" altLang="en-US"/>
              <a:t>表示，开关断开状态用</a:t>
            </a:r>
            <a:r>
              <a:rPr lang="en-US" altLang="zh-CN"/>
              <a:t>0</a:t>
            </a:r>
            <a:r>
              <a:rPr lang="zh-CN" altLang="en-US"/>
              <a:t>表示，灯亮用</a:t>
            </a:r>
            <a:r>
              <a:rPr lang="en-US" altLang="zh-CN"/>
              <a:t>1</a:t>
            </a:r>
            <a:r>
              <a:rPr lang="zh-CN" altLang="en-US"/>
              <a:t>表示，灯灭用</a:t>
            </a:r>
            <a:r>
              <a:rPr lang="en-US" altLang="zh-CN"/>
              <a:t>0</a:t>
            </a:r>
            <a:r>
              <a:rPr lang="zh-CN" altLang="en-US"/>
              <a:t>表示，则电路中灯</a:t>
            </a:r>
            <a:r>
              <a:rPr lang="en-US" altLang="zh-CN"/>
              <a:t>F</a:t>
            </a:r>
            <a:r>
              <a:rPr lang="zh-CN" altLang="en-US"/>
              <a:t>和开关</a:t>
            </a:r>
            <a:r>
              <a:rPr lang="en-US" altLang="zh-CN"/>
              <a:t>A</a:t>
            </a:r>
            <a:r>
              <a:rPr lang="zh-CN" altLang="en-US"/>
              <a:t>、</a:t>
            </a:r>
            <a:r>
              <a:rPr lang="en-US" altLang="zh-CN"/>
              <a:t>B</a:t>
            </a:r>
            <a:r>
              <a:rPr lang="zh-CN" altLang="en-US"/>
              <a:t>之间的关系即为 “与”运算关系。</a:t>
            </a:r>
          </a:p>
        </p:txBody>
      </p:sp>
      <p:pic>
        <p:nvPicPr>
          <p:cNvPr id="75780" name="Picture 4">
            <a:extLst>
              <a:ext uri="{FF2B5EF4-FFF2-40B4-BE49-F238E27FC236}">
                <a16:creationId xmlns:a16="http://schemas.microsoft.com/office/drawing/2014/main" id="{2A6A7E46-5CB8-4653-B02F-7364D7713CA8}"/>
              </a:ext>
            </a:extLst>
          </p:cNvPr>
          <p:cNvPicPr>
            <a:picLocks noChangeAspect="1" noChangeArrowheads="1"/>
          </p:cNvPicPr>
          <p:nvPr/>
        </p:nvPicPr>
        <p:blipFill>
          <a:blip r:embed="rId2">
            <a:clrChange>
              <a:clrFrom>
                <a:srgbClr val="FEFFF0"/>
              </a:clrFrom>
              <a:clrTo>
                <a:srgbClr val="FEFFF0">
                  <a:alpha val="0"/>
                </a:srgbClr>
              </a:clrTo>
            </a:clrChange>
            <a:extLst>
              <a:ext uri="{28A0092B-C50C-407E-A947-70E740481C1C}">
                <a14:useLocalDpi xmlns:a14="http://schemas.microsoft.com/office/drawing/2010/main" val="0"/>
              </a:ext>
            </a:extLst>
          </a:blip>
          <a:srcRect/>
          <a:stretch>
            <a:fillRect/>
          </a:stretch>
        </p:blipFill>
        <p:spPr bwMode="auto">
          <a:xfrm>
            <a:off x="3810000" y="4800600"/>
            <a:ext cx="4953000" cy="129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370E4DD-257B-4154-A317-53DE889ED56C}"/>
              </a:ext>
            </a:extLst>
          </p:cNvPr>
          <p:cNvSpPr>
            <a:spLocks noGrp="1" noChangeArrowheads="1"/>
          </p:cNvSpPr>
          <p:nvPr>
            <p:ph type="title"/>
          </p:nvPr>
        </p:nvSpPr>
        <p:spPr/>
        <p:txBody>
          <a:bodyPr/>
          <a:lstStyle/>
          <a:p>
            <a:r>
              <a:rPr lang="zh-CN" altLang="en-US"/>
              <a:t>与的逻辑真值表</a:t>
            </a:r>
          </a:p>
        </p:txBody>
      </p:sp>
      <p:graphicFrame>
        <p:nvGraphicFramePr>
          <p:cNvPr id="76803" name="Group 3">
            <a:extLst>
              <a:ext uri="{FF2B5EF4-FFF2-40B4-BE49-F238E27FC236}">
                <a16:creationId xmlns:a16="http://schemas.microsoft.com/office/drawing/2014/main" id="{6C1C610D-B80A-4828-9337-917E97EA82F9}"/>
              </a:ext>
            </a:extLst>
          </p:cNvPr>
          <p:cNvGraphicFramePr>
            <a:graphicFrameLocks noGrp="1"/>
          </p:cNvGraphicFramePr>
          <p:nvPr>
            <p:ph sz="half" idx="2"/>
          </p:nvPr>
        </p:nvGraphicFramePr>
        <p:xfrm>
          <a:off x="4114800" y="1447800"/>
          <a:ext cx="4038600" cy="3657601"/>
        </p:xfrm>
        <a:graphic>
          <a:graphicData uri="http://schemas.openxmlformats.org/drawingml/2006/table">
            <a:tbl>
              <a:tblPr/>
              <a:tblGrid>
                <a:gridCol w="2019300">
                  <a:extLst>
                    <a:ext uri="{9D8B030D-6E8A-4147-A177-3AD203B41FA5}">
                      <a16:colId xmlns:a16="http://schemas.microsoft.com/office/drawing/2014/main" val="917924419"/>
                    </a:ext>
                  </a:extLst>
                </a:gridCol>
                <a:gridCol w="2019300">
                  <a:extLst>
                    <a:ext uri="{9D8B030D-6E8A-4147-A177-3AD203B41FA5}">
                      <a16:colId xmlns:a16="http://schemas.microsoft.com/office/drawing/2014/main" val="748035763"/>
                    </a:ext>
                  </a:extLst>
                </a:gridCol>
              </a:tblGrid>
              <a:tr h="9318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6617564"/>
                  </a:ext>
                </a:extLst>
              </a:tr>
              <a:tr h="27257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0                0</a:t>
                      </a:r>
                    </a:p>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0                1</a:t>
                      </a:r>
                    </a:p>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1                0</a:t>
                      </a:r>
                    </a:p>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359978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3E27CFC2-E713-4688-8D32-4B7287D527F3}"/>
              </a:ext>
            </a:extLst>
          </p:cNvPr>
          <p:cNvSpPr>
            <a:spLocks noGrp="1" noChangeArrowheads="1"/>
          </p:cNvSpPr>
          <p:nvPr>
            <p:ph type="title"/>
          </p:nvPr>
        </p:nvSpPr>
        <p:spPr/>
        <p:txBody>
          <a:bodyPr/>
          <a:lstStyle/>
          <a:p>
            <a:r>
              <a:rPr lang="en-US" altLang="zh-CN" b="1"/>
              <a:t>“</a:t>
            </a:r>
            <a:r>
              <a:rPr lang="zh-CN" altLang="en-US" b="1"/>
              <a:t>与”运算的运算法则</a:t>
            </a:r>
            <a:endParaRPr lang="zh-CN" altLang="en-US"/>
          </a:p>
        </p:txBody>
      </p:sp>
      <p:sp>
        <p:nvSpPr>
          <p:cNvPr id="77827" name="Rectangle 3">
            <a:extLst>
              <a:ext uri="{FF2B5EF4-FFF2-40B4-BE49-F238E27FC236}">
                <a16:creationId xmlns:a16="http://schemas.microsoft.com/office/drawing/2014/main" id="{0B396EF2-CB39-4E78-9355-BF024E13830D}"/>
              </a:ext>
            </a:extLst>
          </p:cNvPr>
          <p:cNvSpPr>
            <a:spLocks noGrp="1" noChangeArrowheads="1"/>
          </p:cNvSpPr>
          <p:nvPr>
            <p:ph idx="1"/>
          </p:nvPr>
        </p:nvSpPr>
        <p:spPr/>
        <p:txBody>
          <a:bodyPr/>
          <a:lstStyle/>
          <a:p>
            <a:pPr algn="ctr">
              <a:buFontTx/>
              <a:buNone/>
            </a:pPr>
            <a:r>
              <a:rPr lang="en-US" altLang="zh-CN"/>
              <a:t>0·0 = 0     1·0 = 0</a:t>
            </a:r>
          </a:p>
          <a:p>
            <a:pPr algn="ctr">
              <a:buFontTx/>
              <a:buNone/>
            </a:pPr>
            <a:r>
              <a:rPr lang="en-US" altLang="zh-CN"/>
              <a:t>0·1 = 0     1·1 = 1</a:t>
            </a:r>
          </a:p>
          <a:p>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A6D93B7-19A3-48A7-9D1F-D4FEF665D1B3}"/>
              </a:ext>
            </a:extLst>
          </p:cNvPr>
          <p:cNvSpPr>
            <a:spLocks noGrp="1" noChangeArrowheads="1"/>
          </p:cNvSpPr>
          <p:nvPr>
            <p:ph type="title"/>
          </p:nvPr>
        </p:nvSpPr>
        <p:spPr/>
        <p:txBody>
          <a:bodyPr/>
          <a:lstStyle/>
          <a:p>
            <a:r>
              <a:rPr lang="en-US" altLang="zh-CN"/>
              <a:t>“</a:t>
            </a:r>
            <a:r>
              <a:rPr lang="zh-CN" altLang="en-US" b="1"/>
              <a:t>或</a:t>
            </a:r>
            <a:r>
              <a:rPr lang="zh-CN" altLang="en-US"/>
              <a:t>”</a:t>
            </a:r>
            <a:r>
              <a:rPr lang="zh-CN" altLang="en-US" b="1"/>
              <a:t>运算（</a:t>
            </a:r>
            <a:r>
              <a:rPr lang="en-US" altLang="zh-CN" b="1"/>
              <a:t>OR</a:t>
            </a:r>
            <a:r>
              <a:rPr lang="zh-CN" altLang="en-US" b="1"/>
              <a:t>）</a:t>
            </a:r>
          </a:p>
        </p:txBody>
      </p:sp>
      <p:sp>
        <p:nvSpPr>
          <p:cNvPr id="78851" name="Rectangle 3">
            <a:extLst>
              <a:ext uri="{FF2B5EF4-FFF2-40B4-BE49-F238E27FC236}">
                <a16:creationId xmlns:a16="http://schemas.microsoft.com/office/drawing/2014/main" id="{0BD5F2D4-7E90-4F30-9DD4-A8382B0F3467}"/>
              </a:ext>
            </a:extLst>
          </p:cNvPr>
          <p:cNvSpPr>
            <a:spLocks noGrp="1" noChangeArrowheads="1"/>
          </p:cNvSpPr>
          <p:nvPr>
            <p:ph idx="1"/>
          </p:nvPr>
        </p:nvSpPr>
        <p:spPr>
          <a:xfrm>
            <a:off x="1981200" y="1600201"/>
            <a:ext cx="8382000" cy="4525963"/>
          </a:xfrm>
        </p:spPr>
        <p:txBody>
          <a:bodyPr>
            <a:normAutofit fontScale="92500" lnSpcReduction="10000"/>
          </a:bodyPr>
          <a:lstStyle/>
          <a:p>
            <a:r>
              <a:rPr lang="zh-CN" altLang="en-US" sz="2800" b="1"/>
              <a:t>在逻辑问题的描述中，如果决定某一事件是否发生的多个条件中，只要有一个或一个以上条件成立，事件便可发生，则这种因果关系称之为“或”逻辑。</a:t>
            </a:r>
            <a:r>
              <a:rPr lang="zh-CN" altLang="en-US" sz="2800"/>
              <a:t>逻辑代数中，“或”逻辑用“或”运算描述 。“或”运算又称逻辑加</a:t>
            </a:r>
            <a:r>
              <a:rPr lang="en-US" altLang="zh-CN" sz="2800"/>
              <a:t>(Logic adition)</a:t>
            </a:r>
            <a:r>
              <a:rPr lang="zh-CN" altLang="en-US" sz="2800"/>
              <a:t>，其运算符号为“</a:t>
            </a:r>
            <a:r>
              <a:rPr lang="en-US" altLang="zh-CN" sz="2800"/>
              <a:t>+” </a:t>
            </a:r>
            <a:r>
              <a:rPr lang="zh-CN" altLang="en-US" sz="2800"/>
              <a:t>。两变量“或”运算的关系可表示为</a:t>
            </a:r>
            <a:endParaRPr lang="zh-CN" altLang="en-US" sz="2800" b="1"/>
          </a:p>
          <a:p>
            <a:pPr algn="ctr">
              <a:buFontTx/>
              <a:buNone/>
            </a:pPr>
            <a:r>
              <a:rPr lang="en-US" altLang="zh-CN" sz="2800" b="1"/>
              <a:t>F = A + B</a:t>
            </a:r>
            <a:r>
              <a:rPr lang="en-US" altLang="zh-CN" sz="2800"/>
              <a:t> </a:t>
            </a:r>
          </a:p>
          <a:p>
            <a:pPr>
              <a:buFontTx/>
              <a:buNone/>
            </a:pPr>
            <a:r>
              <a:rPr lang="en-US" altLang="zh-CN" sz="2800"/>
              <a:t>   </a:t>
            </a:r>
            <a:r>
              <a:rPr lang="zh-CN" altLang="en-US" sz="2800"/>
              <a:t>读作“</a:t>
            </a:r>
            <a:r>
              <a:rPr lang="en-US" altLang="zh-CN" sz="2800"/>
              <a:t>F</a:t>
            </a:r>
            <a:r>
              <a:rPr lang="zh-CN" altLang="en-US" sz="2800"/>
              <a:t>等于</a:t>
            </a:r>
            <a:r>
              <a:rPr lang="en-US" altLang="zh-CN" sz="2800"/>
              <a:t>A</a:t>
            </a:r>
            <a:r>
              <a:rPr lang="zh-CN" altLang="en-US" sz="2800"/>
              <a:t>或</a:t>
            </a:r>
            <a:r>
              <a:rPr lang="en-US" altLang="zh-CN" sz="2800"/>
              <a:t>B”</a:t>
            </a:r>
            <a:r>
              <a:rPr lang="zh-CN" altLang="en-US" sz="2800"/>
              <a:t>。</a:t>
            </a:r>
            <a:r>
              <a:rPr lang="zh-CN" altLang="en-US" sz="2800" b="1"/>
              <a:t>意思是：</a:t>
            </a:r>
            <a:r>
              <a:rPr lang="en-US" altLang="zh-CN" sz="2800" b="1"/>
              <a:t>A</a:t>
            </a:r>
            <a:r>
              <a:rPr lang="zh-CN" altLang="en-US" sz="2800" b="1"/>
              <a:t>、</a:t>
            </a:r>
            <a:r>
              <a:rPr lang="en-US" altLang="zh-CN" sz="2800" b="1"/>
              <a:t>B</a:t>
            </a:r>
            <a:r>
              <a:rPr lang="zh-CN" altLang="en-US" sz="2800" b="1"/>
              <a:t>中只要有一个为</a:t>
            </a:r>
            <a:r>
              <a:rPr lang="en-US" altLang="zh-CN" sz="2800" b="1"/>
              <a:t>1</a:t>
            </a:r>
            <a:r>
              <a:rPr lang="zh-CN" altLang="en-US" sz="2800" b="1"/>
              <a:t>，则</a:t>
            </a:r>
            <a:r>
              <a:rPr lang="en-US" altLang="zh-CN" sz="2800" b="1"/>
              <a:t>F</a:t>
            </a:r>
            <a:r>
              <a:rPr lang="zh-CN" altLang="en-US" sz="2800" b="1"/>
              <a:t>为</a:t>
            </a:r>
            <a:r>
              <a:rPr lang="en-US" altLang="zh-CN" sz="2800" b="1"/>
              <a:t>1</a:t>
            </a:r>
            <a:r>
              <a:rPr lang="zh-CN" altLang="en-US" sz="2800" b="1"/>
              <a:t>；仅当</a:t>
            </a:r>
            <a:r>
              <a:rPr lang="en-US" altLang="zh-CN" sz="2800" b="1"/>
              <a:t>A</a:t>
            </a:r>
            <a:r>
              <a:rPr lang="zh-CN" altLang="en-US" sz="2800" b="1"/>
              <a:t>、</a:t>
            </a:r>
            <a:r>
              <a:rPr lang="en-US" altLang="zh-CN" sz="2800" b="1"/>
              <a:t>B</a:t>
            </a:r>
            <a:r>
              <a:rPr lang="zh-CN" altLang="en-US" sz="2800" b="1"/>
              <a:t>均为</a:t>
            </a:r>
            <a:r>
              <a:rPr lang="en-US" altLang="zh-CN" sz="2800" b="1"/>
              <a:t>0</a:t>
            </a:r>
            <a:r>
              <a:rPr lang="zh-CN" altLang="en-US" sz="2800" b="1"/>
              <a:t>时，</a:t>
            </a:r>
            <a:r>
              <a:rPr lang="en-US" altLang="zh-CN" sz="2800" b="1"/>
              <a:t>F</a:t>
            </a:r>
            <a:r>
              <a:rPr lang="zh-CN" altLang="en-US" sz="2800" b="1"/>
              <a:t>才为</a:t>
            </a:r>
            <a:r>
              <a:rPr lang="en-US" altLang="zh-CN" sz="2800" b="1"/>
              <a:t>0</a:t>
            </a:r>
            <a:r>
              <a:rPr lang="zh-CN" altLang="en-US" sz="2800" b="1"/>
              <a:t>。    </a:t>
            </a:r>
            <a:r>
              <a:rPr lang="zh-CN" altLang="en-US" sz="280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40C875CB-FA0A-4E25-A319-4147A7F5319F}"/>
              </a:ext>
            </a:extLst>
          </p:cNvPr>
          <p:cNvSpPr>
            <a:spLocks noGrp="1" noChangeArrowheads="1"/>
          </p:cNvSpPr>
          <p:nvPr>
            <p:ph type="title"/>
          </p:nvPr>
        </p:nvSpPr>
        <p:spPr/>
        <p:txBody>
          <a:bodyPr/>
          <a:lstStyle/>
          <a:p>
            <a:r>
              <a:rPr lang="zh-CN" altLang="en-US"/>
              <a:t>或的逻辑电路</a:t>
            </a:r>
          </a:p>
        </p:txBody>
      </p:sp>
      <p:sp>
        <p:nvSpPr>
          <p:cNvPr id="79875" name="Rectangle 3">
            <a:extLst>
              <a:ext uri="{FF2B5EF4-FFF2-40B4-BE49-F238E27FC236}">
                <a16:creationId xmlns:a16="http://schemas.microsoft.com/office/drawing/2014/main" id="{DA7AA978-21F2-45C1-A110-474F138567C8}"/>
              </a:ext>
            </a:extLst>
          </p:cNvPr>
          <p:cNvSpPr>
            <a:spLocks noGrp="1" noChangeArrowheads="1"/>
          </p:cNvSpPr>
          <p:nvPr>
            <p:ph idx="1"/>
          </p:nvPr>
        </p:nvSpPr>
        <p:spPr/>
        <p:txBody>
          <a:bodyPr/>
          <a:lstStyle/>
          <a:p>
            <a:r>
              <a:rPr lang="zh-CN" altLang="en-US"/>
              <a:t>开关</a:t>
            </a:r>
            <a:r>
              <a:rPr lang="en-US" altLang="zh-CN"/>
              <a:t>A</a:t>
            </a:r>
            <a:r>
              <a:rPr lang="zh-CN" altLang="en-US"/>
              <a:t>和</a:t>
            </a:r>
            <a:r>
              <a:rPr lang="en-US" altLang="zh-CN"/>
              <a:t>B</a:t>
            </a:r>
            <a:r>
              <a:rPr lang="zh-CN" altLang="en-US"/>
              <a:t>并联控制灯</a:t>
            </a:r>
            <a:r>
              <a:rPr lang="en-US" altLang="zh-CN"/>
              <a:t>F</a:t>
            </a:r>
            <a:r>
              <a:rPr lang="zh-CN" altLang="en-US"/>
              <a:t>。可以看出，当开关</a:t>
            </a:r>
            <a:r>
              <a:rPr lang="en-US" altLang="zh-CN"/>
              <a:t>A</a:t>
            </a:r>
            <a:r>
              <a:rPr lang="zh-CN" altLang="en-US"/>
              <a:t>、</a:t>
            </a:r>
            <a:r>
              <a:rPr lang="en-US" altLang="zh-CN"/>
              <a:t>B</a:t>
            </a:r>
            <a:r>
              <a:rPr lang="zh-CN" altLang="en-US"/>
              <a:t>中有一个闭合或者两个均闭合时，灯</a:t>
            </a:r>
            <a:r>
              <a:rPr lang="en-US" altLang="zh-CN"/>
              <a:t>F</a:t>
            </a:r>
            <a:r>
              <a:rPr lang="zh-CN" altLang="en-US"/>
              <a:t>即亮。因此，灯</a:t>
            </a:r>
            <a:r>
              <a:rPr lang="en-US" altLang="zh-CN"/>
              <a:t>F</a:t>
            </a:r>
            <a:r>
              <a:rPr lang="zh-CN" altLang="en-US"/>
              <a:t>与开关</a:t>
            </a:r>
            <a:r>
              <a:rPr lang="en-US" altLang="zh-CN"/>
              <a:t>A</a:t>
            </a:r>
            <a:r>
              <a:rPr lang="zh-CN" altLang="en-US"/>
              <a:t>、</a:t>
            </a:r>
            <a:r>
              <a:rPr lang="en-US" altLang="zh-CN"/>
              <a:t>B</a:t>
            </a:r>
            <a:r>
              <a:rPr lang="zh-CN" altLang="en-US"/>
              <a:t>之间的关系是“或”逻辑关系 </a:t>
            </a:r>
          </a:p>
        </p:txBody>
      </p:sp>
      <p:pic>
        <p:nvPicPr>
          <p:cNvPr id="79876" name="Picture 4">
            <a:extLst>
              <a:ext uri="{FF2B5EF4-FFF2-40B4-BE49-F238E27FC236}">
                <a16:creationId xmlns:a16="http://schemas.microsoft.com/office/drawing/2014/main" id="{B94F6E49-4956-41B7-93FC-BA66AA6D16D1}"/>
              </a:ext>
            </a:extLst>
          </p:cNvPr>
          <p:cNvPicPr>
            <a:picLocks noChangeAspect="1" noChangeArrowheads="1"/>
          </p:cNvPicPr>
          <p:nvPr/>
        </p:nvPicPr>
        <p:blipFill>
          <a:blip r:embed="rId2">
            <a:clrChange>
              <a:clrFrom>
                <a:srgbClr val="FEFFF0"/>
              </a:clrFrom>
              <a:clrTo>
                <a:srgbClr val="FEFFF0">
                  <a:alpha val="0"/>
                </a:srgbClr>
              </a:clrTo>
            </a:clrChange>
            <a:extLst>
              <a:ext uri="{28A0092B-C50C-407E-A947-70E740481C1C}">
                <a14:useLocalDpi xmlns:a14="http://schemas.microsoft.com/office/drawing/2010/main" val="0"/>
              </a:ext>
            </a:extLst>
          </a:blip>
          <a:srcRect/>
          <a:stretch>
            <a:fillRect/>
          </a:stretch>
        </p:blipFill>
        <p:spPr bwMode="auto">
          <a:xfrm>
            <a:off x="3733800" y="3657601"/>
            <a:ext cx="4648200" cy="2473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ABB9862-ED68-4990-B2EE-DDBCF1FD6E99}"/>
              </a:ext>
            </a:extLst>
          </p:cNvPr>
          <p:cNvSpPr>
            <a:spLocks noGrp="1" noChangeArrowheads="1"/>
          </p:cNvSpPr>
          <p:nvPr>
            <p:ph type="title"/>
          </p:nvPr>
        </p:nvSpPr>
        <p:spPr/>
        <p:txBody>
          <a:bodyPr/>
          <a:lstStyle/>
          <a:p>
            <a:r>
              <a:rPr lang="zh-CN" altLang="en-US"/>
              <a:t>或的逻辑真值表</a:t>
            </a:r>
          </a:p>
        </p:txBody>
      </p:sp>
      <p:graphicFrame>
        <p:nvGraphicFramePr>
          <p:cNvPr id="80899" name="Group 3">
            <a:extLst>
              <a:ext uri="{FF2B5EF4-FFF2-40B4-BE49-F238E27FC236}">
                <a16:creationId xmlns:a16="http://schemas.microsoft.com/office/drawing/2014/main" id="{7A6E0A23-8A29-4F20-A27A-2C6F7713A43E}"/>
              </a:ext>
            </a:extLst>
          </p:cNvPr>
          <p:cNvGraphicFramePr>
            <a:graphicFrameLocks noGrp="1"/>
          </p:cNvGraphicFramePr>
          <p:nvPr>
            <p:ph type="tbl" idx="1"/>
          </p:nvPr>
        </p:nvGraphicFramePr>
        <p:xfrm>
          <a:off x="3352800" y="1828800"/>
          <a:ext cx="4876800" cy="3200400"/>
        </p:xfrm>
        <a:graphic>
          <a:graphicData uri="http://schemas.openxmlformats.org/drawingml/2006/table">
            <a:tbl>
              <a:tblPr/>
              <a:tblGrid>
                <a:gridCol w="2971800">
                  <a:extLst>
                    <a:ext uri="{9D8B030D-6E8A-4147-A177-3AD203B41FA5}">
                      <a16:colId xmlns:a16="http://schemas.microsoft.com/office/drawing/2014/main" val="942393482"/>
                    </a:ext>
                  </a:extLst>
                </a:gridCol>
                <a:gridCol w="1905000">
                  <a:extLst>
                    <a:ext uri="{9D8B030D-6E8A-4147-A177-3AD203B41FA5}">
                      <a16:colId xmlns:a16="http://schemas.microsoft.com/office/drawing/2014/main" val="1122390296"/>
                    </a:ext>
                  </a:extLst>
                </a:gridCol>
              </a:tblGrid>
              <a:tr h="7842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9703425"/>
                  </a:ext>
                </a:extLst>
              </a:tr>
              <a:tr h="24161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0                0</a:t>
                      </a:r>
                    </a:p>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0                1</a:t>
                      </a:r>
                    </a:p>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1                0</a:t>
                      </a:r>
                    </a:p>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140991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22DC9194-EFBD-45BD-8D6A-07AB4C741CE2}"/>
              </a:ext>
            </a:extLst>
          </p:cNvPr>
          <p:cNvSpPr>
            <a:spLocks noGrp="1" noChangeArrowheads="1"/>
          </p:cNvSpPr>
          <p:nvPr>
            <p:ph type="title"/>
          </p:nvPr>
        </p:nvSpPr>
        <p:spPr/>
        <p:txBody>
          <a:bodyPr/>
          <a:lstStyle/>
          <a:p>
            <a:r>
              <a:rPr lang="en-US" altLang="zh-CN" b="1"/>
              <a:t>“</a:t>
            </a:r>
            <a:r>
              <a:rPr lang="zh-CN" altLang="en-US" b="1"/>
              <a:t>或”运算的运算法则</a:t>
            </a:r>
          </a:p>
        </p:txBody>
      </p:sp>
      <p:sp>
        <p:nvSpPr>
          <p:cNvPr id="81923" name="Rectangle 3">
            <a:extLst>
              <a:ext uri="{FF2B5EF4-FFF2-40B4-BE49-F238E27FC236}">
                <a16:creationId xmlns:a16="http://schemas.microsoft.com/office/drawing/2014/main" id="{A6650278-51E4-46D6-9ABB-5FAE40267768}"/>
              </a:ext>
            </a:extLst>
          </p:cNvPr>
          <p:cNvSpPr>
            <a:spLocks noGrp="1" noChangeArrowheads="1"/>
          </p:cNvSpPr>
          <p:nvPr>
            <p:ph idx="1"/>
          </p:nvPr>
        </p:nvSpPr>
        <p:spPr/>
        <p:txBody>
          <a:bodyPr/>
          <a:lstStyle/>
          <a:p>
            <a:pPr algn="ctr">
              <a:buFontTx/>
              <a:buNone/>
            </a:pPr>
            <a:r>
              <a:rPr lang="en-US" altLang="zh-CN"/>
              <a:t>0 + 0 = 0      1 + 0 = 1</a:t>
            </a:r>
          </a:p>
          <a:p>
            <a:pPr algn="ctr">
              <a:buFontTx/>
              <a:buNone/>
            </a:pPr>
            <a:r>
              <a:rPr lang="en-US" altLang="zh-CN"/>
              <a:t>0 + 1 = 1      1 + 1 = 1</a:t>
            </a:r>
          </a:p>
          <a:p>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A24B992-B509-45F9-965A-2AF9E40CAF9E}"/>
              </a:ext>
            </a:extLst>
          </p:cNvPr>
          <p:cNvSpPr>
            <a:spLocks noGrp="1" noChangeArrowheads="1"/>
          </p:cNvSpPr>
          <p:nvPr>
            <p:ph type="title"/>
          </p:nvPr>
        </p:nvSpPr>
        <p:spPr/>
        <p:txBody>
          <a:bodyPr/>
          <a:lstStyle/>
          <a:p>
            <a:r>
              <a:rPr lang="en-US" altLang="zh-CN" b="1"/>
              <a:t>“</a:t>
            </a:r>
            <a:r>
              <a:rPr lang="zh-CN" altLang="en-US" b="1"/>
              <a:t>非”运算（</a:t>
            </a:r>
            <a:r>
              <a:rPr lang="en-US" altLang="zh-CN" b="1"/>
              <a:t>NOT</a:t>
            </a:r>
            <a:r>
              <a:rPr lang="zh-CN" altLang="en-US" b="1"/>
              <a:t>）</a:t>
            </a:r>
            <a:endParaRPr lang="zh-CN" altLang="en-US"/>
          </a:p>
        </p:txBody>
      </p:sp>
      <p:sp>
        <p:nvSpPr>
          <p:cNvPr id="82947" name="Rectangle 3">
            <a:extLst>
              <a:ext uri="{FF2B5EF4-FFF2-40B4-BE49-F238E27FC236}">
                <a16:creationId xmlns:a16="http://schemas.microsoft.com/office/drawing/2014/main" id="{9DDEB900-6C7C-4C7D-9DE0-F9EEF30D1A80}"/>
              </a:ext>
            </a:extLst>
          </p:cNvPr>
          <p:cNvSpPr>
            <a:spLocks noGrp="1" noChangeArrowheads="1"/>
          </p:cNvSpPr>
          <p:nvPr>
            <p:ph idx="1"/>
          </p:nvPr>
        </p:nvSpPr>
        <p:spPr/>
        <p:txBody>
          <a:bodyPr>
            <a:normAutofit fontScale="92500"/>
          </a:bodyPr>
          <a:lstStyle/>
          <a:p>
            <a:pPr>
              <a:lnSpc>
                <a:spcPct val="90000"/>
              </a:lnSpc>
            </a:pPr>
            <a:r>
              <a:rPr lang="zh-CN" altLang="en-US" sz="2800" b="1"/>
              <a:t>在逻辑问题中，如果某一事件的发生取决于条件的否定，即事件与事件发生的条件之间构成矛盾，则这种因果关系称为“非”逻辑。</a:t>
            </a:r>
            <a:r>
              <a:rPr lang="zh-CN" altLang="en-US" sz="2800"/>
              <a:t>在逻辑代数中，“非”逻辑用“非”运算描述。“非”运算也叫求反运算或者逻辑否定</a:t>
            </a:r>
            <a:r>
              <a:rPr lang="en-US" altLang="zh-CN" sz="2800"/>
              <a:t>(Logic Negation)</a:t>
            </a:r>
            <a:r>
              <a:rPr lang="zh-CN" altLang="en-US" sz="2800"/>
              <a:t>。其运算符号为“</a:t>
            </a:r>
            <a:r>
              <a:rPr lang="en-US" altLang="zh-CN" sz="2800"/>
              <a:t>-”</a:t>
            </a:r>
            <a:r>
              <a:rPr lang="zh-CN" altLang="en-US" sz="2800"/>
              <a:t>。“非”运算的逻辑关系可表示为</a:t>
            </a:r>
          </a:p>
          <a:p>
            <a:pPr algn="ctr">
              <a:lnSpc>
                <a:spcPct val="90000"/>
              </a:lnSpc>
              <a:buFontTx/>
              <a:buNone/>
            </a:pPr>
            <a:r>
              <a:rPr lang="zh-CN" altLang="en-US" sz="2800"/>
              <a:t>        </a:t>
            </a:r>
            <a:r>
              <a:rPr lang="en-US" altLang="zh-CN" sz="2800"/>
              <a:t>—</a:t>
            </a:r>
          </a:p>
          <a:p>
            <a:pPr algn="ctr">
              <a:lnSpc>
                <a:spcPct val="90000"/>
              </a:lnSpc>
              <a:buFontTx/>
              <a:buNone/>
            </a:pPr>
            <a:r>
              <a:rPr lang="en-US" altLang="zh-CN" sz="2800" b="1"/>
              <a:t>    F=A </a:t>
            </a:r>
            <a:endParaRPr lang="en-US" altLang="zh-CN" sz="2800"/>
          </a:p>
          <a:p>
            <a:pPr>
              <a:lnSpc>
                <a:spcPct val="90000"/>
              </a:lnSpc>
            </a:pPr>
            <a:r>
              <a:rPr lang="zh-CN" altLang="en-US" sz="2800"/>
              <a:t>读作“</a:t>
            </a:r>
            <a:r>
              <a:rPr lang="en-US" altLang="zh-CN" sz="2800"/>
              <a:t>F</a:t>
            </a:r>
            <a:r>
              <a:rPr lang="zh-CN" altLang="en-US" sz="2800"/>
              <a:t>等于</a:t>
            </a:r>
            <a:r>
              <a:rPr lang="en-US" altLang="zh-CN" sz="2800"/>
              <a:t>A</a:t>
            </a:r>
            <a:r>
              <a:rPr lang="zh-CN" altLang="en-US" sz="2800"/>
              <a:t>非”。</a:t>
            </a:r>
            <a:r>
              <a:rPr lang="zh-CN" altLang="en-US" sz="2800" b="1"/>
              <a:t>意思是：若</a:t>
            </a:r>
            <a:r>
              <a:rPr lang="en-US" altLang="zh-CN" sz="2800" b="1"/>
              <a:t>A</a:t>
            </a:r>
            <a:r>
              <a:rPr lang="zh-CN" altLang="en-US" sz="2800" b="1"/>
              <a:t>为</a:t>
            </a:r>
            <a:r>
              <a:rPr lang="en-US" altLang="zh-CN" sz="2800" b="1"/>
              <a:t>0</a:t>
            </a:r>
            <a:r>
              <a:rPr lang="zh-CN" altLang="en-US" sz="2800" b="1"/>
              <a:t>，则</a:t>
            </a:r>
            <a:r>
              <a:rPr lang="en-US" altLang="zh-CN" sz="2800" b="1"/>
              <a:t>F</a:t>
            </a:r>
            <a:r>
              <a:rPr lang="zh-CN" altLang="en-US" sz="2800" b="1"/>
              <a:t>为</a:t>
            </a:r>
            <a:r>
              <a:rPr lang="en-US" altLang="zh-CN" sz="2800" b="1"/>
              <a:t>1</a:t>
            </a:r>
            <a:r>
              <a:rPr lang="zh-CN" altLang="en-US" sz="2800" b="1"/>
              <a:t>；若</a:t>
            </a:r>
            <a:r>
              <a:rPr lang="en-US" altLang="zh-CN" sz="2800" b="1"/>
              <a:t>A</a:t>
            </a:r>
            <a:r>
              <a:rPr lang="zh-CN" altLang="en-US" sz="2800" b="1"/>
              <a:t>为</a:t>
            </a:r>
            <a:r>
              <a:rPr lang="en-US" altLang="zh-CN" sz="2800" b="1"/>
              <a:t>1</a:t>
            </a:r>
            <a:r>
              <a:rPr lang="zh-CN" altLang="en-US" sz="2800" b="1"/>
              <a:t>，则</a:t>
            </a:r>
            <a:r>
              <a:rPr lang="en-US" altLang="zh-CN" sz="2800" b="1"/>
              <a:t>F</a:t>
            </a:r>
            <a:r>
              <a:rPr lang="zh-CN" altLang="en-US" sz="2800" b="1"/>
              <a:t>为</a:t>
            </a:r>
            <a:r>
              <a:rPr lang="en-US" altLang="zh-CN" sz="2800" b="1"/>
              <a:t>0</a:t>
            </a:r>
            <a:r>
              <a:rPr lang="zh-CN" altLang="en-US" sz="2800" b="1"/>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C94D88B-7820-49A5-8090-EF322313137F}"/>
              </a:ext>
            </a:extLst>
          </p:cNvPr>
          <p:cNvSpPr>
            <a:spLocks noGrp="1" noChangeArrowheads="1"/>
          </p:cNvSpPr>
          <p:nvPr>
            <p:ph type="title"/>
          </p:nvPr>
        </p:nvSpPr>
        <p:spPr/>
        <p:txBody>
          <a:bodyPr/>
          <a:lstStyle/>
          <a:p>
            <a:r>
              <a:rPr lang="zh-CN" altLang="en-US"/>
              <a:t>非的逻辑电路</a:t>
            </a:r>
          </a:p>
        </p:txBody>
      </p:sp>
      <p:sp>
        <p:nvSpPr>
          <p:cNvPr id="83971" name="Rectangle 3">
            <a:extLst>
              <a:ext uri="{FF2B5EF4-FFF2-40B4-BE49-F238E27FC236}">
                <a16:creationId xmlns:a16="http://schemas.microsoft.com/office/drawing/2014/main" id="{5B0C8DE8-4805-46BC-ACFF-D2402153DD9F}"/>
              </a:ext>
            </a:extLst>
          </p:cNvPr>
          <p:cNvSpPr>
            <a:spLocks noGrp="1" noChangeArrowheads="1"/>
          </p:cNvSpPr>
          <p:nvPr>
            <p:ph idx="1"/>
          </p:nvPr>
        </p:nvSpPr>
        <p:spPr/>
        <p:txBody>
          <a:bodyPr/>
          <a:lstStyle/>
          <a:p>
            <a:r>
              <a:rPr lang="zh-CN" altLang="en-US"/>
              <a:t>开关与灯并联。显然，仅当开关断开时，灯亮；一旦开关闭合，则灯灭。令开关断开用</a:t>
            </a:r>
            <a:r>
              <a:rPr lang="en-US" altLang="zh-CN"/>
              <a:t>0</a:t>
            </a:r>
            <a:r>
              <a:rPr lang="zh-CN" altLang="en-US"/>
              <a:t>表示，开关闭合用</a:t>
            </a:r>
            <a:r>
              <a:rPr lang="en-US" altLang="zh-CN"/>
              <a:t>1</a:t>
            </a:r>
            <a:r>
              <a:rPr lang="zh-CN" altLang="en-US"/>
              <a:t>表示，灯亮用</a:t>
            </a:r>
            <a:r>
              <a:rPr lang="en-US" altLang="zh-CN"/>
              <a:t>1</a:t>
            </a:r>
            <a:r>
              <a:rPr lang="zh-CN" altLang="en-US"/>
              <a:t>表示，灯灭用</a:t>
            </a:r>
            <a:r>
              <a:rPr lang="en-US" altLang="zh-CN"/>
              <a:t>0</a:t>
            </a:r>
            <a:r>
              <a:rPr lang="zh-CN" altLang="en-US"/>
              <a:t>表示，则电路中灯</a:t>
            </a:r>
            <a:r>
              <a:rPr lang="en-US" altLang="zh-CN"/>
              <a:t>F</a:t>
            </a:r>
            <a:r>
              <a:rPr lang="zh-CN" altLang="en-US"/>
              <a:t>与开关</a:t>
            </a:r>
            <a:r>
              <a:rPr lang="en-US" altLang="zh-CN"/>
              <a:t>A</a:t>
            </a:r>
            <a:r>
              <a:rPr lang="zh-CN" altLang="en-US"/>
              <a:t>的关系所示“非”运算关系。 </a:t>
            </a:r>
          </a:p>
        </p:txBody>
      </p:sp>
      <p:pic>
        <p:nvPicPr>
          <p:cNvPr id="83972" name="Picture 4">
            <a:extLst>
              <a:ext uri="{FF2B5EF4-FFF2-40B4-BE49-F238E27FC236}">
                <a16:creationId xmlns:a16="http://schemas.microsoft.com/office/drawing/2014/main" id="{21F58382-ADF7-43EC-B23D-4F49BA5CD9CA}"/>
              </a:ext>
            </a:extLst>
          </p:cNvPr>
          <p:cNvPicPr>
            <a:picLocks noChangeAspect="1" noChangeArrowheads="1"/>
          </p:cNvPicPr>
          <p:nvPr/>
        </p:nvPicPr>
        <p:blipFill>
          <a:blip r:embed="rId2">
            <a:clrChange>
              <a:clrFrom>
                <a:srgbClr val="FEFFF0"/>
              </a:clrFrom>
              <a:clrTo>
                <a:srgbClr val="FEFFF0">
                  <a:alpha val="0"/>
                </a:srgbClr>
              </a:clrTo>
            </a:clrChange>
            <a:extLst>
              <a:ext uri="{28A0092B-C50C-407E-A947-70E740481C1C}">
                <a14:useLocalDpi xmlns:a14="http://schemas.microsoft.com/office/drawing/2010/main" val="0"/>
              </a:ext>
            </a:extLst>
          </a:blip>
          <a:srcRect/>
          <a:stretch>
            <a:fillRect/>
          </a:stretch>
        </p:blipFill>
        <p:spPr bwMode="auto">
          <a:xfrm>
            <a:off x="3810001" y="4495801"/>
            <a:ext cx="5114925" cy="1833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59D155A7-05D4-47AD-985F-ED6B33F9A91A}"/>
              </a:ext>
            </a:extLst>
          </p:cNvPr>
          <p:cNvSpPr>
            <a:spLocks noGrp="1" noChangeArrowheads="1"/>
          </p:cNvSpPr>
          <p:nvPr>
            <p:ph type="title"/>
          </p:nvPr>
        </p:nvSpPr>
        <p:spPr/>
        <p:txBody>
          <a:bodyPr/>
          <a:lstStyle/>
          <a:p>
            <a:r>
              <a:rPr lang="zh-CN" altLang="en-US"/>
              <a:t>非的逻辑真值表</a:t>
            </a:r>
          </a:p>
        </p:txBody>
      </p:sp>
      <p:sp>
        <p:nvSpPr>
          <p:cNvPr id="84995" name="Rectangle 3">
            <a:extLst>
              <a:ext uri="{FF2B5EF4-FFF2-40B4-BE49-F238E27FC236}">
                <a16:creationId xmlns:a16="http://schemas.microsoft.com/office/drawing/2014/main" id="{73FE3C1B-F11E-455C-996D-58E562D8EA90}"/>
              </a:ext>
            </a:extLst>
          </p:cNvPr>
          <p:cNvSpPr>
            <a:spLocks noGrp="1" noChangeArrowheads="1"/>
          </p:cNvSpPr>
          <p:nvPr>
            <p:ph type="body" sz="half" idx="1"/>
          </p:nvPr>
        </p:nvSpPr>
        <p:spPr/>
        <p:txBody>
          <a:bodyPr/>
          <a:lstStyle/>
          <a:p>
            <a:pPr algn="ctr">
              <a:buFontTx/>
              <a:buNone/>
            </a:pPr>
            <a:endParaRPr lang="en-US" altLang="zh-CN" sz="2800"/>
          </a:p>
          <a:p>
            <a:pPr algn="ctr"/>
            <a:endParaRPr lang="en-US" altLang="zh-CN" sz="2800"/>
          </a:p>
        </p:txBody>
      </p:sp>
      <p:graphicFrame>
        <p:nvGraphicFramePr>
          <p:cNvPr id="84996" name="Group 4">
            <a:extLst>
              <a:ext uri="{FF2B5EF4-FFF2-40B4-BE49-F238E27FC236}">
                <a16:creationId xmlns:a16="http://schemas.microsoft.com/office/drawing/2014/main" id="{7CD3E000-17C1-452F-9BFF-27338D4E0C91}"/>
              </a:ext>
            </a:extLst>
          </p:cNvPr>
          <p:cNvGraphicFramePr>
            <a:graphicFrameLocks noGrp="1"/>
          </p:cNvGraphicFramePr>
          <p:nvPr>
            <p:ph sz="half" idx="2"/>
          </p:nvPr>
        </p:nvGraphicFramePr>
        <p:xfrm>
          <a:off x="4800600" y="1752600"/>
          <a:ext cx="3276600" cy="2286000"/>
        </p:xfrm>
        <a:graphic>
          <a:graphicData uri="http://schemas.openxmlformats.org/drawingml/2006/table">
            <a:tbl>
              <a:tblPr/>
              <a:tblGrid>
                <a:gridCol w="1638300">
                  <a:extLst>
                    <a:ext uri="{9D8B030D-6E8A-4147-A177-3AD203B41FA5}">
                      <a16:colId xmlns:a16="http://schemas.microsoft.com/office/drawing/2014/main" val="304941622"/>
                    </a:ext>
                  </a:extLst>
                </a:gridCol>
                <a:gridCol w="1638300">
                  <a:extLst>
                    <a:ext uri="{9D8B030D-6E8A-4147-A177-3AD203B41FA5}">
                      <a16:colId xmlns:a16="http://schemas.microsoft.com/office/drawing/2014/main" val="1971416765"/>
                    </a:ext>
                  </a:extLst>
                </a:gridCol>
              </a:tblGrid>
              <a:tr h="7747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4885921"/>
                  </a:ext>
                </a:extLst>
              </a:tr>
              <a:tr h="15113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8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030503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2A0DC7C-B5F2-4986-A0B5-E516ADDE4272}"/>
              </a:ext>
            </a:extLst>
          </p:cNvPr>
          <p:cNvSpPr>
            <a:spLocks noGrp="1" noChangeArrowheads="1"/>
          </p:cNvSpPr>
          <p:nvPr>
            <p:ph type="title"/>
          </p:nvPr>
        </p:nvSpPr>
        <p:spPr/>
        <p:txBody>
          <a:bodyPr/>
          <a:lstStyle/>
          <a:p>
            <a:r>
              <a:rPr lang="zh-CN" altLang="en-US"/>
              <a:t>控制系统框图 </a:t>
            </a:r>
          </a:p>
        </p:txBody>
      </p:sp>
      <p:sp>
        <p:nvSpPr>
          <p:cNvPr id="7171" name="Rectangle 3">
            <a:extLst>
              <a:ext uri="{FF2B5EF4-FFF2-40B4-BE49-F238E27FC236}">
                <a16:creationId xmlns:a16="http://schemas.microsoft.com/office/drawing/2014/main" id="{8BE434BC-19FC-4901-9AC9-398C9C9553F1}"/>
              </a:ext>
            </a:extLst>
          </p:cNvPr>
          <p:cNvSpPr>
            <a:spLocks noGrp="1" noChangeArrowheads="1"/>
          </p:cNvSpPr>
          <p:nvPr>
            <p:ph idx="1"/>
          </p:nvPr>
        </p:nvSpPr>
        <p:spPr/>
        <p:txBody>
          <a:bodyPr/>
          <a:lstStyle/>
          <a:p>
            <a:endParaRPr lang="zh-CN" altLang="zh-CN"/>
          </a:p>
        </p:txBody>
      </p:sp>
      <p:pic>
        <p:nvPicPr>
          <p:cNvPr id="7173" name="Picture 5">
            <a:extLst>
              <a:ext uri="{FF2B5EF4-FFF2-40B4-BE49-F238E27FC236}">
                <a16:creationId xmlns:a16="http://schemas.microsoft.com/office/drawing/2014/main" id="{A06E4F1E-7E2A-4C37-872F-DCF37AC279A5}"/>
              </a:ext>
            </a:extLst>
          </p:cNvPr>
          <p:cNvPicPr>
            <a:picLocks noChangeAspect="1" noChangeArrowheads="1"/>
          </p:cNvPicPr>
          <p:nvPr/>
        </p:nvPicPr>
        <p:blipFill>
          <a:blip r:embed="rId2">
            <a:clrChange>
              <a:clrFrom>
                <a:srgbClr val="FFFFEB"/>
              </a:clrFrom>
              <a:clrTo>
                <a:srgbClr val="FFFFEB">
                  <a:alpha val="0"/>
                </a:srgbClr>
              </a:clrTo>
            </a:clrChange>
            <a:extLst>
              <a:ext uri="{28A0092B-C50C-407E-A947-70E740481C1C}">
                <a14:useLocalDpi xmlns:a14="http://schemas.microsoft.com/office/drawing/2010/main" val="0"/>
              </a:ext>
            </a:extLst>
          </a:blip>
          <a:srcRect/>
          <a:stretch>
            <a:fillRect/>
          </a:stretch>
        </p:blipFill>
        <p:spPr bwMode="auto">
          <a:xfrm>
            <a:off x="3048000" y="1828800"/>
            <a:ext cx="5943600" cy="445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239B853-7098-4CD4-B26A-93990F8301C3}"/>
              </a:ext>
            </a:extLst>
          </p:cNvPr>
          <p:cNvSpPr>
            <a:spLocks noGrp="1" noChangeArrowheads="1"/>
          </p:cNvSpPr>
          <p:nvPr>
            <p:ph type="title"/>
          </p:nvPr>
        </p:nvSpPr>
        <p:spPr/>
        <p:txBody>
          <a:bodyPr/>
          <a:lstStyle/>
          <a:p>
            <a:r>
              <a:rPr lang="en-US" altLang="zh-CN" b="1"/>
              <a:t>“</a:t>
            </a:r>
            <a:r>
              <a:rPr lang="zh-CN" altLang="en-US" b="1"/>
              <a:t>非”运算的运算法则</a:t>
            </a:r>
          </a:p>
        </p:txBody>
      </p:sp>
      <p:sp>
        <p:nvSpPr>
          <p:cNvPr id="86019" name="Rectangle 3">
            <a:extLst>
              <a:ext uri="{FF2B5EF4-FFF2-40B4-BE49-F238E27FC236}">
                <a16:creationId xmlns:a16="http://schemas.microsoft.com/office/drawing/2014/main" id="{F99F8F11-4916-4E82-9B37-BF4AFC8F82FB}"/>
              </a:ext>
            </a:extLst>
          </p:cNvPr>
          <p:cNvSpPr>
            <a:spLocks noGrp="1" noChangeArrowheads="1"/>
          </p:cNvSpPr>
          <p:nvPr>
            <p:ph idx="1"/>
          </p:nvPr>
        </p:nvSpPr>
        <p:spPr/>
        <p:txBody>
          <a:bodyPr/>
          <a:lstStyle/>
          <a:p>
            <a:pPr algn="ctr">
              <a:buFontTx/>
              <a:buNone/>
            </a:pPr>
            <a:endParaRPr lang="en-US" altLang="zh-CN"/>
          </a:p>
          <a:p>
            <a:pPr algn="ctr">
              <a:buFontTx/>
              <a:buNone/>
            </a:pPr>
            <a:endParaRPr lang="en-US" altLang="zh-CN"/>
          </a:p>
          <a:p>
            <a:pPr algn="ctr">
              <a:buFontTx/>
              <a:buNone/>
            </a:pPr>
            <a:r>
              <a:rPr lang="en-US" altLang="zh-CN"/>
              <a:t>—                                —0=1                             1=0</a:t>
            </a:r>
          </a:p>
          <a:p>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3A4CAD6-9AB6-46AB-8706-47C6692ED825}"/>
              </a:ext>
            </a:extLst>
          </p:cNvPr>
          <p:cNvSpPr>
            <a:spLocks noGrp="1" noChangeArrowheads="1"/>
          </p:cNvSpPr>
          <p:nvPr>
            <p:ph type="title"/>
          </p:nvPr>
        </p:nvSpPr>
        <p:spPr/>
        <p:txBody>
          <a:bodyPr/>
          <a:lstStyle/>
          <a:p>
            <a:r>
              <a:rPr lang="zh-CN" altLang="en-US"/>
              <a:t>常用门电路逻辑符号</a:t>
            </a:r>
          </a:p>
        </p:txBody>
      </p:sp>
      <p:graphicFrame>
        <p:nvGraphicFramePr>
          <p:cNvPr id="87043" name="Object 3">
            <a:extLst>
              <a:ext uri="{FF2B5EF4-FFF2-40B4-BE49-F238E27FC236}">
                <a16:creationId xmlns:a16="http://schemas.microsoft.com/office/drawing/2014/main" id="{72F492CE-B856-4125-9735-64C2B678DF70}"/>
              </a:ext>
            </a:extLst>
          </p:cNvPr>
          <p:cNvGraphicFramePr>
            <a:graphicFrameLocks noGrp="1" noChangeAspect="1"/>
          </p:cNvGraphicFramePr>
          <p:nvPr>
            <p:ph idx="1"/>
          </p:nvPr>
        </p:nvGraphicFramePr>
        <p:xfrm>
          <a:off x="4384675" y="3009900"/>
          <a:ext cx="3736975" cy="1462088"/>
        </p:xfrm>
        <a:graphic>
          <a:graphicData uri="http://schemas.openxmlformats.org/presentationml/2006/ole">
            <mc:AlternateContent xmlns:mc="http://schemas.openxmlformats.org/markup-compatibility/2006">
              <mc:Choice xmlns:v="urn:schemas-microsoft-com:vml" Requires="v">
                <p:oleObj spid="_x0000_s87050" name="VISIO" r:id="rId3" imgW="3737160" imgH="1461600" progId="Visio.Drawing.4">
                  <p:embed/>
                </p:oleObj>
              </mc:Choice>
              <mc:Fallback>
                <p:oleObj name="VISIO" r:id="rId3" imgW="3737160" imgH="146160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4675" y="3009900"/>
                        <a:ext cx="3736975"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44" name="Text Box 4">
            <a:extLst>
              <a:ext uri="{FF2B5EF4-FFF2-40B4-BE49-F238E27FC236}">
                <a16:creationId xmlns:a16="http://schemas.microsoft.com/office/drawing/2014/main" id="{59170978-3629-4D27-8815-6CB1731B03E7}"/>
              </a:ext>
            </a:extLst>
          </p:cNvPr>
          <p:cNvSpPr txBox="1">
            <a:spLocks noChangeArrowheads="1"/>
          </p:cNvSpPr>
          <p:nvPr/>
        </p:nvSpPr>
        <p:spPr bwMode="auto">
          <a:xfrm>
            <a:off x="3321547" y="5638801"/>
            <a:ext cx="59378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latin typeface="Times New Roman" panose="02020603050405020304" pitchFamily="18" charset="0"/>
              </a:rPr>
              <a:t>与、 或、非门的逻辑符号 </a:t>
            </a:r>
          </a:p>
          <a:p>
            <a:pPr algn="ctr"/>
            <a:r>
              <a:rPr kumimoji="1" lang="en-US" altLang="zh-CN" sz="2400">
                <a:latin typeface="Times New Roman" panose="02020603050405020304" pitchFamily="18" charset="0"/>
              </a:rPr>
              <a:t>(</a:t>
            </a:r>
            <a:r>
              <a:rPr kumimoji="1" lang="en-US" altLang="zh-CN" sz="2400" i="1">
                <a:latin typeface="Times New Roman" panose="02020603050405020304" pitchFamily="18" charset="0"/>
              </a:rPr>
              <a:t>a</a:t>
            </a:r>
            <a:r>
              <a:rPr kumimoji="1" lang="en-US" altLang="zh-CN" sz="2400">
                <a:latin typeface="Times New Roman" panose="02020603050405020304" pitchFamily="18" charset="0"/>
              </a:rPr>
              <a:t>) </a:t>
            </a:r>
            <a:r>
              <a:rPr kumimoji="1" lang="zh-CN" altLang="en-US" sz="2400">
                <a:latin typeface="Times New Roman" panose="02020603050405020304" pitchFamily="18" charset="0"/>
              </a:rPr>
              <a:t>与门符号； </a:t>
            </a:r>
            <a:r>
              <a:rPr kumimoji="1" lang="en-US" altLang="zh-CN" sz="2400">
                <a:latin typeface="Times New Roman" panose="02020603050405020304" pitchFamily="18" charset="0"/>
              </a:rPr>
              <a:t>(</a:t>
            </a:r>
            <a:r>
              <a:rPr kumimoji="1" lang="en-US" altLang="zh-CN" sz="2400" i="1">
                <a:latin typeface="Times New Roman" panose="02020603050405020304" pitchFamily="18" charset="0"/>
              </a:rPr>
              <a:t>b</a:t>
            </a:r>
            <a:r>
              <a:rPr kumimoji="1" lang="en-US" altLang="zh-CN" sz="2400">
                <a:latin typeface="Times New Roman" panose="02020603050405020304" pitchFamily="18" charset="0"/>
              </a:rPr>
              <a:t>) </a:t>
            </a:r>
            <a:r>
              <a:rPr kumimoji="1" lang="zh-CN" altLang="en-US" sz="2400">
                <a:latin typeface="Times New Roman" panose="02020603050405020304" pitchFamily="18" charset="0"/>
              </a:rPr>
              <a:t>或门符号； </a:t>
            </a:r>
            <a:r>
              <a:rPr kumimoji="1" lang="en-US" altLang="zh-CN" sz="2400">
                <a:latin typeface="Times New Roman" panose="02020603050405020304" pitchFamily="18" charset="0"/>
              </a:rPr>
              <a:t>(</a:t>
            </a:r>
            <a:r>
              <a:rPr kumimoji="1" lang="en-US" altLang="zh-CN" sz="2400" i="1">
                <a:latin typeface="Times New Roman" panose="02020603050405020304" pitchFamily="18" charset="0"/>
              </a:rPr>
              <a:t>c</a:t>
            </a:r>
            <a:r>
              <a:rPr kumimoji="1" lang="en-US" altLang="zh-CN" sz="2400">
                <a:latin typeface="Times New Roman" panose="02020603050405020304" pitchFamily="18" charset="0"/>
              </a:rPr>
              <a:t>) </a:t>
            </a:r>
            <a:r>
              <a:rPr kumimoji="1" lang="zh-CN" altLang="en-US" sz="2400">
                <a:latin typeface="Times New Roman" panose="02020603050405020304" pitchFamily="18" charset="0"/>
              </a:rPr>
              <a:t>非门符号</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660EEC7-5AEC-46B9-89F2-E6BD5251E468}"/>
              </a:ext>
            </a:extLst>
          </p:cNvPr>
          <p:cNvSpPr>
            <a:spLocks noGrp="1" noChangeArrowheads="1"/>
          </p:cNvSpPr>
          <p:nvPr>
            <p:ph type="title"/>
          </p:nvPr>
        </p:nvSpPr>
        <p:spPr/>
        <p:txBody>
          <a:bodyPr/>
          <a:lstStyle/>
          <a:p>
            <a:r>
              <a:rPr lang="zh-CN" altLang="en-US"/>
              <a:t>其他常见逻辑运算</a:t>
            </a:r>
          </a:p>
        </p:txBody>
      </p:sp>
      <p:sp>
        <p:nvSpPr>
          <p:cNvPr id="88067" name="Rectangle 3">
            <a:extLst>
              <a:ext uri="{FF2B5EF4-FFF2-40B4-BE49-F238E27FC236}">
                <a16:creationId xmlns:a16="http://schemas.microsoft.com/office/drawing/2014/main" id="{E894ACA5-5EBF-4680-87D6-843C17FB60DB}"/>
              </a:ext>
            </a:extLst>
          </p:cNvPr>
          <p:cNvSpPr>
            <a:spLocks noGrp="1" noChangeArrowheads="1"/>
          </p:cNvSpPr>
          <p:nvPr>
            <p:ph idx="1"/>
          </p:nvPr>
        </p:nvSpPr>
        <p:spPr/>
        <p:txBody>
          <a:bodyPr>
            <a:normAutofit/>
          </a:bodyPr>
          <a:lstStyle/>
          <a:p>
            <a:r>
              <a:rPr kumimoji="1" lang="zh-CN" altLang="en-US"/>
              <a:t>将与、 或、 非三种基本的逻辑运算进行组合， 可以得到各种形式的复合逻辑运算。</a:t>
            </a:r>
          </a:p>
          <a:p>
            <a:r>
              <a:rPr kumimoji="1" lang="zh-CN" altLang="en-US"/>
              <a:t>最常用的几种复合逻辑运算</a:t>
            </a:r>
          </a:p>
          <a:p>
            <a:pPr lvl="1"/>
            <a:r>
              <a:rPr kumimoji="1" lang="zh-CN" altLang="en-US"/>
              <a:t>“与非</a:t>
            </a:r>
            <a:r>
              <a:rPr kumimoji="1" lang="en-US" altLang="zh-CN"/>
              <a:t>(NAND)”</a:t>
            </a:r>
            <a:r>
              <a:rPr kumimoji="1" lang="zh-CN" altLang="en-US"/>
              <a:t>运算 </a:t>
            </a:r>
          </a:p>
          <a:p>
            <a:pPr lvl="1"/>
            <a:r>
              <a:rPr kumimoji="1" lang="zh-CN" altLang="en-US"/>
              <a:t>“或非</a:t>
            </a:r>
            <a:r>
              <a:rPr kumimoji="1" lang="en-US" altLang="zh-CN"/>
              <a:t>(NOR)”</a:t>
            </a:r>
            <a:r>
              <a:rPr kumimoji="1" lang="zh-CN" altLang="en-US"/>
              <a:t>运算 </a:t>
            </a:r>
          </a:p>
          <a:p>
            <a:pPr lvl="1"/>
            <a:r>
              <a:rPr kumimoji="1" lang="zh-CN" altLang="en-US"/>
              <a:t>“异或</a:t>
            </a:r>
            <a:r>
              <a:rPr kumimoji="1" lang="en-US" altLang="zh-CN"/>
              <a:t>(XOR)”</a:t>
            </a:r>
            <a:r>
              <a:rPr kumimoji="1" lang="zh-CN" altLang="en-US"/>
              <a:t>运算 </a:t>
            </a:r>
          </a:p>
          <a:p>
            <a:pPr lvl="1"/>
            <a:r>
              <a:rPr kumimoji="1" lang="zh-CN" altLang="en-US"/>
              <a:t>“同或</a:t>
            </a:r>
            <a:r>
              <a:rPr kumimoji="1" lang="en-US" altLang="zh-CN"/>
              <a:t>(XNOR)”</a:t>
            </a:r>
            <a:r>
              <a:rPr kumimoji="1" lang="zh-CN" altLang="en-US"/>
              <a:t>运算</a:t>
            </a:r>
          </a:p>
          <a:p>
            <a:pPr lvl="1"/>
            <a:r>
              <a:rPr kumimoji="1" lang="zh-CN" altLang="en-US"/>
              <a:t>“与或非</a:t>
            </a:r>
            <a:r>
              <a:rPr kumimoji="1" lang="en-US" altLang="zh-CN"/>
              <a:t>(AND-OR-OT)”</a:t>
            </a:r>
            <a:r>
              <a:rPr kumimoji="1" lang="zh-CN" altLang="en-US"/>
              <a:t>运算</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2DF033F-9707-409B-8BF4-1808B8E8573D}"/>
              </a:ext>
            </a:extLst>
          </p:cNvPr>
          <p:cNvSpPr>
            <a:spLocks noGrp="1" noChangeArrowheads="1"/>
          </p:cNvSpPr>
          <p:nvPr>
            <p:ph type="title"/>
          </p:nvPr>
        </p:nvSpPr>
        <p:spPr/>
        <p:txBody>
          <a:bodyPr/>
          <a:lstStyle/>
          <a:p>
            <a:r>
              <a:rPr kumimoji="1" lang="zh-CN" altLang="en-US" b="1">
                <a:solidFill>
                  <a:schemeClr val="tx1"/>
                </a:solidFill>
              </a:rPr>
              <a:t>复合逻辑运算与常用逻辑门</a:t>
            </a:r>
          </a:p>
        </p:txBody>
      </p:sp>
      <p:pic>
        <p:nvPicPr>
          <p:cNvPr id="89091" name="Picture 3">
            <a:extLst>
              <a:ext uri="{FF2B5EF4-FFF2-40B4-BE49-F238E27FC236}">
                <a16:creationId xmlns:a16="http://schemas.microsoft.com/office/drawing/2014/main" id="{1FDF93D9-09A9-41A9-BF43-186BA8F8A9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816444" y="2016125"/>
            <a:ext cx="6873436" cy="3449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A987025-7BCD-459C-9E63-E4D9AC76DC54}"/>
              </a:ext>
            </a:extLst>
          </p:cNvPr>
          <p:cNvSpPr>
            <a:spLocks noGrp="1" noChangeArrowheads="1"/>
          </p:cNvSpPr>
          <p:nvPr>
            <p:ph type="title"/>
          </p:nvPr>
        </p:nvSpPr>
        <p:spPr/>
        <p:txBody>
          <a:bodyPr/>
          <a:lstStyle/>
          <a:p>
            <a:r>
              <a:rPr kumimoji="1" lang="zh-CN" altLang="en-US" b="1">
                <a:solidFill>
                  <a:schemeClr val="tx1"/>
                </a:solidFill>
              </a:rPr>
              <a:t>复合逻辑运算与常用逻辑门</a:t>
            </a:r>
          </a:p>
        </p:txBody>
      </p:sp>
      <p:pic>
        <p:nvPicPr>
          <p:cNvPr id="90115" name="Picture 3">
            <a:extLst>
              <a:ext uri="{FF2B5EF4-FFF2-40B4-BE49-F238E27FC236}">
                <a16:creationId xmlns:a16="http://schemas.microsoft.com/office/drawing/2014/main" id="{26519DC4-5184-4817-8A29-D4EA536BBB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991072" y="2016125"/>
            <a:ext cx="6524181" cy="3449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4225EDFD-D979-4709-990F-5548B596ABD2}"/>
              </a:ext>
            </a:extLst>
          </p:cNvPr>
          <p:cNvSpPr>
            <a:spLocks noGrp="1" noChangeArrowheads="1"/>
          </p:cNvSpPr>
          <p:nvPr>
            <p:ph type="title"/>
          </p:nvPr>
        </p:nvSpPr>
        <p:spPr/>
        <p:txBody>
          <a:bodyPr/>
          <a:lstStyle/>
          <a:p>
            <a:r>
              <a:rPr kumimoji="1" lang="zh-CN" altLang="en-US" b="1">
                <a:solidFill>
                  <a:schemeClr val="tx1"/>
                </a:solidFill>
              </a:rPr>
              <a:t>复合逻辑运算与常用逻辑门</a:t>
            </a:r>
          </a:p>
        </p:txBody>
      </p:sp>
      <p:pic>
        <p:nvPicPr>
          <p:cNvPr id="91139" name="Picture 3">
            <a:extLst>
              <a:ext uri="{FF2B5EF4-FFF2-40B4-BE49-F238E27FC236}">
                <a16:creationId xmlns:a16="http://schemas.microsoft.com/office/drawing/2014/main" id="{1228FCD4-9DDF-4068-A544-132B81E539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245042" y="2346484"/>
            <a:ext cx="8016240" cy="27889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4">
            <a:extLst>
              <a:ext uri="{FF2B5EF4-FFF2-40B4-BE49-F238E27FC236}">
                <a16:creationId xmlns:a16="http://schemas.microsoft.com/office/drawing/2014/main" id="{6F086D38-CF2B-4E96-94FF-6E7223C7B8B6}"/>
              </a:ext>
            </a:extLst>
          </p:cNvPr>
          <p:cNvSpPr>
            <a:spLocks noGrp="1" noChangeArrowheads="1"/>
          </p:cNvSpPr>
          <p:nvPr>
            <p:ph type="ctrTitle"/>
          </p:nvPr>
        </p:nvSpPr>
        <p:spPr>
          <a:xfrm>
            <a:off x="2209800" y="2130426"/>
            <a:ext cx="7772400" cy="1470025"/>
          </a:xfrm>
        </p:spPr>
        <p:txBody>
          <a:bodyPr anchor="ctr"/>
          <a:lstStyle/>
          <a:p>
            <a:endParaRPr lang="zh-CN" altLang="zh-CN" sz="4400"/>
          </a:p>
        </p:txBody>
      </p:sp>
      <p:sp>
        <p:nvSpPr>
          <p:cNvPr id="93189" name="Rectangle 5">
            <a:extLst>
              <a:ext uri="{FF2B5EF4-FFF2-40B4-BE49-F238E27FC236}">
                <a16:creationId xmlns:a16="http://schemas.microsoft.com/office/drawing/2014/main" id="{BC744A2C-AF33-463C-84FC-71A5C1A47B2C}"/>
              </a:ext>
            </a:extLst>
          </p:cNvPr>
          <p:cNvSpPr>
            <a:spLocks noGrp="1" noChangeArrowheads="1"/>
          </p:cNvSpPr>
          <p:nvPr>
            <p:ph type="subTitle" idx="1"/>
          </p:nvPr>
        </p:nvSpPr>
        <p:spPr>
          <a:xfrm>
            <a:off x="2895600" y="3886200"/>
            <a:ext cx="6400800" cy="1752600"/>
          </a:xfrm>
        </p:spPr>
        <p:txBody>
          <a:bodyPr/>
          <a:lstStyle/>
          <a:p>
            <a:r>
              <a:rPr lang="en-US" altLang="zh-CN" sz="3200"/>
              <a:t>1.3  </a:t>
            </a:r>
            <a:r>
              <a:rPr lang="zh-CN" altLang="en-US" sz="3200"/>
              <a:t>逻辑代数的公式和规则</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a:extLst>
              <a:ext uri="{FF2B5EF4-FFF2-40B4-BE49-F238E27FC236}">
                <a16:creationId xmlns:a16="http://schemas.microsoft.com/office/drawing/2014/main" id="{49B097E5-9775-4758-AABD-F5BD5B2E0845}"/>
              </a:ext>
            </a:extLst>
          </p:cNvPr>
          <p:cNvSpPr>
            <a:spLocks noGrp="1" noChangeArrowheads="1"/>
          </p:cNvSpPr>
          <p:nvPr>
            <p:ph type="title"/>
          </p:nvPr>
        </p:nvSpPr>
        <p:spPr/>
        <p:txBody>
          <a:bodyPr/>
          <a:lstStyle/>
          <a:p>
            <a:r>
              <a:rPr kumimoji="1" lang="zh-CN" altLang="en-US" b="1">
                <a:solidFill>
                  <a:schemeClr val="tx1"/>
                </a:solidFill>
              </a:rPr>
              <a:t>基本公式</a:t>
            </a:r>
          </a:p>
        </p:txBody>
      </p:sp>
      <p:sp>
        <p:nvSpPr>
          <p:cNvPr id="148485" name="Rectangle 5">
            <a:extLst>
              <a:ext uri="{FF2B5EF4-FFF2-40B4-BE49-F238E27FC236}">
                <a16:creationId xmlns:a16="http://schemas.microsoft.com/office/drawing/2014/main" id="{398B55D8-0575-4BBC-84F0-7F274D26687B}"/>
              </a:ext>
            </a:extLst>
          </p:cNvPr>
          <p:cNvSpPr>
            <a:spLocks noGrp="1" noChangeArrowheads="1"/>
          </p:cNvSpPr>
          <p:nvPr>
            <p:ph idx="1"/>
          </p:nvPr>
        </p:nvSpPr>
        <p:spPr/>
        <p:txBody>
          <a:bodyPr/>
          <a:lstStyle/>
          <a:p>
            <a:r>
              <a:rPr lang="en-US" altLang="zh-CN"/>
              <a:t>0</a:t>
            </a:r>
            <a:r>
              <a:rPr lang="en-US" altLang="zh-CN" b="1"/>
              <a:t>·</a:t>
            </a:r>
            <a:r>
              <a:rPr lang="en-US" altLang="zh-CN"/>
              <a:t>0=0                        0+0=0</a:t>
            </a:r>
          </a:p>
          <a:p>
            <a:r>
              <a:rPr lang="en-US" altLang="zh-CN"/>
              <a:t>0</a:t>
            </a:r>
            <a:r>
              <a:rPr lang="en-US" altLang="zh-CN" b="1"/>
              <a:t>·</a:t>
            </a:r>
            <a:r>
              <a:rPr lang="en-US" altLang="zh-CN"/>
              <a:t>1=0                        0+1=1</a:t>
            </a:r>
          </a:p>
          <a:p>
            <a:r>
              <a:rPr lang="en-US" altLang="zh-CN"/>
              <a:t>1</a:t>
            </a:r>
            <a:r>
              <a:rPr lang="en-US" altLang="zh-CN" b="1"/>
              <a:t>·</a:t>
            </a:r>
            <a:r>
              <a:rPr lang="en-US" altLang="zh-CN"/>
              <a:t>1=1                        1+1=1</a:t>
            </a:r>
          </a:p>
          <a:p>
            <a:pPr>
              <a:buFontTx/>
              <a:buNone/>
            </a:pPr>
            <a:r>
              <a:rPr lang="en-US" altLang="zh-CN"/>
              <a:t>   _                               _</a:t>
            </a:r>
          </a:p>
          <a:p>
            <a:r>
              <a:rPr lang="en-US" altLang="zh-CN"/>
              <a:t>0=1                           1=0</a:t>
            </a:r>
          </a:p>
          <a:p>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FD9EEA23-801E-4949-AF0F-01192A6117FF}"/>
              </a:ext>
            </a:extLst>
          </p:cNvPr>
          <p:cNvSpPr>
            <a:spLocks noGrp="1" noChangeArrowheads="1"/>
          </p:cNvSpPr>
          <p:nvPr>
            <p:ph type="title"/>
          </p:nvPr>
        </p:nvSpPr>
        <p:spPr/>
        <p:txBody>
          <a:bodyPr/>
          <a:lstStyle/>
          <a:p>
            <a:r>
              <a:rPr kumimoji="1" lang="zh-CN" altLang="en-US" b="1">
                <a:solidFill>
                  <a:schemeClr val="tx1"/>
                </a:solidFill>
              </a:rPr>
              <a:t>基本公式</a:t>
            </a:r>
          </a:p>
        </p:txBody>
      </p:sp>
      <p:pic>
        <p:nvPicPr>
          <p:cNvPr id="95237" name="Picture 5">
            <a:extLst>
              <a:ext uri="{FF2B5EF4-FFF2-40B4-BE49-F238E27FC236}">
                <a16:creationId xmlns:a16="http://schemas.microsoft.com/office/drawing/2014/main" id="{E789C51A-729A-4BC7-A014-41BC794344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608440" y="2016125"/>
            <a:ext cx="5289444" cy="3449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5238" name="Text Box 6">
            <a:extLst>
              <a:ext uri="{FF2B5EF4-FFF2-40B4-BE49-F238E27FC236}">
                <a16:creationId xmlns:a16="http://schemas.microsoft.com/office/drawing/2014/main" id="{EE17F0F3-C9B0-4A2F-B0FA-6E7DE4AC3C04}"/>
              </a:ext>
            </a:extLst>
          </p:cNvPr>
          <p:cNvSpPr txBox="1">
            <a:spLocks noChangeArrowheads="1"/>
          </p:cNvSpPr>
          <p:nvPr/>
        </p:nvSpPr>
        <p:spPr bwMode="auto">
          <a:xfrm>
            <a:off x="1828800" y="4114801"/>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还原律</a:t>
            </a:r>
          </a:p>
        </p:txBody>
      </p:sp>
      <p:sp>
        <p:nvSpPr>
          <p:cNvPr id="95239" name="Text Box 7">
            <a:extLst>
              <a:ext uri="{FF2B5EF4-FFF2-40B4-BE49-F238E27FC236}">
                <a16:creationId xmlns:a16="http://schemas.microsoft.com/office/drawing/2014/main" id="{CF604290-6B22-4890-BD78-331F97EF3756}"/>
              </a:ext>
            </a:extLst>
          </p:cNvPr>
          <p:cNvSpPr txBox="1">
            <a:spLocks noChangeArrowheads="1"/>
          </p:cNvSpPr>
          <p:nvPr/>
        </p:nvSpPr>
        <p:spPr bwMode="auto">
          <a:xfrm>
            <a:off x="1797050" y="4433888"/>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同一律</a:t>
            </a:r>
          </a:p>
        </p:txBody>
      </p:sp>
      <p:sp>
        <p:nvSpPr>
          <p:cNvPr id="95240" name="Text Box 8">
            <a:extLst>
              <a:ext uri="{FF2B5EF4-FFF2-40B4-BE49-F238E27FC236}">
                <a16:creationId xmlns:a16="http://schemas.microsoft.com/office/drawing/2014/main" id="{A36D4B80-A55E-4A2E-99C8-6D02492B7FFE}"/>
              </a:ext>
            </a:extLst>
          </p:cNvPr>
          <p:cNvSpPr txBox="1">
            <a:spLocks noChangeArrowheads="1"/>
          </p:cNvSpPr>
          <p:nvPr/>
        </p:nvSpPr>
        <p:spPr bwMode="auto">
          <a:xfrm>
            <a:off x="1524000" y="6019801"/>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摩根定律</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a:extLst>
              <a:ext uri="{FF2B5EF4-FFF2-40B4-BE49-F238E27FC236}">
                <a16:creationId xmlns:a16="http://schemas.microsoft.com/office/drawing/2014/main" id="{44A3C5E0-CCB8-4CF9-AAF9-996C54467EAD}"/>
              </a:ext>
            </a:extLst>
          </p:cNvPr>
          <p:cNvSpPr>
            <a:spLocks noGrp="1" noChangeArrowheads="1"/>
          </p:cNvSpPr>
          <p:nvPr>
            <p:ph type="body" sz="half" idx="4294967295"/>
          </p:nvPr>
        </p:nvSpPr>
        <p:spPr>
          <a:xfrm>
            <a:off x="0" y="609600"/>
            <a:ext cx="7543800" cy="685800"/>
          </a:xfrm>
        </p:spPr>
        <p:txBody>
          <a:bodyPr/>
          <a:lstStyle/>
          <a:p>
            <a:pPr>
              <a:spcBef>
                <a:spcPct val="50000"/>
              </a:spcBef>
              <a:buFontTx/>
              <a:buNone/>
            </a:pPr>
            <a:r>
              <a:rPr kumimoji="1" lang="zh-CN" altLang="en-US" sz="2800"/>
              <a:t>例：证明分配律、吸收律和包含律的正确性。</a:t>
            </a:r>
            <a:endParaRPr lang="zh-CN" altLang="en-US" sz="2800"/>
          </a:p>
        </p:txBody>
      </p:sp>
      <p:graphicFrame>
        <p:nvGraphicFramePr>
          <p:cNvPr id="97284" name="Object 4">
            <a:extLst>
              <a:ext uri="{FF2B5EF4-FFF2-40B4-BE49-F238E27FC236}">
                <a16:creationId xmlns:a16="http://schemas.microsoft.com/office/drawing/2014/main" id="{9C166FA1-1BBE-4E76-AEC0-1D4B53F7B7A9}"/>
              </a:ext>
            </a:extLst>
          </p:cNvPr>
          <p:cNvGraphicFramePr>
            <a:graphicFrameLocks noGrp="1" noChangeAspect="1"/>
          </p:cNvGraphicFramePr>
          <p:nvPr>
            <p:ph sz="half" idx="4294967295"/>
          </p:nvPr>
        </p:nvGraphicFramePr>
        <p:xfrm>
          <a:off x="4724400" y="1905000"/>
          <a:ext cx="7467600" cy="4343400"/>
        </p:xfrm>
        <a:graphic>
          <a:graphicData uri="http://schemas.openxmlformats.org/presentationml/2006/ole">
            <mc:AlternateContent xmlns:mc="http://schemas.openxmlformats.org/markup-compatibility/2006">
              <mc:Choice xmlns:v="urn:schemas-microsoft-com:vml" Requires="v">
                <p:oleObj spid="_x0000_s97293" name="Equation" r:id="rId3" imgW="4559040" imgH="2412720" progId="Equation.3">
                  <p:embed/>
                </p:oleObj>
              </mc:Choice>
              <mc:Fallback>
                <p:oleObj name="Equation" r:id="rId3" imgW="4559040" imgH="24127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905000"/>
                        <a:ext cx="746760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7" name="Text Box 7">
            <a:extLst>
              <a:ext uri="{FF2B5EF4-FFF2-40B4-BE49-F238E27FC236}">
                <a16:creationId xmlns:a16="http://schemas.microsoft.com/office/drawing/2014/main" id="{00DA3CAA-71BC-4C49-8161-ECDA7B1AE8FD}"/>
              </a:ext>
            </a:extLst>
          </p:cNvPr>
          <p:cNvSpPr txBox="1">
            <a:spLocks noChangeArrowheads="1"/>
          </p:cNvSpPr>
          <p:nvPr/>
        </p:nvSpPr>
        <p:spPr bwMode="auto">
          <a:xfrm>
            <a:off x="2727325" y="131603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证明：</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DB90DD0-82FE-42C4-B470-3C5F68DFCE3F}"/>
              </a:ext>
            </a:extLst>
          </p:cNvPr>
          <p:cNvSpPr>
            <a:spLocks noGrp="1" noChangeArrowheads="1"/>
          </p:cNvSpPr>
          <p:nvPr>
            <p:ph type="title"/>
          </p:nvPr>
        </p:nvSpPr>
        <p:spPr/>
        <p:txBody>
          <a:bodyPr/>
          <a:lstStyle/>
          <a:p>
            <a:r>
              <a:rPr lang="zh-CN" altLang="en-US"/>
              <a:t>数字逻辑电路 </a:t>
            </a:r>
          </a:p>
        </p:txBody>
      </p:sp>
      <p:sp>
        <p:nvSpPr>
          <p:cNvPr id="8195" name="Rectangle 3">
            <a:extLst>
              <a:ext uri="{FF2B5EF4-FFF2-40B4-BE49-F238E27FC236}">
                <a16:creationId xmlns:a16="http://schemas.microsoft.com/office/drawing/2014/main" id="{789C27C8-9797-4320-946E-0C7A142C58BE}"/>
              </a:ext>
            </a:extLst>
          </p:cNvPr>
          <p:cNvSpPr>
            <a:spLocks noGrp="1" noChangeArrowheads="1"/>
          </p:cNvSpPr>
          <p:nvPr>
            <p:ph idx="1"/>
          </p:nvPr>
        </p:nvSpPr>
        <p:spPr/>
        <p:txBody>
          <a:bodyPr/>
          <a:lstStyle/>
          <a:p>
            <a:pPr>
              <a:lnSpc>
                <a:spcPct val="80000"/>
              </a:lnSpc>
              <a:buFontTx/>
              <a:buNone/>
            </a:pPr>
            <a:r>
              <a:rPr lang="en-US" altLang="zh-CN"/>
              <a:t>	</a:t>
            </a:r>
            <a:r>
              <a:rPr lang="zh-CN" altLang="en-US"/>
              <a:t>用来处理数字信号的电子线路称为</a:t>
            </a:r>
            <a:r>
              <a:rPr lang="zh-CN" altLang="en-US" b="1"/>
              <a:t>数字电路。</a:t>
            </a:r>
            <a:r>
              <a:rPr lang="zh-CN" altLang="en-US"/>
              <a:t>由于数字电路的各种功能是通过逻辑运算和逻辑判断来实现的，所以数字电路又称为数字逻辑电路或者逻辑电路。</a:t>
            </a:r>
          </a:p>
          <a:p>
            <a:pPr>
              <a:lnSpc>
                <a:spcPct val="80000"/>
              </a:lnSpc>
              <a:buFontTx/>
              <a:buNone/>
            </a:pPr>
            <a:endParaRPr lang="zh-CN" altLang="en-US" b="1"/>
          </a:p>
          <a:p>
            <a:pPr>
              <a:lnSpc>
                <a:spcPct val="80000"/>
              </a:lnSpc>
              <a:buFontTx/>
              <a:buNone/>
            </a:pPr>
            <a:endParaRPr lang="en-US" altLang="zh-CN"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1650091B-CC06-4B30-A15C-AAC651151F23}"/>
              </a:ext>
            </a:extLst>
          </p:cNvPr>
          <p:cNvSpPr>
            <a:spLocks noGrp="1" noChangeArrowheads="1"/>
          </p:cNvSpPr>
          <p:nvPr>
            <p:ph type="title"/>
          </p:nvPr>
        </p:nvSpPr>
        <p:spPr/>
        <p:txBody>
          <a:bodyPr/>
          <a:lstStyle/>
          <a:p>
            <a:r>
              <a:rPr lang="zh-CN" altLang="en-US"/>
              <a:t>常用公式</a:t>
            </a:r>
          </a:p>
        </p:txBody>
      </p:sp>
      <p:sp>
        <p:nvSpPr>
          <p:cNvPr id="99331" name="Rectangle 3">
            <a:extLst>
              <a:ext uri="{FF2B5EF4-FFF2-40B4-BE49-F238E27FC236}">
                <a16:creationId xmlns:a16="http://schemas.microsoft.com/office/drawing/2014/main" id="{F08E1F0E-E583-42CF-85BC-B55C12628FDE}"/>
              </a:ext>
            </a:extLst>
          </p:cNvPr>
          <p:cNvSpPr>
            <a:spLocks noGrp="1" noChangeArrowheads="1"/>
          </p:cNvSpPr>
          <p:nvPr>
            <p:ph idx="1"/>
          </p:nvPr>
        </p:nvSpPr>
        <p:spPr/>
        <p:txBody>
          <a:bodyPr>
            <a:normAutofit/>
          </a:bodyPr>
          <a:lstStyle/>
          <a:p>
            <a:r>
              <a:rPr lang="en-US" altLang="zh-CN"/>
              <a:t>A + A·B = A (</a:t>
            </a:r>
            <a:r>
              <a:rPr kumimoji="1" lang="zh-CN" altLang="en-US"/>
              <a:t>吸收律</a:t>
            </a:r>
            <a:r>
              <a:rPr lang="en-US" altLang="zh-CN"/>
              <a:t>)</a:t>
            </a:r>
          </a:p>
          <a:p>
            <a:pPr>
              <a:buFontTx/>
              <a:buNone/>
            </a:pPr>
            <a:r>
              <a:rPr lang="en-US" altLang="zh-CN"/>
              <a:t>          _ </a:t>
            </a:r>
          </a:p>
          <a:p>
            <a:r>
              <a:rPr lang="en-US" altLang="zh-CN"/>
              <a:t>A + A·B = A + B(</a:t>
            </a:r>
            <a:r>
              <a:rPr kumimoji="1" lang="zh-CN" altLang="en-US"/>
              <a:t>吸收律</a:t>
            </a:r>
            <a:r>
              <a:rPr lang="en-US" altLang="zh-CN"/>
              <a:t>)</a:t>
            </a:r>
          </a:p>
          <a:p>
            <a:pPr>
              <a:buFontTx/>
              <a:buNone/>
            </a:pPr>
            <a:r>
              <a:rPr lang="en-US" altLang="zh-CN"/>
              <a:t>             _                  _</a:t>
            </a:r>
          </a:p>
          <a:p>
            <a:r>
              <a:rPr lang="en-US" altLang="zh-CN"/>
              <a:t>A·B + A·C = A·B + A·C + B· C(</a:t>
            </a:r>
            <a:r>
              <a:rPr kumimoji="1" lang="zh-CN" altLang="en-US"/>
              <a:t>包含律</a:t>
            </a:r>
            <a:r>
              <a:rPr lang="en-US" altLang="zh-CN"/>
              <a:t>)</a:t>
            </a:r>
          </a:p>
          <a:p>
            <a:pPr>
              <a:buFontTx/>
              <a:buNone/>
            </a:pPr>
            <a:r>
              <a:rPr lang="en-US" altLang="zh-CN"/>
              <a:t>             _                  _</a:t>
            </a:r>
          </a:p>
          <a:p>
            <a:r>
              <a:rPr lang="en-US" altLang="zh-CN"/>
              <a:t>A·B + A·C = A·B + A·C + B·C·D (</a:t>
            </a:r>
            <a:r>
              <a:rPr kumimoji="1" lang="zh-CN" altLang="en-US"/>
              <a:t>包含律</a:t>
            </a:r>
            <a:r>
              <a:rPr lang="en-US" altLang="zh-CN"/>
              <a:t>)</a:t>
            </a:r>
          </a:p>
          <a:p>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B790F9F-D419-4F37-BA25-B46633935C23}"/>
              </a:ext>
            </a:extLst>
          </p:cNvPr>
          <p:cNvSpPr>
            <a:spLocks noGrp="1" noChangeArrowheads="1"/>
          </p:cNvSpPr>
          <p:nvPr>
            <p:ph type="title"/>
          </p:nvPr>
        </p:nvSpPr>
        <p:spPr/>
        <p:txBody>
          <a:bodyPr/>
          <a:lstStyle/>
          <a:p>
            <a:r>
              <a:rPr kumimoji="1" lang="zh-CN" altLang="en-US" b="1">
                <a:solidFill>
                  <a:schemeClr val="tx1"/>
                </a:solidFill>
              </a:rPr>
              <a:t>运算规则</a:t>
            </a:r>
          </a:p>
        </p:txBody>
      </p:sp>
      <p:sp>
        <p:nvSpPr>
          <p:cNvPr id="100355" name="Rectangle 3">
            <a:extLst>
              <a:ext uri="{FF2B5EF4-FFF2-40B4-BE49-F238E27FC236}">
                <a16:creationId xmlns:a16="http://schemas.microsoft.com/office/drawing/2014/main" id="{26931EAD-816C-46AA-B83C-CBAD69621199}"/>
              </a:ext>
            </a:extLst>
          </p:cNvPr>
          <p:cNvSpPr>
            <a:spLocks noGrp="1" noChangeArrowheads="1"/>
          </p:cNvSpPr>
          <p:nvPr>
            <p:ph type="body" sz="half" idx="1"/>
          </p:nvPr>
        </p:nvSpPr>
        <p:spPr>
          <a:xfrm>
            <a:off x="1981200" y="1600200"/>
            <a:ext cx="8229600" cy="2667000"/>
          </a:xfrm>
        </p:spPr>
        <p:txBody>
          <a:bodyPr>
            <a:normAutofit fontScale="92500" lnSpcReduction="10000"/>
          </a:bodyPr>
          <a:lstStyle/>
          <a:p>
            <a:pPr>
              <a:buFontTx/>
              <a:buNone/>
            </a:pPr>
            <a:r>
              <a:rPr kumimoji="1" lang="en-US" altLang="zh-CN" sz="2800"/>
              <a:t>1</a:t>
            </a:r>
            <a:r>
              <a:rPr kumimoji="1" lang="zh-CN" altLang="en-US" sz="2800"/>
              <a:t>）代入规则</a:t>
            </a:r>
          </a:p>
          <a:p>
            <a:pPr lvl="1"/>
            <a:r>
              <a:rPr kumimoji="1" lang="zh-CN" altLang="en-US" sz="2400"/>
              <a:t>对于任何一个逻辑等式，以某个逻辑变量或逻辑函数同时取代等式两端的任何一个逻辑变量</a:t>
            </a:r>
            <a:r>
              <a:rPr kumimoji="1" lang="en-US" altLang="zh-CN" sz="2400"/>
              <a:t>A</a:t>
            </a:r>
            <a:r>
              <a:rPr kumimoji="1" lang="zh-CN" altLang="en-US" sz="2400"/>
              <a:t>后，等式依然成立。这就是代入规则。</a:t>
            </a:r>
          </a:p>
          <a:p>
            <a:pPr lvl="1"/>
            <a:r>
              <a:rPr kumimoji="1" lang="zh-CN" altLang="en-US" sz="2400"/>
              <a:t>利用代入规则， 可以方便地扩展公式。 例如， 可以把摩根定律扩展到含有</a:t>
            </a:r>
            <a:r>
              <a:rPr kumimoji="1" lang="en-US" altLang="zh-CN" sz="2400"/>
              <a:t>n</a:t>
            </a:r>
            <a:r>
              <a:rPr kumimoji="1" lang="zh-CN" altLang="en-US" sz="2400"/>
              <a:t>个变量的等式</a:t>
            </a:r>
            <a:r>
              <a:rPr kumimoji="1" lang="en-US" altLang="zh-CN" sz="2400"/>
              <a:t>:</a:t>
            </a:r>
          </a:p>
        </p:txBody>
      </p:sp>
      <p:graphicFrame>
        <p:nvGraphicFramePr>
          <p:cNvPr id="100357" name="Object 5">
            <a:extLst>
              <a:ext uri="{FF2B5EF4-FFF2-40B4-BE49-F238E27FC236}">
                <a16:creationId xmlns:a16="http://schemas.microsoft.com/office/drawing/2014/main" id="{65403319-D972-4995-B7B5-A1A5C747DCC2}"/>
              </a:ext>
            </a:extLst>
          </p:cNvPr>
          <p:cNvGraphicFramePr>
            <a:graphicFrameLocks noGrp="1" noChangeAspect="1"/>
          </p:cNvGraphicFramePr>
          <p:nvPr>
            <p:ph sz="half" idx="2"/>
          </p:nvPr>
        </p:nvGraphicFramePr>
        <p:xfrm>
          <a:off x="3810000" y="4343400"/>
          <a:ext cx="4584700" cy="1335088"/>
        </p:xfrm>
        <a:graphic>
          <a:graphicData uri="http://schemas.openxmlformats.org/presentationml/2006/ole">
            <mc:AlternateContent xmlns:mc="http://schemas.openxmlformats.org/markup-compatibility/2006">
              <mc:Choice xmlns:v="urn:schemas-microsoft-com:vml" Requires="v">
                <p:oleObj spid="_x0000_s100363" name="Equation" r:id="rId3" imgW="2006280" imgH="583920" progId="Equation.3">
                  <p:embed/>
                </p:oleObj>
              </mc:Choice>
              <mc:Fallback>
                <p:oleObj name="Equation" r:id="rId3" imgW="2006280" imgH="5839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343400"/>
                        <a:ext cx="4584700" cy="1335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Text Box 5">
            <a:extLst>
              <a:ext uri="{FF2B5EF4-FFF2-40B4-BE49-F238E27FC236}">
                <a16:creationId xmlns:a16="http://schemas.microsoft.com/office/drawing/2014/main" id="{098497ED-21D0-405B-9F54-E48366B68719}"/>
              </a:ext>
            </a:extLst>
          </p:cNvPr>
          <p:cNvSpPr txBox="1">
            <a:spLocks noChangeArrowheads="1"/>
          </p:cNvSpPr>
          <p:nvPr/>
        </p:nvSpPr>
        <p:spPr bwMode="auto">
          <a:xfrm>
            <a:off x="2438400" y="914400"/>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下面以三变量为例进行证明：</a:t>
            </a:r>
          </a:p>
        </p:txBody>
      </p:sp>
      <p:graphicFrame>
        <p:nvGraphicFramePr>
          <p:cNvPr id="102406" name="Object 6">
            <a:extLst>
              <a:ext uri="{FF2B5EF4-FFF2-40B4-BE49-F238E27FC236}">
                <a16:creationId xmlns:a16="http://schemas.microsoft.com/office/drawing/2014/main" id="{D6231F26-BDBC-4915-97BF-6A6502DDAD99}"/>
              </a:ext>
            </a:extLst>
          </p:cNvPr>
          <p:cNvGraphicFramePr>
            <a:graphicFrameLocks noChangeAspect="1"/>
          </p:cNvGraphicFramePr>
          <p:nvPr/>
        </p:nvGraphicFramePr>
        <p:xfrm>
          <a:off x="3733800" y="2209800"/>
          <a:ext cx="4495800" cy="1225550"/>
        </p:xfrm>
        <a:graphic>
          <a:graphicData uri="http://schemas.openxmlformats.org/presentationml/2006/ole">
            <mc:AlternateContent xmlns:mc="http://schemas.openxmlformats.org/markup-compatibility/2006">
              <mc:Choice xmlns:v="urn:schemas-microsoft-com:vml" Requires="v">
                <p:oleObj spid="_x0000_s102412" name="Equation" r:id="rId3" imgW="1955520" imgH="533160" progId="Equation.3">
                  <p:embed/>
                </p:oleObj>
              </mc:Choice>
              <mc:Fallback>
                <p:oleObj name="Equation" r:id="rId3" imgW="1955520" imgH="5331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209800"/>
                        <a:ext cx="4495800"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a:extLst>
              <a:ext uri="{FF2B5EF4-FFF2-40B4-BE49-F238E27FC236}">
                <a16:creationId xmlns:a16="http://schemas.microsoft.com/office/drawing/2014/main" id="{8201FF63-7D4D-401A-900C-88C584141DC4}"/>
              </a:ext>
            </a:extLst>
          </p:cNvPr>
          <p:cNvSpPr>
            <a:spLocks noChangeArrowheads="1"/>
          </p:cNvSpPr>
          <p:nvPr/>
        </p:nvSpPr>
        <p:spPr bwMode="auto">
          <a:xfrm>
            <a:off x="2286000" y="990601"/>
            <a:ext cx="8001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t>2) </a:t>
            </a:r>
            <a:r>
              <a:rPr kumimoji="1" lang="zh-CN" altLang="en-US" sz="2400"/>
              <a:t>对偶规则</a:t>
            </a:r>
          </a:p>
          <a:p>
            <a:endParaRPr kumimoji="1" lang="zh-CN" altLang="en-US" sz="2400"/>
          </a:p>
          <a:p>
            <a:r>
              <a:rPr kumimoji="1" lang="zh-CN" altLang="en-US" sz="2400"/>
              <a:t>       设</a:t>
            </a:r>
            <a:r>
              <a:rPr kumimoji="1" lang="en-US" altLang="zh-CN" sz="2400"/>
              <a:t>F</a:t>
            </a:r>
            <a:r>
              <a:rPr kumimoji="1" lang="zh-CN" altLang="en-US" sz="2400"/>
              <a:t>为一个逻辑函数表达式，若将</a:t>
            </a:r>
            <a:r>
              <a:rPr kumimoji="1" lang="en-US" altLang="zh-CN" sz="2400"/>
              <a:t>F</a:t>
            </a:r>
            <a:r>
              <a:rPr kumimoji="1" lang="zh-CN" altLang="en-US" sz="2400"/>
              <a:t>中的“与”、 “或”运算符互换</a:t>
            </a:r>
            <a:r>
              <a:rPr kumimoji="1" lang="en-US" altLang="zh-CN" sz="2400"/>
              <a:t>(</a:t>
            </a:r>
            <a:r>
              <a:rPr kumimoji="1" lang="zh-CN" altLang="en-US" sz="2400"/>
              <a:t>即</a:t>
            </a:r>
            <a:r>
              <a:rPr kumimoji="1" lang="en-US" altLang="zh-CN" sz="2400"/>
              <a:t>·</a:t>
            </a:r>
            <a:r>
              <a:rPr kumimoji="1" lang="zh-CN" altLang="en-US" sz="2400"/>
              <a:t>变为</a:t>
            </a:r>
            <a:r>
              <a:rPr kumimoji="1" lang="en-US" altLang="zh-CN" sz="2400"/>
              <a:t>+</a:t>
            </a:r>
            <a:r>
              <a:rPr kumimoji="1" lang="zh-CN" altLang="en-US" sz="2400"/>
              <a:t>，</a:t>
            </a:r>
            <a:r>
              <a:rPr kumimoji="1" lang="en-US" altLang="zh-CN" sz="2400"/>
              <a:t>+</a:t>
            </a:r>
            <a:r>
              <a:rPr kumimoji="1" lang="zh-CN" altLang="en-US" sz="2400"/>
              <a:t>变为</a:t>
            </a:r>
            <a:r>
              <a:rPr kumimoji="1" lang="en-US" altLang="zh-CN" sz="2400"/>
              <a:t>·)</a:t>
            </a:r>
            <a:r>
              <a:rPr kumimoji="1" lang="zh-CN" altLang="en-US" sz="2400"/>
              <a:t>，常量</a:t>
            </a:r>
            <a:r>
              <a:rPr kumimoji="1" lang="en-US" altLang="zh-CN" sz="2400"/>
              <a:t>0</a:t>
            </a:r>
            <a:r>
              <a:rPr kumimoji="1" lang="zh-CN" altLang="en-US" sz="2400"/>
              <a:t>、</a:t>
            </a:r>
            <a:r>
              <a:rPr kumimoji="1" lang="en-US" altLang="zh-CN" sz="2400"/>
              <a:t>1</a:t>
            </a:r>
            <a:r>
              <a:rPr kumimoji="1" lang="zh-CN" altLang="en-US" sz="2400"/>
              <a:t>互换</a:t>
            </a:r>
            <a:r>
              <a:rPr kumimoji="1" lang="en-US" altLang="zh-CN" sz="2400"/>
              <a:t>(</a:t>
            </a:r>
            <a:r>
              <a:rPr kumimoji="1" lang="zh-CN" altLang="en-US" sz="2400"/>
              <a:t>即</a:t>
            </a:r>
            <a:r>
              <a:rPr kumimoji="1" lang="en-US" altLang="zh-CN" sz="2400"/>
              <a:t>0</a:t>
            </a:r>
            <a:r>
              <a:rPr kumimoji="1" lang="zh-CN" altLang="en-US" sz="2400"/>
              <a:t>变为</a:t>
            </a:r>
            <a:r>
              <a:rPr kumimoji="1" lang="en-US" altLang="zh-CN" sz="2400"/>
              <a:t>1</a:t>
            </a:r>
            <a:r>
              <a:rPr kumimoji="1" lang="zh-CN" altLang="en-US" sz="2400"/>
              <a:t>， </a:t>
            </a:r>
            <a:r>
              <a:rPr kumimoji="1" lang="en-US" altLang="zh-CN" sz="2400"/>
              <a:t>1</a:t>
            </a:r>
            <a:r>
              <a:rPr kumimoji="1" lang="zh-CN" altLang="en-US" sz="2400"/>
              <a:t>变为</a:t>
            </a:r>
            <a:r>
              <a:rPr kumimoji="1" lang="en-US" altLang="zh-CN" sz="2400"/>
              <a:t>0)</a:t>
            </a:r>
            <a:r>
              <a:rPr kumimoji="1" lang="zh-CN" altLang="en-US" sz="2400"/>
              <a:t>， 所得到的新表达式就叫做函数</a:t>
            </a:r>
            <a:r>
              <a:rPr kumimoji="1" lang="en-US" altLang="zh-CN" sz="2400"/>
              <a:t>F</a:t>
            </a:r>
            <a:r>
              <a:rPr kumimoji="1" lang="zh-CN" altLang="en-US" sz="2400"/>
              <a:t>的对偶式</a:t>
            </a:r>
            <a:r>
              <a:rPr kumimoji="1" lang="en-US" altLang="zh-CN" sz="2400"/>
              <a:t>(Duality Expression)</a:t>
            </a:r>
            <a:r>
              <a:rPr kumimoji="1" lang="zh-CN" altLang="en-US" sz="2400"/>
              <a:t>或对偶函数</a:t>
            </a:r>
            <a:r>
              <a:rPr kumimoji="1" lang="en-US" altLang="zh-CN" sz="2400"/>
              <a:t>(Duality Function)</a:t>
            </a:r>
            <a:r>
              <a:rPr kumimoji="1" lang="zh-CN" altLang="en-US" sz="2400"/>
              <a:t>，常用</a:t>
            </a:r>
            <a:r>
              <a:rPr kumimoji="1" lang="en-US" altLang="zh-CN" sz="2400"/>
              <a:t>F</a:t>
            </a:r>
            <a:r>
              <a:rPr kumimoji="1" lang="en-US" altLang="zh-CN" sz="2400" baseline="-25000"/>
              <a:t>d</a:t>
            </a:r>
            <a:r>
              <a:rPr kumimoji="1" lang="zh-CN" altLang="en-US" sz="2400"/>
              <a:t>表示。</a:t>
            </a:r>
          </a:p>
          <a:p>
            <a:r>
              <a:rPr kumimoji="1" lang="zh-CN" altLang="en-US" sz="2400"/>
              <a:t>        如果两个逻辑函数表达式相等，那么它们的对偶式也一定相等。这就是对偶规则。 </a:t>
            </a:r>
          </a:p>
          <a:p>
            <a:r>
              <a:rPr kumimoji="1" lang="zh-CN" altLang="en-US" sz="2400"/>
              <a:t>        利用对偶规则，不仅可以帮助人们证明逻辑等式， 而且可以帮助人们减少公式的记忆量。 例如，基本公式表中的公式</a:t>
            </a:r>
            <a:r>
              <a:rPr kumimoji="1" lang="en-US" altLang="zh-CN" sz="2400"/>
              <a:t>1</a:t>
            </a:r>
            <a:r>
              <a:rPr kumimoji="1" lang="zh-CN" altLang="en-US" sz="2400"/>
              <a:t>和公式</a:t>
            </a:r>
            <a:r>
              <a:rPr kumimoji="1" lang="en-US" altLang="zh-CN" sz="2400"/>
              <a:t>2</a:t>
            </a:r>
            <a:r>
              <a:rPr kumimoji="1" lang="zh-CN" altLang="en-US" sz="2400"/>
              <a:t>就互为对偶式，只需记忆其中一边的公式就可以了。</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Text Box 4">
            <a:extLst>
              <a:ext uri="{FF2B5EF4-FFF2-40B4-BE49-F238E27FC236}">
                <a16:creationId xmlns:a16="http://schemas.microsoft.com/office/drawing/2014/main" id="{F0023725-05CD-4B40-84F0-99E52937FE47}"/>
              </a:ext>
            </a:extLst>
          </p:cNvPr>
          <p:cNvSpPr txBox="1">
            <a:spLocks noChangeArrowheads="1"/>
          </p:cNvSpPr>
          <p:nvPr/>
        </p:nvSpPr>
        <p:spPr bwMode="auto">
          <a:xfrm>
            <a:off x="1752600" y="752476"/>
            <a:ext cx="86868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50000"/>
              </a:spcBef>
            </a:pPr>
            <a:r>
              <a:rPr kumimoji="1" lang="en-US" altLang="zh-CN" sz="2400">
                <a:latin typeface="Times New Roman" panose="02020603050405020304" pitchFamily="18" charset="0"/>
              </a:rPr>
              <a:t>        </a:t>
            </a:r>
            <a:r>
              <a:rPr kumimoji="1" lang="zh-CN" altLang="en-US" sz="2400" b="1">
                <a:latin typeface="Times New Roman" panose="02020603050405020304" pitchFamily="18" charset="0"/>
              </a:rPr>
              <a:t>例：</a:t>
            </a:r>
            <a:r>
              <a:rPr kumimoji="1" lang="zh-CN" altLang="en-US" sz="2400">
                <a:latin typeface="Times New Roman" panose="02020603050405020304" pitchFamily="18" charset="0"/>
              </a:rPr>
              <a:t>求                                          的对偶函数。 </a:t>
            </a:r>
          </a:p>
          <a:p>
            <a:pPr>
              <a:lnSpc>
                <a:spcPct val="18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解</a:t>
            </a:r>
          </a:p>
          <a:p>
            <a:pPr>
              <a:lnSpc>
                <a:spcPct val="180000"/>
              </a:lnSpc>
              <a:spcBef>
                <a:spcPct val="50000"/>
              </a:spcBef>
            </a:pPr>
            <a:r>
              <a:rPr kumimoji="1" lang="zh-CN" altLang="en-US" sz="2400">
                <a:latin typeface="Times New Roman" panose="02020603050405020304" pitchFamily="18" charset="0"/>
              </a:rPr>
              <a:t>        求对偶函数时，要注意保持原式中的运算次序不变。本例</a:t>
            </a:r>
            <a:r>
              <a:rPr kumimoji="1" lang="en-US" altLang="zh-CN" sz="2400">
                <a:latin typeface="Times New Roman" panose="02020603050405020304" pitchFamily="18" charset="0"/>
              </a:rPr>
              <a:t>F</a:t>
            </a:r>
            <a:r>
              <a:rPr kumimoji="1" lang="en-US" altLang="zh-CN" sz="2400" baseline="-25000">
                <a:latin typeface="Times New Roman" panose="02020603050405020304" pitchFamily="18" charset="0"/>
              </a:rPr>
              <a:t>d</a:t>
            </a:r>
            <a:r>
              <a:rPr kumimoji="1" lang="zh-CN" altLang="en-US" sz="2400">
                <a:latin typeface="Times New Roman" panose="02020603050405020304" pitchFamily="18" charset="0"/>
              </a:rPr>
              <a:t>表达式中的括号就是为了保证原式中的运算次序不变。原来大非号下面为两项相或， 因此变号后应为两项相与。 </a:t>
            </a:r>
          </a:p>
        </p:txBody>
      </p:sp>
      <p:graphicFrame>
        <p:nvGraphicFramePr>
          <p:cNvPr id="104453" name="Object 5">
            <a:extLst>
              <a:ext uri="{FF2B5EF4-FFF2-40B4-BE49-F238E27FC236}">
                <a16:creationId xmlns:a16="http://schemas.microsoft.com/office/drawing/2014/main" id="{0B56692B-307D-4995-87E6-44E2382ECDF4}"/>
              </a:ext>
            </a:extLst>
          </p:cNvPr>
          <p:cNvGraphicFramePr>
            <a:graphicFrameLocks noChangeAspect="1"/>
          </p:cNvGraphicFramePr>
          <p:nvPr/>
        </p:nvGraphicFramePr>
        <p:xfrm>
          <a:off x="3429000" y="914400"/>
          <a:ext cx="3041650" cy="515938"/>
        </p:xfrm>
        <a:graphic>
          <a:graphicData uri="http://schemas.openxmlformats.org/presentationml/2006/ole">
            <mc:AlternateContent xmlns:mc="http://schemas.openxmlformats.org/markup-compatibility/2006">
              <mc:Choice xmlns:v="urn:schemas-microsoft-com:vml" Requires="v">
                <p:oleObj spid="_x0000_s104465" name="Equation" r:id="rId3" imgW="1498320" imgH="253800" progId="Equation.3">
                  <p:embed/>
                </p:oleObj>
              </mc:Choice>
              <mc:Fallback>
                <p:oleObj name="Equation" r:id="rId3" imgW="1498320" imgH="253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914400"/>
                        <a:ext cx="304165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4" name="Object 6">
            <a:extLst>
              <a:ext uri="{FF2B5EF4-FFF2-40B4-BE49-F238E27FC236}">
                <a16:creationId xmlns:a16="http://schemas.microsoft.com/office/drawing/2014/main" id="{825A42AD-81A9-4171-93D5-E07AFF087BE8}"/>
              </a:ext>
            </a:extLst>
          </p:cNvPr>
          <p:cNvGraphicFramePr>
            <a:graphicFrameLocks noChangeAspect="1"/>
          </p:cNvGraphicFramePr>
          <p:nvPr/>
        </p:nvGraphicFramePr>
        <p:xfrm>
          <a:off x="2959100" y="1768476"/>
          <a:ext cx="3659188" cy="593725"/>
        </p:xfrm>
        <a:graphic>
          <a:graphicData uri="http://schemas.openxmlformats.org/presentationml/2006/ole">
            <mc:AlternateContent xmlns:mc="http://schemas.openxmlformats.org/markup-compatibility/2006">
              <mc:Choice xmlns:v="urn:schemas-microsoft-com:vml" Requires="v">
                <p:oleObj spid="_x0000_s104466" name="Equation" r:id="rId5" imgW="1803240" imgH="291960" progId="Equation.3">
                  <p:embed/>
                </p:oleObj>
              </mc:Choice>
              <mc:Fallback>
                <p:oleObj name="Equation" r:id="rId5" imgW="1803240" imgH="2919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9100" y="1768476"/>
                        <a:ext cx="3659188"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a:extLst>
              <a:ext uri="{FF2B5EF4-FFF2-40B4-BE49-F238E27FC236}">
                <a16:creationId xmlns:a16="http://schemas.microsoft.com/office/drawing/2014/main" id="{EF935BBC-33CF-4B4F-AC95-0BC712B3CF61}"/>
              </a:ext>
            </a:extLst>
          </p:cNvPr>
          <p:cNvSpPr>
            <a:spLocks noChangeArrowheads="1"/>
          </p:cNvSpPr>
          <p:nvPr/>
        </p:nvSpPr>
        <p:spPr bwMode="auto">
          <a:xfrm>
            <a:off x="2133600" y="533401"/>
            <a:ext cx="80772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t>3) </a:t>
            </a:r>
            <a:r>
              <a:rPr kumimoji="1" lang="zh-CN" altLang="en-US" sz="2400"/>
              <a:t>反演规则</a:t>
            </a:r>
          </a:p>
          <a:p>
            <a:r>
              <a:rPr kumimoji="1" lang="zh-CN" altLang="en-US" sz="2400"/>
              <a:t>                                                                                  </a:t>
            </a:r>
            <a:r>
              <a:rPr kumimoji="1" lang="en-US" altLang="zh-CN" sz="2400"/>
              <a:t>_</a:t>
            </a:r>
          </a:p>
          <a:p>
            <a:r>
              <a:rPr kumimoji="1" lang="en-US" altLang="zh-CN" sz="2400"/>
              <a:t>        </a:t>
            </a:r>
            <a:r>
              <a:rPr kumimoji="1" lang="zh-CN" altLang="en-US" sz="2400"/>
              <a:t>在逻辑代数中，常将逻辑函数</a:t>
            </a:r>
            <a:r>
              <a:rPr kumimoji="1" lang="en-US" altLang="zh-CN" sz="2400"/>
              <a:t>F</a:t>
            </a:r>
            <a:r>
              <a:rPr kumimoji="1" lang="zh-CN" altLang="en-US" sz="2400"/>
              <a:t>叫作原函数，将</a:t>
            </a:r>
            <a:r>
              <a:rPr kumimoji="1" lang="en-US" altLang="zh-CN" sz="2400"/>
              <a:t>F</a:t>
            </a:r>
            <a:r>
              <a:rPr kumimoji="1" lang="zh-CN" altLang="en-US" sz="2400"/>
              <a:t>叫作</a:t>
            </a:r>
            <a:r>
              <a:rPr kumimoji="1" lang="en-US" altLang="zh-CN" sz="2400"/>
              <a:t>F</a:t>
            </a:r>
            <a:r>
              <a:rPr kumimoji="1" lang="zh-CN" altLang="en-US" sz="2400"/>
              <a:t>的反函数或补函数，将由原函数求反函数的过程叫作“反演</a:t>
            </a:r>
            <a:r>
              <a:rPr kumimoji="1" lang="en-US" altLang="zh-CN" sz="2400"/>
              <a:t>(Reversal Development)”</a:t>
            </a:r>
            <a:r>
              <a:rPr kumimoji="1" lang="zh-CN" altLang="en-US" sz="2400"/>
              <a:t>或“求反”。若</a:t>
            </a:r>
            <a:r>
              <a:rPr kumimoji="1" lang="en-US" altLang="zh-CN" sz="2400"/>
              <a:t>A</a:t>
            </a:r>
            <a:r>
              <a:rPr kumimoji="1" lang="zh-CN" altLang="en-US" sz="2400"/>
              <a:t>是函数</a:t>
            </a:r>
            <a:r>
              <a:rPr kumimoji="1" lang="en-US" altLang="zh-CN" sz="2400"/>
              <a:t>F</a:t>
            </a:r>
            <a:r>
              <a:rPr kumimoji="1" lang="zh-CN" altLang="en-US" sz="2400"/>
              <a:t>的一个</a:t>
            </a:r>
          </a:p>
          <a:p>
            <a:r>
              <a:rPr kumimoji="1" lang="zh-CN" altLang="en-US" sz="2400"/>
              <a:t>                      </a:t>
            </a:r>
            <a:r>
              <a:rPr kumimoji="1" lang="en-US" altLang="zh-CN" sz="2400"/>
              <a:t>_</a:t>
            </a:r>
          </a:p>
          <a:p>
            <a:r>
              <a:rPr kumimoji="1" lang="zh-CN" altLang="en-US" sz="2400"/>
              <a:t>自变量，则称</a:t>
            </a:r>
            <a:r>
              <a:rPr kumimoji="1" lang="en-US" altLang="zh-CN" sz="2400"/>
              <a:t>A</a:t>
            </a:r>
            <a:r>
              <a:rPr kumimoji="1" lang="zh-CN" altLang="en-US" sz="2400"/>
              <a:t>为原变量</a:t>
            </a:r>
            <a:r>
              <a:rPr kumimoji="1" lang="en-US" altLang="zh-CN" sz="2400"/>
              <a:t>A</a:t>
            </a:r>
            <a:r>
              <a:rPr kumimoji="1" lang="zh-CN" altLang="en-US" sz="2400"/>
              <a:t>的反变量。 </a:t>
            </a:r>
          </a:p>
          <a:p>
            <a:r>
              <a:rPr kumimoji="1" lang="zh-CN" altLang="en-US" sz="2400"/>
              <a:t></a:t>
            </a:r>
          </a:p>
          <a:p>
            <a:r>
              <a:rPr kumimoji="1" lang="zh-CN" altLang="en-US" sz="2400"/>
              <a:t>        将一个逻辑函数表达式</a:t>
            </a:r>
            <a:r>
              <a:rPr kumimoji="1" lang="en-US" altLang="zh-CN" sz="2400"/>
              <a:t>F</a:t>
            </a:r>
            <a:r>
              <a:rPr kumimoji="1" lang="zh-CN" altLang="en-US" sz="2400"/>
              <a:t>中的“与”、 “或”运算符互换， 常量</a:t>
            </a:r>
            <a:r>
              <a:rPr kumimoji="1" lang="en-US" altLang="zh-CN" sz="2400"/>
              <a:t>0</a:t>
            </a:r>
            <a:r>
              <a:rPr kumimoji="1" lang="zh-CN" altLang="en-US" sz="2400"/>
              <a:t>、 </a:t>
            </a:r>
            <a:r>
              <a:rPr kumimoji="1" lang="en-US" altLang="zh-CN" sz="2400"/>
              <a:t>1</a:t>
            </a:r>
            <a:r>
              <a:rPr kumimoji="1" lang="zh-CN" altLang="en-US" sz="2400"/>
              <a:t>互，原变量与反变量互换，就可得到</a:t>
            </a:r>
            <a:r>
              <a:rPr kumimoji="1" lang="en-US" altLang="zh-CN" sz="2400"/>
              <a:t>F</a:t>
            </a:r>
            <a:r>
              <a:rPr kumimoji="1" lang="zh-CN" altLang="en-US" sz="2400"/>
              <a:t>的反函数</a:t>
            </a:r>
            <a:r>
              <a:rPr kumimoji="1" lang="en-US" altLang="zh-CN" sz="2400"/>
              <a:t>F</a:t>
            </a:r>
            <a:r>
              <a:rPr kumimoji="1" lang="zh-CN" altLang="en-US" sz="2400"/>
              <a:t>。这就是反演规则。</a:t>
            </a:r>
          </a:p>
          <a:p>
            <a:endParaRPr kumimoji="1" lang="zh-CN" altLang="en-US" sz="2400"/>
          </a:p>
          <a:p>
            <a:r>
              <a:rPr kumimoji="1" lang="zh-CN" altLang="en-US" sz="2400"/>
              <a:t>    利用反演规则求反函数</a:t>
            </a:r>
            <a:r>
              <a:rPr kumimoji="1" lang="en-US" altLang="zh-CN" sz="2400"/>
              <a:t>F</a:t>
            </a:r>
            <a:r>
              <a:rPr kumimoji="1" lang="zh-CN" altLang="en-US" sz="2400"/>
              <a:t>时，不仅要注意运算的优先顺序，而且还要注意只有单个变量的反变量才变为原变量，而对于多个变量组合后的“非”号不能变反。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505" name="Object 9">
            <a:extLst>
              <a:ext uri="{FF2B5EF4-FFF2-40B4-BE49-F238E27FC236}">
                <a16:creationId xmlns:a16="http://schemas.microsoft.com/office/drawing/2014/main" id="{0788E3BF-58EC-4A9C-A7CD-EE8BA07999FF}"/>
              </a:ext>
            </a:extLst>
          </p:cNvPr>
          <p:cNvGraphicFramePr>
            <a:graphicFrameLocks noChangeAspect="1"/>
          </p:cNvGraphicFramePr>
          <p:nvPr/>
        </p:nvGraphicFramePr>
        <p:xfrm>
          <a:off x="4040189" y="2362201"/>
          <a:ext cx="4111625" cy="631825"/>
        </p:xfrm>
        <a:graphic>
          <a:graphicData uri="http://schemas.openxmlformats.org/presentationml/2006/ole">
            <mc:AlternateContent xmlns:mc="http://schemas.openxmlformats.org/markup-compatibility/2006">
              <mc:Choice xmlns:v="urn:schemas-microsoft-com:vml" Requires="v">
                <p:oleObj spid="_x0000_s106531" name="Equation" r:id="rId3" imgW="1815840" imgH="279360" progId="Equation.3">
                  <p:embed/>
                </p:oleObj>
              </mc:Choice>
              <mc:Fallback>
                <p:oleObj name="Equation" r:id="rId3" imgW="1815840" imgH="27936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189" y="2362201"/>
                        <a:ext cx="4111625"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6" name="Text Box 10">
            <a:extLst>
              <a:ext uri="{FF2B5EF4-FFF2-40B4-BE49-F238E27FC236}">
                <a16:creationId xmlns:a16="http://schemas.microsoft.com/office/drawing/2014/main" id="{2F9BAAEE-18F9-4A91-918D-E5EFB6C1BF38}"/>
              </a:ext>
            </a:extLst>
          </p:cNvPr>
          <p:cNvSpPr txBox="1">
            <a:spLocks noChangeArrowheads="1"/>
          </p:cNvSpPr>
          <p:nvPr/>
        </p:nvSpPr>
        <p:spPr bwMode="auto">
          <a:xfrm>
            <a:off x="2270125" y="3089275"/>
            <a:ext cx="269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利用反演定律，有 </a:t>
            </a:r>
          </a:p>
        </p:txBody>
      </p:sp>
      <p:graphicFrame>
        <p:nvGraphicFramePr>
          <p:cNvPr id="106507" name="Object 11">
            <a:extLst>
              <a:ext uri="{FF2B5EF4-FFF2-40B4-BE49-F238E27FC236}">
                <a16:creationId xmlns:a16="http://schemas.microsoft.com/office/drawing/2014/main" id="{76ED3586-0904-4D28-B7B3-99696EAC7C22}"/>
              </a:ext>
            </a:extLst>
          </p:cNvPr>
          <p:cNvGraphicFramePr>
            <a:graphicFrameLocks noChangeAspect="1"/>
          </p:cNvGraphicFramePr>
          <p:nvPr/>
        </p:nvGraphicFramePr>
        <p:xfrm>
          <a:off x="1828800" y="3733800"/>
          <a:ext cx="8534400" cy="2127250"/>
        </p:xfrm>
        <a:graphic>
          <a:graphicData uri="http://schemas.openxmlformats.org/presentationml/2006/ole">
            <mc:AlternateContent xmlns:mc="http://schemas.openxmlformats.org/markup-compatibility/2006">
              <mc:Choice xmlns:v="urn:schemas-microsoft-com:vml" Requires="v">
                <p:oleObj spid="_x0000_s106532" name="Equation" r:id="rId5" imgW="4330440" imgH="1079280" progId="Equation.3">
                  <p:embed/>
                </p:oleObj>
              </mc:Choice>
              <mc:Fallback>
                <p:oleObj name="Equation" r:id="rId5" imgW="4330440" imgH="107928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733800"/>
                        <a:ext cx="8534400" cy="212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8" name="Text Box 12">
            <a:extLst>
              <a:ext uri="{FF2B5EF4-FFF2-40B4-BE49-F238E27FC236}">
                <a16:creationId xmlns:a16="http://schemas.microsoft.com/office/drawing/2014/main" id="{993C88FA-9D4F-426E-AED2-562885F8DA5A}"/>
              </a:ext>
            </a:extLst>
          </p:cNvPr>
          <p:cNvSpPr txBox="1">
            <a:spLocks noChangeArrowheads="1"/>
          </p:cNvSpPr>
          <p:nvPr/>
        </p:nvSpPr>
        <p:spPr bwMode="auto">
          <a:xfrm>
            <a:off x="1524000" y="5888038"/>
            <a:ext cx="932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二者是完全相等的。因此，利用反演规则所得到的反函数是正确的。</a:t>
            </a:r>
          </a:p>
        </p:txBody>
      </p:sp>
      <p:grpSp>
        <p:nvGrpSpPr>
          <p:cNvPr id="106510" name="Group 14">
            <a:extLst>
              <a:ext uri="{FF2B5EF4-FFF2-40B4-BE49-F238E27FC236}">
                <a16:creationId xmlns:a16="http://schemas.microsoft.com/office/drawing/2014/main" id="{49278E9B-7521-483F-99B5-D28702FC137D}"/>
              </a:ext>
            </a:extLst>
          </p:cNvPr>
          <p:cNvGrpSpPr>
            <a:grpSpLocks/>
          </p:cNvGrpSpPr>
          <p:nvPr/>
        </p:nvGrpSpPr>
        <p:grpSpPr bwMode="auto">
          <a:xfrm>
            <a:off x="1676400" y="457201"/>
            <a:ext cx="8839200" cy="1698625"/>
            <a:chOff x="96" y="288"/>
            <a:chExt cx="5568" cy="1070"/>
          </a:xfrm>
        </p:grpSpPr>
        <p:grpSp>
          <p:nvGrpSpPr>
            <p:cNvPr id="106511" name="Group 15">
              <a:extLst>
                <a:ext uri="{FF2B5EF4-FFF2-40B4-BE49-F238E27FC236}">
                  <a16:creationId xmlns:a16="http://schemas.microsoft.com/office/drawing/2014/main" id="{156D4C63-B076-4630-A78E-48DA29D60412}"/>
                </a:ext>
              </a:extLst>
            </p:cNvPr>
            <p:cNvGrpSpPr>
              <a:grpSpLocks/>
            </p:cNvGrpSpPr>
            <p:nvPr/>
          </p:nvGrpSpPr>
          <p:grpSpPr bwMode="auto">
            <a:xfrm>
              <a:off x="96" y="288"/>
              <a:ext cx="5568" cy="1070"/>
              <a:chOff x="96" y="336"/>
              <a:chExt cx="5568" cy="1070"/>
            </a:xfrm>
          </p:grpSpPr>
          <p:sp>
            <p:nvSpPr>
              <p:cNvPr id="106512" name="Text Box 16">
                <a:extLst>
                  <a:ext uri="{FF2B5EF4-FFF2-40B4-BE49-F238E27FC236}">
                    <a16:creationId xmlns:a16="http://schemas.microsoft.com/office/drawing/2014/main" id="{1C7945A2-5C34-4047-B04D-63FBCA5452C8}"/>
                  </a:ext>
                </a:extLst>
              </p:cNvPr>
              <p:cNvSpPr txBox="1">
                <a:spLocks noChangeArrowheads="1"/>
              </p:cNvSpPr>
              <p:nvPr/>
            </p:nvSpPr>
            <p:spPr bwMode="auto">
              <a:xfrm>
                <a:off x="96" y="336"/>
                <a:ext cx="5568" cy="1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例</a:t>
                </a:r>
                <a:r>
                  <a:rPr kumimoji="1" lang="en-US" altLang="zh-CN" sz="2400">
                    <a:latin typeface="Times New Roman" panose="02020603050405020304" pitchFamily="18" charset="0"/>
                  </a:rPr>
                  <a:t>:               </a:t>
                </a:r>
                <a:r>
                  <a:rPr kumimoji="1" lang="zh-CN" altLang="en-US" sz="2400">
                    <a:latin typeface="Times New Roman" panose="02020603050405020304" pitchFamily="18" charset="0"/>
                  </a:rPr>
                  <a:t>写出上例中</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的反函数</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的表达式并用反演律验证其正确性。 </a:t>
                </a:r>
              </a:p>
              <a:p>
                <a:pPr>
                  <a:lnSpc>
                    <a:spcPct val="130000"/>
                  </a:lnSpc>
                  <a:spcBef>
                    <a:spcPct val="50000"/>
                  </a:spcBef>
                </a:pPr>
                <a:r>
                  <a:rPr kumimoji="1" lang="zh-CN" altLang="en-US" sz="2400" b="1">
                    <a:latin typeface="Times New Roman" panose="02020603050405020304" pitchFamily="18" charset="0"/>
                  </a:rPr>
                  <a:t>         解  </a:t>
                </a:r>
                <a:r>
                  <a:rPr kumimoji="1" lang="zh-CN" altLang="en-US" sz="2400">
                    <a:latin typeface="Times New Roman" panose="02020603050405020304" pitchFamily="18" charset="0"/>
                  </a:rPr>
                  <a:t>利用反演规则，有</a:t>
                </a:r>
              </a:p>
            </p:txBody>
          </p:sp>
          <p:sp>
            <p:nvSpPr>
              <p:cNvPr id="106513" name="Line 17">
                <a:extLst>
                  <a:ext uri="{FF2B5EF4-FFF2-40B4-BE49-F238E27FC236}">
                    <a16:creationId xmlns:a16="http://schemas.microsoft.com/office/drawing/2014/main" id="{D53F8711-CD31-4DBF-9491-E82F80235125}"/>
                  </a:ext>
                </a:extLst>
              </p:cNvPr>
              <p:cNvSpPr>
                <a:spLocks noChangeShapeType="1"/>
              </p:cNvSpPr>
              <p:nvPr/>
            </p:nvSpPr>
            <p:spPr bwMode="auto">
              <a:xfrm>
                <a:off x="3256" y="48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6514" name="Line 18">
              <a:extLst>
                <a:ext uri="{FF2B5EF4-FFF2-40B4-BE49-F238E27FC236}">
                  <a16:creationId xmlns:a16="http://schemas.microsoft.com/office/drawing/2014/main" id="{8BC32D19-3567-4D42-A791-E5C81F49EE68}"/>
                </a:ext>
              </a:extLst>
            </p:cNvPr>
            <p:cNvSpPr>
              <a:spLocks noChangeShapeType="1"/>
            </p:cNvSpPr>
            <p:nvPr/>
          </p:nvSpPr>
          <p:spPr bwMode="auto">
            <a:xfrm>
              <a:off x="3232" y="38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06515" name="Object 19">
            <a:extLst>
              <a:ext uri="{FF2B5EF4-FFF2-40B4-BE49-F238E27FC236}">
                <a16:creationId xmlns:a16="http://schemas.microsoft.com/office/drawing/2014/main" id="{8828FF61-6D96-427F-BE00-9A7D9EE638D4}"/>
              </a:ext>
            </a:extLst>
          </p:cNvPr>
          <p:cNvGraphicFramePr>
            <a:graphicFrameLocks noChangeAspect="1"/>
          </p:cNvGraphicFramePr>
          <p:nvPr/>
        </p:nvGraphicFramePr>
        <p:xfrm>
          <a:off x="3429000" y="914400"/>
          <a:ext cx="3041650" cy="515938"/>
        </p:xfrm>
        <a:graphic>
          <a:graphicData uri="http://schemas.openxmlformats.org/presentationml/2006/ole">
            <mc:AlternateContent xmlns:mc="http://schemas.openxmlformats.org/markup-compatibility/2006">
              <mc:Choice xmlns:v="urn:schemas-microsoft-com:vml" Requires="v">
                <p:oleObj spid="_x0000_s106533" name="Equation" r:id="rId7" imgW="1498320" imgH="253800" progId="Equation.3">
                  <p:embed/>
                </p:oleObj>
              </mc:Choice>
              <mc:Fallback>
                <p:oleObj name="Equation" r:id="rId7" imgW="1498320" imgH="2538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914400"/>
                        <a:ext cx="304165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a:extLst>
              <a:ext uri="{FF2B5EF4-FFF2-40B4-BE49-F238E27FC236}">
                <a16:creationId xmlns:a16="http://schemas.microsoft.com/office/drawing/2014/main" id="{70B29CD8-7932-4A0E-A8F4-33D94A7B8B86}"/>
              </a:ext>
            </a:extLst>
          </p:cNvPr>
          <p:cNvSpPr txBox="1">
            <a:spLocks noChangeArrowheads="1"/>
          </p:cNvSpPr>
          <p:nvPr/>
        </p:nvSpPr>
        <p:spPr bwMode="auto">
          <a:xfrm>
            <a:off x="4495801" y="1190626"/>
            <a:ext cx="513563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dirty="0"/>
              <a:t>作业：</a:t>
            </a:r>
          </a:p>
          <a:p>
            <a:endParaRPr lang="zh-CN" altLang="en-US" sz="4800" dirty="0"/>
          </a:p>
          <a:p>
            <a:r>
              <a:rPr lang="en-US" altLang="zh-CN" sz="4800" dirty="0"/>
              <a:t>P30: 1-6(2)(3)(4)(7);</a:t>
            </a:r>
          </a:p>
          <a:p>
            <a:r>
              <a:rPr lang="en-US" altLang="zh-CN" sz="4800" dirty="0"/>
              <a:t>        1-7(5)(7);</a:t>
            </a:r>
          </a:p>
          <a:p>
            <a:r>
              <a:rPr lang="en-US" altLang="zh-CN" sz="4800" dirty="0"/>
              <a:t>        1-8(4)(6).</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A6425C8D-D8B2-453A-B777-86FEF978CF3C}"/>
              </a:ext>
            </a:extLst>
          </p:cNvPr>
          <p:cNvSpPr>
            <a:spLocks noGrp="1" noChangeArrowheads="1"/>
          </p:cNvSpPr>
          <p:nvPr>
            <p:ph type="ctrTitle"/>
          </p:nvPr>
        </p:nvSpPr>
        <p:spPr>
          <a:xfrm>
            <a:off x="2209800" y="2130426"/>
            <a:ext cx="7772400" cy="1470025"/>
          </a:xfrm>
        </p:spPr>
        <p:txBody>
          <a:bodyPr anchor="ctr"/>
          <a:lstStyle/>
          <a:p>
            <a:endParaRPr lang="zh-CN" altLang="zh-CN" sz="4400"/>
          </a:p>
        </p:txBody>
      </p:sp>
      <p:sp>
        <p:nvSpPr>
          <p:cNvPr id="107523" name="Rectangle 3">
            <a:extLst>
              <a:ext uri="{FF2B5EF4-FFF2-40B4-BE49-F238E27FC236}">
                <a16:creationId xmlns:a16="http://schemas.microsoft.com/office/drawing/2014/main" id="{E830F2BC-CADB-4920-A117-29C455C886C6}"/>
              </a:ext>
            </a:extLst>
          </p:cNvPr>
          <p:cNvSpPr>
            <a:spLocks noGrp="1" noChangeArrowheads="1"/>
          </p:cNvSpPr>
          <p:nvPr>
            <p:ph type="subTitle" idx="1"/>
          </p:nvPr>
        </p:nvSpPr>
        <p:spPr>
          <a:xfrm>
            <a:off x="2895600" y="3886200"/>
            <a:ext cx="6400800" cy="1752600"/>
          </a:xfrm>
        </p:spPr>
        <p:txBody>
          <a:bodyPr/>
          <a:lstStyle/>
          <a:p>
            <a:r>
              <a:rPr lang="en-US" altLang="zh-CN" sz="3200"/>
              <a:t>1.4  </a:t>
            </a:r>
            <a:r>
              <a:rPr lang="zh-CN" altLang="en-US" sz="3200"/>
              <a:t>逻辑函数常用的描述方法及相互间的转换</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8" name="Rectangle 10">
            <a:extLst>
              <a:ext uri="{FF2B5EF4-FFF2-40B4-BE49-F238E27FC236}">
                <a16:creationId xmlns:a16="http://schemas.microsoft.com/office/drawing/2014/main" id="{2797EC65-EB29-46B9-AF2C-D8AD7EDF204A}"/>
              </a:ext>
            </a:extLst>
          </p:cNvPr>
          <p:cNvSpPr>
            <a:spLocks noGrp="1" noChangeArrowheads="1"/>
          </p:cNvSpPr>
          <p:nvPr>
            <p:ph type="title"/>
          </p:nvPr>
        </p:nvSpPr>
        <p:spPr>
          <a:noFill/>
          <a:ln/>
        </p:spPr>
        <p:txBody>
          <a:bodyPr/>
          <a:lstStyle/>
          <a:p>
            <a:r>
              <a:rPr kumimoji="1" lang="zh-CN" altLang="en-US" b="1"/>
              <a:t>逻辑函数常用的描述方法</a:t>
            </a:r>
          </a:p>
        </p:txBody>
      </p:sp>
      <p:sp>
        <p:nvSpPr>
          <p:cNvPr id="109577" name="Rectangle 9">
            <a:extLst>
              <a:ext uri="{FF2B5EF4-FFF2-40B4-BE49-F238E27FC236}">
                <a16:creationId xmlns:a16="http://schemas.microsoft.com/office/drawing/2014/main" id="{145A055B-EA11-4AF9-8770-092BFC71CD1C}"/>
              </a:ext>
            </a:extLst>
          </p:cNvPr>
          <p:cNvSpPr>
            <a:spLocks noGrp="1" noChangeArrowheads="1"/>
          </p:cNvSpPr>
          <p:nvPr>
            <p:ph idx="1"/>
          </p:nvPr>
        </p:nvSpPr>
        <p:spPr/>
        <p:txBody>
          <a:bodyPr/>
          <a:lstStyle/>
          <a:p>
            <a:r>
              <a:rPr lang="zh-CN" altLang="en-US"/>
              <a:t>表达式</a:t>
            </a:r>
          </a:p>
          <a:p>
            <a:r>
              <a:rPr lang="zh-CN" altLang="en-US"/>
              <a:t>真值表</a:t>
            </a:r>
          </a:p>
          <a:p>
            <a:r>
              <a:rPr lang="zh-CN" altLang="en-US"/>
              <a:t>卡诺图</a:t>
            </a:r>
          </a:p>
          <a:p>
            <a:r>
              <a:rPr lang="zh-CN" altLang="en-US"/>
              <a:t>逻辑图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07DCBDF-6892-4DBB-8141-C097F60290E9}"/>
              </a:ext>
            </a:extLst>
          </p:cNvPr>
          <p:cNvSpPr>
            <a:spLocks noGrp="1" noChangeArrowheads="1"/>
          </p:cNvSpPr>
          <p:nvPr>
            <p:ph type="title"/>
          </p:nvPr>
        </p:nvSpPr>
        <p:spPr/>
        <p:txBody>
          <a:bodyPr/>
          <a:lstStyle/>
          <a:p>
            <a:r>
              <a:rPr lang="zh-CN" altLang="en-US" b="1"/>
              <a:t>数字逻辑电路特点</a:t>
            </a:r>
          </a:p>
        </p:txBody>
      </p:sp>
      <p:sp>
        <p:nvSpPr>
          <p:cNvPr id="58371" name="Rectangle 3">
            <a:extLst>
              <a:ext uri="{FF2B5EF4-FFF2-40B4-BE49-F238E27FC236}">
                <a16:creationId xmlns:a16="http://schemas.microsoft.com/office/drawing/2014/main" id="{A84AE91C-5ED7-4EA9-B7E3-315EB86D5EFB}"/>
              </a:ext>
            </a:extLst>
          </p:cNvPr>
          <p:cNvSpPr>
            <a:spLocks noGrp="1" noChangeArrowheads="1"/>
          </p:cNvSpPr>
          <p:nvPr>
            <p:ph idx="1"/>
          </p:nvPr>
        </p:nvSpPr>
        <p:spPr/>
        <p:txBody>
          <a:bodyPr>
            <a:normAutofit fontScale="70000" lnSpcReduction="20000"/>
          </a:bodyPr>
          <a:lstStyle/>
          <a:p>
            <a:pPr>
              <a:lnSpc>
                <a:spcPct val="80000"/>
              </a:lnSpc>
            </a:pPr>
            <a:r>
              <a:rPr lang="zh-CN" altLang="en-US" sz="2400" dirty="0"/>
              <a:t>电路的基本工作信号是二值信号。它表现为电路中电压的“高”或“低”、</a:t>
            </a:r>
            <a:endParaRPr lang="en-US" altLang="zh-CN" sz="2400" dirty="0"/>
          </a:p>
          <a:p>
            <a:pPr marL="0" indent="0">
              <a:lnSpc>
                <a:spcPct val="80000"/>
              </a:lnSpc>
              <a:buNone/>
            </a:pPr>
            <a:r>
              <a:rPr lang="zh-CN" altLang="en-US" sz="2400" dirty="0"/>
              <a:t>开关的“接通”或“断开”、晶体管的“导通”或“截止”等两种稳定的物理</a:t>
            </a:r>
            <a:endParaRPr lang="en-US" altLang="zh-CN" sz="2400" dirty="0"/>
          </a:p>
          <a:p>
            <a:pPr marL="0" indent="0">
              <a:lnSpc>
                <a:spcPct val="80000"/>
              </a:lnSpc>
              <a:buNone/>
            </a:pPr>
            <a:r>
              <a:rPr lang="zh-CN" altLang="en-US" sz="2400" dirty="0"/>
              <a:t>状态。</a:t>
            </a:r>
            <a:br>
              <a:rPr lang="zh-CN" altLang="en-US" sz="2400" dirty="0"/>
            </a:br>
            <a:r>
              <a:rPr lang="zh-CN" altLang="en-US" sz="2400" dirty="0"/>
              <a:t> </a:t>
            </a:r>
          </a:p>
          <a:p>
            <a:pPr>
              <a:lnSpc>
                <a:spcPct val="80000"/>
              </a:lnSpc>
            </a:pPr>
            <a:r>
              <a:rPr lang="zh-CN" altLang="en-US" sz="2400" dirty="0"/>
              <a:t>电路中的半导体器件一般都工作在开、关状态，对电路进行研究时，主要关</a:t>
            </a:r>
            <a:endParaRPr lang="en-US" altLang="zh-CN" sz="2400" dirty="0"/>
          </a:p>
          <a:p>
            <a:pPr marL="0" indent="0">
              <a:lnSpc>
                <a:spcPct val="80000"/>
              </a:lnSpc>
              <a:buNone/>
            </a:pPr>
            <a:r>
              <a:rPr lang="zh-CN" altLang="en-US" sz="2400" dirty="0"/>
              <a:t>心输出和输入之间的逻辑关系。</a:t>
            </a:r>
            <a:br>
              <a:rPr lang="zh-CN" altLang="en-US" sz="2400" dirty="0"/>
            </a:br>
            <a:r>
              <a:rPr lang="zh-CN" altLang="en-US" sz="2400" dirty="0"/>
              <a:t> </a:t>
            </a:r>
          </a:p>
          <a:p>
            <a:pPr>
              <a:lnSpc>
                <a:spcPct val="80000"/>
              </a:lnSpc>
            </a:pPr>
            <a:r>
              <a:rPr lang="zh-CN" altLang="en-US" sz="2400" dirty="0"/>
              <a:t>电路结构简单、功耗低、便于集成制造和系列化生产。产品价格低廉、使用</a:t>
            </a:r>
            <a:endParaRPr lang="en-US" altLang="zh-CN" sz="2400" dirty="0"/>
          </a:p>
          <a:p>
            <a:pPr marL="0" indent="0">
              <a:lnSpc>
                <a:spcPct val="80000"/>
              </a:lnSpc>
              <a:buNone/>
            </a:pPr>
            <a:r>
              <a:rPr lang="zh-CN" altLang="en-US" sz="2400" dirty="0"/>
              <a:t>方便、通用性好。</a:t>
            </a:r>
            <a:br>
              <a:rPr lang="zh-CN" altLang="en-US" sz="2400" dirty="0"/>
            </a:br>
            <a:r>
              <a:rPr lang="zh-CN" altLang="en-US" sz="2400" dirty="0"/>
              <a:t> </a:t>
            </a:r>
          </a:p>
          <a:p>
            <a:pPr>
              <a:lnSpc>
                <a:spcPct val="80000"/>
              </a:lnSpc>
            </a:pPr>
            <a:r>
              <a:rPr lang="zh-CN" altLang="en-US" sz="2400" dirty="0"/>
              <a:t>由数字逻辑电路构成的数字系统工作速度快、精度高、功能强、可靠性好。 </a:t>
            </a:r>
            <a:endParaRPr lang="en-US" altLang="zh-CN" sz="2400" dirty="0"/>
          </a:p>
          <a:p>
            <a:pPr marL="0" indent="0">
              <a:lnSpc>
                <a:spcPct val="80000"/>
              </a:lnSpc>
              <a:buNone/>
            </a:pPr>
            <a:r>
              <a:rPr lang="zh-CN" altLang="en-US" sz="2400" dirty="0"/>
              <a:t>随着半导体技术和工艺的发展，出现了数字集成电路，数字集成电路按照集成度的高低</a:t>
            </a:r>
            <a:endParaRPr lang="en-US" altLang="zh-CN" sz="2400" dirty="0"/>
          </a:p>
          <a:p>
            <a:pPr marL="0" indent="0">
              <a:lnSpc>
                <a:spcPct val="80000"/>
              </a:lnSpc>
              <a:buNone/>
            </a:pPr>
            <a:r>
              <a:rPr lang="zh-CN" altLang="en-US" sz="2400" dirty="0"/>
              <a:t>可分为小规模（</a:t>
            </a:r>
            <a:r>
              <a:rPr lang="en-US" altLang="zh-CN" sz="2400" dirty="0"/>
              <a:t>SSI</a:t>
            </a:r>
            <a:r>
              <a:rPr lang="zh-CN" altLang="en-US" sz="2400" dirty="0"/>
              <a:t>）、中规模（</a:t>
            </a:r>
            <a:r>
              <a:rPr lang="en-US" altLang="zh-CN" sz="2400" dirty="0"/>
              <a:t>MSI</a:t>
            </a:r>
            <a:r>
              <a:rPr lang="zh-CN" altLang="en-US" sz="2400" dirty="0"/>
              <a:t>）、大规模（</a:t>
            </a:r>
            <a:r>
              <a:rPr lang="en-US" altLang="zh-CN" sz="2400" dirty="0"/>
              <a:t>LSI</a:t>
            </a:r>
            <a:r>
              <a:rPr lang="zh-CN" altLang="en-US" sz="2400" dirty="0"/>
              <a:t>）和超大规模（</a:t>
            </a:r>
            <a:r>
              <a:rPr lang="en-US" altLang="zh-CN" sz="2400" dirty="0"/>
              <a:t>VLSI</a:t>
            </a:r>
            <a:r>
              <a:rPr lang="zh-CN" altLang="en-US" sz="2400" dirty="0"/>
              <a:t>）几种类型。 </a:t>
            </a:r>
          </a:p>
          <a:p>
            <a:pPr>
              <a:lnSpc>
                <a:spcPct val="80000"/>
              </a:lnSpc>
            </a:pPr>
            <a:endParaRPr lang="en-US" altLang="zh-CN"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1A3DE6B3-D5AA-48D8-A872-71523669461F}"/>
              </a:ext>
            </a:extLst>
          </p:cNvPr>
          <p:cNvSpPr>
            <a:spLocks noGrp="1" noChangeArrowheads="1"/>
          </p:cNvSpPr>
          <p:nvPr>
            <p:ph type="title"/>
          </p:nvPr>
        </p:nvSpPr>
        <p:spPr/>
        <p:txBody>
          <a:bodyPr/>
          <a:lstStyle/>
          <a:p>
            <a:r>
              <a:rPr kumimoji="1" lang="zh-CN" altLang="en-US" b="1">
                <a:solidFill>
                  <a:schemeClr val="tx1"/>
                </a:solidFill>
              </a:rPr>
              <a:t>表达式</a:t>
            </a:r>
          </a:p>
        </p:txBody>
      </p:sp>
      <p:sp>
        <p:nvSpPr>
          <p:cNvPr id="113667" name="Rectangle 3">
            <a:extLst>
              <a:ext uri="{FF2B5EF4-FFF2-40B4-BE49-F238E27FC236}">
                <a16:creationId xmlns:a16="http://schemas.microsoft.com/office/drawing/2014/main" id="{62BC6C98-ED74-4781-8C0A-9D3498C0C75A}"/>
              </a:ext>
            </a:extLst>
          </p:cNvPr>
          <p:cNvSpPr>
            <a:spLocks noGrp="1" noChangeArrowheads="1"/>
          </p:cNvSpPr>
          <p:nvPr>
            <p:ph idx="1"/>
          </p:nvPr>
        </p:nvSpPr>
        <p:spPr>
          <a:xfrm>
            <a:off x="1981200" y="1600200"/>
            <a:ext cx="8229600" cy="4953000"/>
          </a:xfrm>
        </p:spPr>
        <p:txBody>
          <a:bodyPr/>
          <a:lstStyle/>
          <a:p>
            <a:pPr>
              <a:lnSpc>
                <a:spcPct val="90000"/>
              </a:lnSpc>
            </a:pPr>
            <a:r>
              <a:rPr lang="zh-CN" altLang="en-US"/>
              <a:t>由逻辑变量和逻辑运算符号组成，用于表示变量之间逻辑关系的式子，称为逻辑表达式。</a:t>
            </a:r>
          </a:p>
          <a:p>
            <a:pPr lvl="1">
              <a:lnSpc>
                <a:spcPct val="90000"/>
              </a:lnSpc>
            </a:pPr>
            <a:r>
              <a:rPr lang="zh-CN" altLang="en-US"/>
              <a:t>与或表达式</a:t>
            </a:r>
          </a:p>
          <a:p>
            <a:pPr lvl="1">
              <a:lnSpc>
                <a:spcPct val="90000"/>
              </a:lnSpc>
            </a:pPr>
            <a:r>
              <a:rPr lang="zh-CN" altLang="en-US"/>
              <a:t>标准与或表达式</a:t>
            </a:r>
          </a:p>
          <a:p>
            <a:pPr lvl="1">
              <a:lnSpc>
                <a:spcPct val="90000"/>
              </a:lnSpc>
            </a:pPr>
            <a:r>
              <a:rPr lang="zh-CN" altLang="en-US"/>
              <a:t>或与表达式</a:t>
            </a:r>
          </a:p>
          <a:p>
            <a:pPr lvl="1">
              <a:lnSpc>
                <a:spcPct val="90000"/>
              </a:lnSpc>
            </a:pPr>
            <a:r>
              <a:rPr lang="zh-CN" altLang="en-US"/>
              <a:t>标准或与表达式</a:t>
            </a:r>
          </a:p>
          <a:p>
            <a:pPr lvl="1">
              <a:lnSpc>
                <a:spcPct val="90000"/>
              </a:lnSpc>
            </a:pPr>
            <a:r>
              <a:rPr lang="zh-CN" altLang="en-US"/>
              <a:t>与非与非表达式</a:t>
            </a:r>
          </a:p>
          <a:p>
            <a:pPr lvl="1">
              <a:lnSpc>
                <a:spcPct val="90000"/>
              </a:lnSpc>
            </a:pPr>
            <a:r>
              <a:rPr lang="zh-CN" altLang="en-US"/>
              <a:t>或非或非表达式</a:t>
            </a:r>
          </a:p>
          <a:p>
            <a:pPr lvl="1">
              <a:lnSpc>
                <a:spcPct val="90000"/>
              </a:lnSpc>
            </a:pPr>
            <a:r>
              <a:rPr lang="zh-CN" altLang="en-US"/>
              <a:t>与或非表达式</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800DF7C-BD5C-43F1-AF8D-5993724104FE}"/>
              </a:ext>
            </a:extLst>
          </p:cNvPr>
          <p:cNvSpPr>
            <a:spLocks noGrp="1" noChangeArrowheads="1"/>
          </p:cNvSpPr>
          <p:nvPr>
            <p:ph type="title"/>
          </p:nvPr>
        </p:nvSpPr>
        <p:spPr/>
        <p:txBody>
          <a:bodyPr/>
          <a:lstStyle/>
          <a:p>
            <a:r>
              <a:rPr kumimoji="1" lang="zh-CN" altLang="en-US" b="1">
                <a:solidFill>
                  <a:schemeClr val="tx1"/>
                </a:solidFill>
              </a:rPr>
              <a:t>逻辑函数的标准形式</a:t>
            </a:r>
          </a:p>
        </p:txBody>
      </p:sp>
      <p:grpSp>
        <p:nvGrpSpPr>
          <p:cNvPr id="114700" name="Group 12">
            <a:extLst>
              <a:ext uri="{FF2B5EF4-FFF2-40B4-BE49-F238E27FC236}">
                <a16:creationId xmlns:a16="http://schemas.microsoft.com/office/drawing/2014/main" id="{AB9D8DD0-E9CB-42C9-8745-9455D4530C1C}"/>
              </a:ext>
            </a:extLst>
          </p:cNvPr>
          <p:cNvGrpSpPr>
            <a:grpSpLocks/>
          </p:cNvGrpSpPr>
          <p:nvPr/>
        </p:nvGrpSpPr>
        <p:grpSpPr bwMode="auto">
          <a:xfrm>
            <a:off x="1676400" y="1468439"/>
            <a:ext cx="8763000" cy="4783137"/>
            <a:chOff x="96" y="925"/>
            <a:chExt cx="5520" cy="3013"/>
          </a:xfrm>
        </p:grpSpPr>
        <p:sp>
          <p:nvSpPr>
            <p:cNvPr id="114697" name="Text Box 9">
              <a:extLst>
                <a:ext uri="{FF2B5EF4-FFF2-40B4-BE49-F238E27FC236}">
                  <a16:creationId xmlns:a16="http://schemas.microsoft.com/office/drawing/2014/main" id="{A78BD703-F481-42F8-BEA3-BEA5210513D2}"/>
                </a:ext>
              </a:extLst>
            </p:cNvPr>
            <p:cNvSpPr txBox="1">
              <a:spLocks noChangeArrowheads="1"/>
            </p:cNvSpPr>
            <p:nvPr/>
          </p:nvSpPr>
          <p:spPr bwMode="auto">
            <a:xfrm>
              <a:off x="96" y="925"/>
              <a:ext cx="5520" cy="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78000"/>
                </a:lnSpc>
                <a:spcBef>
                  <a:spcPct val="50000"/>
                </a:spcBef>
              </a:pPr>
              <a:r>
                <a:rPr kumimoji="1" lang="en-US" altLang="zh-CN" sz="2400">
                  <a:latin typeface="Times New Roman" panose="02020603050405020304" pitchFamily="18" charset="0"/>
                </a:rPr>
                <a:t>      1) </a:t>
              </a:r>
              <a:r>
                <a:rPr kumimoji="1" lang="zh-CN" altLang="en-US" sz="2400">
                  <a:latin typeface="Times New Roman" panose="02020603050405020304" pitchFamily="18" charset="0"/>
                </a:rPr>
                <a:t>标准积之和式（</a:t>
              </a:r>
              <a:r>
                <a:rPr kumimoji="1" lang="zh-CN" altLang="en-US" sz="2400"/>
                <a:t>标准与或表达式）</a:t>
              </a:r>
              <a:endParaRPr kumimoji="1" lang="zh-CN" altLang="en-US" sz="2400">
                <a:latin typeface="Times New Roman" panose="02020603050405020304" pitchFamily="18" charset="0"/>
              </a:endParaRPr>
            </a:p>
            <a:p>
              <a:pPr>
                <a:lnSpc>
                  <a:spcPct val="178000"/>
                </a:lnSpc>
                <a:spcBef>
                  <a:spcPct val="50000"/>
                </a:spcBef>
              </a:pPr>
              <a:r>
                <a:rPr kumimoji="1" lang="zh-CN" altLang="en-US" sz="2400">
                  <a:latin typeface="Times New Roman" panose="02020603050405020304" pitchFamily="18" charset="0"/>
                </a:rPr>
                <a:t>      在逻辑代数中， 全部输入变量均以原变量或反变量的形式出现</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次且仅出现</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次的“乘积项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与项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称为“标准积项”。</a:t>
              </a:r>
              <a:r>
                <a:rPr kumimoji="1" lang="en-US" altLang="zh-CN" sz="2400">
                  <a:latin typeface="Times New Roman" panose="02020603050405020304" pitchFamily="18" charset="0"/>
                </a:rPr>
                <a:t>n</a:t>
              </a:r>
              <a:r>
                <a:rPr kumimoji="1" lang="zh-CN" altLang="en-US" sz="2400">
                  <a:latin typeface="Times New Roman" panose="02020603050405020304" pitchFamily="18" charset="0"/>
                </a:rPr>
                <a:t>个变量的逻辑函数最多可以有</a:t>
              </a:r>
              <a:r>
                <a:rPr kumimoji="1" lang="en-US" altLang="zh-CN" sz="2400">
                  <a:latin typeface="Times New Roman" panose="02020603050405020304" pitchFamily="18" charset="0"/>
                </a:rPr>
                <a:t>2</a:t>
              </a:r>
              <a:r>
                <a:rPr kumimoji="1" lang="en-US" altLang="zh-CN" sz="2400" baseline="30000">
                  <a:latin typeface="Times New Roman" panose="02020603050405020304" pitchFamily="18" charset="0"/>
                </a:rPr>
                <a:t>n</a:t>
              </a:r>
              <a:r>
                <a:rPr kumimoji="1" lang="zh-CN" altLang="en-US" sz="2400">
                  <a:latin typeface="Times New Roman" panose="02020603050405020304" pitchFamily="18" charset="0"/>
                </a:rPr>
                <a:t>个标准积项。以两个变量</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的函数为例，它最多可以有</a:t>
              </a:r>
              <a:r>
                <a:rPr kumimoji="1" lang="en-US" altLang="zh-CN" sz="2400">
                  <a:latin typeface="Times New Roman" panose="02020603050405020304" pitchFamily="18" charset="0"/>
                </a:rPr>
                <a:t>4</a:t>
              </a:r>
              <a:r>
                <a:rPr kumimoji="1" lang="zh-CN" altLang="en-US" sz="2400">
                  <a:latin typeface="Times New Roman" panose="02020603050405020304" pitchFamily="18" charset="0"/>
                </a:rPr>
                <a:t>个标准积项：                               和</a:t>
              </a:r>
              <a:r>
                <a:rPr kumimoji="1" lang="en-US" altLang="zh-CN" sz="2400">
                  <a:latin typeface="Times New Roman" panose="02020603050405020304" pitchFamily="18" charset="0"/>
                </a:rPr>
                <a:t>AB</a:t>
              </a:r>
              <a:r>
                <a:rPr kumimoji="1" lang="zh-CN" altLang="en-US" sz="2400">
                  <a:latin typeface="Times New Roman" panose="02020603050405020304" pitchFamily="18" charset="0"/>
                </a:rPr>
                <a:t>。 诸如                                 			等形式的乘积项都不是标准积项。 </a:t>
              </a:r>
            </a:p>
          </p:txBody>
        </p:sp>
        <p:graphicFrame>
          <p:nvGraphicFramePr>
            <p:cNvPr id="114698" name="Object 10">
              <a:extLst>
                <a:ext uri="{FF2B5EF4-FFF2-40B4-BE49-F238E27FC236}">
                  <a16:creationId xmlns:a16="http://schemas.microsoft.com/office/drawing/2014/main" id="{AD351E75-A3B8-49AF-979F-B5B298654111}"/>
                </a:ext>
              </a:extLst>
            </p:cNvPr>
            <p:cNvGraphicFramePr>
              <a:graphicFrameLocks noChangeAspect="1"/>
            </p:cNvGraphicFramePr>
            <p:nvPr/>
          </p:nvGraphicFramePr>
          <p:xfrm>
            <a:off x="2832" y="2786"/>
            <a:ext cx="1536" cy="318"/>
          </p:xfrm>
          <a:graphic>
            <a:graphicData uri="http://schemas.openxmlformats.org/presentationml/2006/ole">
              <mc:AlternateContent xmlns:mc="http://schemas.openxmlformats.org/markup-compatibility/2006">
                <mc:Choice xmlns:v="urn:schemas-microsoft-com:vml" Requires="v">
                  <p:oleObj spid="_x0000_s114711" name="Equation" r:id="rId3" imgW="977760" imgH="203040" progId="Equation.3">
                    <p:embed/>
                  </p:oleObj>
                </mc:Choice>
                <mc:Fallback>
                  <p:oleObj name="Equation" r:id="rId3" imgW="977760" imgH="2030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 y="2786"/>
                          <a:ext cx="153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9" name="Object 11">
              <a:extLst>
                <a:ext uri="{FF2B5EF4-FFF2-40B4-BE49-F238E27FC236}">
                  <a16:creationId xmlns:a16="http://schemas.microsoft.com/office/drawing/2014/main" id="{AA5FBA74-1643-44A9-9DB8-6B3E2A976EA7}"/>
                </a:ext>
              </a:extLst>
            </p:cNvPr>
            <p:cNvGraphicFramePr>
              <a:graphicFrameLocks noChangeAspect="1"/>
            </p:cNvGraphicFramePr>
            <p:nvPr/>
          </p:nvGraphicFramePr>
          <p:xfrm>
            <a:off x="240" y="3216"/>
            <a:ext cx="1440" cy="303"/>
          </p:xfrm>
          <a:graphic>
            <a:graphicData uri="http://schemas.openxmlformats.org/presentationml/2006/ole">
              <mc:AlternateContent xmlns:mc="http://schemas.openxmlformats.org/markup-compatibility/2006">
                <mc:Choice xmlns:v="urn:schemas-microsoft-com:vml" Requires="v">
                  <p:oleObj spid="_x0000_s114712" name="Equation" r:id="rId5" imgW="965160" imgH="203040" progId="Equation.3">
                    <p:embed/>
                  </p:oleObj>
                </mc:Choice>
                <mc:Fallback>
                  <p:oleObj name="Equation" r:id="rId5" imgW="965160" imgH="2030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 y="3216"/>
                          <a:ext cx="1440"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Text Box 4">
            <a:extLst>
              <a:ext uri="{FF2B5EF4-FFF2-40B4-BE49-F238E27FC236}">
                <a16:creationId xmlns:a16="http://schemas.microsoft.com/office/drawing/2014/main" id="{AB06D77E-2D48-4BC2-8564-3479B097B1E8}"/>
              </a:ext>
            </a:extLst>
          </p:cNvPr>
          <p:cNvSpPr txBox="1">
            <a:spLocks noChangeArrowheads="1"/>
          </p:cNvSpPr>
          <p:nvPr/>
        </p:nvSpPr>
        <p:spPr bwMode="auto">
          <a:xfrm>
            <a:off x="1752600" y="609600"/>
            <a:ext cx="8763000" cy="297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8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标准积项有时也称为“最小项</a:t>
            </a:r>
            <a:r>
              <a:rPr kumimoji="1" lang="en-US" altLang="zh-CN" sz="2400">
                <a:latin typeface="Times New Roman" panose="02020603050405020304" pitchFamily="18" charset="0"/>
              </a:rPr>
              <a:t>(Minterm)”</a:t>
            </a:r>
            <a:r>
              <a:rPr kumimoji="1" lang="zh-CN" altLang="en-US" sz="2400">
                <a:latin typeface="Times New Roman" panose="02020603050405020304" pitchFamily="18" charset="0"/>
              </a:rPr>
              <a:t>， 并用小写英文字母</a:t>
            </a:r>
            <a:r>
              <a:rPr kumimoji="1" lang="en-US" altLang="zh-CN" sz="2400">
                <a:latin typeface="Times New Roman" panose="02020603050405020304" pitchFamily="18" charset="0"/>
              </a:rPr>
              <a:t>m</a:t>
            </a:r>
            <a:r>
              <a:rPr kumimoji="1" lang="zh-CN" altLang="en-US" sz="2400">
                <a:latin typeface="Times New Roman" panose="02020603050405020304" pitchFamily="18" charset="0"/>
              </a:rPr>
              <a:t>加序号下标</a:t>
            </a:r>
            <a:r>
              <a:rPr kumimoji="1" lang="en-US" altLang="zh-CN" sz="2400" i="1">
                <a:latin typeface="Times New Roman" panose="02020603050405020304" pitchFamily="18" charset="0"/>
              </a:rPr>
              <a:t>i</a:t>
            </a:r>
            <a:r>
              <a:rPr kumimoji="1" lang="zh-CN" altLang="en-US" sz="2400">
                <a:latin typeface="Times New Roman" panose="02020603050405020304" pitchFamily="18" charset="0"/>
              </a:rPr>
              <a:t>的形式来简记。序号</a:t>
            </a:r>
            <a:r>
              <a:rPr kumimoji="1" lang="en-US" altLang="zh-CN" sz="2400" i="1">
                <a:latin typeface="Times New Roman" panose="02020603050405020304" pitchFamily="18" charset="0"/>
              </a:rPr>
              <a:t>i</a:t>
            </a:r>
            <a:r>
              <a:rPr kumimoji="1" lang="zh-CN" altLang="en-US" sz="2400">
                <a:latin typeface="Times New Roman" panose="02020603050405020304" pitchFamily="18" charset="0"/>
              </a:rPr>
              <a:t>的确定方法是，将最小项中的变量按序排列后，原变量用</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表示，反变量用</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表示，得到</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组二进制数，将其转换为等值的十进制数，就是序号</a:t>
            </a:r>
            <a:r>
              <a:rPr kumimoji="1" lang="en-US" altLang="zh-CN" sz="2400" i="1">
                <a:latin typeface="Times New Roman" panose="02020603050405020304" pitchFamily="18" charset="0"/>
              </a:rPr>
              <a:t>i</a:t>
            </a:r>
            <a:r>
              <a:rPr kumimoji="1" lang="zh-CN" altLang="en-US" sz="2400">
                <a:latin typeface="Times New Roman" panose="02020603050405020304" pitchFamily="18" charset="0"/>
              </a:rPr>
              <a:t>。例如，二变量函数</a:t>
            </a:r>
            <a:r>
              <a:rPr kumimoji="1" lang="en-US" altLang="zh-CN" sz="2400">
                <a:latin typeface="Times New Roman" panose="02020603050405020304" pitchFamily="18" charset="0"/>
              </a:rPr>
              <a:t>F(A,B)</a:t>
            </a:r>
            <a:r>
              <a:rPr kumimoji="1" lang="zh-CN" altLang="en-US" sz="2400">
                <a:latin typeface="Times New Roman" panose="02020603050405020304" pitchFamily="18" charset="0"/>
              </a:rPr>
              <a:t>的</a:t>
            </a:r>
            <a:r>
              <a:rPr kumimoji="1" lang="en-US" altLang="zh-CN" sz="2400">
                <a:latin typeface="Times New Roman" panose="02020603050405020304" pitchFamily="18" charset="0"/>
              </a:rPr>
              <a:t>4</a:t>
            </a:r>
            <a:r>
              <a:rPr kumimoji="1" lang="zh-CN" altLang="en-US" sz="2400">
                <a:latin typeface="Times New Roman" panose="02020603050405020304" pitchFamily="18" charset="0"/>
              </a:rPr>
              <a:t>个最小项为 </a:t>
            </a:r>
          </a:p>
        </p:txBody>
      </p:sp>
      <p:graphicFrame>
        <p:nvGraphicFramePr>
          <p:cNvPr id="115717" name="Object 5">
            <a:extLst>
              <a:ext uri="{FF2B5EF4-FFF2-40B4-BE49-F238E27FC236}">
                <a16:creationId xmlns:a16="http://schemas.microsoft.com/office/drawing/2014/main" id="{493C7899-DC80-453C-BB1D-4496CCA30F77}"/>
              </a:ext>
            </a:extLst>
          </p:cNvPr>
          <p:cNvGraphicFramePr>
            <a:graphicFrameLocks noChangeAspect="1"/>
          </p:cNvGraphicFramePr>
          <p:nvPr/>
        </p:nvGraphicFramePr>
        <p:xfrm>
          <a:off x="2438400" y="4114800"/>
          <a:ext cx="3200400" cy="1225550"/>
        </p:xfrm>
        <a:graphic>
          <a:graphicData uri="http://schemas.openxmlformats.org/presentationml/2006/ole">
            <mc:AlternateContent xmlns:mc="http://schemas.openxmlformats.org/markup-compatibility/2006">
              <mc:Choice xmlns:v="urn:schemas-microsoft-com:vml" Requires="v">
                <p:oleObj spid="_x0000_s115729" name="Equation" r:id="rId3" imgW="1460160" imgH="558720" progId="Equation.3">
                  <p:embed/>
                </p:oleObj>
              </mc:Choice>
              <mc:Fallback>
                <p:oleObj name="Equation" r:id="rId3" imgW="1460160" imgH="5587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114800"/>
                        <a:ext cx="3200400"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18" name="Object 6">
            <a:extLst>
              <a:ext uri="{FF2B5EF4-FFF2-40B4-BE49-F238E27FC236}">
                <a16:creationId xmlns:a16="http://schemas.microsoft.com/office/drawing/2014/main" id="{AE4A115B-A3EF-49D3-BBCA-A837E31D5C49}"/>
              </a:ext>
            </a:extLst>
          </p:cNvPr>
          <p:cNvGraphicFramePr>
            <a:graphicFrameLocks noChangeAspect="1"/>
          </p:cNvGraphicFramePr>
          <p:nvPr/>
        </p:nvGraphicFramePr>
        <p:xfrm>
          <a:off x="6851650" y="4141789"/>
          <a:ext cx="3060700" cy="1169987"/>
        </p:xfrm>
        <a:graphic>
          <a:graphicData uri="http://schemas.openxmlformats.org/presentationml/2006/ole">
            <mc:AlternateContent xmlns:mc="http://schemas.openxmlformats.org/markup-compatibility/2006">
              <mc:Choice xmlns:v="urn:schemas-microsoft-com:vml" Requires="v">
                <p:oleObj spid="_x0000_s115730" name="Equation" r:id="rId5" imgW="1396800" imgH="533160" progId="Equation.3">
                  <p:embed/>
                </p:oleObj>
              </mc:Choice>
              <mc:Fallback>
                <p:oleObj name="Equation" r:id="rId5" imgW="1396800" imgH="5331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1650" y="4141789"/>
                        <a:ext cx="3060700" cy="116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Text Box 4">
            <a:extLst>
              <a:ext uri="{FF2B5EF4-FFF2-40B4-BE49-F238E27FC236}">
                <a16:creationId xmlns:a16="http://schemas.microsoft.com/office/drawing/2014/main" id="{49184831-0BAB-4EA4-A637-CBCB64060ED8}"/>
              </a:ext>
            </a:extLst>
          </p:cNvPr>
          <p:cNvSpPr txBox="1">
            <a:spLocks noChangeArrowheads="1"/>
          </p:cNvSpPr>
          <p:nvPr/>
        </p:nvSpPr>
        <p:spPr bwMode="auto">
          <a:xfrm>
            <a:off x="1676400" y="660400"/>
            <a:ext cx="8763000"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9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全部由标准积项逻辑加构成的“积之和</a:t>
            </a:r>
            <a:r>
              <a:rPr kumimoji="1" lang="en-US" altLang="zh-CN" sz="2400">
                <a:latin typeface="Times New Roman" panose="02020603050405020304" pitchFamily="18" charset="0"/>
              </a:rPr>
              <a:t>(SOP)”</a:t>
            </a:r>
            <a:r>
              <a:rPr kumimoji="1" lang="zh-CN" altLang="en-US" sz="2400">
                <a:latin typeface="Times New Roman" panose="02020603050405020304" pitchFamily="18" charset="0"/>
              </a:rPr>
              <a:t>逻辑表达式称为“标准积之和式</a:t>
            </a:r>
            <a:r>
              <a:rPr kumimoji="1" lang="en-US" altLang="zh-CN" sz="2400">
                <a:latin typeface="Times New Roman" panose="02020603050405020304" pitchFamily="18" charset="0"/>
              </a:rPr>
              <a:t>(Canonical SOP Expression)”</a:t>
            </a:r>
            <a:r>
              <a:rPr kumimoji="1" lang="zh-CN" altLang="en-US" sz="2400">
                <a:latin typeface="Times New Roman" panose="02020603050405020304" pitchFamily="18" charset="0"/>
              </a:rPr>
              <a:t>或“标准与或式”。 由于标准积项也称为最小项，所以有时也把标准积之和式称为“最小项表达式”。例如，下面就是一个三变量逻辑函数</a:t>
            </a:r>
            <a:r>
              <a:rPr kumimoji="1" lang="en-US" altLang="zh-CN" sz="2400">
                <a:latin typeface="Times New Roman" panose="02020603050405020304" pitchFamily="18" charset="0"/>
              </a:rPr>
              <a:t>F(A,B,C)</a:t>
            </a:r>
            <a:r>
              <a:rPr kumimoji="1" lang="zh-CN" altLang="en-US" sz="2400">
                <a:latin typeface="Times New Roman" panose="02020603050405020304" pitchFamily="18" charset="0"/>
              </a:rPr>
              <a:t>的“标准积之和式”的三种表示形式：</a:t>
            </a:r>
          </a:p>
        </p:txBody>
      </p:sp>
      <p:grpSp>
        <p:nvGrpSpPr>
          <p:cNvPr id="116741" name="Group 5">
            <a:extLst>
              <a:ext uri="{FF2B5EF4-FFF2-40B4-BE49-F238E27FC236}">
                <a16:creationId xmlns:a16="http://schemas.microsoft.com/office/drawing/2014/main" id="{25F5D5DD-A68D-4DD6-B713-114990D77B7B}"/>
              </a:ext>
            </a:extLst>
          </p:cNvPr>
          <p:cNvGrpSpPr>
            <a:grpSpLocks/>
          </p:cNvGrpSpPr>
          <p:nvPr/>
        </p:nvGrpSpPr>
        <p:grpSpPr bwMode="auto">
          <a:xfrm>
            <a:off x="2362200" y="4038601"/>
            <a:ext cx="7634288" cy="1978025"/>
            <a:chOff x="528" y="2544"/>
            <a:chExt cx="4809" cy="1246"/>
          </a:xfrm>
        </p:grpSpPr>
        <p:graphicFrame>
          <p:nvGraphicFramePr>
            <p:cNvPr id="116742" name="Object 6">
              <a:extLst>
                <a:ext uri="{FF2B5EF4-FFF2-40B4-BE49-F238E27FC236}">
                  <a16:creationId xmlns:a16="http://schemas.microsoft.com/office/drawing/2014/main" id="{B8F42292-3118-4418-B186-539FD97AF1CB}"/>
                </a:ext>
              </a:extLst>
            </p:cNvPr>
            <p:cNvGraphicFramePr>
              <a:graphicFrameLocks noChangeAspect="1"/>
            </p:cNvGraphicFramePr>
            <p:nvPr/>
          </p:nvGraphicFramePr>
          <p:xfrm>
            <a:off x="528" y="2544"/>
            <a:ext cx="3648" cy="1246"/>
          </p:xfrm>
          <a:graphic>
            <a:graphicData uri="http://schemas.openxmlformats.org/presentationml/2006/ole">
              <mc:AlternateContent xmlns:mc="http://schemas.openxmlformats.org/markup-compatibility/2006">
                <mc:Choice xmlns:v="urn:schemas-microsoft-com:vml" Requires="v">
                  <p:oleObj spid="_x0000_s116751" name="Equation" r:id="rId3" imgW="2603160" imgH="888840" progId="Equation.3">
                    <p:embed/>
                  </p:oleObj>
                </mc:Choice>
                <mc:Fallback>
                  <p:oleObj name="Equation" r:id="rId3" imgW="2603160" imgH="8888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544"/>
                          <a:ext cx="3648" cy="1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3" name="Text Box 7">
              <a:extLst>
                <a:ext uri="{FF2B5EF4-FFF2-40B4-BE49-F238E27FC236}">
                  <a16:creationId xmlns:a16="http://schemas.microsoft.com/office/drawing/2014/main" id="{24984134-5B84-4624-B0BA-59DDFDFB9C27}"/>
                </a:ext>
              </a:extLst>
            </p:cNvPr>
            <p:cNvSpPr txBox="1">
              <a:spLocks noChangeArrowheads="1"/>
            </p:cNvSpPr>
            <p:nvPr/>
          </p:nvSpPr>
          <p:spPr bwMode="auto">
            <a:xfrm>
              <a:off x="4464" y="2568"/>
              <a:ext cx="8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 (</a:t>
              </a:r>
              <a:r>
                <a:rPr kumimoji="1" lang="zh-CN" altLang="en-US" sz="2400">
                  <a:latin typeface="Times New Roman" panose="02020603050405020304" pitchFamily="18" charset="0"/>
                </a:rPr>
                <a:t>变量型</a:t>
              </a:r>
              <a:r>
                <a:rPr kumimoji="1" lang="en-US" altLang="zh-CN" sz="2400">
                  <a:latin typeface="Times New Roman" panose="02020603050405020304" pitchFamily="18" charset="0"/>
                </a:rPr>
                <a:t>)</a:t>
              </a:r>
            </a:p>
          </p:txBody>
        </p:sp>
        <p:sp>
          <p:nvSpPr>
            <p:cNvPr id="116744" name="Text Box 8">
              <a:extLst>
                <a:ext uri="{FF2B5EF4-FFF2-40B4-BE49-F238E27FC236}">
                  <a16:creationId xmlns:a16="http://schemas.microsoft.com/office/drawing/2014/main" id="{310CA988-640F-41AC-A45A-C8B7FA17FB7F}"/>
                </a:ext>
              </a:extLst>
            </p:cNvPr>
            <p:cNvSpPr txBox="1">
              <a:spLocks noChangeArrowheads="1"/>
            </p:cNvSpPr>
            <p:nvPr/>
          </p:nvSpPr>
          <p:spPr bwMode="auto">
            <a:xfrm>
              <a:off x="4512" y="2954"/>
              <a:ext cx="8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(m</a:t>
              </a:r>
              <a:r>
                <a:rPr kumimoji="1" lang="zh-CN" altLang="en-US" sz="2400">
                  <a:latin typeface="Times New Roman" panose="02020603050405020304" pitchFamily="18" charset="0"/>
                </a:rPr>
                <a:t>型</a:t>
              </a:r>
              <a:r>
                <a:rPr kumimoji="1" lang="en-US" altLang="zh-CN" sz="2400">
                  <a:latin typeface="Times New Roman" panose="02020603050405020304" pitchFamily="18" charset="0"/>
                </a:rPr>
                <a:t>) </a:t>
              </a:r>
            </a:p>
          </p:txBody>
        </p:sp>
        <p:sp>
          <p:nvSpPr>
            <p:cNvPr id="116745" name="Rectangle 9">
              <a:extLst>
                <a:ext uri="{FF2B5EF4-FFF2-40B4-BE49-F238E27FC236}">
                  <a16:creationId xmlns:a16="http://schemas.microsoft.com/office/drawing/2014/main" id="{6FE39282-E441-4158-880B-7F6F6A50651A}"/>
                </a:ext>
              </a:extLst>
            </p:cNvPr>
            <p:cNvSpPr>
              <a:spLocks noChangeArrowheads="1"/>
            </p:cNvSpPr>
            <p:nvPr/>
          </p:nvSpPr>
          <p:spPr bwMode="auto">
            <a:xfrm>
              <a:off x="4512" y="3456"/>
              <a:ext cx="7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(Σm</a:t>
              </a:r>
              <a:r>
                <a:rPr kumimoji="1" lang="zh-CN" altLang="en-US" sz="2400">
                  <a:latin typeface="Times New Roman" panose="02020603050405020304" pitchFamily="18" charset="0"/>
                </a:rPr>
                <a:t>型</a:t>
              </a:r>
              <a:r>
                <a:rPr kumimoji="1" lang="en-US" altLang="zh-CN" sz="2400">
                  <a:latin typeface="Times New Roman" panose="02020603050405020304" pitchFamily="18" charset="0"/>
                </a:rPr>
                <a:t>)</a:t>
              </a: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4" name="Group 4">
            <a:extLst>
              <a:ext uri="{FF2B5EF4-FFF2-40B4-BE49-F238E27FC236}">
                <a16:creationId xmlns:a16="http://schemas.microsoft.com/office/drawing/2014/main" id="{01BB3F7B-D13D-4421-AD33-24BB6B506811}"/>
              </a:ext>
            </a:extLst>
          </p:cNvPr>
          <p:cNvGrpSpPr>
            <a:grpSpLocks/>
          </p:cNvGrpSpPr>
          <p:nvPr/>
        </p:nvGrpSpPr>
        <p:grpSpPr bwMode="auto">
          <a:xfrm>
            <a:off x="1752600" y="533401"/>
            <a:ext cx="8686800" cy="4875213"/>
            <a:chOff x="144" y="336"/>
            <a:chExt cx="5472" cy="3071"/>
          </a:xfrm>
        </p:grpSpPr>
        <p:sp>
          <p:nvSpPr>
            <p:cNvPr id="117765" name="Text Box 5">
              <a:extLst>
                <a:ext uri="{FF2B5EF4-FFF2-40B4-BE49-F238E27FC236}">
                  <a16:creationId xmlns:a16="http://schemas.microsoft.com/office/drawing/2014/main" id="{B405AA5F-FC47-4292-ADCF-4CFB98B43055}"/>
                </a:ext>
              </a:extLst>
            </p:cNvPr>
            <p:cNvSpPr txBox="1">
              <a:spLocks noChangeArrowheads="1"/>
            </p:cNvSpPr>
            <p:nvPr/>
          </p:nvSpPr>
          <p:spPr bwMode="auto">
            <a:xfrm>
              <a:off x="144" y="336"/>
              <a:ext cx="5472" cy="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50000"/>
                </a:spcBef>
              </a:pPr>
              <a:r>
                <a:rPr kumimoji="1" lang="en-US" altLang="zh-CN" sz="2400">
                  <a:latin typeface="Times New Roman" panose="02020603050405020304" pitchFamily="18" charset="0"/>
                </a:rPr>
                <a:t>       2) </a:t>
              </a:r>
              <a:r>
                <a:rPr kumimoji="1" lang="zh-CN" altLang="en-US" sz="2400">
                  <a:latin typeface="Times New Roman" panose="02020603050405020304" pitchFamily="18" charset="0"/>
                </a:rPr>
                <a:t>标准和之积式（</a:t>
              </a:r>
              <a:r>
                <a:rPr kumimoji="1" lang="zh-CN" altLang="en-US" sz="2400"/>
                <a:t>标准或与表达式）</a:t>
              </a:r>
              <a:endParaRPr kumimoji="1" lang="zh-CN" altLang="en-US" sz="2400">
                <a:latin typeface="Times New Roman" panose="02020603050405020304" pitchFamily="18" charset="0"/>
              </a:endParaRPr>
            </a:p>
            <a:p>
              <a:pPr>
                <a:lnSpc>
                  <a:spcPct val="180000"/>
                </a:lnSpc>
                <a:spcBef>
                  <a:spcPct val="50000"/>
                </a:spcBef>
              </a:pPr>
              <a:r>
                <a:rPr kumimoji="1" lang="zh-CN" altLang="en-US" sz="2400">
                  <a:latin typeface="Times New Roman" panose="02020603050405020304" pitchFamily="18" charset="0"/>
                </a:rPr>
                <a:t>       在逻辑代数中， 全部输入变量均以原变量或反变量的形式出现</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次且仅出现</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次的 “和项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或项</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称为“标准和项”。</a:t>
              </a:r>
              <a:r>
                <a:rPr kumimoji="1" lang="en-US" altLang="zh-CN" sz="2400">
                  <a:latin typeface="Times New Roman" panose="02020603050405020304" pitchFamily="18" charset="0"/>
                </a:rPr>
                <a:t>n</a:t>
              </a:r>
              <a:r>
                <a:rPr kumimoji="1" lang="zh-CN" altLang="en-US" sz="2400">
                  <a:latin typeface="Times New Roman" panose="02020603050405020304" pitchFamily="18" charset="0"/>
                </a:rPr>
                <a:t>个变量的逻辑函数最多可以有</a:t>
              </a:r>
              <a:r>
                <a:rPr kumimoji="1" lang="en-US" altLang="zh-CN" sz="2400">
                  <a:latin typeface="Times New Roman" panose="02020603050405020304" pitchFamily="18" charset="0"/>
                </a:rPr>
                <a:t>2</a:t>
              </a:r>
              <a:r>
                <a:rPr kumimoji="1" lang="en-US" altLang="zh-CN" sz="2400" baseline="30000">
                  <a:latin typeface="Times New Roman" panose="02020603050405020304" pitchFamily="18" charset="0"/>
                </a:rPr>
                <a:t>n</a:t>
              </a:r>
              <a:r>
                <a:rPr kumimoji="1" lang="zh-CN" altLang="en-US" sz="2400">
                  <a:latin typeface="Times New Roman" panose="02020603050405020304" pitchFamily="18" charset="0"/>
                </a:rPr>
                <a:t>个标准和项。以两个变量</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的函数为例，它最多可以有</a:t>
              </a:r>
              <a:r>
                <a:rPr kumimoji="1" lang="en-US" altLang="zh-CN" sz="2400">
                  <a:latin typeface="Times New Roman" panose="02020603050405020304" pitchFamily="18" charset="0"/>
                </a:rPr>
                <a:t>4</a:t>
              </a:r>
              <a:r>
                <a:rPr kumimoji="1" lang="zh-CN" altLang="en-US" sz="2400">
                  <a:latin typeface="Times New Roman" panose="02020603050405020304" pitchFamily="18" charset="0"/>
                </a:rPr>
                <a:t>个标准和项： 			              和</a:t>
              </a:r>
              <a:r>
                <a:rPr kumimoji="1" lang="en-US" altLang="zh-CN" sz="2400">
                  <a:latin typeface="Times New Roman" panose="02020603050405020304" pitchFamily="18" charset="0"/>
                </a:rPr>
                <a:t>A+B</a:t>
              </a:r>
              <a:r>
                <a:rPr kumimoji="1" lang="zh-CN" altLang="en-US" sz="2400">
                  <a:latin typeface="Times New Roman" panose="02020603050405020304" pitchFamily="18" charset="0"/>
                </a:rPr>
                <a:t>。 诸如</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                                              等形式的和项都不是标准和项。 </a:t>
              </a:r>
            </a:p>
          </p:txBody>
        </p:sp>
        <p:graphicFrame>
          <p:nvGraphicFramePr>
            <p:cNvPr id="117766" name="Object 6">
              <a:extLst>
                <a:ext uri="{FF2B5EF4-FFF2-40B4-BE49-F238E27FC236}">
                  <a16:creationId xmlns:a16="http://schemas.microsoft.com/office/drawing/2014/main" id="{B27394DA-8852-46FD-A597-0AF5730DCEFF}"/>
                </a:ext>
              </a:extLst>
            </p:cNvPr>
            <p:cNvGraphicFramePr>
              <a:graphicFrameLocks noChangeAspect="1"/>
            </p:cNvGraphicFramePr>
            <p:nvPr/>
          </p:nvGraphicFramePr>
          <p:xfrm>
            <a:off x="3082" y="2234"/>
            <a:ext cx="2295" cy="334"/>
          </p:xfrm>
          <a:graphic>
            <a:graphicData uri="http://schemas.openxmlformats.org/presentationml/2006/ole">
              <mc:AlternateContent xmlns:mc="http://schemas.openxmlformats.org/markup-compatibility/2006">
                <mc:Choice xmlns:v="urn:schemas-microsoft-com:vml" Requires="v">
                  <p:oleObj spid="_x0000_s117778" name="Equation" r:id="rId3" imgW="1396800" imgH="203040" progId="Equation.3">
                    <p:embed/>
                  </p:oleObj>
                </mc:Choice>
                <mc:Fallback>
                  <p:oleObj name="Equation" r:id="rId3" imgW="1396800" imgH="2030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2" y="2234"/>
                          <a:ext cx="2295"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7" name="Object 7">
              <a:extLst>
                <a:ext uri="{FF2B5EF4-FFF2-40B4-BE49-F238E27FC236}">
                  <a16:creationId xmlns:a16="http://schemas.microsoft.com/office/drawing/2014/main" id="{8914DB70-9844-4D74-B403-869B78D95E94}"/>
                </a:ext>
              </a:extLst>
            </p:cNvPr>
            <p:cNvGraphicFramePr>
              <a:graphicFrameLocks noChangeAspect="1"/>
            </p:cNvGraphicFramePr>
            <p:nvPr/>
          </p:nvGraphicFramePr>
          <p:xfrm>
            <a:off x="1830" y="2640"/>
            <a:ext cx="1899" cy="334"/>
          </p:xfrm>
          <a:graphic>
            <a:graphicData uri="http://schemas.openxmlformats.org/presentationml/2006/ole">
              <mc:AlternateContent xmlns:mc="http://schemas.openxmlformats.org/markup-compatibility/2006">
                <mc:Choice xmlns:v="urn:schemas-microsoft-com:vml" Requires="v">
                  <p:oleObj spid="_x0000_s117779" name="Equation" r:id="rId5" imgW="1155600" imgH="203040" progId="Equation.3">
                    <p:embed/>
                  </p:oleObj>
                </mc:Choice>
                <mc:Fallback>
                  <p:oleObj name="Equation" r:id="rId5" imgW="1155600" imgH="203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0" y="2640"/>
                          <a:ext cx="1899"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Text Box 4">
            <a:extLst>
              <a:ext uri="{FF2B5EF4-FFF2-40B4-BE49-F238E27FC236}">
                <a16:creationId xmlns:a16="http://schemas.microsoft.com/office/drawing/2014/main" id="{2104B06A-EB3A-4C10-86F3-B58657DFA749}"/>
              </a:ext>
            </a:extLst>
          </p:cNvPr>
          <p:cNvSpPr txBox="1">
            <a:spLocks noChangeArrowheads="1"/>
          </p:cNvSpPr>
          <p:nvPr/>
        </p:nvSpPr>
        <p:spPr bwMode="auto">
          <a:xfrm>
            <a:off x="1676400" y="533400"/>
            <a:ext cx="8839200" cy="297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8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标准和项有时也称为“最大项</a:t>
            </a:r>
            <a:r>
              <a:rPr kumimoji="1" lang="en-US" altLang="zh-CN" sz="2400">
                <a:latin typeface="Times New Roman" panose="02020603050405020304" pitchFamily="18" charset="0"/>
              </a:rPr>
              <a:t>(Maxterm)”</a:t>
            </a:r>
            <a:r>
              <a:rPr kumimoji="1" lang="zh-CN" altLang="en-US" sz="2400">
                <a:latin typeface="Times New Roman" panose="02020603050405020304" pitchFamily="18" charset="0"/>
              </a:rPr>
              <a:t>， 并用大写英文字母</a:t>
            </a:r>
            <a:r>
              <a:rPr kumimoji="1" lang="en-US" altLang="zh-CN" sz="2400">
                <a:latin typeface="Times New Roman" panose="02020603050405020304" pitchFamily="18" charset="0"/>
              </a:rPr>
              <a:t>M</a:t>
            </a:r>
            <a:r>
              <a:rPr kumimoji="1" lang="zh-CN" altLang="en-US" sz="2400">
                <a:latin typeface="Times New Roman" panose="02020603050405020304" pitchFamily="18" charset="0"/>
              </a:rPr>
              <a:t>加序号下标</a:t>
            </a:r>
            <a:r>
              <a:rPr kumimoji="1" lang="en-US" altLang="zh-CN" sz="2400" i="1">
                <a:latin typeface="Times New Roman" panose="02020603050405020304" pitchFamily="18" charset="0"/>
              </a:rPr>
              <a:t>i</a:t>
            </a:r>
            <a:r>
              <a:rPr kumimoji="1" lang="zh-CN" altLang="en-US" sz="2400">
                <a:latin typeface="Times New Roman" panose="02020603050405020304" pitchFamily="18" charset="0"/>
              </a:rPr>
              <a:t>的形式来简记。序号</a:t>
            </a:r>
            <a:r>
              <a:rPr kumimoji="1" lang="en-US" altLang="zh-CN" sz="2400" i="1">
                <a:latin typeface="Times New Roman" panose="02020603050405020304" pitchFamily="18" charset="0"/>
              </a:rPr>
              <a:t>i</a:t>
            </a:r>
            <a:r>
              <a:rPr kumimoji="1" lang="zh-CN" altLang="en-US" sz="2400">
                <a:latin typeface="Times New Roman" panose="02020603050405020304" pitchFamily="18" charset="0"/>
              </a:rPr>
              <a:t>的确定方法是，将最大项中的变量按序排列后，原变量用</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表示，反变量用</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表示， 得到</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组二进制数，将其转换为等值的十进制数， 就是序号</a:t>
            </a:r>
            <a:r>
              <a:rPr kumimoji="1" lang="en-US" altLang="zh-CN" sz="2400" i="1">
                <a:latin typeface="Times New Roman" panose="02020603050405020304" pitchFamily="18" charset="0"/>
              </a:rPr>
              <a:t>i</a:t>
            </a:r>
            <a:r>
              <a:rPr kumimoji="1" lang="zh-CN" altLang="en-US" sz="2400">
                <a:latin typeface="Times New Roman" panose="02020603050405020304" pitchFamily="18" charset="0"/>
              </a:rPr>
              <a:t>。例如，二变量函数</a:t>
            </a:r>
            <a:r>
              <a:rPr kumimoji="1" lang="en-US" altLang="zh-CN" sz="2400">
                <a:latin typeface="Times New Roman" panose="02020603050405020304" pitchFamily="18" charset="0"/>
              </a:rPr>
              <a:t>F(A,B)</a:t>
            </a:r>
            <a:r>
              <a:rPr kumimoji="1" lang="zh-CN" altLang="en-US" sz="2400">
                <a:latin typeface="Times New Roman" panose="02020603050405020304" pitchFamily="18" charset="0"/>
              </a:rPr>
              <a:t>的</a:t>
            </a:r>
            <a:r>
              <a:rPr kumimoji="1" lang="en-US" altLang="zh-CN" sz="2400">
                <a:latin typeface="Times New Roman" panose="02020603050405020304" pitchFamily="18" charset="0"/>
              </a:rPr>
              <a:t>4</a:t>
            </a:r>
            <a:r>
              <a:rPr kumimoji="1" lang="zh-CN" altLang="en-US" sz="2400">
                <a:latin typeface="Times New Roman" panose="02020603050405020304" pitchFamily="18" charset="0"/>
              </a:rPr>
              <a:t>个最大项为 </a:t>
            </a:r>
          </a:p>
        </p:txBody>
      </p:sp>
      <p:graphicFrame>
        <p:nvGraphicFramePr>
          <p:cNvPr id="118789" name="Object 5">
            <a:extLst>
              <a:ext uri="{FF2B5EF4-FFF2-40B4-BE49-F238E27FC236}">
                <a16:creationId xmlns:a16="http://schemas.microsoft.com/office/drawing/2014/main" id="{B8AF328D-DD60-4B60-AA59-ED97234D500B}"/>
              </a:ext>
            </a:extLst>
          </p:cNvPr>
          <p:cNvGraphicFramePr>
            <a:graphicFrameLocks noChangeAspect="1"/>
          </p:cNvGraphicFramePr>
          <p:nvPr/>
        </p:nvGraphicFramePr>
        <p:xfrm>
          <a:off x="2271714" y="4141789"/>
          <a:ext cx="3533775" cy="1169987"/>
        </p:xfrm>
        <a:graphic>
          <a:graphicData uri="http://schemas.openxmlformats.org/presentationml/2006/ole">
            <mc:AlternateContent xmlns:mc="http://schemas.openxmlformats.org/markup-compatibility/2006">
              <mc:Choice xmlns:v="urn:schemas-microsoft-com:vml" Requires="v">
                <p:oleObj spid="_x0000_s118801" name="Equation" r:id="rId3" imgW="1612800" imgH="533160" progId="Equation.3">
                  <p:embed/>
                </p:oleObj>
              </mc:Choice>
              <mc:Fallback>
                <p:oleObj name="Equation" r:id="rId3" imgW="1612800" imgH="5331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1714" y="4141789"/>
                        <a:ext cx="3533775" cy="116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0" name="Object 6">
            <a:extLst>
              <a:ext uri="{FF2B5EF4-FFF2-40B4-BE49-F238E27FC236}">
                <a16:creationId xmlns:a16="http://schemas.microsoft.com/office/drawing/2014/main" id="{AF08E0BC-E900-4C2B-9841-BCE892B7B7C0}"/>
              </a:ext>
            </a:extLst>
          </p:cNvPr>
          <p:cNvGraphicFramePr>
            <a:graphicFrameLocks noChangeAspect="1"/>
          </p:cNvGraphicFramePr>
          <p:nvPr/>
        </p:nvGraphicFramePr>
        <p:xfrm>
          <a:off x="6635750" y="4086225"/>
          <a:ext cx="3505200" cy="1227138"/>
        </p:xfrm>
        <a:graphic>
          <a:graphicData uri="http://schemas.openxmlformats.org/presentationml/2006/ole">
            <mc:AlternateContent xmlns:mc="http://schemas.openxmlformats.org/markup-compatibility/2006">
              <mc:Choice xmlns:v="urn:schemas-microsoft-com:vml" Requires="v">
                <p:oleObj spid="_x0000_s118802" name="Equation" r:id="rId5" imgW="1600200" imgH="558720" progId="Equation.3">
                  <p:embed/>
                </p:oleObj>
              </mc:Choice>
              <mc:Fallback>
                <p:oleObj name="Equation" r:id="rId5" imgW="1600200" imgH="5587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5750" y="4086225"/>
                        <a:ext cx="3505200" cy="122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Text Box 4">
            <a:extLst>
              <a:ext uri="{FF2B5EF4-FFF2-40B4-BE49-F238E27FC236}">
                <a16:creationId xmlns:a16="http://schemas.microsoft.com/office/drawing/2014/main" id="{442C3B4E-4852-475D-9AA2-E978E64DC4EB}"/>
              </a:ext>
            </a:extLst>
          </p:cNvPr>
          <p:cNvSpPr txBox="1">
            <a:spLocks noChangeArrowheads="1"/>
          </p:cNvSpPr>
          <p:nvPr/>
        </p:nvSpPr>
        <p:spPr bwMode="auto">
          <a:xfrm>
            <a:off x="1752600" y="457200"/>
            <a:ext cx="8686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7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全部由标准和项逻辑乘后构成的“和之积</a:t>
            </a:r>
            <a:r>
              <a:rPr kumimoji="1" lang="en-US" altLang="zh-CN" sz="2400">
                <a:latin typeface="Times New Roman" panose="02020603050405020304" pitchFamily="18" charset="0"/>
              </a:rPr>
              <a:t>(POS)”</a:t>
            </a:r>
            <a:r>
              <a:rPr kumimoji="1" lang="zh-CN" altLang="en-US" sz="2400">
                <a:latin typeface="Times New Roman" panose="02020603050405020304" pitchFamily="18" charset="0"/>
              </a:rPr>
              <a:t>逻辑表达式称为“标准和之积式</a:t>
            </a:r>
            <a:r>
              <a:rPr kumimoji="1" lang="en-US" altLang="zh-CN" sz="2400">
                <a:latin typeface="Times New Roman" panose="02020603050405020304" pitchFamily="18" charset="0"/>
              </a:rPr>
              <a:t>(Canonical POS Expression)”</a:t>
            </a:r>
            <a:r>
              <a:rPr kumimoji="1" lang="zh-CN" altLang="en-US" sz="2400">
                <a:latin typeface="Times New Roman" panose="02020603050405020304" pitchFamily="18" charset="0"/>
              </a:rPr>
              <a:t>或“标准或与式”。 由于标准和项也称为最大项，所以有时也把标准和之积式称为“最大项表达式”。例如，下面就是一个三变量逻辑函数</a:t>
            </a:r>
            <a:r>
              <a:rPr kumimoji="1" lang="en-US" altLang="zh-CN" sz="2400">
                <a:latin typeface="Times New Roman" panose="02020603050405020304" pitchFamily="18" charset="0"/>
              </a:rPr>
              <a:t>F(A,B,C)</a:t>
            </a:r>
            <a:r>
              <a:rPr kumimoji="1" lang="zh-CN" altLang="en-US" sz="2400">
                <a:latin typeface="Times New Roman" panose="02020603050405020304" pitchFamily="18" charset="0"/>
              </a:rPr>
              <a:t>的“标准和之积式”的三种表示形式：</a:t>
            </a:r>
          </a:p>
        </p:txBody>
      </p:sp>
      <p:grpSp>
        <p:nvGrpSpPr>
          <p:cNvPr id="119813" name="Group 5">
            <a:extLst>
              <a:ext uri="{FF2B5EF4-FFF2-40B4-BE49-F238E27FC236}">
                <a16:creationId xmlns:a16="http://schemas.microsoft.com/office/drawing/2014/main" id="{186590AB-0EC4-4F4B-9349-F6A7526C62AF}"/>
              </a:ext>
            </a:extLst>
          </p:cNvPr>
          <p:cNvGrpSpPr>
            <a:grpSpLocks/>
          </p:cNvGrpSpPr>
          <p:nvPr/>
        </p:nvGrpSpPr>
        <p:grpSpPr bwMode="auto">
          <a:xfrm>
            <a:off x="1524001" y="4035426"/>
            <a:ext cx="9178925" cy="1884363"/>
            <a:chOff x="0" y="2542"/>
            <a:chExt cx="5782" cy="1187"/>
          </a:xfrm>
        </p:grpSpPr>
        <p:graphicFrame>
          <p:nvGraphicFramePr>
            <p:cNvPr id="119814" name="Object 6">
              <a:extLst>
                <a:ext uri="{FF2B5EF4-FFF2-40B4-BE49-F238E27FC236}">
                  <a16:creationId xmlns:a16="http://schemas.microsoft.com/office/drawing/2014/main" id="{7F6124B7-EEAE-4CCD-B318-38D8D54D3655}"/>
                </a:ext>
              </a:extLst>
            </p:cNvPr>
            <p:cNvGraphicFramePr>
              <a:graphicFrameLocks noChangeAspect="1"/>
            </p:cNvGraphicFramePr>
            <p:nvPr/>
          </p:nvGraphicFramePr>
          <p:xfrm>
            <a:off x="0" y="2544"/>
            <a:ext cx="4992" cy="1185"/>
          </p:xfrm>
          <a:graphic>
            <a:graphicData uri="http://schemas.openxmlformats.org/presentationml/2006/ole">
              <mc:AlternateContent xmlns:mc="http://schemas.openxmlformats.org/markup-compatibility/2006">
                <mc:Choice xmlns:v="urn:schemas-microsoft-com:vml" Requires="v">
                  <p:oleObj spid="_x0000_s119823" name="Equation" r:id="rId3" imgW="3746160" imgH="888840" progId="Equation.3">
                    <p:embed/>
                  </p:oleObj>
                </mc:Choice>
                <mc:Fallback>
                  <p:oleObj name="Equation" r:id="rId3" imgW="3746160" imgH="8888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44"/>
                          <a:ext cx="4992" cy="1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15" name="Text Box 7">
              <a:extLst>
                <a:ext uri="{FF2B5EF4-FFF2-40B4-BE49-F238E27FC236}">
                  <a16:creationId xmlns:a16="http://schemas.microsoft.com/office/drawing/2014/main" id="{CCA945D5-0E34-4A4C-B16B-76C675A89843}"/>
                </a:ext>
              </a:extLst>
            </p:cNvPr>
            <p:cNvSpPr txBox="1">
              <a:spLocks noChangeArrowheads="1"/>
            </p:cNvSpPr>
            <p:nvPr/>
          </p:nvSpPr>
          <p:spPr bwMode="auto">
            <a:xfrm>
              <a:off x="4887" y="2542"/>
              <a:ext cx="8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 (</a:t>
              </a:r>
              <a:r>
                <a:rPr kumimoji="1" lang="zh-CN" altLang="en-US" sz="2400">
                  <a:latin typeface="Times New Roman" panose="02020603050405020304" pitchFamily="18" charset="0"/>
                </a:rPr>
                <a:t>变量型</a:t>
              </a:r>
              <a:r>
                <a:rPr kumimoji="1" lang="en-US" altLang="zh-CN" sz="2400">
                  <a:latin typeface="Times New Roman" panose="02020603050405020304" pitchFamily="18" charset="0"/>
                </a:rPr>
                <a:t>)</a:t>
              </a:r>
            </a:p>
          </p:txBody>
        </p:sp>
        <p:sp>
          <p:nvSpPr>
            <p:cNvPr id="119816" name="Text Box 8">
              <a:extLst>
                <a:ext uri="{FF2B5EF4-FFF2-40B4-BE49-F238E27FC236}">
                  <a16:creationId xmlns:a16="http://schemas.microsoft.com/office/drawing/2014/main" id="{257B4D1D-24C2-4C3F-B24F-E2A1BABEFA66}"/>
                </a:ext>
              </a:extLst>
            </p:cNvPr>
            <p:cNvSpPr txBox="1">
              <a:spLocks noChangeArrowheads="1"/>
            </p:cNvSpPr>
            <p:nvPr/>
          </p:nvSpPr>
          <p:spPr bwMode="auto">
            <a:xfrm>
              <a:off x="4935" y="2928"/>
              <a:ext cx="8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(M</a:t>
              </a:r>
              <a:r>
                <a:rPr kumimoji="1" lang="zh-CN" altLang="en-US" sz="2400">
                  <a:latin typeface="Times New Roman" panose="02020603050405020304" pitchFamily="18" charset="0"/>
                </a:rPr>
                <a:t>型</a:t>
              </a:r>
              <a:r>
                <a:rPr kumimoji="1" lang="en-US" altLang="zh-CN" sz="2400">
                  <a:latin typeface="Times New Roman" panose="02020603050405020304" pitchFamily="18" charset="0"/>
                </a:rPr>
                <a:t>) </a:t>
              </a:r>
            </a:p>
          </p:txBody>
        </p:sp>
        <p:sp>
          <p:nvSpPr>
            <p:cNvPr id="119817" name="Rectangle 9">
              <a:extLst>
                <a:ext uri="{FF2B5EF4-FFF2-40B4-BE49-F238E27FC236}">
                  <a16:creationId xmlns:a16="http://schemas.microsoft.com/office/drawing/2014/main" id="{BCBE392A-1888-499B-9307-A86A209C58E2}"/>
                </a:ext>
              </a:extLst>
            </p:cNvPr>
            <p:cNvSpPr>
              <a:spLocks noChangeArrowheads="1"/>
            </p:cNvSpPr>
            <p:nvPr/>
          </p:nvSpPr>
          <p:spPr bwMode="auto">
            <a:xfrm>
              <a:off x="4935" y="3430"/>
              <a:ext cx="7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(∏M</a:t>
              </a:r>
              <a:r>
                <a:rPr kumimoji="1" lang="zh-CN" altLang="en-US" sz="2400">
                  <a:latin typeface="Times New Roman" panose="02020603050405020304" pitchFamily="18" charset="0"/>
                </a:rPr>
                <a:t>型</a:t>
              </a:r>
              <a:r>
                <a:rPr kumimoji="1" lang="en-US" altLang="zh-CN" sz="2400">
                  <a:latin typeface="Times New Roman" panose="02020603050405020304" pitchFamily="18" charset="0"/>
                </a:rPr>
                <a:t>)</a:t>
              </a: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Text Box 4">
            <a:extLst>
              <a:ext uri="{FF2B5EF4-FFF2-40B4-BE49-F238E27FC236}">
                <a16:creationId xmlns:a16="http://schemas.microsoft.com/office/drawing/2014/main" id="{B37CA4F0-1FA8-4CC4-8309-8BAA1616226A}"/>
              </a:ext>
            </a:extLst>
          </p:cNvPr>
          <p:cNvSpPr txBox="1">
            <a:spLocks noChangeArrowheads="1"/>
          </p:cNvSpPr>
          <p:nvPr/>
        </p:nvSpPr>
        <p:spPr bwMode="auto">
          <a:xfrm>
            <a:off x="1676400" y="685801"/>
            <a:ext cx="8839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      3) </a:t>
            </a:r>
            <a:r>
              <a:rPr kumimoji="1" lang="zh-CN" altLang="en-US" sz="2400">
                <a:latin typeface="Times New Roman" panose="02020603050405020304" pitchFamily="18" charset="0"/>
              </a:rPr>
              <a:t>最小项与最大项的性质</a:t>
            </a:r>
          </a:p>
          <a:p>
            <a:pPr>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  </a:t>
            </a:r>
            <a:r>
              <a:rPr kumimoji="1" lang="zh-CN" altLang="en-US" sz="2400">
                <a:latin typeface="Times New Roman" panose="02020603050405020304" pitchFamily="18" charset="0"/>
              </a:rPr>
              <a:t>全部最小项之和恒为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，全部最大项之积恒为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，即 </a:t>
            </a:r>
          </a:p>
        </p:txBody>
      </p:sp>
      <p:graphicFrame>
        <p:nvGraphicFramePr>
          <p:cNvPr id="120837" name="Object 5">
            <a:extLst>
              <a:ext uri="{FF2B5EF4-FFF2-40B4-BE49-F238E27FC236}">
                <a16:creationId xmlns:a16="http://schemas.microsoft.com/office/drawing/2014/main" id="{11C1DACB-0108-4051-9881-9950072CE8FB}"/>
              </a:ext>
            </a:extLst>
          </p:cNvPr>
          <p:cNvGraphicFramePr>
            <a:graphicFrameLocks noChangeAspect="1"/>
          </p:cNvGraphicFramePr>
          <p:nvPr/>
        </p:nvGraphicFramePr>
        <p:xfrm>
          <a:off x="5181600" y="2027238"/>
          <a:ext cx="1828800" cy="1401762"/>
        </p:xfrm>
        <a:graphic>
          <a:graphicData uri="http://schemas.openxmlformats.org/presentationml/2006/ole">
            <mc:AlternateContent xmlns:mc="http://schemas.openxmlformats.org/markup-compatibility/2006">
              <mc:Choice xmlns:v="urn:schemas-microsoft-com:vml" Requires="v">
                <p:oleObj spid="_x0000_s120849" name="Equation" r:id="rId3" imgW="596880" imgH="457200" progId="Equation.3">
                  <p:embed/>
                </p:oleObj>
              </mc:Choice>
              <mc:Fallback>
                <p:oleObj name="Equation" r:id="rId3" imgW="59688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027238"/>
                        <a:ext cx="1828800" cy="1401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8" name="Object 6">
            <a:extLst>
              <a:ext uri="{FF2B5EF4-FFF2-40B4-BE49-F238E27FC236}">
                <a16:creationId xmlns:a16="http://schemas.microsoft.com/office/drawing/2014/main" id="{576A7F84-51D4-48E7-9251-162A420E8169}"/>
              </a:ext>
            </a:extLst>
          </p:cNvPr>
          <p:cNvGraphicFramePr>
            <a:graphicFrameLocks noChangeAspect="1"/>
          </p:cNvGraphicFramePr>
          <p:nvPr/>
        </p:nvGraphicFramePr>
        <p:xfrm>
          <a:off x="5334001" y="3886201"/>
          <a:ext cx="1920875" cy="1304925"/>
        </p:xfrm>
        <a:graphic>
          <a:graphicData uri="http://schemas.openxmlformats.org/presentationml/2006/ole">
            <mc:AlternateContent xmlns:mc="http://schemas.openxmlformats.org/markup-compatibility/2006">
              <mc:Choice xmlns:v="urn:schemas-microsoft-com:vml" Requires="v">
                <p:oleObj spid="_x0000_s120850" name="Equation" r:id="rId5" imgW="672840" imgH="457200" progId="Equation.3">
                  <p:embed/>
                </p:oleObj>
              </mc:Choice>
              <mc:Fallback>
                <p:oleObj name="Equation" r:id="rId5" imgW="67284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1" y="3886201"/>
                        <a:ext cx="1920875" cy="130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Text Box 4">
            <a:extLst>
              <a:ext uri="{FF2B5EF4-FFF2-40B4-BE49-F238E27FC236}">
                <a16:creationId xmlns:a16="http://schemas.microsoft.com/office/drawing/2014/main" id="{E65D9DA4-86D0-4F3D-98A7-550372398A1C}"/>
              </a:ext>
            </a:extLst>
          </p:cNvPr>
          <p:cNvSpPr txBox="1">
            <a:spLocks noChangeArrowheads="1"/>
          </p:cNvSpPr>
          <p:nvPr/>
        </p:nvSpPr>
        <p:spPr bwMode="auto">
          <a:xfrm>
            <a:off x="1676400" y="685800"/>
            <a:ext cx="8763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400">
                <a:latin typeface="Times New Roman" panose="02020603050405020304" pitchFamily="18" charset="0"/>
              </a:rPr>
              <a:t>       (2)  </a:t>
            </a:r>
            <a:r>
              <a:rPr kumimoji="1" lang="zh-CN" altLang="en-US" sz="2400">
                <a:latin typeface="Times New Roman" panose="02020603050405020304" pitchFamily="18" charset="0"/>
              </a:rPr>
              <a:t>任意两个不同的最小项之积恒为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 任意两个不同的最大项之和恒为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 即如果</a:t>
            </a:r>
            <a:r>
              <a:rPr kumimoji="1" lang="en-US" altLang="zh-CN" sz="2400" i="1">
                <a:latin typeface="Times New Roman" panose="02020603050405020304" pitchFamily="18" charset="0"/>
              </a:rPr>
              <a:t>i</a:t>
            </a:r>
            <a:r>
              <a:rPr kumimoji="1" lang="en-US" altLang="zh-CN" sz="2400">
                <a:latin typeface="Times New Roman" panose="02020603050405020304" pitchFamily="18" charset="0"/>
              </a:rPr>
              <a:t> ≠</a:t>
            </a:r>
            <a:r>
              <a:rPr kumimoji="1" lang="en-US" altLang="zh-CN" sz="2400" i="1">
                <a:latin typeface="Times New Roman" panose="02020603050405020304" pitchFamily="18" charset="0"/>
              </a:rPr>
              <a:t> j</a:t>
            </a:r>
            <a:r>
              <a:rPr kumimoji="1" lang="zh-CN" altLang="en-US" sz="2400">
                <a:latin typeface="Times New Roman" panose="02020603050405020304" pitchFamily="18" charset="0"/>
              </a:rPr>
              <a:t>，则有</a:t>
            </a:r>
          </a:p>
          <a:p>
            <a:pPr algn="ctr">
              <a:lnSpc>
                <a:spcPct val="150000"/>
              </a:lnSpc>
              <a:spcBef>
                <a:spcPct val="50000"/>
              </a:spcBef>
            </a:pPr>
            <a:r>
              <a:rPr kumimoji="1" lang="en-US" altLang="zh-CN" sz="2400">
                <a:latin typeface="Times New Roman" panose="02020603050405020304" pitchFamily="18" charset="0"/>
              </a:rPr>
              <a:t>m</a:t>
            </a:r>
            <a:r>
              <a:rPr kumimoji="1" lang="en-US" altLang="zh-CN" sz="2400" i="1" baseline="-25000">
                <a:latin typeface="Times New Roman" panose="02020603050405020304" pitchFamily="18" charset="0"/>
              </a:rPr>
              <a:t>i </a:t>
            </a:r>
            <a:r>
              <a:rPr kumimoji="1" lang="en-US" altLang="zh-CN" sz="2400">
                <a:latin typeface="Times New Roman" panose="02020603050405020304" pitchFamily="18" charset="0"/>
              </a:rPr>
              <a:t>· m</a:t>
            </a:r>
            <a:r>
              <a:rPr kumimoji="1" lang="en-US" altLang="zh-CN" sz="2400" i="1" baseline="-25000">
                <a:latin typeface="Times New Roman" panose="02020603050405020304" pitchFamily="18" charset="0"/>
              </a:rPr>
              <a:t>j</a:t>
            </a:r>
            <a:r>
              <a:rPr kumimoji="1" lang="en-US" altLang="zh-CN" sz="2400">
                <a:latin typeface="Times New Roman" panose="02020603050405020304" pitchFamily="18" charset="0"/>
              </a:rPr>
              <a:t> = 0             M</a:t>
            </a:r>
            <a:r>
              <a:rPr kumimoji="1" lang="en-US" altLang="zh-CN" sz="2400" i="1" baseline="-25000">
                <a:latin typeface="Times New Roman" panose="02020603050405020304" pitchFamily="18" charset="0"/>
              </a:rPr>
              <a:t>i</a:t>
            </a:r>
            <a:r>
              <a:rPr kumimoji="1" lang="en-US" altLang="zh-CN" sz="2400">
                <a:latin typeface="Times New Roman" panose="02020603050405020304" pitchFamily="18" charset="0"/>
              </a:rPr>
              <a:t>+M</a:t>
            </a:r>
            <a:r>
              <a:rPr kumimoji="1" lang="en-US" altLang="zh-CN" sz="2400" i="1" baseline="-25000">
                <a:latin typeface="Times New Roman" panose="02020603050405020304" pitchFamily="18" charset="0"/>
              </a:rPr>
              <a:t>j</a:t>
            </a:r>
            <a:r>
              <a:rPr kumimoji="1" lang="en-US" altLang="zh-CN" sz="2400">
                <a:latin typeface="Times New Roman" panose="02020603050405020304" pitchFamily="18" charset="0"/>
              </a:rPr>
              <a:t> = 1</a:t>
            </a:r>
          </a:p>
          <a:p>
            <a:pPr algn="ctr">
              <a:lnSpc>
                <a:spcPct val="150000"/>
              </a:lnSpc>
              <a:spcBef>
                <a:spcPct val="50000"/>
              </a:spcBef>
            </a:pPr>
            <a:endParaRPr kumimoji="1" lang="en-US" altLang="zh-CN" sz="2400">
              <a:latin typeface="Times New Roman" panose="02020603050405020304" pitchFamily="18" charset="0"/>
            </a:endParaRPr>
          </a:p>
          <a:p>
            <a:pPr>
              <a:lnSpc>
                <a:spcPct val="150000"/>
              </a:lnSpc>
              <a:spcBef>
                <a:spcPct val="50000"/>
              </a:spcBef>
            </a:pPr>
            <a:r>
              <a:rPr kumimoji="1" lang="en-US" altLang="zh-CN" sz="2400">
                <a:latin typeface="Times New Roman" panose="02020603050405020304" pitchFamily="18" charset="0"/>
              </a:rPr>
              <a:t>       (3)  </a:t>
            </a:r>
            <a:r>
              <a:rPr kumimoji="1" lang="zh-CN" altLang="en-US" sz="2400">
                <a:latin typeface="Times New Roman" panose="02020603050405020304" pitchFamily="18" charset="0"/>
              </a:rPr>
              <a:t>相同序号的最小项和最大项互为反函数，即</a:t>
            </a:r>
          </a:p>
        </p:txBody>
      </p:sp>
      <p:graphicFrame>
        <p:nvGraphicFramePr>
          <p:cNvPr id="121861" name="Object 5">
            <a:extLst>
              <a:ext uri="{FF2B5EF4-FFF2-40B4-BE49-F238E27FC236}">
                <a16:creationId xmlns:a16="http://schemas.microsoft.com/office/drawing/2014/main" id="{5AAAC9A9-9B74-4EDD-AA6F-3D1956D0CF1F}"/>
              </a:ext>
            </a:extLst>
          </p:cNvPr>
          <p:cNvGraphicFramePr>
            <a:graphicFrameLocks noChangeAspect="1"/>
          </p:cNvGraphicFramePr>
          <p:nvPr/>
        </p:nvGraphicFramePr>
        <p:xfrm>
          <a:off x="5080000" y="4419601"/>
          <a:ext cx="2032000" cy="1471613"/>
        </p:xfrm>
        <a:graphic>
          <a:graphicData uri="http://schemas.openxmlformats.org/presentationml/2006/ole">
            <mc:AlternateContent xmlns:mc="http://schemas.openxmlformats.org/markup-compatibility/2006">
              <mc:Choice xmlns:v="urn:schemas-microsoft-com:vml" Requires="v">
                <p:oleObj spid="_x0000_s121867" name="Equation" r:id="rId3" imgW="736560" imgH="533160" progId="Equation.3">
                  <p:embed/>
                </p:oleObj>
              </mc:Choice>
              <mc:Fallback>
                <p:oleObj name="Equation" r:id="rId3" imgW="736560" imgH="5331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0" y="4419601"/>
                        <a:ext cx="2032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Text Box 4">
            <a:extLst>
              <a:ext uri="{FF2B5EF4-FFF2-40B4-BE49-F238E27FC236}">
                <a16:creationId xmlns:a16="http://schemas.microsoft.com/office/drawing/2014/main" id="{6229277A-E19D-4C44-A2BE-BEDB26366595}"/>
              </a:ext>
            </a:extLst>
          </p:cNvPr>
          <p:cNvSpPr txBox="1">
            <a:spLocks noChangeArrowheads="1"/>
          </p:cNvSpPr>
          <p:nvPr/>
        </p:nvSpPr>
        <p:spPr bwMode="auto">
          <a:xfrm>
            <a:off x="1676400" y="533401"/>
            <a:ext cx="8763000" cy="549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8000"/>
              </a:lnSpc>
              <a:spcBef>
                <a:spcPct val="50000"/>
              </a:spcBef>
            </a:pPr>
            <a:r>
              <a:rPr kumimoji="1" lang="en-US" altLang="zh-CN" sz="2400">
                <a:latin typeface="Times New Roman" panose="02020603050405020304" pitchFamily="18" charset="0"/>
              </a:rPr>
              <a:t>       4) </a:t>
            </a:r>
            <a:r>
              <a:rPr kumimoji="1" lang="zh-CN" altLang="en-US" sz="2400">
                <a:latin typeface="Times New Roman" panose="02020603050405020304" pitchFamily="18" charset="0"/>
              </a:rPr>
              <a:t>标准积之和（与或）式与标准和之积（或与）式的关系</a:t>
            </a:r>
          </a:p>
          <a:p>
            <a:pPr>
              <a:lnSpc>
                <a:spcPct val="148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  </a:t>
            </a:r>
            <a:r>
              <a:rPr kumimoji="1" lang="zh-CN" altLang="en-US" sz="2400">
                <a:latin typeface="Times New Roman" panose="02020603050405020304" pitchFamily="18" charset="0"/>
              </a:rPr>
              <a:t>标准积之和式与标准和之积式是同一函数的两种不同表示形式，因此二者在本质上是相等的。 </a:t>
            </a:r>
          </a:p>
          <a:p>
            <a:pPr>
              <a:lnSpc>
                <a:spcPct val="148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(2)  </a:t>
            </a:r>
            <a:r>
              <a:rPr kumimoji="1" lang="zh-CN" altLang="en-US" sz="2400">
                <a:latin typeface="Times New Roman" panose="02020603050405020304" pitchFamily="18" charset="0"/>
              </a:rPr>
              <a:t>两种标准式中的最小项和最大项序号间存在一种互补关系， 即标准积之和式中未出现的最小项序号</a:t>
            </a:r>
            <a:r>
              <a:rPr kumimoji="1" lang="en-US" altLang="zh-CN" sz="2400">
                <a:latin typeface="Times New Roman" panose="02020603050405020304" pitchFamily="18" charset="0"/>
              </a:rPr>
              <a:t>k</a:t>
            </a:r>
            <a:r>
              <a:rPr kumimoji="1" lang="zh-CN" altLang="en-US" sz="2400">
                <a:latin typeface="Times New Roman" panose="02020603050405020304" pitchFamily="18" charset="0"/>
              </a:rPr>
              <a:t>必以最大项的序号</a:t>
            </a:r>
            <a:r>
              <a:rPr kumimoji="1" lang="en-US" altLang="zh-CN" sz="2400">
                <a:latin typeface="Times New Roman" panose="02020603050405020304" pitchFamily="18" charset="0"/>
              </a:rPr>
              <a:t>k</a:t>
            </a:r>
            <a:r>
              <a:rPr kumimoji="1" lang="zh-CN" altLang="en-US" sz="2400">
                <a:latin typeface="Times New Roman" panose="02020603050405020304" pitchFamily="18" charset="0"/>
              </a:rPr>
              <a:t>出现在标准和之积式中，反之亦然。利用这一特性，可以方便地根据一种标准表达式写出另一种标准表达式。 </a:t>
            </a:r>
          </a:p>
          <a:p>
            <a:pPr>
              <a:lnSpc>
                <a:spcPct val="148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(3)  </a:t>
            </a:r>
            <a:r>
              <a:rPr kumimoji="1" lang="zh-CN" altLang="en-US" sz="2400">
                <a:latin typeface="Times New Roman" panose="02020603050405020304" pitchFamily="18" charset="0"/>
              </a:rPr>
              <a:t>由相同自变量和相同序号构成的最小项表达式与最大项表达式互为反函数。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5F4E91C-F7CA-47D3-BE5D-455C8D701A9A}"/>
              </a:ext>
            </a:extLst>
          </p:cNvPr>
          <p:cNvSpPr>
            <a:spLocks noGrp="1" noChangeArrowheads="1"/>
          </p:cNvSpPr>
          <p:nvPr>
            <p:ph type="title"/>
          </p:nvPr>
        </p:nvSpPr>
        <p:spPr/>
        <p:txBody>
          <a:bodyPr/>
          <a:lstStyle/>
          <a:p>
            <a:r>
              <a:rPr lang="zh-CN" altLang="en-US"/>
              <a:t>数制及其转换</a:t>
            </a:r>
          </a:p>
        </p:txBody>
      </p:sp>
      <p:sp>
        <p:nvSpPr>
          <p:cNvPr id="9219" name="Rectangle 3">
            <a:extLst>
              <a:ext uri="{FF2B5EF4-FFF2-40B4-BE49-F238E27FC236}">
                <a16:creationId xmlns:a16="http://schemas.microsoft.com/office/drawing/2014/main" id="{32388DFC-A9A3-4219-81EE-C4003434E6FE}"/>
              </a:ext>
            </a:extLst>
          </p:cNvPr>
          <p:cNvSpPr>
            <a:spLocks noGrp="1" noChangeArrowheads="1"/>
          </p:cNvSpPr>
          <p:nvPr>
            <p:ph idx="1"/>
          </p:nvPr>
        </p:nvSpPr>
        <p:spPr/>
        <p:txBody>
          <a:bodyPr/>
          <a:lstStyle/>
          <a:p>
            <a:pPr>
              <a:lnSpc>
                <a:spcPct val="90000"/>
              </a:lnSpc>
            </a:pPr>
            <a:r>
              <a:rPr lang="zh-CN" altLang="en-US" b="1"/>
              <a:t>人们与数据打交道的时候习惯于采用十进制，而计算机和其它数字系统中使用的是二进制。</a:t>
            </a:r>
          </a:p>
          <a:p>
            <a:pPr>
              <a:lnSpc>
                <a:spcPct val="90000"/>
              </a:lnSpc>
            </a:pPr>
            <a:endParaRPr lang="zh-CN" altLang="en-US" b="1"/>
          </a:p>
          <a:p>
            <a:pPr>
              <a:lnSpc>
                <a:spcPct val="90000"/>
              </a:lnSpc>
            </a:pPr>
            <a:r>
              <a:rPr lang="zh-CN" altLang="en-US" b="1"/>
              <a:t>为什么数字系统中要采用二进制？二进制有何优、缺点呢？如何克服它的缺点呢？人机联系时，如何进行不同进位制数之间的转换呢？</a:t>
            </a:r>
            <a:br>
              <a:rPr lang="zh-CN" altLang="en-US" b="1"/>
            </a:br>
            <a:endParaRPr lang="zh-CN" altLang="en-US" b="1"/>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Text Box 4">
            <a:extLst>
              <a:ext uri="{FF2B5EF4-FFF2-40B4-BE49-F238E27FC236}">
                <a16:creationId xmlns:a16="http://schemas.microsoft.com/office/drawing/2014/main" id="{9669C449-D54B-4BC3-B2B8-3D7ED4D1CB3E}"/>
              </a:ext>
            </a:extLst>
          </p:cNvPr>
          <p:cNvSpPr txBox="1">
            <a:spLocks noChangeArrowheads="1"/>
          </p:cNvSpPr>
          <p:nvPr/>
        </p:nvSpPr>
        <p:spPr bwMode="auto">
          <a:xfrm>
            <a:off x="1676400" y="533401"/>
            <a:ext cx="8763000"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例：    已知</a:t>
            </a:r>
            <a:r>
              <a:rPr kumimoji="1" lang="en-US" altLang="zh-CN" sz="2400">
                <a:latin typeface="Times New Roman" panose="02020603050405020304" pitchFamily="18" charset="0"/>
              </a:rPr>
              <a:t>F(A,B,C) = ∑m(0,1,4,7)</a:t>
            </a:r>
            <a:r>
              <a:rPr kumimoji="1" lang="zh-CN" altLang="en-US" sz="2400">
                <a:latin typeface="Times New Roman" panose="02020603050405020304" pitchFamily="18" charset="0"/>
              </a:rPr>
              <a:t>，写出其最大项表达式。 </a:t>
            </a:r>
          </a:p>
          <a:p>
            <a:pPr>
              <a:lnSpc>
                <a:spcPct val="18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解</a:t>
            </a:r>
            <a:r>
              <a:rPr kumimoji="1" lang="zh-CN" altLang="en-US" sz="2400">
                <a:latin typeface="Times New Roman" panose="02020603050405020304" pitchFamily="18" charset="0"/>
              </a:rPr>
              <a:t> 三变量函数的最小项或最大项序号可有</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4</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5</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6</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7</a:t>
            </a:r>
            <a:r>
              <a:rPr kumimoji="1" lang="zh-CN" altLang="en-US" sz="2400">
                <a:latin typeface="Times New Roman" panose="02020603050405020304" pitchFamily="18" charset="0"/>
              </a:rPr>
              <a:t>，现在给定的最小项表达式中出现了序号</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4</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7</a:t>
            </a:r>
            <a:r>
              <a:rPr kumimoji="1" lang="zh-CN" altLang="en-US" sz="2400">
                <a:latin typeface="Times New Roman" panose="02020603050405020304" pitchFamily="18" charset="0"/>
              </a:rPr>
              <a:t>，因此， 未出现的</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5</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6</a:t>
            </a:r>
            <a:r>
              <a:rPr kumimoji="1" lang="zh-CN" altLang="en-US" sz="2400">
                <a:latin typeface="Times New Roman" panose="02020603050405020304" pitchFamily="18" charset="0"/>
              </a:rPr>
              <a:t>等序号必出现在最大项表达式中。所以，最大项表达式为 </a:t>
            </a:r>
          </a:p>
          <a:p>
            <a:pPr algn="ctr">
              <a:lnSpc>
                <a:spcPct val="180000"/>
              </a:lnSpc>
              <a:spcBef>
                <a:spcPct val="50000"/>
              </a:spcBef>
            </a:pPr>
            <a:r>
              <a:rPr kumimoji="1" lang="en-US" altLang="zh-CN" sz="2400">
                <a:latin typeface="Times New Roman" panose="02020603050405020304" pitchFamily="18" charset="0"/>
              </a:rPr>
              <a:t>F(A,B,C) = ∏M(2,3,5,6)</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ext Box 4">
            <a:extLst>
              <a:ext uri="{FF2B5EF4-FFF2-40B4-BE49-F238E27FC236}">
                <a16:creationId xmlns:a16="http://schemas.microsoft.com/office/drawing/2014/main" id="{06857217-1DED-4775-A52C-14BDBE58AFF6}"/>
              </a:ext>
            </a:extLst>
          </p:cNvPr>
          <p:cNvSpPr txBox="1">
            <a:spLocks noChangeArrowheads="1"/>
          </p:cNvSpPr>
          <p:nvPr/>
        </p:nvSpPr>
        <p:spPr bwMode="auto">
          <a:xfrm>
            <a:off x="1752600" y="838200"/>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下面证明其正确性。</a:t>
            </a:r>
          </a:p>
        </p:txBody>
      </p:sp>
      <p:graphicFrame>
        <p:nvGraphicFramePr>
          <p:cNvPr id="124933" name="Object 5">
            <a:extLst>
              <a:ext uri="{FF2B5EF4-FFF2-40B4-BE49-F238E27FC236}">
                <a16:creationId xmlns:a16="http://schemas.microsoft.com/office/drawing/2014/main" id="{40021664-F774-4CEC-9C68-D08A273590CF}"/>
              </a:ext>
            </a:extLst>
          </p:cNvPr>
          <p:cNvGraphicFramePr>
            <a:graphicFrameLocks noChangeAspect="1"/>
          </p:cNvGraphicFramePr>
          <p:nvPr/>
        </p:nvGraphicFramePr>
        <p:xfrm>
          <a:off x="2119314" y="1828800"/>
          <a:ext cx="7951787" cy="3468688"/>
        </p:xfrm>
        <a:graphic>
          <a:graphicData uri="http://schemas.openxmlformats.org/presentationml/2006/ole">
            <mc:AlternateContent xmlns:mc="http://schemas.openxmlformats.org/markup-compatibility/2006">
              <mc:Choice xmlns:v="urn:schemas-microsoft-com:vml" Requires="v">
                <p:oleObj spid="_x0000_s124939" name="Equation" r:id="rId3" imgW="3873240" imgH="1688760" progId="Equation.3">
                  <p:embed/>
                </p:oleObj>
              </mc:Choice>
              <mc:Fallback>
                <p:oleObj name="Equation" r:id="rId3" imgW="3873240" imgH="16887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314" y="1828800"/>
                        <a:ext cx="7951787" cy="346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6C217764-E38A-4F58-9DAB-275F00AE95C3}"/>
              </a:ext>
            </a:extLst>
          </p:cNvPr>
          <p:cNvSpPr>
            <a:spLocks noGrp="1" noChangeArrowheads="1"/>
          </p:cNvSpPr>
          <p:nvPr>
            <p:ph type="title"/>
          </p:nvPr>
        </p:nvSpPr>
        <p:spPr/>
        <p:txBody>
          <a:bodyPr/>
          <a:lstStyle/>
          <a:p>
            <a:r>
              <a:rPr kumimoji="1" lang="zh-CN" altLang="en-US" b="1">
                <a:solidFill>
                  <a:schemeClr val="tx1"/>
                </a:solidFill>
              </a:rPr>
              <a:t>真值表</a:t>
            </a:r>
          </a:p>
        </p:txBody>
      </p:sp>
      <p:sp>
        <p:nvSpPr>
          <p:cNvPr id="125955" name="Rectangle 3">
            <a:extLst>
              <a:ext uri="{FF2B5EF4-FFF2-40B4-BE49-F238E27FC236}">
                <a16:creationId xmlns:a16="http://schemas.microsoft.com/office/drawing/2014/main" id="{3F4CB077-7C55-4205-A1BA-07DC12D105B4}"/>
              </a:ext>
            </a:extLst>
          </p:cNvPr>
          <p:cNvSpPr>
            <a:spLocks noGrp="1" noChangeArrowheads="1"/>
          </p:cNvSpPr>
          <p:nvPr>
            <p:ph idx="1"/>
          </p:nvPr>
        </p:nvSpPr>
        <p:spPr/>
        <p:txBody>
          <a:bodyPr/>
          <a:lstStyle/>
          <a:p>
            <a:r>
              <a:rPr lang="zh-CN" altLang="en-US"/>
              <a:t>用来反映变量所有取值组合及对应函数值的表格，称为真值表。</a:t>
            </a:r>
          </a:p>
        </p:txBody>
      </p:sp>
      <p:sp>
        <p:nvSpPr>
          <p:cNvPr id="125956" name="Rectangle 4">
            <a:extLst>
              <a:ext uri="{FF2B5EF4-FFF2-40B4-BE49-F238E27FC236}">
                <a16:creationId xmlns:a16="http://schemas.microsoft.com/office/drawing/2014/main" id="{B90F5AEC-636B-47AC-9C65-9A7C0A5427CF}"/>
              </a:ext>
            </a:extLst>
          </p:cNvPr>
          <p:cNvSpPr>
            <a:spLocks noChangeArrowheads="1"/>
          </p:cNvSpPr>
          <p:nvPr/>
        </p:nvSpPr>
        <p:spPr bwMode="auto">
          <a:xfrm>
            <a:off x="2133600" y="2895600"/>
            <a:ext cx="7924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t>例：某公司有</a:t>
            </a:r>
            <a:r>
              <a:rPr kumimoji="1" lang="en-US" altLang="zh-CN" sz="2400"/>
              <a:t>A</a:t>
            </a:r>
            <a:r>
              <a:rPr kumimoji="1" lang="zh-CN" altLang="en-US" sz="2400"/>
              <a:t>、 </a:t>
            </a:r>
            <a:r>
              <a:rPr kumimoji="1" lang="en-US" altLang="zh-CN" sz="2400"/>
              <a:t>B</a:t>
            </a:r>
            <a:r>
              <a:rPr kumimoji="1" lang="zh-CN" altLang="en-US" sz="2400"/>
              <a:t>、 </a:t>
            </a:r>
            <a:r>
              <a:rPr kumimoji="1" lang="en-US" altLang="zh-CN" sz="2400"/>
              <a:t>C </a:t>
            </a:r>
            <a:r>
              <a:rPr kumimoji="1" lang="zh-CN" altLang="en-US" sz="2400"/>
              <a:t>三个股东，分别占有公司</a:t>
            </a:r>
            <a:r>
              <a:rPr kumimoji="1" lang="en-US" altLang="zh-CN" sz="2400"/>
              <a:t>50%</a:t>
            </a:r>
            <a:r>
              <a:rPr kumimoji="1" lang="zh-CN" altLang="en-US" sz="2400"/>
              <a:t>、</a:t>
            </a:r>
            <a:r>
              <a:rPr kumimoji="1" lang="en-US" altLang="zh-CN" sz="2400"/>
              <a:t>30%</a:t>
            </a:r>
            <a:r>
              <a:rPr kumimoji="1" lang="zh-CN" altLang="en-US" sz="2400"/>
              <a:t>和</a:t>
            </a:r>
            <a:r>
              <a:rPr kumimoji="1" lang="en-US" altLang="zh-CN" sz="2400"/>
              <a:t>20%</a:t>
            </a:r>
            <a:r>
              <a:rPr kumimoji="1" lang="zh-CN" altLang="en-US" sz="2400"/>
              <a:t>的股份。一个议案要获得通过，必须有超过</a:t>
            </a:r>
            <a:r>
              <a:rPr kumimoji="1" lang="en-US" altLang="zh-CN" sz="2400"/>
              <a:t>50%</a:t>
            </a:r>
            <a:r>
              <a:rPr kumimoji="1" lang="zh-CN" altLang="en-US" sz="2400"/>
              <a:t>股权的股东投赞成票。 试列出该公司表决电路的真值表。</a:t>
            </a:r>
          </a:p>
          <a:p>
            <a:r>
              <a:rPr kumimoji="1" lang="zh-CN" altLang="en-US" sz="2400" b="1"/>
              <a:t>       解</a:t>
            </a:r>
            <a:r>
              <a:rPr kumimoji="1" lang="zh-CN" altLang="en-US" sz="2400"/>
              <a:t>  用</a:t>
            </a:r>
            <a:r>
              <a:rPr kumimoji="1" lang="en-US" altLang="zh-CN" sz="2400"/>
              <a:t>1</a:t>
            </a:r>
            <a:r>
              <a:rPr kumimoji="1" lang="zh-CN" altLang="en-US" sz="2400"/>
              <a:t>表示股东赞成议案，用 </a:t>
            </a:r>
            <a:r>
              <a:rPr kumimoji="1" lang="en-US" altLang="zh-CN" sz="2400"/>
              <a:t>0</a:t>
            </a:r>
            <a:r>
              <a:rPr kumimoji="1" lang="zh-CN" altLang="en-US" sz="2400"/>
              <a:t>表示股东不赞成议案； 用</a:t>
            </a:r>
            <a:r>
              <a:rPr kumimoji="1" lang="en-US" altLang="zh-CN" sz="2400"/>
              <a:t>F</a:t>
            </a:r>
            <a:r>
              <a:rPr kumimoji="1" lang="zh-CN" altLang="en-US" sz="2400"/>
              <a:t>表示表决结果，且用</a:t>
            </a:r>
            <a:r>
              <a:rPr kumimoji="1" lang="en-US" altLang="zh-CN" sz="2400"/>
              <a:t>1</a:t>
            </a:r>
            <a:r>
              <a:rPr kumimoji="1" lang="zh-CN" altLang="en-US" sz="2400"/>
              <a:t>表示议案获得通过， 用</a:t>
            </a:r>
            <a:r>
              <a:rPr kumimoji="1" lang="en-US" altLang="zh-CN" sz="2400"/>
              <a:t>0</a:t>
            </a:r>
            <a:r>
              <a:rPr kumimoji="1" lang="zh-CN" altLang="en-US" sz="2400"/>
              <a:t>表示议案未获得通过。 根据这些假定，不难列出该公司表决电路的真值表，如下表所示。</a:t>
            </a:r>
            <a:r>
              <a:rPr kumimoji="1" lang="zh-CN" altLang="en-US"/>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Text Box 4">
            <a:extLst>
              <a:ext uri="{FF2B5EF4-FFF2-40B4-BE49-F238E27FC236}">
                <a16:creationId xmlns:a16="http://schemas.microsoft.com/office/drawing/2014/main" id="{97793509-B376-4828-A893-0CBFAFFA4D21}"/>
              </a:ext>
            </a:extLst>
          </p:cNvPr>
          <p:cNvSpPr txBox="1">
            <a:spLocks noChangeArrowheads="1"/>
          </p:cNvSpPr>
          <p:nvPr/>
        </p:nvSpPr>
        <p:spPr bwMode="auto">
          <a:xfrm>
            <a:off x="5791201" y="838201"/>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anose="02020603050405020304" pitchFamily="18" charset="0"/>
              </a:rPr>
              <a:t>真值表</a:t>
            </a:r>
          </a:p>
        </p:txBody>
      </p:sp>
      <p:pic>
        <p:nvPicPr>
          <p:cNvPr id="126981" name="Picture 5">
            <a:extLst>
              <a:ext uri="{FF2B5EF4-FFF2-40B4-BE49-F238E27FC236}">
                <a16:creationId xmlns:a16="http://schemas.microsoft.com/office/drawing/2014/main" id="{D164FD8E-8237-457C-8F51-2FA9BCB03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24000"/>
            <a:ext cx="3136900" cy="472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F99A7043-78A1-415B-AD68-5E56EA72CC32}"/>
              </a:ext>
            </a:extLst>
          </p:cNvPr>
          <p:cNvSpPr>
            <a:spLocks noGrp="1" noChangeArrowheads="1"/>
          </p:cNvSpPr>
          <p:nvPr>
            <p:ph type="title"/>
          </p:nvPr>
        </p:nvSpPr>
        <p:spPr/>
        <p:txBody>
          <a:bodyPr/>
          <a:lstStyle/>
          <a:p>
            <a:r>
              <a:rPr kumimoji="1" lang="zh-CN" altLang="en-US" b="1">
                <a:solidFill>
                  <a:schemeClr val="tx1"/>
                </a:solidFill>
              </a:rPr>
              <a:t>卡诺图</a:t>
            </a:r>
          </a:p>
        </p:txBody>
      </p:sp>
      <p:sp>
        <p:nvSpPr>
          <p:cNvPr id="128003" name="Rectangle 3">
            <a:extLst>
              <a:ext uri="{FF2B5EF4-FFF2-40B4-BE49-F238E27FC236}">
                <a16:creationId xmlns:a16="http://schemas.microsoft.com/office/drawing/2014/main" id="{29603DB9-4313-4676-B3B4-47CBFE6BD151}"/>
              </a:ext>
            </a:extLst>
          </p:cNvPr>
          <p:cNvSpPr>
            <a:spLocks noGrp="1" noChangeArrowheads="1"/>
          </p:cNvSpPr>
          <p:nvPr>
            <p:ph idx="1"/>
          </p:nvPr>
        </p:nvSpPr>
        <p:spPr/>
        <p:txBody>
          <a:bodyPr/>
          <a:lstStyle/>
          <a:p>
            <a:r>
              <a:rPr kumimoji="1" lang="zh-CN" altLang="en-US"/>
              <a:t>卡诺图</a:t>
            </a:r>
            <a:r>
              <a:rPr kumimoji="1" lang="en-US" altLang="zh-CN"/>
              <a:t>(Karnaugh Map)</a:t>
            </a:r>
            <a:r>
              <a:rPr kumimoji="1" lang="zh-CN" altLang="en-US"/>
              <a:t>实际上是由真值表变换而来的一种方格图。卡诺图上的每一个小方格代表真值表上的一行， 因而也就代表一个最小项或最大项。真值表有多少行，卡诺图就有多少个小方格。卡诺图不仅是逻辑函数的描述工具，而且还是逻辑函数化简的重要工具。</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Text Box 4">
            <a:extLst>
              <a:ext uri="{FF2B5EF4-FFF2-40B4-BE49-F238E27FC236}">
                <a16:creationId xmlns:a16="http://schemas.microsoft.com/office/drawing/2014/main" id="{471F1BC8-19C3-4C13-B77F-790C0B5E5ABC}"/>
              </a:ext>
            </a:extLst>
          </p:cNvPr>
          <p:cNvSpPr txBox="1">
            <a:spLocks noChangeArrowheads="1"/>
          </p:cNvSpPr>
          <p:nvPr/>
        </p:nvSpPr>
        <p:spPr bwMode="auto">
          <a:xfrm>
            <a:off x="1752600" y="533400"/>
            <a:ext cx="8686800" cy="315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8000"/>
              </a:lnSpc>
              <a:spcBef>
                <a:spcPct val="50000"/>
              </a:spcBef>
            </a:pPr>
            <a:r>
              <a:rPr kumimoji="1" lang="en-US" altLang="zh-CN" sz="2400">
                <a:latin typeface="Times New Roman" panose="02020603050405020304" pitchFamily="18" charset="0"/>
              </a:rPr>
              <a:t>        1) </a:t>
            </a:r>
            <a:r>
              <a:rPr kumimoji="1" lang="zh-CN" altLang="en-US" sz="2400">
                <a:latin typeface="Times New Roman" panose="02020603050405020304" pitchFamily="18" charset="0"/>
              </a:rPr>
              <a:t>二变量卡诺图</a:t>
            </a:r>
          </a:p>
          <a:p>
            <a:pPr>
              <a:lnSpc>
                <a:spcPct val="158000"/>
              </a:lnSpc>
              <a:spcBef>
                <a:spcPct val="50000"/>
              </a:spcBef>
            </a:pPr>
            <a:r>
              <a:rPr kumimoji="1" lang="zh-CN" altLang="en-US" sz="2400">
                <a:latin typeface="Times New Roman" panose="02020603050405020304" pitchFamily="18" charset="0"/>
              </a:rPr>
              <a:t>        二变量卡诺图的结构如图所示。每个小方格中左上角的数字表明该小方格所表示的真值表中的行号，行号实际上就是真值表中自变量取值的等值十进制数，因而也就是它所代表的最小项或最大项的序号。 </a:t>
            </a:r>
          </a:p>
        </p:txBody>
      </p:sp>
      <p:sp>
        <p:nvSpPr>
          <p:cNvPr id="132101" name="Text Box 5">
            <a:extLst>
              <a:ext uri="{FF2B5EF4-FFF2-40B4-BE49-F238E27FC236}">
                <a16:creationId xmlns:a16="http://schemas.microsoft.com/office/drawing/2014/main" id="{1262819F-90D3-414D-A2A2-AA79C25A4E46}"/>
              </a:ext>
            </a:extLst>
          </p:cNvPr>
          <p:cNvSpPr txBox="1">
            <a:spLocks noChangeArrowheads="1"/>
          </p:cNvSpPr>
          <p:nvPr/>
        </p:nvSpPr>
        <p:spPr bwMode="auto">
          <a:xfrm>
            <a:off x="4953000" y="5791200"/>
            <a:ext cx="2393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图 二变量卡诺图</a:t>
            </a:r>
          </a:p>
        </p:txBody>
      </p:sp>
      <p:graphicFrame>
        <p:nvGraphicFramePr>
          <p:cNvPr id="132102" name="Object 6">
            <a:extLst>
              <a:ext uri="{FF2B5EF4-FFF2-40B4-BE49-F238E27FC236}">
                <a16:creationId xmlns:a16="http://schemas.microsoft.com/office/drawing/2014/main" id="{9AC9A26D-F758-479B-8555-CD73261C40C7}"/>
              </a:ext>
            </a:extLst>
          </p:cNvPr>
          <p:cNvGraphicFramePr>
            <a:graphicFrameLocks noChangeAspect="1"/>
          </p:cNvGraphicFramePr>
          <p:nvPr/>
        </p:nvGraphicFramePr>
        <p:xfrm>
          <a:off x="4495800" y="3657600"/>
          <a:ext cx="2438400" cy="2120900"/>
        </p:xfrm>
        <a:graphic>
          <a:graphicData uri="http://schemas.openxmlformats.org/presentationml/2006/ole">
            <mc:AlternateContent xmlns:mc="http://schemas.openxmlformats.org/markup-compatibility/2006">
              <mc:Choice xmlns:v="urn:schemas-microsoft-com:vml" Requires="v">
                <p:oleObj spid="_x0000_s132108" name="VISIO" r:id="rId3" imgW="976680" imgH="848880" progId="Visio.Drawing.4">
                  <p:embed/>
                </p:oleObj>
              </mc:Choice>
              <mc:Fallback>
                <p:oleObj name="VISIO" r:id="rId3" imgW="976680" imgH="848880" progId="Visio.Drawing.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657600"/>
                        <a:ext cx="24384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Text Box 4">
            <a:extLst>
              <a:ext uri="{FF2B5EF4-FFF2-40B4-BE49-F238E27FC236}">
                <a16:creationId xmlns:a16="http://schemas.microsoft.com/office/drawing/2014/main" id="{D32F7E45-F156-4E25-BDC4-6E0C330F9BD2}"/>
              </a:ext>
            </a:extLst>
          </p:cNvPr>
          <p:cNvSpPr txBox="1">
            <a:spLocks noChangeArrowheads="1"/>
          </p:cNvSpPr>
          <p:nvPr/>
        </p:nvSpPr>
        <p:spPr bwMode="auto">
          <a:xfrm>
            <a:off x="1676400" y="838200"/>
            <a:ext cx="234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2) </a:t>
            </a:r>
            <a:r>
              <a:rPr kumimoji="1" lang="zh-CN" altLang="en-US" sz="2400">
                <a:latin typeface="Times New Roman" panose="02020603050405020304" pitchFamily="18" charset="0"/>
              </a:rPr>
              <a:t>多变量卡诺图</a:t>
            </a:r>
          </a:p>
        </p:txBody>
      </p:sp>
      <p:sp>
        <p:nvSpPr>
          <p:cNvPr id="133125" name="Text Box 5">
            <a:extLst>
              <a:ext uri="{FF2B5EF4-FFF2-40B4-BE49-F238E27FC236}">
                <a16:creationId xmlns:a16="http://schemas.microsoft.com/office/drawing/2014/main" id="{8CE52F58-60B7-4483-8EC3-9A5C69F57481}"/>
              </a:ext>
            </a:extLst>
          </p:cNvPr>
          <p:cNvSpPr txBox="1">
            <a:spLocks noChangeArrowheads="1"/>
          </p:cNvSpPr>
          <p:nvPr/>
        </p:nvSpPr>
        <p:spPr bwMode="auto">
          <a:xfrm>
            <a:off x="3541998" y="5527676"/>
            <a:ext cx="49968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latin typeface="Times New Roman" panose="02020603050405020304" pitchFamily="18" charset="0"/>
              </a:rPr>
              <a:t>图 多变量卡诺图</a:t>
            </a:r>
          </a:p>
          <a:p>
            <a:pPr algn="ctr"/>
            <a:r>
              <a:rPr kumimoji="1" lang="en-US" altLang="zh-CN" sz="2400">
                <a:latin typeface="Times New Roman" panose="02020603050405020304" pitchFamily="18" charset="0"/>
              </a:rPr>
              <a:t>(a) </a:t>
            </a:r>
            <a:r>
              <a:rPr kumimoji="1" lang="zh-CN" altLang="en-US" sz="2400">
                <a:latin typeface="Times New Roman" panose="02020603050405020304" pitchFamily="18" charset="0"/>
              </a:rPr>
              <a:t>三变量； </a:t>
            </a:r>
            <a:r>
              <a:rPr kumimoji="1" lang="en-US" altLang="zh-CN" sz="2400">
                <a:latin typeface="Times New Roman" panose="02020603050405020304" pitchFamily="18" charset="0"/>
              </a:rPr>
              <a:t>(b) </a:t>
            </a:r>
            <a:r>
              <a:rPr kumimoji="1" lang="zh-CN" altLang="en-US" sz="2400">
                <a:latin typeface="Times New Roman" panose="02020603050405020304" pitchFamily="18" charset="0"/>
              </a:rPr>
              <a:t>四变量； </a:t>
            </a:r>
            <a:r>
              <a:rPr kumimoji="1" lang="en-US" altLang="zh-CN" sz="2400">
                <a:latin typeface="Times New Roman" panose="02020603050405020304" pitchFamily="18" charset="0"/>
              </a:rPr>
              <a:t>(c) </a:t>
            </a:r>
            <a:r>
              <a:rPr kumimoji="1" lang="zh-CN" altLang="en-US" sz="2400">
                <a:latin typeface="Times New Roman" panose="02020603050405020304" pitchFamily="18" charset="0"/>
              </a:rPr>
              <a:t>五变量</a:t>
            </a:r>
          </a:p>
        </p:txBody>
      </p:sp>
      <p:graphicFrame>
        <p:nvGraphicFramePr>
          <p:cNvPr id="133126" name="Object 6">
            <a:extLst>
              <a:ext uri="{FF2B5EF4-FFF2-40B4-BE49-F238E27FC236}">
                <a16:creationId xmlns:a16="http://schemas.microsoft.com/office/drawing/2014/main" id="{860F4450-F530-43A1-A237-A0C51AD76131}"/>
              </a:ext>
            </a:extLst>
          </p:cNvPr>
          <p:cNvGraphicFramePr>
            <a:graphicFrameLocks noChangeAspect="1"/>
          </p:cNvGraphicFramePr>
          <p:nvPr/>
        </p:nvGraphicFramePr>
        <p:xfrm>
          <a:off x="1524000" y="2339976"/>
          <a:ext cx="9144000" cy="2633663"/>
        </p:xfrm>
        <a:graphic>
          <a:graphicData uri="http://schemas.openxmlformats.org/presentationml/2006/ole">
            <mc:AlternateContent xmlns:mc="http://schemas.openxmlformats.org/markup-compatibility/2006">
              <mc:Choice xmlns:v="urn:schemas-microsoft-com:vml" Requires="v">
                <p:oleObj spid="_x0000_s133132" name="VISIO" r:id="rId3" imgW="5224680" imgH="1505160" progId="Visio.Drawing.4">
                  <p:embed/>
                </p:oleObj>
              </mc:Choice>
              <mc:Fallback>
                <p:oleObj name="VISIO" r:id="rId3" imgW="5224680" imgH="1505160" progId="Visio.Drawing.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339976"/>
                        <a:ext cx="9144000" cy="263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9CF612D8-3701-4608-83DB-62AE5DDC3BFB}"/>
              </a:ext>
            </a:extLst>
          </p:cNvPr>
          <p:cNvSpPr>
            <a:spLocks noGrp="1" noChangeArrowheads="1"/>
          </p:cNvSpPr>
          <p:nvPr>
            <p:ph type="title"/>
          </p:nvPr>
        </p:nvSpPr>
        <p:spPr/>
        <p:txBody>
          <a:bodyPr/>
          <a:lstStyle/>
          <a:p>
            <a:r>
              <a:rPr lang="zh-CN" altLang="en-US"/>
              <a:t>逻辑图</a:t>
            </a:r>
          </a:p>
        </p:txBody>
      </p:sp>
      <p:sp>
        <p:nvSpPr>
          <p:cNvPr id="134147" name="Rectangle 3">
            <a:extLst>
              <a:ext uri="{FF2B5EF4-FFF2-40B4-BE49-F238E27FC236}">
                <a16:creationId xmlns:a16="http://schemas.microsoft.com/office/drawing/2014/main" id="{7E9B26F2-9F4A-46EA-9064-E228DC367C71}"/>
              </a:ext>
            </a:extLst>
          </p:cNvPr>
          <p:cNvSpPr>
            <a:spLocks noGrp="1" noChangeArrowheads="1"/>
          </p:cNvSpPr>
          <p:nvPr>
            <p:ph idx="1"/>
          </p:nvPr>
        </p:nvSpPr>
        <p:spPr/>
        <p:txBody>
          <a:bodyPr/>
          <a:lstStyle/>
          <a:p>
            <a:r>
              <a:rPr lang="zh-CN" altLang="en-US"/>
              <a:t>由逻辑门电路符号构成的，用来表示逻辑变量间关系的图形称为逻辑电路图。</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709ACF0E-C6B9-441B-8A85-08D97D6AC0D5}"/>
              </a:ext>
            </a:extLst>
          </p:cNvPr>
          <p:cNvSpPr>
            <a:spLocks noGrp="1" noChangeArrowheads="1"/>
          </p:cNvSpPr>
          <p:nvPr>
            <p:ph type="title"/>
          </p:nvPr>
        </p:nvSpPr>
        <p:spPr/>
        <p:txBody>
          <a:bodyPr/>
          <a:lstStyle/>
          <a:p>
            <a:r>
              <a:rPr lang="zh-CN" altLang="en-US"/>
              <a:t>不同描述方法间的转换</a:t>
            </a:r>
          </a:p>
        </p:txBody>
      </p:sp>
      <p:sp>
        <p:nvSpPr>
          <p:cNvPr id="135171" name="Rectangle 3">
            <a:extLst>
              <a:ext uri="{FF2B5EF4-FFF2-40B4-BE49-F238E27FC236}">
                <a16:creationId xmlns:a16="http://schemas.microsoft.com/office/drawing/2014/main" id="{BFC24468-24D3-4DF7-88CA-965759905B30}"/>
              </a:ext>
            </a:extLst>
          </p:cNvPr>
          <p:cNvSpPr>
            <a:spLocks noGrp="1" noChangeArrowheads="1"/>
          </p:cNvSpPr>
          <p:nvPr>
            <p:ph idx="1"/>
          </p:nvPr>
        </p:nvSpPr>
        <p:spPr/>
        <p:txBody>
          <a:bodyPr/>
          <a:lstStyle/>
          <a:p>
            <a:pPr>
              <a:buFontTx/>
              <a:buNone/>
            </a:pPr>
            <a:r>
              <a:rPr lang="zh-CN" altLang="en-US"/>
              <a:t>一。表达式</a:t>
            </a:r>
            <a:r>
              <a:rPr lang="zh-CN" altLang="en-US">
                <a:sym typeface="Wingdings" panose="05000000000000000000" pitchFamily="2" charset="2"/>
              </a:rPr>
              <a:t>真值表</a:t>
            </a:r>
          </a:p>
          <a:p>
            <a:pPr lvl="1"/>
            <a:r>
              <a:rPr lang="zh-CN" altLang="en-US"/>
              <a:t>按照二进制码的顺序列出函数所含逻辑变量的所有不同取值组合，在确定出相应的函数值。</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Text Box 4">
            <a:extLst>
              <a:ext uri="{FF2B5EF4-FFF2-40B4-BE49-F238E27FC236}">
                <a16:creationId xmlns:a16="http://schemas.microsoft.com/office/drawing/2014/main" id="{5BB3F60F-BA62-45D3-8F43-AE97BE356C1E}"/>
              </a:ext>
            </a:extLst>
          </p:cNvPr>
          <p:cNvSpPr txBox="1">
            <a:spLocks noChangeArrowheads="1"/>
          </p:cNvSpPr>
          <p:nvPr/>
        </p:nvSpPr>
        <p:spPr bwMode="auto">
          <a:xfrm>
            <a:off x="1676400" y="609601"/>
            <a:ext cx="8915400" cy="575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30000"/>
              </a:lnSpc>
              <a:spcBef>
                <a:spcPct val="5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二。从真值表写逻辑函数的标准式</a:t>
            </a:r>
            <a:endParaRPr kumimoji="1" lang="zh-CN" altLang="en-US" sz="2400">
              <a:latin typeface="Times New Roman" panose="02020603050405020304" pitchFamily="18" charset="0"/>
            </a:endParaRP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 </a:t>
            </a:r>
            <a:r>
              <a:rPr kumimoji="1" lang="zh-CN" altLang="en-US" sz="2400">
                <a:latin typeface="Times New Roman" panose="02020603050405020304" pitchFamily="18" charset="0"/>
              </a:rPr>
              <a:t>从真值表写标准积之和（与或）式</a:t>
            </a:r>
          </a:p>
          <a:p>
            <a:pPr>
              <a:lnSpc>
                <a:spcPct val="130000"/>
              </a:lnSpc>
              <a:spcBef>
                <a:spcPct val="50000"/>
              </a:spcBef>
            </a:pPr>
            <a:r>
              <a:rPr kumimoji="1" lang="zh-CN" altLang="en-US" sz="2400">
                <a:latin typeface="Times New Roman" panose="02020603050405020304" pitchFamily="18" charset="0"/>
              </a:rPr>
              <a:t>        标准积之和式中的最小项与真值表中</a:t>
            </a:r>
            <a:r>
              <a:rPr kumimoji="1" lang="en-US" altLang="zh-CN" sz="2400">
                <a:latin typeface="Times New Roman" panose="02020603050405020304" pitchFamily="18" charset="0"/>
              </a:rPr>
              <a:t>F=1</a:t>
            </a:r>
            <a:r>
              <a:rPr kumimoji="1" lang="zh-CN" altLang="en-US" sz="2400">
                <a:latin typeface="Times New Roman" panose="02020603050405020304" pitchFamily="18" charset="0"/>
              </a:rPr>
              <a:t>的各行变量取值一一对应，因此，逻辑函数的标准积之和式就是真值表中使函数值为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的各个最小项之和。由此得出从真值表写标准积之和式的方法如下：  </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  </a:t>
            </a:r>
            <a:r>
              <a:rPr kumimoji="1" lang="zh-CN" altLang="en-US" sz="2400">
                <a:latin typeface="Times New Roman" panose="02020603050405020304" pitchFamily="18" charset="0"/>
              </a:rPr>
              <a:t>找出</a:t>
            </a:r>
            <a:r>
              <a:rPr kumimoji="1" lang="en-US" altLang="zh-CN" sz="2400">
                <a:latin typeface="Times New Roman" panose="02020603050405020304" pitchFamily="18" charset="0"/>
              </a:rPr>
              <a:t>F = 1</a:t>
            </a:r>
            <a:r>
              <a:rPr kumimoji="1" lang="zh-CN" altLang="en-US" sz="2400">
                <a:latin typeface="Times New Roman" panose="02020603050405020304" pitchFamily="18" charset="0"/>
              </a:rPr>
              <a:t>的行； </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(2)  </a:t>
            </a:r>
            <a:r>
              <a:rPr kumimoji="1" lang="zh-CN" altLang="en-US" sz="2400">
                <a:latin typeface="Times New Roman" panose="02020603050405020304" pitchFamily="18" charset="0"/>
              </a:rPr>
              <a:t>对每个</a:t>
            </a:r>
            <a:r>
              <a:rPr kumimoji="1" lang="en-US" altLang="zh-CN" sz="2400">
                <a:latin typeface="Times New Roman" panose="02020603050405020304" pitchFamily="18" charset="0"/>
              </a:rPr>
              <a:t>F = 1</a:t>
            </a:r>
            <a:r>
              <a:rPr kumimoji="1" lang="zh-CN" altLang="en-US" sz="2400">
                <a:latin typeface="Times New Roman" panose="02020603050405020304" pitchFamily="18" charset="0"/>
              </a:rPr>
              <a:t>的行， 取值为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的变量用原变量表示， 取值为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的变量用反变量表示，然后取其乘积， 得到最小项； </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(3)  </a:t>
            </a:r>
            <a:r>
              <a:rPr kumimoji="1" lang="zh-CN" altLang="en-US" sz="2400">
                <a:latin typeface="Times New Roman" panose="02020603050405020304" pitchFamily="18" charset="0"/>
              </a:rPr>
              <a:t>将各个最小项进行逻辑加， 得到标准积之和式。</a:t>
            </a:r>
          </a:p>
        </p:txBody>
      </p:sp>
    </p:spTree>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1207</TotalTime>
  <Words>9387</Words>
  <Application>Microsoft Office PowerPoint</Application>
  <PresentationFormat>宽屏</PresentationFormat>
  <Paragraphs>557</Paragraphs>
  <Slides>154</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3</vt:i4>
      </vt:variant>
      <vt:variant>
        <vt:lpstr>幻灯片标题</vt:lpstr>
      </vt:variant>
      <vt:variant>
        <vt:i4>154</vt:i4>
      </vt:variant>
    </vt:vector>
  </HeadingPairs>
  <TitlesOfParts>
    <vt:vector size="162" baseType="lpstr">
      <vt:lpstr>等线</vt:lpstr>
      <vt:lpstr>Arial</vt:lpstr>
      <vt:lpstr>Gill Sans MT</vt:lpstr>
      <vt:lpstr>Times New Roman</vt:lpstr>
      <vt:lpstr>画廊</vt:lpstr>
      <vt:lpstr>Equation</vt:lpstr>
      <vt:lpstr>VISIO</vt:lpstr>
      <vt:lpstr>Visio</vt:lpstr>
      <vt:lpstr>第一章 逻辑代数基础</vt:lpstr>
      <vt:lpstr>知识要点 </vt:lpstr>
      <vt:lpstr>模拟量和数字量</vt:lpstr>
      <vt:lpstr>模拟信号和数字信号</vt:lpstr>
      <vt:lpstr>数 字 系 统 </vt:lpstr>
      <vt:lpstr>控制系统框图 </vt:lpstr>
      <vt:lpstr>数字逻辑电路 </vt:lpstr>
      <vt:lpstr>数字逻辑电路特点</vt:lpstr>
      <vt:lpstr>数制及其转换</vt:lpstr>
      <vt:lpstr>进 位 计 数 制 </vt:lpstr>
      <vt:lpstr>基数和位权</vt:lpstr>
      <vt:lpstr>R进制数表示法</vt:lpstr>
      <vt:lpstr>R进制的特点 </vt:lpstr>
      <vt:lpstr>常用进制</vt:lpstr>
      <vt:lpstr>常用进制</vt:lpstr>
      <vt:lpstr>常用数制及其对应关系</vt:lpstr>
      <vt:lpstr>数 制 转 换 </vt:lpstr>
      <vt:lpstr>二进制数转换为十进制数 </vt:lpstr>
      <vt:lpstr>十进制数转换为二进制数 </vt:lpstr>
      <vt:lpstr>(1) 整数转换 </vt:lpstr>
      <vt:lpstr>举例</vt:lpstr>
      <vt:lpstr>(2) 小数转换 </vt:lpstr>
      <vt:lpstr>举例</vt:lpstr>
      <vt:lpstr>注意</vt:lpstr>
      <vt:lpstr>举例</vt:lpstr>
      <vt:lpstr>注意</vt:lpstr>
      <vt:lpstr>举例</vt:lpstr>
      <vt:lpstr>二进制数与八进制数之间的转换 </vt:lpstr>
      <vt:lpstr>举例</vt:lpstr>
      <vt:lpstr>八进制数转换成二进制数 </vt:lpstr>
      <vt:lpstr>二进制数与十六进制数之间的转换 </vt:lpstr>
      <vt:lpstr>十六进制数转换成二进制数 </vt:lpstr>
      <vt:lpstr>其他转换</vt:lpstr>
      <vt:lpstr>几种常用的代码</vt:lpstr>
      <vt:lpstr>BCD(Binary Coded Decimal)码 </vt:lpstr>
      <vt:lpstr>常用BCD码</vt:lpstr>
      <vt:lpstr>Gray码</vt:lpstr>
      <vt:lpstr>4位二进制格雷码</vt:lpstr>
      <vt:lpstr>ASCII码</vt:lpstr>
      <vt:lpstr>ASCII码编码表</vt:lpstr>
      <vt:lpstr>PowerPoint 演示文稿</vt:lpstr>
      <vt:lpstr>PowerPoint 演示文稿</vt:lpstr>
      <vt:lpstr>PowerPoint 演示文稿</vt:lpstr>
      <vt:lpstr>PowerPoint 演示文稿</vt:lpstr>
      <vt:lpstr>知识要点 </vt:lpstr>
      <vt:lpstr>逻辑代数</vt:lpstr>
      <vt:lpstr>逻辑变量 </vt:lpstr>
      <vt:lpstr>基本逻辑运算</vt:lpstr>
      <vt:lpstr>“与” 运算(AND)</vt:lpstr>
      <vt:lpstr>与的逻辑电路</vt:lpstr>
      <vt:lpstr>与的逻辑真值表</vt:lpstr>
      <vt:lpstr>“与”运算的运算法则</vt:lpstr>
      <vt:lpstr>“或”运算（OR）</vt:lpstr>
      <vt:lpstr>或的逻辑电路</vt:lpstr>
      <vt:lpstr>或的逻辑真值表</vt:lpstr>
      <vt:lpstr>“或”运算的运算法则</vt:lpstr>
      <vt:lpstr>“非”运算（NOT）</vt:lpstr>
      <vt:lpstr>非的逻辑电路</vt:lpstr>
      <vt:lpstr>非的逻辑真值表</vt:lpstr>
      <vt:lpstr>“非”运算的运算法则</vt:lpstr>
      <vt:lpstr>常用门电路逻辑符号</vt:lpstr>
      <vt:lpstr>其他常见逻辑运算</vt:lpstr>
      <vt:lpstr>复合逻辑运算与常用逻辑门</vt:lpstr>
      <vt:lpstr>复合逻辑运算与常用逻辑门</vt:lpstr>
      <vt:lpstr>复合逻辑运算与常用逻辑门</vt:lpstr>
      <vt:lpstr>PowerPoint 演示文稿</vt:lpstr>
      <vt:lpstr>基本公式</vt:lpstr>
      <vt:lpstr>基本公式</vt:lpstr>
      <vt:lpstr>PowerPoint 演示文稿</vt:lpstr>
      <vt:lpstr>常用公式</vt:lpstr>
      <vt:lpstr>运算规则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逻辑函数常用的描述方法</vt:lpstr>
      <vt:lpstr>表达式</vt:lpstr>
      <vt:lpstr>逻辑函数的标准形式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真值表</vt:lpstr>
      <vt:lpstr>PowerPoint 演示文稿</vt:lpstr>
      <vt:lpstr>卡诺图</vt:lpstr>
      <vt:lpstr>PowerPoint 演示文稿</vt:lpstr>
      <vt:lpstr>PowerPoint 演示文稿</vt:lpstr>
      <vt:lpstr>逻辑图</vt:lpstr>
      <vt:lpstr>不同描述方法间的转换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逻辑函数最简的标准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另一种卡诺图化简为或与表达式的方法，例1.35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HKSZ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逻辑代数基础</dc:title>
  <dc:creator>ZhangLI</dc:creator>
  <cp:lastModifiedBy>Li Zhi</cp:lastModifiedBy>
  <cp:revision>91</cp:revision>
  <dcterms:created xsi:type="dcterms:W3CDTF">2007-03-04T15:49:38Z</dcterms:created>
  <dcterms:modified xsi:type="dcterms:W3CDTF">2022-03-14T04:07:12Z</dcterms:modified>
</cp:coreProperties>
</file>