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2"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344" r:id="rId22"/>
    <p:sldId id="278" r:id="rId23"/>
    <p:sldId id="279" r:id="rId24"/>
    <p:sldId id="280" r:id="rId25"/>
    <p:sldId id="282" r:id="rId26"/>
    <p:sldId id="283" r:id="rId27"/>
    <p:sldId id="284" r:id="rId28"/>
    <p:sldId id="286" r:id="rId29"/>
    <p:sldId id="287" r:id="rId30"/>
    <p:sldId id="288" r:id="rId31"/>
    <p:sldId id="285" r:id="rId32"/>
    <p:sldId id="289" r:id="rId33"/>
    <p:sldId id="290" r:id="rId34"/>
    <p:sldId id="291" r:id="rId35"/>
    <p:sldId id="292" r:id="rId36"/>
    <p:sldId id="293" r:id="rId37"/>
    <p:sldId id="294" r:id="rId38"/>
    <p:sldId id="295" r:id="rId39"/>
    <p:sldId id="296" r:id="rId40"/>
    <p:sldId id="297" r:id="rId41"/>
    <p:sldId id="298" r:id="rId42"/>
    <p:sldId id="299" r:id="rId43"/>
    <p:sldId id="345" r:id="rId44"/>
    <p:sldId id="302" r:id="rId45"/>
    <p:sldId id="303" r:id="rId46"/>
    <p:sldId id="304" r:id="rId47"/>
    <p:sldId id="305" r:id="rId48"/>
    <p:sldId id="306" r:id="rId49"/>
    <p:sldId id="310" r:id="rId50"/>
    <p:sldId id="311" r:id="rId51"/>
    <p:sldId id="313" r:id="rId52"/>
    <p:sldId id="314" r:id="rId53"/>
    <p:sldId id="315" r:id="rId54"/>
    <p:sldId id="316" r:id="rId55"/>
    <p:sldId id="318" r:id="rId56"/>
    <p:sldId id="319" r:id="rId57"/>
    <p:sldId id="320" r:id="rId58"/>
    <p:sldId id="321" r:id="rId59"/>
    <p:sldId id="322" r:id="rId60"/>
    <p:sldId id="324" r:id="rId61"/>
    <p:sldId id="327" r:id="rId62"/>
    <p:sldId id="328" r:id="rId63"/>
    <p:sldId id="329" r:id="rId64"/>
    <p:sldId id="331" r:id="rId65"/>
    <p:sldId id="332" r:id="rId66"/>
    <p:sldId id="333" r:id="rId67"/>
    <p:sldId id="335" r:id="rId68"/>
    <p:sldId id="336" r:id="rId69"/>
    <p:sldId id="338" r:id="rId70"/>
    <p:sldId id="339" r:id="rId71"/>
    <p:sldId id="340" r:id="rId72"/>
    <p:sldId id="342" r:id="rId73"/>
    <p:sldId id="343" r:id="rId74"/>
    <p:sldId id="380" r:id="rId75"/>
    <p:sldId id="346" r:id="rId76"/>
    <p:sldId id="347" r:id="rId77"/>
    <p:sldId id="348" r:id="rId78"/>
    <p:sldId id="350" r:id="rId79"/>
    <p:sldId id="353" r:id="rId80"/>
    <p:sldId id="355" r:id="rId81"/>
    <p:sldId id="354" r:id="rId82"/>
    <p:sldId id="357" r:id="rId83"/>
    <p:sldId id="358" r:id="rId84"/>
    <p:sldId id="359" r:id="rId85"/>
    <p:sldId id="361" r:id="rId86"/>
    <p:sldId id="360" r:id="rId87"/>
    <p:sldId id="362" r:id="rId88"/>
    <p:sldId id="363" r:id="rId89"/>
    <p:sldId id="364" r:id="rId90"/>
    <p:sldId id="365" r:id="rId91"/>
    <p:sldId id="418" r:id="rId92"/>
  </p:sldIdLst>
  <p:sldSz cx="12192000" cy="6858000"/>
  <p:notesSz cx="6858000" cy="9144000"/>
  <p:custDataLst>
    <p:tags r:id="rId9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1" d="100"/>
          <a:sy n="71" d="100"/>
        </p:scale>
        <p:origin x="-48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gs" Target="tags/tag1.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26.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14.wmf"/><Relationship Id="rId1" Type="http://schemas.openxmlformats.org/officeDocument/2006/relationships/image" Target="../media/image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43.wmf"/><Relationship Id="rId1" Type="http://schemas.openxmlformats.org/officeDocument/2006/relationships/image" Target="../media/image4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42.wmf"/><Relationship Id="rId1" Type="http://schemas.openxmlformats.org/officeDocument/2006/relationships/image" Target="../media/image3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4.wmf"/><Relationship Id="rId1" Type="http://schemas.openxmlformats.org/officeDocument/2006/relationships/image" Target="../media/image7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4"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2.xml"/><Relationship Id="rId7" Type="http://schemas.openxmlformats.org/officeDocument/2006/relationships/image" Target="../media/image24.wmf"/><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image" Target="../media/image23.wmf"/><Relationship Id="rId3" Type="http://schemas.openxmlformats.org/officeDocument/2006/relationships/oleObject" Target="../embeddings/oleObject21.bin"/><Relationship Id="rId2" Type="http://schemas.openxmlformats.org/officeDocument/2006/relationships/image" Target="../media/image22.wmf"/><Relationship Id="rId1"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8.vml"/><Relationship Id="rId8" Type="http://schemas.openxmlformats.org/officeDocument/2006/relationships/slideLayout" Target="../slideLayouts/slideLayout2.xml"/><Relationship Id="rId7" Type="http://schemas.openxmlformats.org/officeDocument/2006/relationships/oleObject" Target="../embeddings/oleObject28.bin"/><Relationship Id="rId6" Type="http://schemas.openxmlformats.org/officeDocument/2006/relationships/image" Target="../media/image15.wmf"/><Relationship Id="rId5" Type="http://schemas.openxmlformats.org/officeDocument/2006/relationships/oleObject" Target="../embeddings/oleObject27.bin"/><Relationship Id="rId4" Type="http://schemas.openxmlformats.org/officeDocument/2006/relationships/image" Target="../media/image26.wmf"/><Relationship Id="rId3" Type="http://schemas.openxmlformats.org/officeDocument/2006/relationships/oleObject" Target="../embeddings/oleObject26.bin"/><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32.bin"/><Relationship Id="rId2" Type="http://schemas.openxmlformats.org/officeDocument/2006/relationships/image" Target="../media/image29.wmf"/><Relationship Id="rId1"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33.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4.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39.bin"/><Relationship Id="rId4" Type="http://schemas.openxmlformats.org/officeDocument/2006/relationships/image" Target="../media/image14.wmf"/><Relationship Id="rId3" Type="http://schemas.openxmlformats.org/officeDocument/2006/relationships/oleObject" Target="../embeddings/oleObject38.bin"/><Relationship Id="rId2" Type="http://schemas.openxmlformats.org/officeDocument/2006/relationships/image" Target="../media/image5.wmf"/><Relationship Id="rId1"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40.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4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43.bin"/></Relationships>
</file>

<file path=ppt/slides/_rels/slide41.xml.rels><?xml version="1.0" encoding="UTF-8" standalone="yes"?>
<Relationships xmlns="http://schemas.openxmlformats.org/package/2006/relationships"><Relationship Id="rId9" Type="http://schemas.openxmlformats.org/officeDocument/2006/relationships/vmlDrawing" Target="../drawings/vmlDrawing31.vml"/><Relationship Id="rId8" Type="http://schemas.openxmlformats.org/officeDocument/2006/relationships/slideLayout" Target="../slideLayouts/slideLayout2.xml"/><Relationship Id="rId7" Type="http://schemas.openxmlformats.org/officeDocument/2006/relationships/oleObject" Target="../embeddings/oleObject47.bin"/><Relationship Id="rId6" Type="http://schemas.openxmlformats.org/officeDocument/2006/relationships/image" Target="../media/image30.wmf"/><Relationship Id="rId5" Type="http://schemas.openxmlformats.org/officeDocument/2006/relationships/oleObject" Target="../embeddings/oleObject46.bin"/><Relationship Id="rId4" Type="http://schemas.openxmlformats.org/officeDocument/2006/relationships/image" Target="../media/image43.wmf"/><Relationship Id="rId3" Type="http://schemas.openxmlformats.org/officeDocument/2006/relationships/oleObject" Target="../embeddings/oleObject45.bin"/><Relationship Id="rId2" Type="http://schemas.openxmlformats.org/officeDocument/2006/relationships/image" Target="../media/image42.wmf"/><Relationship Id="rId1" Type="http://schemas.openxmlformats.org/officeDocument/2006/relationships/oleObject" Target="../embeddings/oleObject44.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50.bin"/><Relationship Id="rId4" Type="http://schemas.openxmlformats.org/officeDocument/2006/relationships/image" Target="../media/image42.wmf"/><Relationship Id="rId3" Type="http://schemas.openxmlformats.org/officeDocument/2006/relationships/oleObject" Target="../embeddings/oleObject49.bin"/><Relationship Id="rId2" Type="http://schemas.openxmlformats.org/officeDocument/2006/relationships/image" Target="../media/image36.wmf"/><Relationship Id="rId1" Type="http://schemas.openxmlformats.org/officeDocument/2006/relationships/oleObject" Target="../embeddings/oleObject48.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5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52.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jpe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2.xml"/><Relationship Id="rId2" Type="http://schemas.openxmlformats.org/officeDocument/2006/relationships/image" Target="../media/image47.wmf"/><Relationship Id="rId1" Type="http://schemas.openxmlformats.org/officeDocument/2006/relationships/oleObject" Target="../embeddings/oleObject5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50.wmf"/><Relationship Id="rId1" Type="http://schemas.openxmlformats.org/officeDocument/2006/relationships/oleObject" Target="../embeddings/oleObject5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56.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5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oleObject" Target="../embeddings/oleObject58.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41.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5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2.xml"/><Relationship Id="rId2" Type="http://schemas.openxmlformats.org/officeDocument/2006/relationships/image" Target="../media/image56.wmf"/><Relationship Id="rId1" Type="http://schemas.openxmlformats.org/officeDocument/2006/relationships/oleObject" Target="../embeddings/oleObject60.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6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58.wmf"/><Relationship Id="rId1" Type="http://schemas.openxmlformats.org/officeDocument/2006/relationships/oleObject" Target="../embeddings/oleObject6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63.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2.xml"/><Relationship Id="rId2" Type="http://schemas.openxmlformats.org/officeDocument/2006/relationships/image" Target="../media/image60.wmf"/><Relationship Id="rId1" Type="http://schemas.openxmlformats.org/officeDocument/2006/relationships/oleObject" Target="../embeddings/oleObject64.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2.xml"/><Relationship Id="rId2" Type="http://schemas.openxmlformats.org/officeDocument/2006/relationships/image" Target="../media/image61.wmf"/><Relationship Id="rId1" Type="http://schemas.openxmlformats.org/officeDocument/2006/relationships/oleObject" Target="../embeddings/oleObject65.bin"/></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2.xml"/><Relationship Id="rId2" Type="http://schemas.openxmlformats.org/officeDocument/2006/relationships/image" Target="../media/image62.wmf"/><Relationship Id="rId1" Type="http://schemas.openxmlformats.org/officeDocument/2006/relationships/oleObject" Target="../embeddings/oleObject66.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67.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oleObject" Target="../embeddings/oleObject68.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69.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52.vml"/><Relationship Id="rId3" Type="http://schemas.openxmlformats.org/officeDocument/2006/relationships/slideLayout" Target="../slideLayouts/slideLayout2.xml"/><Relationship Id="rId2" Type="http://schemas.openxmlformats.org/officeDocument/2006/relationships/image" Target="../media/image66.wmf"/><Relationship Id="rId1" Type="http://schemas.openxmlformats.org/officeDocument/2006/relationships/oleObject" Target="../embeddings/oleObject70.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53.vml"/><Relationship Id="rId3" Type="http://schemas.openxmlformats.org/officeDocument/2006/relationships/slideLayout" Target="../slideLayouts/slideLayout2.xml"/><Relationship Id="rId2" Type="http://schemas.openxmlformats.org/officeDocument/2006/relationships/image" Target="../media/image67.wmf"/><Relationship Id="rId1" Type="http://schemas.openxmlformats.org/officeDocument/2006/relationships/oleObject" Target="../embeddings/oleObject71.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54.vml"/><Relationship Id="rId3" Type="http://schemas.openxmlformats.org/officeDocument/2006/relationships/slideLayout" Target="../slideLayouts/slideLayout2.xml"/><Relationship Id="rId2" Type="http://schemas.openxmlformats.org/officeDocument/2006/relationships/image" Target="../media/image68.wmf"/><Relationship Id="rId1" Type="http://schemas.openxmlformats.org/officeDocument/2006/relationships/oleObject" Target="../embeddings/oleObject72.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2.xml"/><Relationship Id="rId2" Type="http://schemas.openxmlformats.org/officeDocument/2006/relationships/image" Target="../media/image69.wmf"/><Relationship Id="rId1" Type="http://schemas.openxmlformats.org/officeDocument/2006/relationships/oleObject" Target="../embeddings/oleObject73.bin"/></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74.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75.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2.xml"/><Relationship Id="rId2" Type="http://schemas.openxmlformats.org/officeDocument/2006/relationships/image" Target="../media/image72.wmf"/><Relationship Id="rId1" Type="http://schemas.openxmlformats.org/officeDocument/2006/relationships/oleObject" Target="../embeddings/oleObject76.bin"/></Relationships>
</file>

<file path=ppt/slides/_rels/slide87.xml.rels><?xml version="1.0" encoding="UTF-8" standalone="yes"?>
<Relationships xmlns="http://schemas.openxmlformats.org/package/2006/relationships"><Relationship Id="rId8" Type="http://schemas.openxmlformats.org/officeDocument/2006/relationships/vmlDrawing" Target="../drawings/vmlDrawing59.vml"/><Relationship Id="rId7" Type="http://schemas.openxmlformats.org/officeDocument/2006/relationships/slideLayout" Target="../slideLayouts/slideLayout2.xml"/><Relationship Id="rId6" Type="http://schemas.openxmlformats.org/officeDocument/2006/relationships/image" Target="../media/image68.wmf"/><Relationship Id="rId5" Type="http://schemas.openxmlformats.org/officeDocument/2006/relationships/oleObject" Target="../embeddings/oleObject79.bin"/><Relationship Id="rId4" Type="http://schemas.openxmlformats.org/officeDocument/2006/relationships/image" Target="../media/image74.wmf"/><Relationship Id="rId3" Type="http://schemas.openxmlformats.org/officeDocument/2006/relationships/oleObject" Target="../embeddings/oleObject78.bin"/><Relationship Id="rId2" Type="http://schemas.openxmlformats.org/officeDocument/2006/relationships/image" Target="../media/image73.wmf"/><Relationship Id="rId1" Type="http://schemas.openxmlformats.org/officeDocument/2006/relationships/oleObject" Target="../embeddings/oleObject77.bin"/></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60.vml"/><Relationship Id="rId5" Type="http://schemas.openxmlformats.org/officeDocument/2006/relationships/slideLayout" Target="../slideLayouts/slideLayout2.xml"/><Relationship Id="rId4" Type="http://schemas.openxmlformats.org/officeDocument/2006/relationships/image" Target="../media/image76.wmf"/><Relationship Id="rId3" Type="http://schemas.openxmlformats.org/officeDocument/2006/relationships/oleObject" Target="../embeddings/oleObject81.bin"/><Relationship Id="rId2" Type="http://schemas.openxmlformats.org/officeDocument/2006/relationships/image" Target="../media/image75.wmf"/><Relationship Id="rId1" Type="http://schemas.openxmlformats.org/officeDocument/2006/relationships/oleObject" Target="../embeddings/oleObject80.bin"/></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82.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2209800" y="2130425"/>
            <a:ext cx="7772400" cy="1470025"/>
          </a:xfrm>
        </p:spPr>
        <p:txBody>
          <a:bodyPr anchor="ctr" anchorCtr="0"/>
          <a:p>
            <a:pPr defTabSz="914400">
              <a:buClrTx/>
              <a:buSzTx/>
              <a:buFontTx/>
              <a:buNone/>
            </a:pPr>
            <a:r>
              <a:rPr lang="zh-CN" altLang="en-US" sz="4400" kern="1200" baseline="0" dirty="0">
                <a:latin typeface="Arial" panose="020B0604020202020204" pitchFamily="34" charset="0"/>
                <a:ea typeface="宋体" panose="02010600030101010101" pitchFamily="2" charset="-122"/>
              </a:rPr>
              <a:t>第五章</a:t>
            </a:r>
            <a:endParaRPr lang="zh-CN" altLang="en-US" sz="4400" kern="1200" baseline="0" dirty="0">
              <a:latin typeface="Arial" panose="020B0604020202020204" pitchFamily="34" charset="0"/>
              <a:ea typeface="宋体" panose="02010600030101010101" pitchFamily="2" charset="-122"/>
            </a:endParaRPr>
          </a:p>
        </p:txBody>
      </p:sp>
      <p:sp>
        <p:nvSpPr>
          <p:cNvPr id="2051" name="副标题 2050"/>
          <p:cNvSpPr>
            <a:spLocks noGrp="1"/>
          </p:cNvSpPr>
          <p:nvPr>
            <p:ph type="subTitle" idx="1"/>
          </p:nvPr>
        </p:nvSpPr>
        <p:spPr>
          <a:xfrm>
            <a:off x="2895600" y="3886200"/>
            <a:ext cx="6400800" cy="1752600"/>
          </a:xfrm>
        </p:spPr>
        <p:txBody>
          <a:bodyPr/>
          <a:p>
            <a:pPr defTabSz="914400">
              <a:buClrTx/>
              <a:buSzTx/>
              <a:buFontTx/>
            </a:pPr>
            <a:r>
              <a:rPr lang="en-US" altLang="zh-CN" sz="3200" kern="1200" baseline="0">
                <a:latin typeface="Arial" panose="020B0604020202020204" pitchFamily="34" charset="0"/>
                <a:ea typeface="宋体" panose="02010600030101010101" pitchFamily="2" charset="-122"/>
              </a:rPr>
              <a:t>5.1 </a:t>
            </a:r>
            <a:r>
              <a:rPr lang="zh-CN" altLang="en-US" sz="3200" kern="1200" baseline="0" dirty="0">
                <a:latin typeface="Arial" panose="020B0604020202020204" pitchFamily="34" charset="0"/>
                <a:ea typeface="宋体" panose="02010600030101010101" pitchFamily="2" charset="-122"/>
              </a:rPr>
              <a:t>计数器</a:t>
            </a:r>
            <a:endParaRPr lang="zh-CN" altLang="en-US" sz="3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占位符 13313"/>
          <p:cNvSpPr>
            <a:spLocks noGrp="1"/>
          </p:cNvSpPr>
          <p:nvPr>
            <p:ph type="body" idx="1"/>
          </p:nvPr>
        </p:nvSpPr>
        <p:spPr>
          <a:xfrm>
            <a:off x="2057400" y="533400"/>
            <a:ext cx="7772400" cy="2362200"/>
          </a:xfrm>
        </p:spPr>
        <p:txBody>
          <a:bodyPr/>
          <a:p>
            <a:pPr algn="just">
              <a:buNone/>
            </a:pPr>
            <a:r>
              <a:rPr lang="en-US" altLang="zh-CN" dirty="0"/>
              <a:t>  </a:t>
            </a:r>
            <a:r>
              <a:rPr lang="en-US" altLang="zh-CN"/>
              <a:t>2. </a:t>
            </a:r>
            <a:r>
              <a:rPr lang="zh-CN" altLang="en-US" dirty="0"/>
              <a:t>同步二进制减法计数器</a:t>
            </a:r>
            <a:endParaRPr lang="zh-CN" altLang="en-US" dirty="0"/>
          </a:p>
          <a:p>
            <a:pPr algn="just">
              <a:buNone/>
            </a:pPr>
            <a:r>
              <a:rPr lang="zh-CN" altLang="en-US" dirty="0"/>
              <a:t>            按照二进制数规律对时钟脉冲进行递减计数的同步电路称为同步二进制减法计数器。用</a:t>
            </a:r>
            <a:r>
              <a:rPr lang="en-US" altLang="zh-CN"/>
              <a:t>T</a:t>
            </a:r>
            <a:r>
              <a:rPr lang="zh-CN" altLang="en-US" dirty="0"/>
              <a:t>触发器构造</a:t>
            </a:r>
            <a:r>
              <a:rPr lang="en-US" altLang="zh-CN"/>
              <a:t>m</a:t>
            </a:r>
            <a:r>
              <a:rPr lang="zh-CN" altLang="en-US" dirty="0"/>
              <a:t>位同步二进制减法计数器的连接规律为</a:t>
            </a:r>
            <a:endParaRPr lang="zh-CN" altLang="en-US" dirty="0"/>
          </a:p>
          <a:p>
            <a:pPr>
              <a:buNone/>
            </a:pPr>
            <a:endParaRPr lang="zh-CN" altLang="en-US"/>
          </a:p>
        </p:txBody>
      </p:sp>
      <p:graphicFrame>
        <p:nvGraphicFramePr>
          <p:cNvPr id="13315" name="对象 13314"/>
          <p:cNvGraphicFramePr/>
          <p:nvPr/>
        </p:nvGraphicFramePr>
        <p:xfrm>
          <a:off x="3719513" y="3429000"/>
          <a:ext cx="4678362" cy="1619250"/>
        </p:xfrm>
        <a:graphic>
          <a:graphicData uri="http://schemas.openxmlformats.org/presentationml/2006/ole">
            <mc:AlternateContent xmlns:mc="http://schemas.openxmlformats.org/markup-compatibility/2006">
              <mc:Choice xmlns:v="urn:schemas-microsoft-com:vml" Requires="v">
                <p:oleObj spid="_x0000_s3084" name="" r:id="rId1" imgW="1981200" imgH="685800" progId="Equation.DSMT4">
                  <p:embed/>
                </p:oleObj>
              </mc:Choice>
              <mc:Fallback>
                <p:oleObj name="" r:id="rId1" imgW="1981200" imgH="685800" progId="Equation.DSMT4">
                  <p:embed/>
                  <p:pic>
                    <p:nvPicPr>
                      <p:cNvPr id="0" name="图片 3083"/>
                      <p:cNvPicPr/>
                      <p:nvPr/>
                    </p:nvPicPr>
                    <p:blipFill>
                      <a:blip r:embed="rId2"/>
                      <a:stretch>
                        <a:fillRect/>
                      </a:stretch>
                    </p:blipFill>
                    <p:spPr>
                      <a:xfrm>
                        <a:off x="3719513" y="3429000"/>
                        <a:ext cx="4678362" cy="1619250"/>
                      </a:xfrm>
                      <a:prstGeom prst="rect">
                        <a:avLst/>
                      </a:prstGeom>
                      <a:noFill/>
                      <a:ln w="38100">
                        <a:noFill/>
                        <a:miter/>
                      </a:ln>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14337"/>
          <p:cNvSpPr>
            <a:spLocks noGrp="1"/>
          </p:cNvSpPr>
          <p:nvPr>
            <p:ph type="body" idx="1"/>
          </p:nvPr>
        </p:nvSpPr>
        <p:spPr>
          <a:xfrm>
            <a:off x="2057400" y="609600"/>
            <a:ext cx="8070850" cy="5486400"/>
          </a:xfrm>
        </p:spPr>
        <p:txBody>
          <a:bodyPr/>
          <a:p>
            <a:pPr algn="just">
              <a:buNone/>
            </a:pPr>
            <a:endParaRPr lang="en-US" altLang="zh-CN" dirty="0"/>
          </a:p>
          <a:p>
            <a:pPr algn="just">
              <a:buNone/>
            </a:pPr>
            <a:r>
              <a:rPr lang="en-US" altLang="zh-CN" dirty="0"/>
              <a:t>	</a:t>
            </a:r>
            <a:endParaRPr lang="en-US" altLang="zh-CN" dirty="0"/>
          </a:p>
          <a:p>
            <a:pPr algn="just">
              <a:buNone/>
            </a:pPr>
            <a:r>
              <a:rPr lang="zh-CN" altLang="en-US" dirty="0"/>
              <a:t>相同之处是将</a:t>
            </a:r>
            <a:r>
              <a:rPr lang="en-US" altLang="zh-CN"/>
              <a:t>JK</a:t>
            </a:r>
            <a:r>
              <a:rPr lang="zh-CN" altLang="en-US" dirty="0"/>
              <a:t>触发器接成</a:t>
            </a:r>
            <a:r>
              <a:rPr lang="en-US" altLang="zh-CN"/>
              <a:t>T</a:t>
            </a:r>
            <a:r>
              <a:rPr lang="zh-CN" altLang="en-US" dirty="0"/>
              <a:t>触发器的形式</a:t>
            </a:r>
            <a:r>
              <a:rPr lang="en-US" altLang="zh-CN"/>
              <a:t>;</a:t>
            </a:r>
            <a:endParaRPr lang="en-US" altLang="zh-CN"/>
          </a:p>
          <a:p>
            <a:pPr algn="just">
              <a:buNone/>
            </a:pPr>
            <a:endParaRPr lang="en-US" altLang="zh-CN"/>
          </a:p>
          <a:p>
            <a:pPr algn="just">
              <a:buNone/>
            </a:pPr>
            <a:r>
              <a:rPr lang="zh-CN" altLang="en-US" dirty="0"/>
              <a:t>不同之处是触发器驱动信号及输出信号的连接规律</a:t>
            </a:r>
            <a:r>
              <a:rPr lang="en-US" altLang="zh-CN"/>
              <a:t>,</a:t>
            </a:r>
            <a:r>
              <a:rPr lang="zh-CN" altLang="en-US" dirty="0"/>
              <a:t>即由接到</a:t>
            </a:r>
            <a:r>
              <a:rPr lang="en-US" altLang="zh-CN"/>
              <a:t>Q</a:t>
            </a:r>
            <a:r>
              <a:rPr lang="zh-CN" altLang="en-US" dirty="0"/>
              <a:t>端改为接到     端。</a:t>
            </a:r>
            <a:endParaRPr lang="zh-CN" altLang="en-US"/>
          </a:p>
        </p:txBody>
      </p:sp>
      <p:graphicFrame>
        <p:nvGraphicFramePr>
          <p:cNvPr id="14339" name="对象 14338"/>
          <p:cNvGraphicFramePr/>
          <p:nvPr/>
        </p:nvGraphicFramePr>
        <p:xfrm>
          <a:off x="7896225" y="3500438"/>
          <a:ext cx="304800" cy="501650"/>
        </p:xfrm>
        <a:graphic>
          <a:graphicData uri="http://schemas.openxmlformats.org/presentationml/2006/ole">
            <mc:AlternateContent xmlns:mc="http://schemas.openxmlformats.org/markup-compatibility/2006">
              <mc:Choice xmlns:v="urn:schemas-microsoft-com:vml" Requires="v">
                <p:oleObj spid="_x0000_s3092" name="" r:id="rId1" imgW="152400" imgH="241300" progId="Equation.DSMT4">
                  <p:embed/>
                </p:oleObj>
              </mc:Choice>
              <mc:Fallback>
                <p:oleObj name="" r:id="rId1" imgW="152400" imgH="241300" progId="Equation.DSMT4">
                  <p:embed/>
                  <p:pic>
                    <p:nvPicPr>
                      <p:cNvPr id="0" name="图片 3091"/>
                      <p:cNvPicPr/>
                      <p:nvPr/>
                    </p:nvPicPr>
                    <p:blipFill>
                      <a:blip r:embed="rId2"/>
                      <a:stretch>
                        <a:fillRect/>
                      </a:stretch>
                    </p:blipFill>
                    <p:spPr>
                      <a:xfrm>
                        <a:off x="7896225" y="3500438"/>
                        <a:ext cx="304800" cy="501650"/>
                      </a:xfrm>
                      <a:prstGeom prst="rect">
                        <a:avLst/>
                      </a:prstGeom>
                      <a:noFill/>
                      <a:ln w="38100">
                        <a:noFill/>
                        <a:miter/>
                      </a:ln>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框 15361"/>
          <p:cNvSpPr txBox="1"/>
          <p:nvPr/>
        </p:nvSpPr>
        <p:spPr>
          <a:xfrm>
            <a:off x="4038600" y="5257800"/>
            <a:ext cx="49530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 </a:t>
            </a:r>
            <a:r>
              <a:rPr lang="zh-CN" altLang="en-US" sz="2400" dirty="0">
                <a:latin typeface="Times New Roman" panose="02020603050405020304" pitchFamily="18" charset="0"/>
              </a:rPr>
              <a:t>四位同步二进制减法计数器</a:t>
            </a:r>
            <a:endParaRPr lang="zh-CN" altLang="en-US" sz="2400">
              <a:latin typeface="Times New Roman" panose="02020603050405020304" pitchFamily="18" charset="0"/>
            </a:endParaRPr>
          </a:p>
        </p:txBody>
      </p:sp>
      <p:graphicFrame>
        <p:nvGraphicFramePr>
          <p:cNvPr id="15363" name="对象 15362"/>
          <p:cNvGraphicFramePr/>
          <p:nvPr/>
        </p:nvGraphicFramePr>
        <p:xfrm>
          <a:off x="2057400" y="1447800"/>
          <a:ext cx="8077200" cy="3159125"/>
        </p:xfrm>
        <a:graphic>
          <a:graphicData uri="http://schemas.openxmlformats.org/presentationml/2006/ole">
            <mc:AlternateContent xmlns:mc="http://schemas.openxmlformats.org/markup-compatibility/2006">
              <mc:Choice xmlns:v="urn:schemas-microsoft-com:vml" Requires="v">
                <p:oleObj spid="_x0000_s3095" name="" r:id="rId1" imgW="3451860" imgH="1348740" progId="Visio.Drawing.4">
                  <p:embed/>
                </p:oleObj>
              </mc:Choice>
              <mc:Fallback>
                <p:oleObj name="" r:id="rId1" imgW="3451860" imgH="1348740" progId="Visio.Drawing.4">
                  <p:embed/>
                  <p:pic>
                    <p:nvPicPr>
                      <p:cNvPr id="0" name="图片 3094"/>
                      <p:cNvPicPr/>
                      <p:nvPr/>
                    </p:nvPicPr>
                    <p:blipFill>
                      <a:blip r:embed="rId2"/>
                      <a:stretch>
                        <a:fillRect/>
                      </a:stretch>
                    </p:blipFill>
                    <p:spPr>
                      <a:xfrm>
                        <a:off x="2057400" y="1447800"/>
                        <a:ext cx="8077200" cy="3159125"/>
                      </a:xfrm>
                      <a:prstGeom prst="rect">
                        <a:avLst/>
                      </a:prstGeom>
                      <a:noFill/>
                      <a:ln w="38100">
                        <a:noFill/>
                        <a:miter/>
                      </a:ln>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占位符 16385"/>
          <p:cNvSpPr>
            <a:spLocks noGrp="1"/>
          </p:cNvSpPr>
          <p:nvPr>
            <p:ph type="body" idx="1"/>
          </p:nvPr>
        </p:nvSpPr>
        <p:spPr>
          <a:xfrm>
            <a:off x="3048000" y="333375"/>
            <a:ext cx="5353050" cy="2790825"/>
          </a:xfrm>
        </p:spPr>
        <p:txBody>
          <a:bodyPr/>
          <a:p>
            <a:pPr algn="just">
              <a:buNone/>
            </a:pPr>
            <a:endParaRPr lang="en-US" altLang="zh-CN" dirty="0"/>
          </a:p>
          <a:p>
            <a:pPr algn="just">
              <a:buNone/>
            </a:pPr>
            <a:r>
              <a:rPr lang="zh-CN" altLang="en-US" dirty="0"/>
              <a:t>时钟方程</a:t>
            </a:r>
            <a:r>
              <a:rPr lang="en-US" altLang="zh-CN"/>
              <a:t>:</a:t>
            </a:r>
            <a:endParaRPr lang="en-US" altLang="zh-CN"/>
          </a:p>
          <a:p>
            <a:pPr algn="just">
              <a:buNone/>
            </a:pPr>
            <a:r>
              <a:rPr lang="en-US" altLang="zh-CN"/>
              <a:t>    CP</a:t>
            </a:r>
            <a:r>
              <a:rPr lang="en-US" altLang="zh-CN" baseline="-25000"/>
              <a:t>0</a:t>
            </a:r>
            <a:r>
              <a:rPr lang="en-US" altLang="zh-CN"/>
              <a:t>=CP</a:t>
            </a:r>
            <a:r>
              <a:rPr lang="en-US" altLang="zh-CN" baseline="-25000"/>
              <a:t>1</a:t>
            </a:r>
            <a:r>
              <a:rPr lang="en-US" altLang="zh-CN"/>
              <a:t>=CP</a:t>
            </a:r>
            <a:r>
              <a:rPr lang="en-US" altLang="zh-CN" baseline="-25000"/>
              <a:t>2</a:t>
            </a:r>
            <a:r>
              <a:rPr lang="en-US" altLang="zh-CN"/>
              <a:t>=CP</a:t>
            </a:r>
            <a:r>
              <a:rPr lang="en-US" altLang="zh-CN" baseline="-25000"/>
              <a:t>3</a:t>
            </a:r>
            <a:r>
              <a:rPr lang="en-US" altLang="zh-CN"/>
              <a:t>=CP</a:t>
            </a:r>
            <a:endParaRPr lang="en-US" altLang="zh-CN"/>
          </a:p>
          <a:p>
            <a:pPr algn="just">
              <a:buNone/>
            </a:pPr>
            <a:r>
              <a:rPr lang="zh-CN" altLang="en-US" dirty="0"/>
              <a:t>输出方程</a:t>
            </a:r>
            <a:r>
              <a:rPr lang="en-US" altLang="zh-CN"/>
              <a:t>:</a:t>
            </a:r>
            <a:endParaRPr lang="en-US" altLang="zh-CN"/>
          </a:p>
          <a:p>
            <a:pPr>
              <a:buNone/>
            </a:pPr>
            <a:endParaRPr lang="en-US" altLang="zh-CN"/>
          </a:p>
        </p:txBody>
      </p:sp>
      <p:graphicFrame>
        <p:nvGraphicFramePr>
          <p:cNvPr id="16387" name="对象 16386"/>
          <p:cNvGraphicFramePr/>
          <p:nvPr/>
        </p:nvGraphicFramePr>
        <p:xfrm>
          <a:off x="5303838" y="2276475"/>
          <a:ext cx="2254250" cy="598488"/>
        </p:xfrm>
        <a:graphic>
          <a:graphicData uri="http://schemas.openxmlformats.org/presentationml/2006/ole">
            <mc:AlternateContent xmlns:mc="http://schemas.openxmlformats.org/markup-compatibility/2006">
              <mc:Choice xmlns:v="urn:schemas-microsoft-com:vml" Requires="v">
                <p:oleObj spid="_x0000_s3094" name="" r:id="rId1" imgW="1002030" imgH="266065" progId="Equation.DSMT4">
                  <p:embed/>
                </p:oleObj>
              </mc:Choice>
              <mc:Fallback>
                <p:oleObj name="" r:id="rId1" imgW="1002030" imgH="266065" progId="Equation.DSMT4">
                  <p:embed/>
                  <p:pic>
                    <p:nvPicPr>
                      <p:cNvPr id="0" name="图片 3093"/>
                      <p:cNvPicPr/>
                      <p:nvPr/>
                    </p:nvPicPr>
                    <p:blipFill>
                      <a:blip r:embed="rId2"/>
                      <a:stretch>
                        <a:fillRect/>
                      </a:stretch>
                    </p:blipFill>
                    <p:spPr>
                      <a:xfrm>
                        <a:off x="5303838" y="2276475"/>
                        <a:ext cx="2254250" cy="598488"/>
                      </a:xfrm>
                      <a:prstGeom prst="rect">
                        <a:avLst/>
                      </a:prstGeom>
                      <a:noFill/>
                      <a:ln w="38100">
                        <a:noFill/>
                        <a:miter/>
                      </a:ln>
                    </p:spPr>
                  </p:pic>
                </p:oleObj>
              </mc:Fallback>
            </mc:AlternateContent>
          </a:graphicData>
        </a:graphic>
      </p:graphicFrame>
      <p:sp>
        <p:nvSpPr>
          <p:cNvPr id="16388" name="文本框 16387"/>
          <p:cNvSpPr txBox="1"/>
          <p:nvPr/>
        </p:nvSpPr>
        <p:spPr>
          <a:xfrm>
            <a:off x="2514600" y="3200400"/>
            <a:ext cx="29718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驱动方程</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16389" name="对象 16388"/>
          <p:cNvGraphicFramePr/>
          <p:nvPr/>
        </p:nvGraphicFramePr>
        <p:xfrm>
          <a:off x="4343400" y="3581400"/>
          <a:ext cx="2895600" cy="2706688"/>
        </p:xfrm>
        <a:graphic>
          <a:graphicData uri="http://schemas.openxmlformats.org/presentationml/2006/ole">
            <mc:AlternateContent xmlns:mc="http://schemas.openxmlformats.org/markup-compatibility/2006">
              <mc:Choice xmlns:v="urn:schemas-microsoft-com:vml" Requires="v">
                <p:oleObj spid="_x0000_s3096" name="" r:id="rId3" imgW="1167765" imgH="1091565" progId="Equation.DSMT4">
                  <p:embed/>
                </p:oleObj>
              </mc:Choice>
              <mc:Fallback>
                <p:oleObj name="" r:id="rId3" imgW="1167765" imgH="1091565" progId="Equation.DSMT4">
                  <p:embed/>
                  <p:pic>
                    <p:nvPicPr>
                      <p:cNvPr id="0" name="图片 3095"/>
                      <p:cNvPicPr/>
                      <p:nvPr/>
                    </p:nvPicPr>
                    <p:blipFill>
                      <a:blip r:embed="rId4"/>
                      <a:stretch>
                        <a:fillRect/>
                      </a:stretch>
                    </p:blipFill>
                    <p:spPr>
                      <a:xfrm>
                        <a:off x="4343400" y="3581400"/>
                        <a:ext cx="2895600" cy="2706688"/>
                      </a:xfrm>
                      <a:prstGeom prst="rect">
                        <a:avLst/>
                      </a:prstGeom>
                      <a:noFill/>
                      <a:ln w="38100">
                        <a:noFill/>
                        <a:miter/>
                      </a:ln>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17409"/>
          <p:cNvSpPr txBox="1"/>
          <p:nvPr/>
        </p:nvSpPr>
        <p:spPr>
          <a:xfrm>
            <a:off x="2743200" y="533400"/>
            <a:ext cx="33528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状态方程</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17411" name="对象 17410"/>
          <p:cNvGraphicFramePr/>
          <p:nvPr/>
        </p:nvGraphicFramePr>
        <p:xfrm>
          <a:off x="3352800" y="1143000"/>
          <a:ext cx="5486400" cy="2625725"/>
        </p:xfrm>
        <a:graphic>
          <a:graphicData uri="http://schemas.openxmlformats.org/presentationml/2006/ole">
            <mc:AlternateContent xmlns:mc="http://schemas.openxmlformats.org/markup-compatibility/2006">
              <mc:Choice xmlns:v="urn:schemas-microsoft-com:vml" Requires="v">
                <p:oleObj spid="_x0000_s3093" name="" r:id="rId1" imgW="2387600" imgH="1143000" progId="Equation.DSMT4">
                  <p:embed/>
                </p:oleObj>
              </mc:Choice>
              <mc:Fallback>
                <p:oleObj name="" r:id="rId1" imgW="2387600" imgH="1143000" progId="Equation.DSMT4">
                  <p:embed/>
                  <p:pic>
                    <p:nvPicPr>
                      <p:cNvPr id="0" name="图片 3092"/>
                      <p:cNvPicPr/>
                      <p:nvPr/>
                    </p:nvPicPr>
                    <p:blipFill>
                      <a:blip r:embed="rId2"/>
                      <a:stretch>
                        <a:fillRect/>
                      </a:stretch>
                    </p:blipFill>
                    <p:spPr>
                      <a:xfrm>
                        <a:off x="3352800" y="1143000"/>
                        <a:ext cx="5486400" cy="2625725"/>
                      </a:xfrm>
                      <a:prstGeom prst="rect">
                        <a:avLst/>
                      </a:prstGeom>
                      <a:noFill/>
                      <a:ln w="38100">
                        <a:noFill/>
                        <a:miter/>
                      </a:ln>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18433"/>
          <p:cNvSpPr txBox="1"/>
          <p:nvPr/>
        </p:nvSpPr>
        <p:spPr>
          <a:xfrm>
            <a:off x="2667000" y="381000"/>
            <a:ext cx="69342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表</a:t>
            </a:r>
            <a:r>
              <a:rPr lang="en-US" altLang="zh-CN" sz="2400">
                <a:latin typeface="Times New Roman" panose="02020603050405020304" pitchFamily="18" charset="0"/>
              </a:rPr>
              <a:t>5―2 </a:t>
            </a:r>
            <a:r>
              <a:rPr lang="zh-CN" altLang="en-US" sz="2400" dirty="0">
                <a:latin typeface="Times New Roman" panose="02020603050405020304" pitchFamily="18" charset="0"/>
              </a:rPr>
              <a:t>图</a:t>
            </a:r>
            <a:r>
              <a:rPr lang="en-US" altLang="zh-CN" sz="2400">
                <a:latin typeface="Times New Roman" panose="02020603050405020304" pitchFamily="18" charset="0"/>
              </a:rPr>
              <a:t>5―4</a:t>
            </a:r>
            <a:r>
              <a:rPr lang="zh-CN" altLang="en-US" sz="2400" dirty="0">
                <a:latin typeface="Times New Roman" panose="02020603050405020304" pitchFamily="18" charset="0"/>
              </a:rPr>
              <a:t>所示四位同步二进制减法计数器</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的状态转换表</a:t>
            </a:r>
            <a:endParaRPr lang="zh-CN" altLang="en-US" sz="2400">
              <a:latin typeface="Times New Roman" panose="02020603050405020304" pitchFamily="18" charset="0"/>
            </a:endParaRPr>
          </a:p>
        </p:txBody>
      </p:sp>
      <p:pic>
        <p:nvPicPr>
          <p:cNvPr id="18435" name="图片 18434" descr="Img00033"/>
          <p:cNvPicPr>
            <a:picLocks noChangeAspect="1"/>
          </p:cNvPicPr>
          <p:nvPr/>
        </p:nvPicPr>
        <p:blipFill>
          <a:blip r:embed="rId1"/>
          <a:stretch>
            <a:fillRect/>
          </a:stretch>
        </p:blipFill>
        <p:spPr>
          <a:xfrm>
            <a:off x="2057400" y="1371600"/>
            <a:ext cx="8077200" cy="5319713"/>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框 19457"/>
          <p:cNvSpPr txBox="1"/>
          <p:nvPr/>
        </p:nvSpPr>
        <p:spPr>
          <a:xfrm>
            <a:off x="2971800" y="5181600"/>
            <a:ext cx="6324600" cy="101473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5―5   </a:t>
            </a:r>
            <a:r>
              <a:rPr lang="zh-CN" altLang="en-US" sz="2400" dirty="0">
                <a:latin typeface="Times New Roman" panose="02020603050405020304" pitchFamily="18" charset="0"/>
              </a:rPr>
              <a:t>图</a:t>
            </a:r>
            <a:r>
              <a:rPr lang="en-US" altLang="zh-CN" sz="2400">
                <a:latin typeface="Times New Roman" panose="02020603050405020304" pitchFamily="18" charset="0"/>
              </a:rPr>
              <a:t>5―4</a:t>
            </a:r>
            <a:r>
              <a:rPr lang="zh-CN" altLang="en-US" sz="2400" dirty="0">
                <a:latin typeface="Times New Roman" panose="02020603050405020304" pitchFamily="18" charset="0"/>
              </a:rPr>
              <a:t>所示四位同步二进制减法</a:t>
            </a:r>
            <a:endParaRPr lang="zh-CN" altLang="en-US" sz="24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              计数器的状态转换图 </a:t>
            </a:r>
            <a:endParaRPr lang="zh-CN" altLang="en-US" sz="2400">
              <a:latin typeface="Times New Roman" panose="02020603050405020304" pitchFamily="18" charset="0"/>
            </a:endParaRPr>
          </a:p>
        </p:txBody>
      </p:sp>
      <p:graphicFrame>
        <p:nvGraphicFramePr>
          <p:cNvPr id="19459" name="对象 19458"/>
          <p:cNvGraphicFramePr/>
          <p:nvPr/>
        </p:nvGraphicFramePr>
        <p:xfrm>
          <a:off x="2209800" y="1219200"/>
          <a:ext cx="7391400" cy="3365500"/>
        </p:xfrm>
        <a:graphic>
          <a:graphicData uri="http://schemas.openxmlformats.org/presentationml/2006/ole">
            <mc:AlternateContent xmlns:mc="http://schemas.openxmlformats.org/markup-compatibility/2006">
              <mc:Choice xmlns:v="urn:schemas-microsoft-com:vml" Requires="v">
                <p:oleObj spid="_x0000_s3097" name="" r:id="rId1" imgW="3307080" imgH="1508760" progId="Visio.Drawing.4">
                  <p:embed/>
                </p:oleObj>
              </mc:Choice>
              <mc:Fallback>
                <p:oleObj name="" r:id="rId1" imgW="3307080" imgH="1508760" progId="Visio.Drawing.4">
                  <p:embed/>
                  <p:pic>
                    <p:nvPicPr>
                      <p:cNvPr id="0" name="图片 3096"/>
                      <p:cNvPicPr/>
                      <p:nvPr/>
                    </p:nvPicPr>
                    <p:blipFill>
                      <a:blip r:embed="rId2"/>
                      <a:stretch>
                        <a:fillRect/>
                      </a:stretch>
                    </p:blipFill>
                    <p:spPr>
                      <a:xfrm>
                        <a:off x="2209800" y="1219200"/>
                        <a:ext cx="7391400" cy="3365500"/>
                      </a:xfrm>
                      <a:prstGeom prst="rect">
                        <a:avLst/>
                      </a:prstGeom>
                      <a:noFill/>
                      <a:ln w="38100">
                        <a:noFill/>
                        <a:miter/>
                      </a:ln>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21505"/>
          <p:cNvSpPr txBox="1"/>
          <p:nvPr/>
        </p:nvSpPr>
        <p:spPr>
          <a:xfrm>
            <a:off x="3657600" y="5105400"/>
            <a:ext cx="57150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5―6  </a:t>
            </a:r>
            <a:r>
              <a:rPr lang="zh-CN" altLang="en-US" sz="2400" dirty="0">
                <a:latin typeface="Times New Roman" panose="02020603050405020304" pitchFamily="18" charset="0"/>
              </a:rPr>
              <a:t>图</a:t>
            </a:r>
            <a:r>
              <a:rPr lang="en-US" altLang="zh-CN" sz="2400">
                <a:latin typeface="Times New Roman" panose="02020603050405020304" pitchFamily="18" charset="0"/>
              </a:rPr>
              <a:t>5―4</a:t>
            </a:r>
            <a:r>
              <a:rPr lang="zh-CN" altLang="en-US" sz="2400" dirty="0">
                <a:latin typeface="Times New Roman" panose="02020603050405020304" pitchFamily="18" charset="0"/>
              </a:rPr>
              <a:t>所示四位同步二进制减法</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计数器的时序图</a:t>
            </a:r>
            <a:endParaRPr lang="zh-CN" altLang="en-US" sz="2400">
              <a:latin typeface="Times New Roman" panose="02020603050405020304" pitchFamily="18" charset="0"/>
            </a:endParaRPr>
          </a:p>
        </p:txBody>
      </p:sp>
      <p:graphicFrame>
        <p:nvGraphicFramePr>
          <p:cNvPr id="21507" name="对象 21506"/>
          <p:cNvGraphicFramePr/>
          <p:nvPr/>
        </p:nvGraphicFramePr>
        <p:xfrm>
          <a:off x="1905000" y="1066800"/>
          <a:ext cx="7924800" cy="3243263"/>
        </p:xfrm>
        <a:graphic>
          <a:graphicData uri="http://schemas.openxmlformats.org/presentationml/2006/ole">
            <mc:AlternateContent xmlns:mc="http://schemas.openxmlformats.org/markup-compatibility/2006">
              <mc:Choice xmlns:v="urn:schemas-microsoft-com:vml" Requires="v">
                <p:oleObj spid="_x0000_s3098" name="" r:id="rId1" imgW="4046220" imgH="1653540" progId="Visio.Drawing.4">
                  <p:embed/>
                </p:oleObj>
              </mc:Choice>
              <mc:Fallback>
                <p:oleObj name="" r:id="rId1" imgW="4046220" imgH="1653540" progId="Visio.Drawing.4">
                  <p:embed/>
                  <p:pic>
                    <p:nvPicPr>
                      <p:cNvPr id="0" name="图片 3097"/>
                      <p:cNvPicPr/>
                      <p:nvPr/>
                    </p:nvPicPr>
                    <p:blipFill>
                      <a:blip r:embed="rId2"/>
                      <a:stretch>
                        <a:fillRect/>
                      </a:stretch>
                    </p:blipFill>
                    <p:spPr>
                      <a:xfrm>
                        <a:off x="1905000" y="1066800"/>
                        <a:ext cx="7924800" cy="3243263"/>
                      </a:xfrm>
                      <a:prstGeom prst="rect">
                        <a:avLst/>
                      </a:prstGeom>
                      <a:noFill/>
                      <a:ln w="38100">
                        <a:noFill/>
                        <a:miter/>
                      </a:ln>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22529"/>
          <p:cNvSpPr>
            <a:spLocks noGrp="1"/>
          </p:cNvSpPr>
          <p:nvPr>
            <p:ph type="body" idx="1"/>
          </p:nvPr>
        </p:nvSpPr>
        <p:spPr>
          <a:xfrm>
            <a:off x="2057400" y="533400"/>
            <a:ext cx="7772400" cy="2743200"/>
          </a:xfrm>
        </p:spPr>
        <p:txBody>
          <a:bodyPr/>
          <a:p>
            <a:pPr algn="just">
              <a:buNone/>
            </a:pPr>
            <a:r>
              <a:rPr lang="en-US" altLang="zh-CN" dirty="0"/>
              <a:t> </a:t>
            </a:r>
            <a:r>
              <a:rPr lang="en-US" altLang="zh-CN"/>
              <a:t>3. </a:t>
            </a:r>
            <a:r>
              <a:rPr lang="zh-CN" altLang="en-US" dirty="0"/>
              <a:t>同步二进制加</a:t>
            </a:r>
            <a:r>
              <a:rPr lang="en-US" altLang="zh-CN"/>
              <a:t>/</a:t>
            </a:r>
            <a:r>
              <a:rPr lang="zh-CN" altLang="en-US" dirty="0"/>
              <a:t>减可逆计数器</a:t>
            </a:r>
            <a:endParaRPr lang="zh-CN" altLang="en-US" dirty="0"/>
          </a:p>
          <a:p>
            <a:pPr algn="just">
              <a:buNone/>
            </a:pPr>
            <a:r>
              <a:rPr lang="zh-CN" altLang="en-US" dirty="0"/>
              <a:t>            将同步二进制加法计数器和同步二进制减法计数器合并</a:t>
            </a:r>
            <a:r>
              <a:rPr lang="en-US" altLang="zh-CN"/>
              <a:t>,</a:t>
            </a:r>
            <a:r>
              <a:rPr lang="zh-CN" altLang="en-US" dirty="0"/>
              <a:t>同时加上加</a:t>
            </a:r>
            <a:r>
              <a:rPr lang="en-US" altLang="zh-CN"/>
              <a:t>/</a:t>
            </a:r>
            <a:r>
              <a:rPr lang="zh-CN" altLang="en-US" dirty="0"/>
              <a:t>减控制信号</a:t>
            </a:r>
            <a:r>
              <a:rPr lang="en-US" altLang="zh-CN"/>
              <a:t>,</a:t>
            </a:r>
            <a:r>
              <a:rPr lang="zh-CN" altLang="en-US" dirty="0"/>
              <a:t>可以构成同步二进制加</a:t>
            </a:r>
            <a:r>
              <a:rPr lang="en-US" altLang="zh-CN"/>
              <a:t>/</a:t>
            </a:r>
            <a:r>
              <a:rPr lang="zh-CN" altLang="en-US" dirty="0"/>
              <a:t>减可逆计数器。</a:t>
            </a:r>
            <a:endParaRPr lang="zh-CN" altLang="en-US" dirty="0"/>
          </a:p>
          <a:p>
            <a:pPr>
              <a:buNone/>
            </a:pP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框 23553"/>
          <p:cNvSpPr txBox="1"/>
          <p:nvPr/>
        </p:nvSpPr>
        <p:spPr>
          <a:xfrm>
            <a:off x="3429000" y="5257800"/>
            <a:ext cx="6400800" cy="460375"/>
          </a:xfrm>
          <a:prstGeom prst="rect">
            <a:avLst/>
          </a:prstGeom>
          <a:noFill/>
          <a:ln w="9525">
            <a:noFill/>
          </a:ln>
        </p:spPr>
        <p:txBody>
          <a:bodyPr>
            <a:spAutoFit/>
          </a:bodyPr>
          <a:p>
            <a:pPr algn="just">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5―7  </a:t>
            </a:r>
            <a:r>
              <a:rPr lang="zh-CN" altLang="en-US" sz="2400" dirty="0">
                <a:latin typeface="Times New Roman" panose="02020603050405020304" pitchFamily="18" charset="0"/>
              </a:rPr>
              <a:t>四位同步二进制加</a:t>
            </a:r>
            <a:r>
              <a:rPr lang="en-US" altLang="zh-CN" sz="2400">
                <a:latin typeface="Times New Roman" panose="02020603050405020304" pitchFamily="18" charset="0"/>
              </a:rPr>
              <a:t>/</a:t>
            </a:r>
            <a:r>
              <a:rPr lang="zh-CN" altLang="en-US" sz="2400" dirty="0">
                <a:latin typeface="Times New Roman" panose="02020603050405020304" pitchFamily="18" charset="0"/>
              </a:rPr>
              <a:t>减可逆计数器</a:t>
            </a:r>
            <a:endParaRPr lang="zh-CN" altLang="en-US" sz="2400">
              <a:latin typeface="Times New Roman" panose="02020603050405020304" pitchFamily="18" charset="0"/>
            </a:endParaRPr>
          </a:p>
        </p:txBody>
      </p:sp>
      <p:graphicFrame>
        <p:nvGraphicFramePr>
          <p:cNvPr id="23555" name="对象 23554"/>
          <p:cNvGraphicFramePr/>
          <p:nvPr/>
        </p:nvGraphicFramePr>
        <p:xfrm>
          <a:off x="1981200" y="1371600"/>
          <a:ext cx="8077200" cy="3201988"/>
        </p:xfrm>
        <a:graphic>
          <a:graphicData uri="http://schemas.openxmlformats.org/presentationml/2006/ole">
            <mc:AlternateContent xmlns:mc="http://schemas.openxmlformats.org/markup-compatibility/2006">
              <mc:Choice xmlns:v="urn:schemas-microsoft-com:vml" Requires="v">
                <p:oleObj spid="_x0000_s3083" name="" r:id="rId1" imgW="4312920" imgH="1706880" progId="Visio.Drawing.4">
                  <p:embed/>
                </p:oleObj>
              </mc:Choice>
              <mc:Fallback>
                <p:oleObj name="" r:id="rId1" imgW="4312920" imgH="1706880" progId="Visio.Drawing.4">
                  <p:embed/>
                  <p:pic>
                    <p:nvPicPr>
                      <p:cNvPr id="0" name="图片 3082"/>
                      <p:cNvPicPr/>
                      <p:nvPr/>
                    </p:nvPicPr>
                    <p:blipFill>
                      <a:blip r:embed="rId2"/>
                      <a:stretch>
                        <a:fillRect/>
                      </a:stretch>
                    </p:blipFill>
                    <p:spPr>
                      <a:xfrm>
                        <a:off x="1981200" y="1371600"/>
                        <a:ext cx="8077200" cy="3201988"/>
                      </a:xfrm>
                      <a:prstGeom prst="rect">
                        <a:avLst/>
                      </a:prstGeom>
                      <a:noFill/>
                      <a:ln w="38100">
                        <a:noFill/>
                        <a:miter/>
                      </a:ln>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占位符 3073"/>
          <p:cNvSpPr>
            <a:spLocks noGrp="1"/>
          </p:cNvSpPr>
          <p:nvPr>
            <p:ph type="body" idx="1"/>
          </p:nvPr>
        </p:nvSpPr>
        <p:spPr>
          <a:xfrm>
            <a:off x="2057400" y="533400"/>
            <a:ext cx="7772400" cy="5562600"/>
          </a:xfrm>
        </p:spPr>
        <p:txBody>
          <a:bodyPr/>
          <a:p>
            <a:pPr algn="just">
              <a:buNone/>
            </a:pPr>
            <a:r>
              <a:rPr lang="zh-CN" altLang="en-US" dirty="0"/>
              <a:t>一</a:t>
            </a:r>
            <a:r>
              <a:rPr lang="en-US" altLang="zh-CN"/>
              <a:t>. </a:t>
            </a:r>
            <a:r>
              <a:rPr lang="zh-CN" altLang="en-US" dirty="0"/>
              <a:t>同步计数器</a:t>
            </a:r>
            <a:endParaRPr lang="zh-CN" altLang="en-US" dirty="0"/>
          </a:p>
          <a:p>
            <a:pPr algn="just">
              <a:buNone/>
            </a:pPr>
            <a:r>
              <a:rPr lang="zh-CN" altLang="en-US" dirty="0"/>
              <a:t>  </a:t>
            </a:r>
            <a:r>
              <a:rPr lang="en-US" altLang="zh-CN"/>
              <a:t>1.</a:t>
            </a:r>
            <a:r>
              <a:rPr lang="zh-CN" altLang="en-US" dirty="0"/>
              <a:t>同步二进制加法计数器</a:t>
            </a:r>
            <a:endParaRPr lang="zh-CN" altLang="en-US" dirty="0"/>
          </a:p>
          <a:p>
            <a:pPr algn="just">
              <a:buNone/>
            </a:pPr>
            <a:r>
              <a:rPr lang="zh-CN" altLang="en-US" dirty="0"/>
              <a:t>            按照二进制数规律对时钟脉冲进行递增计数的同步电路称为同步二进制加法计数器。</a:t>
            </a:r>
            <a:endParaRPr lang="zh-CN" altLang="en-US" dirty="0"/>
          </a:p>
          <a:p>
            <a:pPr>
              <a:buNone/>
            </a:pPr>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64" name="对象 92163"/>
          <p:cNvGraphicFramePr/>
          <p:nvPr/>
        </p:nvGraphicFramePr>
        <p:xfrm>
          <a:off x="3143250" y="1916113"/>
          <a:ext cx="5638800" cy="2513012"/>
        </p:xfrm>
        <a:graphic>
          <a:graphicData uri="http://schemas.openxmlformats.org/presentationml/2006/ole">
            <mc:AlternateContent xmlns:mc="http://schemas.openxmlformats.org/markup-compatibility/2006">
              <mc:Choice xmlns:v="urn:schemas-microsoft-com:vml" Requires="v">
                <p:oleObj spid="_x0000_s3080" name="" r:id="rId1" imgW="2449830" imgH="1091565" progId="Equation.DSMT4">
                  <p:embed/>
                </p:oleObj>
              </mc:Choice>
              <mc:Fallback>
                <p:oleObj name="" r:id="rId1" imgW="2449830" imgH="1091565" progId="Equation.DSMT4">
                  <p:embed/>
                  <p:pic>
                    <p:nvPicPr>
                      <p:cNvPr id="0" name="图片 3079"/>
                      <p:cNvPicPr/>
                      <p:nvPr/>
                    </p:nvPicPr>
                    <p:blipFill>
                      <a:blip r:embed="rId2"/>
                      <a:stretch>
                        <a:fillRect/>
                      </a:stretch>
                    </p:blipFill>
                    <p:spPr>
                      <a:xfrm>
                        <a:off x="3143250" y="1916113"/>
                        <a:ext cx="5638800" cy="2513012"/>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占位符 24577"/>
          <p:cNvSpPr>
            <a:spLocks noGrp="1"/>
          </p:cNvSpPr>
          <p:nvPr>
            <p:ph type="body" idx="1"/>
          </p:nvPr>
        </p:nvSpPr>
        <p:spPr>
          <a:xfrm>
            <a:off x="2895600" y="533400"/>
            <a:ext cx="3200400" cy="609600"/>
          </a:xfrm>
        </p:spPr>
        <p:txBody>
          <a:bodyPr/>
          <a:p>
            <a:pPr>
              <a:buNone/>
            </a:pPr>
            <a:r>
              <a:rPr lang="zh-CN" altLang="en-US" dirty="0"/>
              <a:t>输出方程为 </a:t>
            </a:r>
            <a:endParaRPr lang="zh-CN" altLang="en-US"/>
          </a:p>
        </p:txBody>
      </p:sp>
      <p:graphicFrame>
        <p:nvGraphicFramePr>
          <p:cNvPr id="24579" name="对象 24578"/>
          <p:cNvGraphicFramePr/>
          <p:nvPr/>
        </p:nvGraphicFramePr>
        <p:xfrm>
          <a:off x="2895600" y="1219200"/>
          <a:ext cx="6324600" cy="671513"/>
        </p:xfrm>
        <a:graphic>
          <a:graphicData uri="http://schemas.openxmlformats.org/presentationml/2006/ole">
            <mc:AlternateContent xmlns:mc="http://schemas.openxmlformats.org/markup-compatibility/2006">
              <mc:Choice xmlns:v="urn:schemas-microsoft-com:vml" Requires="v">
                <p:oleObj spid="_x0000_s3078" name="" r:id="rId1" imgW="2628900" imgH="279400" progId="Equation.DSMT4">
                  <p:embed/>
                </p:oleObj>
              </mc:Choice>
              <mc:Fallback>
                <p:oleObj name="" r:id="rId1" imgW="2628900" imgH="279400" progId="Equation.DSMT4">
                  <p:embed/>
                  <p:pic>
                    <p:nvPicPr>
                      <p:cNvPr id="0" name="图片 3077"/>
                      <p:cNvPicPr/>
                      <p:nvPr/>
                    </p:nvPicPr>
                    <p:blipFill>
                      <a:blip r:embed="rId2"/>
                      <a:stretch>
                        <a:fillRect/>
                      </a:stretch>
                    </p:blipFill>
                    <p:spPr>
                      <a:xfrm>
                        <a:off x="2895600" y="1219200"/>
                        <a:ext cx="6324600" cy="671513"/>
                      </a:xfrm>
                      <a:prstGeom prst="rect">
                        <a:avLst/>
                      </a:prstGeom>
                      <a:noFill/>
                      <a:ln w="38100">
                        <a:noFill/>
                        <a:miter/>
                      </a:ln>
                    </p:spPr>
                  </p:pic>
                </p:oleObj>
              </mc:Fallback>
            </mc:AlternateContent>
          </a:graphicData>
        </a:graphic>
      </p:graphicFrame>
      <p:sp>
        <p:nvSpPr>
          <p:cNvPr id="24580" name="文本框 24579"/>
          <p:cNvSpPr txBox="1"/>
          <p:nvPr/>
        </p:nvSpPr>
        <p:spPr>
          <a:xfrm>
            <a:off x="2286000" y="2057400"/>
            <a:ext cx="7696200" cy="1014730"/>
          </a:xfrm>
          <a:prstGeom prst="rect">
            <a:avLst/>
          </a:prstGeom>
          <a:noFill/>
          <a:ln w="9525">
            <a:noFill/>
          </a:ln>
        </p:spPr>
        <p:txBody>
          <a:bodyPr>
            <a:spAutoFit/>
          </a:bodyPr>
          <a:p>
            <a:pPr algn="just">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现在我们对          信号分两种情况进行讨论</a:t>
            </a:r>
            <a:r>
              <a:rPr lang="en-US" altLang="zh-CN" sz="2400">
                <a:latin typeface="Times New Roman" panose="02020603050405020304" pitchFamily="18" charset="0"/>
              </a:rPr>
              <a:t>:</a:t>
            </a:r>
            <a:r>
              <a:rPr lang="zh-CN" altLang="en-US" sz="2400" dirty="0">
                <a:latin typeface="Times New Roman" panose="02020603050405020304" pitchFamily="18" charset="0"/>
              </a:rPr>
              <a:t>当</a:t>
            </a:r>
            <a:r>
              <a:rPr lang="zh-CN" altLang="en-US" sz="2400">
                <a:latin typeface="Times New Roman" panose="02020603050405020304" pitchFamily="18" charset="0"/>
              </a:rPr>
              <a:t>        </a:t>
            </a:r>
            <a:r>
              <a:rPr lang="en-US" altLang="zh-CN" sz="2400">
                <a:latin typeface="Times New Roman" panose="02020603050405020304" pitchFamily="18" charset="0"/>
              </a:rPr>
              <a:t>=0</a:t>
            </a:r>
            <a:endParaRPr lang="en-US" altLang="zh-CN" sz="240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时</a:t>
            </a:r>
            <a:r>
              <a:rPr lang="en-US" altLang="zh-CN" sz="2400">
                <a:latin typeface="Times New Roman" panose="02020603050405020304" pitchFamily="18" charset="0"/>
              </a:rPr>
              <a:t>,</a:t>
            </a:r>
            <a:r>
              <a:rPr lang="zh-CN" altLang="en-US" sz="2400" dirty="0">
                <a:latin typeface="Times New Roman" panose="02020603050405020304" pitchFamily="18" charset="0"/>
              </a:rPr>
              <a:t>输出方程为</a:t>
            </a:r>
            <a:endParaRPr lang="zh-CN" altLang="en-US" sz="2400">
              <a:latin typeface="Times New Roman" panose="02020603050405020304" pitchFamily="18" charset="0"/>
            </a:endParaRPr>
          </a:p>
        </p:txBody>
      </p:sp>
      <p:graphicFrame>
        <p:nvGraphicFramePr>
          <p:cNvPr id="24581" name="对象 24580"/>
          <p:cNvGraphicFramePr/>
          <p:nvPr/>
        </p:nvGraphicFramePr>
        <p:xfrm>
          <a:off x="4495800" y="2057400"/>
          <a:ext cx="615950" cy="419100"/>
        </p:xfrm>
        <a:graphic>
          <a:graphicData uri="http://schemas.openxmlformats.org/presentationml/2006/ole">
            <mc:AlternateContent xmlns:mc="http://schemas.openxmlformats.org/markup-compatibility/2006">
              <mc:Choice xmlns:v="urn:schemas-microsoft-com:vml" Requires="v">
                <p:oleObj spid="_x0000_s3077" name="" r:id="rId3" imgW="316865" imgH="215900" progId="Equation.DSMT4">
                  <p:embed/>
                </p:oleObj>
              </mc:Choice>
              <mc:Fallback>
                <p:oleObj name="" r:id="rId3" imgW="316865" imgH="215900" progId="Equation.DSMT4">
                  <p:embed/>
                  <p:pic>
                    <p:nvPicPr>
                      <p:cNvPr id="0" name="图片 3076"/>
                      <p:cNvPicPr/>
                      <p:nvPr/>
                    </p:nvPicPr>
                    <p:blipFill>
                      <a:blip r:embed="rId4"/>
                      <a:stretch>
                        <a:fillRect/>
                      </a:stretch>
                    </p:blipFill>
                    <p:spPr>
                      <a:xfrm>
                        <a:off x="4495800" y="2057400"/>
                        <a:ext cx="615950" cy="419100"/>
                      </a:xfrm>
                      <a:prstGeom prst="rect">
                        <a:avLst/>
                      </a:prstGeom>
                      <a:noFill/>
                      <a:ln w="38100">
                        <a:noFill/>
                        <a:miter/>
                      </a:ln>
                    </p:spPr>
                  </p:pic>
                </p:oleObj>
              </mc:Fallback>
            </mc:AlternateContent>
          </a:graphicData>
        </a:graphic>
      </p:graphicFrame>
      <p:graphicFrame>
        <p:nvGraphicFramePr>
          <p:cNvPr id="24582" name="对象 24581"/>
          <p:cNvGraphicFramePr/>
          <p:nvPr/>
        </p:nvGraphicFramePr>
        <p:xfrm>
          <a:off x="8902700" y="2082800"/>
          <a:ext cx="615950" cy="419100"/>
        </p:xfrm>
        <a:graphic>
          <a:graphicData uri="http://schemas.openxmlformats.org/presentationml/2006/ole">
            <mc:AlternateContent xmlns:mc="http://schemas.openxmlformats.org/markup-compatibility/2006">
              <mc:Choice xmlns:v="urn:schemas-microsoft-com:vml" Requires="v">
                <p:oleObj spid="_x0000_s3079" name="" r:id="rId5" imgW="316865" imgH="215900" progId="Equation.DSMT4">
                  <p:embed/>
                </p:oleObj>
              </mc:Choice>
              <mc:Fallback>
                <p:oleObj name="" r:id="rId5" imgW="316865" imgH="215900" progId="Equation.DSMT4">
                  <p:embed/>
                  <p:pic>
                    <p:nvPicPr>
                      <p:cNvPr id="0" name="图片 3078"/>
                      <p:cNvPicPr/>
                      <p:nvPr/>
                    </p:nvPicPr>
                    <p:blipFill>
                      <a:blip r:embed="rId4"/>
                      <a:stretch>
                        <a:fillRect/>
                      </a:stretch>
                    </p:blipFill>
                    <p:spPr>
                      <a:xfrm>
                        <a:off x="8902700" y="2082800"/>
                        <a:ext cx="615950" cy="419100"/>
                      </a:xfrm>
                      <a:prstGeom prst="rect">
                        <a:avLst/>
                      </a:prstGeom>
                      <a:noFill/>
                      <a:ln w="38100">
                        <a:noFill/>
                        <a:miter/>
                      </a:ln>
                    </p:spPr>
                  </p:pic>
                </p:oleObj>
              </mc:Fallback>
            </mc:AlternateContent>
          </a:graphicData>
        </a:graphic>
      </p:graphicFrame>
      <p:graphicFrame>
        <p:nvGraphicFramePr>
          <p:cNvPr id="24583" name="对象 24582"/>
          <p:cNvGraphicFramePr/>
          <p:nvPr/>
        </p:nvGraphicFramePr>
        <p:xfrm>
          <a:off x="4191000" y="3200400"/>
          <a:ext cx="2590800" cy="541338"/>
        </p:xfrm>
        <a:graphic>
          <a:graphicData uri="http://schemas.openxmlformats.org/presentationml/2006/ole">
            <mc:AlternateContent xmlns:mc="http://schemas.openxmlformats.org/markup-compatibility/2006">
              <mc:Choice xmlns:v="urn:schemas-microsoft-com:vml" Requires="v">
                <p:oleObj spid="_x0000_s3081" name="" r:id="rId6" imgW="1155065" imgH="241300" progId="Equation.DSMT4">
                  <p:embed/>
                </p:oleObj>
              </mc:Choice>
              <mc:Fallback>
                <p:oleObj name="" r:id="rId6" imgW="1155065" imgH="241300" progId="Equation.DSMT4">
                  <p:embed/>
                  <p:pic>
                    <p:nvPicPr>
                      <p:cNvPr id="0" name="图片 3080"/>
                      <p:cNvPicPr/>
                      <p:nvPr/>
                    </p:nvPicPr>
                    <p:blipFill>
                      <a:blip r:embed="rId7"/>
                      <a:stretch>
                        <a:fillRect/>
                      </a:stretch>
                    </p:blipFill>
                    <p:spPr>
                      <a:xfrm>
                        <a:off x="4191000" y="3200400"/>
                        <a:ext cx="2590800" cy="541338"/>
                      </a:xfrm>
                      <a:prstGeom prst="rect">
                        <a:avLst/>
                      </a:prstGeom>
                      <a:noFill/>
                      <a:ln w="38100">
                        <a:noFill/>
                        <a:miter/>
                      </a:ln>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框 25601"/>
          <p:cNvSpPr txBox="1"/>
          <p:nvPr/>
        </p:nvSpPr>
        <p:spPr>
          <a:xfrm>
            <a:off x="2590800" y="609600"/>
            <a:ext cx="32766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驱动方程为</a:t>
            </a:r>
            <a:endParaRPr lang="zh-CN" altLang="en-US" sz="2400">
              <a:latin typeface="Times New Roman" panose="02020603050405020304" pitchFamily="18" charset="0"/>
            </a:endParaRPr>
          </a:p>
        </p:txBody>
      </p:sp>
      <p:graphicFrame>
        <p:nvGraphicFramePr>
          <p:cNvPr id="25603" name="对象 25602"/>
          <p:cNvGraphicFramePr/>
          <p:nvPr/>
        </p:nvGraphicFramePr>
        <p:xfrm>
          <a:off x="4038600" y="1219200"/>
          <a:ext cx="2743200" cy="2316163"/>
        </p:xfrm>
        <a:graphic>
          <a:graphicData uri="http://schemas.openxmlformats.org/presentationml/2006/ole">
            <mc:AlternateContent xmlns:mc="http://schemas.openxmlformats.org/markup-compatibility/2006">
              <mc:Choice xmlns:v="urn:schemas-microsoft-com:vml" Requires="v">
                <p:oleObj spid="_x0000_s3082" name="" r:id="rId1" imgW="1143000" imgH="965200" progId="Equation.DSMT4">
                  <p:embed/>
                </p:oleObj>
              </mc:Choice>
              <mc:Fallback>
                <p:oleObj name="" r:id="rId1" imgW="1143000" imgH="965200" progId="Equation.DSMT4">
                  <p:embed/>
                  <p:pic>
                    <p:nvPicPr>
                      <p:cNvPr id="0" name="图片 3081"/>
                      <p:cNvPicPr/>
                      <p:nvPr/>
                    </p:nvPicPr>
                    <p:blipFill>
                      <a:blip r:embed="rId2"/>
                      <a:stretch>
                        <a:fillRect/>
                      </a:stretch>
                    </p:blipFill>
                    <p:spPr>
                      <a:xfrm>
                        <a:off x="4038600" y="1219200"/>
                        <a:ext cx="2743200" cy="2316163"/>
                      </a:xfrm>
                      <a:prstGeom prst="rect">
                        <a:avLst/>
                      </a:prstGeom>
                      <a:noFill/>
                      <a:ln w="38100">
                        <a:noFill/>
                        <a:miter/>
                      </a:ln>
                    </p:spPr>
                  </p:pic>
                </p:oleObj>
              </mc:Fallback>
            </mc:AlternateContent>
          </a:graphicData>
        </a:graphic>
      </p:graphicFrame>
      <p:sp>
        <p:nvSpPr>
          <p:cNvPr id="25604" name="文本框 25603"/>
          <p:cNvSpPr txBox="1"/>
          <p:nvPr/>
        </p:nvSpPr>
        <p:spPr>
          <a:xfrm>
            <a:off x="2362200" y="3733800"/>
            <a:ext cx="7391400" cy="2194560"/>
          </a:xfrm>
          <a:prstGeom prst="rect">
            <a:avLst/>
          </a:prstGeom>
          <a:noFill/>
          <a:ln w="9525">
            <a:noFill/>
          </a:ln>
        </p:spPr>
        <p:txBody>
          <a:bodyPr>
            <a:spAutoFit/>
          </a:bodyPr>
          <a:p>
            <a:pPr algn="just">
              <a:lnSpc>
                <a:spcPct val="130000"/>
              </a:lnSpc>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上述方程和图</a:t>
            </a:r>
            <a:r>
              <a:rPr lang="en-US" altLang="zh-CN" sz="2400">
                <a:latin typeface="Times New Roman" panose="02020603050405020304" pitchFamily="18" charset="0"/>
              </a:rPr>
              <a:t>5―1</a:t>
            </a:r>
            <a:r>
              <a:rPr lang="zh-CN" altLang="en-US" sz="2400" dirty="0">
                <a:latin typeface="Times New Roman" panose="02020603050405020304" pitchFamily="18" charset="0"/>
              </a:rPr>
              <a:t>所示电路的输出方程及驱动方程相同。可见当</a:t>
            </a:r>
            <a:r>
              <a:rPr lang="en-US" altLang="zh-CN" sz="2400">
                <a:latin typeface="Times New Roman" panose="02020603050405020304" pitchFamily="18" charset="0"/>
              </a:rPr>
              <a:t>U/D=0</a:t>
            </a:r>
            <a:r>
              <a:rPr lang="zh-CN" altLang="en-US" sz="2400" dirty="0">
                <a:latin typeface="Times New Roman" panose="02020603050405020304" pitchFamily="18" charset="0"/>
              </a:rPr>
              <a:t>时</a:t>
            </a:r>
            <a:r>
              <a:rPr lang="en-US" altLang="zh-CN" sz="2400">
                <a:latin typeface="Times New Roman" panose="02020603050405020304" pitchFamily="18" charset="0"/>
              </a:rPr>
              <a:t>,</a:t>
            </a:r>
            <a:r>
              <a:rPr lang="zh-CN" altLang="en-US" sz="2400" dirty="0">
                <a:latin typeface="Times New Roman" panose="02020603050405020304" pitchFamily="18" charset="0"/>
              </a:rPr>
              <a:t>图</a:t>
            </a:r>
            <a:r>
              <a:rPr lang="en-US" altLang="zh-CN" sz="2400">
                <a:latin typeface="Times New Roman" panose="02020603050405020304" pitchFamily="18" charset="0"/>
              </a:rPr>
              <a:t>5―7</a:t>
            </a:r>
            <a:r>
              <a:rPr lang="zh-CN" altLang="en-US" sz="2400">
                <a:latin typeface="Times New Roman" panose="02020603050405020304" pitchFamily="18" charset="0"/>
              </a:rPr>
              <a:t></a:t>
            </a:r>
            <a:r>
              <a:rPr lang="zh-CN" altLang="en-US" sz="2400" dirty="0">
                <a:latin typeface="Times New Roman" panose="02020603050405020304" pitchFamily="18" charset="0"/>
              </a:rPr>
              <a:t>所示电路实现四位同步二进制加法计数器的功能。</a:t>
            </a:r>
            <a:endParaRPr lang="zh-CN" altLang="en-US" sz="2400" dirty="0">
              <a:latin typeface="Times New Roman" panose="02020603050405020304" pitchFamily="18" charset="0"/>
            </a:endParaRPr>
          </a:p>
          <a:p>
            <a:pPr>
              <a:lnSpc>
                <a:spcPct val="130000"/>
              </a:lnSpc>
              <a:spcBef>
                <a:spcPct val="50000"/>
              </a:spcBef>
            </a:pPr>
            <a:endParaRPr lang="zh-CN" altLang="en-US" sz="2400">
              <a:latin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框 26625"/>
          <p:cNvSpPr txBox="1"/>
          <p:nvPr/>
        </p:nvSpPr>
        <p:spPr>
          <a:xfrm>
            <a:off x="2514600" y="260350"/>
            <a:ext cx="44958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当              时</a:t>
            </a:r>
            <a:r>
              <a:rPr lang="en-US" altLang="zh-CN" sz="2400">
                <a:latin typeface="Times New Roman" panose="02020603050405020304" pitchFamily="18" charset="0"/>
              </a:rPr>
              <a:t>,</a:t>
            </a:r>
            <a:r>
              <a:rPr lang="zh-CN" altLang="en-US" sz="2400" dirty="0">
                <a:latin typeface="Times New Roman" panose="02020603050405020304" pitchFamily="18" charset="0"/>
              </a:rPr>
              <a:t>输出方程为 </a:t>
            </a:r>
            <a:endParaRPr lang="zh-CN" altLang="en-US" sz="2400">
              <a:latin typeface="Times New Roman" panose="02020603050405020304" pitchFamily="18" charset="0"/>
            </a:endParaRPr>
          </a:p>
        </p:txBody>
      </p:sp>
      <p:graphicFrame>
        <p:nvGraphicFramePr>
          <p:cNvPr id="26627" name="对象 26626"/>
          <p:cNvGraphicFramePr/>
          <p:nvPr/>
        </p:nvGraphicFramePr>
        <p:xfrm>
          <a:off x="2971800" y="268288"/>
          <a:ext cx="914400" cy="431800"/>
        </p:xfrm>
        <a:graphic>
          <a:graphicData uri="http://schemas.openxmlformats.org/presentationml/2006/ole">
            <mc:AlternateContent xmlns:mc="http://schemas.openxmlformats.org/markup-compatibility/2006">
              <mc:Choice xmlns:v="urn:schemas-microsoft-com:vml" Requires="v">
                <p:oleObj spid="_x0000_s3088" name="" r:id="rId1" imgW="456565" imgH="215900" progId="Equation.DSMT4">
                  <p:embed/>
                </p:oleObj>
              </mc:Choice>
              <mc:Fallback>
                <p:oleObj name="" r:id="rId1" imgW="456565" imgH="215900" progId="Equation.DSMT4">
                  <p:embed/>
                  <p:pic>
                    <p:nvPicPr>
                      <p:cNvPr id="0" name="图片 3087"/>
                      <p:cNvPicPr/>
                      <p:nvPr/>
                    </p:nvPicPr>
                    <p:blipFill>
                      <a:blip r:embed="rId2"/>
                      <a:stretch>
                        <a:fillRect/>
                      </a:stretch>
                    </p:blipFill>
                    <p:spPr>
                      <a:xfrm>
                        <a:off x="2971800" y="268288"/>
                        <a:ext cx="914400" cy="431800"/>
                      </a:xfrm>
                      <a:prstGeom prst="rect">
                        <a:avLst/>
                      </a:prstGeom>
                      <a:noFill/>
                      <a:ln w="38100">
                        <a:noFill/>
                        <a:miter/>
                      </a:ln>
                    </p:spPr>
                  </p:pic>
                </p:oleObj>
              </mc:Fallback>
            </mc:AlternateContent>
          </a:graphicData>
        </a:graphic>
      </p:graphicFrame>
      <p:graphicFrame>
        <p:nvGraphicFramePr>
          <p:cNvPr id="26628" name="对象 26627"/>
          <p:cNvGraphicFramePr/>
          <p:nvPr/>
        </p:nvGraphicFramePr>
        <p:xfrm>
          <a:off x="3962400" y="801688"/>
          <a:ext cx="2571750" cy="581025"/>
        </p:xfrm>
        <a:graphic>
          <a:graphicData uri="http://schemas.openxmlformats.org/presentationml/2006/ole">
            <mc:AlternateContent xmlns:mc="http://schemas.openxmlformats.org/markup-compatibility/2006">
              <mc:Choice xmlns:v="urn:schemas-microsoft-com:vml" Requires="v">
                <p:oleObj spid="_x0000_s3091" name="" r:id="rId3" imgW="1179830" imgH="266065" progId="Equation.DSMT4">
                  <p:embed/>
                </p:oleObj>
              </mc:Choice>
              <mc:Fallback>
                <p:oleObj name="" r:id="rId3" imgW="1179830" imgH="266065" progId="Equation.DSMT4">
                  <p:embed/>
                  <p:pic>
                    <p:nvPicPr>
                      <p:cNvPr id="0" name="图片 3090"/>
                      <p:cNvPicPr/>
                      <p:nvPr/>
                    </p:nvPicPr>
                    <p:blipFill>
                      <a:blip r:embed="rId4"/>
                      <a:stretch>
                        <a:fillRect/>
                      </a:stretch>
                    </p:blipFill>
                    <p:spPr>
                      <a:xfrm>
                        <a:off x="3962400" y="801688"/>
                        <a:ext cx="2571750" cy="581025"/>
                      </a:xfrm>
                      <a:prstGeom prst="rect">
                        <a:avLst/>
                      </a:prstGeom>
                      <a:noFill/>
                      <a:ln w="38100">
                        <a:noFill/>
                        <a:miter/>
                      </a:ln>
                    </p:spPr>
                  </p:pic>
                </p:oleObj>
              </mc:Fallback>
            </mc:AlternateContent>
          </a:graphicData>
        </a:graphic>
      </p:graphicFrame>
      <p:sp>
        <p:nvSpPr>
          <p:cNvPr id="26629" name="文本框 26628"/>
          <p:cNvSpPr txBox="1"/>
          <p:nvPr/>
        </p:nvSpPr>
        <p:spPr>
          <a:xfrm>
            <a:off x="2590800" y="1487488"/>
            <a:ext cx="37338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驱动方程为 </a:t>
            </a:r>
            <a:endParaRPr lang="zh-CN" altLang="en-US" sz="2400">
              <a:latin typeface="Times New Roman" panose="02020603050405020304" pitchFamily="18" charset="0"/>
            </a:endParaRPr>
          </a:p>
        </p:txBody>
      </p:sp>
      <p:graphicFrame>
        <p:nvGraphicFramePr>
          <p:cNvPr id="26630" name="对象 26629"/>
          <p:cNvGraphicFramePr/>
          <p:nvPr/>
        </p:nvGraphicFramePr>
        <p:xfrm>
          <a:off x="4511675" y="1498600"/>
          <a:ext cx="2805113" cy="2620963"/>
        </p:xfrm>
        <a:graphic>
          <a:graphicData uri="http://schemas.openxmlformats.org/presentationml/2006/ole">
            <mc:AlternateContent xmlns:mc="http://schemas.openxmlformats.org/markup-compatibility/2006">
              <mc:Choice xmlns:v="urn:schemas-microsoft-com:vml" Requires="v">
                <p:oleObj spid="_x0000_s3087" name="" r:id="rId5" imgW="1167765" imgH="1091565" progId="Equation.DSMT4">
                  <p:embed/>
                </p:oleObj>
              </mc:Choice>
              <mc:Fallback>
                <p:oleObj name="" r:id="rId5" imgW="1167765" imgH="1091565" progId="Equation.DSMT4">
                  <p:embed/>
                  <p:pic>
                    <p:nvPicPr>
                      <p:cNvPr id="0" name="图片 3086"/>
                      <p:cNvPicPr/>
                      <p:nvPr/>
                    </p:nvPicPr>
                    <p:blipFill>
                      <a:blip r:embed="rId6"/>
                      <a:stretch>
                        <a:fillRect/>
                      </a:stretch>
                    </p:blipFill>
                    <p:spPr>
                      <a:xfrm>
                        <a:off x="4511675" y="1498600"/>
                        <a:ext cx="2805113" cy="2620963"/>
                      </a:xfrm>
                      <a:prstGeom prst="rect">
                        <a:avLst/>
                      </a:prstGeom>
                      <a:noFill/>
                      <a:ln w="38100">
                        <a:noFill/>
                        <a:miter/>
                      </a:ln>
                    </p:spPr>
                  </p:pic>
                </p:oleObj>
              </mc:Fallback>
            </mc:AlternateContent>
          </a:graphicData>
        </a:graphic>
      </p:graphicFrame>
      <p:sp>
        <p:nvSpPr>
          <p:cNvPr id="26631" name="文本占位符 26630"/>
          <p:cNvSpPr>
            <a:spLocks noGrp="1"/>
          </p:cNvSpPr>
          <p:nvPr>
            <p:ph type="body" idx="1"/>
          </p:nvPr>
        </p:nvSpPr>
        <p:spPr>
          <a:xfrm>
            <a:off x="2424113" y="4221163"/>
            <a:ext cx="7696200" cy="2166937"/>
          </a:xfrm>
        </p:spPr>
        <p:txBody>
          <a:bodyPr/>
          <a:p>
            <a:pPr algn="just">
              <a:buNone/>
            </a:pPr>
            <a:r>
              <a:rPr lang="en-US" altLang="zh-CN" dirty="0"/>
              <a:t>            </a:t>
            </a:r>
            <a:r>
              <a:rPr lang="zh-CN" altLang="en-US" dirty="0"/>
              <a:t>上述方程和图</a:t>
            </a:r>
            <a:r>
              <a:rPr lang="en-US" altLang="zh-CN"/>
              <a:t>5―4</a:t>
            </a:r>
            <a:r>
              <a:rPr lang="zh-CN" altLang="en-US" dirty="0"/>
              <a:t>所示电路的输出方程及驱动方程相同。因此当             时</a:t>
            </a:r>
            <a:r>
              <a:rPr lang="en-US" altLang="zh-CN"/>
              <a:t>,</a:t>
            </a:r>
            <a:r>
              <a:rPr lang="zh-CN" altLang="en-US" dirty="0"/>
              <a:t>图</a:t>
            </a:r>
            <a:r>
              <a:rPr lang="en-US" altLang="zh-CN"/>
              <a:t>5―7</a:t>
            </a:r>
            <a:r>
              <a:rPr lang="zh-CN" altLang="en-US"/>
              <a:t></a:t>
            </a:r>
            <a:r>
              <a:rPr lang="zh-CN" altLang="en-US" dirty="0"/>
              <a:t>所示电路实现四位同步二进制减法计数器的功能。              </a:t>
            </a:r>
            <a:endParaRPr lang="zh-CN" altLang="en-US"/>
          </a:p>
        </p:txBody>
      </p:sp>
      <p:graphicFrame>
        <p:nvGraphicFramePr>
          <p:cNvPr id="26632" name="对象 26631"/>
          <p:cNvGraphicFramePr/>
          <p:nvPr/>
        </p:nvGraphicFramePr>
        <p:xfrm>
          <a:off x="8328025" y="4797425"/>
          <a:ext cx="914400" cy="431800"/>
        </p:xfrm>
        <a:graphic>
          <a:graphicData uri="http://schemas.openxmlformats.org/presentationml/2006/ole">
            <mc:AlternateContent xmlns:mc="http://schemas.openxmlformats.org/markup-compatibility/2006">
              <mc:Choice xmlns:v="urn:schemas-microsoft-com:vml" Requires="v">
                <p:oleObj spid="_x0000_s3089" name="" r:id="rId7" imgW="456565" imgH="215900" progId="Equation.DSMT4">
                  <p:embed/>
                </p:oleObj>
              </mc:Choice>
              <mc:Fallback>
                <p:oleObj name="" r:id="rId7" imgW="456565" imgH="215900" progId="Equation.DSMT4">
                  <p:embed/>
                  <p:pic>
                    <p:nvPicPr>
                      <p:cNvPr id="0" name="图片 3088"/>
                      <p:cNvPicPr/>
                      <p:nvPr/>
                    </p:nvPicPr>
                    <p:blipFill>
                      <a:blip r:embed="rId2"/>
                      <a:stretch>
                        <a:fillRect/>
                      </a:stretch>
                    </p:blipFill>
                    <p:spPr>
                      <a:xfrm>
                        <a:off x="8328025" y="4797425"/>
                        <a:ext cx="914400" cy="431800"/>
                      </a:xfrm>
                      <a:prstGeom prst="rect">
                        <a:avLst/>
                      </a:prstGeom>
                      <a:noFill/>
                      <a:ln w="38100">
                        <a:noFill/>
                        <a:miter/>
                      </a:ln>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1981200" y="5334000"/>
            <a:ext cx="86868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5―8 </a:t>
            </a:r>
            <a:r>
              <a:rPr lang="zh-CN" altLang="en-US" sz="2400" dirty="0">
                <a:latin typeface="Times New Roman" panose="02020603050405020304" pitchFamily="18" charset="0"/>
              </a:rPr>
              <a:t>图</a:t>
            </a:r>
            <a:r>
              <a:rPr lang="en-US" altLang="zh-CN" sz="2400">
                <a:latin typeface="Times New Roman" panose="02020603050405020304" pitchFamily="18" charset="0"/>
              </a:rPr>
              <a:t>5―7</a:t>
            </a:r>
            <a:r>
              <a:rPr lang="zh-CN" altLang="en-US" sz="2400" dirty="0">
                <a:latin typeface="Times New Roman" panose="02020603050405020304" pitchFamily="18" charset="0"/>
              </a:rPr>
              <a:t>所示四位同步二进制加</a:t>
            </a:r>
            <a:r>
              <a:rPr lang="en-US" altLang="zh-CN" sz="2400">
                <a:latin typeface="Times New Roman" panose="02020603050405020304" pitchFamily="18" charset="0"/>
              </a:rPr>
              <a:t>/</a:t>
            </a:r>
            <a:r>
              <a:rPr lang="zh-CN" altLang="en-US" sz="2400" dirty="0">
                <a:latin typeface="Times New Roman" panose="02020603050405020304" pitchFamily="18" charset="0"/>
              </a:rPr>
              <a:t>减可逆计数器的时序图</a:t>
            </a:r>
            <a:endParaRPr lang="zh-CN" altLang="en-US" sz="2400">
              <a:latin typeface="Times New Roman" panose="02020603050405020304" pitchFamily="18" charset="0"/>
            </a:endParaRPr>
          </a:p>
        </p:txBody>
      </p:sp>
      <p:graphicFrame>
        <p:nvGraphicFramePr>
          <p:cNvPr id="28675" name="对象 28674"/>
          <p:cNvGraphicFramePr/>
          <p:nvPr/>
        </p:nvGraphicFramePr>
        <p:xfrm>
          <a:off x="1905000" y="1447800"/>
          <a:ext cx="8458200" cy="3349625"/>
        </p:xfrm>
        <a:graphic>
          <a:graphicData uri="http://schemas.openxmlformats.org/presentationml/2006/ole">
            <mc:AlternateContent xmlns:mc="http://schemas.openxmlformats.org/markup-compatibility/2006">
              <mc:Choice xmlns:v="urn:schemas-microsoft-com:vml" Requires="v">
                <p:oleObj spid="_x0000_s3090" name="" r:id="rId1" imgW="5105400" imgH="2019300" progId="Visio.Drawing.4">
                  <p:embed/>
                </p:oleObj>
              </mc:Choice>
              <mc:Fallback>
                <p:oleObj name="" r:id="rId1" imgW="5105400" imgH="2019300" progId="Visio.Drawing.4">
                  <p:embed/>
                  <p:pic>
                    <p:nvPicPr>
                      <p:cNvPr id="0" name="图片 3089"/>
                      <p:cNvPicPr/>
                      <p:nvPr/>
                    </p:nvPicPr>
                    <p:blipFill>
                      <a:blip r:embed="rId2"/>
                      <a:stretch>
                        <a:fillRect/>
                      </a:stretch>
                    </p:blipFill>
                    <p:spPr>
                      <a:xfrm>
                        <a:off x="1905000" y="1447800"/>
                        <a:ext cx="8458200" cy="3349625"/>
                      </a:xfrm>
                      <a:prstGeom prst="rect">
                        <a:avLst/>
                      </a:prstGeom>
                      <a:noFill/>
                      <a:ln w="38100">
                        <a:noFill/>
                        <a:miter/>
                      </a:ln>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占位符 29697"/>
          <p:cNvSpPr>
            <a:spLocks noGrp="1"/>
          </p:cNvSpPr>
          <p:nvPr>
            <p:ph type="body" idx="1"/>
          </p:nvPr>
        </p:nvSpPr>
        <p:spPr>
          <a:xfrm>
            <a:off x="2057400" y="457200"/>
            <a:ext cx="7772400" cy="5638800"/>
          </a:xfrm>
        </p:spPr>
        <p:txBody>
          <a:bodyPr/>
          <a:p>
            <a:pPr algn="just">
              <a:buNone/>
            </a:pPr>
            <a:r>
              <a:rPr lang="en-US" altLang="zh-CN" dirty="0"/>
              <a:t>   </a:t>
            </a:r>
            <a:r>
              <a:rPr lang="en-US" altLang="zh-CN"/>
              <a:t>4.</a:t>
            </a:r>
            <a:r>
              <a:rPr lang="zh-CN" altLang="en-US" dirty="0"/>
              <a:t>同步十进制加法计数器</a:t>
            </a:r>
            <a:endParaRPr lang="zh-CN" altLang="en-US" dirty="0"/>
          </a:p>
          <a:p>
            <a:pPr algn="just">
              <a:buNone/>
            </a:pPr>
            <a:r>
              <a:rPr lang="zh-CN" altLang="en-US" dirty="0"/>
              <a:t>            按照十进制数规律对时钟脉冲进行递增计数的同步电路称为同步十进制加法计数器。</a:t>
            </a:r>
            <a:endParaRPr lang="zh-CN" altLang="en-US" dirty="0"/>
          </a:p>
          <a:p>
            <a:pPr>
              <a:buNone/>
            </a:pPr>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框 30721"/>
          <p:cNvSpPr txBox="1"/>
          <p:nvPr/>
        </p:nvSpPr>
        <p:spPr>
          <a:xfrm>
            <a:off x="3657600" y="5105400"/>
            <a:ext cx="57912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5―9  </a:t>
            </a:r>
            <a:r>
              <a:rPr lang="zh-CN" altLang="en-US" sz="2400" dirty="0">
                <a:latin typeface="Times New Roman" panose="02020603050405020304" pitchFamily="18" charset="0"/>
              </a:rPr>
              <a:t>同步十进制加法计数器 </a:t>
            </a:r>
            <a:endParaRPr lang="zh-CN" altLang="en-US" sz="2400">
              <a:latin typeface="Times New Roman" panose="02020603050405020304" pitchFamily="18" charset="0"/>
            </a:endParaRPr>
          </a:p>
        </p:txBody>
      </p:sp>
      <p:graphicFrame>
        <p:nvGraphicFramePr>
          <p:cNvPr id="30723" name="对象 30722"/>
          <p:cNvGraphicFramePr/>
          <p:nvPr/>
        </p:nvGraphicFramePr>
        <p:xfrm>
          <a:off x="1981200" y="1066800"/>
          <a:ext cx="8305800" cy="3598863"/>
        </p:xfrm>
        <a:graphic>
          <a:graphicData uri="http://schemas.openxmlformats.org/presentationml/2006/ole">
            <mc:AlternateContent xmlns:mc="http://schemas.openxmlformats.org/markup-compatibility/2006">
              <mc:Choice xmlns:v="urn:schemas-microsoft-com:vml" Requires="v">
                <p:oleObj spid="_x0000_s3086" name="" r:id="rId1" imgW="3733800" imgH="1623060" progId="Visio.Drawing.4">
                  <p:embed/>
                </p:oleObj>
              </mc:Choice>
              <mc:Fallback>
                <p:oleObj name="" r:id="rId1" imgW="3733800" imgH="1623060" progId="Visio.Drawing.4">
                  <p:embed/>
                  <p:pic>
                    <p:nvPicPr>
                      <p:cNvPr id="0" name="图片 3085"/>
                      <p:cNvPicPr/>
                      <p:nvPr/>
                    </p:nvPicPr>
                    <p:blipFill>
                      <a:blip r:embed="rId2"/>
                      <a:stretch>
                        <a:fillRect/>
                      </a:stretch>
                    </p:blipFill>
                    <p:spPr>
                      <a:xfrm>
                        <a:off x="1981200" y="1066800"/>
                        <a:ext cx="8305800" cy="3598863"/>
                      </a:xfrm>
                      <a:prstGeom prst="rect">
                        <a:avLst/>
                      </a:prstGeom>
                      <a:noFill/>
                      <a:ln w="38100">
                        <a:noFill/>
                        <a:miter/>
                      </a:ln>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占位符 32769"/>
          <p:cNvSpPr>
            <a:spLocks noGrp="1"/>
          </p:cNvSpPr>
          <p:nvPr>
            <p:ph type="body" idx="1"/>
          </p:nvPr>
        </p:nvSpPr>
        <p:spPr>
          <a:xfrm>
            <a:off x="2209800" y="381000"/>
            <a:ext cx="7772400" cy="2438400"/>
          </a:xfrm>
        </p:spPr>
        <p:txBody>
          <a:bodyPr/>
          <a:p>
            <a:pPr algn="just">
              <a:buNone/>
            </a:pPr>
            <a:r>
              <a:rPr lang="zh-CN" altLang="en-US" dirty="0"/>
              <a:t>从图</a:t>
            </a:r>
            <a:r>
              <a:rPr lang="en-US" altLang="zh-CN"/>
              <a:t>5―9</a:t>
            </a:r>
            <a:r>
              <a:rPr lang="zh-CN" altLang="en-US" dirty="0"/>
              <a:t>中可以得到</a:t>
            </a:r>
            <a:r>
              <a:rPr lang="en-US" altLang="zh-CN"/>
              <a:t>:</a:t>
            </a:r>
            <a:endParaRPr lang="en-US" altLang="zh-CN"/>
          </a:p>
          <a:p>
            <a:pPr algn="just">
              <a:buNone/>
            </a:pPr>
            <a:r>
              <a:rPr lang="en-US" altLang="zh-CN"/>
              <a:t> </a:t>
            </a:r>
            <a:r>
              <a:rPr lang="zh-CN" altLang="en-US" dirty="0"/>
              <a:t>时钟方程</a:t>
            </a:r>
            <a:r>
              <a:rPr lang="en-US" altLang="zh-CN"/>
              <a:t>:</a:t>
            </a:r>
            <a:endParaRPr lang="en-US" altLang="zh-CN"/>
          </a:p>
          <a:p>
            <a:pPr algn="just">
              <a:buNone/>
            </a:pPr>
            <a:r>
              <a:rPr lang="en-US" altLang="zh-CN"/>
              <a:t>                          CP</a:t>
            </a:r>
            <a:r>
              <a:rPr lang="en-US" altLang="zh-CN" baseline="-25000"/>
              <a:t>0</a:t>
            </a:r>
            <a:r>
              <a:rPr lang="en-US" altLang="zh-CN"/>
              <a:t>=CP</a:t>
            </a:r>
            <a:r>
              <a:rPr lang="en-US" altLang="zh-CN" baseline="-25000"/>
              <a:t>1</a:t>
            </a:r>
            <a:r>
              <a:rPr lang="en-US" altLang="zh-CN"/>
              <a:t>=CP</a:t>
            </a:r>
            <a:r>
              <a:rPr lang="en-US" altLang="zh-CN" baseline="-25000"/>
              <a:t>2</a:t>
            </a:r>
            <a:r>
              <a:rPr lang="en-US" altLang="zh-CN"/>
              <a:t>=CP</a:t>
            </a:r>
            <a:r>
              <a:rPr lang="en-US" altLang="zh-CN" baseline="-25000"/>
              <a:t>3</a:t>
            </a:r>
            <a:r>
              <a:rPr lang="en-US" altLang="zh-CN"/>
              <a:t>=CP</a:t>
            </a:r>
            <a:endParaRPr lang="en-US" altLang="zh-CN"/>
          </a:p>
          <a:p>
            <a:pPr>
              <a:buNone/>
            </a:pPr>
            <a:r>
              <a:rPr lang="en-US" altLang="zh-CN"/>
              <a:t> </a:t>
            </a:r>
            <a:r>
              <a:rPr lang="zh-CN" altLang="en-US" dirty="0"/>
              <a:t>输出方程</a:t>
            </a:r>
            <a:r>
              <a:rPr lang="en-US" altLang="zh-CN"/>
              <a:t>: </a:t>
            </a:r>
            <a:endParaRPr lang="en-US" altLang="zh-CN"/>
          </a:p>
        </p:txBody>
      </p:sp>
      <p:graphicFrame>
        <p:nvGraphicFramePr>
          <p:cNvPr id="32771" name="对象 32770"/>
          <p:cNvGraphicFramePr/>
          <p:nvPr/>
        </p:nvGraphicFramePr>
        <p:xfrm>
          <a:off x="4800600" y="2425700"/>
          <a:ext cx="1371600" cy="520700"/>
        </p:xfrm>
        <a:graphic>
          <a:graphicData uri="http://schemas.openxmlformats.org/presentationml/2006/ole">
            <mc:AlternateContent xmlns:mc="http://schemas.openxmlformats.org/markup-compatibility/2006">
              <mc:Choice xmlns:v="urn:schemas-microsoft-com:vml" Requires="v">
                <p:oleObj spid="_x0000_s3084" name="" r:id="rId1" imgW="635000" imgH="241300" progId="Equation.DSMT4">
                  <p:embed/>
                </p:oleObj>
              </mc:Choice>
              <mc:Fallback>
                <p:oleObj name="" r:id="rId1" imgW="635000" imgH="241300" progId="Equation.DSMT4">
                  <p:embed/>
                  <p:pic>
                    <p:nvPicPr>
                      <p:cNvPr id="0" name="图片 3083"/>
                      <p:cNvPicPr/>
                      <p:nvPr/>
                    </p:nvPicPr>
                    <p:blipFill>
                      <a:blip r:embed="rId2"/>
                      <a:stretch>
                        <a:fillRect/>
                      </a:stretch>
                    </p:blipFill>
                    <p:spPr>
                      <a:xfrm>
                        <a:off x="4800600" y="2425700"/>
                        <a:ext cx="1371600" cy="520700"/>
                      </a:xfrm>
                      <a:prstGeom prst="rect">
                        <a:avLst/>
                      </a:prstGeom>
                      <a:noFill/>
                      <a:ln w="38100">
                        <a:noFill/>
                        <a:miter/>
                      </a:ln>
                    </p:spPr>
                  </p:pic>
                </p:oleObj>
              </mc:Fallback>
            </mc:AlternateContent>
          </a:graphicData>
        </a:graphic>
      </p:graphicFrame>
      <p:sp>
        <p:nvSpPr>
          <p:cNvPr id="32772" name="文本框 32771"/>
          <p:cNvSpPr txBox="1"/>
          <p:nvPr/>
        </p:nvSpPr>
        <p:spPr>
          <a:xfrm>
            <a:off x="2286000" y="2895600"/>
            <a:ext cx="21336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驱动方程</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aphicFrame>
        <p:nvGraphicFramePr>
          <p:cNvPr id="32773" name="对象 32772"/>
          <p:cNvGraphicFramePr/>
          <p:nvPr/>
        </p:nvGraphicFramePr>
        <p:xfrm>
          <a:off x="4191000" y="3429000"/>
          <a:ext cx="3903663" cy="2436813"/>
        </p:xfrm>
        <a:graphic>
          <a:graphicData uri="http://schemas.openxmlformats.org/presentationml/2006/ole">
            <mc:AlternateContent xmlns:mc="http://schemas.openxmlformats.org/markup-compatibility/2006">
              <mc:Choice xmlns:v="urn:schemas-microsoft-com:vml" Requires="v">
                <p:oleObj spid="_x0000_s3085" name="" r:id="rId3" imgW="1625600" imgH="1016000" progId="Equation.DSMT4">
                  <p:embed/>
                </p:oleObj>
              </mc:Choice>
              <mc:Fallback>
                <p:oleObj name="" r:id="rId3" imgW="1625600" imgH="1016000" progId="Equation.DSMT4">
                  <p:embed/>
                  <p:pic>
                    <p:nvPicPr>
                      <p:cNvPr id="0" name="图片 3084"/>
                      <p:cNvPicPr/>
                      <p:nvPr/>
                    </p:nvPicPr>
                    <p:blipFill>
                      <a:blip r:embed="rId4"/>
                      <a:stretch>
                        <a:fillRect/>
                      </a:stretch>
                    </p:blipFill>
                    <p:spPr>
                      <a:xfrm>
                        <a:off x="4191000" y="3429000"/>
                        <a:ext cx="3903663" cy="2436813"/>
                      </a:xfrm>
                      <a:prstGeom prst="rect">
                        <a:avLst/>
                      </a:prstGeom>
                      <a:noFill/>
                      <a:ln w="38100">
                        <a:noFill/>
                        <a:miter/>
                      </a:ln>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33793"/>
          <p:cNvSpPr txBox="1"/>
          <p:nvPr/>
        </p:nvSpPr>
        <p:spPr>
          <a:xfrm>
            <a:off x="2819400" y="677863"/>
            <a:ext cx="23622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状态方程</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aphicFrame>
        <p:nvGraphicFramePr>
          <p:cNvPr id="33795" name="对象 33794"/>
          <p:cNvGraphicFramePr/>
          <p:nvPr/>
        </p:nvGraphicFramePr>
        <p:xfrm>
          <a:off x="3657600" y="1219200"/>
          <a:ext cx="4800600" cy="2706688"/>
        </p:xfrm>
        <a:graphic>
          <a:graphicData uri="http://schemas.openxmlformats.org/presentationml/2006/ole">
            <mc:AlternateContent xmlns:mc="http://schemas.openxmlformats.org/markup-compatibility/2006">
              <mc:Choice xmlns:v="urn:schemas-microsoft-com:vml" Requires="v">
                <p:oleObj spid="_x0000_s3076" name="" r:id="rId1" imgW="1892300" imgH="1066800" progId="Equation.DSMT4">
                  <p:embed/>
                </p:oleObj>
              </mc:Choice>
              <mc:Fallback>
                <p:oleObj name="" r:id="rId1" imgW="1892300" imgH="1066800" progId="Equation.DSMT4">
                  <p:embed/>
                  <p:pic>
                    <p:nvPicPr>
                      <p:cNvPr id="0" name="图片 3075"/>
                      <p:cNvPicPr/>
                      <p:nvPr/>
                    </p:nvPicPr>
                    <p:blipFill>
                      <a:blip r:embed="rId2"/>
                      <a:stretch>
                        <a:fillRect/>
                      </a:stretch>
                    </p:blipFill>
                    <p:spPr>
                      <a:xfrm>
                        <a:off x="3657600" y="1219200"/>
                        <a:ext cx="4800600" cy="2706688"/>
                      </a:xfrm>
                      <a:prstGeom prst="rect">
                        <a:avLst/>
                      </a:prstGeom>
                      <a:noFill/>
                      <a:ln w="38100">
                        <a:noFill/>
                        <a:miter/>
                      </a:ln>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框 34817"/>
          <p:cNvSpPr txBox="1"/>
          <p:nvPr/>
        </p:nvSpPr>
        <p:spPr>
          <a:xfrm>
            <a:off x="2133600" y="754063"/>
            <a:ext cx="77724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表</a:t>
            </a:r>
            <a:r>
              <a:rPr lang="en-US" altLang="zh-CN" sz="2400">
                <a:latin typeface="Times New Roman" panose="02020603050405020304" pitchFamily="18" charset="0"/>
              </a:rPr>
              <a:t>5―3 </a:t>
            </a:r>
            <a:r>
              <a:rPr lang="zh-CN" altLang="en-US" sz="2400" dirty="0">
                <a:latin typeface="Times New Roman" panose="02020603050405020304" pitchFamily="18" charset="0"/>
              </a:rPr>
              <a:t>图</a:t>
            </a:r>
            <a:r>
              <a:rPr lang="en-US" altLang="zh-CN" sz="2400">
                <a:latin typeface="Times New Roman" panose="02020603050405020304" pitchFamily="18" charset="0"/>
              </a:rPr>
              <a:t>5―9</a:t>
            </a:r>
            <a:r>
              <a:rPr lang="zh-CN" altLang="en-US" sz="2400" dirty="0">
                <a:latin typeface="Times New Roman" panose="02020603050405020304" pitchFamily="18" charset="0"/>
              </a:rPr>
              <a:t>所示同步十进制加法计数器的状态转换表</a:t>
            </a:r>
            <a:endParaRPr lang="zh-CN" altLang="en-US" sz="2400">
              <a:latin typeface="Times New Roman" panose="02020603050405020304" pitchFamily="18" charset="0"/>
            </a:endParaRPr>
          </a:p>
        </p:txBody>
      </p:sp>
      <p:pic>
        <p:nvPicPr>
          <p:cNvPr id="34819" name="图片 34818" descr="Img00032"/>
          <p:cNvPicPr>
            <a:picLocks noChangeAspect="1"/>
          </p:cNvPicPr>
          <p:nvPr/>
        </p:nvPicPr>
        <p:blipFill>
          <a:blip r:embed="rId1"/>
          <a:stretch>
            <a:fillRect/>
          </a:stretch>
        </p:blipFill>
        <p:spPr>
          <a:xfrm>
            <a:off x="2209800" y="1371600"/>
            <a:ext cx="7569200" cy="4984750"/>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097"/>
          <p:cNvSpPr txBox="1"/>
          <p:nvPr/>
        </p:nvSpPr>
        <p:spPr>
          <a:xfrm>
            <a:off x="3429000" y="5257800"/>
            <a:ext cx="58674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5―1  </a:t>
            </a:r>
            <a:r>
              <a:rPr lang="zh-CN" altLang="en-US" sz="2400" dirty="0">
                <a:latin typeface="Times New Roman" panose="02020603050405020304" pitchFamily="18" charset="0"/>
              </a:rPr>
              <a:t>四位同步二进制加法计数器</a:t>
            </a:r>
            <a:endParaRPr lang="zh-CN" altLang="en-US" sz="2400">
              <a:latin typeface="Times New Roman" panose="02020603050405020304" pitchFamily="18" charset="0"/>
            </a:endParaRPr>
          </a:p>
        </p:txBody>
      </p:sp>
      <p:graphicFrame>
        <p:nvGraphicFramePr>
          <p:cNvPr id="4099" name="对象 4098"/>
          <p:cNvGraphicFramePr/>
          <p:nvPr/>
        </p:nvGraphicFramePr>
        <p:xfrm>
          <a:off x="2133600" y="1447800"/>
          <a:ext cx="8077200" cy="2992438"/>
        </p:xfrm>
        <a:graphic>
          <a:graphicData uri="http://schemas.openxmlformats.org/presentationml/2006/ole">
            <mc:AlternateContent xmlns:mc="http://schemas.openxmlformats.org/markup-compatibility/2006">
              <mc:Choice xmlns:v="urn:schemas-microsoft-com:vml" Requires="v">
                <p:oleObj spid="_x0000_s3083" name="" r:id="rId1" imgW="3451860" imgH="1280160" progId="Visio.Drawing.4">
                  <p:embed/>
                </p:oleObj>
              </mc:Choice>
              <mc:Fallback>
                <p:oleObj name="" r:id="rId1" imgW="3451860" imgH="1280160" progId="Visio.Drawing.4">
                  <p:embed/>
                  <p:pic>
                    <p:nvPicPr>
                      <p:cNvPr id="0" name="图片 3082"/>
                      <p:cNvPicPr/>
                      <p:nvPr/>
                    </p:nvPicPr>
                    <p:blipFill>
                      <a:blip r:embed="rId2"/>
                      <a:stretch>
                        <a:fillRect/>
                      </a:stretch>
                    </p:blipFill>
                    <p:spPr>
                      <a:xfrm>
                        <a:off x="2133600" y="1447800"/>
                        <a:ext cx="8077200" cy="2992438"/>
                      </a:xfrm>
                      <a:prstGeom prst="rect">
                        <a:avLst/>
                      </a:prstGeom>
                      <a:noFill/>
                      <a:ln w="38100">
                        <a:noFill/>
                        <a:miter/>
                      </a:ln>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4191000" y="5486400"/>
            <a:ext cx="43434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5―10   </a:t>
            </a:r>
            <a:r>
              <a:rPr lang="zh-CN" altLang="en-US" sz="2400" dirty="0">
                <a:latin typeface="Times New Roman" panose="02020603050405020304" pitchFamily="18" charset="0"/>
              </a:rPr>
              <a:t>状态转换图</a:t>
            </a:r>
            <a:endParaRPr lang="zh-CN" altLang="en-US" sz="2400">
              <a:latin typeface="Times New Roman" panose="02020603050405020304" pitchFamily="18" charset="0"/>
            </a:endParaRPr>
          </a:p>
        </p:txBody>
      </p:sp>
      <p:graphicFrame>
        <p:nvGraphicFramePr>
          <p:cNvPr id="31747" name="对象 31746"/>
          <p:cNvGraphicFramePr/>
          <p:nvPr/>
        </p:nvGraphicFramePr>
        <p:xfrm>
          <a:off x="2971800" y="762000"/>
          <a:ext cx="6324600" cy="4322763"/>
        </p:xfrm>
        <a:graphic>
          <a:graphicData uri="http://schemas.openxmlformats.org/presentationml/2006/ole">
            <mc:AlternateContent xmlns:mc="http://schemas.openxmlformats.org/markup-compatibility/2006">
              <mc:Choice xmlns:v="urn:schemas-microsoft-com:vml" Requires="v">
                <p:oleObj spid="_x0000_s3101" name="" r:id="rId1" imgW="2727960" imgH="1866900" progId="Visio.Drawing.4">
                  <p:embed/>
                </p:oleObj>
              </mc:Choice>
              <mc:Fallback>
                <p:oleObj name="" r:id="rId1" imgW="2727960" imgH="1866900" progId="Visio.Drawing.4">
                  <p:embed/>
                  <p:pic>
                    <p:nvPicPr>
                      <p:cNvPr id="0" name="图片 3100"/>
                      <p:cNvPicPr/>
                      <p:nvPr/>
                    </p:nvPicPr>
                    <p:blipFill>
                      <a:blip r:embed="rId2"/>
                      <a:stretch>
                        <a:fillRect/>
                      </a:stretch>
                    </p:blipFill>
                    <p:spPr>
                      <a:xfrm>
                        <a:off x="2971800" y="762000"/>
                        <a:ext cx="6324600" cy="4322763"/>
                      </a:xfrm>
                      <a:prstGeom prst="rect">
                        <a:avLst/>
                      </a:prstGeom>
                      <a:noFill/>
                      <a:ln w="38100">
                        <a:noFill/>
                        <a:miter/>
                      </a:ln>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框 35841"/>
          <p:cNvSpPr txBox="1"/>
          <p:nvPr/>
        </p:nvSpPr>
        <p:spPr>
          <a:xfrm>
            <a:off x="2438400" y="5257800"/>
            <a:ext cx="73152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5―11  </a:t>
            </a:r>
            <a:r>
              <a:rPr lang="zh-CN" altLang="en-US" sz="2400" dirty="0">
                <a:latin typeface="Times New Roman" panose="02020603050405020304" pitchFamily="18" charset="0"/>
              </a:rPr>
              <a:t>图</a:t>
            </a:r>
            <a:r>
              <a:rPr lang="en-US" altLang="zh-CN" sz="2400">
                <a:latin typeface="Times New Roman" panose="02020603050405020304" pitchFamily="18" charset="0"/>
              </a:rPr>
              <a:t>5―9</a:t>
            </a:r>
            <a:r>
              <a:rPr lang="zh-CN" altLang="en-US" sz="2400" dirty="0">
                <a:latin typeface="Times New Roman" panose="02020603050405020304" pitchFamily="18" charset="0"/>
              </a:rPr>
              <a:t>所示同步十进制加法计数器的时序图</a:t>
            </a:r>
            <a:endParaRPr lang="zh-CN" altLang="en-US" sz="2400">
              <a:latin typeface="Times New Roman" panose="02020603050405020304" pitchFamily="18" charset="0"/>
            </a:endParaRPr>
          </a:p>
        </p:txBody>
      </p:sp>
      <p:graphicFrame>
        <p:nvGraphicFramePr>
          <p:cNvPr id="35843" name="对象 35842"/>
          <p:cNvGraphicFramePr/>
          <p:nvPr/>
        </p:nvGraphicFramePr>
        <p:xfrm>
          <a:off x="2590800" y="762000"/>
          <a:ext cx="6781800" cy="4164013"/>
        </p:xfrm>
        <a:graphic>
          <a:graphicData uri="http://schemas.openxmlformats.org/presentationml/2006/ole">
            <mc:AlternateContent xmlns:mc="http://schemas.openxmlformats.org/markup-compatibility/2006">
              <mc:Choice xmlns:v="urn:schemas-microsoft-com:vml" Requires="v">
                <p:oleObj spid="_x0000_s3099" name="" r:id="rId1" imgW="2697480" imgH="1653540" progId="Visio.Drawing.4">
                  <p:embed/>
                </p:oleObj>
              </mc:Choice>
              <mc:Fallback>
                <p:oleObj name="" r:id="rId1" imgW="2697480" imgH="1653540" progId="Visio.Drawing.4">
                  <p:embed/>
                  <p:pic>
                    <p:nvPicPr>
                      <p:cNvPr id="0" name="图片 3098"/>
                      <p:cNvPicPr/>
                      <p:nvPr/>
                    </p:nvPicPr>
                    <p:blipFill>
                      <a:blip r:embed="rId2"/>
                      <a:stretch>
                        <a:fillRect/>
                      </a:stretch>
                    </p:blipFill>
                    <p:spPr>
                      <a:xfrm>
                        <a:off x="2590800" y="762000"/>
                        <a:ext cx="6781800" cy="4164013"/>
                      </a:xfrm>
                      <a:prstGeom prst="rect">
                        <a:avLst/>
                      </a:prstGeom>
                      <a:noFill/>
                      <a:ln w="38100">
                        <a:noFill/>
                        <a:miter/>
                      </a:ln>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1"/>
          </p:cNvSpPr>
          <p:nvPr>
            <p:ph type="body" idx="1"/>
          </p:nvPr>
        </p:nvSpPr>
        <p:spPr>
          <a:xfrm>
            <a:off x="2057400" y="533400"/>
            <a:ext cx="7772400" cy="5562600"/>
          </a:xfrm>
        </p:spPr>
        <p:txBody>
          <a:bodyPr/>
          <a:p>
            <a:pPr algn="just">
              <a:buNone/>
            </a:pPr>
            <a:r>
              <a:rPr lang="en-US" altLang="zh-CN" dirty="0"/>
              <a:t>  </a:t>
            </a:r>
            <a:r>
              <a:rPr lang="en-US" altLang="zh-CN"/>
              <a:t>5. </a:t>
            </a:r>
            <a:r>
              <a:rPr lang="zh-CN" altLang="en-US" dirty="0"/>
              <a:t>同步十进制减法计数器</a:t>
            </a:r>
            <a:endParaRPr lang="zh-CN" altLang="en-US" dirty="0"/>
          </a:p>
          <a:p>
            <a:pPr algn="just">
              <a:buNone/>
            </a:pPr>
            <a:r>
              <a:rPr lang="zh-CN" altLang="en-US" dirty="0"/>
              <a:t>            按照十进制数规律对时钟脉冲进行递减计数的同步电路称为同步十进制减法计数器。</a:t>
            </a: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框 37889"/>
          <p:cNvSpPr txBox="1"/>
          <p:nvPr/>
        </p:nvSpPr>
        <p:spPr>
          <a:xfrm>
            <a:off x="3886200" y="5257800"/>
            <a:ext cx="51816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5―12  </a:t>
            </a:r>
            <a:r>
              <a:rPr lang="zh-CN" altLang="en-US" sz="2400" dirty="0">
                <a:latin typeface="Times New Roman" panose="02020603050405020304" pitchFamily="18" charset="0"/>
              </a:rPr>
              <a:t>同步十进制减法计数器 </a:t>
            </a:r>
            <a:endParaRPr lang="zh-CN" altLang="en-US" sz="2400">
              <a:latin typeface="Times New Roman" panose="02020603050405020304" pitchFamily="18" charset="0"/>
            </a:endParaRPr>
          </a:p>
        </p:txBody>
      </p:sp>
      <p:graphicFrame>
        <p:nvGraphicFramePr>
          <p:cNvPr id="37891" name="对象 37890"/>
          <p:cNvGraphicFramePr/>
          <p:nvPr/>
        </p:nvGraphicFramePr>
        <p:xfrm>
          <a:off x="2057400" y="1295400"/>
          <a:ext cx="8001000" cy="3198813"/>
        </p:xfrm>
        <a:graphic>
          <a:graphicData uri="http://schemas.openxmlformats.org/presentationml/2006/ole">
            <mc:AlternateContent xmlns:mc="http://schemas.openxmlformats.org/markup-compatibility/2006">
              <mc:Choice xmlns:v="urn:schemas-microsoft-com:vml" Requires="v">
                <p:oleObj spid="_x0000_s3102" name="" r:id="rId1" imgW="3733800" imgH="1493520" progId="Visio.Drawing.4">
                  <p:embed/>
                </p:oleObj>
              </mc:Choice>
              <mc:Fallback>
                <p:oleObj name="" r:id="rId1" imgW="3733800" imgH="1493520" progId="Visio.Drawing.4">
                  <p:embed/>
                  <p:pic>
                    <p:nvPicPr>
                      <p:cNvPr id="0" name="图片 3101"/>
                      <p:cNvPicPr/>
                      <p:nvPr/>
                    </p:nvPicPr>
                    <p:blipFill>
                      <a:blip r:embed="rId2"/>
                      <a:stretch>
                        <a:fillRect/>
                      </a:stretch>
                    </p:blipFill>
                    <p:spPr>
                      <a:xfrm>
                        <a:off x="2057400" y="1295400"/>
                        <a:ext cx="8001000" cy="3198813"/>
                      </a:xfrm>
                      <a:prstGeom prst="rect">
                        <a:avLst/>
                      </a:prstGeom>
                      <a:noFill/>
                      <a:ln w="38100">
                        <a:noFill/>
                        <a:miter/>
                      </a:ln>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占位符 38913"/>
          <p:cNvSpPr>
            <a:spLocks noGrp="1"/>
          </p:cNvSpPr>
          <p:nvPr>
            <p:ph type="body" idx="1"/>
          </p:nvPr>
        </p:nvSpPr>
        <p:spPr>
          <a:xfrm>
            <a:off x="2286000" y="228600"/>
            <a:ext cx="7772400" cy="2514600"/>
          </a:xfrm>
        </p:spPr>
        <p:txBody>
          <a:bodyPr/>
          <a:p>
            <a:pPr algn="just">
              <a:buNone/>
            </a:pPr>
            <a:r>
              <a:rPr lang="zh-CN" altLang="en-US" dirty="0"/>
              <a:t>由图可以写出如下方程</a:t>
            </a:r>
            <a:r>
              <a:rPr lang="en-US" altLang="zh-CN"/>
              <a:t>:</a:t>
            </a:r>
            <a:endParaRPr lang="en-US" altLang="zh-CN"/>
          </a:p>
          <a:p>
            <a:pPr algn="just">
              <a:buNone/>
            </a:pPr>
            <a:r>
              <a:rPr lang="en-US" altLang="zh-CN"/>
              <a:t> </a:t>
            </a:r>
            <a:r>
              <a:rPr lang="zh-CN" altLang="en-US" dirty="0"/>
              <a:t>时钟方程</a:t>
            </a:r>
            <a:r>
              <a:rPr lang="en-US" altLang="zh-CN"/>
              <a:t>:</a:t>
            </a:r>
            <a:endParaRPr lang="en-US" altLang="zh-CN"/>
          </a:p>
          <a:p>
            <a:pPr algn="just">
              <a:buNone/>
            </a:pPr>
            <a:r>
              <a:rPr lang="en-US" altLang="zh-CN"/>
              <a:t>                        CP</a:t>
            </a:r>
            <a:r>
              <a:rPr lang="en-US" altLang="zh-CN" baseline="-25000"/>
              <a:t>0</a:t>
            </a:r>
            <a:r>
              <a:rPr lang="en-US" altLang="zh-CN"/>
              <a:t>=CP</a:t>
            </a:r>
            <a:r>
              <a:rPr lang="en-US" altLang="zh-CN" baseline="-25000"/>
              <a:t>1</a:t>
            </a:r>
            <a:r>
              <a:rPr lang="en-US" altLang="zh-CN"/>
              <a:t>=CP</a:t>
            </a:r>
            <a:r>
              <a:rPr lang="en-US" altLang="zh-CN" baseline="-25000"/>
              <a:t>2</a:t>
            </a:r>
            <a:r>
              <a:rPr lang="en-US" altLang="zh-CN"/>
              <a:t>=CP</a:t>
            </a:r>
            <a:r>
              <a:rPr lang="en-US" altLang="zh-CN" baseline="-25000"/>
              <a:t>3</a:t>
            </a:r>
            <a:r>
              <a:rPr lang="en-US" altLang="zh-CN"/>
              <a:t>=CP</a:t>
            </a:r>
            <a:endParaRPr lang="en-US" altLang="zh-CN"/>
          </a:p>
          <a:p>
            <a:pPr algn="just">
              <a:buNone/>
            </a:pPr>
            <a:r>
              <a:rPr lang="en-US" altLang="zh-CN"/>
              <a:t> </a:t>
            </a:r>
            <a:r>
              <a:rPr lang="zh-CN" altLang="en-US" dirty="0"/>
              <a:t>输出方程</a:t>
            </a:r>
            <a:r>
              <a:rPr lang="en-US" altLang="zh-CN"/>
              <a:t>:</a:t>
            </a:r>
            <a:endParaRPr lang="en-US" altLang="zh-CN"/>
          </a:p>
        </p:txBody>
      </p:sp>
      <p:graphicFrame>
        <p:nvGraphicFramePr>
          <p:cNvPr id="38915" name="对象 38914"/>
          <p:cNvGraphicFramePr/>
          <p:nvPr/>
        </p:nvGraphicFramePr>
        <p:xfrm>
          <a:off x="6267450" y="2959100"/>
          <a:ext cx="114300" cy="177800"/>
        </p:xfrm>
        <a:graphic>
          <a:graphicData uri="http://schemas.openxmlformats.org/presentationml/2006/ole">
            <mc:AlternateContent xmlns:mc="http://schemas.openxmlformats.org/markup-compatibility/2006">
              <mc:Choice xmlns:v="urn:schemas-microsoft-com:vml" Requires="v">
                <p:oleObj spid="_x0000_s3100" name="" r:id="rId1" imgW="114300" imgH="177800" progId="Equation.DSMT4">
                  <p:embed/>
                </p:oleObj>
              </mc:Choice>
              <mc:Fallback>
                <p:oleObj name="" r:id="rId1" imgW="114300" imgH="177800" progId="Equation.DSMT4">
                  <p:embed/>
                  <p:pic>
                    <p:nvPicPr>
                      <p:cNvPr id="0" name="图片 3099"/>
                      <p:cNvPicPr/>
                      <p:nvPr/>
                    </p:nvPicPr>
                    <p:blipFill>
                      <a:blip r:embed="rId2"/>
                      <a:stretch>
                        <a:fillRect/>
                      </a:stretch>
                    </p:blipFill>
                    <p:spPr>
                      <a:xfrm>
                        <a:off x="6267450" y="2959100"/>
                        <a:ext cx="114300" cy="177800"/>
                      </a:xfrm>
                      <a:prstGeom prst="rect">
                        <a:avLst/>
                      </a:prstGeom>
                      <a:noFill/>
                      <a:ln w="38100">
                        <a:noFill/>
                        <a:miter/>
                      </a:ln>
                    </p:spPr>
                  </p:pic>
                </p:oleObj>
              </mc:Fallback>
            </mc:AlternateContent>
          </a:graphicData>
        </a:graphic>
      </p:graphicFrame>
      <p:graphicFrame>
        <p:nvGraphicFramePr>
          <p:cNvPr id="38916" name="对象 38915"/>
          <p:cNvGraphicFramePr/>
          <p:nvPr/>
        </p:nvGraphicFramePr>
        <p:xfrm>
          <a:off x="4724400" y="2362200"/>
          <a:ext cx="2184400" cy="581025"/>
        </p:xfrm>
        <a:graphic>
          <a:graphicData uri="http://schemas.openxmlformats.org/presentationml/2006/ole">
            <mc:AlternateContent xmlns:mc="http://schemas.openxmlformats.org/markup-compatibility/2006">
              <mc:Choice xmlns:v="urn:schemas-microsoft-com:vml" Requires="v">
                <p:oleObj spid="_x0000_s3103" name="" r:id="rId3" imgW="1002030" imgH="266065" progId="Equation.DSMT4">
                  <p:embed/>
                </p:oleObj>
              </mc:Choice>
              <mc:Fallback>
                <p:oleObj name="" r:id="rId3" imgW="1002030" imgH="266065" progId="Equation.DSMT4">
                  <p:embed/>
                  <p:pic>
                    <p:nvPicPr>
                      <p:cNvPr id="0" name="图片 3102"/>
                      <p:cNvPicPr/>
                      <p:nvPr/>
                    </p:nvPicPr>
                    <p:blipFill>
                      <a:blip r:embed="rId4"/>
                      <a:stretch>
                        <a:fillRect/>
                      </a:stretch>
                    </p:blipFill>
                    <p:spPr>
                      <a:xfrm>
                        <a:off x="4724400" y="2362200"/>
                        <a:ext cx="2184400" cy="581025"/>
                      </a:xfrm>
                      <a:prstGeom prst="rect">
                        <a:avLst/>
                      </a:prstGeom>
                      <a:noFill/>
                      <a:ln w="38100">
                        <a:noFill/>
                        <a:miter/>
                      </a:ln>
                    </p:spPr>
                  </p:pic>
                </p:oleObj>
              </mc:Fallback>
            </mc:AlternateContent>
          </a:graphicData>
        </a:graphic>
      </p:graphicFrame>
      <p:sp>
        <p:nvSpPr>
          <p:cNvPr id="38917" name="文本框 38916"/>
          <p:cNvSpPr txBox="1"/>
          <p:nvPr/>
        </p:nvSpPr>
        <p:spPr>
          <a:xfrm>
            <a:off x="2362200" y="2743200"/>
            <a:ext cx="19050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驱动方程</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38918" name="对象 38917"/>
          <p:cNvGraphicFramePr/>
          <p:nvPr/>
        </p:nvGraphicFramePr>
        <p:xfrm>
          <a:off x="4267200" y="3276600"/>
          <a:ext cx="3721100" cy="2741613"/>
        </p:xfrm>
        <a:graphic>
          <a:graphicData uri="http://schemas.openxmlformats.org/presentationml/2006/ole">
            <mc:AlternateContent xmlns:mc="http://schemas.openxmlformats.org/markup-compatibility/2006">
              <mc:Choice xmlns:v="urn:schemas-microsoft-com:vml" Requires="v">
                <p:oleObj spid="_x0000_s3104" name="" r:id="rId5" imgW="1549400" imgH="1143000" progId="Equation.DSMT4">
                  <p:embed/>
                </p:oleObj>
              </mc:Choice>
              <mc:Fallback>
                <p:oleObj name="" r:id="rId5" imgW="1549400" imgH="1143000" progId="Equation.DSMT4">
                  <p:embed/>
                  <p:pic>
                    <p:nvPicPr>
                      <p:cNvPr id="0" name="图片 3103"/>
                      <p:cNvPicPr/>
                      <p:nvPr/>
                    </p:nvPicPr>
                    <p:blipFill>
                      <a:blip r:embed="rId6"/>
                      <a:stretch>
                        <a:fillRect/>
                      </a:stretch>
                    </p:blipFill>
                    <p:spPr>
                      <a:xfrm>
                        <a:off x="4267200" y="3276600"/>
                        <a:ext cx="3721100" cy="2741613"/>
                      </a:xfrm>
                      <a:prstGeom prst="rect">
                        <a:avLst/>
                      </a:prstGeom>
                      <a:noFill/>
                      <a:ln w="38100">
                        <a:noFill/>
                        <a:miter/>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39937"/>
          <p:cNvSpPr txBox="1"/>
          <p:nvPr/>
        </p:nvSpPr>
        <p:spPr>
          <a:xfrm>
            <a:off x="2514600" y="609600"/>
            <a:ext cx="31242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状态方程</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39939" name="对象 39938"/>
          <p:cNvGraphicFramePr/>
          <p:nvPr/>
        </p:nvGraphicFramePr>
        <p:xfrm>
          <a:off x="3733800" y="990600"/>
          <a:ext cx="4575175" cy="3028950"/>
        </p:xfrm>
        <a:graphic>
          <a:graphicData uri="http://schemas.openxmlformats.org/presentationml/2006/ole">
            <mc:AlternateContent xmlns:mc="http://schemas.openxmlformats.org/markup-compatibility/2006">
              <mc:Choice xmlns:v="urn:schemas-microsoft-com:vml" Requires="v">
                <p:oleObj spid="_x0000_s3108" name="" r:id="rId1" imgW="1803400" imgH="1193800" progId="Equation.DSMT4">
                  <p:embed/>
                </p:oleObj>
              </mc:Choice>
              <mc:Fallback>
                <p:oleObj name="" r:id="rId1" imgW="1803400" imgH="1193800" progId="Equation.DSMT4">
                  <p:embed/>
                  <p:pic>
                    <p:nvPicPr>
                      <p:cNvPr id="0" name="图片 3107"/>
                      <p:cNvPicPr/>
                      <p:nvPr/>
                    </p:nvPicPr>
                    <p:blipFill>
                      <a:blip r:embed="rId2"/>
                      <a:stretch>
                        <a:fillRect/>
                      </a:stretch>
                    </p:blipFill>
                    <p:spPr>
                      <a:xfrm>
                        <a:off x="3733800" y="990600"/>
                        <a:ext cx="4575175" cy="3028950"/>
                      </a:xfrm>
                      <a:prstGeom prst="rect">
                        <a:avLst/>
                      </a:prstGeom>
                      <a:noFill/>
                      <a:ln w="38100">
                        <a:noFill/>
                        <a:miter/>
                      </a:ln>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2209800" y="685800"/>
            <a:ext cx="8001000" cy="460375"/>
          </a:xfrm>
          <a:prstGeom prst="rect">
            <a:avLst/>
          </a:prstGeom>
          <a:noFill/>
          <a:ln w="9525">
            <a:noFill/>
          </a:ln>
        </p:spPr>
        <p:txBody>
          <a:bodyPr>
            <a:spAutoFit/>
          </a:bodyPr>
          <a:p>
            <a:pPr algn="just">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表</a:t>
            </a:r>
            <a:r>
              <a:rPr lang="en-US" altLang="zh-CN" sz="2400">
                <a:latin typeface="Times New Roman" panose="02020603050405020304" pitchFamily="18" charset="0"/>
              </a:rPr>
              <a:t>5―4 </a:t>
            </a:r>
            <a:r>
              <a:rPr lang="zh-CN" altLang="en-US" sz="2400" dirty="0">
                <a:latin typeface="Times New Roman" panose="02020603050405020304" pitchFamily="18" charset="0"/>
              </a:rPr>
              <a:t>图</a:t>
            </a:r>
            <a:r>
              <a:rPr lang="en-US" altLang="zh-CN" sz="2400">
                <a:latin typeface="Times New Roman" panose="02020603050405020304" pitchFamily="18" charset="0"/>
              </a:rPr>
              <a:t>5―12</a:t>
            </a:r>
            <a:r>
              <a:rPr lang="zh-CN" altLang="en-US" sz="2400" dirty="0">
                <a:latin typeface="Times New Roman" panose="02020603050405020304" pitchFamily="18" charset="0"/>
              </a:rPr>
              <a:t>所示同步十进制减法计数器的状态转换表</a:t>
            </a:r>
            <a:endParaRPr lang="zh-CN" altLang="en-US" sz="2400">
              <a:latin typeface="Times New Roman" panose="02020603050405020304" pitchFamily="18" charset="0"/>
            </a:endParaRPr>
          </a:p>
        </p:txBody>
      </p:sp>
      <p:pic>
        <p:nvPicPr>
          <p:cNvPr id="40963" name="图片 40962" descr="Img00031"/>
          <p:cNvPicPr>
            <a:picLocks noChangeAspect="1"/>
          </p:cNvPicPr>
          <p:nvPr/>
        </p:nvPicPr>
        <p:blipFill>
          <a:blip r:embed="rId1"/>
          <a:stretch>
            <a:fillRect/>
          </a:stretch>
        </p:blipFill>
        <p:spPr>
          <a:xfrm>
            <a:off x="2209800" y="1295400"/>
            <a:ext cx="7721600" cy="5084763"/>
          </a:xfrm>
          <a:prstGeom prst="rect">
            <a:avLst/>
          </a:prstGeom>
          <a:noFill/>
          <a:ln w="9525">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框 41985"/>
          <p:cNvSpPr txBox="1"/>
          <p:nvPr/>
        </p:nvSpPr>
        <p:spPr>
          <a:xfrm>
            <a:off x="2286000" y="5334000"/>
            <a:ext cx="79248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5―13 </a:t>
            </a:r>
            <a:r>
              <a:rPr lang="zh-CN" altLang="en-US" sz="2400" dirty="0">
                <a:latin typeface="Times New Roman" panose="02020603050405020304" pitchFamily="18" charset="0"/>
              </a:rPr>
              <a:t>图</a:t>
            </a:r>
            <a:r>
              <a:rPr lang="en-US" altLang="zh-CN" sz="2400">
                <a:latin typeface="Times New Roman" panose="02020603050405020304" pitchFamily="18" charset="0"/>
              </a:rPr>
              <a:t>5―12</a:t>
            </a:r>
            <a:r>
              <a:rPr lang="zh-CN" altLang="en-US" sz="2400" dirty="0">
                <a:latin typeface="Times New Roman" panose="02020603050405020304" pitchFamily="18" charset="0"/>
              </a:rPr>
              <a:t>所示同步十进制减法计数器的状态转换图</a:t>
            </a:r>
            <a:endParaRPr lang="zh-CN" altLang="en-US" sz="2400">
              <a:latin typeface="Times New Roman" panose="02020603050405020304" pitchFamily="18" charset="0"/>
            </a:endParaRPr>
          </a:p>
        </p:txBody>
      </p:sp>
      <p:graphicFrame>
        <p:nvGraphicFramePr>
          <p:cNvPr id="41987" name="对象 41986"/>
          <p:cNvGraphicFramePr/>
          <p:nvPr/>
        </p:nvGraphicFramePr>
        <p:xfrm>
          <a:off x="2133600" y="1219200"/>
          <a:ext cx="7848600" cy="3514725"/>
        </p:xfrm>
        <a:graphic>
          <a:graphicData uri="http://schemas.openxmlformats.org/presentationml/2006/ole">
            <mc:AlternateContent xmlns:mc="http://schemas.openxmlformats.org/markup-compatibility/2006">
              <mc:Choice xmlns:v="urn:schemas-microsoft-com:vml" Requires="v">
                <p:oleObj spid="_x0000_s3105" name="" r:id="rId1" imgW="3360420" imgH="1508760" progId="Visio.Drawing.4">
                  <p:embed/>
                </p:oleObj>
              </mc:Choice>
              <mc:Fallback>
                <p:oleObj name="" r:id="rId1" imgW="3360420" imgH="1508760" progId="Visio.Drawing.4">
                  <p:embed/>
                  <p:pic>
                    <p:nvPicPr>
                      <p:cNvPr id="0" name="图片 3104"/>
                      <p:cNvPicPr/>
                      <p:nvPr/>
                    </p:nvPicPr>
                    <p:blipFill>
                      <a:blip r:embed="rId2"/>
                      <a:stretch>
                        <a:fillRect/>
                      </a:stretch>
                    </p:blipFill>
                    <p:spPr>
                      <a:xfrm>
                        <a:off x="2133600" y="1219200"/>
                        <a:ext cx="7848600" cy="3514725"/>
                      </a:xfrm>
                      <a:prstGeom prst="rect">
                        <a:avLst/>
                      </a:prstGeom>
                      <a:noFill/>
                      <a:ln w="38100">
                        <a:noFill/>
                        <a:miter/>
                      </a:ln>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43009"/>
          <p:cNvSpPr txBox="1"/>
          <p:nvPr/>
        </p:nvSpPr>
        <p:spPr>
          <a:xfrm>
            <a:off x="2438400" y="5410200"/>
            <a:ext cx="79248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5―14  </a:t>
            </a:r>
            <a:r>
              <a:rPr lang="zh-CN" altLang="en-US" sz="2400" dirty="0">
                <a:latin typeface="Times New Roman" panose="02020603050405020304" pitchFamily="18" charset="0"/>
              </a:rPr>
              <a:t>图</a:t>
            </a:r>
            <a:r>
              <a:rPr lang="en-US" altLang="zh-CN" sz="2400">
                <a:latin typeface="Times New Roman" panose="02020603050405020304" pitchFamily="18" charset="0"/>
              </a:rPr>
              <a:t>5―12</a:t>
            </a:r>
            <a:r>
              <a:rPr lang="zh-CN" altLang="en-US" sz="2400" dirty="0">
                <a:latin typeface="Times New Roman" panose="02020603050405020304" pitchFamily="18" charset="0"/>
              </a:rPr>
              <a:t>所示同步十进制减法计数器的时序图</a:t>
            </a:r>
            <a:endParaRPr lang="zh-CN" altLang="en-US" sz="2400">
              <a:latin typeface="Times New Roman" panose="02020603050405020304" pitchFamily="18" charset="0"/>
            </a:endParaRPr>
          </a:p>
        </p:txBody>
      </p:sp>
      <p:graphicFrame>
        <p:nvGraphicFramePr>
          <p:cNvPr id="43011" name="对象 43010"/>
          <p:cNvGraphicFramePr/>
          <p:nvPr/>
        </p:nvGraphicFramePr>
        <p:xfrm>
          <a:off x="2566988" y="765175"/>
          <a:ext cx="6781800" cy="4164013"/>
        </p:xfrm>
        <a:graphic>
          <a:graphicData uri="http://schemas.openxmlformats.org/presentationml/2006/ole">
            <mc:AlternateContent xmlns:mc="http://schemas.openxmlformats.org/markup-compatibility/2006">
              <mc:Choice xmlns:v="urn:schemas-microsoft-com:vml" Requires="v">
                <p:oleObj spid="_x0000_s3106" name="" r:id="rId1" imgW="2697480" imgH="1653540" progId="Visio.Drawing.11">
                  <p:embed/>
                </p:oleObj>
              </mc:Choice>
              <mc:Fallback>
                <p:oleObj name="" r:id="rId1" imgW="2697480" imgH="1653540" progId="Visio.Drawing.11">
                  <p:embed/>
                  <p:pic>
                    <p:nvPicPr>
                      <p:cNvPr id="0" name="图片 3105"/>
                      <p:cNvPicPr/>
                      <p:nvPr/>
                    </p:nvPicPr>
                    <p:blipFill>
                      <a:blip r:embed="rId2"/>
                      <a:stretch>
                        <a:fillRect/>
                      </a:stretch>
                    </p:blipFill>
                    <p:spPr>
                      <a:xfrm>
                        <a:off x="2566988" y="765175"/>
                        <a:ext cx="6781800" cy="4164013"/>
                      </a:xfrm>
                      <a:prstGeom prst="rect">
                        <a:avLst/>
                      </a:prstGeom>
                      <a:noFill/>
                      <a:ln w="38100">
                        <a:noFill/>
                        <a:miter/>
                      </a:ln>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占位符 44033"/>
          <p:cNvSpPr>
            <a:spLocks noGrp="1"/>
          </p:cNvSpPr>
          <p:nvPr>
            <p:ph type="body" idx="1"/>
          </p:nvPr>
        </p:nvSpPr>
        <p:spPr>
          <a:xfrm>
            <a:off x="2057400" y="533400"/>
            <a:ext cx="7772400" cy="5562600"/>
          </a:xfrm>
        </p:spPr>
        <p:txBody>
          <a:bodyPr/>
          <a:p>
            <a:pPr algn="just">
              <a:buNone/>
            </a:pPr>
            <a:r>
              <a:rPr lang="en-US" altLang="zh-CN" dirty="0"/>
              <a:t>   </a:t>
            </a:r>
            <a:r>
              <a:rPr lang="en-US" altLang="zh-CN"/>
              <a:t>6.</a:t>
            </a:r>
            <a:r>
              <a:rPr lang="zh-CN" altLang="en-US" dirty="0"/>
              <a:t>同步十进制可逆计数器</a:t>
            </a:r>
            <a:endParaRPr lang="zh-CN" altLang="en-US" dirty="0"/>
          </a:p>
          <a:p>
            <a:pPr algn="just">
              <a:buNone/>
            </a:pPr>
            <a:r>
              <a:rPr lang="zh-CN" altLang="en-US" dirty="0"/>
              <a:t>            将同步十进制加法计数器和同步十进制减法计数器合并</a:t>
            </a:r>
            <a:r>
              <a:rPr lang="en-US" altLang="zh-CN"/>
              <a:t>,</a:t>
            </a:r>
            <a:r>
              <a:rPr lang="zh-CN" altLang="en-US" dirty="0"/>
              <a:t>同时加上加</a:t>
            </a:r>
            <a:r>
              <a:rPr lang="en-US" altLang="zh-CN"/>
              <a:t>/</a:t>
            </a:r>
            <a:r>
              <a:rPr lang="zh-CN" altLang="en-US" dirty="0"/>
              <a:t>减控制信号</a:t>
            </a:r>
            <a:r>
              <a:rPr lang="en-US" altLang="zh-CN"/>
              <a:t>,</a:t>
            </a:r>
            <a:r>
              <a:rPr lang="zh-CN" altLang="en-US" dirty="0"/>
              <a:t>可以构成十进制加</a:t>
            </a:r>
            <a:r>
              <a:rPr lang="en-US" altLang="zh-CN"/>
              <a:t>/</a:t>
            </a:r>
            <a:r>
              <a:rPr lang="zh-CN" altLang="en-US" dirty="0"/>
              <a:t>减可逆计数器。</a:t>
            </a:r>
            <a:endParaRPr lang="zh-CN" altLang="en-US" dirty="0"/>
          </a:p>
          <a:p>
            <a:pPr>
              <a:buNone/>
            </a:pP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占位符 5121"/>
          <p:cNvSpPr>
            <a:spLocks noGrp="1"/>
          </p:cNvSpPr>
          <p:nvPr>
            <p:ph type="body" idx="1"/>
          </p:nvPr>
        </p:nvSpPr>
        <p:spPr>
          <a:xfrm>
            <a:off x="2667000" y="304800"/>
            <a:ext cx="6019800" cy="3886200"/>
          </a:xfrm>
        </p:spPr>
        <p:txBody>
          <a:bodyPr/>
          <a:p>
            <a:pPr algn="just">
              <a:buNone/>
            </a:pPr>
            <a:r>
              <a:rPr lang="zh-CN" altLang="en-US" dirty="0"/>
              <a:t>由图可以写出电路的方程如下</a:t>
            </a:r>
            <a:r>
              <a:rPr lang="en-US" altLang="zh-CN"/>
              <a:t>:</a:t>
            </a:r>
            <a:endParaRPr lang="en-US" altLang="zh-CN"/>
          </a:p>
          <a:p>
            <a:pPr algn="just">
              <a:buNone/>
            </a:pPr>
            <a:r>
              <a:rPr lang="zh-CN" altLang="en-US" dirty="0"/>
              <a:t>时钟方程</a:t>
            </a:r>
            <a:r>
              <a:rPr lang="en-US" altLang="zh-CN"/>
              <a:t>:</a:t>
            </a:r>
            <a:endParaRPr lang="en-US" altLang="zh-CN"/>
          </a:p>
          <a:p>
            <a:pPr algn="just">
              <a:buNone/>
            </a:pPr>
            <a:r>
              <a:rPr lang="en-US" altLang="zh-CN"/>
              <a:t>            CP</a:t>
            </a:r>
            <a:r>
              <a:rPr lang="en-US" altLang="zh-CN" baseline="-25000"/>
              <a:t>0</a:t>
            </a:r>
            <a:r>
              <a:rPr lang="en-US" altLang="zh-CN"/>
              <a:t>=CP</a:t>
            </a:r>
            <a:r>
              <a:rPr lang="en-US" altLang="zh-CN" baseline="-25000"/>
              <a:t>1</a:t>
            </a:r>
            <a:r>
              <a:rPr lang="en-US" altLang="zh-CN"/>
              <a:t>=CP</a:t>
            </a:r>
            <a:r>
              <a:rPr lang="en-US" altLang="zh-CN" baseline="-25000"/>
              <a:t>2</a:t>
            </a:r>
            <a:r>
              <a:rPr lang="en-US" altLang="zh-CN"/>
              <a:t>=CP</a:t>
            </a:r>
            <a:r>
              <a:rPr lang="en-US" altLang="zh-CN" baseline="-25000"/>
              <a:t>3</a:t>
            </a:r>
            <a:r>
              <a:rPr lang="en-US" altLang="zh-CN"/>
              <a:t>=CP</a:t>
            </a:r>
            <a:endParaRPr lang="en-US" altLang="zh-CN"/>
          </a:p>
          <a:p>
            <a:pPr algn="just">
              <a:buNone/>
            </a:pPr>
            <a:r>
              <a:rPr lang="zh-CN" altLang="en-US" dirty="0"/>
              <a:t>输出方程</a:t>
            </a:r>
            <a:r>
              <a:rPr lang="en-US" altLang="zh-CN"/>
              <a:t>:</a:t>
            </a:r>
            <a:endParaRPr lang="en-US" altLang="zh-CN"/>
          </a:p>
          <a:p>
            <a:pPr algn="just">
              <a:buNone/>
            </a:pPr>
            <a:endParaRPr lang="en-US" altLang="zh-CN"/>
          </a:p>
          <a:p>
            <a:pPr algn="just">
              <a:buNone/>
            </a:pPr>
            <a:r>
              <a:rPr lang="zh-CN" altLang="en-US" dirty="0"/>
              <a:t>驱动方程</a:t>
            </a:r>
            <a:r>
              <a:rPr lang="en-US" altLang="zh-CN"/>
              <a:t>:</a:t>
            </a:r>
            <a:endParaRPr lang="en-US" altLang="zh-CN"/>
          </a:p>
          <a:p>
            <a:pPr algn="just">
              <a:buNone/>
            </a:pPr>
            <a:r>
              <a:rPr lang="en-US" altLang="zh-CN"/>
              <a:t>    </a:t>
            </a:r>
            <a:endParaRPr lang="en-US" altLang="zh-CN"/>
          </a:p>
        </p:txBody>
      </p:sp>
      <p:graphicFrame>
        <p:nvGraphicFramePr>
          <p:cNvPr id="5123" name="对象 5122"/>
          <p:cNvGraphicFramePr/>
          <p:nvPr/>
        </p:nvGraphicFramePr>
        <p:xfrm>
          <a:off x="4114800" y="2514600"/>
          <a:ext cx="2286000" cy="571500"/>
        </p:xfrm>
        <a:graphic>
          <a:graphicData uri="http://schemas.openxmlformats.org/presentationml/2006/ole">
            <mc:AlternateContent xmlns:mc="http://schemas.openxmlformats.org/markup-compatibility/2006">
              <mc:Choice xmlns:v="urn:schemas-microsoft-com:vml" Requires="v">
                <p:oleObj spid="_x0000_s3078" name="" r:id="rId1" imgW="964565" imgH="241300" progId="Equation.DSMT4">
                  <p:embed/>
                </p:oleObj>
              </mc:Choice>
              <mc:Fallback>
                <p:oleObj name="" r:id="rId1" imgW="964565" imgH="241300" progId="Equation.DSMT4">
                  <p:embed/>
                  <p:pic>
                    <p:nvPicPr>
                      <p:cNvPr id="0" name="图片 3077"/>
                      <p:cNvPicPr/>
                      <p:nvPr/>
                    </p:nvPicPr>
                    <p:blipFill>
                      <a:blip r:embed="rId2"/>
                      <a:stretch>
                        <a:fillRect/>
                      </a:stretch>
                    </p:blipFill>
                    <p:spPr>
                      <a:xfrm>
                        <a:off x="4114800" y="2514600"/>
                        <a:ext cx="2286000" cy="571500"/>
                      </a:xfrm>
                      <a:prstGeom prst="rect">
                        <a:avLst/>
                      </a:prstGeom>
                      <a:noFill/>
                      <a:ln w="38100">
                        <a:noFill/>
                        <a:miter/>
                      </a:ln>
                    </p:spPr>
                  </p:pic>
                </p:oleObj>
              </mc:Fallback>
            </mc:AlternateContent>
          </a:graphicData>
        </a:graphic>
      </p:graphicFrame>
      <p:graphicFrame>
        <p:nvGraphicFramePr>
          <p:cNvPr id="5124" name="对象 5123"/>
          <p:cNvGraphicFramePr/>
          <p:nvPr/>
        </p:nvGraphicFramePr>
        <p:xfrm>
          <a:off x="4191000" y="3657600"/>
          <a:ext cx="2667000" cy="2252663"/>
        </p:xfrm>
        <a:graphic>
          <a:graphicData uri="http://schemas.openxmlformats.org/presentationml/2006/ole">
            <mc:AlternateContent xmlns:mc="http://schemas.openxmlformats.org/markup-compatibility/2006">
              <mc:Choice xmlns:v="urn:schemas-microsoft-com:vml" Requires="v">
                <p:oleObj spid="_x0000_s3079" name="" r:id="rId3" imgW="1143000" imgH="965200" progId="Equation.DSMT4">
                  <p:embed/>
                </p:oleObj>
              </mc:Choice>
              <mc:Fallback>
                <p:oleObj name="" r:id="rId3" imgW="1143000" imgH="965200" progId="Equation.DSMT4">
                  <p:embed/>
                  <p:pic>
                    <p:nvPicPr>
                      <p:cNvPr id="0" name="图片 3078"/>
                      <p:cNvPicPr/>
                      <p:nvPr/>
                    </p:nvPicPr>
                    <p:blipFill>
                      <a:blip r:embed="rId4"/>
                      <a:stretch>
                        <a:fillRect/>
                      </a:stretch>
                    </p:blipFill>
                    <p:spPr>
                      <a:xfrm>
                        <a:off x="4191000" y="3657600"/>
                        <a:ext cx="2667000" cy="2252663"/>
                      </a:xfrm>
                      <a:prstGeom prst="rect">
                        <a:avLst/>
                      </a:prstGeom>
                      <a:noFill/>
                      <a:ln w="38100">
                        <a:noFill/>
                        <a:miter/>
                      </a:ln>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框 45057"/>
          <p:cNvSpPr txBox="1"/>
          <p:nvPr/>
        </p:nvSpPr>
        <p:spPr>
          <a:xfrm>
            <a:off x="3276600" y="5715000"/>
            <a:ext cx="61722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5―15  </a:t>
            </a:r>
            <a:r>
              <a:rPr lang="zh-CN" altLang="en-US" sz="2400" dirty="0">
                <a:latin typeface="Times New Roman" panose="02020603050405020304" pitchFamily="18" charset="0"/>
              </a:rPr>
              <a:t>同步十进制加</a:t>
            </a:r>
            <a:r>
              <a:rPr lang="en-US" altLang="zh-CN" sz="2400">
                <a:latin typeface="Times New Roman" panose="02020603050405020304" pitchFamily="18" charset="0"/>
              </a:rPr>
              <a:t>/</a:t>
            </a:r>
            <a:r>
              <a:rPr lang="zh-CN" altLang="en-US" sz="2400" dirty="0">
                <a:latin typeface="Times New Roman" panose="02020603050405020304" pitchFamily="18" charset="0"/>
              </a:rPr>
              <a:t>减可逆计数器 </a:t>
            </a:r>
            <a:endParaRPr lang="zh-CN" altLang="en-US" sz="2400">
              <a:latin typeface="Times New Roman" panose="02020603050405020304" pitchFamily="18" charset="0"/>
            </a:endParaRPr>
          </a:p>
        </p:txBody>
      </p:sp>
      <p:graphicFrame>
        <p:nvGraphicFramePr>
          <p:cNvPr id="45059" name="对象 45058"/>
          <p:cNvGraphicFramePr/>
          <p:nvPr/>
        </p:nvGraphicFramePr>
        <p:xfrm>
          <a:off x="2057400" y="685800"/>
          <a:ext cx="8610600" cy="4525963"/>
        </p:xfrm>
        <a:graphic>
          <a:graphicData uri="http://schemas.openxmlformats.org/presentationml/2006/ole">
            <mc:AlternateContent xmlns:mc="http://schemas.openxmlformats.org/markup-compatibility/2006">
              <mc:Choice xmlns:v="urn:schemas-microsoft-com:vml" Requires="v">
                <p:oleObj spid="_x0000_s3107" name="" r:id="rId1" imgW="4351020" imgH="2286000" progId="Visio.Drawing.4">
                  <p:embed/>
                </p:oleObj>
              </mc:Choice>
              <mc:Fallback>
                <p:oleObj name="" r:id="rId1" imgW="4351020" imgH="2286000" progId="Visio.Drawing.4">
                  <p:embed/>
                  <p:pic>
                    <p:nvPicPr>
                      <p:cNvPr id="0" name="图片 3106"/>
                      <p:cNvPicPr/>
                      <p:nvPr/>
                    </p:nvPicPr>
                    <p:blipFill>
                      <a:blip r:embed="rId2"/>
                      <a:stretch>
                        <a:fillRect/>
                      </a:stretch>
                    </p:blipFill>
                    <p:spPr>
                      <a:xfrm>
                        <a:off x="2057400" y="685800"/>
                        <a:ext cx="8610600" cy="4525963"/>
                      </a:xfrm>
                      <a:prstGeom prst="rect">
                        <a:avLst/>
                      </a:prstGeom>
                      <a:noFill/>
                      <a:ln w="38100">
                        <a:noFill/>
                        <a:miter/>
                      </a:ln>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占位符 46081"/>
          <p:cNvSpPr>
            <a:spLocks noGrp="1"/>
          </p:cNvSpPr>
          <p:nvPr>
            <p:ph type="body" idx="1"/>
          </p:nvPr>
        </p:nvSpPr>
        <p:spPr>
          <a:xfrm>
            <a:off x="2743200" y="188913"/>
            <a:ext cx="5410200" cy="2319337"/>
          </a:xfrm>
        </p:spPr>
        <p:txBody>
          <a:bodyPr/>
          <a:p>
            <a:pPr algn="just">
              <a:buNone/>
            </a:pPr>
            <a:r>
              <a:rPr lang="zh-CN" altLang="en-US"/>
              <a:t>当 </a:t>
            </a:r>
            <a:r>
              <a:rPr lang="zh-CN" altLang="en-US" dirty="0"/>
              <a:t>             时</a:t>
            </a:r>
            <a:r>
              <a:rPr lang="en-US" altLang="zh-CN"/>
              <a:t>,</a:t>
            </a:r>
            <a:r>
              <a:rPr lang="zh-CN" altLang="en-US" dirty="0"/>
              <a:t>时钟方程为</a:t>
            </a:r>
            <a:endParaRPr lang="zh-CN" altLang="en-US" dirty="0"/>
          </a:p>
          <a:p>
            <a:pPr algn="just">
              <a:buNone/>
            </a:pPr>
            <a:r>
              <a:rPr lang="zh-CN" altLang="en-US" dirty="0"/>
              <a:t>       </a:t>
            </a:r>
            <a:r>
              <a:rPr lang="en-US" altLang="zh-CN"/>
              <a:t>CP</a:t>
            </a:r>
            <a:r>
              <a:rPr lang="en-US" altLang="zh-CN" baseline="-25000"/>
              <a:t>0</a:t>
            </a:r>
            <a:r>
              <a:rPr lang="en-US" altLang="zh-CN"/>
              <a:t>=CP</a:t>
            </a:r>
            <a:r>
              <a:rPr lang="en-US" altLang="zh-CN" baseline="-25000"/>
              <a:t>1</a:t>
            </a:r>
            <a:r>
              <a:rPr lang="en-US" altLang="zh-CN"/>
              <a:t>=CP</a:t>
            </a:r>
            <a:r>
              <a:rPr lang="en-US" altLang="zh-CN" baseline="-25000"/>
              <a:t>2</a:t>
            </a:r>
            <a:r>
              <a:rPr lang="en-US" altLang="zh-CN"/>
              <a:t>=CP</a:t>
            </a:r>
            <a:r>
              <a:rPr lang="en-US" altLang="zh-CN" baseline="-25000"/>
              <a:t>3</a:t>
            </a:r>
            <a:r>
              <a:rPr lang="en-US" altLang="zh-CN"/>
              <a:t>=CP</a:t>
            </a:r>
            <a:endParaRPr lang="en-US" altLang="zh-CN"/>
          </a:p>
          <a:p>
            <a:pPr algn="just">
              <a:buNone/>
            </a:pPr>
            <a:r>
              <a:rPr lang="zh-CN" altLang="en-US" dirty="0"/>
              <a:t>输出方程为</a:t>
            </a:r>
            <a:endParaRPr lang="zh-CN" altLang="en-US" dirty="0"/>
          </a:p>
          <a:p>
            <a:pPr algn="just">
              <a:buNone/>
            </a:pPr>
            <a:r>
              <a:rPr lang="zh-CN" altLang="en-US" dirty="0"/>
              <a:t>驱动方程为</a:t>
            </a:r>
            <a:endParaRPr lang="zh-CN" altLang="en-US"/>
          </a:p>
        </p:txBody>
      </p:sp>
      <p:graphicFrame>
        <p:nvGraphicFramePr>
          <p:cNvPr id="46083" name="对象 46082"/>
          <p:cNvGraphicFramePr/>
          <p:nvPr/>
        </p:nvGraphicFramePr>
        <p:xfrm>
          <a:off x="3935413" y="276225"/>
          <a:ext cx="990600" cy="454025"/>
        </p:xfrm>
        <a:graphic>
          <a:graphicData uri="http://schemas.openxmlformats.org/presentationml/2006/ole">
            <mc:AlternateContent xmlns:mc="http://schemas.openxmlformats.org/markup-compatibility/2006">
              <mc:Choice xmlns:v="urn:schemas-microsoft-com:vml" Requires="v">
                <p:oleObj spid="_x0000_s3115" name="" r:id="rId1" imgW="469265" imgH="215900" progId="Equation.DSMT4">
                  <p:embed/>
                </p:oleObj>
              </mc:Choice>
              <mc:Fallback>
                <p:oleObj name="" r:id="rId1" imgW="469265" imgH="215900" progId="Equation.DSMT4">
                  <p:embed/>
                  <p:pic>
                    <p:nvPicPr>
                      <p:cNvPr id="0" name="图片 3114"/>
                      <p:cNvPicPr/>
                      <p:nvPr/>
                    </p:nvPicPr>
                    <p:blipFill>
                      <a:blip r:embed="rId2"/>
                      <a:stretch>
                        <a:fillRect/>
                      </a:stretch>
                    </p:blipFill>
                    <p:spPr>
                      <a:xfrm>
                        <a:off x="3935413" y="276225"/>
                        <a:ext cx="990600" cy="454025"/>
                      </a:xfrm>
                      <a:prstGeom prst="rect">
                        <a:avLst/>
                      </a:prstGeom>
                      <a:noFill/>
                      <a:ln w="38100">
                        <a:noFill/>
                        <a:miter/>
                      </a:ln>
                    </p:spPr>
                  </p:pic>
                </p:oleObj>
              </mc:Fallback>
            </mc:AlternateContent>
          </a:graphicData>
        </a:graphic>
      </p:graphicFrame>
      <p:graphicFrame>
        <p:nvGraphicFramePr>
          <p:cNvPr id="46084" name="对象 46083"/>
          <p:cNvGraphicFramePr/>
          <p:nvPr/>
        </p:nvGraphicFramePr>
        <p:xfrm>
          <a:off x="5087938" y="1428750"/>
          <a:ext cx="1416050" cy="488950"/>
        </p:xfrm>
        <a:graphic>
          <a:graphicData uri="http://schemas.openxmlformats.org/presentationml/2006/ole">
            <mc:AlternateContent xmlns:mc="http://schemas.openxmlformats.org/markup-compatibility/2006">
              <mc:Choice xmlns:v="urn:schemas-microsoft-com:vml" Requires="v">
                <p:oleObj spid="_x0000_s3117" name="" r:id="rId3" imgW="698500" imgH="241300" progId="Equation.DSMT4">
                  <p:embed/>
                </p:oleObj>
              </mc:Choice>
              <mc:Fallback>
                <p:oleObj name="" r:id="rId3" imgW="698500" imgH="241300" progId="Equation.DSMT4">
                  <p:embed/>
                  <p:pic>
                    <p:nvPicPr>
                      <p:cNvPr id="0" name="图片 3116"/>
                      <p:cNvPicPr/>
                      <p:nvPr/>
                    </p:nvPicPr>
                    <p:blipFill>
                      <a:blip r:embed="rId4"/>
                      <a:stretch>
                        <a:fillRect/>
                      </a:stretch>
                    </p:blipFill>
                    <p:spPr>
                      <a:xfrm>
                        <a:off x="5087938" y="1428750"/>
                        <a:ext cx="1416050" cy="488950"/>
                      </a:xfrm>
                      <a:prstGeom prst="rect">
                        <a:avLst/>
                      </a:prstGeom>
                      <a:noFill/>
                      <a:ln w="38100">
                        <a:noFill/>
                        <a:miter/>
                      </a:ln>
                    </p:spPr>
                  </p:pic>
                </p:oleObj>
              </mc:Fallback>
            </mc:AlternateContent>
          </a:graphicData>
        </a:graphic>
      </p:graphicFrame>
      <p:graphicFrame>
        <p:nvGraphicFramePr>
          <p:cNvPr id="46085" name="对象 46084"/>
          <p:cNvGraphicFramePr/>
          <p:nvPr/>
        </p:nvGraphicFramePr>
        <p:xfrm>
          <a:off x="5303838" y="2005013"/>
          <a:ext cx="3903662" cy="2436812"/>
        </p:xfrm>
        <a:graphic>
          <a:graphicData uri="http://schemas.openxmlformats.org/presentationml/2006/ole">
            <mc:AlternateContent xmlns:mc="http://schemas.openxmlformats.org/markup-compatibility/2006">
              <mc:Choice xmlns:v="urn:schemas-microsoft-com:vml" Requires="v">
                <p:oleObj spid="_x0000_s3116" name="" r:id="rId5" imgW="1625600" imgH="1016000" progId="Equation.DSMT4">
                  <p:embed/>
                </p:oleObj>
              </mc:Choice>
              <mc:Fallback>
                <p:oleObj name="" r:id="rId5" imgW="1625600" imgH="1016000" progId="Equation.DSMT4">
                  <p:embed/>
                  <p:pic>
                    <p:nvPicPr>
                      <p:cNvPr id="0" name="图片 3115"/>
                      <p:cNvPicPr/>
                      <p:nvPr/>
                    </p:nvPicPr>
                    <p:blipFill>
                      <a:blip r:embed="rId6"/>
                      <a:stretch>
                        <a:fillRect/>
                      </a:stretch>
                    </p:blipFill>
                    <p:spPr>
                      <a:xfrm>
                        <a:off x="5303838" y="2005013"/>
                        <a:ext cx="3903662" cy="2436812"/>
                      </a:xfrm>
                      <a:prstGeom prst="rect">
                        <a:avLst/>
                      </a:prstGeom>
                      <a:noFill/>
                      <a:ln w="38100">
                        <a:noFill/>
                        <a:miter/>
                      </a:ln>
                    </p:spPr>
                  </p:pic>
                </p:oleObj>
              </mc:Fallback>
            </mc:AlternateContent>
          </a:graphicData>
        </a:graphic>
      </p:graphicFrame>
      <p:sp>
        <p:nvSpPr>
          <p:cNvPr id="46086" name="矩形 46085"/>
          <p:cNvSpPr/>
          <p:nvPr/>
        </p:nvSpPr>
        <p:spPr>
          <a:xfrm>
            <a:off x="2135188" y="4678363"/>
            <a:ext cx="7772400" cy="17033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lgn="just">
              <a:buNone/>
            </a:pPr>
            <a:r>
              <a:rPr lang="en-US" altLang="zh-CN" dirty="0"/>
              <a:t>             </a:t>
            </a:r>
            <a:r>
              <a:rPr lang="zh-CN" altLang="en-US" dirty="0"/>
              <a:t>上述方程和图</a:t>
            </a:r>
            <a:r>
              <a:rPr lang="en-US" altLang="zh-CN"/>
              <a:t>5―9</a:t>
            </a:r>
            <a:r>
              <a:rPr lang="zh-CN" altLang="en-US" dirty="0"/>
              <a:t>所示电路的方程相同。因此</a:t>
            </a:r>
            <a:r>
              <a:rPr lang="en-US" altLang="zh-CN"/>
              <a:t>,</a:t>
            </a:r>
            <a:r>
              <a:rPr lang="zh-CN" altLang="en-US" dirty="0"/>
              <a:t>当        时</a:t>
            </a:r>
            <a:r>
              <a:rPr lang="en-US" altLang="zh-CN"/>
              <a:t>,</a:t>
            </a:r>
            <a:r>
              <a:rPr lang="zh-CN" altLang="en-US" dirty="0"/>
              <a:t>图</a:t>
            </a:r>
            <a:r>
              <a:rPr lang="en-US" altLang="zh-CN"/>
              <a:t>5-15</a:t>
            </a:r>
            <a:r>
              <a:rPr lang="zh-CN" altLang="en-US" dirty="0"/>
              <a:t>所示逻辑电路实现同步十进制加法计数器的功能。             </a:t>
            </a:r>
            <a:endParaRPr lang="zh-CN" altLang="en-US"/>
          </a:p>
        </p:txBody>
      </p:sp>
      <p:graphicFrame>
        <p:nvGraphicFramePr>
          <p:cNvPr id="46087" name="对象 46086"/>
          <p:cNvGraphicFramePr/>
          <p:nvPr/>
        </p:nvGraphicFramePr>
        <p:xfrm>
          <a:off x="5591175" y="5229225"/>
          <a:ext cx="920750" cy="422275"/>
        </p:xfrm>
        <a:graphic>
          <a:graphicData uri="http://schemas.openxmlformats.org/presentationml/2006/ole">
            <mc:AlternateContent xmlns:mc="http://schemas.openxmlformats.org/markup-compatibility/2006">
              <mc:Choice xmlns:v="urn:schemas-microsoft-com:vml" Requires="v">
                <p:oleObj spid="_x0000_s3109" name="" r:id="rId7" imgW="469265" imgH="215900" progId="Equation.DSMT4">
                  <p:embed/>
                </p:oleObj>
              </mc:Choice>
              <mc:Fallback>
                <p:oleObj name="" r:id="rId7" imgW="469265" imgH="215900" progId="Equation.DSMT4">
                  <p:embed/>
                  <p:pic>
                    <p:nvPicPr>
                      <p:cNvPr id="0" name="图片 3108"/>
                      <p:cNvPicPr/>
                      <p:nvPr/>
                    </p:nvPicPr>
                    <p:blipFill>
                      <a:blip r:embed="rId2"/>
                      <a:stretch>
                        <a:fillRect/>
                      </a:stretch>
                    </p:blipFill>
                    <p:spPr>
                      <a:xfrm>
                        <a:off x="5591175" y="5229225"/>
                        <a:ext cx="920750" cy="422275"/>
                      </a:xfrm>
                      <a:prstGeom prst="rect">
                        <a:avLst/>
                      </a:prstGeom>
                      <a:noFill/>
                      <a:ln w="38100">
                        <a:noFill/>
                        <a:miter/>
                      </a:ln>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3188" name="对象 93187"/>
          <p:cNvGraphicFramePr/>
          <p:nvPr/>
        </p:nvGraphicFramePr>
        <p:xfrm>
          <a:off x="5519738" y="1557338"/>
          <a:ext cx="3721100" cy="2741612"/>
        </p:xfrm>
        <a:graphic>
          <a:graphicData uri="http://schemas.openxmlformats.org/presentationml/2006/ole">
            <mc:AlternateContent xmlns:mc="http://schemas.openxmlformats.org/markup-compatibility/2006">
              <mc:Choice xmlns:v="urn:schemas-microsoft-com:vml" Requires="v">
                <p:oleObj spid="_x0000_s3113" name="" r:id="rId1" imgW="1549400" imgH="1143000" progId="Equation.DSMT4">
                  <p:embed/>
                </p:oleObj>
              </mc:Choice>
              <mc:Fallback>
                <p:oleObj name="" r:id="rId1" imgW="1549400" imgH="1143000" progId="Equation.DSMT4">
                  <p:embed/>
                  <p:pic>
                    <p:nvPicPr>
                      <p:cNvPr id="0" name="图片 3112"/>
                      <p:cNvPicPr/>
                      <p:nvPr/>
                    </p:nvPicPr>
                    <p:blipFill>
                      <a:blip r:embed="rId2"/>
                      <a:stretch>
                        <a:fillRect/>
                      </a:stretch>
                    </p:blipFill>
                    <p:spPr>
                      <a:xfrm>
                        <a:off x="5519738" y="1557338"/>
                        <a:ext cx="3721100" cy="2741612"/>
                      </a:xfrm>
                      <a:prstGeom prst="rect">
                        <a:avLst/>
                      </a:prstGeom>
                      <a:noFill/>
                      <a:ln w="38100">
                        <a:noFill/>
                        <a:miter/>
                      </a:ln>
                    </p:spPr>
                  </p:pic>
                </p:oleObj>
              </mc:Fallback>
            </mc:AlternateContent>
          </a:graphicData>
        </a:graphic>
      </p:graphicFrame>
      <p:sp>
        <p:nvSpPr>
          <p:cNvPr id="93190" name="矩形 93189"/>
          <p:cNvSpPr/>
          <p:nvPr/>
        </p:nvSpPr>
        <p:spPr>
          <a:xfrm>
            <a:off x="2566988" y="331788"/>
            <a:ext cx="7272337" cy="1764665"/>
          </a:xfrm>
          <a:prstGeom prst="rect">
            <a:avLst/>
          </a:prstGeom>
          <a:noFill/>
          <a:ln w="9525">
            <a:noFill/>
          </a:ln>
        </p:spPr>
        <p:txBody>
          <a:bodyPr>
            <a:spAutoFit/>
          </a:bodyPr>
          <a:p>
            <a:pPr algn="just">
              <a:spcBef>
                <a:spcPct val="20000"/>
              </a:spcBef>
            </a:pPr>
            <a:r>
              <a:rPr lang="zh-CN" altLang="en-US" sz="3200" dirty="0">
                <a:latin typeface="Arial" panose="020B0604020202020204" pitchFamily="34" charset="0"/>
              </a:rPr>
              <a:t>当            时</a:t>
            </a:r>
            <a:r>
              <a:rPr lang="en-US" altLang="zh-CN" sz="3200">
                <a:latin typeface="Arial" panose="020B0604020202020204" pitchFamily="34" charset="0"/>
              </a:rPr>
              <a:t>,</a:t>
            </a:r>
            <a:r>
              <a:rPr lang="zh-CN" altLang="en-US" sz="3200" dirty="0">
                <a:latin typeface="Arial" panose="020B0604020202020204" pitchFamily="34" charset="0"/>
              </a:rPr>
              <a:t>时钟方程为</a:t>
            </a:r>
            <a:endParaRPr lang="zh-CN" altLang="en-US" sz="3200" dirty="0">
              <a:latin typeface="Arial" panose="020B0604020202020204" pitchFamily="34" charset="0"/>
            </a:endParaRPr>
          </a:p>
          <a:p>
            <a:pPr algn="just">
              <a:spcBef>
                <a:spcPct val="20000"/>
              </a:spcBef>
            </a:pPr>
            <a:r>
              <a:rPr lang="zh-CN" altLang="en-US" sz="3200" dirty="0">
                <a:latin typeface="Arial" panose="020B0604020202020204" pitchFamily="34" charset="0"/>
              </a:rPr>
              <a:t>              </a:t>
            </a:r>
            <a:r>
              <a:rPr lang="en-US" altLang="zh-CN" sz="3200">
                <a:latin typeface="Arial" panose="020B0604020202020204" pitchFamily="34" charset="0"/>
              </a:rPr>
              <a:t>CP</a:t>
            </a:r>
            <a:r>
              <a:rPr lang="en-US" altLang="zh-CN" sz="3200" baseline="-25000">
                <a:latin typeface="Arial" panose="020B0604020202020204" pitchFamily="34" charset="0"/>
              </a:rPr>
              <a:t>0</a:t>
            </a:r>
            <a:r>
              <a:rPr lang="en-US" altLang="zh-CN" sz="3200">
                <a:latin typeface="Arial" panose="020B0604020202020204" pitchFamily="34" charset="0"/>
              </a:rPr>
              <a:t>=CP</a:t>
            </a:r>
            <a:r>
              <a:rPr lang="en-US" altLang="zh-CN" sz="3200" baseline="-25000">
                <a:latin typeface="Arial" panose="020B0604020202020204" pitchFamily="34" charset="0"/>
              </a:rPr>
              <a:t>1</a:t>
            </a:r>
            <a:r>
              <a:rPr lang="en-US" altLang="zh-CN" sz="3200">
                <a:latin typeface="Arial" panose="020B0604020202020204" pitchFamily="34" charset="0"/>
              </a:rPr>
              <a:t>=CP</a:t>
            </a:r>
            <a:r>
              <a:rPr lang="en-US" altLang="zh-CN" sz="3200" baseline="-25000">
                <a:latin typeface="Arial" panose="020B0604020202020204" pitchFamily="34" charset="0"/>
              </a:rPr>
              <a:t>2</a:t>
            </a:r>
            <a:r>
              <a:rPr lang="en-US" altLang="zh-CN" sz="3200">
                <a:latin typeface="Arial" panose="020B0604020202020204" pitchFamily="34" charset="0"/>
              </a:rPr>
              <a:t>=CP</a:t>
            </a:r>
            <a:r>
              <a:rPr lang="en-US" altLang="zh-CN" sz="3200" baseline="-25000">
                <a:latin typeface="Arial" panose="020B0604020202020204" pitchFamily="34" charset="0"/>
              </a:rPr>
              <a:t>3</a:t>
            </a:r>
            <a:r>
              <a:rPr lang="en-US" altLang="zh-CN" sz="3200">
                <a:latin typeface="Arial" panose="020B0604020202020204" pitchFamily="34" charset="0"/>
              </a:rPr>
              <a:t>=CP</a:t>
            </a:r>
            <a:endParaRPr lang="en-US" altLang="zh-CN" sz="3200">
              <a:latin typeface="Arial" panose="020B0604020202020204" pitchFamily="34" charset="0"/>
            </a:endParaRPr>
          </a:p>
          <a:p>
            <a:pPr algn="just">
              <a:spcBef>
                <a:spcPct val="20000"/>
              </a:spcBef>
            </a:pPr>
            <a:r>
              <a:rPr lang="en-US" altLang="zh-CN" sz="3200">
                <a:latin typeface="Arial" panose="020B0604020202020204" pitchFamily="34" charset="0"/>
              </a:rPr>
              <a:t>    </a:t>
            </a:r>
            <a:r>
              <a:rPr lang="zh-CN" altLang="en-US" sz="3200" dirty="0">
                <a:latin typeface="Arial" panose="020B0604020202020204" pitchFamily="34" charset="0"/>
              </a:rPr>
              <a:t>输出方程为</a:t>
            </a:r>
            <a:endParaRPr lang="zh-CN" altLang="en-US" sz="3200" dirty="0">
              <a:latin typeface="Arial" panose="020B0604020202020204" pitchFamily="34" charset="0"/>
            </a:endParaRPr>
          </a:p>
        </p:txBody>
      </p:sp>
      <p:graphicFrame>
        <p:nvGraphicFramePr>
          <p:cNvPr id="93191" name="对象 93190"/>
          <p:cNvGraphicFramePr/>
          <p:nvPr/>
        </p:nvGraphicFramePr>
        <p:xfrm>
          <a:off x="3359150" y="404813"/>
          <a:ext cx="920750" cy="422275"/>
        </p:xfrm>
        <a:graphic>
          <a:graphicData uri="http://schemas.openxmlformats.org/presentationml/2006/ole">
            <mc:AlternateContent xmlns:mc="http://schemas.openxmlformats.org/markup-compatibility/2006">
              <mc:Choice xmlns:v="urn:schemas-microsoft-com:vml" Requires="v">
                <p:oleObj spid="_x0000_s3114" name="" r:id="rId3" imgW="469265" imgH="215900" progId="Equation.DSMT4">
                  <p:embed/>
                </p:oleObj>
              </mc:Choice>
              <mc:Fallback>
                <p:oleObj name="" r:id="rId3" imgW="469265" imgH="215900" progId="Equation.DSMT4">
                  <p:embed/>
                  <p:pic>
                    <p:nvPicPr>
                      <p:cNvPr id="0" name="图片 3113"/>
                      <p:cNvPicPr/>
                      <p:nvPr/>
                    </p:nvPicPr>
                    <p:blipFill>
                      <a:blip r:embed="rId4"/>
                      <a:stretch>
                        <a:fillRect/>
                      </a:stretch>
                    </p:blipFill>
                    <p:spPr>
                      <a:xfrm>
                        <a:off x="3359150" y="404813"/>
                        <a:ext cx="920750" cy="422275"/>
                      </a:xfrm>
                      <a:prstGeom prst="rect">
                        <a:avLst/>
                      </a:prstGeom>
                      <a:noFill/>
                      <a:ln w="38100">
                        <a:noFill/>
                        <a:miter/>
                      </a:ln>
                    </p:spPr>
                  </p:pic>
                </p:oleObj>
              </mc:Fallback>
            </mc:AlternateContent>
          </a:graphicData>
        </a:graphic>
      </p:graphicFrame>
      <p:sp>
        <p:nvSpPr>
          <p:cNvPr id="93192" name="矩形 93191"/>
          <p:cNvSpPr/>
          <p:nvPr/>
        </p:nvSpPr>
        <p:spPr>
          <a:xfrm>
            <a:off x="1905000" y="4570413"/>
            <a:ext cx="8512175" cy="20986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lgn="just">
              <a:buNone/>
            </a:pPr>
            <a:r>
              <a:rPr lang="en-US" altLang="zh-CN" dirty="0"/>
              <a:t>            </a:t>
            </a:r>
            <a:r>
              <a:rPr lang="zh-CN" altLang="en-US" dirty="0"/>
              <a:t>上述方程和图</a:t>
            </a:r>
            <a:r>
              <a:rPr lang="en-US" altLang="zh-CN"/>
              <a:t>5―12</a:t>
            </a:r>
            <a:r>
              <a:rPr lang="zh-CN" altLang="en-US" dirty="0"/>
              <a:t>所示电路的方程相同。也就是说</a:t>
            </a:r>
            <a:r>
              <a:rPr lang="en-US" altLang="zh-CN"/>
              <a:t>,</a:t>
            </a:r>
            <a:r>
              <a:rPr lang="zh-CN" altLang="en-US" dirty="0"/>
              <a:t>当        时</a:t>
            </a:r>
            <a:r>
              <a:rPr lang="en-US" altLang="zh-CN"/>
              <a:t>,</a:t>
            </a:r>
            <a:r>
              <a:rPr lang="zh-CN" altLang="en-US" dirty="0"/>
              <a:t>图</a:t>
            </a:r>
            <a:r>
              <a:rPr lang="en-US" altLang="zh-CN"/>
              <a:t>5―15</a:t>
            </a:r>
            <a:r>
              <a:rPr lang="zh-CN" altLang="en-US" dirty="0"/>
              <a:t>所示逻辑电路实现同步十进制减法计数器的功能。           </a:t>
            </a:r>
            <a:endParaRPr lang="zh-CN" altLang="en-US"/>
          </a:p>
        </p:txBody>
      </p:sp>
      <p:graphicFrame>
        <p:nvGraphicFramePr>
          <p:cNvPr id="93193" name="对象 93192"/>
          <p:cNvGraphicFramePr/>
          <p:nvPr/>
        </p:nvGraphicFramePr>
        <p:xfrm>
          <a:off x="5448300" y="5084763"/>
          <a:ext cx="914400" cy="431800"/>
        </p:xfrm>
        <a:graphic>
          <a:graphicData uri="http://schemas.openxmlformats.org/presentationml/2006/ole">
            <mc:AlternateContent xmlns:mc="http://schemas.openxmlformats.org/markup-compatibility/2006">
              <mc:Choice xmlns:v="urn:schemas-microsoft-com:vml" Requires="v">
                <p:oleObj spid="_x0000_s3110" name="" r:id="rId5" imgW="456565" imgH="215900" progId="Equation.DSMT4">
                  <p:embed/>
                </p:oleObj>
              </mc:Choice>
              <mc:Fallback>
                <p:oleObj name="" r:id="rId5" imgW="456565" imgH="215900" progId="Equation.DSMT4">
                  <p:embed/>
                  <p:pic>
                    <p:nvPicPr>
                      <p:cNvPr id="0" name="图片 3109"/>
                      <p:cNvPicPr/>
                      <p:nvPr/>
                    </p:nvPicPr>
                    <p:blipFill>
                      <a:blip r:embed="rId6"/>
                      <a:stretch>
                        <a:fillRect/>
                      </a:stretch>
                    </p:blipFill>
                    <p:spPr>
                      <a:xfrm>
                        <a:off x="5448300" y="5084763"/>
                        <a:ext cx="914400" cy="431800"/>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框 49153"/>
          <p:cNvSpPr txBox="1"/>
          <p:nvPr/>
        </p:nvSpPr>
        <p:spPr>
          <a:xfrm>
            <a:off x="2057400" y="5486400"/>
            <a:ext cx="83058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5―16 </a:t>
            </a:r>
            <a:r>
              <a:rPr lang="zh-CN" altLang="en-US" sz="2400" dirty="0">
                <a:latin typeface="Times New Roman" panose="02020603050405020304" pitchFamily="18" charset="0"/>
              </a:rPr>
              <a:t>图</a:t>
            </a:r>
            <a:r>
              <a:rPr lang="en-US" altLang="zh-CN" sz="2400">
                <a:latin typeface="Times New Roman" panose="02020603050405020304" pitchFamily="18" charset="0"/>
              </a:rPr>
              <a:t>5―15</a:t>
            </a:r>
            <a:r>
              <a:rPr lang="zh-CN" altLang="en-US" sz="2400" dirty="0">
                <a:latin typeface="Times New Roman" panose="02020603050405020304" pitchFamily="18" charset="0"/>
              </a:rPr>
              <a:t>所示同步十进制加</a:t>
            </a:r>
            <a:r>
              <a:rPr lang="en-US" altLang="zh-CN" sz="2400">
                <a:latin typeface="Times New Roman" panose="02020603050405020304" pitchFamily="18" charset="0"/>
              </a:rPr>
              <a:t>/</a:t>
            </a:r>
            <a:r>
              <a:rPr lang="zh-CN" altLang="en-US" sz="2400" dirty="0">
                <a:latin typeface="Times New Roman" panose="02020603050405020304" pitchFamily="18" charset="0"/>
              </a:rPr>
              <a:t>减可逆计数器的时序图 </a:t>
            </a:r>
            <a:endParaRPr lang="zh-CN" altLang="en-US" sz="2400">
              <a:latin typeface="Times New Roman" panose="02020603050405020304" pitchFamily="18" charset="0"/>
            </a:endParaRPr>
          </a:p>
        </p:txBody>
      </p:sp>
      <p:graphicFrame>
        <p:nvGraphicFramePr>
          <p:cNvPr id="49155" name="对象 49154"/>
          <p:cNvGraphicFramePr/>
          <p:nvPr/>
        </p:nvGraphicFramePr>
        <p:xfrm>
          <a:off x="2057400" y="685800"/>
          <a:ext cx="7924800" cy="4413250"/>
        </p:xfrm>
        <a:graphic>
          <a:graphicData uri="http://schemas.openxmlformats.org/presentationml/2006/ole">
            <mc:AlternateContent xmlns:mc="http://schemas.openxmlformats.org/markup-compatibility/2006">
              <mc:Choice xmlns:v="urn:schemas-microsoft-com:vml" Requires="v">
                <p:oleObj spid="_x0000_s3112" name="" r:id="rId1" imgW="3634740" imgH="2019300" progId="Visio.Drawing.4">
                  <p:embed/>
                </p:oleObj>
              </mc:Choice>
              <mc:Fallback>
                <p:oleObj name="" r:id="rId1" imgW="3634740" imgH="2019300" progId="Visio.Drawing.4">
                  <p:embed/>
                  <p:pic>
                    <p:nvPicPr>
                      <p:cNvPr id="0" name="图片 3111"/>
                      <p:cNvPicPr/>
                      <p:nvPr/>
                    </p:nvPicPr>
                    <p:blipFill>
                      <a:blip r:embed="rId2"/>
                      <a:stretch>
                        <a:fillRect/>
                      </a:stretch>
                    </p:blipFill>
                    <p:spPr>
                      <a:xfrm>
                        <a:off x="2057400" y="685800"/>
                        <a:ext cx="7924800" cy="4413250"/>
                      </a:xfrm>
                      <a:prstGeom prst="rect">
                        <a:avLst/>
                      </a:prstGeom>
                      <a:noFill/>
                      <a:ln w="38100">
                        <a:noFill/>
                        <a:miter/>
                      </a:ln>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占位符 50177"/>
          <p:cNvSpPr>
            <a:spLocks noGrp="1"/>
          </p:cNvSpPr>
          <p:nvPr>
            <p:ph type="body" idx="1"/>
          </p:nvPr>
        </p:nvSpPr>
        <p:spPr>
          <a:xfrm>
            <a:off x="2057400" y="533400"/>
            <a:ext cx="7772400" cy="5562600"/>
          </a:xfrm>
        </p:spPr>
        <p:txBody>
          <a:bodyPr/>
          <a:p>
            <a:pPr algn="just">
              <a:buNone/>
            </a:pPr>
            <a:r>
              <a:rPr lang="zh-CN" altLang="en-US" dirty="0"/>
              <a:t>二</a:t>
            </a:r>
            <a:r>
              <a:rPr lang="en-US" altLang="zh-CN"/>
              <a:t>. MSI</a:t>
            </a:r>
            <a:r>
              <a:rPr lang="zh-CN" altLang="en-US" dirty="0"/>
              <a:t>计数器模块及应用</a:t>
            </a:r>
            <a:endParaRPr lang="zh-CN" altLang="en-US" dirty="0"/>
          </a:p>
          <a:p>
            <a:pPr algn="just">
              <a:buNone/>
            </a:pPr>
            <a:r>
              <a:rPr lang="zh-CN" altLang="en-US" dirty="0"/>
              <a:t> </a:t>
            </a:r>
            <a:r>
              <a:rPr lang="en-US" altLang="zh-CN"/>
              <a:t>1.74163MSI</a:t>
            </a:r>
            <a:r>
              <a:rPr lang="zh-CN" altLang="en-US" dirty="0"/>
              <a:t>计数器模块  </a:t>
            </a:r>
            <a:endParaRPr lang="zh-CN" altLang="en-US" dirty="0"/>
          </a:p>
          <a:p>
            <a:pPr algn="just">
              <a:buNone/>
            </a:pPr>
            <a:r>
              <a:rPr lang="zh-CN" altLang="en-US" dirty="0"/>
              <a:t>          </a:t>
            </a:r>
            <a:r>
              <a:rPr lang="en-US" altLang="zh-CN" dirty="0"/>
              <a:t> </a:t>
            </a:r>
            <a:r>
              <a:rPr lang="en-US" altLang="zh-CN"/>
              <a:t>74163</a:t>
            </a:r>
            <a:r>
              <a:rPr lang="zh-CN" altLang="en-US" dirty="0"/>
              <a:t>是中规模集成四位同步二进制加法计数器</a:t>
            </a:r>
            <a:r>
              <a:rPr lang="en-US" altLang="zh-CN"/>
              <a:t>,</a:t>
            </a:r>
            <a:r>
              <a:rPr lang="zh-CN" altLang="en-US" dirty="0"/>
              <a:t>计数范围是</a:t>
            </a:r>
            <a:r>
              <a:rPr lang="en-US" altLang="zh-CN"/>
              <a:t>0~15</a:t>
            </a:r>
            <a:r>
              <a:rPr lang="zh-CN" altLang="en-US" dirty="0"/>
              <a:t>。它具有同步置数、同步清零、保持和二进制加法计数等逻辑功能。</a:t>
            </a:r>
            <a:endParaRPr lang="zh-CN" altLang="en-US" dirty="0"/>
          </a:p>
          <a:p>
            <a:pPr>
              <a:buNone/>
            </a:pPr>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51201"/>
          <p:cNvSpPr txBox="1"/>
          <p:nvPr/>
        </p:nvSpPr>
        <p:spPr>
          <a:xfrm>
            <a:off x="3048000" y="5181600"/>
            <a:ext cx="6553200" cy="82994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5―29 74163MSI</a:t>
            </a:r>
            <a:r>
              <a:rPr lang="zh-CN" altLang="en-US" sz="2400" dirty="0">
                <a:latin typeface="Times New Roman" panose="02020603050405020304" pitchFamily="18" charset="0"/>
              </a:rPr>
              <a:t>四位同步二进制加法计数器  （</a:t>
            </a:r>
            <a:r>
              <a:rPr lang="en-US" altLang="zh-CN" sz="2400">
                <a:latin typeface="Times New Roman" panose="02020603050405020304" pitchFamily="18" charset="0"/>
              </a:rPr>
              <a:t>a</a:t>
            </a:r>
            <a:r>
              <a:rPr lang="zh-CN" altLang="en-US" sz="2400">
                <a:latin typeface="Times New Roman" panose="02020603050405020304" pitchFamily="18" charset="0"/>
              </a:rPr>
              <a:t>）</a:t>
            </a:r>
            <a:r>
              <a:rPr lang="zh-CN" altLang="en-US" sz="2400" dirty="0">
                <a:latin typeface="Times New Roman" panose="02020603050405020304" pitchFamily="18" charset="0"/>
              </a:rPr>
              <a:t>国标符号</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a:t>
            </a:r>
            <a:r>
              <a:rPr lang="zh-CN" altLang="en-US" sz="2400" dirty="0">
                <a:latin typeface="Times New Roman" panose="02020603050405020304" pitchFamily="18" charset="0"/>
              </a:rPr>
              <a:t>惯用模块符号</a:t>
            </a:r>
            <a:endParaRPr lang="zh-CN" altLang="en-US" sz="2400">
              <a:latin typeface="Times New Roman" panose="02020603050405020304" pitchFamily="18" charset="0"/>
            </a:endParaRPr>
          </a:p>
        </p:txBody>
      </p:sp>
      <p:graphicFrame>
        <p:nvGraphicFramePr>
          <p:cNvPr id="51203" name="对象 51202"/>
          <p:cNvGraphicFramePr/>
          <p:nvPr/>
        </p:nvGraphicFramePr>
        <p:xfrm>
          <a:off x="1905000" y="762000"/>
          <a:ext cx="8534400" cy="4092575"/>
        </p:xfrm>
        <a:graphic>
          <a:graphicData uri="http://schemas.openxmlformats.org/presentationml/2006/ole">
            <mc:AlternateContent xmlns:mc="http://schemas.openxmlformats.org/markup-compatibility/2006">
              <mc:Choice xmlns:v="urn:schemas-microsoft-com:vml" Requires="v">
                <p:oleObj spid="_x0000_s3111" name="" r:id="rId1" imgW="4191000" imgH="2011680" progId="Visio.Drawing.4">
                  <p:embed/>
                </p:oleObj>
              </mc:Choice>
              <mc:Fallback>
                <p:oleObj name="" r:id="rId1" imgW="4191000" imgH="2011680" progId="Visio.Drawing.4">
                  <p:embed/>
                  <p:pic>
                    <p:nvPicPr>
                      <p:cNvPr id="0" name="图片 3110"/>
                      <p:cNvPicPr/>
                      <p:nvPr/>
                    </p:nvPicPr>
                    <p:blipFill>
                      <a:blip r:embed="rId2"/>
                      <a:stretch>
                        <a:fillRect/>
                      </a:stretch>
                    </p:blipFill>
                    <p:spPr>
                      <a:xfrm>
                        <a:off x="1905000" y="762000"/>
                        <a:ext cx="8534400" cy="4092575"/>
                      </a:xfrm>
                      <a:prstGeom prst="rect">
                        <a:avLst/>
                      </a:prstGeom>
                      <a:noFill/>
                      <a:ln w="38100">
                        <a:noFill/>
                        <a:miter/>
                      </a:ln>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2590800" y="762000"/>
            <a:ext cx="70866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表</a:t>
            </a:r>
            <a:r>
              <a:rPr lang="en-US" altLang="zh-CN" sz="2400">
                <a:latin typeface="Times New Roman" panose="02020603050405020304" pitchFamily="18" charset="0"/>
              </a:rPr>
              <a:t>5―9 74163MSI</a:t>
            </a:r>
            <a:r>
              <a:rPr lang="zh-CN" altLang="en-US" sz="2400" dirty="0">
                <a:latin typeface="Times New Roman" panose="02020603050405020304" pitchFamily="18" charset="0"/>
              </a:rPr>
              <a:t>四位同步二进制加法计数器功能表</a:t>
            </a:r>
            <a:endParaRPr lang="zh-CN" altLang="en-US" sz="2400">
              <a:latin typeface="Times New Roman" panose="02020603050405020304" pitchFamily="18" charset="0"/>
            </a:endParaRPr>
          </a:p>
        </p:txBody>
      </p:sp>
      <p:pic>
        <p:nvPicPr>
          <p:cNvPr id="52227" name="图片 52226" descr="Img00026"/>
          <p:cNvPicPr>
            <a:picLocks noChangeAspect="1"/>
          </p:cNvPicPr>
          <p:nvPr/>
        </p:nvPicPr>
        <p:blipFill>
          <a:blip r:embed="rId1"/>
          <a:stretch>
            <a:fillRect/>
          </a:stretch>
        </p:blipFill>
        <p:spPr>
          <a:xfrm>
            <a:off x="1981200" y="2209800"/>
            <a:ext cx="8289925" cy="2695575"/>
          </a:xfrm>
          <a:prstGeom prst="rect">
            <a:avLst/>
          </a:prstGeom>
          <a:noFill/>
          <a:ln w="9525">
            <a:noFill/>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53249"/>
          <p:cNvSpPr txBox="1"/>
          <p:nvPr/>
        </p:nvSpPr>
        <p:spPr>
          <a:xfrm>
            <a:off x="2362200" y="5791200"/>
            <a:ext cx="76962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5―30 74163MSI</a:t>
            </a:r>
            <a:r>
              <a:rPr lang="zh-CN" altLang="en-US" sz="2400" dirty="0">
                <a:latin typeface="Times New Roman" panose="02020603050405020304" pitchFamily="18" charset="0"/>
              </a:rPr>
              <a:t>四位同步二进制加法计数器的时序图</a:t>
            </a:r>
            <a:endParaRPr lang="zh-CN" altLang="en-US" sz="2400">
              <a:latin typeface="Times New Roman" panose="02020603050405020304" pitchFamily="18" charset="0"/>
            </a:endParaRPr>
          </a:p>
        </p:txBody>
      </p:sp>
      <p:graphicFrame>
        <p:nvGraphicFramePr>
          <p:cNvPr id="53251" name="对象 53250"/>
          <p:cNvGraphicFramePr/>
          <p:nvPr/>
        </p:nvGraphicFramePr>
        <p:xfrm>
          <a:off x="3429000" y="304800"/>
          <a:ext cx="4986338" cy="5410200"/>
        </p:xfrm>
        <a:graphic>
          <a:graphicData uri="http://schemas.openxmlformats.org/presentationml/2006/ole">
            <mc:AlternateContent xmlns:mc="http://schemas.openxmlformats.org/markup-compatibility/2006">
              <mc:Choice xmlns:v="urn:schemas-microsoft-com:vml" Requires="v">
                <p:oleObj spid="_x0000_s3120" name="" r:id="rId1" imgW="3154680" imgH="3421380" progId="Visio.Drawing.4">
                  <p:embed/>
                </p:oleObj>
              </mc:Choice>
              <mc:Fallback>
                <p:oleObj name="" r:id="rId1" imgW="3154680" imgH="3421380" progId="Visio.Drawing.4">
                  <p:embed/>
                  <p:pic>
                    <p:nvPicPr>
                      <p:cNvPr id="0" name="图片 3119"/>
                      <p:cNvPicPr/>
                      <p:nvPr/>
                    </p:nvPicPr>
                    <p:blipFill>
                      <a:blip r:embed="rId2"/>
                      <a:stretch>
                        <a:fillRect/>
                      </a:stretch>
                    </p:blipFill>
                    <p:spPr>
                      <a:xfrm>
                        <a:off x="3429000" y="304800"/>
                        <a:ext cx="4986338" cy="5410200"/>
                      </a:xfrm>
                      <a:prstGeom prst="rect">
                        <a:avLst/>
                      </a:prstGeom>
                      <a:noFill/>
                      <a:ln w="38100">
                        <a:noFill/>
                        <a:miter/>
                      </a:ln>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57345"/>
          <p:cNvSpPr>
            <a:spLocks noGrp="1"/>
          </p:cNvSpPr>
          <p:nvPr>
            <p:ph type="body" idx="1"/>
          </p:nvPr>
        </p:nvSpPr>
        <p:spPr>
          <a:xfrm>
            <a:off x="2057400" y="533400"/>
            <a:ext cx="7772400" cy="5562600"/>
          </a:xfrm>
        </p:spPr>
        <p:txBody>
          <a:bodyPr/>
          <a:p>
            <a:pPr algn="just">
              <a:buNone/>
            </a:pPr>
            <a:r>
              <a:rPr lang="en-US" altLang="zh-CN" dirty="0"/>
              <a:t>   </a:t>
            </a:r>
            <a:r>
              <a:rPr lang="en-US" altLang="zh-CN"/>
              <a:t>2.  74160MSI</a:t>
            </a:r>
            <a:r>
              <a:rPr lang="zh-CN" altLang="en-US" dirty="0"/>
              <a:t>计数器模块  </a:t>
            </a:r>
            <a:endParaRPr lang="zh-CN" altLang="en-US" dirty="0"/>
          </a:p>
          <a:p>
            <a:pPr algn="just">
              <a:buNone/>
            </a:pPr>
            <a:r>
              <a:rPr lang="zh-CN" altLang="en-US" dirty="0"/>
              <a:t>            </a:t>
            </a:r>
            <a:r>
              <a:rPr lang="en-US" altLang="zh-CN"/>
              <a:t>74160</a:t>
            </a:r>
            <a:r>
              <a:rPr lang="zh-CN" altLang="en-US" dirty="0"/>
              <a:t>是中规模集成</a:t>
            </a:r>
            <a:r>
              <a:rPr lang="en-US" altLang="zh-CN"/>
              <a:t>8421BCD</a:t>
            </a:r>
            <a:r>
              <a:rPr lang="zh-CN" altLang="en-US" dirty="0"/>
              <a:t>码同步十进制加法计数器</a:t>
            </a:r>
            <a:r>
              <a:rPr lang="en-US" altLang="zh-CN"/>
              <a:t>,</a:t>
            </a:r>
            <a:r>
              <a:rPr lang="zh-CN" altLang="en-US" dirty="0"/>
              <a:t>计数范围是</a:t>
            </a:r>
            <a:r>
              <a:rPr lang="en-US" altLang="zh-CN"/>
              <a:t>0~9</a:t>
            </a:r>
            <a:r>
              <a:rPr lang="zh-CN" altLang="en-US" dirty="0"/>
              <a:t>。它具有同步置数、异步清零、保持和十进制加法计数等逻辑功能。</a:t>
            </a:r>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框 58369"/>
          <p:cNvSpPr txBox="1"/>
          <p:nvPr/>
        </p:nvSpPr>
        <p:spPr>
          <a:xfrm>
            <a:off x="2895600" y="4953000"/>
            <a:ext cx="67818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5―31 74160MSI</a:t>
            </a:r>
            <a:r>
              <a:rPr lang="zh-CN" altLang="en-US" sz="2400" dirty="0">
                <a:latin typeface="Times New Roman" panose="02020603050405020304" pitchFamily="18" charset="0"/>
              </a:rPr>
              <a:t>四位同步十进制加法计数器</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a:t>
            </a:r>
            <a:r>
              <a:rPr lang="en-US" altLang="zh-CN" sz="2400">
                <a:latin typeface="Times New Roman" panose="02020603050405020304" pitchFamily="18" charset="0"/>
              </a:rPr>
              <a:t>a</a:t>
            </a:r>
            <a:r>
              <a:rPr lang="zh-CN" altLang="en-US" sz="2400">
                <a:latin typeface="Times New Roman" panose="02020603050405020304" pitchFamily="18" charset="0"/>
              </a:rPr>
              <a:t>）</a:t>
            </a:r>
            <a:r>
              <a:rPr lang="zh-CN" altLang="en-US" sz="2400" dirty="0">
                <a:latin typeface="Times New Roman" panose="02020603050405020304" pitchFamily="18" charset="0"/>
              </a:rPr>
              <a:t>国标符号</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a:t>
            </a:r>
            <a:r>
              <a:rPr lang="zh-CN" altLang="en-US" sz="2400" dirty="0">
                <a:latin typeface="Times New Roman" panose="02020603050405020304" pitchFamily="18" charset="0"/>
              </a:rPr>
              <a:t>惯用模块符号</a:t>
            </a:r>
            <a:endParaRPr lang="zh-CN" altLang="en-US" sz="2400">
              <a:latin typeface="Times New Roman" panose="02020603050405020304" pitchFamily="18" charset="0"/>
            </a:endParaRPr>
          </a:p>
        </p:txBody>
      </p:sp>
      <p:graphicFrame>
        <p:nvGraphicFramePr>
          <p:cNvPr id="58371" name="对象 58370"/>
          <p:cNvGraphicFramePr/>
          <p:nvPr/>
        </p:nvGraphicFramePr>
        <p:xfrm>
          <a:off x="1905000" y="609600"/>
          <a:ext cx="8305800" cy="3983038"/>
        </p:xfrm>
        <a:graphic>
          <a:graphicData uri="http://schemas.openxmlformats.org/presentationml/2006/ole">
            <mc:AlternateContent xmlns:mc="http://schemas.openxmlformats.org/markup-compatibility/2006">
              <mc:Choice xmlns:v="urn:schemas-microsoft-com:vml" Requires="v">
                <p:oleObj spid="_x0000_s3119" name="" r:id="rId1" imgW="4191000" imgH="2011680" progId="Visio.Drawing.4">
                  <p:embed/>
                </p:oleObj>
              </mc:Choice>
              <mc:Fallback>
                <p:oleObj name="" r:id="rId1" imgW="4191000" imgH="2011680" progId="Visio.Drawing.4">
                  <p:embed/>
                  <p:pic>
                    <p:nvPicPr>
                      <p:cNvPr id="0" name="图片 3118"/>
                      <p:cNvPicPr/>
                      <p:nvPr/>
                    </p:nvPicPr>
                    <p:blipFill>
                      <a:blip r:embed="rId2"/>
                      <a:stretch>
                        <a:fillRect/>
                      </a:stretch>
                    </p:blipFill>
                    <p:spPr>
                      <a:xfrm>
                        <a:off x="1905000" y="609600"/>
                        <a:ext cx="8305800" cy="3983038"/>
                      </a:xfrm>
                      <a:prstGeom prst="rect">
                        <a:avLst/>
                      </a:prstGeom>
                      <a:noFill/>
                      <a:ln w="38100">
                        <a:noFill/>
                        <a:miter/>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占位符 6145"/>
          <p:cNvSpPr>
            <a:spLocks noGrp="1"/>
          </p:cNvSpPr>
          <p:nvPr>
            <p:ph type="body" idx="1"/>
          </p:nvPr>
        </p:nvSpPr>
        <p:spPr>
          <a:xfrm>
            <a:off x="2057400" y="457200"/>
            <a:ext cx="7772400" cy="2286000"/>
          </a:xfrm>
        </p:spPr>
        <p:txBody>
          <a:bodyPr/>
          <a:p>
            <a:pPr algn="just">
              <a:buNone/>
            </a:pPr>
            <a:r>
              <a:rPr lang="en-US" altLang="zh-CN" dirty="0"/>
              <a:t>            </a:t>
            </a:r>
            <a:r>
              <a:rPr lang="zh-CN" altLang="en-US" dirty="0"/>
              <a:t>将驱动方程代入</a:t>
            </a:r>
            <a:r>
              <a:rPr lang="en-US" altLang="zh-CN"/>
              <a:t>JK</a:t>
            </a:r>
            <a:r>
              <a:rPr lang="zh-CN" altLang="en-US" dirty="0"/>
              <a:t>触发器的特性方程</a:t>
            </a:r>
            <a:endParaRPr lang="zh-CN" altLang="en-US" dirty="0"/>
          </a:p>
          <a:p>
            <a:pPr algn="just">
              <a:buNone/>
            </a:pPr>
            <a:endParaRPr lang="zh-CN" altLang="en-US" dirty="0"/>
          </a:p>
          <a:p>
            <a:pPr algn="just">
              <a:buNone/>
            </a:pPr>
            <a:r>
              <a:rPr lang="zh-CN" altLang="en-US" dirty="0"/>
              <a:t>   中</a:t>
            </a:r>
            <a:r>
              <a:rPr lang="en-US" altLang="zh-CN"/>
              <a:t>,</a:t>
            </a:r>
            <a:r>
              <a:rPr lang="zh-CN" altLang="en-US" dirty="0"/>
              <a:t>得到各个触发器的状态方程为</a:t>
            </a:r>
            <a:endParaRPr lang="zh-CN" altLang="en-US" dirty="0"/>
          </a:p>
          <a:p>
            <a:pPr>
              <a:buNone/>
            </a:pPr>
            <a:endParaRPr lang="zh-CN" altLang="en-US"/>
          </a:p>
        </p:txBody>
      </p:sp>
      <p:graphicFrame>
        <p:nvGraphicFramePr>
          <p:cNvPr id="6147" name="对象 6146"/>
          <p:cNvGraphicFramePr/>
          <p:nvPr/>
        </p:nvGraphicFramePr>
        <p:xfrm>
          <a:off x="3810000" y="990600"/>
          <a:ext cx="2597150" cy="561975"/>
        </p:xfrm>
        <a:graphic>
          <a:graphicData uri="http://schemas.openxmlformats.org/presentationml/2006/ole">
            <mc:AlternateContent xmlns:mc="http://schemas.openxmlformats.org/markup-compatibility/2006">
              <mc:Choice xmlns:v="urn:schemas-microsoft-com:vml" Requires="v">
                <p:oleObj spid="_x0000_s3082" name="" r:id="rId1" imgW="1229995" imgH="266065" progId="Equation.DSMT4">
                  <p:embed/>
                </p:oleObj>
              </mc:Choice>
              <mc:Fallback>
                <p:oleObj name="" r:id="rId1" imgW="1229995" imgH="266065" progId="Equation.DSMT4">
                  <p:embed/>
                  <p:pic>
                    <p:nvPicPr>
                      <p:cNvPr id="0" name="图片 3081"/>
                      <p:cNvPicPr/>
                      <p:nvPr/>
                    </p:nvPicPr>
                    <p:blipFill>
                      <a:blip r:embed="rId2"/>
                      <a:stretch>
                        <a:fillRect/>
                      </a:stretch>
                    </p:blipFill>
                    <p:spPr>
                      <a:xfrm>
                        <a:off x="3810000" y="990600"/>
                        <a:ext cx="2597150" cy="561975"/>
                      </a:xfrm>
                      <a:prstGeom prst="rect">
                        <a:avLst/>
                      </a:prstGeom>
                      <a:noFill/>
                      <a:ln w="38100">
                        <a:noFill/>
                        <a:miter/>
                      </a:ln>
                    </p:spPr>
                  </p:pic>
                </p:oleObj>
              </mc:Fallback>
            </mc:AlternateContent>
          </a:graphicData>
        </a:graphic>
      </p:graphicFrame>
      <p:graphicFrame>
        <p:nvGraphicFramePr>
          <p:cNvPr id="6148" name="对象 6147"/>
          <p:cNvGraphicFramePr/>
          <p:nvPr/>
        </p:nvGraphicFramePr>
        <p:xfrm>
          <a:off x="6038850" y="3340100"/>
          <a:ext cx="114300" cy="177800"/>
        </p:xfrm>
        <a:graphic>
          <a:graphicData uri="http://schemas.openxmlformats.org/presentationml/2006/ole">
            <mc:AlternateContent xmlns:mc="http://schemas.openxmlformats.org/markup-compatibility/2006">
              <mc:Choice xmlns:v="urn:schemas-microsoft-com:vml" Requires="v">
                <p:oleObj spid="_x0000_s3080" name="" r:id="rId3" imgW="114300" imgH="177800" progId="Equation.DSMT4">
                  <p:embed/>
                </p:oleObj>
              </mc:Choice>
              <mc:Fallback>
                <p:oleObj name="" r:id="rId3" imgW="114300" imgH="177800" progId="Equation.DSMT4">
                  <p:embed/>
                  <p:pic>
                    <p:nvPicPr>
                      <p:cNvPr id="0" name="图片 3079"/>
                      <p:cNvPicPr/>
                      <p:nvPr/>
                    </p:nvPicPr>
                    <p:blipFill>
                      <a:blip r:embed="rId4"/>
                      <a:stretch>
                        <a:fillRect/>
                      </a:stretch>
                    </p:blipFill>
                    <p:spPr>
                      <a:xfrm>
                        <a:off x="6038850" y="3340100"/>
                        <a:ext cx="114300" cy="177800"/>
                      </a:xfrm>
                      <a:prstGeom prst="rect">
                        <a:avLst/>
                      </a:prstGeom>
                      <a:noFill/>
                      <a:ln w="38100">
                        <a:noFill/>
                        <a:miter/>
                      </a:ln>
                    </p:spPr>
                  </p:pic>
                </p:oleObj>
              </mc:Fallback>
            </mc:AlternateContent>
          </a:graphicData>
        </a:graphic>
      </p:graphicFrame>
      <p:graphicFrame>
        <p:nvGraphicFramePr>
          <p:cNvPr id="6149" name="对象 6148"/>
          <p:cNvGraphicFramePr/>
          <p:nvPr/>
        </p:nvGraphicFramePr>
        <p:xfrm>
          <a:off x="2855913" y="2781300"/>
          <a:ext cx="6629400" cy="2476500"/>
        </p:xfrm>
        <a:graphic>
          <a:graphicData uri="http://schemas.openxmlformats.org/presentationml/2006/ole">
            <mc:AlternateContent xmlns:mc="http://schemas.openxmlformats.org/markup-compatibility/2006">
              <mc:Choice xmlns:v="urn:schemas-microsoft-com:vml" Requires="v">
                <p:oleObj spid="_x0000_s3081" name="" r:id="rId5" imgW="3060700" imgH="1143000" progId="Equation.DSMT4">
                  <p:embed/>
                </p:oleObj>
              </mc:Choice>
              <mc:Fallback>
                <p:oleObj name="" r:id="rId5" imgW="3060700" imgH="1143000" progId="Equation.DSMT4">
                  <p:embed/>
                  <p:pic>
                    <p:nvPicPr>
                      <p:cNvPr id="0" name="图片 3080"/>
                      <p:cNvPicPr/>
                      <p:nvPr/>
                    </p:nvPicPr>
                    <p:blipFill>
                      <a:blip r:embed="rId6"/>
                      <a:stretch>
                        <a:fillRect/>
                      </a:stretch>
                    </p:blipFill>
                    <p:spPr>
                      <a:xfrm>
                        <a:off x="2855913" y="2781300"/>
                        <a:ext cx="6629400" cy="2476500"/>
                      </a:xfrm>
                      <a:prstGeom prst="rect">
                        <a:avLst/>
                      </a:prstGeom>
                      <a:noFill/>
                      <a:ln w="38100">
                        <a:noFill/>
                        <a:miter/>
                      </a:ln>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60417"/>
          <p:cNvSpPr txBox="1"/>
          <p:nvPr/>
        </p:nvSpPr>
        <p:spPr>
          <a:xfrm>
            <a:off x="2286000" y="685800"/>
            <a:ext cx="73152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表</a:t>
            </a:r>
            <a:r>
              <a:rPr lang="en-US" altLang="zh-CN" sz="2400">
                <a:latin typeface="Times New Roman" panose="02020603050405020304" pitchFamily="18" charset="0"/>
              </a:rPr>
              <a:t>5―10 74160MSI</a:t>
            </a:r>
            <a:r>
              <a:rPr lang="zh-CN" altLang="en-US" sz="2400" dirty="0">
                <a:latin typeface="Times New Roman" panose="02020603050405020304" pitchFamily="18" charset="0"/>
              </a:rPr>
              <a:t>四位同步十进制加法计数器功能表 </a:t>
            </a:r>
            <a:endParaRPr lang="zh-CN" altLang="en-US" sz="2400">
              <a:latin typeface="Times New Roman" panose="02020603050405020304" pitchFamily="18" charset="0"/>
            </a:endParaRPr>
          </a:p>
        </p:txBody>
      </p:sp>
      <p:pic>
        <p:nvPicPr>
          <p:cNvPr id="60419" name="图片 60418" descr="Img00025"/>
          <p:cNvPicPr>
            <a:picLocks noChangeAspect="1"/>
          </p:cNvPicPr>
          <p:nvPr/>
        </p:nvPicPr>
        <p:blipFill>
          <a:blip r:embed="rId1"/>
          <a:stretch>
            <a:fillRect/>
          </a:stretch>
        </p:blipFill>
        <p:spPr>
          <a:xfrm>
            <a:off x="1981200" y="1905000"/>
            <a:ext cx="8401050" cy="2741613"/>
          </a:xfrm>
          <a:prstGeom prst="rect">
            <a:avLst/>
          </a:prstGeom>
          <a:noFill/>
          <a:ln w="9525">
            <a:noFill/>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61441"/>
          <p:cNvSpPr txBox="1"/>
          <p:nvPr/>
        </p:nvSpPr>
        <p:spPr>
          <a:xfrm>
            <a:off x="2438400" y="5638800"/>
            <a:ext cx="76200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5―32 74160MSI</a:t>
            </a:r>
            <a:r>
              <a:rPr lang="zh-CN" altLang="en-US" sz="2400" dirty="0">
                <a:latin typeface="Times New Roman" panose="02020603050405020304" pitchFamily="18" charset="0"/>
              </a:rPr>
              <a:t>四位同步十进制加法计数器的时序图</a:t>
            </a:r>
            <a:endParaRPr lang="zh-CN" altLang="en-US" sz="2400">
              <a:latin typeface="Times New Roman" panose="02020603050405020304" pitchFamily="18" charset="0"/>
            </a:endParaRPr>
          </a:p>
        </p:txBody>
      </p:sp>
      <p:graphicFrame>
        <p:nvGraphicFramePr>
          <p:cNvPr id="61443" name="对象 61442"/>
          <p:cNvGraphicFramePr/>
          <p:nvPr/>
        </p:nvGraphicFramePr>
        <p:xfrm>
          <a:off x="3657600" y="457200"/>
          <a:ext cx="4705350" cy="5105400"/>
        </p:xfrm>
        <a:graphic>
          <a:graphicData uri="http://schemas.openxmlformats.org/presentationml/2006/ole">
            <mc:AlternateContent xmlns:mc="http://schemas.openxmlformats.org/markup-compatibility/2006">
              <mc:Choice xmlns:v="urn:schemas-microsoft-com:vml" Requires="v">
                <p:oleObj spid="_x0000_s3118" name="" r:id="rId1" imgW="3154680" imgH="3421380" progId="Visio.Drawing.4">
                  <p:embed/>
                </p:oleObj>
              </mc:Choice>
              <mc:Fallback>
                <p:oleObj name="" r:id="rId1" imgW="3154680" imgH="3421380" progId="Visio.Drawing.4">
                  <p:embed/>
                  <p:pic>
                    <p:nvPicPr>
                      <p:cNvPr id="0" name="图片 3117"/>
                      <p:cNvPicPr/>
                      <p:nvPr/>
                    </p:nvPicPr>
                    <p:blipFill>
                      <a:blip r:embed="rId2"/>
                      <a:stretch>
                        <a:fillRect/>
                      </a:stretch>
                    </p:blipFill>
                    <p:spPr>
                      <a:xfrm>
                        <a:off x="3657600" y="457200"/>
                        <a:ext cx="4705350" cy="5105400"/>
                      </a:xfrm>
                      <a:prstGeom prst="rect">
                        <a:avLst/>
                      </a:prstGeom>
                      <a:noFill/>
                      <a:ln w="38100">
                        <a:noFill/>
                        <a:miter/>
                      </a:ln>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占位符 62465"/>
          <p:cNvSpPr>
            <a:spLocks noGrp="1"/>
          </p:cNvSpPr>
          <p:nvPr>
            <p:ph type="body" idx="1"/>
          </p:nvPr>
        </p:nvSpPr>
        <p:spPr>
          <a:xfrm>
            <a:off x="1981200" y="533400"/>
            <a:ext cx="8077200" cy="5562600"/>
          </a:xfrm>
        </p:spPr>
        <p:txBody>
          <a:bodyPr/>
          <a:p>
            <a:pPr algn="just">
              <a:buNone/>
            </a:pPr>
            <a:r>
              <a:rPr lang="en-US" altLang="zh-CN" dirty="0"/>
              <a:t>  </a:t>
            </a:r>
            <a:r>
              <a:rPr lang="en-US" altLang="zh-CN"/>
              <a:t>3. 74191MSI</a:t>
            </a:r>
            <a:r>
              <a:rPr lang="zh-CN" altLang="en-US" dirty="0"/>
              <a:t>计数器模块  </a:t>
            </a:r>
            <a:endParaRPr lang="zh-CN" altLang="en-US" dirty="0"/>
          </a:p>
          <a:p>
            <a:pPr>
              <a:buNone/>
            </a:pPr>
            <a:r>
              <a:rPr lang="zh-CN" altLang="en-US" dirty="0"/>
              <a:t>             </a:t>
            </a:r>
            <a:r>
              <a:rPr lang="en-US" altLang="zh-CN"/>
              <a:t>74191</a:t>
            </a:r>
            <a:r>
              <a:rPr lang="zh-CN" altLang="en-US" dirty="0"/>
              <a:t>是中规模集成四位单时钟同步二进制加</a:t>
            </a:r>
            <a:r>
              <a:rPr lang="en-US" altLang="zh-CN"/>
              <a:t>/</a:t>
            </a:r>
            <a:r>
              <a:rPr lang="zh-CN" altLang="en-US" dirty="0"/>
              <a:t>减可逆计数器</a:t>
            </a:r>
            <a:r>
              <a:rPr lang="en-US" altLang="zh-CN"/>
              <a:t>,</a:t>
            </a:r>
            <a:r>
              <a:rPr lang="zh-CN" altLang="en-US" dirty="0"/>
              <a:t>计数范围是</a:t>
            </a:r>
            <a:r>
              <a:rPr lang="en-US" altLang="zh-CN"/>
              <a:t>0~15</a:t>
            </a:r>
            <a:r>
              <a:rPr lang="zh-CN" altLang="en-US" dirty="0"/>
              <a:t>。它具有异步置数、保持、二进制加法计数和二进制减法计数等逻辑功能。</a:t>
            </a:r>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框 63489"/>
          <p:cNvSpPr txBox="1"/>
          <p:nvPr/>
        </p:nvSpPr>
        <p:spPr>
          <a:xfrm>
            <a:off x="2057400" y="5105400"/>
            <a:ext cx="8001000" cy="82994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5―33 74191MSI</a:t>
            </a:r>
            <a:r>
              <a:rPr lang="zh-CN" altLang="en-US" sz="2400" dirty="0">
                <a:latin typeface="Times New Roman" panose="02020603050405020304" pitchFamily="18" charset="0"/>
              </a:rPr>
              <a:t>四位单时钟同步二进制加</a:t>
            </a:r>
            <a:r>
              <a:rPr lang="en-US" altLang="zh-CN" sz="2400">
                <a:latin typeface="Times New Roman" panose="02020603050405020304" pitchFamily="18" charset="0"/>
              </a:rPr>
              <a:t>/</a:t>
            </a:r>
            <a:r>
              <a:rPr lang="zh-CN" altLang="en-US" sz="2400" dirty="0">
                <a:latin typeface="Times New Roman" panose="02020603050405020304" pitchFamily="18" charset="0"/>
              </a:rPr>
              <a:t>减可逆计数器               （</a:t>
            </a:r>
            <a:r>
              <a:rPr lang="en-US" altLang="zh-CN" sz="2400">
                <a:latin typeface="Times New Roman" panose="02020603050405020304" pitchFamily="18" charset="0"/>
              </a:rPr>
              <a:t>a</a:t>
            </a:r>
            <a:r>
              <a:rPr lang="zh-CN" altLang="en-US" sz="2400">
                <a:latin typeface="Times New Roman" panose="02020603050405020304" pitchFamily="18" charset="0"/>
              </a:rPr>
              <a:t>）</a:t>
            </a:r>
            <a:r>
              <a:rPr lang="zh-CN" altLang="en-US" sz="2400" dirty="0">
                <a:latin typeface="Times New Roman" panose="02020603050405020304" pitchFamily="18" charset="0"/>
              </a:rPr>
              <a:t>国标符号</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a:t>
            </a:r>
            <a:r>
              <a:rPr lang="zh-CN" altLang="en-US" sz="2400" dirty="0">
                <a:latin typeface="Times New Roman" panose="02020603050405020304" pitchFamily="18" charset="0"/>
              </a:rPr>
              <a:t>惯用模块符号</a:t>
            </a:r>
            <a:endParaRPr lang="zh-CN" altLang="en-US" sz="2400">
              <a:latin typeface="Times New Roman" panose="02020603050405020304" pitchFamily="18" charset="0"/>
            </a:endParaRPr>
          </a:p>
        </p:txBody>
      </p:sp>
      <p:graphicFrame>
        <p:nvGraphicFramePr>
          <p:cNvPr id="63491" name="对象 63490"/>
          <p:cNvGraphicFramePr/>
          <p:nvPr/>
        </p:nvGraphicFramePr>
        <p:xfrm>
          <a:off x="1981200" y="914400"/>
          <a:ext cx="8305800" cy="4003675"/>
        </p:xfrm>
        <a:graphic>
          <a:graphicData uri="http://schemas.openxmlformats.org/presentationml/2006/ole">
            <mc:AlternateContent xmlns:mc="http://schemas.openxmlformats.org/markup-compatibility/2006">
              <mc:Choice xmlns:v="urn:schemas-microsoft-com:vml" Requires="v">
                <p:oleObj spid="_x0000_s3123" name="" r:id="rId1" imgW="4168140" imgH="2011680" progId="Visio.Drawing.4">
                  <p:embed/>
                </p:oleObj>
              </mc:Choice>
              <mc:Fallback>
                <p:oleObj name="" r:id="rId1" imgW="4168140" imgH="2011680" progId="Visio.Drawing.4">
                  <p:embed/>
                  <p:pic>
                    <p:nvPicPr>
                      <p:cNvPr id="0" name="图片 3122"/>
                      <p:cNvPicPr/>
                      <p:nvPr/>
                    </p:nvPicPr>
                    <p:blipFill>
                      <a:blip r:embed="rId2"/>
                      <a:stretch>
                        <a:fillRect/>
                      </a:stretch>
                    </p:blipFill>
                    <p:spPr>
                      <a:xfrm>
                        <a:off x="1981200" y="914400"/>
                        <a:ext cx="8305800" cy="4003675"/>
                      </a:xfrm>
                      <a:prstGeom prst="rect">
                        <a:avLst/>
                      </a:prstGeom>
                      <a:noFill/>
                      <a:ln w="38100">
                        <a:noFill/>
                        <a:miter/>
                      </a:ln>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框 65537"/>
          <p:cNvSpPr txBox="1"/>
          <p:nvPr/>
        </p:nvSpPr>
        <p:spPr>
          <a:xfrm>
            <a:off x="2590800" y="609600"/>
            <a:ext cx="73152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表</a:t>
            </a:r>
            <a:r>
              <a:rPr lang="en-US" altLang="zh-CN" sz="2400">
                <a:latin typeface="Times New Roman" panose="02020603050405020304" pitchFamily="18" charset="0"/>
              </a:rPr>
              <a:t>5―11 74191MSI</a:t>
            </a:r>
            <a:r>
              <a:rPr lang="zh-CN" altLang="en-US" sz="2400" dirty="0">
                <a:latin typeface="Times New Roman" panose="02020603050405020304" pitchFamily="18" charset="0"/>
              </a:rPr>
              <a:t>四位单时钟同步二进制加</a:t>
            </a:r>
            <a:r>
              <a:rPr lang="en-US" altLang="zh-CN" sz="2400">
                <a:latin typeface="Times New Roman" panose="02020603050405020304" pitchFamily="18" charset="0"/>
              </a:rPr>
              <a:t>/</a:t>
            </a:r>
            <a:r>
              <a:rPr lang="zh-CN" altLang="en-US" sz="2400" dirty="0">
                <a:latin typeface="Times New Roman" panose="02020603050405020304" pitchFamily="18" charset="0"/>
              </a:rPr>
              <a:t>减</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可逆计数器功能表  </a:t>
            </a:r>
            <a:endParaRPr lang="zh-CN" altLang="en-US" sz="2400">
              <a:latin typeface="Times New Roman" panose="02020603050405020304" pitchFamily="18" charset="0"/>
            </a:endParaRPr>
          </a:p>
        </p:txBody>
      </p:sp>
      <p:pic>
        <p:nvPicPr>
          <p:cNvPr id="65539" name="图片 65538" descr="Img00024"/>
          <p:cNvPicPr>
            <a:picLocks noChangeAspect="1"/>
          </p:cNvPicPr>
          <p:nvPr/>
        </p:nvPicPr>
        <p:blipFill>
          <a:blip r:embed="rId1"/>
          <a:stretch>
            <a:fillRect/>
          </a:stretch>
        </p:blipFill>
        <p:spPr>
          <a:xfrm>
            <a:off x="1828800" y="2286000"/>
            <a:ext cx="8686800" cy="2527300"/>
          </a:xfrm>
          <a:prstGeom prst="rect">
            <a:avLst/>
          </a:prstGeom>
          <a:noFill/>
          <a:ln w="9525">
            <a:noFill/>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文本框 66561"/>
          <p:cNvSpPr txBox="1"/>
          <p:nvPr/>
        </p:nvSpPr>
        <p:spPr>
          <a:xfrm>
            <a:off x="3124200" y="5257800"/>
            <a:ext cx="62484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5―34  74191MSI</a:t>
            </a:r>
            <a:r>
              <a:rPr lang="zh-CN" altLang="en-US" sz="2400" dirty="0">
                <a:latin typeface="Times New Roman" panose="02020603050405020304" pitchFamily="18" charset="0"/>
              </a:rPr>
              <a:t>四位单时钟同步二进制</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加</a:t>
            </a:r>
            <a:r>
              <a:rPr lang="en-US" altLang="zh-CN" sz="2400">
                <a:latin typeface="Times New Roman" panose="02020603050405020304" pitchFamily="18" charset="0"/>
              </a:rPr>
              <a:t>/</a:t>
            </a:r>
            <a:r>
              <a:rPr lang="zh-CN" altLang="en-US" sz="2400" dirty="0">
                <a:latin typeface="Times New Roman" panose="02020603050405020304" pitchFamily="18" charset="0"/>
              </a:rPr>
              <a:t>减可逆计数器的时序图</a:t>
            </a:r>
            <a:endParaRPr lang="zh-CN" altLang="en-US" sz="2400">
              <a:latin typeface="Times New Roman" panose="02020603050405020304" pitchFamily="18" charset="0"/>
            </a:endParaRPr>
          </a:p>
        </p:txBody>
      </p:sp>
      <p:graphicFrame>
        <p:nvGraphicFramePr>
          <p:cNvPr id="66563" name="对象 66562"/>
          <p:cNvGraphicFramePr/>
          <p:nvPr/>
        </p:nvGraphicFramePr>
        <p:xfrm>
          <a:off x="3581400" y="381000"/>
          <a:ext cx="5029200" cy="4889500"/>
        </p:xfrm>
        <a:graphic>
          <a:graphicData uri="http://schemas.openxmlformats.org/presentationml/2006/ole">
            <mc:AlternateContent xmlns:mc="http://schemas.openxmlformats.org/markup-compatibility/2006">
              <mc:Choice xmlns:v="urn:schemas-microsoft-com:vml" Requires="v">
                <p:oleObj spid="_x0000_s3122" name="" r:id="rId1" imgW="3413760" imgH="3322320" progId="Visio.Drawing.4">
                  <p:embed/>
                </p:oleObj>
              </mc:Choice>
              <mc:Fallback>
                <p:oleObj name="" r:id="rId1" imgW="3413760" imgH="3322320" progId="Visio.Drawing.4">
                  <p:embed/>
                  <p:pic>
                    <p:nvPicPr>
                      <p:cNvPr id="0" name="图片 3121"/>
                      <p:cNvPicPr/>
                      <p:nvPr/>
                    </p:nvPicPr>
                    <p:blipFill>
                      <a:blip r:embed="rId2"/>
                      <a:stretch>
                        <a:fillRect/>
                      </a:stretch>
                    </p:blipFill>
                    <p:spPr>
                      <a:xfrm>
                        <a:off x="3581400" y="381000"/>
                        <a:ext cx="5029200" cy="4889500"/>
                      </a:xfrm>
                      <a:prstGeom prst="rect">
                        <a:avLst/>
                      </a:prstGeom>
                      <a:noFill/>
                      <a:ln w="38100">
                        <a:noFill/>
                        <a:miter/>
                      </a:ln>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占位符 67585"/>
          <p:cNvSpPr>
            <a:spLocks noGrp="1"/>
          </p:cNvSpPr>
          <p:nvPr>
            <p:ph type="body" idx="1"/>
          </p:nvPr>
        </p:nvSpPr>
        <p:spPr>
          <a:xfrm>
            <a:off x="2057400" y="533400"/>
            <a:ext cx="7772400" cy="5562600"/>
          </a:xfrm>
        </p:spPr>
        <p:txBody>
          <a:bodyPr/>
          <a:p>
            <a:pPr algn="just">
              <a:buNone/>
            </a:pPr>
            <a:r>
              <a:rPr lang="en-US" altLang="zh-CN" dirty="0"/>
              <a:t>  </a:t>
            </a:r>
            <a:r>
              <a:rPr lang="en-US" altLang="zh-CN"/>
              <a:t>4.</a:t>
            </a:r>
            <a:r>
              <a:rPr lang="zh-CN" altLang="en-US" dirty="0"/>
              <a:t>用</a:t>
            </a:r>
            <a:r>
              <a:rPr lang="en-US" altLang="zh-CN"/>
              <a:t>MSI</a:t>
            </a:r>
            <a:r>
              <a:rPr lang="zh-CN" altLang="en-US" dirty="0"/>
              <a:t>计数器模块构成任意进制计数器  </a:t>
            </a:r>
            <a:endParaRPr lang="zh-CN" altLang="en-US" dirty="0"/>
          </a:p>
          <a:p>
            <a:pPr algn="just">
              <a:buNone/>
            </a:pPr>
            <a:r>
              <a:rPr lang="zh-CN" altLang="en-US" dirty="0"/>
              <a:t>          </a:t>
            </a:r>
            <a:r>
              <a:rPr lang="en-US" altLang="zh-CN" dirty="0"/>
              <a:t> </a:t>
            </a:r>
            <a:r>
              <a:rPr lang="zh-CN" altLang="en-US" dirty="0"/>
              <a:t>利用</a:t>
            </a:r>
            <a:r>
              <a:rPr lang="en-US" altLang="zh-CN"/>
              <a:t>MSI</a:t>
            </a:r>
            <a:r>
              <a:rPr lang="zh-CN" altLang="en-US" dirty="0"/>
              <a:t>计数器模块的清零端和置数端</a:t>
            </a:r>
            <a:r>
              <a:rPr lang="en-US" altLang="zh-CN"/>
              <a:t>,</a:t>
            </a:r>
            <a:r>
              <a:rPr lang="zh-CN" altLang="en-US" dirty="0"/>
              <a:t>结合</a:t>
            </a:r>
            <a:r>
              <a:rPr lang="en-US" altLang="zh-CN"/>
              <a:t>MSI</a:t>
            </a:r>
            <a:r>
              <a:rPr lang="zh-CN" altLang="en-US" dirty="0"/>
              <a:t>计数器模块的串接</a:t>
            </a:r>
            <a:r>
              <a:rPr lang="en-US" altLang="zh-CN"/>
              <a:t>,</a:t>
            </a:r>
            <a:r>
              <a:rPr lang="zh-CN" altLang="en-US" dirty="0"/>
              <a:t>可以构成任意进制的计数器。假设已有</a:t>
            </a:r>
            <a:r>
              <a:rPr lang="en-US" altLang="zh-CN"/>
              <a:t>N</a:t>
            </a:r>
            <a:r>
              <a:rPr lang="zh-CN" altLang="en-US" dirty="0"/>
              <a:t>进制的计数器模块</a:t>
            </a:r>
            <a:r>
              <a:rPr lang="en-US" altLang="zh-CN"/>
              <a:t>,</a:t>
            </a:r>
            <a:r>
              <a:rPr lang="zh-CN" altLang="en-US" dirty="0"/>
              <a:t>要构造</a:t>
            </a:r>
            <a:r>
              <a:rPr lang="en-US" altLang="zh-CN"/>
              <a:t>M</a:t>
            </a:r>
            <a:r>
              <a:rPr lang="zh-CN" altLang="en-US" dirty="0"/>
              <a:t>进制的计数器</a:t>
            </a:r>
            <a:r>
              <a:rPr lang="en-US" altLang="zh-CN"/>
              <a:t>,</a:t>
            </a:r>
            <a:r>
              <a:rPr lang="zh-CN" altLang="en-US" dirty="0"/>
              <a:t>当</a:t>
            </a:r>
            <a:r>
              <a:rPr lang="en-US" altLang="zh-CN"/>
              <a:t>N&gt;M</a:t>
            </a:r>
            <a:r>
              <a:rPr lang="zh-CN" altLang="en-US" dirty="0"/>
              <a:t>时</a:t>
            </a:r>
            <a:r>
              <a:rPr lang="en-US" altLang="zh-CN"/>
              <a:t>,</a:t>
            </a:r>
            <a:r>
              <a:rPr lang="zh-CN" altLang="en-US" dirty="0"/>
              <a:t>只用一个</a:t>
            </a:r>
            <a:r>
              <a:rPr lang="en-US" altLang="zh-CN"/>
              <a:t>MSI</a:t>
            </a:r>
            <a:r>
              <a:rPr lang="zh-CN" altLang="en-US" dirty="0"/>
              <a:t>计数器模块即可</a:t>
            </a:r>
            <a:r>
              <a:rPr lang="en-US" altLang="zh-CN"/>
              <a:t>;</a:t>
            </a:r>
            <a:r>
              <a:rPr lang="zh-CN" altLang="en-US" dirty="0"/>
              <a:t>当</a:t>
            </a:r>
            <a:r>
              <a:rPr lang="en-US" altLang="zh-CN"/>
              <a:t>N&lt;M</a:t>
            </a:r>
            <a:r>
              <a:rPr lang="zh-CN" altLang="en-US" dirty="0"/>
              <a:t>时</a:t>
            </a:r>
            <a:r>
              <a:rPr lang="en-US" altLang="zh-CN"/>
              <a:t>,</a:t>
            </a:r>
            <a:r>
              <a:rPr lang="zh-CN" altLang="en-US" dirty="0"/>
              <a:t>必须要用多个</a:t>
            </a:r>
            <a:r>
              <a:rPr lang="en-US" altLang="zh-CN"/>
              <a:t>MSI</a:t>
            </a:r>
            <a:r>
              <a:rPr lang="zh-CN" altLang="en-US" dirty="0"/>
              <a:t>计数器模块进行串接。下面分别来讨论这两种情况。</a:t>
            </a:r>
            <a:endParaRPr lang="zh-CN" altLang="en-US" dirty="0"/>
          </a:p>
          <a:p>
            <a:pPr>
              <a:buNone/>
            </a:pPr>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文本占位符 68609"/>
          <p:cNvSpPr>
            <a:spLocks noGrp="1"/>
          </p:cNvSpPr>
          <p:nvPr>
            <p:ph type="body" idx="1"/>
          </p:nvPr>
        </p:nvSpPr>
        <p:spPr>
          <a:xfrm>
            <a:off x="2057400" y="533400"/>
            <a:ext cx="7772400" cy="5562600"/>
          </a:xfrm>
        </p:spPr>
        <p:txBody>
          <a:bodyPr/>
          <a:p>
            <a:pPr algn="just">
              <a:buNone/>
            </a:pPr>
            <a:r>
              <a:rPr lang="en-US" altLang="zh-CN" dirty="0"/>
              <a:t>  </a:t>
            </a:r>
            <a:r>
              <a:rPr lang="en-US" altLang="zh-CN"/>
              <a:t>1) </a:t>
            </a:r>
            <a:r>
              <a:rPr lang="zh-CN" altLang="en-US" dirty="0"/>
              <a:t>已有计数器的模</a:t>
            </a:r>
            <a:r>
              <a:rPr lang="en-US" altLang="zh-CN"/>
              <a:t>N</a:t>
            </a:r>
            <a:r>
              <a:rPr lang="zh-CN" altLang="en-US" dirty="0"/>
              <a:t>大于要构造计数器的模</a:t>
            </a:r>
            <a:r>
              <a:rPr lang="en-US" altLang="zh-CN"/>
              <a:t>M</a:t>
            </a:r>
            <a:endParaRPr lang="en-US" altLang="zh-CN"/>
          </a:p>
          <a:p>
            <a:pPr algn="just">
              <a:buNone/>
            </a:pPr>
            <a:r>
              <a:rPr lang="en-US" altLang="zh-CN"/>
              <a:t>            </a:t>
            </a:r>
            <a:r>
              <a:rPr lang="zh-CN" altLang="en-US" dirty="0"/>
              <a:t>当已有计数器的模</a:t>
            </a:r>
            <a:r>
              <a:rPr lang="en-US" altLang="zh-CN"/>
              <a:t>N</a:t>
            </a:r>
            <a:r>
              <a:rPr lang="zh-CN" altLang="en-US" dirty="0"/>
              <a:t>大于要构造计数器的模</a:t>
            </a:r>
            <a:r>
              <a:rPr lang="en-US" altLang="zh-CN"/>
              <a:t>M</a:t>
            </a:r>
            <a:r>
              <a:rPr lang="zh-CN" altLang="en-US" dirty="0"/>
              <a:t>时</a:t>
            </a:r>
            <a:r>
              <a:rPr lang="en-US" altLang="zh-CN"/>
              <a:t>,</a:t>
            </a:r>
            <a:r>
              <a:rPr lang="zh-CN" altLang="en-US" dirty="0"/>
              <a:t>要设法让计数器绕过其中的</a:t>
            </a:r>
            <a:r>
              <a:rPr lang="en-US" altLang="zh-CN"/>
              <a:t>N-M </a:t>
            </a:r>
            <a:r>
              <a:rPr lang="zh-CN" altLang="en-US" dirty="0"/>
              <a:t>个状态</a:t>
            </a:r>
            <a:r>
              <a:rPr lang="en-US" altLang="zh-CN"/>
              <a:t>,</a:t>
            </a:r>
            <a:r>
              <a:rPr lang="zh-CN" altLang="en-US" dirty="0"/>
              <a:t>提前完成计数循环</a:t>
            </a:r>
            <a:r>
              <a:rPr lang="en-US" altLang="zh-CN"/>
              <a:t>,</a:t>
            </a:r>
            <a:r>
              <a:rPr lang="zh-CN" altLang="en-US" dirty="0"/>
              <a:t>实现的方法有清零法和置数法。清零法是在计数器尚未完成计数循环之前</a:t>
            </a:r>
            <a:r>
              <a:rPr lang="en-US" altLang="zh-CN"/>
              <a:t>,</a:t>
            </a:r>
            <a:r>
              <a:rPr lang="zh-CN" altLang="en-US" dirty="0"/>
              <a:t>使其清零端有效</a:t>
            </a:r>
            <a:r>
              <a:rPr lang="en-US" altLang="zh-CN"/>
              <a:t>,</a:t>
            </a:r>
            <a:r>
              <a:rPr lang="zh-CN" altLang="en-US" dirty="0"/>
              <a:t>让计数器提前回到全</a:t>
            </a:r>
            <a:r>
              <a:rPr lang="en-US" altLang="zh-CN"/>
              <a:t>0</a:t>
            </a:r>
            <a:r>
              <a:rPr lang="zh-CN" altLang="en-US" dirty="0"/>
              <a:t>状态。</a:t>
            </a:r>
            <a:endParaRPr lang="zh-CN" altLang="en-US" dirty="0"/>
          </a:p>
          <a:p>
            <a:pPr algn="just">
              <a:buNone/>
            </a:pPr>
            <a:r>
              <a:rPr lang="zh-CN" altLang="en-US" dirty="0"/>
              <a:t>         </a:t>
            </a:r>
            <a:r>
              <a:rPr lang="en-US" altLang="zh-CN" dirty="0"/>
              <a:t> </a:t>
            </a:r>
            <a:r>
              <a:rPr lang="zh-CN" altLang="en-US" dirty="0"/>
              <a:t>置数法是在计数器计数到某个状态时</a:t>
            </a:r>
            <a:r>
              <a:rPr lang="en-US" altLang="zh-CN"/>
              <a:t>,</a:t>
            </a:r>
            <a:r>
              <a:rPr lang="zh-CN" altLang="en-US" dirty="0"/>
              <a:t>给它置入一个新的状态</a:t>
            </a:r>
            <a:r>
              <a:rPr lang="en-US" altLang="zh-CN"/>
              <a:t>,</a:t>
            </a:r>
            <a:r>
              <a:rPr lang="zh-CN" altLang="en-US" dirty="0"/>
              <a:t>从而绕过若干个状态。 </a:t>
            </a:r>
            <a:endParaRPr lang="zh-CN" altLang="en-US" dirty="0"/>
          </a:p>
          <a:p>
            <a:pPr>
              <a:buNone/>
            </a:pP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占位符 69633"/>
          <p:cNvSpPr>
            <a:spLocks noGrp="1"/>
          </p:cNvSpPr>
          <p:nvPr>
            <p:ph type="body" idx="1"/>
          </p:nvPr>
        </p:nvSpPr>
        <p:spPr>
          <a:xfrm>
            <a:off x="2057400" y="457200"/>
            <a:ext cx="7772400" cy="5638800"/>
          </a:xfrm>
        </p:spPr>
        <p:txBody>
          <a:bodyPr/>
          <a:p>
            <a:pPr algn="just">
              <a:buNone/>
            </a:pPr>
            <a:r>
              <a:rPr lang="en-US" altLang="zh-CN" dirty="0"/>
              <a:t>            </a:t>
            </a:r>
            <a:r>
              <a:rPr lang="zh-CN" altLang="en-US" sz="2800" dirty="0"/>
              <a:t>计数器模块的清零和置数功能有同步和异步两种不同的方式</a:t>
            </a:r>
            <a:r>
              <a:rPr lang="en-US" altLang="zh-CN" sz="2800"/>
              <a:t>,</a:t>
            </a:r>
            <a:r>
              <a:rPr lang="zh-CN" altLang="en-US" sz="2800" dirty="0"/>
              <a:t>相应的转换电路也有所不同。</a:t>
            </a:r>
            <a:endParaRPr lang="zh-CN" altLang="en-US" sz="2800" dirty="0"/>
          </a:p>
          <a:p>
            <a:pPr algn="just">
              <a:buNone/>
            </a:pPr>
            <a:r>
              <a:rPr lang="zh-CN" altLang="en-US" sz="2800" dirty="0"/>
              <a:t>            要让计数器绕过</a:t>
            </a:r>
            <a:r>
              <a:rPr lang="en-US" altLang="zh-CN" sz="2800"/>
              <a:t>S</a:t>
            </a:r>
            <a:r>
              <a:rPr lang="en-US" altLang="zh-CN" sz="2800" baseline="-25000"/>
              <a:t>M</a:t>
            </a:r>
            <a:r>
              <a:rPr lang="zh-CN" altLang="en-US" sz="2800" dirty="0"/>
              <a:t>状态而从</a:t>
            </a:r>
            <a:r>
              <a:rPr lang="en-US" altLang="zh-CN" sz="2800"/>
              <a:t>S</a:t>
            </a:r>
            <a:r>
              <a:rPr lang="en-US" altLang="zh-CN" sz="2800" baseline="-25000"/>
              <a:t>M-1</a:t>
            </a:r>
            <a:r>
              <a:rPr lang="en-US" altLang="zh-CN" sz="2800"/>
              <a:t> </a:t>
            </a:r>
            <a:r>
              <a:rPr lang="zh-CN" altLang="en-US" sz="2800" dirty="0"/>
              <a:t>状态转到另一个状态时</a:t>
            </a:r>
            <a:r>
              <a:rPr lang="en-US" altLang="zh-CN" sz="2800"/>
              <a:t>,</a:t>
            </a:r>
            <a:r>
              <a:rPr lang="zh-CN" altLang="en-US" sz="2800" dirty="0"/>
              <a:t>如果是同步清零或同步置数方式</a:t>
            </a:r>
            <a:r>
              <a:rPr lang="en-US" altLang="zh-CN" sz="2800"/>
              <a:t>,</a:t>
            </a:r>
            <a:r>
              <a:rPr lang="zh-CN" altLang="en-US" sz="2800" dirty="0"/>
              <a:t>就要在</a:t>
            </a:r>
            <a:r>
              <a:rPr lang="en-US" altLang="zh-CN" sz="2800"/>
              <a:t>S</a:t>
            </a:r>
            <a:r>
              <a:rPr lang="en-US" altLang="zh-CN" sz="2800" baseline="-25000"/>
              <a:t>M-1</a:t>
            </a:r>
            <a:r>
              <a:rPr lang="en-US" altLang="zh-CN" sz="2800"/>
              <a:t> </a:t>
            </a:r>
            <a:r>
              <a:rPr lang="zh-CN" altLang="en-US" sz="2800" dirty="0"/>
              <a:t>状态时使计数器的同步清零端或同步置数端有效</a:t>
            </a:r>
            <a:r>
              <a:rPr lang="en-US" altLang="zh-CN" sz="2800"/>
              <a:t>,</a:t>
            </a:r>
            <a:r>
              <a:rPr lang="zh-CN" altLang="en-US" sz="2800" dirty="0"/>
              <a:t>这样，在下一个计数脉冲到来时</a:t>
            </a:r>
            <a:r>
              <a:rPr lang="en-US" altLang="zh-CN" sz="2800"/>
              <a:t>,</a:t>
            </a:r>
            <a:r>
              <a:rPr lang="zh-CN" altLang="en-US" sz="2800" dirty="0"/>
              <a:t>计数器转为全</a:t>
            </a:r>
            <a:r>
              <a:rPr lang="en-US" altLang="zh-CN" sz="2800"/>
              <a:t>0</a:t>
            </a:r>
            <a:r>
              <a:rPr lang="zh-CN" altLang="en-US" sz="2800" dirty="0"/>
              <a:t>状态或预置的状态而非</a:t>
            </a:r>
            <a:r>
              <a:rPr lang="en-US" altLang="zh-CN" sz="2800"/>
              <a:t>S</a:t>
            </a:r>
            <a:r>
              <a:rPr lang="en-US" altLang="zh-CN" sz="2800" baseline="-25000"/>
              <a:t>M</a:t>
            </a:r>
            <a:r>
              <a:rPr lang="zh-CN" altLang="en-US" sz="2800" dirty="0"/>
              <a:t>状态，如果是异步清零或异步置数方式</a:t>
            </a:r>
            <a:r>
              <a:rPr lang="en-US" altLang="zh-CN" sz="2800"/>
              <a:t>,</a:t>
            </a:r>
            <a:r>
              <a:rPr lang="zh-CN" altLang="en-US" sz="2800" dirty="0"/>
              <a:t>则要在</a:t>
            </a:r>
            <a:r>
              <a:rPr lang="en-US" altLang="zh-CN" sz="2800"/>
              <a:t>S</a:t>
            </a:r>
            <a:r>
              <a:rPr lang="en-US" altLang="zh-CN" sz="2800" baseline="-25000"/>
              <a:t>M</a:t>
            </a:r>
            <a:r>
              <a:rPr lang="zh-CN" altLang="en-US" sz="2800" dirty="0"/>
              <a:t>状态时才使计数器的异步清零端或异步置数端有效</a:t>
            </a:r>
            <a:r>
              <a:rPr lang="en-US" altLang="zh-CN" sz="2800"/>
              <a:t>,</a:t>
            </a:r>
            <a:r>
              <a:rPr lang="zh-CN" altLang="en-US" sz="2800" dirty="0"/>
              <a:t>此时，计数器立即</a:t>
            </a:r>
            <a:r>
              <a:rPr lang="zh-CN" altLang="en-US" sz="2800" dirty="0"/>
              <a:t>被清零或置数</a:t>
            </a:r>
            <a:r>
              <a:rPr lang="en-US" altLang="zh-CN" sz="2800"/>
              <a:t>,S</a:t>
            </a:r>
            <a:r>
              <a:rPr lang="en-US" altLang="zh-CN" sz="2800" baseline="-25000"/>
              <a:t>M</a:t>
            </a:r>
            <a:r>
              <a:rPr lang="zh-CN" altLang="en-US" sz="2800" dirty="0"/>
              <a:t>状态只会维持很短的时间</a:t>
            </a:r>
            <a:r>
              <a:rPr lang="en-US" altLang="zh-CN" sz="2800"/>
              <a:t>,</a:t>
            </a:r>
            <a:r>
              <a:rPr lang="zh-CN" altLang="en-US" sz="2800" dirty="0"/>
              <a:t>不是一个稳定的计数状态。 </a:t>
            </a:r>
            <a:endParaRPr lang="zh-CN" altLang="en-US" sz="28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71681"/>
          <p:cNvSpPr txBox="1"/>
          <p:nvPr/>
        </p:nvSpPr>
        <p:spPr>
          <a:xfrm>
            <a:off x="3429000" y="5105400"/>
            <a:ext cx="6248400" cy="101473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5―35  </a:t>
            </a:r>
            <a:r>
              <a:rPr lang="zh-CN" altLang="en-US" sz="2400" dirty="0">
                <a:latin typeface="Times New Roman" panose="02020603050405020304" pitchFamily="18" charset="0"/>
              </a:rPr>
              <a:t>十六进制加法转换为十五进制加法</a:t>
            </a:r>
            <a:endParaRPr lang="zh-CN" altLang="en-US" sz="24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                的状态转换示意图 </a:t>
            </a:r>
            <a:endParaRPr lang="zh-CN" altLang="en-US" sz="2400">
              <a:latin typeface="Times New Roman" panose="02020603050405020304" pitchFamily="18" charset="0"/>
            </a:endParaRPr>
          </a:p>
        </p:txBody>
      </p:sp>
      <p:graphicFrame>
        <p:nvGraphicFramePr>
          <p:cNvPr id="71683" name="对象 71682"/>
          <p:cNvGraphicFramePr/>
          <p:nvPr/>
        </p:nvGraphicFramePr>
        <p:xfrm>
          <a:off x="2640013" y="1916113"/>
          <a:ext cx="7239000" cy="2979737"/>
        </p:xfrm>
        <a:graphic>
          <a:graphicData uri="http://schemas.openxmlformats.org/presentationml/2006/ole">
            <mc:AlternateContent xmlns:mc="http://schemas.openxmlformats.org/markup-compatibility/2006">
              <mc:Choice xmlns:v="urn:schemas-microsoft-com:vml" Requires="v">
                <p:oleObj spid="_x0000_s3121" name="" r:id="rId1" imgW="3307080" imgH="1363980" progId="Visio.Drawing.4">
                  <p:embed/>
                </p:oleObj>
              </mc:Choice>
              <mc:Fallback>
                <p:oleObj name="" r:id="rId1" imgW="3307080" imgH="1363980" progId="Visio.Drawing.4">
                  <p:embed/>
                  <p:pic>
                    <p:nvPicPr>
                      <p:cNvPr id="0" name="图片 3120"/>
                      <p:cNvPicPr/>
                      <p:nvPr/>
                    </p:nvPicPr>
                    <p:blipFill>
                      <a:blip r:embed="rId2"/>
                      <a:stretch>
                        <a:fillRect/>
                      </a:stretch>
                    </p:blipFill>
                    <p:spPr>
                      <a:xfrm>
                        <a:off x="2640013" y="1916113"/>
                        <a:ext cx="7239000" cy="2979737"/>
                      </a:xfrm>
                      <a:prstGeom prst="rect">
                        <a:avLst/>
                      </a:prstGeom>
                      <a:noFill/>
                      <a:ln w="38100">
                        <a:noFill/>
                        <a:miter/>
                      </a:ln>
                    </p:spPr>
                  </p:pic>
                </p:oleObj>
              </mc:Fallback>
            </mc:AlternateContent>
          </a:graphicData>
        </a:graphic>
      </p:graphicFrame>
      <p:sp>
        <p:nvSpPr>
          <p:cNvPr id="71685" name="矩形 71684"/>
          <p:cNvSpPr/>
          <p:nvPr/>
        </p:nvSpPr>
        <p:spPr>
          <a:xfrm>
            <a:off x="1919288" y="404813"/>
            <a:ext cx="8493760" cy="583565"/>
          </a:xfrm>
          <a:prstGeom prst="rect">
            <a:avLst/>
          </a:prstGeom>
          <a:noFill/>
          <a:ln w="9525">
            <a:noFill/>
          </a:ln>
        </p:spPr>
        <p:txBody>
          <a:bodyPr wrap="none" anchor="t" anchorCtr="0">
            <a:spAutoFit/>
          </a:bodyPr>
          <a:p>
            <a:r>
              <a:rPr lang="zh-CN" altLang="en-US" sz="3200">
                <a:latin typeface="Arial" panose="020B0604020202020204" pitchFamily="34" charset="0"/>
              </a:rPr>
              <a:t>【</a:t>
            </a:r>
            <a:r>
              <a:rPr lang="zh-CN" altLang="en-US" sz="3200" dirty="0">
                <a:latin typeface="Arial" panose="020B0604020202020204" pitchFamily="34" charset="0"/>
              </a:rPr>
              <a:t>例</a:t>
            </a:r>
            <a:r>
              <a:rPr lang="en-US" altLang="zh-CN" sz="3200">
                <a:latin typeface="Arial" panose="020B0604020202020204" pitchFamily="34" charset="0"/>
              </a:rPr>
              <a:t>5.1</a:t>
            </a:r>
            <a:r>
              <a:rPr lang="zh-CN" altLang="en-US" sz="3200">
                <a:latin typeface="Arial" panose="020B0604020202020204" pitchFamily="34" charset="0"/>
              </a:rPr>
              <a:t>】 </a:t>
            </a:r>
            <a:r>
              <a:rPr lang="zh-CN" altLang="en-US" sz="3200" dirty="0">
                <a:latin typeface="Arial" panose="020B0604020202020204" pitchFamily="34" charset="0"/>
              </a:rPr>
              <a:t>用</a:t>
            </a:r>
            <a:r>
              <a:rPr lang="en-US" altLang="zh-CN" sz="3200">
                <a:latin typeface="Arial" panose="020B0604020202020204" pitchFamily="34" charset="0"/>
              </a:rPr>
              <a:t>74163</a:t>
            </a:r>
            <a:r>
              <a:rPr lang="zh-CN" altLang="en-US" sz="3200" dirty="0">
                <a:latin typeface="Arial" panose="020B0604020202020204" pitchFamily="34" charset="0"/>
              </a:rPr>
              <a:t>构造十五进制加法计数器。</a:t>
            </a:r>
            <a:endParaRPr lang="zh-CN" altLang="en-US" sz="3200" dirty="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框 9217"/>
          <p:cNvSpPr txBox="1"/>
          <p:nvPr/>
        </p:nvSpPr>
        <p:spPr>
          <a:xfrm>
            <a:off x="2895600" y="457200"/>
            <a:ext cx="6553200" cy="1014730"/>
          </a:xfrm>
          <a:prstGeom prst="rect">
            <a:avLst/>
          </a:prstGeom>
          <a:noFill/>
          <a:ln w="9525">
            <a:noFill/>
          </a:ln>
        </p:spPr>
        <p:txBody>
          <a:bodyPr>
            <a:spAutoFit/>
          </a:bodyPr>
          <a:p>
            <a:pPr algn="just">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表</a:t>
            </a:r>
            <a:r>
              <a:rPr lang="en-US" altLang="zh-CN" sz="2400">
                <a:latin typeface="Times New Roman" panose="02020603050405020304" pitchFamily="18" charset="0"/>
              </a:rPr>
              <a:t>5―1 </a:t>
            </a:r>
            <a:r>
              <a:rPr lang="zh-CN" altLang="en-US" sz="2400" dirty="0">
                <a:latin typeface="Times New Roman" panose="02020603050405020304" pitchFamily="18" charset="0"/>
              </a:rPr>
              <a:t>图</a:t>
            </a:r>
            <a:r>
              <a:rPr lang="en-US" altLang="zh-CN" sz="2400">
                <a:latin typeface="Times New Roman" panose="02020603050405020304" pitchFamily="18" charset="0"/>
              </a:rPr>
              <a:t>5―1</a:t>
            </a:r>
            <a:r>
              <a:rPr lang="zh-CN" altLang="en-US" sz="2400" dirty="0">
                <a:latin typeface="Times New Roman" panose="02020603050405020304" pitchFamily="18" charset="0"/>
              </a:rPr>
              <a:t>所示四位同步二进制加法计</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数器的状态转换表</a:t>
            </a:r>
            <a:endParaRPr lang="zh-CN" altLang="en-US" sz="2400">
              <a:latin typeface="Times New Roman" panose="02020603050405020304" pitchFamily="18" charset="0"/>
            </a:endParaRPr>
          </a:p>
        </p:txBody>
      </p:sp>
      <p:pic>
        <p:nvPicPr>
          <p:cNvPr id="9219" name="图片 9218" descr="Img00034"/>
          <p:cNvPicPr>
            <a:picLocks noChangeAspect="1"/>
          </p:cNvPicPr>
          <p:nvPr/>
        </p:nvPicPr>
        <p:blipFill>
          <a:blip r:embed="rId1"/>
          <a:stretch>
            <a:fillRect/>
          </a:stretch>
        </p:blipFill>
        <p:spPr>
          <a:xfrm>
            <a:off x="2133600" y="1524000"/>
            <a:ext cx="7667625" cy="4986338"/>
          </a:xfrm>
          <a:prstGeom prst="rect">
            <a:avLst/>
          </a:prstGeom>
          <a:noFill/>
          <a:ln w="9525">
            <a:noFill/>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框 74753"/>
          <p:cNvSpPr txBox="1"/>
          <p:nvPr/>
        </p:nvSpPr>
        <p:spPr>
          <a:xfrm>
            <a:off x="3581400" y="5334000"/>
            <a:ext cx="66294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5―36 </a:t>
            </a:r>
            <a:r>
              <a:rPr lang="zh-CN" altLang="en-US" sz="2400" dirty="0">
                <a:latin typeface="Times New Roman" panose="02020603050405020304" pitchFamily="18" charset="0"/>
              </a:rPr>
              <a:t>用</a:t>
            </a:r>
            <a:r>
              <a:rPr lang="en-US" altLang="zh-CN" sz="2400">
                <a:latin typeface="Times New Roman" panose="02020603050405020304" pitchFamily="18" charset="0"/>
              </a:rPr>
              <a:t>74163</a:t>
            </a:r>
            <a:r>
              <a:rPr lang="zh-CN" altLang="en-US" sz="2400" dirty="0">
                <a:latin typeface="Times New Roman" panose="02020603050405020304" pitchFamily="18" charset="0"/>
              </a:rPr>
              <a:t>构造十五进制加法计数器</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a:t>
            </a:r>
            <a:r>
              <a:rPr lang="en-US" altLang="zh-CN" sz="2400">
                <a:latin typeface="Times New Roman" panose="02020603050405020304" pitchFamily="18" charset="0"/>
              </a:rPr>
              <a:t>a</a:t>
            </a:r>
            <a:r>
              <a:rPr lang="zh-CN" altLang="en-US" sz="2400">
                <a:latin typeface="Times New Roman" panose="02020603050405020304" pitchFamily="18" charset="0"/>
              </a:rPr>
              <a:t>）</a:t>
            </a:r>
            <a:r>
              <a:rPr lang="zh-CN" altLang="en-US" sz="2400" dirty="0">
                <a:latin typeface="Times New Roman" panose="02020603050405020304" pitchFamily="18" charset="0"/>
              </a:rPr>
              <a:t>同步清零法</a:t>
            </a:r>
            <a:r>
              <a:rPr lang="en-US" altLang="zh-CN" sz="2400">
                <a:latin typeface="Times New Roman" panose="02020603050405020304" pitchFamily="18" charset="0"/>
              </a:rPr>
              <a:t>;(b)</a:t>
            </a:r>
            <a:r>
              <a:rPr lang="zh-CN" altLang="en-US" sz="2400" dirty="0">
                <a:latin typeface="Times New Roman" panose="02020603050405020304" pitchFamily="18" charset="0"/>
              </a:rPr>
              <a:t>同步置数法</a:t>
            </a:r>
            <a:endParaRPr lang="zh-CN" altLang="en-US" sz="2400">
              <a:latin typeface="Times New Roman" panose="02020603050405020304" pitchFamily="18" charset="0"/>
            </a:endParaRPr>
          </a:p>
        </p:txBody>
      </p:sp>
      <p:graphicFrame>
        <p:nvGraphicFramePr>
          <p:cNvPr id="74755" name="对象 74754"/>
          <p:cNvGraphicFramePr/>
          <p:nvPr/>
        </p:nvGraphicFramePr>
        <p:xfrm>
          <a:off x="2209800" y="1066800"/>
          <a:ext cx="8001000" cy="3924300"/>
        </p:xfrm>
        <a:graphic>
          <a:graphicData uri="http://schemas.openxmlformats.org/presentationml/2006/ole">
            <mc:AlternateContent xmlns:mc="http://schemas.openxmlformats.org/markup-compatibility/2006">
              <mc:Choice xmlns:v="urn:schemas-microsoft-com:vml" Requires="v">
                <p:oleObj spid="_x0000_s3126" name="" r:id="rId1" imgW="4099560" imgH="2011680" progId="Visio.Drawing.4">
                  <p:embed/>
                </p:oleObj>
              </mc:Choice>
              <mc:Fallback>
                <p:oleObj name="" r:id="rId1" imgW="4099560" imgH="2011680" progId="Visio.Drawing.4">
                  <p:embed/>
                  <p:pic>
                    <p:nvPicPr>
                      <p:cNvPr id="0" name="图片 3125"/>
                      <p:cNvPicPr/>
                      <p:nvPr/>
                    </p:nvPicPr>
                    <p:blipFill>
                      <a:blip r:embed="rId2"/>
                      <a:stretch>
                        <a:fillRect/>
                      </a:stretch>
                    </p:blipFill>
                    <p:spPr>
                      <a:xfrm>
                        <a:off x="2209800" y="1066800"/>
                        <a:ext cx="8001000" cy="3924300"/>
                      </a:xfrm>
                      <a:prstGeom prst="rect">
                        <a:avLst/>
                      </a:prstGeom>
                      <a:noFill/>
                      <a:ln w="38100">
                        <a:noFill/>
                        <a:miter/>
                      </a:ln>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占位符 75777"/>
          <p:cNvSpPr>
            <a:spLocks noGrp="1"/>
          </p:cNvSpPr>
          <p:nvPr>
            <p:ph type="body" idx="1"/>
          </p:nvPr>
        </p:nvSpPr>
        <p:spPr>
          <a:xfrm>
            <a:off x="2057400" y="533400"/>
            <a:ext cx="7772400" cy="5562600"/>
          </a:xfrm>
        </p:spPr>
        <p:txBody>
          <a:bodyPr/>
          <a:p>
            <a:pPr algn="just">
              <a:buNone/>
            </a:pPr>
            <a:r>
              <a:rPr lang="zh-CN" altLang="en-US"/>
              <a:t>【</a:t>
            </a:r>
            <a:r>
              <a:rPr lang="zh-CN" altLang="en-US" dirty="0"/>
              <a:t>例</a:t>
            </a:r>
            <a:r>
              <a:rPr lang="en-US" altLang="zh-CN"/>
              <a:t>5.2</a:t>
            </a:r>
            <a:r>
              <a:rPr lang="zh-CN" altLang="en-US"/>
              <a:t>】 </a:t>
            </a:r>
            <a:r>
              <a:rPr lang="zh-CN" altLang="en-US" dirty="0"/>
              <a:t>用</a:t>
            </a:r>
            <a:r>
              <a:rPr lang="en-US" altLang="zh-CN"/>
              <a:t>74160</a:t>
            </a:r>
            <a:r>
              <a:rPr lang="zh-CN" altLang="en-US" dirty="0"/>
              <a:t>构造八进制加法计数器。</a:t>
            </a:r>
            <a:endParaRPr lang="zh-CN" altLang="en-US" dirty="0"/>
          </a:p>
          <a:p>
            <a:pPr algn="just">
              <a:buNone/>
            </a:pPr>
            <a:r>
              <a:rPr lang="zh-CN" altLang="en-US" dirty="0"/>
              <a:t>             解</a:t>
            </a:r>
            <a:r>
              <a:rPr lang="en-US" altLang="zh-CN"/>
              <a:t>:74160</a:t>
            </a:r>
            <a:r>
              <a:rPr lang="zh-CN" altLang="en-US" dirty="0"/>
              <a:t>是具有异步清零和同步置数功能的十进制加法计数器</a:t>
            </a:r>
            <a:r>
              <a:rPr lang="en-US" altLang="zh-CN"/>
              <a:t>,</a:t>
            </a:r>
            <a:r>
              <a:rPr lang="zh-CN" altLang="en-US" dirty="0"/>
              <a:t>它的计数循环中包含</a:t>
            </a:r>
            <a:r>
              <a:rPr lang="en-US" altLang="zh-CN"/>
              <a:t>10</a:t>
            </a:r>
            <a:r>
              <a:rPr lang="zh-CN" altLang="en-US" dirty="0"/>
              <a:t>个状态。因此</a:t>
            </a:r>
            <a:r>
              <a:rPr lang="en-US" altLang="zh-CN"/>
              <a:t>,</a:t>
            </a:r>
            <a:r>
              <a:rPr lang="zh-CN" altLang="en-US" dirty="0"/>
              <a:t>用</a:t>
            </a:r>
            <a:r>
              <a:rPr lang="en-US" altLang="zh-CN"/>
              <a:t>74160</a:t>
            </a:r>
            <a:r>
              <a:rPr lang="zh-CN" altLang="en-US" dirty="0"/>
              <a:t>构造八进制加法计数器时</a:t>
            </a:r>
            <a:r>
              <a:rPr lang="en-US" altLang="zh-CN"/>
              <a:t>,</a:t>
            </a:r>
            <a:r>
              <a:rPr lang="zh-CN" altLang="en-US" dirty="0"/>
              <a:t>要使它提前两个状态结束计数循环</a:t>
            </a:r>
            <a:r>
              <a:rPr lang="en-US" altLang="zh-CN"/>
              <a:t>,</a:t>
            </a:r>
            <a:r>
              <a:rPr lang="zh-CN" altLang="en-US" dirty="0"/>
              <a:t>使状态</a:t>
            </a:r>
            <a:r>
              <a:rPr lang="en-US" altLang="zh-CN"/>
              <a:t>0111</a:t>
            </a:r>
            <a:r>
              <a:rPr lang="zh-CN" altLang="en-US" dirty="0"/>
              <a:t>的下一个状态改为</a:t>
            </a:r>
            <a:r>
              <a:rPr lang="en-US" altLang="zh-CN"/>
              <a:t>0000</a:t>
            </a:r>
            <a:r>
              <a:rPr lang="zh-CN" altLang="en-US" dirty="0"/>
              <a:t>而非原来的</a:t>
            </a:r>
            <a:r>
              <a:rPr lang="en-US" altLang="zh-CN"/>
              <a:t>1000,</a:t>
            </a:r>
            <a:r>
              <a:rPr lang="zh-CN" altLang="en-US" dirty="0"/>
              <a:t>如图</a:t>
            </a:r>
            <a:r>
              <a:rPr lang="en-US" altLang="zh-CN"/>
              <a:t>5―37</a:t>
            </a:r>
            <a:r>
              <a:rPr lang="zh-CN" altLang="en-US" dirty="0"/>
              <a:t>所示。</a:t>
            </a:r>
            <a:endParaRPr lang="zh-CN" altLang="en-US" dirty="0"/>
          </a:p>
          <a:p>
            <a:pPr algn="just">
              <a:buNone/>
            </a:pPr>
            <a:r>
              <a:rPr lang="en-US" altLang="zh-CN" dirty="0"/>
              <a:t> </a:t>
            </a:r>
            <a:endParaRPr lang="en-US" altLang="zh-CN" dirty="0"/>
          </a:p>
          <a:p>
            <a:pPr>
              <a:buNone/>
            </a:pPr>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文本框 76801"/>
          <p:cNvSpPr txBox="1"/>
          <p:nvPr/>
        </p:nvSpPr>
        <p:spPr>
          <a:xfrm>
            <a:off x="2286000" y="5334000"/>
            <a:ext cx="77724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5―37 </a:t>
            </a:r>
            <a:r>
              <a:rPr lang="zh-CN" altLang="en-US" sz="2400" dirty="0">
                <a:latin typeface="Times New Roman" panose="02020603050405020304" pitchFamily="18" charset="0"/>
              </a:rPr>
              <a:t>十进制加法转换为八进制加法的状态转换示意图</a:t>
            </a:r>
            <a:endParaRPr lang="zh-CN" altLang="en-US" sz="2400">
              <a:latin typeface="Times New Roman" panose="02020603050405020304" pitchFamily="18" charset="0"/>
            </a:endParaRPr>
          </a:p>
        </p:txBody>
      </p:sp>
      <p:graphicFrame>
        <p:nvGraphicFramePr>
          <p:cNvPr id="76803" name="对象 76802"/>
          <p:cNvGraphicFramePr/>
          <p:nvPr/>
        </p:nvGraphicFramePr>
        <p:xfrm>
          <a:off x="2971800" y="1905000"/>
          <a:ext cx="5867400" cy="2730500"/>
        </p:xfrm>
        <a:graphic>
          <a:graphicData uri="http://schemas.openxmlformats.org/presentationml/2006/ole">
            <mc:AlternateContent xmlns:mc="http://schemas.openxmlformats.org/markup-compatibility/2006">
              <mc:Choice xmlns:v="urn:schemas-microsoft-com:vml" Requires="v">
                <p:oleObj spid="_x0000_s3124" name="" r:id="rId1" imgW="2156460" imgH="998220" progId="Visio.Drawing.4">
                  <p:embed/>
                </p:oleObj>
              </mc:Choice>
              <mc:Fallback>
                <p:oleObj name="" r:id="rId1" imgW="2156460" imgH="998220" progId="Visio.Drawing.4">
                  <p:embed/>
                  <p:pic>
                    <p:nvPicPr>
                      <p:cNvPr id="0" name="图片 3123"/>
                      <p:cNvPicPr/>
                      <p:nvPr/>
                    </p:nvPicPr>
                    <p:blipFill>
                      <a:blip r:embed="rId2"/>
                      <a:stretch>
                        <a:fillRect/>
                      </a:stretch>
                    </p:blipFill>
                    <p:spPr>
                      <a:xfrm>
                        <a:off x="2971800" y="1905000"/>
                        <a:ext cx="5867400" cy="2730500"/>
                      </a:xfrm>
                      <a:prstGeom prst="rect">
                        <a:avLst/>
                      </a:prstGeom>
                      <a:noFill/>
                      <a:ln w="38100">
                        <a:noFill/>
                        <a:miter/>
                      </a:ln>
                    </p:spPr>
                  </p:pic>
                </p:oleObj>
              </mc:Fallback>
            </mc:AlternateContent>
          </a:graphicData>
        </a:graphic>
      </p:graphicFrame>
      <p:sp>
        <p:nvSpPr>
          <p:cNvPr id="76805" name="矩形 76804"/>
          <p:cNvSpPr/>
          <p:nvPr/>
        </p:nvSpPr>
        <p:spPr>
          <a:xfrm>
            <a:off x="1992313" y="765175"/>
            <a:ext cx="8087360" cy="583565"/>
          </a:xfrm>
          <a:prstGeom prst="rect">
            <a:avLst/>
          </a:prstGeom>
          <a:noFill/>
          <a:ln w="9525">
            <a:noFill/>
          </a:ln>
        </p:spPr>
        <p:txBody>
          <a:bodyPr wrap="none" anchor="t" anchorCtr="0">
            <a:spAutoFit/>
          </a:bodyPr>
          <a:p>
            <a:r>
              <a:rPr lang="zh-CN" altLang="en-US" sz="3200">
                <a:latin typeface="Arial" panose="020B0604020202020204" pitchFamily="34" charset="0"/>
              </a:rPr>
              <a:t>【</a:t>
            </a:r>
            <a:r>
              <a:rPr lang="zh-CN" altLang="en-US" sz="3200" dirty="0">
                <a:latin typeface="Arial" panose="020B0604020202020204" pitchFamily="34" charset="0"/>
              </a:rPr>
              <a:t>例</a:t>
            </a:r>
            <a:r>
              <a:rPr lang="en-US" altLang="zh-CN" sz="3200">
                <a:latin typeface="Arial" panose="020B0604020202020204" pitchFamily="34" charset="0"/>
              </a:rPr>
              <a:t>5.2</a:t>
            </a:r>
            <a:r>
              <a:rPr lang="zh-CN" altLang="en-US" sz="3200">
                <a:latin typeface="Arial" panose="020B0604020202020204" pitchFamily="34" charset="0"/>
              </a:rPr>
              <a:t>】 </a:t>
            </a:r>
            <a:r>
              <a:rPr lang="zh-CN" altLang="en-US" sz="3200" dirty="0">
                <a:latin typeface="Arial" panose="020B0604020202020204" pitchFamily="34" charset="0"/>
              </a:rPr>
              <a:t>用</a:t>
            </a:r>
            <a:r>
              <a:rPr lang="en-US" altLang="zh-CN" sz="3200">
                <a:latin typeface="Arial" panose="020B0604020202020204" pitchFamily="34" charset="0"/>
              </a:rPr>
              <a:t>74160</a:t>
            </a:r>
            <a:r>
              <a:rPr lang="zh-CN" altLang="en-US" sz="3200" dirty="0">
                <a:latin typeface="Arial" panose="020B0604020202020204" pitchFamily="34" charset="0"/>
              </a:rPr>
              <a:t>构造八进制加法计数器。</a:t>
            </a:r>
            <a:endParaRPr lang="zh-CN" altLang="en-US" sz="3200" dirty="0">
              <a:latin typeface="Arial" panose="020B0604020202020204"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文本框 78849"/>
          <p:cNvSpPr txBox="1"/>
          <p:nvPr/>
        </p:nvSpPr>
        <p:spPr>
          <a:xfrm>
            <a:off x="3581400" y="4953000"/>
            <a:ext cx="59436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5―38 </a:t>
            </a:r>
            <a:r>
              <a:rPr lang="zh-CN" altLang="en-US" sz="2400" dirty="0">
                <a:latin typeface="Times New Roman" panose="02020603050405020304" pitchFamily="18" charset="0"/>
              </a:rPr>
              <a:t>用</a:t>
            </a:r>
            <a:r>
              <a:rPr lang="en-US" altLang="zh-CN" sz="2400">
                <a:latin typeface="Times New Roman" panose="02020603050405020304" pitchFamily="18" charset="0"/>
              </a:rPr>
              <a:t>74160</a:t>
            </a:r>
            <a:r>
              <a:rPr lang="zh-CN" altLang="en-US" sz="2400" dirty="0">
                <a:latin typeface="Times New Roman" panose="02020603050405020304" pitchFamily="18" charset="0"/>
              </a:rPr>
              <a:t>构造八进制加法计数器</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a:t>
            </a:r>
            <a:r>
              <a:rPr lang="en-US" altLang="zh-CN" sz="2400">
                <a:latin typeface="Times New Roman" panose="02020603050405020304" pitchFamily="18" charset="0"/>
              </a:rPr>
              <a:t>a</a:t>
            </a:r>
            <a:r>
              <a:rPr lang="zh-CN" altLang="en-US" sz="2400">
                <a:latin typeface="Times New Roman" panose="02020603050405020304" pitchFamily="18" charset="0"/>
              </a:rPr>
              <a:t>）</a:t>
            </a:r>
            <a:r>
              <a:rPr lang="zh-CN" altLang="en-US" sz="2400" dirty="0">
                <a:latin typeface="Times New Roman" panose="02020603050405020304" pitchFamily="18" charset="0"/>
              </a:rPr>
              <a:t>异步清零法</a:t>
            </a:r>
            <a:r>
              <a:rPr lang="en-US" altLang="zh-CN" sz="2400">
                <a:latin typeface="Times New Roman" panose="02020603050405020304" pitchFamily="18" charset="0"/>
              </a:rPr>
              <a:t>;(b)</a:t>
            </a:r>
            <a:r>
              <a:rPr lang="zh-CN" altLang="en-US" sz="2400" dirty="0">
                <a:latin typeface="Times New Roman" panose="02020603050405020304" pitchFamily="18" charset="0"/>
              </a:rPr>
              <a:t>同步置数法</a:t>
            </a:r>
            <a:endParaRPr lang="zh-CN" altLang="en-US" sz="2400">
              <a:latin typeface="Times New Roman" panose="02020603050405020304" pitchFamily="18" charset="0"/>
            </a:endParaRPr>
          </a:p>
        </p:txBody>
      </p:sp>
      <p:graphicFrame>
        <p:nvGraphicFramePr>
          <p:cNvPr id="78851" name="对象 78850"/>
          <p:cNvGraphicFramePr/>
          <p:nvPr/>
        </p:nvGraphicFramePr>
        <p:xfrm>
          <a:off x="2057400" y="762000"/>
          <a:ext cx="7696200" cy="3775075"/>
        </p:xfrm>
        <a:graphic>
          <a:graphicData uri="http://schemas.openxmlformats.org/presentationml/2006/ole">
            <mc:AlternateContent xmlns:mc="http://schemas.openxmlformats.org/markup-compatibility/2006">
              <mc:Choice xmlns:v="urn:schemas-microsoft-com:vml" Requires="v">
                <p:oleObj spid="_x0000_s3125" name="" r:id="rId1" imgW="4099560" imgH="2011680" progId="Visio.Drawing.4">
                  <p:embed/>
                </p:oleObj>
              </mc:Choice>
              <mc:Fallback>
                <p:oleObj name="" r:id="rId1" imgW="4099560" imgH="2011680" progId="Visio.Drawing.4">
                  <p:embed/>
                  <p:pic>
                    <p:nvPicPr>
                      <p:cNvPr id="0" name="图片 3124"/>
                      <p:cNvPicPr/>
                      <p:nvPr/>
                    </p:nvPicPr>
                    <p:blipFill>
                      <a:blip r:embed="rId2"/>
                      <a:stretch>
                        <a:fillRect/>
                      </a:stretch>
                    </p:blipFill>
                    <p:spPr>
                      <a:xfrm>
                        <a:off x="2057400" y="762000"/>
                        <a:ext cx="7696200" cy="3775075"/>
                      </a:xfrm>
                      <a:prstGeom prst="rect">
                        <a:avLst/>
                      </a:prstGeom>
                      <a:noFill/>
                      <a:ln w="38100">
                        <a:noFill/>
                        <a:miter/>
                      </a:ln>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文本占位符 79873"/>
          <p:cNvSpPr>
            <a:spLocks noGrp="1"/>
          </p:cNvSpPr>
          <p:nvPr>
            <p:ph type="body" idx="1"/>
          </p:nvPr>
        </p:nvSpPr>
        <p:spPr>
          <a:xfrm>
            <a:off x="2057400" y="533400"/>
            <a:ext cx="7772400" cy="5562600"/>
          </a:xfrm>
        </p:spPr>
        <p:txBody>
          <a:bodyPr/>
          <a:p>
            <a:pPr algn="just">
              <a:buNone/>
            </a:pPr>
            <a:r>
              <a:rPr lang="en-US" altLang="zh-CN"/>
              <a:t>2) </a:t>
            </a:r>
            <a:r>
              <a:rPr lang="zh-CN" altLang="en-US" dirty="0"/>
              <a:t>已有计数器的模</a:t>
            </a:r>
            <a:r>
              <a:rPr lang="en-US" altLang="zh-CN"/>
              <a:t>N</a:t>
            </a:r>
            <a:r>
              <a:rPr lang="zh-CN" altLang="en-US" dirty="0"/>
              <a:t>小于要构造计数器的模</a:t>
            </a:r>
            <a:r>
              <a:rPr lang="en-US" altLang="zh-CN"/>
              <a:t>M</a:t>
            </a:r>
            <a:endParaRPr lang="en-US" altLang="zh-CN"/>
          </a:p>
          <a:p>
            <a:pPr algn="just">
              <a:buNone/>
            </a:pPr>
            <a:r>
              <a:rPr lang="en-US" altLang="zh-CN"/>
              <a:t>             </a:t>
            </a:r>
            <a:r>
              <a:rPr lang="zh-CN" altLang="en-US" dirty="0"/>
              <a:t>当已有计数器的模</a:t>
            </a:r>
            <a:r>
              <a:rPr lang="en-US" altLang="zh-CN"/>
              <a:t>N</a:t>
            </a:r>
            <a:r>
              <a:rPr lang="zh-CN" altLang="en-US" dirty="0"/>
              <a:t>小于要构造计数器的模</a:t>
            </a:r>
            <a:r>
              <a:rPr lang="en-US" altLang="zh-CN"/>
              <a:t>M</a:t>
            </a:r>
            <a:r>
              <a:rPr lang="zh-CN" altLang="en-US" dirty="0"/>
              <a:t>时</a:t>
            </a:r>
            <a:r>
              <a:rPr lang="en-US" altLang="zh-CN"/>
              <a:t>,</a:t>
            </a:r>
            <a:r>
              <a:rPr lang="zh-CN" altLang="en-US" dirty="0"/>
              <a:t>如果</a:t>
            </a:r>
            <a:r>
              <a:rPr lang="en-US" altLang="zh-CN"/>
              <a:t>M</a:t>
            </a:r>
            <a:r>
              <a:rPr lang="zh-CN" altLang="en-US" dirty="0"/>
              <a:t>可以表示为已有计数器的模的乘积</a:t>
            </a:r>
            <a:r>
              <a:rPr lang="en-US" altLang="zh-CN"/>
              <a:t>,</a:t>
            </a:r>
            <a:r>
              <a:rPr lang="zh-CN" altLang="en-US" dirty="0"/>
              <a:t>则只需将计数器串接起来即可</a:t>
            </a:r>
            <a:r>
              <a:rPr lang="en-US" altLang="zh-CN"/>
              <a:t>,</a:t>
            </a:r>
            <a:r>
              <a:rPr lang="zh-CN" altLang="en-US" dirty="0"/>
              <a:t>无需利用计数器的清零端和置数端</a:t>
            </a:r>
            <a:r>
              <a:rPr lang="en-US" altLang="zh-CN"/>
              <a:t>;</a:t>
            </a:r>
            <a:r>
              <a:rPr lang="zh-CN" altLang="en-US" dirty="0"/>
              <a:t>如果</a:t>
            </a:r>
            <a:r>
              <a:rPr lang="en-US" altLang="zh-CN"/>
              <a:t>M</a:t>
            </a:r>
            <a:r>
              <a:rPr lang="zh-CN" altLang="en-US" dirty="0"/>
              <a:t>不能表示为已有计数器的模的乘积</a:t>
            </a:r>
            <a:r>
              <a:rPr lang="en-US" altLang="zh-CN"/>
              <a:t>,</a:t>
            </a:r>
            <a:r>
              <a:rPr lang="zh-CN" altLang="en-US" dirty="0"/>
              <a:t>则不仅要将计数器串接起来</a:t>
            </a:r>
            <a:r>
              <a:rPr lang="en-US" altLang="zh-CN"/>
              <a:t>,</a:t>
            </a:r>
            <a:r>
              <a:rPr lang="zh-CN" altLang="en-US" dirty="0"/>
              <a:t>还要利用计数器的清零端和置数端</a:t>
            </a:r>
            <a:r>
              <a:rPr lang="en-US" altLang="zh-CN"/>
              <a:t>,</a:t>
            </a:r>
            <a:r>
              <a:rPr lang="zh-CN" altLang="en-US" dirty="0"/>
              <a:t>使计数器绕过多余的状态。</a:t>
            </a:r>
            <a:endParaRPr lang="zh-CN" altLang="en-US" dirty="0"/>
          </a:p>
          <a:p>
            <a:pPr>
              <a:buNone/>
            </a:pPr>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文本占位符 80897"/>
          <p:cNvSpPr>
            <a:spLocks noGrp="1"/>
          </p:cNvSpPr>
          <p:nvPr>
            <p:ph type="body" idx="1"/>
          </p:nvPr>
        </p:nvSpPr>
        <p:spPr>
          <a:xfrm>
            <a:off x="1828800" y="533400"/>
            <a:ext cx="8001000" cy="5638800"/>
          </a:xfrm>
        </p:spPr>
        <p:txBody>
          <a:bodyPr/>
          <a:p>
            <a:pPr algn="just">
              <a:buNone/>
            </a:pPr>
            <a:r>
              <a:rPr lang="zh-CN" altLang="en-US"/>
              <a:t>【</a:t>
            </a:r>
            <a:r>
              <a:rPr lang="zh-CN" altLang="en-US" dirty="0"/>
              <a:t>例</a:t>
            </a:r>
            <a:r>
              <a:rPr lang="en-US" altLang="zh-CN"/>
              <a:t>5.3</a:t>
            </a:r>
            <a:r>
              <a:rPr lang="zh-CN" altLang="en-US"/>
              <a:t>】 </a:t>
            </a:r>
            <a:r>
              <a:rPr lang="zh-CN" altLang="en-US" dirty="0"/>
              <a:t>用</a:t>
            </a:r>
            <a:r>
              <a:rPr lang="en-US" altLang="zh-CN"/>
              <a:t>74160</a:t>
            </a:r>
            <a:r>
              <a:rPr lang="zh-CN" altLang="en-US" dirty="0"/>
              <a:t>和</a:t>
            </a:r>
            <a:r>
              <a:rPr lang="en-US" altLang="zh-CN"/>
              <a:t>74163</a:t>
            </a:r>
            <a:r>
              <a:rPr lang="zh-CN" altLang="en-US" dirty="0"/>
              <a:t>构造一百六十进制计数器。</a:t>
            </a:r>
            <a:endParaRPr lang="zh-CN" altLang="en-US" dirty="0"/>
          </a:p>
          <a:p>
            <a:pPr algn="just">
              <a:buNone/>
            </a:pPr>
            <a:r>
              <a:rPr lang="zh-CN" altLang="en-US" dirty="0"/>
              <a:t>            解</a:t>
            </a:r>
            <a:r>
              <a:rPr lang="en-US" altLang="zh-CN"/>
              <a:t>:74160</a:t>
            </a:r>
            <a:r>
              <a:rPr lang="zh-CN" altLang="en-US" dirty="0"/>
              <a:t>的模为</a:t>
            </a:r>
            <a:r>
              <a:rPr lang="en-US" altLang="zh-CN"/>
              <a:t>10,74163</a:t>
            </a:r>
            <a:r>
              <a:rPr lang="zh-CN" altLang="en-US" dirty="0"/>
              <a:t>的模是</a:t>
            </a:r>
            <a:r>
              <a:rPr lang="en-US" altLang="zh-CN"/>
              <a:t>16,</a:t>
            </a:r>
            <a:r>
              <a:rPr lang="zh-CN" altLang="en-US" dirty="0"/>
              <a:t>两者的乘积正好为</a:t>
            </a:r>
            <a:r>
              <a:rPr lang="en-US" altLang="zh-CN"/>
              <a:t>160,</a:t>
            </a:r>
            <a:r>
              <a:rPr lang="zh-CN" altLang="en-US" dirty="0"/>
              <a:t>因此可以直接将一个</a:t>
            </a:r>
            <a:r>
              <a:rPr lang="en-US" altLang="zh-CN"/>
              <a:t>74160</a:t>
            </a:r>
            <a:r>
              <a:rPr lang="zh-CN" altLang="en-US" dirty="0"/>
              <a:t>和一个</a:t>
            </a:r>
            <a:r>
              <a:rPr lang="en-US" altLang="zh-CN"/>
              <a:t>74163</a:t>
            </a:r>
            <a:r>
              <a:rPr lang="zh-CN" altLang="en-US" dirty="0"/>
              <a:t>连接起来实现一百六十进制计数器。</a:t>
            </a:r>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框 82945"/>
          <p:cNvSpPr txBox="1"/>
          <p:nvPr/>
        </p:nvSpPr>
        <p:spPr>
          <a:xfrm>
            <a:off x="4419600" y="5257800"/>
            <a:ext cx="48006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5―40 </a:t>
            </a:r>
            <a:r>
              <a:rPr lang="zh-CN" altLang="en-US" sz="2400" dirty="0">
                <a:latin typeface="Times New Roman" panose="02020603050405020304" pitchFamily="18" charset="0"/>
              </a:rPr>
              <a:t>并行进位连接方式</a:t>
            </a:r>
            <a:endParaRPr lang="zh-CN" altLang="en-US" sz="2400">
              <a:latin typeface="Times New Roman" panose="02020603050405020304" pitchFamily="18" charset="0"/>
            </a:endParaRPr>
          </a:p>
        </p:txBody>
      </p:sp>
      <p:graphicFrame>
        <p:nvGraphicFramePr>
          <p:cNvPr id="82947" name="对象 82946"/>
          <p:cNvGraphicFramePr/>
          <p:nvPr/>
        </p:nvGraphicFramePr>
        <p:xfrm>
          <a:off x="1981200" y="1219200"/>
          <a:ext cx="7924800" cy="3524250"/>
        </p:xfrm>
        <a:graphic>
          <a:graphicData uri="http://schemas.openxmlformats.org/presentationml/2006/ole">
            <mc:AlternateContent xmlns:mc="http://schemas.openxmlformats.org/markup-compatibility/2006">
              <mc:Choice xmlns:v="urn:schemas-microsoft-com:vml" Requires="v">
                <p:oleObj spid="_x0000_s3130" name="" r:id="rId1" imgW="3230880" imgH="1440180" progId="Visio.Drawing.4">
                  <p:embed/>
                </p:oleObj>
              </mc:Choice>
              <mc:Fallback>
                <p:oleObj name="" r:id="rId1" imgW="3230880" imgH="1440180" progId="Visio.Drawing.4">
                  <p:embed/>
                  <p:pic>
                    <p:nvPicPr>
                      <p:cNvPr id="0" name="图片 3129"/>
                      <p:cNvPicPr/>
                      <p:nvPr/>
                    </p:nvPicPr>
                    <p:blipFill>
                      <a:blip r:embed="rId2"/>
                      <a:stretch>
                        <a:fillRect/>
                      </a:stretch>
                    </p:blipFill>
                    <p:spPr>
                      <a:xfrm>
                        <a:off x="1981200" y="1219200"/>
                        <a:ext cx="7924800" cy="3524250"/>
                      </a:xfrm>
                      <a:prstGeom prst="rect">
                        <a:avLst/>
                      </a:prstGeom>
                      <a:noFill/>
                      <a:ln w="38100">
                        <a:noFill/>
                        <a:miter/>
                      </a:ln>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占位符 83969"/>
          <p:cNvSpPr>
            <a:spLocks noGrp="1"/>
          </p:cNvSpPr>
          <p:nvPr>
            <p:ph type="body" idx="1"/>
          </p:nvPr>
        </p:nvSpPr>
        <p:spPr>
          <a:xfrm>
            <a:off x="1981200" y="533400"/>
            <a:ext cx="7772400" cy="5715000"/>
          </a:xfrm>
        </p:spPr>
        <p:txBody>
          <a:bodyPr/>
          <a:p>
            <a:pPr algn="just">
              <a:buNone/>
            </a:pPr>
            <a:r>
              <a:rPr lang="zh-CN" altLang="en-US"/>
              <a:t>【</a:t>
            </a:r>
            <a:r>
              <a:rPr lang="zh-CN" altLang="en-US" dirty="0"/>
              <a:t>例</a:t>
            </a:r>
            <a:r>
              <a:rPr lang="en-US" altLang="zh-CN"/>
              <a:t>5.4</a:t>
            </a:r>
            <a:r>
              <a:rPr lang="zh-CN" altLang="en-US"/>
              <a:t>】 </a:t>
            </a:r>
            <a:r>
              <a:rPr lang="zh-CN" altLang="en-US" dirty="0"/>
              <a:t>用</a:t>
            </a:r>
            <a:r>
              <a:rPr lang="en-US" altLang="zh-CN"/>
              <a:t>74163</a:t>
            </a:r>
            <a:r>
              <a:rPr lang="zh-CN" altLang="en-US" dirty="0"/>
              <a:t>构造二百进制计数器。</a:t>
            </a:r>
            <a:endParaRPr lang="zh-CN" altLang="en-US" dirty="0"/>
          </a:p>
          <a:p>
            <a:pPr algn="just">
              <a:buNone/>
            </a:pPr>
            <a:r>
              <a:rPr lang="zh-CN" altLang="en-US" dirty="0"/>
              <a:t>             解</a:t>
            </a:r>
            <a:r>
              <a:rPr lang="en-US" altLang="zh-CN"/>
              <a:t>:74163</a:t>
            </a:r>
            <a:r>
              <a:rPr lang="zh-CN" altLang="en-US" dirty="0"/>
              <a:t>的模为</a:t>
            </a:r>
            <a:r>
              <a:rPr lang="en-US" altLang="zh-CN"/>
              <a:t>16,</a:t>
            </a:r>
            <a:r>
              <a:rPr lang="zh-CN" altLang="en-US" dirty="0"/>
              <a:t>将两片</a:t>
            </a:r>
            <a:r>
              <a:rPr lang="en-US" altLang="zh-CN"/>
              <a:t>74163</a:t>
            </a:r>
            <a:r>
              <a:rPr lang="zh-CN" altLang="en-US" dirty="0"/>
              <a:t>连接起来可以构成二百五十六进制计数器。要构造二百进制计数器</a:t>
            </a:r>
            <a:r>
              <a:rPr lang="en-US" altLang="zh-CN"/>
              <a:t>,</a:t>
            </a:r>
            <a:r>
              <a:rPr lang="zh-CN" altLang="en-US" dirty="0"/>
              <a:t>必须让计数器绕过</a:t>
            </a:r>
            <a:r>
              <a:rPr lang="en-US" altLang="zh-CN"/>
              <a:t>56</a:t>
            </a:r>
            <a:r>
              <a:rPr lang="zh-CN" altLang="en-US" dirty="0"/>
              <a:t>个多余的状态</a:t>
            </a:r>
            <a:r>
              <a:rPr lang="en-US" altLang="zh-CN"/>
              <a:t>,</a:t>
            </a:r>
            <a:r>
              <a:rPr lang="zh-CN" altLang="en-US" dirty="0"/>
              <a:t>使计数器从全</a:t>
            </a:r>
            <a:r>
              <a:rPr lang="en-US" altLang="zh-CN"/>
              <a:t>0</a:t>
            </a:r>
            <a:r>
              <a:rPr lang="zh-CN" altLang="en-US" dirty="0"/>
              <a:t>状态开始计数</a:t>
            </a:r>
            <a:r>
              <a:rPr lang="en-US" altLang="zh-CN"/>
              <a:t>,</a:t>
            </a:r>
            <a:r>
              <a:rPr lang="zh-CN" altLang="en-US" dirty="0"/>
              <a:t>即经过输入</a:t>
            </a:r>
            <a:r>
              <a:rPr lang="en-US" altLang="zh-CN"/>
              <a:t>200</a:t>
            </a:r>
            <a:r>
              <a:rPr lang="zh-CN" altLang="en-US" dirty="0"/>
              <a:t>个计数脉冲后</a:t>
            </a:r>
            <a:r>
              <a:rPr lang="en-US" altLang="zh-CN"/>
              <a:t>,</a:t>
            </a:r>
            <a:r>
              <a:rPr lang="zh-CN" altLang="en-US" dirty="0"/>
              <a:t>重新回到全</a:t>
            </a:r>
            <a:r>
              <a:rPr lang="en-US" altLang="zh-CN"/>
              <a:t>0</a:t>
            </a:r>
            <a:r>
              <a:rPr lang="zh-CN" altLang="en-US" dirty="0"/>
              <a:t>状态。可以采用整体清零或整体置数方法。由于</a:t>
            </a:r>
            <a:r>
              <a:rPr lang="en-US" altLang="zh-CN"/>
              <a:t>74163</a:t>
            </a:r>
            <a:r>
              <a:rPr lang="zh-CN" altLang="en-US" dirty="0"/>
              <a:t>的清零和置数功能是同步方式的</a:t>
            </a:r>
            <a:r>
              <a:rPr lang="en-US" altLang="zh-CN"/>
              <a:t>,</a:t>
            </a:r>
            <a:r>
              <a:rPr lang="zh-CN" altLang="en-US" dirty="0"/>
              <a:t>因此要在计数</a:t>
            </a:r>
            <a:r>
              <a:rPr lang="en-US" altLang="zh-CN"/>
              <a:t>199</a:t>
            </a:r>
            <a:r>
              <a:rPr lang="zh-CN" altLang="en-US" dirty="0"/>
              <a:t>个脉冲后</a:t>
            </a:r>
            <a:r>
              <a:rPr lang="en-US" altLang="zh-CN"/>
              <a:t>,</a:t>
            </a:r>
            <a:r>
              <a:rPr lang="zh-CN" altLang="en-US" dirty="0"/>
              <a:t>使两片计数器的清零输入端或置数输入端都有效。</a:t>
            </a:r>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框 86017"/>
          <p:cNvSpPr txBox="1"/>
          <p:nvPr/>
        </p:nvSpPr>
        <p:spPr>
          <a:xfrm>
            <a:off x="3276600" y="5486400"/>
            <a:ext cx="5867400" cy="82994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5―41 </a:t>
            </a:r>
            <a:r>
              <a:rPr lang="zh-CN" altLang="en-US" sz="2400" dirty="0">
                <a:latin typeface="Times New Roman" panose="02020603050405020304" pitchFamily="18" charset="0"/>
              </a:rPr>
              <a:t>用两片</a:t>
            </a:r>
            <a:r>
              <a:rPr lang="en-US" altLang="zh-CN" sz="2400">
                <a:latin typeface="Times New Roman" panose="02020603050405020304" pitchFamily="18" charset="0"/>
              </a:rPr>
              <a:t>74163</a:t>
            </a:r>
            <a:r>
              <a:rPr lang="zh-CN" altLang="en-US" sz="2400" dirty="0">
                <a:latin typeface="Times New Roman" panose="02020603050405020304" pitchFamily="18" charset="0"/>
              </a:rPr>
              <a:t>构成二百进制计数器   </a:t>
            </a:r>
            <a:r>
              <a:rPr lang="en-US" altLang="zh-CN" sz="2400">
                <a:latin typeface="Times New Roman" panose="02020603050405020304" pitchFamily="18" charset="0"/>
              </a:rPr>
              <a:t>(a)</a:t>
            </a:r>
            <a:r>
              <a:rPr lang="zh-CN" altLang="en-US" sz="2400" dirty="0">
                <a:latin typeface="Times New Roman" panose="02020603050405020304" pitchFamily="18" charset="0"/>
              </a:rPr>
              <a:t>整体清零法</a:t>
            </a:r>
            <a:r>
              <a:rPr lang="en-US" altLang="zh-CN" sz="2400">
                <a:latin typeface="Times New Roman" panose="02020603050405020304" pitchFamily="18" charset="0"/>
              </a:rPr>
              <a:t>;(b)</a:t>
            </a:r>
            <a:r>
              <a:rPr lang="zh-CN" altLang="en-US" sz="2400" dirty="0">
                <a:latin typeface="Times New Roman" panose="02020603050405020304" pitchFamily="18" charset="0"/>
              </a:rPr>
              <a:t>整体置数法</a:t>
            </a:r>
            <a:endParaRPr lang="zh-CN" altLang="en-US" sz="2400">
              <a:latin typeface="Times New Roman" panose="02020603050405020304" pitchFamily="18" charset="0"/>
            </a:endParaRPr>
          </a:p>
        </p:txBody>
      </p:sp>
      <p:graphicFrame>
        <p:nvGraphicFramePr>
          <p:cNvPr id="86019" name="对象 86018"/>
          <p:cNvGraphicFramePr/>
          <p:nvPr/>
        </p:nvGraphicFramePr>
        <p:xfrm>
          <a:off x="3276600" y="457200"/>
          <a:ext cx="4948238" cy="5029200"/>
        </p:xfrm>
        <a:graphic>
          <a:graphicData uri="http://schemas.openxmlformats.org/presentationml/2006/ole">
            <mc:AlternateContent xmlns:mc="http://schemas.openxmlformats.org/markup-compatibility/2006">
              <mc:Choice xmlns:v="urn:schemas-microsoft-com:vml" Requires="v">
                <p:oleObj spid="_x0000_s3127" name="" r:id="rId1" imgW="3390900" imgH="3451860" progId="Visio.Drawing.4">
                  <p:embed/>
                </p:oleObj>
              </mc:Choice>
              <mc:Fallback>
                <p:oleObj name="" r:id="rId1" imgW="3390900" imgH="3451860" progId="Visio.Drawing.4">
                  <p:embed/>
                  <p:pic>
                    <p:nvPicPr>
                      <p:cNvPr id="0" name="图片 3126"/>
                      <p:cNvPicPr/>
                      <p:nvPr/>
                    </p:nvPicPr>
                    <p:blipFill>
                      <a:blip r:embed="rId2"/>
                      <a:stretch>
                        <a:fillRect/>
                      </a:stretch>
                    </p:blipFill>
                    <p:spPr>
                      <a:xfrm>
                        <a:off x="3276600" y="457200"/>
                        <a:ext cx="4948238" cy="5029200"/>
                      </a:xfrm>
                      <a:prstGeom prst="rect">
                        <a:avLst/>
                      </a:prstGeom>
                      <a:noFill/>
                      <a:ln w="38100">
                        <a:noFill/>
                        <a:miter/>
                      </a:ln>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文本占位符 87041"/>
          <p:cNvSpPr>
            <a:spLocks noGrp="1"/>
          </p:cNvSpPr>
          <p:nvPr>
            <p:ph type="body" idx="1"/>
          </p:nvPr>
        </p:nvSpPr>
        <p:spPr>
          <a:xfrm>
            <a:off x="2057400" y="533400"/>
            <a:ext cx="7772400" cy="5562600"/>
          </a:xfrm>
        </p:spPr>
        <p:txBody>
          <a:bodyPr/>
          <a:p>
            <a:pPr algn="just">
              <a:buNone/>
            </a:pPr>
            <a:r>
              <a:rPr lang="en-US" altLang="zh-CN" dirty="0"/>
              <a:t>  </a:t>
            </a:r>
            <a:r>
              <a:rPr lang="en-US" altLang="zh-CN"/>
              <a:t>5. MSI</a:t>
            </a:r>
            <a:r>
              <a:rPr lang="zh-CN" altLang="en-US" dirty="0"/>
              <a:t>计数器模块的其他应用  </a:t>
            </a:r>
            <a:endParaRPr lang="zh-CN" altLang="en-US" dirty="0"/>
          </a:p>
          <a:p>
            <a:pPr algn="just">
              <a:buNone/>
            </a:pPr>
            <a:r>
              <a:rPr lang="zh-CN" altLang="en-US" dirty="0"/>
              <a:t>		分频器、定时器、并行</a:t>
            </a:r>
            <a:r>
              <a:rPr lang="en-US" altLang="zh-CN"/>
              <a:t>/</a:t>
            </a:r>
            <a:r>
              <a:rPr lang="zh-CN" altLang="en-US" dirty="0"/>
              <a:t>串行数据转换电路、序列信号发生器等。</a:t>
            </a:r>
            <a:endParaRPr lang="zh-CN" altLang="en-US" dirty="0"/>
          </a:p>
          <a:p>
            <a:pPr algn="just">
              <a:buNone/>
            </a:pPr>
            <a:r>
              <a:rPr lang="zh-CN" altLang="en-US" dirty="0"/>
              <a:t>            </a:t>
            </a:r>
            <a:endParaRPr lang="zh-CN" altLang="en-US" dirty="0"/>
          </a:p>
          <a:p>
            <a:pPr>
              <a:buNone/>
            </a:pP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124200" y="5181600"/>
            <a:ext cx="68580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5―2  </a:t>
            </a:r>
            <a:r>
              <a:rPr lang="zh-CN" altLang="en-US" sz="2400" dirty="0">
                <a:latin typeface="Times New Roman" panose="02020603050405020304" pitchFamily="18" charset="0"/>
              </a:rPr>
              <a:t>图</a:t>
            </a:r>
            <a:r>
              <a:rPr lang="en-US" altLang="zh-CN" sz="2400">
                <a:latin typeface="Times New Roman" panose="02020603050405020304" pitchFamily="18" charset="0"/>
              </a:rPr>
              <a:t>5―1</a:t>
            </a:r>
            <a:r>
              <a:rPr lang="zh-CN" altLang="en-US" sz="2400" dirty="0">
                <a:latin typeface="Times New Roman" panose="02020603050405020304" pitchFamily="18" charset="0"/>
              </a:rPr>
              <a:t>所示四位同步二进制加法计数器</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的状态转换图</a:t>
            </a:r>
            <a:endParaRPr lang="zh-CN" altLang="en-US" sz="2400">
              <a:latin typeface="Times New Roman" panose="02020603050405020304" pitchFamily="18" charset="0"/>
            </a:endParaRPr>
          </a:p>
        </p:txBody>
      </p:sp>
      <p:graphicFrame>
        <p:nvGraphicFramePr>
          <p:cNvPr id="8195" name="对象 8194"/>
          <p:cNvGraphicFramePr/>
          <p:nvPr/>
        </p:nvGraphicFramePr>
        <p:xfrm>
          <a:off x="2286000" y="990600"/>
          <a:ext cx="7543800" cy="3435350"/>
        </p:xfrm>
        <a:graphic>
          <a:graphicData uri="http://schemas.openxmlformats.org/presentationml/2006/ole">
            <mc:AlternateContent xmlns:mc="http://schemas.openxmlformats.org/markup-compatibility/2006">
              <mc:Choice xmlns:v="urn:schemas-microsoft-com:vml" Requires="v">
                <p:oleObj spid="_x0000_s3077" name="" r:id="rId1" imgW="3307080" imgH="1508760" progId="Visio.Drawing.4">
                  <p:embed/>
                </p:oleObj>
              </mc:Choice>
              <mc:Fallback>
                <p:oleObj name="" r:id="rId1" imgW="3307080" imgH="1508760" progId="Visio.Drawing.4">
                  <p:embed/>
                  <p:pic>
                    <p:nvPicPr>
                      <p:cNvPr id="0" name="图片 3076"/>
                      <p:cNvPicPr/>
                      <p:nvPr/>
                    </p:nvPicPr>
                    <p:blipFill>
                      <a:blip r:embed="rId2"/>
                      <a:stretch>
                        <a:fillRect/>
                      </a:stretch>
                    </p:blipFill>
                    <p:spPr>
                      <a:xfrm>
                        <a:off x="2286000" y="990600"/>
                        <a:ext cx="7543800" cy="3435350"/>
                      </a:xfrm>
                      <a:prstGeom prst="rect">
                        <a:avLst/>
                      </a:prstGeom>
                      <a:noFill/>
                      <a:ln w="38100">
                        <a:noFill/>
                        <a:miter/>
                      </a:ln>
                    </p:spPr>
                  </p:pic>
                </p:oleObj>
              </mc:Fallback>
            </mc:AlternateContent>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文本框 88065"/>
          <p:cNvSpPr txBox="1"/>
          <p:nvPr/>
        </p:nvSpPr>
        <p:spPr>
          <a:xfrm>
            <a:off x="4114800" y="5029200"/>
            <a:ext cx="47244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5―42  </a:t>
            </a:r>
            <a:r>
              <a:rPr lang="zh-CN" altLang="en-US" sz="2400" dirty="0">
                <a:latin typeface="Times New Roman" panose="02020603050405020304" pitchFamily="18" charset="0"/>
              </a:rPr>
              <a:t>用</a:t>
            </a:r>
            <a:r>
              <a:rPr lang="en-US" altLang="zh-CN" sz="2400">
                <a:latin typeface="Times New Roman" panose="02020603050405020304" pitchFamily="18" charset="0"/>
              </a:rPr>
              <a:t>74160</a:t>
            </a:r>
            <a:r>
              <a:rPr lang="zh-CN" altLang="en-US" sz="2400" dirty="0">
                <a:latin typeface="Times New Roman" panose="02020603050405020304" pitchFamily="18" charset="0"/>
              </a:rPr>
              <a:t>构成分频电路 </a:t>
            </a:r>
            <a:endParaRPr lang="zh-CN" altLang="en-US" sz="2400">
              <a:latin typeface="Times New Roman" panose="02020603050405020304" pitchFamily="18" charset="0"/>
            </a:endParaRPr>
          </a:p>
        </p:txBody>
      </p:sp>
      <p:graphicFrame>
        <p:nvGraphicFramePr>
          <p:cNvPr id="88067" name="对象 88066"/>
          <p:cNvGraphicFramePr/>
          <p:nvPr/>
        </p:nvGraphicFramePr>
        <p:xfrm>
          <a:off x="1905000" y="1295400"/>
          <a:ext cx="8458200" cy="2532063"/>
        </p:xfrm>
        <a:graphic>
          <a:graphicData uri="http://schemas.openxmlformats.org/presentationml/2006/ole">
            <mc:AlternateContent xmlns:mc="http://schemas.openxmlformats.org/markup-compatibility/2006">
              <mc:Choice xmlns:v="urn:schemas-microsoft-com:vml" Requires="v">
                <p:oleObj spid="_x0000_s3128" name="" r:id="rId1" imgW="4023360" imgH="1203960" progId="Visio.Drawing.4">
                  <p:embed/>
                </p:oleObj>
              </mc:Choice>
              <mc:Fallback>
                <p:oleObj name="" r:id="rId1" imgW="4023360" imgH="1203960" progId="Visio.Drawing.4">
                  <p:embed/>
                  <p:pic>
                    <p:nvPicPr>
                      <p:cNvPr id="0" name="图片 3127"/>
                      <p:cNvPicPr/>
                      <p:nvPr/>
                    </p:nvPicPr>
                    <p:blipFill>
                      <a:blip r:embed="rId2"/>
                      <a:stretch>
                        <a:fillRect/>
                      </a:stretch>
                    </p:blipFill>
                    <p:spPr>
                      <a:xfrm>
                        <a:off x="1905000" y="1295400"/>
                        <a:ext cx="8458200" cy="2532063"/>
                      </a:xfrm>
                      <a:prstGeom prst="rect">
                        <a:avLst/>
                      </a:prstGeom>
                      <a:noFill/>
                      <a:ln w="38100">
                        <a:noFill/>
                        <a:miter/>
                      </a:ln>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文本框 90113"/>
          <p:cNvSpPr txBox="1"/>
          <p:nvPr/>
        </p:nvSpPr>
        <p:spPr>
          <a:xfrm>
            <a:off x="3962400" y="5105400"/>
            <a:ext cx="53340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5―43 </a:t>
            </a:r>
            <a:r>
              <a:rPr lang="zh-CN" altLang="en-US" sz="2400" dirty="0">
                <a:latin typeface="Times New Roman" panose="02020603050405020304" pitchFamily="18" charset="0"/>
              </a:rPr>
              <a:t>并行</a:t>
            </a:r>
            <a:r>
              <a:rPr lang="en-US" altLang="zh-CN" sz="2400">
                <a:latin typeface="Times New Roman" panose="02020603050405020304" pitchFamily="18" charset="0"/>
              </a:rPr>
              <a:t>/</a:t>
            </a:r>
            <a:r>
              <a:rPr lang="zh-CN" altLang="en-US" sz="2400" dirty="0">
                <a:latin typeface="Times New Roman" panose="02020603050405020304" pitchFamily="18" charset="0"/>
              </a:rPr>
              <a:t>串行数据转换电路</a:t>
            </a:r>
            <a:endParaRPr lang="zh-CN" altLang="en-US" sz="2400">
              <a:latin typeface="Times New Roman" panose="02020603050405020304" pitchFamily="18" charset="0"/>
            </a:endParaRPr>
          </a:p>
        </p:txBody>
      </p:sp>
      <p:graphicFrame>
        <p:nvGraphicFramePr>
          <p:cNvPr id="90115" name="对象 90114"/>
          <p:cNvGraphicFramePr/>
          <p:nvPr/>
        </p:nvGraphicFramePr>
        <p:xfrm>
          <a:off x="3352800" y="685800"/>
          <a:ext cx="5105400" cy="4219575"/>
        </p:xfrm>
        <a:graphic>
          <a:graphicData uri="http://schemas.openxmlformats.org/presentationml/2006/ole">
            <mc:AlternateContent xmlns:mc="http://schemas.openxmlformats.org/markup-compatibility/2006">
              <mc:Choice xmlns:v="urn:schemas-microsoft-com:vml" Requires="v">
                <p:oleObj spid="_x0000_s3129" name="" r:id="rId1" imgW="2042160" imgH="1684020" progId="Visio.Drawing.4">
                  <p:embed/>
                </p:oleObj>
              </mc:Choice>
              <mc:Fallback>
                <p:oleObj name="" r:id="rId1" imgW="2042160" imgH="1684020" progId="Visio.Drawing.4">
                  <p:embed/>
                  <p:pic>
                    <p:nvPicPr>
                      <p:cNvPr id="0" name="图片 3128"/>
                      <p:cNvPicPr/>
                      <p:nvPr/>
                    </p:nvPicPr>
                    <p:blipFill>
                      <a:blip r:embed="rId2"/>
                      <a:stretch>
                        <a:fillRect/>
                      </a:stretch>
                    </p:blipFill>
                    <p:spPr>
                      <a:xfrm>
                        <a:off x="3352800" y="685800"/>
                        <a:ext cx="5105400" cy="4219575"/>
                      </a:xfrm>
                      <a:prstGeom prst="rect">
                        <a:avLst/>
                      </a:prstGeom>
                      <a:noFill/>
                      <a:ln w="38100">
                        <a:noFill/>
                        <a:miter/>
                      </a:ln>
                    </p:spPr>
                  </p:pic>
                </p:oleObj>
              </mc:Fallback>
            </mc:AlternateContent>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文本框 91137"/>
          <p:cNvSpPr txBox="1"/>
          <p:nvPr/>
        </p:nvSpPr>
        <p:spPr>
          <a:xfrm>
            <a:off x="2514600" y="5410200"/>
            <a:ext cx="78486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5―44 </a:t>
            </a:r>
            <a:r>
              <a:rPr lang="zh-CN" altLang="en-US" sz="2400" dirty="0">
                <a:latin typeface="Times New Roman" panose="02020603050405020304" pitchFamily="18" charset="0"/>
              </a:rPr>
              <a:t>图</a:t>
            </a:r>
            <a:r>
              <a:rPr lang="en-US" altLang="zh-CN" sz="2400">
                <a:latin typeface="Times New Roman" panose="02020603050405020304" pitchFamily="18" charset="0"/>
              </a:rPr>
              <a:t>5―43</a:t>
            </a:r>
            <a:r>
              <a:rPr lang="zh-CN" altLang="en-US" sz="2400" dirty="0">
                <a:latin typeface="Times New Roman" panose="02020603050405020304" pitchFamily="18" charset="0"/>
              </a:rPr>
              <a:t>所示并行</a:t>
            </a:r>
            <a:r>
              <a:rPr lang="en-US" altLang="zh-CN" sz="2400">
                <a:latin typeface="Times New Roman" panose="02020603050405020304" pitchFamily="18" charset="0"/>
              </a:rPr>
              <a:t>/</a:t>
            </a:r>
            <a:r>
              <a:rPr lang="zh-CN" altLang="en-US" sz="2400" dirty="0">
                <a:latin typeface="Times New Roman" panose="02020603050405020304" pitchFamily="18" charset="0"/>
              </a:rPr>
              <a:t>串行数据转换电路的时序图 </a:t>
            </a:r>
            <a:endParaRPr lang="zh-CN" altLang="en-US" sz="2400">
              <a:latin typeface="Times New Roman" panose="02020603050405020304" pitchFamily="18" charset="0"/>
            </a:endParaRPr>
          </a:p>
        </p:txBody>
      </p:sp>
      <p:graphicFrame>
        <p:nvGraphicFramePr>
          <p:cNvPr id="91140" name="对象 91139"/>
          <p:cNvGraphicFramePr/>
          <p:nvPr/>
        </p:nvGraphicFramePr>
        <p:xfrm>
          <a:off x="2819400" y="457200"/>
          <a:ext cx="6477000" cy="4937125"/>
        </p:xfrm>
        <a:graphic>
          <a:graphicData uri="http://schemas.openxmlformats.org/presentationml/2006/ole">
            <mc:AlternateContent xmlns:mc="http://schemas.openxmlformats.org/markup-compatibility/2006">
              <mc:Choice xmlns:v="urn:schemas-microsoft-com:vml" Requires="v">
                <p:oleObj spid="_x0000_s3132" name="" r:id="rId1" imgW="3916680" imgH="2987040" progId="Visio.Drawing.4">
                  <p:embed/>
                </p:oleObj>
              </mc:Choice>
              <mc:Fallback>
                <p:oleObj name="" r:id="rId1" imgW="3916680" imgH="2987040" progId="Visio.Drawing.4">
                  <p:embed/>
                  <p:pic>
                    <p:nvPicPr>
                      <p:cNvPr id="0" name="图片 3131"/>
                      <p:cNvPicPr/>
                      <p:nvPr/>
                    </p:nvPicPr>
                    <p:blipFill>
                      <a:blip r:embed="rId2"/>
                      <a:stretch>
                        <a:fillRect/>
                      </a:stretch>
                    </p:blipFill>
                    <p:spPr>
                      <a:xfrm>
                        <a:off x="2819400" y="457200"/>
                        <a:ext cx="6477000" cy="4937125"/>
                      </a:xfrm>
                      <a:prstGeom prst="rect">
                        <a:avLst/>
                      </a:prstGeom>
                      <a:noFill/>
                      <a:ln w="38100">
                        <a:noFill/>
                        <a:miter/>
                      </a:ln>
                    </p:spPr>
                  </p:pic>
                </p:oleObj>
              </mc:Fallback>
            </mc:AlternateContent>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8" name="标题 129027"/>
          <p:cNvSpPr>
            <a:spLocks noGrp="1"/>
          </p:cNvSpPr>
          <p:nvPr>
            <p:ph type="ctrTitle"/>
          </p:nvPr>
        </p:nvSpPr>
        <p:spPr>
          <a:xfrm>
            <a:off x="2209800" y="2130425"/>
            <a:ext cx="7772400" cy="1470025"/>
          </a:xfrm>
        </p:spPr>
        <p:txBody>
          <a:bodyPr anchor="ctr" anchorCtr="0"/>
          <a:p>
            <a:pPr defTabSz="914400">
              <a:buClrTx/>
              <a:buSzTx/>
              <a:buFontTx/>
              <a:buNone/>
            </a:pPr>
            <a:r>
              <a:rPr lang="en-US" altLang="zh-CN" sz="4400" kern="1200" baseline="0">
                <a:latin typeface="Arial" panose="020B0604020202020204" pitchFamily="34" charset="0"/>
                <a:ea typeface="宋体" panose="02010600030101010101" pitchFamily="2" charset="-122"/>
              </a:rPr>
              <a:t> </a:t>
            </a:r>
            <a:endParaRPr lang="en-US" altLang="zh-CN" sz="4400" kern="1200" baseline="0">
              <a:latin typeface="Arial" panose="020B0604020202020204" pitchFamily="34" charset="0"/>
              <a:ea typeface="宋体" panose="02010600030101010101" pitchFamily="2" charset="-122"/>
            </a:endParaRPr>
          </a:p>
        </p:txBody>
      </p:sp>
      <p:sp>
        <p:nvSpPr>
          <p:cNvPr id="129029" name="副标题 129028"/>
          <p:cNvSpPr>
            <a:spLocks noGrp="1"/>
          </p:cNvSpPr>
          <p:nvPr>
            <p:ph type="subTitle" idx="1"/>
          </p:nvPr>
        </p:nvSpPr>
        <p:spPr>
          <a:xfrm>
            <a:off x="2895600" y="3886200"/>
            <a:ext cx="6400800" cy="1752600"/>
          </a:xfrm>
        </p:spPr>
        <p:txBody>
          <a:bodyPr/>
          <a:p>
            <a:pPr defTabSz="914400">
              <a:buClrTx/>
              <a:buSzTx/>
              <a:buFontTx/>
            </a:pPr>
            <a:r>
              <a:rPr lang="en-US" altLang="zh-CN" sz="3200" kern="1200" baseline="0">
                <a:latin typeface="Arial" panose="020B0604020202020204" pitchFamily="34" charset="0"/>
                <a:ea typeface="宋体" panose="02010600030101010101" pitchFamily="2" charset="-122"/>
              </a:rPr>
              <a:t>5.2 </a:t>
            </a:r>
            <a:r>
              <a:rPr lang="zh-CN" altLang="en-US" sz="3200" kern="1200" baseline="0" dirty="0">
                <a:latin typeface="Arial" panose="020B0604020202020204" pitchFamily="34" charset="0"/>
                <a:ea typeface="宋体" panose="02010600030101010101" pitchFamily="2" charset="-122"/>
              </a:rPr>
              <a:t>寄存器</a:t>
            </a:r>
            <a:endParaRPr lang="zh-CN" altLang="en-US" sz="3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1" name="文本占位符 94210"/>
          <p:cNvSpPr>
            <a:spLocks noGrp="1"/>
          </p:cNvSpPr>
          <p:nvPr>
            <p:ph type="body" idx="1"/>
          </p:nvPr>
        </p:nvSpPr>
        <p:spPr>
          <a:xfrm>
            <a:off x="1981200" y="1600200"/>
            <a:ext cx="8229600" cy="3124200"/>
          </a:xfrm>
        </p:spPr>
        <p:txBody>
          <a:bodyPr/>
          <a:p>
            <a:pPr algn="just">
              <a:lnSpc>
                <a:spcPct val="90000"/>
              </a:lnSpc>
              <a:buNone/>
            </a:pPr>
            <a:r>
              <a:rPr lang="en-US" altLang="zh-CN" dirty="0"/>
              <a:t>            </a:t>
            </a:r>
            <a:r>
              <a:rPr lang="zh-CN" altLang="en-US" dirty="0"/>
              <a:t>寄存器是另一种常用的时序逻辑电路</a:t>
            </a:r>
            <a:r>
              <a:rPr lang="en-US" altLang="zh-CN"/>
              <a:t>,</a:t>
            </a:r>
            <a:r>
              <a:rPr lang="zh-CN" altLang="en-US" dirty="0"/>
              <a:t>主要用于对数据进行寄存和移位。</a:t>
            </a:r>
            <a:endParaRPr lang="zh-CN" altLang="en-US" dirty="0"/>
          </a:p>
          <a:p>
            <a:pPr algn="just">
              <a:lnSpc>
                <a:spcPct val="90000"/>
              </a:lnSpc>
              <a:buNone/>
            </a:pPr>
            <a:endParaRPr lang="zh-CN" altLang="en-US" dirty="0"/>
          </a:p>
          <a:p>
            <a:pPr algn="just">
              <a:lnSpc>
                <a:spcPct val="90000"/>
              </a:lnSpc>
              <a:buNone/>
            </a:pPr>
            <a:r>
              <a:rPr lang="zh-CN" altLang="en-US" dirty="0"/>
              <a:t>		寄存器可分为两大类</a:t>
            </a:r>
            <a:r>
              <a:rPr lang="en-US" altLang="zh-CN"/>
              <a:t>:</a:t>
            </a:r>
            <a:r>
              <a:rPr lang="zh-CN" altLang="en-US" dirty="0"/>
              <a:t>基本寄存器和移位寄存器。</a:t>
            </a:r>
            <a:endParaRPr lang="zh-CN" altLang="en-US" dirty="0"/>
          </a:p>
          <a:p>
            <a:pPr algn="just">
              <a:lnSpc>
                <a:spcPct val="90000"/>
              </a:lnSpc>
              <a:buNone/>
            </a:pPr>
            <a:r>
              <a:rPr lang="zh-CN" altLang="en-US" dirty="0"/>
              <a:t>            </a:t>
            </a:r>
            <a:endParaRPr lang="zh-CN" altLang="en-US" sz="2800"/>
          </a:p>
        </p:txBody>
      </p:sp>
      <p:sp>
        <p:nvSpPr>
          <p:cNvPr id="94212" name="标题 94211"/>
          <p:cNvSpPr>
            <a:spLocks noGrp="1"/>
          </p:cNvSpPr>
          <p:nvPr>
            <p:ph type="title"/>
          </p:nvPr>
        </p:nvSpPr>
        <p:spPr/>
        <p:txBody>
          <a:bodyPr anchor="ctr" anchorCtr="0"/>
          <a:p>
            <a:endParaRPr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文本占位符 95233"/>
          <p:cNvSpPr>
            <a:spLocks noGrp="1"/>
          </p:cNvSpPr>
          <p:nvPr>
            <p:ph type="body" idx="1"/>
          </p:nvPr>
        </p:nvSpPr>
        <p:spPr>
          <a:xfrm>
            <a:off x="2057400" y="533400"/>
            <a:ext cx="7772400" cy="5562600"/>
          </a:xfrm>
        </p:spPr>
        <p:txBody>
          <a:bodyPr/>
          <a:p>
            <a:pPr algn="just">
              <a:buNone/>
            </a:pPr>
            <a:r>
              <a:rPr lang="en-US" altLang="zh-CN" dirty="0"/>
              <a:t>             </a:t>
            </a:r>
            <a:endParaRPr lang="en-US" altLang="zh-CN"/>
          </a:p>
        </p:txBody>
      </p:sp>
      <p:sp>
        <p:nvSpPr>
          <p:cNvPr id="95236" name="矩形 95235"/>
          <p:cNvSpPr/>
          <p:nvPr/>
        </p:nvSpPr>
        <p:spPr>
          <a:xfrm>
            <a:off x="2640013" y="777875"/>
            <a:ext cx="6840537" cy="3623945"/>
          </a:xfrm>
          <a:prstGeom prst="rect">
            <a:avLst/>
          </a:prstGeom>
          <a:noFill/>
          <a:ln w="9525">
            <a:noFill/>
          </a:ln>
        </p:spPr>
        <p:txBody>
          <a:bodyPr>
            <a:spAutoFit/>
          </a:bodyPr>
          <a:p>
            <a:pPr algn="just">
              <a:spcBef>
                <a:spcPct val="20000"/>
              </a:spcBef>
            </a:pPr>
            <a:r>
              <a:rPr lang="en-US" altLang="zh-CN" sz="2800" dirty="0">
                <a:latin typeface="Arial" panose="020B0604020202020204" pitchFamily="34" charset="0"/>
              </a:rPr>
              <a:t>		</a:t>
            </a:r>
            <a:r>
              <a:rPr lang="zh-CN" altLang="en-US" sz="2800" dirty="0">
                <a:latin typeface="Arial" panose="020B0604020202020204" pitchFamily="34" charset="0"/>
              </a:rPr>
              <a:t>基本寄存器只能寄存数据</a:t>
            </a:r>
            <a:r>
              <a:rPr lang="en-US" altLang="zh-CN" sz="2800">
                <a:latin typeface="Arial" panose="020B0604020202020204" pitchFamily="34" charset="0"/>
              </a:rPr>
              <a:t>,</a:t>
            </a:r>
            <a:r>
              <a:rPr lang="zh-CN" altLang="en-US" sz="2800" dirty="0">
                <a:latin typeface="Arial" panose="020B0604020202020204" pitchFamily="34" charset="0"/>
              </a:rPr>
              <a:t>其特点是</a:t>
            </a:r>
            <a:r>
              <a:rPr lang="en-US" altLang="zh-CN" sz="2800">
                <a:latin typeface="Arial" panose="020B0604020202020204" pitchFamily="34" charset="0"/>
              </a:rPr>
              <a:t>:</a:t>
            </a:r>
            <a:r>
              <a:rPr lang="zh-CN" altLang="en-US" sz="2800" dirty="0">
                <a:latin typeface="Arial" panose="020B0604020202020204" pitchFamily="34" charset="0"/>
              </a:rPr>
              <a:t>数据并行输入、并行输出。</a:t>
            </a:r>
            <a:endParaRPr lang="zh-CN" altLang="en-US" sz="2800" dirty="0">
              <a:latin typeface="Arial" panose="020B0604020202020204" pitchFamily="34" charset="0"/>
            </a:endParaRPr>
          </a:p>
          <a:p>
            <a:pPr algn="just">
              <a:spcBef>
                <a:spcPct val="20000"/>
              </a:spcBef>
            </a:pPr>
            <a:r>
              <a:rPr lang="zh-CN" altLang="en-US" sz="2800" dirty="0">
                <a:latin typeface="Arial" panose="020B0604020202020204" pitchFamily="34" charset="0"/>
              </a:rPr>
              <a:t>		</a:t>
            </a:r>
            <a:r>
              <a:rPr lang="zh-CN" altLang="en-US" sz="2800" dirty="0">
                <a:latin typeface="Arial" panose="020B0604020202020204" pitchFamily="34" charset="0"/>
              </a:rPr>
              <a:t>移位寄存器不仅可以寄存数据</a:t>
            </a:r>
            <a:r>
              <a:rPr lang="en-US" altLang="zh-CN" sz="2800">
                <a:latin typeface="Arial" panose="020B0604020202020204" pitchFamily="34" charset="0"/>
              </a:rPr>
              <a:t>,</a:t>
            </a:r>
            <a:r>
              <a:rPr lang="zh-CN" altLang="en-US" sz="2800" dirty="0">
                <a:latin typeface="Arial" panose="020B0604020202020204" pitchFamily="34" charset="0"/>
              </a:rPr>
              <a:t>还可以对数据进行移位</a:t>
            </a:r>
            <a:r>
              <a:rPr lang="en-US" altLang="zh-CN" sz="2800">
                <a:latin typeface="Arial" panose="020B0604020202020204" pitchFamily="34" charset="0"/>
              </a:rPr>
              <a:t>,</a:t>
            </a:r>
            <a:r>
              <a:rPr lang="zh-CN" altLang="en-US" sz="2800" dirty="0">
                <a:latin typeface="Arial" panose="020B0604020202020204" pitchFamily="34" charset="0"/>
              </a:rPr>
              <a:t>数据在移位脉冲的控制下依次逐位左移或右移。移位寄存器有四种不同的工作方式</a:t>
            </a:r>
            <a:r>
              <a:rPr lang="en-US" altLang="zh-CN" sz="2800">
                <a:latin typeface="Arial" panose="020B0604020202020204" pitchFamily="34" charset="0"/>
              </a:rPr>
              <a:t>:</a:t>
            </a:r>
            <a:r>
              <a:rPr lang="zh-CN" altLang="en-US" sz="2800" dirty="0">
                <a:latin typeface="Arial" panose="020B0604020202020204" pitchFamily="34" charset="0"/>
              </a:rPr>
              <a:t>并行输入</a:t>
            </a:r>
            <a:r>
              <a:rPr lang="en-US" altLang="zh-CN" sz="2800">
                <a:latin typeface="Arial" panose="020B0604020202020204" pitchFamily="34" charset="0"/>
              </a:rPr>
              <a:t>/</a:t>
            </a:r>
            <a:r>
              <a:rPr lang="zh-CN" altLang="en-US" sz="2800" dirty="0">
                <a:latin typeface="Arial" panose="020B0604020202020204" pitchFamily="34" charset="0"/>
              </a:rPr>
              <a:t>并行输出、并行输入</a:t>
            </a:r>
            <a:r>
              <a:rPr lang="en-US" altLang="zh-CN" sz="2800">
                <a:latin typeface="Arial" panose="020B0604020202020204" pitchFamily="34" charset="0"/>
              </a:rPr>
              <a:t>/</a:t>
            </a:r>
            <a:r>
              <a:rPr lang="zh-CN" altLang="en-US" sz="2800" dirty="0">
                <a:latin typeface="Arial" panose="020B0604020202020204" pitchFamily="34" charset="0"/>
              </a:rPr>
              <a:t>串行输出、串行输入</a:t>
            </a:r>
            <a:r>
              <a:rPr lang="en-US" altLang="zh-CN" sz="2800">
                <a:latin typeface="Arial" panose="020B0604020202020204" pitchFamily="34" charset="0"/>
              </a:rPr>
              <a:t>/</a:t>
            </a:r>
            <a:r>
              <a:rPr lang="zh-CN" altLang="en-US" sz="2800" dirty="0">
                <a:latin typeface="Arial" panose="020B0604020202020204" pitchFamily="34" charset="0"/>
              </a:rPr>
              <a:t>并行输出、串行输入</a:t>
            </a:r>
            <a:r>
              <a:rPr lang="en-US" altLang="zh-CN" sz="2800">
                <a:latin typeface="Arial" panose="020B0604020202020204" pitchFamily="34" charset="0"/>
              </a:rPr>
              <a:t>/</a:t>
            </a:r>
            <a:r>
              <a:rPr lang="zh-CN" altLang="en-US" sz="2800" dirty="0">
                <a:latin typeface="Arial" panose="020B0604020202020204" pitchFamily="34" charset="0"/>
              </a:rPr>
              <a:t>串行输出。</a:t>
            </a:r>
            <a:endParaRPr lang="zh-CN" altLang="en-US" sz="2800" dirty="0">
              <a:latin typeface="Arial" panose="020B0604020202020204" pitchFamily="3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文本占位符 96257"/>
          <p:cNvSpPr>
            <a:spLocks noGrp="1"/>
          </p:cNvSpPr>
          <p:nvPr>
            <p:ph type="body" idx="1"/>
          </p:nvPr>
        </p:nvSpPr>
        <p:spPr>
          <a:xfrm>
            <a:off x="2057400" y="533400"/>
            <a:ext cx="7772400" cy="663575"/>
          </a:xfrm>
        </p:spPr>
        <p:txBody>
          <a:bodyPr/>
          <a:p>
            <a:pPr algn="just">
              <a:buNone/>
            </a:pPr>
            <a:r>
              <a:rPr lang="en-US" altLang="zh-CN" dirty="0"/>
              <a:t>    </a:t>
            </a:r>
            <a:r>
              <a:rPr lang="zh-CN" altLang="en-US" dirty="0"/>
              <a:t>一 基本寄存器</a:t>
            </a:r>
            <a:endParaRPr lang="zh-CN" altLang="en-US" dirty="0"/>
          </a:p>
          <a:p>
            <a:pPr algn="just">
              <a:buNone/>
            </a:pPr>
            <a:endParaRPr lang="zh-CN" altLang="en-US"/>
          </a:p>
          <a:p>
            <a:pPr algn="just">
              <a:buNone/>
            </a:pPr>
            <a:endParaRPr lang="zh-CN" altLang="en-US"/>
          </a:p>
          <a:p>
            <a:pPr algn="just">
              <a:buNone/>
            </a:pPr>
            <a:endParaRPr lang="zh-CN" altLang="en-US"/>
          </a:p>
          <a:p>
            <a:pPr algn="just">
              <a:buNone/>
            </a:pPr>
            <a:endParaRPr lang="zh-CN" altLang="en-US"/>
          </a:p>
          <a:p>
            <a:pPr algn="just">
              <a:buNone/>
            </a:pPr>
            <a:endParaRPr lang="zh-CN" altLang="en-US"/>
          </a:p>
          <a:p>
            <a:pPr algn="just">
              <a:buNone/>
            </a:pPr>
            <a:endParaRPr lang="zh-CN" altLang="en-US"/>
          </a:p>
        </p:txBody>
      </p:sp>
      <p:sp>
        <p:nvSpPr>
          <p:cNvPr id="96259" name="文本框 96258"/>
          <p:cNvSpPr txBox="1"/>
          <p:nvPr/>
        </p:nvSpPr>
        <p:spPr>
          <a:xfrm>
            <a:off x="6816725" y="5300663"/>
            <a:ext cx="3276600" cy="460375"/>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当</a:t>
            </a:r>
            <a:r>
              <a:rPr lang="en-US" altLang="zh-CN" sz="2400">
                <a:latin typeface="Times New Roman" panose="02020603050405020304" pitchFamily="18" charset="0"/>
              </a:rPr>
              <a:t>CP</a:t>
            </a:r>
            <a:r>
              <a:rPr lang="zh-CN" altLang="en-US" sz="2400" dirty="0">
                <a:latin typeface="Times New Roman" panose="02020603050405020304" pitchFamily="18" charset="0"/>
              </a:rPr>
              <a:t>的下降沿到来时</a:t>
            </a:r>
            <a:endParaRPr lang="zh-CN" altLang="en-US" sz="2400">
              <a:latin typeface="Times New Roman" panose="02020603050405020304" pitchFamily="18" charset="0"/>
            </a:endParaRPr>
          </a:p>
        </p:txBody>
      </p:sp>
      <p:sp>
        <p:nvSpPr>
          <p:cNvPr id="96264" name="矩形 96263"/>
          <p:cNvSpPr/>
          <p:nvPr/>
        </p:nvSpPr>
        <p:spPr>
          <a:xfrm>
            <a:off x="2063750" y="4797425"/>
            <a:ext cx="7127875" cy="1174115"/>
          </a:xfrm>
          <a:prstGeom prst="rect">
            <a:avLst/>
          </a:prstGeom>
          <a:noFill/>
          <a:ln w="9525">
            <a:noFill/>
          </a:ln>
        </p:spPr>
        <p:txBody>
          <a:bodyPr>
            <a:spAutoFit/>
          </a:bodyPr>
          <a:p>
            <a:pPr algn="just">
              <a:spcBef>
                <a:spcPct val="20000"/>
              </a:spcBef>
            </a:pPr>
            <a:r>
              <a:rPr lang="en-US" altLang="zh-CN" sz="3200">
                <a:latin typeface="Arial" panose="020B0604020202020204" pitchFamily="34" charset="0"/>
              </a:rPr>
              <a:t> Q</a:t>
            </a:r>
            <a:r>
              <a:rPr lang="en-US" altLang="zh-CN" sz="3200" baseline="30000">
                <a:latin typeface="Arial" panose="020B0604020202020204" pitchFamily="34" charset="0"/>
              </a:rPr>
              <a:t>n+1</a:t>
            </a:r>
            <a:r>
              <a:rPr lang="en-US" altLang="zh-CN" sz="3200" baseline="-25000">
                <a:latin typeface="Arial" panose="020B0604020202020204" pitchFamily="34" charset="0"/>
              </a:rPr>
              <a:t>3</a:t>
            </a:r>
            <a:r>
              <a:rPr lang="en-US" altLang="zh-CN" sz="3200">
                <a:latin typeface="Arial" panose="020B0604020202020204" pitchFamily="34" charset="0"/>
              </a:rPr>
              <a:t>=D</a:t>
            </a:r>
            <a:r>
              <a:rPr lang="en-US" altLang="zh-CN" sz="3200" baseline="-25000">
                <a:latin typeface="Arial" panose="020B0604020202020204" pitchFamily="34" charset="0"/>
              </a:rPr>
              <a:t>3</a:t>
            </a:r>
            <a:r>
              <a:rPr lang="en-US" altLang="zh-CN" sz="3200">
                <a:latin typeface="Arial" panose="020B0604020202020204" pitchFamily="34" charset="0"/>
              </a:rPr>
              <a:t>, Q</a:t>
            </a:r>
            <a:r>
              <a:rPr lang="en-US" altLang="zh-CN" sz="3200" baseline="30000">
                <a:latin typeface="Arial" panose="020B0604020202020204" pitchFamily="34" charset="0"/>
              </a:rPr>
              <a:t>n+1</a:t>
            </a:r>
            <a:r>
              <a:rPr lang="en-US" altLang="zh-CN" sz="3200" baseline="-25000">
                <a:latin typeface="Arial" panose="020B0604020202020204" pitchFamily="34" charset="0"/>
              </a:rPr>
              <a:t>2</a:t>
            </a:r>
            <a:r>
              <a:rPr lang="en-US" altLang="zh-CN" sz="3200">
                <a:latin typeface="Arial" panose="020B0604020202020204" pitchFamily="34" charset="0"/>
              </a:rPr>
              <a:t>=D</a:t>
            </a:r>
            <a:r>
              <a:rPr lang="en-US" altLang="zh-CN" sz="3200" baseline="-25000">
                <a:latin typeface="Arial" panose="020B0604020202020204" pitchFamily="34" charset="0"/>
              </a:rPr>
              <a:t>2</a:t>
            </a:r>
            <a:r>
              <a:rPr lang="zh-CN" altLang="en-US" sz="3200">
                <a:latin typeface="Arial" panose="020B0604020202020204" pitchFamily="34" charset="0"/>
              </a:rPr>
              <a:t></a:t>
            </a:r>
            <a:endParaRPr lang="zh-CN" altLang="en-US" sz="3200">
              <a:latin typeface="Arial" panose="020B0604020202020204" pitchFamily="34" charset="0"/>
            </a:endParaRPr>
          </a:p>
          <a:p>
            <a:pPr algn="just">
              <a:spcBef>
                <a:spcPct val="20000"/>
              </a:spcBef>
            </a:pPr>
            <a:r>
              <a:rPr lang="zh-CN" altLang="en-US" sz="3200">
                <a:latin typeface="Arial" panose="020B0604020202020204" pitchFamily="34" charset="0"/>
              </a:rPr>
              <a:t> </a:t>
            </a:r>
            <a:r>
              <a:rPr lang="en-US" altLang="zh-CN" sz="3200">
                <a:latin typeface="Arial" panose="020B0604020202020204" pitchFamily="34" charset="0"/>
              </a:rPr>
              <a:t>Q</a:t>
            </a:r>
            <a:r>
              <a:rPr lang="en-US" altLang="zh-CN" sz="3200" baseline="30000">
                <a:latin typeface="Arial" panose="020B0604020202020204" pitchFamily="34" charset="0"/>
              </a:rPr>
              <a:t>n+1</a:t>
            </a:r>
            <a:r>
              <a:rPr lang="zh-CN" altLang="en-US" sz="3200" baseline="-25000" dirty="0">
                <a:latin typeface="Arial" panose="020B0604020202020204" pitchFamily="34" charset="0"/>
              </a:rPr>
              <a:t>１</a:t>
            </a:r>
            <a:r>
              <a:rPr lang="en-US" altLang="zh-CN" sz="3200">
                <a:latin typeface="Arial" panose="020B0604020202020204" pitchFamily="34" charset="0"/>
              </a:rPr>
              <a:t>=D</a:t>
            </a:r>
            <a:r>
              <a:rPr lang="en-US" altLang="zh-CN" sz="3200" baseline="-25000">
                <a:latin typeface="Arial" panose="020B0604020202020204" pitchFamily="34" charset="0"/>
              </a:rPr>
              <a:t>1</a:t>
            </a:r>
            <a:r>
              <a:rPr lang="en-US" altLang="zh-CN" sz="3200">
                <a:latin typeface="Arial" panose="020B0604020202020204" pitchFamily="34" charset="0"/>
              </a:rPr>
              <a:t>, Q</a:t>
            </a:r>
            <a:r>
              <a:rPr lang="en-US" altLang="zh-CN" sz="3200" baseline="30000">
                <a:latin typeface="Arial" panose="020B0604020202020204" pitchFamily="34" charset="0"/>
              </a:rPr>
              <a:t>n+1</a:t>
            </a:r>
            <a:r>
              <a:rPr lang="en-US" altLang="zh-CN" sz="3200" baseline="-25000">
                <a:latin typeface="Arial" panose="020B0604020202020204" pitchFamily="34" charset="0"/>
              </a:rPr>
              <a:t>0</a:t>
            </a:r>
            <a:r>
              <a:rPr lang="en-US" altLang="zh-CN" sz="3200">
                <a:latin typeface="Arial" panose="020B0604020202020204" pitchFamily="34" charset="0"/>
              </a:rPr>
              <a:t>=D</a:t>
            </a:r>
            <a:r>
              <a:rPr lang="en-US" altLang="zh-CN" sz="3200" baseline="-25000">
                <a:latin typeface="Arial" panose="020B0604020202020204" pitchFamily="34" charset="0"/>
              </a:rPr>
              <a:t>0</a:t>
            </a:r>
            <a:r>
              <a:rPr lang="en-US" altLang="zh-CN" sz="3200">
                <a:latin typeface="Arial" panose="020B0604020202020204" pitchFamily="34" charset="0"/>
              </a:rPr>
              <a:t> </a:t>
            </a:r>
            <a:endParaRPr lang="en-US" altLang="zh-CN" sz="3200">
              <a:latin typeface="Arial" panose="020B0604020202020204" pitchFamily="34" charset="0"/>
            </a:endParaRPr>
          </a:p>
        </p:txBody>
      </p:sp>
      <p:graphicFrame>
        <p:nvGraphicFramePr>
          <p:cNvPr id="96268" name="对象 96267"/>
          <p:cNvGraphicFramePr/>
          <p:nvPr/>
        </p:nvGraphicFramePr>
        <p:xfrm>
          <a:off x="2424113" y="1484313"/>
          <a:ext cx="7315200" cy="2536825"/>
        </p:xfrm>
        <a:graphic>
          <a:graphicData uri="http://schemas.openxmlformats.org/presentationml/2006/ole">
            <mc:AlternateContent xmlns:mc="http://schemas.openxmlformats.org/markup-compatibility/2006">
              <mc:Choice xmlns:v="urn:schemas-microsoft-com:vml" Requires="v">
                <p:oleObj spid="_x0000_s3131" name="" r:id="rId1" imgW="2987040" imgH="1036320" progId="Visio.Drawing.4">
                  <p:embed/>
                </p:oleObj>
              </mc:Choice>
              <mc:Fallback>
                <p:oleObj name="" r:id="rId1" imgW="2987040" imgH="1036320" progId="Visio.Drawing.4">
                  <p:embed/>
                  <p:pic>
                    <p:nvPicPr>
                      <p:cNvPr id="0" name="图片 3130"/>
                      <p:cNvPicPr/>
                      <p:nvPr/>
                    </p:nvPicPr>
                    <p:blipFill>
                      <a:blip r:embed="rId2"/>
                      <a:stretch>
                        <a:fillRect/>
                      </a:stretch>
                    </p:blipFill>
                    <p:spPr>
                      <a:xfrm>
                        <a:off x="2424113" y="1484313"/>
                        <a:ext cx="7315200" cy="2536825"/>
                      </a:xfrm>
                      <a:prstGeom prst="rect">
                        <a:avLst/>
                      </a:prstGeom>
                      <a:noFill/>
                      <a:ln w="38100">
                        <a:noFill/>
                        <a:miter/>
                      </a:ln>
                    </p:spPr>
                  </p:pic>
                </p:oleObj>
              </mc:Fallback>
            </mc:AlternateContent>
          </a:graphicData>
        </a:graphic>
      </p:graphicFrame>
      <p:sp>
        <p:nvSpPr>
          <p:cNvPr id="96269" name="文本框 96268"/>
          <p:cNvSpPr txBox="1"/>
          <p:nvPr/>
        </p:nvSpPr>
        <p:spPr>
          <a:xfrm>
            <a:off x="3648075" y="4149725"/>
            <a:ext cx="57912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5―45   </a:t>
            </a:r>
            <a:r>
              <a:rPr lang="zh-CN" altLang="en-US" sz="2400" dirty="0">
                <a:latin typeface="Times New Roman" panose="02020603050405020304" pitchFamily="18" charset="0"/>
              </a:rPr>
              <a:t>四位基本寄存器 </a:t>
            </a:r>
            <a:endParaRPr lang="zh-CN" altLang="en-US" sz="2400">
              <a:latin typeface="Times New Roman" panose="02020603050405020304" pitchFamily="18"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文本占位符 98305"/>
          <p:cNvSpPr>
            <a:spLocks noGrp="1"/>
          </p:cNvSpPr>
          <p:nvPr>
            <p:ph type="body" idx="1"/>
          </p:nvPr>
        </p:nvSpPr>
        <p:spPr>
          <a:xfrm>
            <a:off x="2057400" y="533400"/>
            <a:ext cx="7772400" cy="5562600"/>
          </a:xfrm>
        </p:spPr>
        <p:txBody>
          <a:bodyPr/>
          <a:p>
            <a:pPr algn="just">
              <a:buNone/>
            </a:pPr>
            <a:r>
              <a:rPr lang="en-US" altLang="zh-CN" dirty="0"/>
              <a:t> </a:t>
            </a:r>
            <a:r>
              <a:rPr lang="zh-CN" altLang="en-US" dirty="0"/>
              <a:t>二 移位寄存器</a:t>
            </a:r>
            <a:endParaRPr lang="zh-CN" altLang="en-US" dirty="0"/>
          </a:p>
          <a:p>
            <a:pPr algn="just">
              <a:buNone/>
            </a:pPr>
            <a:r>
              <a:rPr lang="zh-CN" altLang="en-US" dirty="0"/>
              <a:t>            按照数据移位的特点</a:t>
            </a:r>
            <a:r>
              <a:rPr lang="en-US" altLang="zh-CN"/>
              <a:t>,</a:t>
            </a:r>
            <a:r>
              <a:rPr lang="zh-CN" altLang="en-US" dirty="0"/>
              <a:t>移位寄存器可分为单向移位寄存器和双向移位寄存器。</a:t>
            </a:r>
            <a:endParaRPr lang="zh-CN" altLang="en-US" dirty="0"/>
          </a:p>
          <a:p>
            <a:pPr algn="just">
              <a:buNone/>
            </a:pPr>
            <a:endParaRPr lang="zh-CN" altLang="en-US" dirty="0"/>
          </a:p>
          <a:p>
            <a:pPr algn="just">
              <a:buNone/>
            </a:pPr>
            <a:r>
              <a:rPr lang="zh-CN" altLang="en-US" dirty="0"/>
              <a:t>		移位寄存器不仅可以用来寄存数据</a:t>
            </a:r>
            <a:r>
              <a:rPr lang="en-US" altLang="zh-CN"/>
              <a:t>,</a:t>
            </a:r>
            <a:r>
              <a:rPr lang="zh-CN" altLang="en-US" dirty="0"/>
              <a:t>还广泛应用于</a:t>
            </a:r>
            <a:r>
              <a:rPr lang="zh-CN" altLang="en-US" dirty="0"/>
              <a:t>数据的串行</a:t>
            </a:r>
            <a:r>
              <a:rPr lang="en-US" altLang="zh-CN"/>
              <a:t>/</a:t>
            </a:r>
            <a:r>
              <a:rPr lang="zh-CN" altLang="en-US" dirty="0"/>
              <a:t>并行转换、数值运算等。 </a:t>
            </a:r>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文本框 101377"/>
          <p:cNvSpPr txBox="1"/>
          <p:nvPr/>
        </p:nvSpPr>
        <p:spPr>
          <a:xfrm>
            <a:off x="4419600" y="5249863"/>
            <a:ext cx="43434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5―46  </a:t>
            </a:r>
            <a:r>
              <a:rPr lang="zh-CN" altLang="en-US" sz="2400" dirty="0">
                <a:latin typeface="Times New Roman" panose="02020603050405020304" pitchFamily="18" charset="0"/>
              </a:rPr>
              <a:t>右移寄存器 </a:t>
            </a:r>
            <a:endParaRPr lang="zh-CN" altLang="en-US" sz="2400">
              <a:latin typeface="Times New Roman" panose="02020603050405020304" pitchFamily="18" charset="0"/>
            </a:endParaRPr>
          </a:p>
        </p:txBody>
      </p:sp>
      <p:graphicFrame>
        <p:nvGraphicFramePr>
          <p:cNvPr id="101379" name="对象 101378"/>
          <p:cNvGraphicFramePr/>
          <p:nvPr/>
        </p:nvGraphicFramePr>
        <p:xfrm>
          <a:off x="1981200" y="1676400"/>
          <a:ext cx="8077200" cy="2435225"/>
        </p:xfrm>
        <a:graphic>
          <a:graphicData uri="http://schemas.openxmlformats.org/presentationml/2006/ole">
            <mc:AlternateContent xmlns:mc="http://schemas.openxmlformats.org/markup-compatibility/2006">
              <mc:Choice xmlns:v="urn:schemas-microsoft-com:vml" Requires="v">
                <p:oleObj spid="_x0000_s3135" name="" r:id="rId1" imgW="3665220" imgH="1104900" progId="Visio.Drawing.4">
                  <p:embed/>
                </p:oleObj>
              </mc:Choice>
              <mc:Fallback>
                <p:oleObj name="" r:id="rId1" imgW="3665220" imgH="1104900" progId="Visio.Drawing.4">
                  <p:embed/>
                  <p:pic>
                    <p:nvPicPr>
                      <p:cNvPr id="0" name="图片 3134"/>
                      <p:cNvPicPr/>
                      <p:nvPr/>
                    </p:nvPicPr>
                    <p:blipFill>
                      <a:blip r:embed="rId2"/>
                      <a:stretch>
                        <a:fillRect/>
                      </a:stretch>
                    </p:blipFill>
                    <p:spPr>
                      <a:xfrm>
                        <a:off x="1981200" y="1676400"/>
                        <a:ext cx="8077200" cy="2435225"/>
                      </a:xfrm>
                      <a:prstGeom prst="rect">
                        <a:avLst/>
                      </a:prstGeom>
                      <a:noFill/>
                      <a:ln w="38100">
                        <a:noFill/>
                        <a:miter/>
                      </a:ln>
                    </p:spPr>
                  </p:pic>
                </p:oleObj>
              </mc:Fallback>
            </mc:AlternateContent>
          </a:graphicData>
        </a:graphic>
      </p:graphicFrame>
      <p:sp>
        <p:nvSpPr>
          <p:cNvPr id="101381" name="矩形 101380"/>
          <p:cNvSpPr/>
          <p:nvPr/>
        </p:nvSpPr>
        <p:spPr>
          <a:xfrm>
            <a:off x="2424113" y="620713"/>
            <a:ext cx="3366770" cy="583565"/>
          </a:xfrm>
          <a:prstGeom prst="rect">
            <a:avLst/>
          </a:prstGeom>
          <a:noFill/>
          <a:ln w="9525">
            <a:noFill/>
          </a:ln>
        </p:spPr>
        <p:txBody>
          <a:bodyPr wrap="none" anchor="t" anchorCtr="0">
            <a:spAutoFit/>
          </a:bodyPr>
          <a:p>
            <a:pPr>
              <a:spcBef>
                <a:spcPct val="20000"/>
              </a:spcBef>
            </a:pPr>
            <a:r>
              <a:rPr lang="en-US" altLang="zh-CN" sz="3200">
                <a:latin typeface="Arial" panose="020B0604020202020204" pitchFamily="34" charset="0"/>
              </a:rPr>
              <a:t>1.</a:t>
            </a:r>
            <a:r>
              <a:rPr lang="zh-CN" altLang="en-US" sz="3200" dirty="0">
                <a:latin typeface="Arial" panose="020B0604020202020204" pitchFamily="34" charset="0"/>
              </a:rPr>
              <a:t>单向移位寄存器</a:t>
            </a:r>
            <a:endParaRPr lang="zh-CN" altLang="en-US" sz="3200" dirty="0">
              <a:latin typeface="Arial" panose="020B0604020202020204" pitchFamily="3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文本框 103425"/>
          <p:cNvSpPr txBox="1"/>
          <p:nvPr/>
        </p:nvSpPr>
        <p:spPr>
          <a:xfrm>
            <a:off x="2438400" y="533400"/>
            <a:ext cx="38862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触发器的状态方程为</a:t>
            </a:r>
            <a:endParaRPr lang="zh-CN" altLang="en-US" sz="2400">
              <a:latin typeface="Times New Roman" panose="02020603050405020304" pitchFamily="18" charset="0"/>
            </a:endParaRPr>
          </a:p>
        </p:txBody>
      </p:sp>
      <p:graphicFrame>
        <p:nvGraphicFramePr>
          <p:cNvPr id="103427" name="对象 103426"/>
          <p:cNvGraphicFramePr/>
          <p:nvPr/>
        </p:nvGraphicFramePr>
        <p:xfrm>
          <a:off x="3581400" y="1219200"/>
          <a:ext cx="1593850" cy="2438400"/>
        </p:xfrm>
        <a:graphic>
          <a:graphicData uri="http://schemas.openxmlformats.org/presentationml/2006/ole">
            <mc:AlternateContent xmlns:mc="http://schemas.openxmlformats.org/markup-compatibility/2006">
              <mc:Choice xmlns:v="urn:schemas-microsoft-com:vml" Requires="v">
                <p:oleObj spid="_x0000_s3136" name="" r:id="rId1" imgW="647700" imgH="989965" progId="Equation.DSMT4">
                  <p:embed/>
                </p:oleObj>
              </mc:Choice>
              <mc:Fallback>
                <p:oleObj name="" r:id="rId1" imgW="647700" imgH="989965" progId="Equation.DSMT4">
                  <p:embed/>
                  <p:pic>
                    <p:nvPicPr>
                      <p:cNvPr id="0" name="图片 3135"/>
                      <p:cNvPicPr/>
                      <p:nvPr/>
                    </p:nvPicPr>
                    <p:blipFill>
                      <a:blip r:embed="rId2"/>
                      <a:stretch>
                        <a:fillRect/>
                      </a:stretch>
                    </p:blipFill>
                    <p:spPr>
                      <a:xfrm>
                        <a:off x="3581400" y="1219200"/>
                        <a:ext cx="1593850" cy="2438400"/>
                      </a:xfrm>
                      <a:prstGeom prst="rect">
                        <a:avLst/>
                      </a:prstGeom>
                      <a:noFill/>
                      <a:ln w="38100">
                        <a:noFill/>
                        <a:miter/>
                      </a:ln>
                    </p:spPr>
                  </p:pic>
                </p:oleObj>
              </mc:Fallback>
            </mc:AlternateContent>
          </a:graphicData>
        </a:graphic>
      </p:graphicFrame>
      <p:sp>
        <p:nvSpPr>
          <p:cNvPr id="103428" name="文本框 103427"/>
          <p:cNvSpPr txBox="1"/>
          <p:nvPr/>
        </p:nvSpPr>
        <p:spPr>
          <a:xfrm>
            <a:off x="6019800" y="2133600"/>
            <a:ext cx="3352800" cy="460375"/>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r>
              <a:rPr lang="zh-CN" altLang="en-US" sz="2400" dirty="0">
                <a:latin typeface="Times New Roman" panose="02020603050405020304" pitchFamily="18" charset="0"/>
              </a:rPr>
              <a:t>当</a:t>
            </a:r>
            <a:r>
              <a:rPr lang="en-US" altLang="zh-CN" sz="2400">
                <a:latin typeface="Times New Roman" panose="02020603050405020304" pitchFamily="18" charset="0"/>
              </a:rPr>
              <a:t>CP</a:t>
            </a:r>
            <a:r>
              <a:rPr lang="zh-CN" altLang="en-US" sz="2400" dirty="0">
                <a:latin typeface="Times New Roman" panose="02020603050405020304" pitchFamily="18" charset="0"/>
              </a:rPr>
              <a:t>的下降沿到来时</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框 11265"/>
          <p:cNvSpPr txBox="1"/>
          <p:nvPr/>
        </p:nvSpPr>
        <p:spPr>
          <a:xfrm>
            <a:off x="2438400" y="5334000"/>
            <a:ext cx="77724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5―3 </a:t>
            </a:r>
            <a:r>
              <a:rPr lang="zh-CN" altLang="en-US" sz="2400" dirty="0">
                <a:latin typeface="Times New Roman" panose="02020603050405020304" pitchFamily="18" charset="0"/>
              </a:rPr>
              <a:t>图</a:t>
            </a:r>
            <a:r>
              <a:rPr lang="en-US" altLang="zh-CN" sz="2400">
                <a:latin typeface="Times New Roman" panose="02020603050405020304" pitchFamily="18" charset="0"/>
              </a:rPr>
              <a:t>5―1</a:t>
            </a:r>
            <a:r>
              <a:rPr lang="zh-CN" altLang="en-US" sz="2400" dirty="0">
                <a:latin typeface="Times New Roman" panose="02020603050405020304" pitchFamily="18" charset="0"/>
              </a:rPr>
              <a:t>所示四位同步二进制加法计数器的时序图</a:t>
            </a:r>
            <a:endParaRPr lang="zh-CN" altLang="en-US" sz="2400">
              <a:latin typeface="Times New Roman" panose="02020603050405020304" pitchFamily="18" charset="0"/>
            </a:endParaRPr>
          </a:p>
        </p:txBody>
      </p:sp>
      <p:graphicFrame>
        <p:nvGraphicFramePr>
          <p:cNvPr id="11267" name="对象 11266"/>
          <p:cNvGraphicFramePr/>
          <p:nvPr/>
        </p:nvGraphicFramePr>
        <p:xfrm>
          <a:off x="1981200" y="1447800"/>
          <a:ext cx="8229600" cy="3367088"/>
        </p:xfrm>
        <a:graphic>
          <a:graphicData uri="http://schemas.openxmlformats.org/presentationml/2006/ole">
            <mc:AlternateContent xmlns:mc="http://schemas.openxmlformats.org/markup-compatibility/2006">
              <mc:Choice xmlns:v="urn:schemas-microsoft-com:vml" Requires="v">
                <p:oleObj spid="_x0000_s3076" name="" r:id="rId1" imgW="4046220" imgH="1653540" progId="Visio.Drawing.4">
                  <p:embed/>
                </p:oleObj>
              </mc:Choice>
              <mc:Fallback>
                <p:oleObj name="" r:id="rId1" imgW="4046220" imgH="1653540" progId="Visio.Drawing.4">
                  <p:embed/>
                  <p:pic>
                    <p:nvPicPr>
                      <p:cNvPr id="0" name="图片 3075"/>
                      <p:cNvPicPr/>
                      <p:nvPr/>
                    </p:nvPicPr>
                    <p:blipFill>
                      <a:blip r:embed="rId2"/>
                      <a:stretch>
                        <a:fillRect/>
                      </a:stretch>
                    </p:blipFill>
                    <p:spPr>
                      <a:xfrm>
                        <a:off x="1981200" y="1447800"/>
                        <a:ext cx="8229600" cy="3367088"/>
                      </a:xfrm>
                      <a:prstGeom prst="rect">
                        <a:avLst/>
                      </a:prstGeom>
                      <a:noFill/>
                      <a:ln w="38100">
                        <a:noFill/>
                        <a:miter/>
                      </a:ln>
                    </p:spPr>
                  </p:pic>
                </p:oleObj>
              </mc:Fallback>
            </mc:AlternateContent>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文本框 102401"/>
          <p:cNvSpPr txBox="1"/>
          <p:nvPr/>
        </p:nvSpPr>
        <p:spPr>
          <a:xfrm>
            <a:off x="3352800" y="5334000"/>
            <a:ext cx="64770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5―47   </a:t>
            </a:r>
            <a:r>
              <a:rPr lang="zh-CN" altLang="en-US" sz="2400" dirty="0">
                <a:latin typeface="Times New Roman" panose="02020603050405020304" pitchFamily="18" charset="0"/>
              </a:rPr>
              <a:t>图</a:t>
            </a:r>
            <a:r>
              <a:rPr lang="en-US" altLang="zh-CN" sz="2400">
                <a:latin typeface="Times New Roman" panose="02020603050405020304" pitchFamily="18" charset="0"/>
              </a:rPr>
              <a:t>5―46</a:t>
            </a:r>
            <a:r>
              <a:rPr lang="zh-CN" altLang="en-US" sz="2400" dirty="0">
                <a:latin typeface="Times New Roman" panose="02020603050405020304" pitchFamily="18" charset="0"/>
              </a:rPr>
              <a:t>所示右移寄存器的时序图 </a:t>
            </a:r>
            <a:endParaRPr lang="zh-CN" altLang="en-US" sz="2400">
              <a:latin typeface="Times New Roman" panose="02020603050405020304" pitchFamily="18" charset="0"/>
            </a:endParaRPr>
          </a:p>
        </p:txBody>
      </p:sp>
      <p:graphicFrame>
        <p:nvGraphicFramePr>
          <p:cNvPr id="102403" name="对象 102402"/>
          <p:cNvGraphicFramePr/>
          <p:nvPr/>
        </p:nvGraphicFramePr>
        <p:xfrm>
          <a:off x="3810000" y="685800"/>
          <a:ext cx="4724400" cy="4129088"/>
        </p:xfrm>
        <a:graphic>
          <a:graphicData uri="http://schemas.openxmlformats.org/presentationml/2006/ole">
            <mc:AlternateContent xmlns:mc="http://schemas.openxmlformats.org/markup-compatibility/2006">
              <mc:Choice xmlns:v="urn:schemas-microsoft-com:vml" Requires="v">
                <p:oleObj spid="_x0000_s3133" name="" r:id="rId1" imgW="1691640" imgH="1478280" progId="Visio.Drawing.4">
                  <p:embed/>
                </p:oleObj>
              </mc:Choice>
              <mc:Fallback>
                <p:oleObj name="" r:id="rId1" imgW="1691640" imgH="1478280" progId="Visio.Drawing.4">
                  <p:embed/>
                  <p:pic>
                    <p:nvPicPr>
                      <p:cNvPr id="0" name="图片 3132"/>
                      <p:cNvPicPr/>
                      <p:nvPr/>
                    </p:nvPicPr>
                    <p:blipFill>
                      <a:blip r:embed="rId2"/>
                      <a:stretch>
                        <a:fillRect/>
                      </a:stretch>
                    </p:blipFill>
                    <p:spPr>
                      <a:xfrm>
                        <a:off x="3810000" y="685800"/>
                        <a:ext cx="4724400" cy="4129088"/>
                      </a:xfrm>
                      <a:prstGeom prst="rect">
                        <a:avLst/>
                      </a:prstGeom>
                      <a:noFill/>
                      <a:ln w="38100">
                        <a:noFill/>
                        <a:miter/>
                      </a:ln>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文本框 105473"/>
          <p:cNvSpPr txBox="1"/>
          <p:nvPr/>
        </p:nvSpPr>
        <p:spPr>
          <a:xfrm>
            <a:off x="4876800" y="5181600"/>
            <a:ext cx="49530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5―48   </a:t>
            </a:r>
            <a:r>
              <a:rPr lang="zh-CN" altLang="en-US" sz="2400" dirty="0">
                <a:latin typeface="Times New Roman" panose="02020603050405020304" pitchFamily="18" charset="0"/>
              </a:rPr>
              <a:t>左移寄存器 </a:t>
            </a:r>
            <a:endParaRPr lang="zh-CN" altLang="en-US" sz="2400">
              <a:latin typeface="Times New Roman" panose="02020603050405020304" pitchFamily="18" charset="0"/>
            </a:endParaRPr>
          </a:p>
        </p:txBody>
      </p:sp>
      <p:graphicFrame>
        <p:nvGraphicFramePr>
          <p:cNvPr id="105475" name="对象 105474"/>
          <p:cNvGraphicFramePr/>
          <p:nvPr/>
        </p:nvGraphicFramePr>
        <p:xfrm>
          <a:off x="2057400" y="1676400"/>
          <a:ext cx="8229600" cy="2833688"/>
        </p:xfrm>
        <a:graphic>
          <a:graphicData uri="http://schemas.openxmlformats.org/presentationml/2006/ole">
            <mc:AlternateContent xmlns:mc="http://schemas.openxmlformats.org/markup-compatibility/2006">
              <mc:Choice xmlns:v="urn:schemas-microsoft-com:vml" Requires="v">
                <p:oleObj spid="_x0000_s3134" name="" r:id="rId1" imgW="3627120" imgH="1249680" progId="Visio.Drawing.4">
                  <p:embed/>
                </p:oleObj>
              </mc:Choice>
              <mc:Fallback>
                <p:oleObj name="" r:id="rId1" imgW="3627120" imgH="1249680" progId="Visio.Drawing.4">
                  <p:embed/>
                  <p:pic>
                    <p:nvPicPr>
                      <p:cNvPr id="0" name="图片 3133"/>
                      <p:cNvPicPr/>
                      <p:nvPr/>
                    </p:nvPicPr>
                    <p:blipFill>
                      <a:blip r:embed="rId2"/>
                      <a:stretch>
                        <a:fillRect/>
                      </a:stretch>
                    </p:blipFill>
                    <p:spPr>
                      <a:xfrm>
                        <a:off x="2057400" y="1676400"/>
                        <a:ext cx="8229600" cy="2833688"/>
                      </a:xfrm>
                      <a:prstGeom prst="rect">
                        <a:avLst/>
                      </a:prstGeom>
                      <a:noFill/>
                      <a:ln w="38100">
                        <a:noFill/>
                        <a:miter/>
                      </a:ln>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占位符 106497"/>
          <p:cNvSpPr>
            <a:spLocks noGrp="1"/>
          </p:cNvSpPr>
          <p:nvPr>
            <p:ph type="body" idx="1"/>
          </p:nvPr>
        </p:nvSpPr>
        <p:spPr>
          <a:xfrm>
            <a:off x="2209800" y="533400"/>
            <a:ext cx="7772400" cy="533400"/>
          </a:xfrm>
        </p:spPr>
        <p:txBody>
          <a:bodyPr/>
          <a:p>
            <a:pPr algn="just">
              <a:lnSpc>
                <a:spcPct val="120000"/>
              </a:lnSpc>
              <a:buNone/>
            </a:pPr>
            <a:r>
              <a:rPr lang="zh-CN" altLang="en-US" dirty="0"/>
              <a:t>触发器的状态方程如下</a:t>
            </a:r>
            <a:r>
              <a:rPr lang="en-US" altLang="zh-CN"/>
              <a:t>:</a:t>
            </a:r>
            <a:endParaRPr lang="en-US" altLang="zh-CN"/>
          </a:p>
        </p:txBody>
      </p:sp>
      <p:graphicFrame>
        <p:nvGraphicFramePr>
          <p:cNvPr id="106499" name="对象 106498"/>
          <p:cNvGraphicFramePr/>
          <p:nvPr/>
        </p:nvGraphicFramePr>
        <p:xfrm>
          <a:off x="3048000" y="1295400"/>
          <a:ext cx="3048000" cy="1133475"/>
        </p:xfrm>
        <a:graphic>
          <a:graphicData uri="http://schemas.openxmlformats.org/presentationml/2006/ole">
            <mc:AlternateContent xmlns:mc="http://schemas.openxmlformats.org/markup-compatibility/2006">
              <mc:Choice xmlns:v="urn:schemas-microsoft-com:vml" Requires="v">
                <p:oleObj spid="_x0000_s3137" name="" r:id="rId1" imgW="1434465" imgH="533400" progId="Equation.DSMT4">
                  <p:embed/>
                </p:oleObj>
              </mc:Choice>
              <mc:Fallback>
                <p:oleObj name="" r:id="rId1" imgW="1434465" imgH="533400" progId="Equation.DSMT4">
                  <p:embed/>
                  <p:pic>
                    <p:nvPicPr>
                      <p:cNvPr id="0" name="图片 3136"/>
                      <p:cNvPicPr/>
                      <p:nvPr/>
                    </p:nvPicPr>
                    <p:blipFill>
                      <a:blip r:embed="rId2"/>
                      <a:stretch>
                        <a:fillRect/>
                      </a:stretch>
                    </p:blipFill>
                    <p:spPr>
                      <a:xfrm>
                        <a:off x="3048000" y="1295400"/>
                        <a:ext cx="3048000" cy="1133475"/>
                      </a:xfrm>
                      <a:prstGeom prst="rect">
                        <a:avLst/>
                      </a:prstGeom>
                      <a:noFill/>
                      <a:ln w="38100">
                        <a:noFill/>
                        <a:miter/>
                      </a:ln>
                    </p:spPr>
                  </p:pic>
                </p:oleObj>
              </mc:Fallback>
            </mc:AlternateContent>
          </a:graphicData>
        </a:graphic>
      </p:graphicFrame>
      <p:sp>
        <p:nvSpPr>
          <p:cNvPr id="106500" name="文本框 106499"/>
          <p:cNvSpPr txBox="1"/>
          <p:nvPr/>
        </p:nvSpPr>
        <p:spPr>
          <a:xfrm>
            <a:off x="6781800" y="1600200"/>
            <a:ext cx="3200400" cy="460375"/>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r>
              <a:rPr lang="zh-CN" altLang="en-US" sz="2400" dirty="0">
                <a:latin typeface="Times New Roman" panose="02020603050405020304" pitchFamily="18" charset="0"/>
              </a:rPr>
              <a:t>当</a:t>
            </a:r>
            <a:r>
              <a:rPr lang="en-US" altLang="zh-CN" sz="2400">
                <a:latin typeface="Times New Roman" panose="02020603050405020304" pitchFamily="18" charset="0"/>
              </a:rPr>
              <a:t>CP</a:t>
            </a:r>
            <a:r>
              <a:rPr lang="zh-CN" altLang="en-US" sz="2400" dirty="0">
                <a:latin typeface="Times New Roman" panose="02020603050405020304" pitchFamily="18" charset="0"/>
              </a:rPr>
              <a:t>的下降沿到来时</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文本框 107521"/>
          <p:cNvSpPr txBox="1"/>
          <p:nvPr/>
        </p:nvSpPr>
        <p:spPr>
          <a:xfrm>
            <a:off x="3962400" y="5486400"/>
            <a:ext cx="55626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5―49  </a:t>
            </a:r>
            <a:r>
              <a:rPr lang="zh-CN" altLang="en-US" sz="2400" dirty="0">
                <a:latin typeface="Times New Roman" panose="02020603050405020304" pitchFamily="18" charset="0"/>
              </a:rPr>
              <a:t>并入</a:t>
            </a:r>
            <a:r>
              <a:rPr lang="en-US" altLang="zh-CN" sz="2400">
                <a:latin typeface="Times New Roman" panose="02020603050405020304" pitchFamily="18" charset="0"/>
              </a:rPr>
              <a:t>/</a:t>
            </a:r>
            <a:r>
              <a:rPr lang="zh-CN" altLang="en-US" sz="2400" dirty="0">
                <a:latin typeface="Times New Roman" panose="02020603050405020304" pitchFamily="18" charset="0"/>
              </a:rPr>
              <a:t>串出移位寄存器 </a:t>
            </a:r>
            <a:endParaRPr lang="zh-CN" altLang="en-US" sz="2400">
              <a:latin typeface="Times New Roman" panose="02020603050405020304" pitchFamily="18" charset="0"/>
            </a:endParaRPr>
          </a:p>
        </p:txBody>
      </p:sp>
      <p:graphicFrame>
        <p:nvGraphicFramePr>
          <p:cNvPr id="107523" name="对象 107522"/>
          <p:cNvGraphicFramePr/>
          <p:nvPr/>
        </p:nvGraphicFramePr>
        <p:xfrm>
          <a:off x="2286000" y="838200"/>
          <a:ext cx="7620000" cy="3913188"/>
        </p:xfrm>
        <a:graphic>
          <a:graphicData uri="http://schemas.openxmlformats.org/presentationml/2006/ole">
            <mc:AlternateContent xmlns:mc="http://schemas.openxmlformats.org/markup-compatibility/2006">
              <mc:Choice xmlns:v="urn:schemas-microsoft-com:vml" Requires="v">
                <p:oleObj spid="_x0000_s3142" name="" r:id="rId1" imgW="3550920" imgH="1821180" progId="Visio.Drawing.4">
                  <p:embed/>
                </p:oleObj>
              </mc:Choice>
              <mc:Fallback>
                <p:oleObj name="" r:id="rId1" imgW="3550920" imgH="1821180" progId="Visio.Drawing.4">
                  <p:embed/>
                  <p:pic>
                    <p:nvPicPr>
                      <p:cNvPr id="0" name="图片 3141"/>
                      <p:cNvPicPr/>
                      <p:nvPr/>
                    </p:nvPicPr>
                    <p:blipFill>
                      <a:blip r:embed="rId2"/>
                      <a:stretch>
                        <a:fillRect/>
                      </a:stretch>
                    </p:blipFill>
                    <p:spPr>
                      <a:xfrm>
                        <a:off x="2286000" y="838200"/>
                        <a:ext cx="7620000" cy="3913188"/>
                      </a:xfrm>
                      <a:prstGeom prst="rect">
                        <a:avLst/>
                      </a:prstGeom>
                      <a:noFill/>
                      <a:ln w="38100">
                        <a:noFill/>
                        <a:miter/>
                      </a:ln>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9571" name="对象 109570"/>
          <p:cNvGraphicFramePr/>
          <p:nvPr/>
        </p:nvGraphicFramePr>
        <p:xfrm>
          <a:off x="2895600" y="2232025"/>
          <a:ext cx="3705225" cy="2565400"/>
        </p:xfrm>
        <a:graphic>
          <a:graphicData uri="http://schemas.openxmlformats.org/presentationml/2006/ole">
            <mc:AlternateContent xmlns:mc="http://schemas.openxmlformats.org/markup-compatibility/2006">
              <mc:Choice xmlns:v="urn:schemas-microsoft-com:vml" Requires="v">
                <p:oleObj spid="_x0000_s3138" name="" r:id="rId1" imgW="1459865" imgH="1091565" progId="Equation.DSMT4">
                  <p:embed/>
                </p:oleObj>
              </mc:Choice>
              <mc:Fallback>
                <p:oleObj name="" r:id="rId1" imgW="1459865" imgH="1091565" progId="Equation.DSMT4">
                  <p:embed/>
                  <p:pic>
                    <p:nvPicPr>
                      <p:cNvPr id="0" name="图片 3137"/>
                      <p:cNvPicPr/>
                      <p:nvPr/>
                    </p:nvPicPr>
                    <p:blipFill>
                      <a:blip r:embed="rId2"/>
                      <a:stretch>
                        <a:fillRect/>
                      </a:stretch>
                    </p:blipFill>
                    <p:spPr>
                      <a:xfrm>
                        <a:off x="2895600" y="2232025"/>
                        <a:ext cx="3705225" cy="2565400"/>
                      </a:xfrm>
                      <a:prstGeom prst="rect">
                        <a:avLst/>
                      </a:prstGeom>
                      <a:noFill/>
                      <a:ln w="38100">
                        <a:noFill/>
                        <a:miter/>
                      </a:ln>
                    </p:spPr>
                  </p:pic>
                </p:oleObj>
              </mc:Fallback>
            </mc:AlternateContent>
          </a:graphicData>
        </a:graphic>
      </p:graphicFrame>
      <p:sp>
        <p:nvSpPr>
          <p:cNvPr id="109572" name="文本框 109571"/>
          <p:cNvSpPr txBox="1"/>
          <p:nvPr/>
        </p:nvSpPr>
        <p:spPr>
          <a:xfrm>
            <a:off x="6959600" y="3068638"/>
            <a:ext cx="32004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en-US" altLang="zh-CN" sz="2400">
                <a:latin typeface="Times New Roman" panose="02020603050405020304" pitchFamily="18" charset="0"/>
              </a:rPr>
              <a:t>(</a:t>
            </a:r>
            <a:r>
              <a:rPr lang="zh-CN" altLang="en-US" sz="2400" dirty="0">
                <a:latin typeface="Times New Roman" panose="02020603050405020304" pitchFamily="18" charset="0"/>
              </a:rPr>
              <a:t>当</a:t>
            </a:r>
            <a:r>
              <a:rPr lang="en-US" altLang="zh-CN" sz="2400">
                <a:latin typeface="Times New Roman" panose="02020603050405020304" pitchFamily="18" charset="0"/>
              </a:rPr>
              <a:t>CP</a:t>
            </a:r>
            <a:r>
              <a:rPr lang="zh-CN" altLang="en-US" sz="2400" dirty="0">
                <a:latin typeface="Times New Roman" panose="02020603050405020304" pitchFamily="18" charset="0"/>
              </a:rPr>
              <a:t>的下降沿到来时</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文本框 108545"/>
          <p:cNvSpPr txBox="1"/>
          <p:nvPr/>
        </p:nvSpPr>
        <p:spPr>
          <a:xfrm>
            <a:off x="4038600" y="5334000"/>
            <a:ext cx="53340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5―50  </a:t>
            </a:r>
            <a:r>
              <a:rPr lang="zh-CN" altLang="en-US" sz="2400" dirty="0">
                <a:latin typeface="Times New Roman" panose="02020603050405020304" pitchFamily="18" charset="0"/>
              </a:rPr>
              <a:t>图</a:t>
            </a:r>
            <a:r>
              <a:rPr lang="en-US" altLang="zh-CN" sz="2400">
                <a:latin typeface="Times New Roman" panose="02020603050405020304" pitchFamily="18" charset="0"/>
              </a:rPr>
              <a:t>5―49</a:t>
            </a:r>
            <a:r>
              <a:rPr lang="zh-CN" altLang="en-US" sz="2400" dirty="0">
                <a:latin typeface="Times New Roman" panose="02020603050405020304" pitchFamily="18" charset="0"/>
              </a:rPr>
              <a:t>所示寄存器 </a:t>
            </a:r>
            <a:endParaRPr lang="zh-CN" altLang="en-US" sz="2400">
              <a:latin typeface="Times New Roman" panose="02020603050405020304" pitchFamily="18" charset="0"/>
            </a:endParaRPr>
          </a:p>
        </p:txBody>
      </p:sp>
      <p:graphicFrame>
        <p:nvGraphicFramePr>
          <p:cNvPr id="108547" name="对象 108546"/>
          <p:cNvGraphicFramePr/>
          <p:nvPr/>
        </p:nvGraphicFramePr>
        <p:xfrm>
          <a:off x="3733800" y="685800"/>
          <a:ext cx="4419600" cy="4362450"/>
        </p:xfrm>
        <a:graphic>
          <a:graphicData uri="http://schemas.openxmlformats.org/presentationml/2006/ole">
            <mc:AlternateContent xmlns:mc="http://schemas.openxmlformats.org/markup-compatibility/2006">
              <mc:Choice xmlns:v="urn:schemas-microsoft-com:vml" Requires="v">
                <p:oleObj spid="_x0000_s3141" name="" r:id="rId1" imgW="1714500" imgH="1691640" progId="Visio.Drawing.4">
                  <p:embed/>
                </p:oleObj>
              </mc:Choice>
              <mc:Fallback>
                <p:oleObj name="" r:id="rId1" imgW="1714500" imgH="1691640" progId="Visio.Drawing.4">
                  <p:embed/>
                  <p:pic>
                    <p:nvPicPr>
                      <p:cNvPr id="0" name="图片 3140"/>
                      <p:cNvPicPr/>
                      <p:nvPr/>
                    </p:nvPicPr>
                    <p:blipFill>
                      <a:blip r:embed="rId2"/>
                      <a:stretch>
                        <a:fillRect/>
                      </a:stretch>
                    </p:blipFill>
                    <p:spPr>
                      <a:xfrm>
                        <a:off x="3733800" y="685800"/>
                        <a:ext cx="4419600" cy="4362450"/>
                      </a:xfrm>
                      <a:prstGeom prst="rect">
                        <a:avLst/>
                      </a:prstGeom>
                      <a:noFill/>
                      <a:ln w="38100">
                        <a:noFill/>
                        <a:miter/>
                      </a:ln>
                    </p:spPr>
                  </p:pic>
                </p:oleObj>
              </mc:Fallback>
            </mc:AlternateContent>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文本占位符 110593"/>
          <p:cNvSpPr>
            <a:spLocks noGrp="1"/>
          </p:cNvSpPr>
          <p:nvPr>
            <p:ph type="body" idx="1"/>
          </p:nvPr>
        </p:nvSpPr>
        <p:spPr>
          <a:xfrm>
            <a:off x="2057400" y="457200"/>
            <a:ext cx="7772400" cy="811213"/>
          </a:xfrm>
        </p:spPr>
        <p:txBody>
          <a:bodyPr/>
          <a:p>
            <a:pPr algn="just">
              <a:buNone/>
            </a:pPr>
            <a:r>
              <a:rPr lang="en-US" altLang="zh-CN" dirty="0"/>
              <a:t>   </a:t>
            </a:r>
            <a:r>
              <a:rPr lang="en-US" altLang="zh-CN"/>
              <a:t>2.</a:t>
            </a:r>
            <a:r>
              <a:rPr lang="zh-CN" altLang="en-US" dirty="0"/>
              <a:t>双向移位寄存器             </a:t>
            </a:r>
            <a:endParaRPr lang="zh-CN" altLang="en-US" dirty="0"/>
          </a:p>
          <a:p>
            <a:pPr>
              <a:buNone/>
            </a:pPr>
            <a:endParaRPr lang="zh-CN" altLang="en-US"/>
          </a:p>
        </p:txBody>
      </p:sp>
      <p:sp>
        <p:nvSpPr>
          <p:cNvPr id="110595" name="文本框 110594"/>
          <p:cNvSpPr txBox="1"/>
          <p:nvPr/>
        </p:nvSpPr>
        <p:spPr>
          <a:xfrm>
            <a:off x="3124200" y="5791200"/>
            <a:ext cx="6477000" cy="4603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图</a:t>
            </a:r>
            <a:r>
              <a:rPr lang="en-US" altLang="zh-CN" sz="2400">
                <a:latin typeface="Times New Roman" panose="02020603050405020304" pitchFamily="18" charset="0"/>
              </a:rPr>
              <a:t>5―51 </a:t>
            </a:r>
            <a:r>
              <a:rPr lang="zh-CN" altLang="en-US" sz="2400" dirty="0">
                <a:latin typeface="Times New Roman" panose="02020603050405020304" pitchFamily="18" charset="0"/>
              </a:rPr>
              <a:t>双向移位寄存器 </a:t>
            </a:r>
            <a:endParaRPr lang="zh-CN" altLang="en-US" sz="2400">
              <a:latin typeface="Times New Roman" panose="02020603050405020304" pitchFamily="18" charset="0"/>
            </a:endParaRPr>
          </a:p>
        </p:txBody>
      </p:sp>
      <p:graphicFrame>
        <p:nvGraphicFramePr>
          <p:cNvPr id="110596" name="对象 110595"/>
          <p:cNvGraphicFramePr/>
          <p:nvPr/>
        </p:nvGraphicFramePr>
        <p:xfrm>
          <a:off x="2927350" y="2205038"/>
          <a:ext cx="6400800" cy="3275012"/>
        </p:xfrm>
        <a:graphic>
          <a:graphicData uri="http://schemas.openxmlformats.org/presentationml/2006/ole">
            <mc:AlternateContent xmlns:mc="http://schemas.openxmlformats.org/markup-compatibility/2006">
              <mc:Choice xmlns:v="urn:schemas-microsoft-com:vml" Requires="v">
                <p:oleObj spid="_x0000_s3139" name="" r:id="rId1" imgW="3467100" imgH="1775460" progId="Visio.Drawing.4">
                  <p:embed/>
                </p:oleObj>
              </mc:Choice>
              <mc:Fallback>
                <p:oleObj name="" r:id="rId1" imgW="3467100" imgH="1775460" progId="Visio.Drawing.4">
                  <p:embed/>
                  <p:pic>
                    <p:nvPicPr>
                      <p:cNvPr id="0" name="图片 3138"/>
                      <p:cNvPicPr/>
                      <p:nvPr/>
                    </p:nvPicPr>
                    <p:blipFill>
                      <a:blip r:embed="rId2"/>
                      <a:stretch>
                        <a:fillRect/>
                      </a:stretch>
                    </p:blipFill>
                    <p:spPr>
                      <a:xfrm>
                        <a:off x="2927350" y="2205038"/>
                        <a:ext cx="6400800" cy="3275012"/>
                      </a:xfrm>
                      <a:prstGeom prst="rect">
                        <a:avLst/>
                      </a:prstGeom>
                      <a:noFill/>
                      <a:ln w="38100">
                        <a:noFill/>
                        <a:miter/>
                      </a:ln>
                    </p:spPr>
                  </p:pic>
                </p:oleObj>
              </mc:Fallback>
            </mc:AlternateContent>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文本框 111617"/>
          <p:cNvSpPr txBox="1"/>
          <p:nvPr/>
        </p:nvSpPr>
        <p:spPr>
          <a:xfrm>
            <a:off x="2286000" y="381000"/>
            <a:ext cx="35052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触发器的状态方程为 </a:t>
            </a:r>
            <a:endParaRPr lang="zh-CN" altLang="en-US" sz="2400">
              <a:latin typeface="Times New Roman" panose="02020603050405020304" pitchFamily="18" charset="0"/>
            </a:endParaRPr>
          </a:p>
        </p:txBody>
      </p:sp>
      <p:graphicFrame>
        <p:nvGraphicFramePr>
          <p:cNvPr id="111619" name="对象 111618"/>
          <p:cNvGraphicFramePr/>
          <p:nvPr/>
        </p:nvGraphicFramePr>
        <p:xfrm>
          <a:off x="2971800" y="914400"/>
          <a:ext cx="3638550" cy="2684463"/>
        </p:xfrm>
        <a:graphic>
          <a:graphicData uri="http://schemas.openxmlformats.org/presentationml/2006/ole">
            <mc:AlternateContent xmlns:mc="http://schemas.openxmlformats.org/markup-compatibility/2006">
              <mc:Choice xmlns:v="urn:schemas-microsoft-com:vml" Requires="v">
                <p:oleObj spid="_x0000_s3140" name="" r:id="rId1" imgW="1549400" imgH="1143000" progId="Equation.DSMT4">
                  <p:embed/>
                </p:oleObj>
              </mc:Choice>
              <mc:Fallback>
                <p:oleObj name="" r:id="rId1" imgW="1549400" imgH="1143000" progId="Equation.DSMT4">
                  <p:embed/>
                  <p:pic>
                    <p:nvPicPr>
                      <p:cNvPr id="0" name="图片 3139"/>
                      <p:cNvPicPr/>
                      <p:nvPr/>
                    </p:nvPicPr>
                    <p:blipFill>
                      <a:blip r:embed="rId2"/>
                      <a:stretch>
                        <a:fillRect/>
                      </a:stretch>
                    </p:blipFill>
                    <p:spPr>
                      <a:xfrm>
                        <a:off x="2971800" y="914400"/>
                        <a:ext cx="3638550" cy="2684463"/>
                      </a:xfrm>
                      <a:prstGeom prst="rect">
                        <a:avLst/>
                      </a:prstGeom>
                      <a:noFill/>
                      <a:ln w="38100">
                        <a:noFill/>
                        <a:miter/>
                      </a:ln>
                    </p:spPr>
                  </p:pic>
                </p:oleObj>
              </mc:Fallback>
            </mc:AlternateContent>
          </a:graphicData>
        </a:graphic>
      </p:graphicFrame>
      <p:sp>
        <p:nvSpPr>
          <p:cNvPr id="111620" name="文本框 111619"/>
          <p:cNvSpPr txBox="1"/>
          <p:nvPr/>
        </p:nvSpPr>
        <p:spPr>
          <a:xfrm>
            <a:off x="6858000" y="1828800"/>
            <a:ext cx="3276600" cy="460375"/>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r>
              <a:rPr lang="zh-CN" altLang="en-US" sz="2400" dirty="0">
                <a:latin typeface="Times New Roman" panose="02020603050405020304" pitchFamily="18" charset="0"/>
              </a:rPr>
              <a:t>当</a:t>
            </a:r>
            <a:r>
              <a:rPr lang="en-US" altLang="zh-CN" sz="2400">
                <a:latin typeface="Times New Roman" panose="02020603050405020304" pitchFamily="18" charset="0"/>
              </a:rPr>
              <a:t>CP</a:t>
            </a:r>
            <a:r>
              <a:rPr lang="zh-CN" altLang="en-US" sz="2400" dirty="0">
                <a:latin typeface="Times New Roman" panose="02020603050405020304" pitchFamily="18" charset="0"/>
              </a:rPr>
              <a:t>的下降沿到来时</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1621" name="文本框 111620"/>
          <p:cNvSpPr txBox="1"/>
          <p:nvPr/>
        </p:nvSpPr>
        <p:spPr>
          <a:xfrm>
            <a:off x="2209800" y="3733800"/>
            <a:ext cx="4191000" cy="460375"/>
          </a:xfrm>
          <a:prstGeom prst="rect">
            <a:avLst/>
          </a:prstGeom>
          <a:noFill/>
          <a:ln w="9525">
            <a:noFill/>
          </a:ln>
        </p:spPr>
        <p:txBody>
          <a:bodyPr>
            <a:spAutoFit/>
          </a:bodyPr>
          <a:p>
            <a:pPr algn="just">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当                 时</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aphicFrame>
        <p:nvGraphicFramePr>
          <p:cNvPr id="111622" name="对象 111621"/>
          <p:cNvGraphicFramePr/>
          <p:nvPr/>
        </p:nvGraphicFramePr>
        <p:xfrm>
          <a:off x="2984500" y="3695700"/>
          <a:ext cx="990600" cy="468313"/>
        </p:xfrm>
        <a:graphic>
          <a:graphicData uri="http://schemas.openxmlformats.org/presentationml/2006/ole">
            <mc:AlternateContent xmlns:mc="http://schemas.openxmlformats.org/markup-compatibility/2006">
              <mc:Choice xmlns:v="urn:schemas-microsoft-com:vml" Requires="v">
                <p:oleObj spid="_x0000_s3144" name="" r:id="rId3" imgW="456565" imgH="215900" progId="Equation.DSMT4">
                  <p:embed/>
                </p:oleObj>
              </mc:Choice>
              <mc:Fallback>
                <p:oleObj name="" r:id="rId3" imgW="456565" imgH="215900" progId="Equation.DSMT4">
                  <p:embed/>
                  <p:pic>
                    <p:nvPicPr>
                      <p:cNvPr id="0" name="图片 3143"/>
                      <p:cNvPicPr/>
                      <p:nvPr/>
                    </p:nvPicPr>
                    <p:blipFill>
                      <a:blip r:embed="rId4"/>
                      <a:stretch>
                        <a:fillRect/>
                      </a:stretch>
                    </p:blipFill>
                    <p:spPr>
                      <a:xfrm>
                        <a:off x="2984500" y="3695700"/>
                        <a:ext cx="990600" cy="468313"/>
                      </a:xfrm>
                      <a:prstGeom prst="rect">
                        <a:avLst/>
                      </a:prstGeom>
                      <a:noFill/>
                      <a:ln w="38100">
                        <a:noFill/>
                        <a:miter/>
                      </a:ln>
                    </p:spPr>
                  </p:pic>
                </p:oleObj>
              </mc:Fallback>
            </mc:AlternateContent>
          </a:graphicData>
        </a:graphic>
      </p:graphicFrame>
      <p:graphicFrame>
        <p:nvGraphicFramePr>
          <p:cNvPr id="111623" name="对象 111622"/>
          <p:cNvGraphicFramePr/>
          <p:nvPr/>
        </p:nvGraphicFramePr>
        <p:xfrm>
          <a:off x="3429000" y="4267200"/>
          <a:ext cx="3048000" cy="1133475"/>
        </p:xfrm>
        <a:graphic>
          <a:graphicData uri="http://schemas.openxmlformats.org/presentationml/2006/ole">
            <mc:AlternateContent xmlns:mc="http://schemas.openxmlformats.org/markup-compatibility/2006">
              <mc:Choice xmlns:v="urn:schemas-microsoft-com:vml" Requires="v">
                <p:oleObj spid="_x0000_s3147" name="" r:id="rId5" imgW="1434465" imgH="533400" progId="Equation.DSMT4">
                  <p:embed/>
                </p:oleObj>
              </mc:Choice>
              <mc:Fallback>
                <p:oleObj name="" r:id="rId5" imgW="1434465" imgH="533400" progId="Equation.DSMT4">
                  <p:embed/>
                  <p:pic>
                    <p:nvPicPr>
                      <p:cNvPr id="0" name="图片 3146"/>
                      <p:cNvPicPr/>
                      <p:nvPr/>
                    </p:nvPicPr>
                    <p:blipFill>
                      <a:blip r:embed="rId6"/>
                      <a:stretch>
                        <a:fillRect/>
                      </a:stretch>
                    </p:blipFill>
                    <p:spPr>
                      <a:xfrm>
                        <a:off x="3429000" y="4267200"/>
                        <a:ext cx="3048000" cy="1133475"/>
                      </a:xfrm>
                      <a:prstGeom prst="rect">
                        <a:avLst/>
                      </a:prstGeom>
                      <a:noFill/>
                      <a:ln w="38100">
                        <a:noFill/>
                        <a:miter/>
                      </a:ln>
                    </p:spPr>
                  </p:pic>
                </p:oleObj>
              </mc:Fallback>
            </mc:AlternateContent>
          </a:graphicData>
        </a:graphic>
      </p:graphicFrame>
      <p:sp>
        <p:nvSpPr>
          <p:cNvPr id="111624" name="文本框 111623"/>
          <p:cNvSpPr txBox="1"/>
          <p:nvPr/>
        </p:nvSpPr>
        <p:spPr>
          <a:xfrm>
            <a:off x="6934200" y="4572000"/>
            <a:ext cx="3352800" cy="460375"/>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r>
              <a:rPr lang="zh-CN" altLang="en-US" sz="2400" dirty="0">
                <a:latin typeface="Times New Roman" panose="02020603050405020304" pitchFamily="18" charset="0"/>
              </a:rPr>
              <a:t>当</a:t>
            </a:r>
            <a:r>
              <a:rPr lang="en-US" altLang="zh-CN" sz="2400">
                <a:latin typeface="Times New Roman" panose="02020603050405020304" pitchFamily="18" charset="0"/>
              </a:rPr>
              <a:t>CP</a:t>
            </a:r>
            <a:r>
              <a:rPr lang="zh-CN" altLang="en-US" sz="2400" dirty="0">
                <a:latin typeface="Times New Roman" panose="02020603050405020304" pitchFamily="18" charset="0"/>
              </a:rPr>
              <a:t>的下降沿到来时</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1625" name="文本框 111624"/>
          <p:cNvSpPr txBox="1"/>
          <p:nvPr/>
        </p:nvSpPr>
        <p:spPr>
          <a:xfrm>
            <a:off x="2362200" y="5486400"/>
            <a:ext cx="65532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此时</a:t>
            </a:r>
            <a:r>
              <a:rPr lang="en-US" altLang="zh-CN" sz="2400">
                <a:latin typeface="Times New Roman" panose="02020603050405020304" pitchFamily="18" charset="0"/>
              </a:rPr>
              <a:t>,</a:t>
            </a:r>
            <a:r>
              <a:rPr lang="zh-CN" altLang="en-US" sz="2400" dirty="0">
                <a:latin typeface="Times New Roman" panose="02020603050405020304" pitchFamily="18" charset="0"/>
              </a:rPr>
              <a:t>在移位脉冲</a:t>
            </a:r>
            <a:r>
              <a:rPr lang="en-US" altLang="zh-CN" sz="2400">
                <a:latin typeface="Times New Roman" panose="02020603050405020304" pitchFamily="18" charset="0"/>
              </a:rPr>
              <a:t>CP</a:t>
            </a:r>
            <a:r>
              <a:rPr lang="zh-CN" altLang="en-US" sz="2400" dirty="0">
                <a:latin typeface="Times New Roman" panose="02020603050405020304" pitchFamily="18" charset="0"/>
              </a:rPr>
              <a:t>的控制下</a:t>
            </a:r>
            <a:r>
              <a:rPr lang="en-US" altLang="zh-CN" sz="2400">
                <a:latin typeface="Times New Roman" panose="02020603050405020304" pitchFamily="18" charset="0"/>
              </a:rPr>
              <a:t>,</a:t>
            </a:r>
            <a:r>
              <a:rPr lang="zh-CN" altLang="en-US" sz="2400" dirty="0">
                <a:latin typeface="Times New Roman" panose="02020603050405020304" pitchFamily="18" charset="0"/>
              </a:rPr>
              <a:t>数据逐位左移。 </a:t>
            </a:r>
            <a:endParaRPr lang="zh-CN" altLang="en-US" sz="2400">
              <a:latin typeface="Times New Roman" panose="02020603050405020304" pitchFamily="18"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文本框 112641"/>
          <p:cNvSpPr txBox="1"/>
          <p:nvPr/>
        </p:nvSpPr>
        <p:spPr>
          <a:xfrm>
            <a:off x="2590800" y="609600"/>
            <a:ext cx="5791200" cy="460375"/>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当                时</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112643" name="对象 112642"/>
          <p:cNvGraphicFramePr/>
          <p:nvPr/>
        </p:nvGraphicFramePr>
        <p:xfrm>
          <a:off x="3124200" y="571500"/>
          <a:ext cx="990600" cy="468313"/>
        </p:xfrm>
        <a:graphic>
          <a:graphicData uri="http://schemas.openxmlformats.org/presentationml/2006/ole">
            <mc:AlternateContent xmlns:mc="http://schemas.openxmlformats.org/markup-compatibility/2006">
              <mc:Choice xmlns:v="urn:schemas-microsoft-com:vml" Requires="v">
                <p:oleObj spid="_x0000_s3146" name="" r:id="rId1" imgW="456565" imgH="215900" progId="Equation.DSMT4">
                  <p:embed/>
                </p:oleObj>
              </mc:Choice>
              <mc:Fallback>
                <p:oleObj name="" r:id="rId1" imgW="456565" imgH="215900" progId="Equation.DSMT4">
                  <p:embed/>
                  <p:pic>
                    <p:nvPicPr>
                      <p:cNvPr id="0" name="图片 3145"/>
                      <p:cNvPicPr/>
                      <p:nvPr/>
                    </p:nvPicPr>
                    <p:blipFill>
                      <a:blip r:embed="rId2"/>
                      <a:stretch>
                        <a:fillRect/>
                      </a:stretch>
                    </p:blipFill>
                    <p:spPr>
                      <a:xfrm>
                        <a:off x="3124200" y="571500"/>
                        <a:ext cx="990600" cy="468313"/>
                      </a:xfrm>
                      <a:prstGeom prst="rect">
                        <a:avLst/>
                      </a:prstGeom>
                      <a:noFill/>
                      <a:ln w="38100">
                        <a:noFill/>
                        <a:miter/>
                      </a:ln>
                    </p:spPr>
                  </p:pic>
                </p:oleObj>
              </mc:Fallback>
            </mc:AlternateContent>
          </a:graphicData>
        </a:graphic>
      </p:graphicFrame>
      <p:graphicFrame>
        <p:nvGraphicFramePr>
          <p:cNvPr id="112644" name="对象 112643"/>
          <p:cNvGraphicFramePr/>
          <p:nvPr/>
        </p:nvGraphicFramePr>
        <p:xfrm>
          <a:off x="3048000" y="1219200"/>
          <a:ext cx="3048000" cy="1133475"/>
        </p:xfrm>
        <a:graphic>
          <a:graphicData uri="http://schemas.openxmlformats.org/presentationml/2006/ole">
            <mc:AlternateContent xmlns:mc="http://schemas.openxmlformats.org/markup-compatibility/2006">
              <mc:Choice xmlns:v="urn:schemas-microsoft-com:vml" Requires="v">
                <p:oleObj spid="_x0000_s3143" name="" r:id="rId3" imgW="1434465" imgH="533400" progId="Equation.DSMT4">
                  <p:embed/>
                </p:oleObj>
              </mc:Choice>
              <mc:Fallback>
                <p:oleObj name="" r:id="rId3" imgW="1434465" imgH="533400" progId="Equation.DSMT4">
                  <p:embed/>
                  <p:pic>
                    <p:nvPicPr>
                      <p:cNvPr id="0" name="图片 3142"/>
                      <p:cNvPicPr/>
                      <p:nvPr/>
                    </p:nvPicPr>
                    <p:blipFill>
                      <a:blip r:embed="rId4"/>
                      <a:stretch>
                        <a:fillRect/>
                      </a:stretch>
                    </p:blipFill>
                    <p:spPr>
                      <a:xfrm>
                        <a:off x="3048000" y="1219200"/>
                        <a:ext cx="3048000" cy="1133475"/>
                      </a:xfrm>
                      <a:prstGeom prst="rect">
                        <a:avLst/>
                      </a:prstGeom>
                      <a:noFill/>
                      <a:ln w="38100">
                        <a:noFill/>
                        <a:miter/>
                      </a:ln>
                    </p:spPr>
                  </p:pic>
                </p:oleObj>
              </mc:Fallback>
            </mc:AlternateContent>
          </a:graphicData>
        </a:graphic>
      </p:graphicFrame>
      <p:sp>
        <p:nvSpPr>
          <p:cNvPr id="112645" name="文本框 112644"/>
          <p:cNvSpPr txBox="1"/>
          <p:nvPr/>
        </p:nvSpPr>
        <p:spPr>
          <a:xfrm>
            <a:off x="6705600" y="1524000"/>
            <a:ext cx="3276600" cy="460375"/>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r>
              <a:rPr lang="zh-CN" altLang="en-US" sz="2400" dirty="0">
                <a:latin typeface="Times New Roman" panose="02020603050405020304" pitchFamily="18" charset="0"/>
              </a:rPr>
              <a:t>当</a:t>
            </a:r>
            <a:r>
              <a:rPr lang="en-US" altLang="zh-CN" sz="2400">
                <a:latin typeface="Times New Roman" panose="02020603050405020304" pitchFamily="18" charset="0"/>
              </a:rPr>
              <a:t>CP</a:t>
            </a:r>
            <a:r>
              <a:rPr lang="zh-CN" altLang="en-US" sz="2400" dirty="0">
                <a:latin typeface="Times New Roman" panose="02020603050405020304" pitchFamily="18" charset="0"/>
              </a:rPr>
              <a:t>的下降沿到来时</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2646" name="文本框 112645"/>
          <p:cNvSpPr txBox="1"/>
          <p:nvPr/>
        </p:nvSpPr>
        <p:spPr>
          <a:xfrm>
            <a:off x="2438400" y="2438400"/>
            <a:ext cx="7239000" cy="1014730"/>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此时</a:t>
            </a:r>
            <a:r>
              <a:rPr lang="en-US" altLang="zh-CN" sz="2400">
                <a:latin typeface="Times New Roman" panose="02020603050405020304" pitchFamily="18" charset="0"/>
              </a:rPr>
              <a:t>,</a:t>
            </a:r>
            <a:r>
              <a:rPr lang="zh-CN" altLang="en-US" sz="2400" dirty="0">
                <a:latin typeface="Times New Roman" panose="02020603050405020304" pitchFamily="18" charset="0"/>
              </a:rPr>
              <a:t>在移位脉冲</a:t>
            </a:r>
            <a:r>
              <a:rPr lang="en-US" altLang="zh-CN" sz="2400">
                <a:latin typeface="Times New Roman" panose="02020603050405020304" pitchFamily="18" charset="0"/>
              </a:rPr>
              <a:t>CP</a:t>
            </a:r>
            <a:r>
              <a:rPr lang="zh-CN" altLang="en-US" sz="2400" dirty="0">
                <a:latin typeface="Times New Roman" panose="02020603050405020304" pitchFamily="18" charset="0"/>
              </a:rPr>
              <a:t>的控制下</a:t>
            </a:r>
            <a:r>
              <a:rPr lang="en-US" altLang="zh-CN" sz="2400">
                <a:latin typeface="Times New Roman" panose="02020603050405020304" pitchFamily="18" charset="0"/>
              </a:rPr>
              <a:t>,</a:t>
            </a:r>
            <a:r>
              <a:rPr lang="zh-CN" altLang="en-US" sz="2400" dirty="0">
                <a:latin typeface="Times New Roman" panose="02020603050405020304" pitchFamily="18" charset="0"/>
              </a:rPr>
              <a:t>数据逐位右移。</a:t>
            </a:r>
            <a:endParaRPr lang="zh-CN" altLang="en-US" sz="2400" dirty="0">
              <a:latin typeface="Times New Roman" panose="02020603050405020304" pitchFamily="18" charset="0"/>
            </a:endParaRPr>
          </a:p>
          <a:p>
            <a:pPr algn="just">
              <a:spcBef>
                <a:spcPct val="50000"/>
              </a:spcBef>
            </a:pP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文本框 113665"/>
          <p:cNvSpPr txBox="1"/>
          <p:nvPr/>
        </p:nvSpPr>
        <p:spPr>
          <a:xfrm>
            <a:off x="3505200" y="5334000"/>
            <a:ext cx="5943600" cy="460375"/>
          </a:xfrm>
          <a:prstGeom prst="rect">
            <a:avLst/>
          </a:prstGeom>
          <a:noFill/>
          <a:ln w="9525">
            <a:noFill/>
          </a:ln>
        </p:spPr>
        <p:txBody>
          <a:bodyPr>
            <a:spAutoFit/>
          </a:bodyPr>
          <a:p>
            <a:pPr algn="just">
              <a:spcBef>
                <a:spcPct val="50000"/>
              </a:spcBef>
            </a:pPr>
            <a:r>
              <a:rPr lang="zh-CN" altLang="en-US" sz="2400" dirty="0">
                <a:latin typeface="Times New Roman" panose="02020603050405020304" pitchFamily="18" charset="0"/>
              </a:rPr>
              <a:t>图</a:t>
            </a:r>
            <a:r>
              <a:rPr lang="en-US" altLang="zh-CN" sz="2400">
                <a:latin typeface="Times New Roman" panose="02020603050405020304" pitchFamily="18" charset="0"/>
              </a:rPr>
              <a:t>5―52   </a:t>
            </a:r>
            <a:r>
              <a:rPr lang="zh-CN" altLang="en-US" sz="2400" dirty="0">
                <a:latin typeface="Times New Roman" panose="02020603050405020304" pitchFamily="18" charset="0"/>
              </a:rPr>
              <a:t>图</a:t>
            </a:r>
            <a:r>
              <a:rPr lang="en-US" altLang="zh-CN" sz="2400">
                <a:latin typeface="Times New Roman" panose="02020603050405020304" pitchFamily="18" charset="0"/>
              </a:rPr>
              <a:t>5―51</a:t>
            </a:r>
            <a:r>
              <a:rPr lang="zh-CN" altLang="en-US" sz="2400" dirty="0">
                <a:latin typeface="Times New Roman" panose="02020603050405020304" pitchFamily="18" charset="0"/>
              </a:rPr>
              <a:t>所示寄存器的时序图</a:t>
            </a:r>
            <a:endParaRPr lang="zh-CN" altLang="en-US" sz="2400">
              <a:latin typeface="Times New Roman" panose="02020603050405020304" pitchFamily="18" charset="0"/>
            </a:endParaRPr>
          </a:p>
        </p:txBody>
      </p:sp>
      <p:graphicFrame>
        <p:nvGraphicFramePr>
          <p:cNvPr id="113667" name="对象 113666"/>
          <p:cNvGraphicFramePr/>
          <p:nvPr/>
        </p:nvGraphicFramePr>
        <p:xfrm>
          <a:off x="2819400" y="533400"/>
          <a:ext cx="6477000" cy="4556125"/>
        </p:xfrm>
        <a:graphic>
          <a:graphicData uri="http://schemas.openxmlformats.org/presentationml/2006/ole">
            <mc:AlternateContent xmlns:mc="http://schemas.openxmlformats.org/markup-compatibility/2006">
              <mc:Choice xmlns:v="urn:schemas-microsoft-com:vml" Requires="v">
                <p:oleObj spid="_x0000_s3145" name="" r:id="rId1" imgW="2567940" imgH="1805940" progId="Visio.Drawing.4">
                  <p:embed/>
                </p:oleObj>
              </mc:Choice>
              <mc:Fallback>
                <p:oleObj name="" r:id="rId1" imgW="2567940" imgH="1805940" progId="Visio.Drawing.4">
                  <p:embed/>
                  <p:pic>
                    <p:nvPicPr>
                      <p:cNvPr id="0" name="图片 3144"/>
                      <p:cNvPicPr/>
                      <p:nvPr/>
                    </p:nvPicPr>
                    <p:blipFill>
                      <a:blip r:embed="rId2"/>
                      <a:stretch>
                        <a:fillRect/>
                      </a:stretch>
                    </p:blipFill>
                    <p:spPr>
                      <a:xfrm>
                        <a:off x="2819400" y="533400"/>
                        <a:ext cx="6477000" cy="4556125"/>
                      </a:xfrm>
                      <a:prstGeom prst="rect">
                        <a:avLst/>
                      </a:prstGeom>
                      <a:noFill/>
                      <a:ln w="38100">
                        <a:noFill/>
                        <a:miter/>
                      </a:ln>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占位符 12289"/>
          <p:cNvSpPr>
            <a:spLocks noGrp="1"/>
          </p:cNvSpPr>
          <p:nvPr>
            <p:ph type="body" idx="1"/>
          </p:nvPr>
        </p:nvSpPr>
        <p:spPr>
          <a:xfrm>
            <a:off x="1905000" y="457200"/>
            <a:ext cx="7772400" cy="3276600"/>
          </a:xfrm>
        </p:spPr>
        <p:txBody>
          <a:bodyPr/>
          <a:p>
            <a:pPr algn="just">
              <a:buNone/>
            </a:pPr>
            <a:r>
              <a:rPr lang="en-US" altLang="zh-CN" dirty="0"/>
              <a:t>            </a:t>
            </a:r>
            <a:endParaRPr lang="en-US" altLang="zh-CN" dirty="0"/>
          </a:p>
          <a:p>
            <a:pPr algn="just">
              <a:buNone/>
            </a:pPr>
            <a:r>
              <a:rPr lang="en-US" altLang="zh-CN" dirty="0"/>
              <a:t>		  </a:t>
            </a:r>
            <a:r>
              <a:rPr lang="zh-CN" altLang="en-US" dirty="0"/>
              <a:t>各个</a:t>
            </a:r>
            <a:r>
              <a:rPr lang="en-US" altLang="zh-CN"/>
              <a:t>JK</a:t>
            </a:r>
            <a:r>
              <a:rPr lang="zh-CN" altLang="en-US" dirty="0"/>
              <a:t>触发器都接成</a:t>
            </a:r>
            <a:r>
              <a:rPr lang="en-US" altLang="zh-CN"/>
              <a:t>T</a:t>
            </a:r>
            <a:r>
              <a:rPr lang="zh-CN" altLang="en-US" dirty="0"/>
              <a:t>触发器的形式。用</a:t>
            </a:r>
            <a:r>
              <a:rPr lang="en-US" altLang="zh-CN"/>
              <a:t>T</a:t>
            </a:r>
            <a:r>
              <a:rPr lang="zh-CN" altLang="en-US" dirty="0"/>
              <a:t>触发器构造</a:t>
            </a:r>
            <a:r>
              <a:rPr lang="en-US" altLang="zh-CN"/>
              <a:t>m</a:t>
            </a:r>
            <a:r>
              <a:rPr lang="zh-CN" altLang="en-US" dirty="0"/>
              <a:t>位同步二进制加法计数器的连接规律为</a:t>
            </a:r>
            <a:endParaRPr lang="zh-CN" altLang="en-US" dirty="0"/>
          </a:p>
          <a:p>
            <a:pPr>
              <a:buNone/>
            </a:pPr>
            <a:endParaRPr lang="zh-CN" altLang="en-US"/>
          </a:p>
        </p:txBody>
      </p:sp>
      <p:graphicFrame>
        <p:nvGraphicFramePr>
          <p:cNvPr id="12291" name="对象 12290"/>
          <p:cNvGraphicFramePr/>
          <p:nvPr/>
        </p:nvGraphicFramePr>
        <p:xfrm>
          <a:off x="3503613" y="2997200"/>
          <a:ext cx="4648200" cy="1619250"/>
        </p:xfrm>
        <a:graphic>
          <a:graphicData uri="http://schemas.openxmlformats.org/presentationml/2006/ole">
            <mc:AlternateContent xmlns:mc="http://schemas.openxmlformats.org/markup-compatibility/2006">
              <mc:Choice xmlns:v="urn:schemas-microsoft-com:vml" Requires="v">
                <p:oleObj spid="_x0000_s3085" name="" r:id="rId1" imgW="1968500" imgH="685800" progId="Equation.DSMT4">
                  <p:embed/>
                </p:oleObj>
              </mc:Choice>
              <mc:Fallback>
                <p:oleObj name="" r:id="rId1" imgW="1968500" imgH="685800" progId="Equation.DSMT4">
                  <p:embed/>
                  <p:pic>
                    <p:nvPicPr>
                      <p:cNvPr id="0" name="图片 3084"/>
                      <p:cNvPicPr/>
                      <p:nvPr/>
                    </p:nvPicPr>
                    <p:blipFill>
                      <a:blip r:embed="rId2"/>
                      <a:stretch>
                        <a:fillRect/>
                      </a:stretch>
                    </p:blipFill>
                    <p:spPr>
                      <a:xfrm>
                        <a:off x="3503613" y="2997200"/>
                        <a:ext cx="4648200" cy="1619250"/>
                      </a:xfrm>
                      <a:prstGeom prst="rect">
                        <a:avLst/>
                      </a:prstGeom>
                      <a:noFill/>
                      <a:ln w="38100">
                        <a:noFill/>
                        <a:miter/>
                      </a:ln>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59785" y="1484630"/>
            <a:ext cx="3977640" cy="1076325"/>
          </a:xfrm>
          <a:prstGeom prst="rect">
            <a:avLst/>
          </a:prstGeom>
          <a:noFill/>
        </p:spPr>
        <p:txBody>
          <a:bodyPr wrap="none" rtlCol="0">
            <a:spAutoFit/>
          </a:bodyPr>
          <a:p>
            <a:r>
              <a:rPr lang="zh-CN" altLang="en-US" sz="3200"/>
              <a:t>作业：</a:t>
            </a:r>
            <a:endParaRPr lang="zh-CN" altLang="en-US" sz="3200"/>
          </a:p>
          <a:p>
            <a:r>
              <a:rPr lang="en-US" altLang="zh-CN" sz="3200"/>
              <a:t>5-7</a:t>
            </a:r>
            <a:r>
              <a:rPr lang="zh-CN" altLang="en-US" sz="3200"/>
              <a:t>，</a:t>
            </a:r>
            <a:r>
              <a:rPr lang="en-US" altLang="zh-CN" sz="3200"/>
              <a:t>5-8</a:t>
            </a:r>
            <a:r>
              <a:rPr lang="zh-CN" altLang="en-US" sz="3200"/>
              <a:t>，</a:t>
            </a:r>
            <a:r>
              <a:rPr lang="en-US" altLang="zh-CN" sz="3200"/>
              <a:t>5-9</a:t>
            </a:r>
            <a:r>
              <a:rPr lang="zh-CN" altLang="en-US" sz="3200"/>
              <a:t>，</a:t>
            </a:r>
            <a:r>
              <a:rPr lang="en-US" altLang="zh-CN" sz="3200"/>
              <a:t>5-10</a:t>
            </a:r>
            <a:endParaRPr lang="en-US" altLang="zh-CN" sz="3200"/>
          </a:p>
        </p:txBody>
      </p:sp>
    </p:spTree>
  </p:cSld>
  <p:clrMapOvr>
    <a:masterClrMapping/>
  </p:clrMapOvr>
  <p:transition/>
</p:sld>
</file>

<file path=ppt/tags/tag1.xml><?xml version="1.0" encoding="utf-8"?>
<p:tagLst xmlns:p="http://schemas.openxmlformats.org/presentationml/2006/main">
  <p:tag name="COMMONDATA" val="eyJoZGlkIjoiMjMxMzY4ZGM5NTE1OTFkZjU0ODAyMTY4MmM1MmQxN2MifQ=="/>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5247</Words>
  <Application>WPS 演示</Application>
  <PresentationFormat>在屏幕上显示</PresentationFormat>
  <Paragraphs>323</Paragraphs>
  <Slides>90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82</vt:i4>
      </vt:variant>
      <vt:variant>
        <vt:lpstr>幻灯片标题</vt:lpstr>
      </vt:variant>
      <vt:variant>
        <vt:i4>90</vt:i4>
      </vt:variant>
    </vt:vector>
  </HeadingPairs>
  <TitlesOfParts>
    <vt:vector size="180" baseType="lpstr">
      <vt:lpstr>Arial</vt:lpstr>
      <vt:lpstr>宋体</vt:lpstr>
      <vt:lpstr>Wingdings</vt:lpstr>
      <vt:lpstr>Times New Roman</vt:lpstr>
      <vt:lpstr>微软雅黑</vt:lpstr>
      <vt:lpstr>Arial Unicode MS</vt:lpstr>
      <vt:lpstr>Calibri</vt:lpstr>
      <vt:lpstr>Default Design</vt:lpstr>
      <vt:lpstr>Visio.Drawing.4</vt:lpstr>
      <vt:lpstr>Equation.DSMT4</vt:lpstr>
      <vt:lpstr>Equation.DSMT4</vt:lpstr>
      <vt:lpstr>Visio.Drawing.4</vt:lpstr>
      <vt:lpstr>Equation.DSMT4</vt:lpstr>
      <vt:lpstr>Equation.DSMT4</vt:lpstr>
      <vt:lpstr>Equation.DSMT4</vt:lpstr>
      <vt:lpstr>Visio.Drawing.4</vt:lpstr>
      <vt:lpstr>Visio.Drawing.4</vt:lpstr>
      <vt:lpstr>Visio.Drawing.4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Visio.Drawing.4</vt:lpstr>
      <vt:lpstr>Equation.DSMT4</vt:lpstr>
      <vt:lpstr>Visio.Drawing.4</vt:lpstr>
      <vt:lpstr>Equation.DSMT4</vt:lpstr>
      <vt:lpstr>Equation.DSMT4</vt:lpstr>
      <vt:lpstr>Equation.DSMT4</vt:lpstr>
      <vt:lpstr>Visio.Drawing.4</vt:lpstr>
      <vt:lpstr>Visio.Drawing.4</vt:lpstr>
      <vt:lpstr>Visio.Drawing.4</vt:lpstr>
      <vt:lpstr>Equation.DSMT4</vt:lpstr>
      <vt:lpstr>Equation.DSMT4</vt:lpstr>
      <vt:lpstr>Equation.DSMT4</vt:lpstr>
      <vt:lpstr>Equation.DSMT4</vt:lpstr>
      <vt:lpstr>Equation.DSMT4</vt:lpstr>
      <vt:lpstr>Visio.Drawing.4</vt:lpstr>
      <vt:lpstr>Visio.Drawing.11</vt:lpstr>
      <vt:lpstr>Visio.Drawing.4</vt:lpstr>
      <vt:lpstr>Equation.DSMT4</vt:lpstr>
      <vt:lpstr>Equation.DSMT4</vt:lpstr>
      <vt:lpstr>Equation.DSMT4</vt:lpstr>
      <vt:lpstr>Equation.DSMT4</vt:lpstr>
      <vt:lpstr>Equation.DSMT4</vt:lpstr>
      <vt:lpstr>Equation.DSMT4</vt:lpstr>
      <vt:lpstr>Equation.DSMT4</vt:lpstr>
      <vt:lpstr>Equation.DSMT4</vt:lpstr>
      <vt:lpstr>Visio.Drawing.4</vt:lpstr>
      <vt:lpstr>Visio.Drawing.4</vt:lpstr>
      <vt:lpstr>Visio.Drawing.4</vt:lpstr>
      <vt:lpstr>Visio.Drawing.4</vt:lpstr>
      <vt:lpstr>Visio.Drawing.4</vt:lpstr>
      <vt:lpstr>Visio.Drawing.4</vt:lpstr>
      <vt:lpstr>Visio.Drawing.4</vt:lpstr>
      <vt:lpstr>Visio.Drawing.4</vt:lpstr>
      <vt:lpstr>Visio.Drawing.4</vt:lpstr>
      <vt:lpstr>Equation.DSMT4</vt:lpstr>
      <vt:lpstr>Visio.Drawing.4</vt:lpstr>
      <vt:lpstr>Visio.Drawing.4</vt:lpstr>
      <vt:lpstr>Visio.Drawing.4</vt:lpstr>
      <vt:lpstr>Visio.Drawing.4</vt:lpstr>
      <vt:lpstr>Visio.Drawing.4</vt:lpstr>
      <vt:lpstr>Visio.Drawing.4</vt:lpstr>
      <vt:lpstr>Visio.Drawing.4</vt:lpstr>
      <vt:lpstr>Visio.Drawing.4</vt:lpstr>
      <vt:lpstr>Visio.Drawing.4</vt:lpstr>
      <vt:lpstr>Equation.DSMT4</vt:lpstr>
      <vt:lpstr>Visio.Drawing.4</vt:lpstr>
      <vt:lpstr>Visio.Drawing.4</vt:lpstr>
      <vt:lpstr>Visio.Drawing.4</vt:lpstr>
      <vt:lpstr>Equation.DSMT4</vt:lpstr>
      <vt:lpstr>Visio.Drawing.4</vt:lpstr>
      <vt:lpstr>Equation.DSMT4</vt:lpstr>
      <vt:lpstr>Visio.Drawing.4</vt:lpstr>
      <vt:lpstr>Visio.Drawing.4</vt:lpstr>
      <vt:lpstr>Equation.DSMT4</vt:lpstr>
      <vt:lpstr>Equation.DSMT4</vt:lpstr>
      <vt:lpstr>Equation.DSMT4</vt:lpstr>
      <vt:lpstr>Visio.Drawing.4</vt:lpstr>
      <vt:lpstr>Equation.DSMT4</vt:lpstr>
      <vt:lpstr>Equation.DSMT4</vt:lpstr>
      <vt:lpstr>Visio.Drawing.4</vt:lpstr>
      <vt:lpstr>Equation.DSMT4</vt:lpstr>
      <vt:lpstr>第五章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dc:title>
  <dc:creator>ZhangLi</dc:creator>
  <cp:lastModifiedBy>Zhi</cp:lastModifiedBy>
  <cp:revision>26</cp:revision>
  <dcterms:created xsi:type="dcterms:W3CDTF">2007-06-06T15:19:00Z</dcterms:created>
  <dcterms:modified xsi:type="dcterms:W3CDTF">2022-05-13T06:39:07Z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31943C5A2B354804B684488B074999DC</vt:lpwstr>
  </property>
  <property fmtid="{D5CDD505-2E9C-101B-9397-08002B2CF9AE}" pid="3" name="KSOProductBuildVer">
    <vt:lpwstr>2052-11.1.0.11636</vt:lpwstr>
  </property>
</Properties>
</file>