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81" r:id="rId4"/>
    <p:sldId id="382" r:id="rId5"/>
    <p:sldId id="257" r:id="rId6"/>
    <p:sldId id="384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5" r:id="rId18"/>
    <p:sldId id="393" r:id="rId19"/>
    <p:sldId id="394" r:id="rId20"/>
    <p:sldId id="396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>
            <a:lvl1pPr>
              <a:defRPr sz="2600" baseline="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defRPr sz="2600" baseline="0"/>
            </a:lvl1pPr>
            <a:lvl2pPr>
              <a:defRPr sz="2000" baseline="0"/>
            </a:lvl2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第八章</a:t>
            </a:r>
            <a:endParaRPr lang="zh-CN" altLang="en-US" dirty="0"/>
          </a:p>
        </p:txBody>
      </p:sp>
      <p:sp>
        <p:nvSpPr>
          <p:cNvPr id="3074" name="Rectangle 3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数模和模数转换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07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229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内容占位符 2"/>
          <p:cNvSpPr>
            <a:spLocks noGrp="1"/>
          </p:cNvSpPr>
          <p:nvPr>
            <p:ph idx="1"/>
          </p:nvPr>
        </p:nvSpPr>
        <p:spPr>
          <a:xfrm>
            <a:off x="342900" y="857250"/>
            <a:ext cx="8229600" cy="16430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baseline="0" dirty="0">
                <a:latin typeface="+mn-lt"/>
                <a:ea typeface="+mn-ea"/>
                <a:cs typeface="+mn-cs"/>
              </a:rPr>
              <a:t>2.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量化与编码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zh-CN" altLang="en-US" baseline="0" dirty="0">
                <a:latin typeface="+mn-lt"/>
                <a:ea typeface="+mn-ea"/>
              </a:rPr>
              <a:t>量化：将采样结果与一系列离散电平相比较，并进行取整归并；</a:t>
            </a:r>
            <a:endParaRPr lang="en-US" altLang="zh-CN" baseline="0" dirty="0">
              <a:latin typeface="+mn-lt"/>
              <a:ea typeface="+mn-ea"/>
            </a:endParaRPr>
          </a:p>
          <a:p>
            <a:pPr lvl="1">
              <a:buNone/>
            </a:pPr>
            <a:r>
              <a:rPr lang="zh-CN" altLang="en-US" baseline="0" dirty="0">
                <a:latin typeface="+mn-lt"/>
                <a:ea typeface="+mn-ea"/>
              </a:rPr>
              <a:t>编码：将量化结果采用代码表示（如</a:t>
            </a:r>
            <a:r>
              <a:rPr lang="en-US" altLang="zh-CN" baseline="0" dirty="0">
                <a:latin typeface="+mn-lt"/>
                <a:ea typeface="+mn-ea"/>
              </a:rPr>
              <a:t>8421</a:t>
            </a:r>
            <a:r>
              <a:rPr lang="zh-CN" altLang="en-US" baseline="0" dirty="0">
                <a:latin typeface="+mn-lt"/>
                <a:ea typeface="+mn-ea"/>
              </a:rPr>
              <a:t>二进制，有权码，格雷码等）</a:t>
            </a:r>
            <a:endParaRPr lang="en-US" altLang="zh-CN" baseline="0" dirty="0">
              <a:latin typeface="+mn-lt"/>
              <a:ea typeface="+mn-ea"/>
            </a:endParaRPr>
          </a:p>
        </p:txBody>
      </p:sp>
      <p:sp>
        <p:nvSpPr>
          <p:cNvPr id="1229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6" name="组合 65"/>
          <p:cNvGrpSpPr/>
          <p:nvPr/>
        </p:nvGrpSpPr>
        <p:grpSpPr>
          <a:xfrm>
            <a:off x="357188" y="2500313"/>
            <a:ext cx="3643312" cy="3646487"/>
            <a:chOff x="357158" y="2500306"/>
            <a:chExt cx="3643338" cy="364672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071538" y="3000401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71538" y="3286170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大括号 15"/>
            <p:cNvSpPr/>
            <p:nvPr/>
          </p:nvSpPr>
          <p:spPr>
            <a:xfrm>
              <a:off x="2143108" y="3000401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0" name="TextBox 16"/>
            <p:cNvSpPr txBox="1"/>
            <p:nvPr/>
          </p:nvSpPr>
          <p:spPr>
            <a:xfrm>
              <a:off x="2285984" y="2988230"/>
              <a:ext cx="5351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111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TextBox 17"/>
            <p:cNvSpPr txBox="1"/>
            <p:nvPr/>
          </p:nvSpPr>
          <p:spPr>
            <a:xfrm>
              <a:off x="2822408" y="3000372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=7/8V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071538" y="3282995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71538" y="3568763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/>
          </p:nvSpPr>
          <p:spPr>
            <a:xfrm>
              <a:off x="2143108" y="3282995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5" name="TextBox 21"/>
            <p:cNvSpPr txBox="1"/>
            <p:nvPr/>
          </p:nvSpPr>
          <p:spPr>
            <a:xfrm>
              <a:off x="2285984" y="3271171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TextBox 22"/>
            <p:cNvSpPr txBox="1"/>
            <p:nvPr/>
          </p:nvSpPr>
          <p:spPr>
            <a:xfrm>
              <a:off x="2822408" y="3283313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=6/8V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071538" y="3581464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071538" y="3867233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大括号 25"/>
            <p:cNvSpPr/>
            <p:nvPr/>
          </p:nvSpPr>
          <p:spPr>
            <a:xfrm>
              <a:off x="2143108" y="3581464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10" name="TextBox 26"/>
            <p:cNvSpPr txBox="1"/>
            <p:nvPr/>
          </p:nvSpPr>
          <p:spPr>
            <a:xfrm>
              <a:off x="2285984" y="3569065"/>
              <a:ext cx="6429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101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TextBox 27"/>
            <p:cNvSpPr txBox="1"/>
            <p:nvPr/>
          </p:nvSpPr>
          <p:spPr>
            <a:xfrm>
              <a:off x="2822408" y="3581207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=5/8V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071538" y="3864058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71538" y="4149827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大括号 30"/>
            <p:cNvSpPr/>
            <p:nvPr/>
          </p:nvSpPr>
          <p:spPr>
            <a:xfrm>
              <a:off x="2143108" y="3864058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15" name="TextBox 31"/>
            <p:cNvSpPr txBox="1"/>
            <p:nvPr/>
          </p:nvSpPr>
          <p:spPr>
            <a:xfrm>
              <a:off x="2285984" y="3852006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TextBox 32"/>
            <p:cNvSpPr txBox="1"/>
            <p:nvPr/>
          </p:nvSpPr>
          <p:spPr>
            <a:xfrm>
              <a:off x="2822408" y="3864148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=4/8V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071538" y="4156177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71538" y="4441946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右大括号 35"/>
            <p:cNvSpPr/>
            <p:nvPr/>
          </p:nvSpPr>
          <p:spPr>
            <a:xfrm>
              <a:off x="2143108" y="4156177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20" name="TextBox 36"/>
            <p:cNvSpPr txBox="1"/>
            <p:nvPr/>
          </p:nvSpPr>
          <p:spPr>
            <a:xfrm>
              <a:off x="2285984" y="4143380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011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TextBox 37"/>
            <p:cNvSpPr txBox="1"/>
            <p:nvPr/>
          </p:nvSpPr>
          <p:spPr>
            <a:xfrm>
              <a:off x="2822408" y="4155522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=3/8V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71538" y="4438771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071538" y="4724539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右大括号 40"/>
            <p:cNvSpPr/>
            <p:nvPr/>
          </p:nvSpPr>
          <p:spPr>
            <a:xfrm>
              <a:off x="2143108" y="4438771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25" name="TextBox 41"/>
            <p:cNvSpPr txBox="1"/>
            <p:nvPr/>
          </p:nvSpPr>
          <p:spPr>
            <a:xfrm>
              <a:off x="2285984" y="4426321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010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TextBox 42"/>
            <p:cNvSpPr txBox="1"/>
            <p:nvPr/>
          </p:nvSpPr>
          <p:spPr>
            <a:xfrm>
              <a:off x="2822408" y="4438463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=2/8V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071538" y="4735653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071538" y="5021422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右大括号 45"/>
            <p:cNvSpPr/>
            <p:nvPr/>
          </p:nvSpPr>
          <p:spPr>
            <a:xfrm>
              <a:off x="2143108" y="4735653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30" name="TextBox 46"/>
            <p:cNvSpPr txBox="1"/>
            <p:nvPr/>
          </p:nvSpPr>
          <p:spPr>
            <a:xfrm>
              <a:off x="2285984" y="4724215"/>
              <a:ext cx="6429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001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1" name="TextBox 47"/>
            <p:cNvSpPr txBox="1"/>
            <p:nvPr/>
          </p:nvSpPr>
          <p:spPr>
            <a:xfrm>
              <a:off x="2822408" y="4736357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=1/8V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71538" y="5019834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71538" y="5305603"/>
              <a:ext cx="10001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右大括号 50"/>
            <p:cNvSpPr/>
            <p:nvPr/>
          </p:nvSpPr>
          <p:spPr>
            <a:xfrm>
              <a:off x="2143108" y="5019834"/>
              <a:ext cx="142876" cy="2857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35" name="TextBox 51"/>
            <p:cNvSpPr txBox="1"/>
            <p:nvPr/>
          </p:nvSpPr>
          <p:spPr>
            <a:xfrm>
              <a:off x="2285984" y="5007156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6" name="TextBox 52"/>
            <p:cNvSpPr txBox="1"/>
            <p:nvPr/>
          </p:nvSpPr>
          <p:spPr>
            <a:xfrm>
              <a:off x="2822408" y="5019298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=0/8V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7" name="TextBox 53"/>
            <p:cNvSpPr txBox="1"/>
            <p:nvPr/>
          </p:nvSpPr>
          <p:spPr>
            <a:xfrm>
              <a:off x="536392" y="2836023"/>
              <a:ext cx="6780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8" name="TextBox 54"/>
            <p:cNvSpPr txBox="1"/>
            <p:nvPr/>
          </p:nvSpPr>
          <p:spPr>
            <a:xfrm>
              <a:off x="357158" y="3121775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7/8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9" name="TextBox 55"/>
            <p:cNvSpPr txBox="1"/>
            <p:nvPr/>
          </p:nvSpPr>
          <p:spPr>
            <a:xfrm>
              <a:off x="357158" y="3416858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6/8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TextBox 56"/>
            <p:cNvSpPr txBox="1"/>
            <p:nvPr/>
          </p:nvSpPr>
          <p:spPr>
            <a:xfrm>
              <a:off x="357158" y="3702610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5/8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1" name="TextBox 57"/>
            <p:cNvSpPr txBox="1"/>
            <p:nvPr/>
          </p:nvSpPr>
          <p:spPr>
            <a:xfrm>
              <a:off x="357158" y="3988362"/>
              <a:ext cx="80448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4/8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2" name="TextBox 58"/>
            <p:cNvSpPr txBox="1"/>
            <p:nvPr/>
          </p:nvSpPr>
          <p:spPr>
            <a:xfrm>
              <a:off x="375820" y="4274114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3" name="TextBox 59"/>
            <p:cNvSpPr txBox="1"/>
            <p:nvPr/>
          </p:nvSpPr>
          <p:spPr>
            <a:xfrm>
              <a:off x="375820" y="4569197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4" name="TextBox 60"/>
            <p:cNvSpPr txBox="1"/>
            <p:nvPr/>
          </p:nvSpPr>
          <p:spPr>
            <a:xfrm>
              <a:off x="375820" y="4854949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1/8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5" name="TextBox 61"/>
            <p:cNvSpPr txBox="1"/>
            <p:nvPr/>
          </p:nvSpPr>
          <p:spPr>
            <a:xfrm>
              <a:off x="403813" y="5137491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6" name="TextBox 62"/>
            <p:cNvSpPr txBox="1"/>
            <p:nvPr/>
          </p:nvSpPr>
          <p:spPr>
            <a:xfrm>
              <a:off x="357158" y="2509059"/>
              <a:ext cx="820898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输入电压</a:t>
              </a:r>
              <a:endPara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7" name="TextBox 63"/>
            <p:cNvSpPr txBox="1"/>
            <p:nvPr/>
          </p:nvSpPr>
          <p:spPr>
            <a:xfrm>
              <a:off x="2179466" y="2500306"/>
              <a:ext cx="1749592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代码及代表电压</a:t>
              </a:r>
              <a:endPara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8" name="TextBox 64"/>
            <p:cNvSpPr txBox="1"/>
            <p:nvPr/>
          </p:nvSpPr>
          <p:spPr>
            <a:xfrm>
              <a:off x="500034" y="5500702"/>
              <a:ext cx="3500462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a.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只舍不入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（只采用比较器进行阈值比较）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49" name="组合 66"/>
          <p:cNvGrpSpPr/>
          <p:nvPr/>
        </p:nvGrpSpPr>
        <p:grpSpPr>
          <a:xfrm>
            <a:off x="4714875" y="2500313"/>
            <a:ext cx="4329113" cy="3924300"/>
            <a:chOff x="142844" y="2500306"/>
            <a:chExt cx="4329725" cy="3923726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1071663" y="3000295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071663" y="3286003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右大括号 69"/>
            <p:cNvSpPr/>
            <p:nvPr/>
          </p:nvSpPr>
          <p:spPr>
            <a:xfrm>
              <a:off x="2143377" y="3000295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53" name="TextBox 70"/>
            <p:cNvSpPr txBox="1"/>
            <p:nvPr/>
          </p:nvSpPr>
          <p:spPr>
            <a:xfrm>
              <a:off x="2285984" y="2988230"/>
              <a:ext cx="5351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111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4" name="TextBox 71"/>
            <p:cNvSpPr txBox="1"/>
            <p:nvPr/>
          </p:nvSpPr>
          <p:spPr>
            <a:xfrm>
              <a:off x="2857488" y="3000372"/>
              <a:ext cx="13573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=14/15V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071663" y="3282829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71663" y="3568537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右大括号 74"/>
            <p:cNvSpPr/>
            <p:nvPr/>
          </p:nvSpPr>
          <p:spPr>
            <a:xfrm>
              <a:off x="2143377" y="3282829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58" name="TextBox 75"/>
            <p:cNvSpPr txBox="1"/>
            <p:nvPr/>
          </p:nvSpPr>
          <p:spPr>
            <a:xfrm>
              <a:off x="2285984" y="3271171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9" name="TextBox 76"/>
            <p:cNvSpPr txBox="1"/>
            <p:nvPr/>
          </p:nvSpPr>
          <p:spPr>
            <a:xfrm>
              <a:off x="2869063" y="3283313"/>
              <a:ext cx="13924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=12/15V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071663" y="3581235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071663" y="3866943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2143377" y="3581235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63" name="TextBox 80"/>
            <p:cNvSpPr txBox="1"/>
            <p:nvPr/>
          </p:nvSpPr>
          <p:spPr>
            <a:xfrm>
              <a:off x="2285984" y="3569065"/>
              <a:ext cx="6429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101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64" name="TextBox 81"/>
            <p:cNvSpPr txBox="1"/>
            <p:nvPr/>
          </p:nvSpPr>
          <p:spPr>
            <a:xfrm>
              <a:off x="2850401" y="3581207"/>
              <a:ext cx="153527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=10/15V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1071663" y="3863769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071663" y="4149477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右大括号 84"/>
            <p:cNvSpPr/>
            <p:nvPr/>
          </p:nvSpPr>
          <p:spPr>
            <a:xfrm>
              <a:off x="2143377" y="3863769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68" name="TextBox 85"/>
            <p:cNvSpPr txBox="1"/>
            <p:nvPr/>
          </p:nvSpPr>
          <p:spPr>
            <a:xfrm>
              <a:off x="2285984" y="3852006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69" name="TextBox 86"/>
            <p:cNvSpPr txBox="1"/>
            <p:nvPr/>
          </p:nvSpPr>
          <p:spPr>
            <a:xfrm>
              <a:off x="2928926" y="3864148"/>
              <a:ext cx="153527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=8/15V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071663" y="4155826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071663" y="4441534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右大括号 89"/>
            <p:cNvSpPr/>
            <p:nvPr/>
          </p:nvSpPr>
          <p:spPr>
            <a:xfrm>
              <a:off x="2143377" y="4155826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73" name="TextBox 90"/>
            <p:cNvSpPr txBox="1"/>
            <p:nvPr/>
          </p:nvSpPr>
          <p:spPr>
            <a:xfrm>
              <a:off x="2285984" y="4143380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011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74" name="TextBox 91"/>
            <p:cNvSpPr txBox="1"/>
            <p:nvPr/>
          </p:nvSpPr>
          <p:spPr>
            <a:xfrm>
              <a:off x="2927960" y="4155522"/>
              <a:ext cx="13924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=6/15V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1071663" y="4438359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71663" y="4724068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右大括号 94"/>
            <p:cNvSpPr/>
            <p:nvPr/>
          </p:nvSpPr>
          <p:spPr>
            <a:xfrm>
              <a:off x="2143377" y="4438359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78" name="TextBox 95"/>
            <p:cNvSpPr txBox="1"/>
            <p:nvPr/>
          </p:nvSpPr>
          <p:spPr>
            <a:xfrm>
              <a:off x="2285984" y="4426321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010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79" name="TextBox 96"/>
            <p:cNvSpPr txBox="1"/>
            <p:nvPr/>
          </p:nvSpPr>
          <p:spPr>
            <a:xfrm>
              <a:off x="2937291" y="4438463"/>
              <a:ext cx="153527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=4/15V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071663" y="4736766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071663" y="5022474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右大括号 99"/>
            <p:cNvSpPr/>
            <p:nvPr/>
          </p:nvSpPr>
          <p:spPr>
            <a:xfrm>
              <a:off x="2143377" y="4736766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83" name="TextBox 100"/>
            <p:cNvSpPr txBox="1"/>
            <p:nvPr/>
          </p:nvSpPr>
          <p:spPr>
            <a:xfrm>
              <a:off x="2285984" y="4724215"/>
              <a:ext cx="6429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001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84" name="TextBox 101"/>
            <p:cNvSpPr txBox="1"/>
            <p:nvPr/>
          </p:nvSpPr>
          <p:spPr>
            <a:xfrm>
              <a:off x="2928926" y="4736357"/>
              <a:ext cx="13924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=2/15V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071663" y="5019299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071663" y="5305008"/>
              <a:ext cx="10002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右大括号 104"/>
            <p:cNvSpPr/>
            <p:nvPr/>
          </p:nvSpPr>
          <p:spPr>
            <a:xfrm>
              <a:off x="2143377" y="5019299"/>
              <a:ext cx="142895" cy="28570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88" name="TextBox 105"/>
            <p:cNvSpPr txBox="1"/>
            <p:nvPr/>
          </p:nvSpPr>
          <p:spPr>
            <a:xfrm>
              <a:off x="2285984" y="5007156"/>
              <a:ext cx="57150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89" name="TextBox 106"/>
            <p:cNvSpPr txBox="1"/>
            <p:nvPr/>
          </p:nvSpPr>
          <p:spPr>
            <a:xfrm>
              <a:off x="2965284" y="5019298"/>
              <a:ext cx="117808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l-GR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Δ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=0V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TextBox 107"/>
            <p:cNvSpPr txBox="1"/>
            <p:nvPr/>
          </p:nvSpPr>
          <p:spPr>
            <a:xfrm>
              <a:off x="536392" y="2836023"/>
              <a:ext cx="67802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1" name="TextBox 108"/>
            <p:cNvSpPr txBox="1"/>
            <p:nvPr/>
          </p:nvSpPr>
          <p:spPr>
            <a:xfrm>
              <a:off x="142844" y="3121775"/>
              <a:ext cx="100013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13/15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TextBox 109"/>
            <p:cNvSpPr txBox="1"/>
            <p:nvPr/>
          </p:nvSpPr>
          <p:spPr>
            <a:xfrm>
              <a:off x="180168" y="3416858"/>
              <a:ext cx="10715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11/15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3" name="TextBox 110"/>
            <p:cNvSpPr txBox="1"/>
            <p:nvPr/>
          </p:nvSpPr>
          <p:spPr>
            <a:xfrm>
              <a:off x="214282" y="3702610"/>
              <a:ext cx="92869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9/15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TextBox 111"/>
            <p:cNvSpPr txBox="1"/>
            <p:nvPr/>
          </p:nvSpPr>
          <p:spPr>
            <a:xfrm>
              <a:off x="267058" y="3988362"/>
              <a:ext cx="101879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7/15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5" name="TextBox 112"/>
            <p:cNvSpPr txBox="1"/>
            <p:nvPr/>
          </p:nvSpPr>
          <p:spPr>
            <a:xfrm>
              <a:off x="267058" y="4274114"/>
              <a:ext cx="94735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5/15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TextBox 113"/>
            <p:cNvSpPr txBox="1"/>
            <p:nvPr/>
          </p:nvSpPr>
          <p:spPr>
            <a:xfrm>
              <a:off x="267058" y="4569197"/>
              <a:ext cx="94735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3/15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7" name="TextBox 114"/>
            <p:cNvSpPr txBox="1"/>
            <p:nvPr/>
          </p:nvSpPr>
          <p:spPr>
            <a:xfrm>
              <a:off x="285720" y="4854949"/>
              <a:ext cx="109023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1/15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TextBox 115"/>
            <p:cNvSpPr txBox="1"/>
            <p:nvPr/>
          </p:nvSpPr>
          <p:spPr>
            <a:xfrm>
              <a:off x="403813" y="5137491"/>
              <a:ext cx="7858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0 V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99" name="TextBox 116"/>
            <p:cNvSpPr txBox="1"/>
            <p:nvPr/>
          </p:nvSpPr>
          <p:spPr>
            <a:xfrm>
              <a:off x="357158" y="2509059"/>
              <a:ext cx="820898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输入电压</a:t>
              </a:r>
              <a:endPara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TextBox 117"/>
            <p:cNvSpPr txBox="1"/>
            <p:nvPr/>
          </p:nvSpPr>
          <p:spPr>
            <a:xfrm>
              <a:off x="2179466" y="2500306"/>
              <a:ext cx="1749592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1200" b="1" dirty="0">
                  <a:latin typeface="Arial" panose="020B0604020202020204" pitchFamily="34" charset="0"/>
                  <a:ea typeface="宋体" panose="02010600030101010101" pitchFamily="2" charset="-122"/>
                </a:rPr>
                <a:t>代码及代表电压</a:t>
              </a:r>
              <a:endPara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01" name="TextBox 118"/>
            <p:cNvSpPr txBox="1"/>
            <p:nvPr/>
          </p:nvSpPr>
          <p:spPr>
            <a:xfrm>
              <a:off x="928662" y="5500702"/>
              <a:ext cx="3429024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b.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有舍有入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（需额外电路进行插值处理）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0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1.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并联比较型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ADC-FLASH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矩形 17"/>
          <p:cNvSpPr/>
          <p:nvPr/>
        </p:nvSpPr>
        <p:spPr>
          <a:xfrm>
            <a:off x="5538788" y="4786313"/>
            <a:ext cx="2333625" cy="923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3-bit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并联比较性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ADC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683260" y="980440"/>
          <a:ext cx="4798695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794885" imgH="5344795" progId="Paint.Picture">
                  <p:embed/>
                </p:oleObj>
              </mc:Choice>
              <mc:Fallback>
                <p:oleObj name="" r:id="rId2" imgW="4794885" imgH="534479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260" y="980440"/>
                        <a:ext cx="4798695" cy="534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4940" y="3214688"/>
            <a:ext cx="2249488" cy="785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339090" y="476250"/>
          <a:ext cx="5753100" cy="582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223385" imgH="4250690" progId="Paint.Picture">
                  <p:embed/>
                </p:oleObj>
              </mc:Choice>
              <mc:Fallback>
                <p:oleObj name="" r:id="rId2" imgW="4223385" imgH="425069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090" y="476250"/>
                        <a:ext cx="5753100" cy="582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2.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反馈比较型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ADC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TextBox 7"/>
          <p:cNvSpPr txBox="1"/>
          <p:nvPr/>
        </p:nvSpPr>
        <p:spPr>
          <a:xfrm>
            <a:off x="1285875" y="3786188"/>
            <a:ext cx="60502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时开始转换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）计数器结果由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转换为模拟电压后与输入信号比较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）当比较器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结果为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时，停止计数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u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 →0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时，将转换结果送入输出寄存器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1547495" y="908050"/>
          <a:ext cx="537972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712210" imgH="1572895" progId="Paint.Picture">
                  <p:embed/>
                </p:oleObj>
              </mc:Choice>
              <mc:Fallback>
                <p:oleObj name="" r:id="rId1" imgW="3712210" imgH="157289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495" y="908050"/>
                        <a:ext cx="5379720" cy="27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2.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反馈比较型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-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逐次逼近型（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SAR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）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638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Box 8"/>
          <p:cNvSpPr txBox="1"/>
          <p:nvPr/>
        </p:nvSpPr>
        <p:spPr>
          <a:xfrm>
            <a:off x="3214688" y="3933190"/>
            <a:ext cx="16017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SAR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系统框图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TextBox 10"/>
          <p:cNvSpPr txBox="1"/>
          <p:nvPr/>
        </p:nvSpPr>
        <p:spPr>
          <a:xfrm>
            <a:off x="785813" y="4429125"/>
            <a:ext cx="6045200" cy="17541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00 · · ·000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MSB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）输入信号与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转换结果（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1000 · · ·000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）进行比较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785938" y="5000625"/>
            <a:ext cx="214313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7188" y="5357813"/>
            <a:ext cx="2857500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5" name="TextBox 13"/>
          <p:cNvSpPr txBox="1"/>
          <p:nvPr/>
        </p:nvSpPr>
        <p:spPr>
          <a:xfrm>
            <a:off x="784225" y="5354638"/>
            <a:ext cx="2203450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结果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000000000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（修改次高位）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000625" y="5000625"/>
            <a:ext cx="214313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71875" y="5357813"/>
            <a:ext cx="2857500" cy="92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8" name="TextBox 16"/>
          <p:cNvSpPr txBox="1"/>
          <p:nvPr/>
        </p:nvSpPr>
        <p:spPr>
          <a:xfrm>
            <a:off x="3835400" y="5354638"/>
            <a:ext cx="2530475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结果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000000000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（修改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MSB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与次高位）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6715125" y="4500563"/>
            <a:ext cx="798513" cy="19145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400" name="TextBox 18"/>
          <p:cNvSpPr txBox="1"/>
          <p:nvPr/>
        </p:nvSpPr>
        <p:spPr>
          <a:xfrm>
            <a:off x="7143750" y="4845050"/>
            <a:ext cx="19923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持续进行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次比较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ADC</a:t>
            </a: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比特数）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1748790" y="908685"/>
          <a:ext cx="4617085" cy="291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102610" imgH="2150110" progId="Paint.Picture">
                  <p:embed/>
                </p:oleObj>
              </mc:Choice>
              <mc:Fallback>
                <p:oleObj name="" r:id="rId1" imgW="3102610" imgH="215011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8790" y="908685"/>
                        <a:ext cx="4617085" cy="291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-36830" y="676275"/>
          <a:ext cx="5975985" cy="478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767580" imgH="3401695" progId="Paint.Picture">
                  <p:embed/>
                </p:oleObj>
              </mc:Choice>
              <mc:Fallback>
                <p:oleObj name="" r:id="rId1" imgW="4767580" imgH="340169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6830" y="676275"/>
                        <a:ext cx="5975985" cy="478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939790" y="1196340"/>
          <a:ext cx="3131820" cy="191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363595" imgH="1888490" progId="Paint.Picture">
                  <p:embed/>
                </p:oleObj>
              </mc:Choice>
              <mc:Fallback>
                <p:oleObj name="" r:id="rId3" imgW="3363595" imgH="188849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9790" y="1196340"/>
                        <a:ext cx="3131820" cy="191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Box 9"/>
          <p:cNvSpPr txBox="1"/>
          <p:nvPr/>
        </p:nvSpPr>
        <p:spPr>
          <a:xfrm>
            <a:off x="6948170" y="3213100"/>
            <a:ext cx="11144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比较过程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3.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双积分型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ADC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843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1187450" y="1196340"/>
          <a:ext cx="7393305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773295" imgH="3026410" progId="Paint.Picture">
                  <p:embed/>
                </p:oleObj>
              </mc:Choice>
              <mc:Fallback>
                <p:oleObj name="" r:id="rId1" imgW="4773295" imgH="302641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196340"/>
                        <a:ext cx="7393305" cy="478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5643563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TextBox 4"/>
          <p:cNvSpPr txBox="1"/>
          <p:nvPr/>
        </p:nvSpPr>
        <p:spPr>
          <a:xfrm>
            <a:off x="5357813" y="214313"/>
            <a:ext cx="30241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）取样阶段，开关接至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t=0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14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642938"/>
            <a:ext cx="2260600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TextBox 8"/>
          <p:cNvSpPr txBox="1"/>
          <p:nvPr/>
        </p:nvSpPr>
        <p:spPr>
          <a:xfrm>
            <a:off x="5786438" y="1812925"/>
            <a:ext cx="2962275" cy="306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计数器计数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4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个周期，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= 2</a:t>
            </a:r>
            <a:r>
              <a:rPr lang="en-US" altLang="zh-CN" sz="1400" b="1" baseline="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 xT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cp</a:t>
            </a:r>
            <a:endParaRPr lang="zh-CN" altLang="en-US" sz="14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TextBox 9"/>
          <p:cNvSpPr txBox="1"/>
          <p:nvPr/>
        </p:nvSpPr>
        <p:spPr>
          <a:xfrm>
            <a:off x="5357813" y="2262188"/>
            <a:ext cx="35925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）比较阶段，开关接至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REF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t=T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反向积分，时长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，比较器翻转，比较结束</a:t>
            </a:r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Box 10"/>
          <p:cNvSpPr txBox="1"/>
          <p:nvPr/>
        </p:nvSpPr>
        <p:spPr>
          <a:xfrm>
            <a:off x="3286125" y="2000250"/>
            <a:ext cx="7715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&gt;T</a:t>
            </a:r>
            <a:r>
              <a:rPr lang="en-US" altLang="zh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b="1" baseline="-25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5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875" y="1214438"/>
            <a:ext cx="2109788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7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875" y="2928938"/>
            <a:ext cx="2952750" cy="35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下箭头 15"/>
          <p:cNvSpPr/>
          <p:nvPr/>
        </p:nvSpPr>
        <p:spPr>
          <a:xfrm>
            <a:off x="7000875" y="3571875"/>
            <a:ext cx="357188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TextBox 16"/>
          <p:cNvSpPr txBox="1"/>
          <p:nvPr/>
        </p:nvSpPr>
        <p:spPr>
          <a:xfrm>
            <a:off x="5551488" y="4000500"/>
            <a:ext cx="36544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计数器在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T2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时间内计数值即为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ADC</a:t>
            </a:r>
            <a:r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  <a:t>转换取值</a:t>
            </a:r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71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7938" y="4500563"/>
            <a:ext cx="2005012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7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zh-CN" baseline="0" dirty="0">
                <a:latin typeface="+mj-lt"/>
                <a:ea typeface="+mj-ea"/>
                <a:cs typeface="+mj-cs"/>
              </a:rPr>
              <a:t>ADC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的主要计数指标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1563"/>
                <a:ext cx="8229600" cy="5054600"/>
              </a:xfrm>
              <a:ln/>
            </p:spPr>
            <p:txBody>
              <a:bodyPr vert="horz" wrap="square" lIns="91440" tIns="45720" rIns="91440" bIns="45720" anchor="t" anchorCtr="0"/>
              <a:p>
                <a:pPr/>
                <a:r>
                  <a:rPr lang="en-US" altLang="zh-CN" baseline="0" dirty="0">
                    <a:latin typeface="+mn-lt"/>
                    <a:ea typeface="+mn-ea"/>
                    <a:cs typeface="+mn-cs"/>
                  </a:rPr>
                  <a:t>1.</a:t>
                </a:r>
                <a:r>
                  <a:rPr lang="zh-CN" altLang="en-US" baseline="0" dirty="0">
                    <a:latin typeface="+mn-lt"/>
                    <a:ea typeface="+mn-ea"/>
                    <a:cs typeface="+mn-cs"/>
                  </a:rPr>
                  <a:t>分辨率</a:t>
                </a:r>
                <a:endParaRPr lang="en-US" altLang="zh-CN" baseline="0" dirty="0">
                  <a:latin typeface="+mn-lt"/>
                  <a:ea typeface="+mn-ea"/>
                  <a:cs typeface="+mn-cs"/>
                </a:endParaRPr>
              </a:p>
              <a:p>
                <a:pPr lvl="1"/>
                <a:r>
                  <a:rPr lang="en-US" altLang="zh-CN" baseline="0" dirty="0">
                    <a:latin typeface="+mn-lt"/>
                    <a:ea typeface="+mn-ea"/>
                  </a:rPr>
                  <a:t>ADC</a:t>
                </a:r>
                <a:r>
                  <a:rPr lang="zh-CN" altLang="en-US" baseline="0" dirty="0">
                    <a:latin typeface="+mn-lt"/>
                    <a:ea typeface="+mn-ea"/>
                  </a:rPr>
                  <a:t>能区分的最小电压值</a:t>
                </a:r>
                <a:endParaRPr lang="zh-CN" altLang="en-US" baseline="0" dirty="0">
                  <a:latin typeface="+mn-lt"/>
                  <a:ea typeface="+mn-ea"/>
                </a:endParaRPr>
              </a:p>
              <a:p>
                <a:pPr lvl="1"/>
                <a:r>
                  <a:rPr lang="zh-CN" altLang="en-US" baseline="0" dirty="0">
                    <a:latin typeface="+mn-lt"/>
                    <a:ea typeface="+mn-ea"/>
                  </a:rPr>
                  <a:t>分辨率</a:t>
                </a:r>
                <a:r>
                  <a:rPr lang="en-US" altLang="zh-CN" baseline="0" dirty="0">
                    <a:latin typeface="+mn-lt"/>
                    <a:ea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baseline="0" dirty="0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 baseline="0" dirty="0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baseline="0" dirty="0">
                                <a:latin typeface="Cambria Math" panose="02040503050406030204" charset="0"/>
                                <a:ea typeface="+mn-ea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 baseline="0" dirty="0">
                                <a:latin typeface="Cambria Math" panose="02040503050406030204" charset="0"/>
                                <a:ea typeface="+mn-ea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baseline="0" dirty="0">
                                <a:latin typeface="Cambria Math" panose="02040503050406030204" charset="0"/>
                                <a:ea typeface="+mn-ea"/>
                                <a:cs typeface="Cambria Math" panose="02040503050406030204" charset="0"/>
                              </a:rPr>
                              <m:t>n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zh-CN" i="1" baseline="0" dirty="0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baseline="0" dirty="0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baseline="0" dirty="0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aseline="0" dirty="0">
                  <a:latin typeface="+mn-lt"/>
                  <a:ea typeface="+mn-ea"/>
                </a:endParaRPr>
              </a:p>
              <a:p>
                <a:pPr/>
                <a:r>
                  <a:rPr lang="en-US" altLang="zh-CN" baseline="0" dirty="0">
                    <a:latin typeface="+mn-lt"/>
                    <a:ea typeface="+mn-ea"/>
                    <a:cs typeface="+mn-cs"/>
                  </a:rPr>
                  <a:t>2.</a:t>
                </a:r>
                <a:r>
                  <a:rPr lang="zh-CN" altLang="en-US" baseline="0" dirty="0">
                    <a:latin typeface="+mn-lt"/>
                    <a:ea typeface="+mn-ea"/>
                    <a:cs typeface="+mn-cs"/>
                  </a:rPr>
                  <a:t>转换速度</a:t>
                </a:r>
                <a:endParaRPr lang="en-US" altLang="zh-CN" baseline="0" dirty="0">
                  <a:latin typeface="+mn-lt"/>
                  <a:ea typeface="+mn-ea"/>
                  <a:cs typeface="+mn-cs"/>
                </a:endParaRPr>
              </a:p>
              <a:p>
                <a:pPr lvl="1"/>
                <a:r>
                  <a:rPr lang="zh-CN" altLang="en-US" baseline="0" dirty="0">
                    <a:latin typeface="+mn-lt"/>
                    <a:ea typeface="+mn-ea"/>
                  </a:rPr>
                  <a:t>完成一个采样电压所需要的时间</a:t>
                </a:r>
                <a:endParaRPr lang="zh-CN" altLang="en-US" baseline="0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2048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1563"/>
                <a:ext cx="8229600" cy="5054600"/>
              </a:xfrm>
              <a:blipFill rotWithShape="1">
                <a:blip r:embed="rId1"/>
                <a:stretch>
                  <a:fillRect t="-6" b="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aseline="0" dirty="0">
                <a:latin typeface="+mj-lt"/>
                <a:ea typeface="+mj-ea"/>
                <a:cs typeface="+mj-cs"/>
              </a:rPr>
              <a:t>概览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ea1ChsPeriod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数模转换（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Digital-to-Analog Convertor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典型电路结构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主要技术指标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模数转换（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Analog-to-Digital Convertor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ADC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典型电路结构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主要技术指标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928688"/>
            <a:ext cx="5475288" cy="357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5929313" y="3000375"/>
            <a:ext cx="3214688" cy="17145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数模转换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1.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权电阻网络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DAC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xfrm>
            <a:off x="457200" y="4572000"/>
            <a:ext cx="7258050" cy="500063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baseline="0" dirty="0">
                <a:latin typeface="+mn-lt"/>
                <a:ea typeface="+mn-ea"/>
                <a:cs typeface="+mn-cs"/>
              </a:rPr>
              <a:t>利用运算放大器进行电流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-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电压变换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altLang="en-US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6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125" y="5143500"/>
            <a:ext cx="3902075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8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3063" y="5786438"/>
            <a:ext cx="5013325" cy="51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Box 10"/>
          <p:cNvSpPr txBox="1"/>
          <p:nvPr/>
        </p:nvSpPr>
        <p:spPr>
          <a:xfrm>
            <a:off x="5929313" y="3357563"/>
            <a:ext cx="31718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=R/2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输出电压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2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75" y="3786188"/>
            <a:ext cx="2073275" cy="76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4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aseline="0" dirty="0">
                <a:latin typeface="+mn-lt"/>
                <a:ea typeface="+mn-ea"/>
                <a:cs typeface="+mn-cs"/>
              </a:rPr>
              <a:t>例：上图中的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4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位权电阻网络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DAC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中，如果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REF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= -8V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，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R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F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=R/2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，试求：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zh-CN" altLang="en-US" baseline="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d3~d0=0001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时的输出电压；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r>
              <a:rPr lang="zh-CN" altLang="en-US" baseline="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d3~d0=0101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时的输出电压。</a:t>
            </a:r>
            <a:endParaRPr lang="zh-CN" altLang="en-US" baseline="0" dirty="0"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zh-CN" altLang="en-US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数模转换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2.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倒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T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型电阻网络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DAC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813" y="928688"/>
            <a:ext cx="6294437" cy="314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5795963" y="2852738"/>
            <a:ext cx="3246438" cy="1714500"/>
          </a:xfrm>
          <a:prstGeom prst="roundRect">
            <a:avLst/>
          </a:prstGeom>
          <a:solidFill>
            <a:schemeClr val="accent5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TextBox 5"/>
          <p:cNvSpPr txBox="1"/>
          <p:nvPr/>
        </p:nvSpPr>
        <p:spPr>
          <a:xfrm>
            <a:off x="5857875" y="3644900"/>
            <a:ext cx="2784475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R-2R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网络：用两种电阻值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实现电流的精确匹配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8875" y="4500563"/>
            <a:ext cx="3009900" cy="51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1625" y="5072063"/>
            <a:ext cx="5173663" cy="51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矩形 10"/>
          <p:cNvSpPr/>
          <p:nvPr/>
        </p:nvSpPr>
        <p:spPr>
          <a:xfrm>
            <a:off x="6858000" y="5143500"/>
            <a:ext cx="9779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R=R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8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5873750"/>
            <a:ext cx="2073275" cy="769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矩形 12"/>
          <p:cNvSpPr/>
          <p:nvPr/>
        </p:nvSpPr>
        <p:spPr>
          <a:xfrm>
            <a:off x="2919413" y="6130925"/>
            <a:ext cx="17240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数模转换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3.</a:t>
            </a:r>
            <a:r>
              <a:rPr lang="zh-CN" altLang="en-US" baseline="0" dirty="0">
                <a:latin typeface="+mj-lt"/>
                <a:ea typeface="+mj-ea"/>
                <a:cs typeface="+mj-cs"/>
              </a:rPr>
              <a:t>权电流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DAC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88" y="928688"/>
            <a:ext cx="5707062" cy="3071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38" y="4286250"/>
            <a:ext cx="3009900" cy="51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2643188"/>
            <a:ext cx="2449512" cy="1785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6072188" y="2500313"/>
            <a:ext cx="2857500" cy="235743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8" name="TextBox 7"/>
          <p:cNvSpPr txBox="1"/>
          <p:nvPr/>
        </p:nvSpPr>
        <p:spPr>
          <a:xfrm>
            <a:off x="6278563" y="4416425"/>
            <a:ext cx="25082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一种电流源的实现方式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20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88" y="5000625"/>
            <a:ext cx="4648200" cy="51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4286250"/>
            <a:ext cx="3243262" cy="2357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286250"/>
            <a:ext cx="3005138" cy="2392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数模转换评价指标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16430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baseline="0" dirty="0">
                <a:latin typeface="+mn-lt"/>
                <a:ea typeface="+mn-ea"/>
                <a:cs typeface="+mn-cs"/>
              </a:rPr>
              <a:t>1.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分辨率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baseline="0" dirty="0">
                <a:latin typeface="+mn-lt"/>
                <a:ea typeface="+mn-ea"/>
              </a:rPr>
              <a:t>能产生的最小电压变化（</a:t>
            </a:r>
            <a:r>
              <a:rPr lang="en-US" altLang="zh-CN" baseline="0" dirty="0">
                <a:latin typeface="+mn-lt"/>
                <a:ea typeface="+mn-ea"/>
              </a:rPr>
              <a:t>d</a:t>
            </a:r>
            <a:r>
              <a:rPr lang="en-US" altLang="zh-CN" baseline="-25000" dirty="0">
                <a:latin typeface="+mn-lt"/>
                <a:ea typeface="+mn-ea"/>
              </a:rPr>
              <a:t>0</a:t>
            </a:r>
            <a:r>
              <a:rPr lang="zh-CN" altLang="en-US" baseline="0" dirty="0">
                <a:latin typeface="+mn-lt"/>
                <a:ea typeface="+mn-ea"/>
              </a:rPr>
              <a:t>，</a:t>
            </a:r>
            <a:r>
              <a:rPr lang="en-US" altLang="zh-CN" baseline="0" dirty="0">
                <a:latin typeface="+mn-lt"/>
                <a:ea typeface="+mn-ea"/>
              </a:rPr>
              <a:t>LSB</a:t>
            </a:r>
            <a:r>
              <a:rPr lang="zh-CN" altLang="en-US" baseline="0" dirty="0">
                <a:latin typeface="+mn-lt"/>
                <a:ea typeface="+mn-ea"/>
              </a:rPr>
              <a:t>产生的电压变化）</a:t>
            </a:r>
            <a:endParaRPr lang="zh-CN" altLang="en-US" baseline="0" dirty="0">
              <a:latin typeface="+mn-lt"/>
              <a:ea typeface="+mn-ea"/>
            </a:endParaRPr>
          </a:p>
        </p:txBody>
      </p:sp>
      <p:sp>
        <p:nvSpPr>
          <p:cNvPr id="922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6063" y="1714500"/>
            <a:ext cx="2143125" cy="538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485775" y="2000250"/>
            <a:ext cx="8229600" cy="164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en-US" altLang="zh-CN" sz="2600" kern="0" cap="none" spc="0" normalizeH="0" baseline="0" noProof="0" dirty="0"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600" kern="0" cap="none" spc="0" normalizeH="0" baseline="0" noProof="0" dirty="0">
                <a:latin typeface="+mn-lt"/>
                <a:ea typeface="+mn-ea"/>
                <a:cs typeface="+mn-cs"/>
              </a:rPr>
              <a:t>转换精度</a:t>
            </a:r>
            <a:endParaRPr kumimoji="0" lang="en-US" altLang="zh-CN" sz="26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实际与理论输出电压值的误差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）非线性误差：主要用半导体开关的非线性造成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）比例系数误差：主要由参考电压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的误差造成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）漂移误差：主要由电路的零点漂移造成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4" name="TextBox 7"/>
          <p:cNvSpPr txBox="1"/>
          <p:nvPr/>
        </p:nvSpPr>
        <p:spPr>
          <a:xfrm>
            <a:off x="1420813" y="6488113"/>
            <a:ext cx="1579562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比例系数误差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TextBox 9"/>
          <p:cNvSpPr txBox="1"/>
          <p:nvPr/>
        </p:nvSpPr>
        <p:spPr>
          <a:xfrm>
            <a:off x="5278438" y="6429375"/>
            <a:ext cx="11144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漂移误差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内容占位符 2"/>
          <p:cNvSpPr txBox="1"/>
          <p:nvPr/>
        </p:nvSpPr>
        <p:spPr>
          <a:xfrm>
            <a:off x="557213" y="3929063"/>
            <a:ext cx="8229600" cy="16430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ClrTx/>
              <a:buFontTx/>
              <a:buChar char="•"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建立时间：数据输入后产生相应电压所需时间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baseline="0" dirty="0">
                <a:latin typeface="+mn-lt"/>
                <a:ea typeface="+mn-ea"/>
                <a:cs typeface="+mn-cs"/>
              </a:rPr>
              <a:t>例：在倒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T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型电阻网络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DAC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中，外接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REF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=-10 V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，保证误差小于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1/2 LSB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所需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REF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的相对稳定度是多少？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baseline="0" dirty="0">
                <a:latin typeface="+mn-lt"/>
                <a:ea typeface="+mn-ea"/>
                <a:cs typeface="+mn-cs"/>
              </a:rPr>
              <a:t>	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解：（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）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 LSB= -U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REF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/2</a:t>
            </a:r>
            <a:r>
              <a:rPr lang="en-US" altLang="zh-CN" baseline="30000" dirty="0">
                <a:latin typeface="+mn-lt"/>
                <a:ea typeface="+mn-ea"/>
                <a:cs typeface="+mn-cs"/>
              </a:rPr>
              <a:t>n</a:t>
            </a:r>
            <a:endParaRPr lang="en-US" altLang="zh-CN" baseline="3000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baseline="30000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）最大误差出现在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d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3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~d</a:t>
            </a:r>
            <a:r>
              <a:rPr lang="en-US" altLang="zh-CN" baseline="-25000" dirty="0">
                <a:latin typeface="+mn-lt"/>
                <a:ea typeface="+mn-ea"/>
                <a:cs typeface="+mn-cs"/>
              </a:rPr>
              <a:t>0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=1111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baseline="0" dirty="0">
                <a:latin typeface="+mn-lt"/>
                <a:ea typeface="+mn-ea"/>
                <a:cs typeface="+mn-cs"/>
              </a:rPr>
              <a:t>		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）最大误差小于</a:t>
            </a:r>
            <a:r>
              <a:rPr lang="en-US" altLang="zh-CN" baseline="0" dirty="0">
                <a:latin typeface="+mn-lt"/>
                <a:ea typeface="+mn-ea"/>
                <a:cs typeface="+mn-cs"/>
              </a:rPr>
              <a:t>1/2 LSB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altLang="en-US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0" y="3357563"/>
            <a:ext cx="2138363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6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7438" y="4786313"/>
            <a:ext cx="51022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矩形 7"/>
          <p:cNvSpPr/>
          <p:nvPr/>
        </p:nvSpPr>
        <p:spPr>
          <a:xfrm>
            <a:off x="2520950" y="5786438"/>
            <a:ext cx="45513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n=10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，则误差应小于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0.05%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（万分之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zh-CN" altLang="en-US" baseline="0" dirty="0">
                <a:latin typeface="+mj-lt"/>
                <a:ea typeface="+mj-ea"/>
                <a:cs typeface="+mj-cs"/>
              </a:rPr>
              <a:t>模数转换</a:t>
            </a:r>
            <a:r>
              <a:rPr lang="en-US" altLang="zh-CN" baseline="0" dirty="0">
                <a:latin typeface="+mj-lt"/>
                <a:ea typeface="+mj-ea"/>
                <a:cs typeface="+mj-cs"/>
              </a:rPr>
              <a:t>	</a:t>
            </a:r>
            <a:endParaRPr lang="zh-CN" altLang="en-US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26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28750"/>
            <a:ext cx="4700588" cy="298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071688"/>
            <a:ext cx="4202113" cy="1585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矩形 17"/>
          <p:cNvSpPr/>
          <p:nvPr/>
        </p:nvSpPr>
        <p:spPr>
          <a:xfrm>
            <a:off x="2643188" y="4933950"/>
            <a:ext cx="3462337" cy="9239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采样时钟频率应大于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2x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信号频率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内容占位符 2"/>
          <p:cNvSpPr>
            <a:spLocks noGrp="1"/>
          </p:cNvSpPr>
          <p:nvPr>
            <p:ph idx="1"/>
          </p:nvPr>
        </p:nvSpPr>
        <p:spPr>
          <a:xfrm>
            <a:off x="342900" y="857250"/>
            <a:ext cx="8229600" cy="16430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baseline="0" dirty="0">
                <a:latin typeface="+mn-lt"/>
                <a:ea typeface="+mn-ea"/>
                <a:cs typeface="+mn-cs"/>
              </a:rPr>
              <a:t>1.</a:t>
            </a:r>
            <a:r>
              <a:rPr lang="zh-CN" altLang="en-US" baseline="0" dirty="0">
                <a:latin typeface="+mn-lt"/>
                <a:ea typeface="+mn-ea"/>
                <a:cs typeface="+mn-cs"/>
              </a:rPr>
              <a:t>采样与保持</a:t>
            </a:r>
            <a:endParaRPr lang="en-US" altLang="zh-CN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127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7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0" y="5362575"/>
            <a:ext cx="1357313" cy="28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424,&quot;width&quot;:7557}"/>
</p:tagLst>
</file>

<file path=ppt/tags/tag2.xml><?xml version="1.0" encoding="utf-8"?>
<p:tagLst xmlns:p="http://schemas.openxmlformats.org/presentationml/2006/main">
  <p:tag name="COMMONDATA" val="eyJoZGlkIjoiMjMxMzY4ZGM5NTE1OTFkZjU0ODAyMTY4MmM1MmQxN2M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演示</Application>
  <PresentationFormat>全屏显示(4:3)</PresentationFormat>
  <Paragraphs>292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Default Design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</dc:title>
  <dc:creator>ZhangLi</dc:creator>
  <cp:lastModifiedBy>Zhi</cp:lastModifiedBy>
  <cp:revision>105</cp:revision>
  <dcterms:created xsi:type="dcterms:W3CDTF">2007-06-06T15:19:56Z</dcterms:created>
  <dcterms:modified xsi:type="dcterms:W3CDTF">2022-05-29T13:50:37Z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A7C9841A3B434258B41A9A59ACEEBEA3</vt:lpwstr>
  </property>
  <property fmtid="{D5CDD505-2E9C-101B-9397-08002B2CF9AE}" pid="3" name="KSOProductBuildVer">
    <vt:lpwstr>2052-11.1.0.11744</vt:lpwstr>
  </property>
</Properties>
</file>