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381" r:id="rId4"/>
    <p:sldId id="382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14" r:id="rId17"/>
    <p:sldId id="409" r:id="rId18"/>
    <p:sldId id="410" r:id="rId19"/>
    <p:sldId id="411" r:id="rId20"/>
    <p:sldId id="412" r:id="rId21"/>
    <p:sldId id="413" r:id="rId22"/>
    <p:sldId id="415" r:id="rId23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>
            <a:lvl1pPr>
              <a:defRPr sz="26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>
            <a:lvl1pPr>
              <a:defRPr sz="2600" baseline="0"/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第九章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脉冲信号的产生与整形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单稳态触发器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15716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特性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：（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）存在两个状态：稳态和暂稳态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）能在外界信号激励下，由稳态进入暂稳态，并维持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t</a:t>
            </a:r>
            <a:r>
              <a:rPr lang="en-US" altLang="zh-CN" sz="2000" baseline="-25000" dirty="0">
                <a:latin typeface="+mn-lt"/>
                <a:ea typeface="+mn-ea"/>
                <a:cs typeface="+mn-cs"/>
              </a:rPr>
              <a:t>w</a:t>
            </a:r>
            <a:endParaRPr lang="en-US" altLang="zh-CN" sz="2000" baseline="-2500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altLang="zh-CN" sz="2000" baseline="-2500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用途：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脉冲整形，固定时长的延时，定时等</a:t>
            </a:r>
            <a:endParaRPr lang="zh-CN" alt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1269" name="矩形 5"/>
          <p:cNvSpPr/>
          <p:nvPr/>
        </p:nvSpPr>
        <p:spPr>
          <a:xfrm>
            <a:off x="714375" y="4956175"/>
            <a:ext cx="35004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不可重复型：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暂稳态期间输入新激励信号，对原来暂稳态无影响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11270" name="矩形 6"/>
          <p:cNvSpPr/>
          <p:nvPr/>
        </p:nvSpPr>
        <p:spPr>
          <a:xfrm>
            <a:off x="4857750" y="4956175"/>
            <a:ext cx="35004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可重复型：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暂稳态期间输入新激励信号，在原来暂稳态基础上重新扩展</a:t>
            </a:r>
            <a:r>
              <a:rPr lang="en-US" altLang="zh-CN" sz="1600" dirty="0">
                <a:latin typeface="Arial" panose="020B0604020202020204" pitchFamily="34" charset="0"/>
              </a:rPr>
              <a:t>t</a:t>
            </a:r>
            <a:r>
              <a:rPr lang="en-US" altLang="zh-CN" sz="1600" baseline="-25000" dirty="0">
                <a:latin typeface="Arial" panose="020B0604020202020204" pitchFamily="34" charset="0"/>
              </a:rPr>
              <a:t>w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899795" y="2493010"/>
          <a:ext cx="6829425" cy="249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79190" imgH="979805" progId="Paint.Picture">
                  <p:embed/>
                </p:oleObj>
              </mc:Choice>
              <mc:Fallback>
                <p:oleObj name="" r:id="rId1" imgW="3679190" imgH="97980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2493010"/>
                        <a:ext cx="6829425" cy="249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单稳态触发器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2292" name="矩形 4"/>
          <p:cNvSpPr/>
          <p:nvPr/>
        </p:nvSpPr>
        <p:spPr>
          <a:xfrm>
            <a:off x="142875" y="2090738"/>
            <a:ext cx="35004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激励信号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12293" name="矩形 5"/>
          <p:cNvSpPr/>
          <p:nvPr/>
        </p:nvSpPr>
        <p:spPr>
          <a:xfrm>
            <a:off x="142875" y="3214688"/>
            <a:ext cx="3500438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不可重复型响应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12294" name="矩形 6"/>
          <p:cNvSpPr/>
          <p:nvPr/>
        </p:nvSpPr>
        <p:spPr>
          <a:xfrm>
            <a:off x="142875" y="4376738"/>
            <a:ext cx="3500438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可重复型响应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763395" y="1268095"/>
          <a:ext cx="6505575" cy="370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935095" imgH="1932305" progId="Paint.Picture">
                  <p:embed/>
                </p:oleObj>
              </mc:Choice>
              <mc:Fallback>
                <p:oleObj name="" r:id="rId1" imgW="3935095" imgH="193230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395" y="1268095"/>
                        <a:ext cx="6505575" cy="3700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定时器的单稳态触发器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3317" name="矩形 8"/>
          <p:cNvSpPr/>
          <p:nvPr/>
        </p:nvSpPr>
        <p:spPr>
          <a:xfrm>
            <a:off x="142875" y="4956175"/>
            <a:ext cx="3500438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稳态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</a:rPr>
              <a:t>U</a:t>
            </a:r>
            <a:r>
              <a:rPr lang="en-US" altLang="zh-CN" sz="1600" baseline="-25000" dirty="0">
                <a:latin typeface="Arial" panose="020B0604020202020204" pitchFamily="34" charset="0"/>
              </a:rPr>
              <a:t>I</a:t>
            </a:r>
            <a:r>
              <a:rPr lang="en-US" altLang="zh-CN" sz="1600" dirty="0">
                <a:latin typeface="Arial" panose="020B0604020202020204" pitchFamily="34" charset="0"/>
              </a:rPr>
              <a:t>=1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OUT=0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DIS=GND</a:t>
            </a:r>
            <a:r>
              <a:rPr lang="zh-CN" altLang="en-US" sz="1600" dirty="0">
                <a:latin typeface="Arial" panose="020B0604020202020204" pitchFamily="34" charset="0"/>
              </a:rPr>
              <a:t>）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00438" y="5056188"/>
            <a:ext cx="928688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9" name="矩形 10"/>
          <p:cNvSpPr/>
          <p:nvPr/>
        </p:nvSpPr>
        <p:spPr>
          <a:xfrm>
            <a:off x="3500438" y="4643438"/>
            <a:ext cx="10160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=1→0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20" name="矩形 11"/>
          <p:cNvSpPr/>
          <p:nvPr/>
        </p:nvSpPr>
        <p:spPr>
          <a:xfrm>
            <a:off x="4643438" y="4948238"/>
            <a:ext cx="35004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暂稳态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</a:rPr>
              <a:t>U</a:t>
            </a:r>
            <a:r>
              <a:rPr lang="en-US" altLang="zh-CN" sz="1600" baseline="-25000" dirty="0">
                <a:latin typeface="Arial" panose="020B0604020202020204" pitchFamily="34" charset="0"/>
              </a:rPr>
              <a:t>I</a:t>
            </a:r>
            <a:r>
              <a:rPr lang="en-US" altLang="zh-CN" sz="1600" dirty="0">
                <a:latin typeface="Arial" panose="020B0604020202020204" pitchFamily="34" charset="0"/>
              </a:rPr>
              <a:t>=0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OUT=1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DIS</a:t>
            </a:r>
            <a:r>
              <a:rPr lang="zh-CN" altLang="en-US" sz="1600" dirty="0">
                <a:latin typeface="Arial" panose="020B0604020202020204" pitchFamily="34" charset="0"/>
              </a:rPr>
              <a:t>断开，</a:t>
            </a:r>
            <a:r>
              <a:rPr lang="en-US" altLang="zh-CN" sz="1600" dirty="0">
                <a:latin typeface="Arial" panose="020B0604020202020204" pitchFamily="34" charset="0"/>
              </a:rPr>
              <a:t>C</a:t>
            </a:r>
            <a:r>
              <a:rPr lang="zh-CN" altLang="en-US" sz="1600" dirty="0">
                <a:latin typeface="Arial" panose="020B0604020202020204" pitchFamily="34" charset="0"/>
              </a:rPr>
              <a:t>积累点荷，电压升高）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14" name="右箭头 13"/>
          <p:cNvSpPr/>
          <p:nvPr/>
        </p:nvSpPr>
        <p:spPr>
          <a:xfrm flipH="1">
            <a:off x="3500438" y="5357813"/>
            <a:ext cx="928688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2" name="矩形 14"/>
          <p:cNvSpPr/>
          <p:nvPr/>
        </p:nvSpPr>
        <p:spPr>
          <a:xfrm>
            <a:off x="3500438" y="5487988"/>
            <a:ext cx="14097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Uc&gt;2/3VCC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23" name="TextBox 15"/>
          <p:cNvSpPr txBox="1"/>
          <p:nvPr/>
        </p:nvSpPr>
        <p:spPr>
          <a:xfrm>
            <a:off x="1125538" y="6059488"/>
            <a:ext cx="64468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暂稳态时长</a:t>
            </a:r>
            <a:r>
              <a:rPr lang="en-US" altLang="zh-CN" dirty="0">
                <a:latin typeface="Arial" panose="020B0604020202020204" pitchFamily="34" charset="0"/>
              </a:rPr>
              <a:t>tw = Uc</a:t>
            </a:r>
            <a:r>
              <a:rPr lang="zh-CN" altLang="en-US" dirty="0">
                <a:latin typeface="Arial" panose="020B0604020202020204" pitchFamily="34" charset="0"/>
              </a:rPr>
              <a:t>从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积分至</a:t>
            </a:r>
            <a:r>
              <a:rPr lang="en-US" altLang="zh-CN" dirty="0">
                <a:latin typeface="Arial" panose="020B0604020202020204" pitchFamily="34" charset="0"/>
              </a:rPr>
              <a:t>2/3VCC</a:t>
            </a:r>
            <a:r>
              <a:rPr lang="zh-CN" altLang="en-US" dirty="0">
                <a:latin typeface="Arial" panose="020B0604020202020204" pitchFamily="34" charset="0"/>
              </a:rPr>
              <a:t>时间 （</a:t>
            </a:r>
            <a:r>
              <a:rPr lang="en-US" altLang="zh-CN" dirty="0">
                <a:latin typeface="Arial" panose="020B0604020202020204" pitchFamily="34" charset="0"/>
              </a:rPr>
              <a:t>RCln3</a:t>
            </a:r>
            <a:r>
              <a:rPr lang="zh-CN" altLang="en-US" dirty="0">
                <a:latin typeface="Arial" panose="020B0604020202020204" pitchFamily="34" charset="0"/>
              </a:rPr>
              <a:t>）≈</a:t>
            </a:r>
            <a:r>
              <a:rPr lang="en-US" altLang="zh-CN" dirty="0">
                <a:latin typeface="Arial" panose="020B0604020202020204" pitchFamily="34" charset="0"/>
              </a:rPr>
              <a:t>1.1RC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51460" y="764540"/>
          <a:ext cx="4102735" cy="374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672080" imgH="2226310" progId="Paint.Picture">
                  <p:embed/>
                </p:oleObj>
              </mc:Choice>
              <mc:Fallback>
                <p:oleObj name="" r:id="rId1" imgW="2672080" imgH="222631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" y="764540"/>
                        <a:ext cx="4102735" cy="374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426585" y="1196340"/>
          <a:ext cx="4573270" cy="336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537585" imgH="2705100" progId="Paint.Picture">
                  <p:embed/>
                </p:oleObj>
              </mc:Choice>
              <mc:Fallback>
                <p:oleObj name="" r:id="rId3" imgW="3537585" imgH="2705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6585" y="1196340"/>
                        <a:ext cx="4573270" cy="336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定时器的单稳态触发器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4340" name="矩形 12"/>
          <p:cNvSpPr/>
          <p:nvPr/>
        </p:nvSpPr>
        <p:spPr>
          <a:xfrm>
            <a:off x="2571750" y="3570923"/>
            <a:ext cx="3500438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脉冲整形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14342" name="矩形 16"/>
          <p:cNvSpPr/>
          <p:nvPr/>
        </p:nvSpPr>
        <p:spPr>
          <a:xfrm>
            <a:off x="2571750" y="6306820"/>
            <a:ext cx="3500438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定时电路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483485" y="1052830"/>
          <a:ext cx="4536440" cy="246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303905" imgH="2112010" progId="Paint.Picture">
                  <p:embed/>
                </p:oleObj>
              </mc:Choice>
              <mc:Fallback>
                <p:oleObj name="" r:id="rId1" imgW="3303905" imgH="211201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3485" y="1052830"/>
                        <a:ext cx="4536440" cy="246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763395" y="4004945"/>
          <a:ext cx="580834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007610" imgH="1795780" progId="Paint.Picture">
                  <p:embed/>
                </p:oleObj>
              </mc:Choice>
              <mc:Fallback>
                <p:oleObj name="" r:id="rId3" imgW="5007610" imgH="17957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395" y="4004945"/>
                        <a:ext cx="5808345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定时器的单稳态触发器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5363" name="矩形 12"/>
          <p:cNvSpPr/>
          <p:nvPr/>
        </p:nvSpPr>
        <p:spPr>
          <a:xfrm>
            <a:off x="1643063" y="6146165"/>
            <a:ext cx="600075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脉冲延时，延时</a:t>
            </a:r>
            <a:r>
              <a:rPr lang="en-US" altLang="zh-CN" sz="1600" b="1" dirty="0">
                <a:latin typeface="Arial" panose="020B0604020202020204" pitchFamily="34" charset="0"/>
              </a:rPr>
              <a:t>T</a:t>
            </a:r>
            <a:r>
              <a:rPr lang="en-US" altLang="zh-CN" sz="1600" b="1" baseline="-25000" dirty="0">
                <a:latin typeface="Arial" panose="020B0604020202020204" pitchFamily="34" charset="0"/>
              </a:rPr>
              <a:t>w1</a:t>
            </a:r>
            <a:r>
              <a:rPr lang="zh-CN" altLang="en-US" sz="1600" b="1" dirty="0">
                <a:latin typeface="Arial" panose="020B0604020202020204" pitchFamily="34" charset="0"/>
              </a:rPr>
              <a:t>，延时后脉冲宽度</a:t>
            </a:r>
            <a:r>
              <a:rPr lang="en-US" altLang="zh-CN" sz="1600" b="1" dirty="0">
                <a:latin typeface="Arial" panose="020B0604020202020204" pitchFamily="34" charset="0"/>
              </a:rPr>
              <a:t>T</a:t>
            </a:r>
            <a:r>
              <a:rPr lang="en-US" altLang="zh-CN" sz="1600" b="1" baseline="-25000" dirty="0">
                <a:latin typeface="Arial" panose="020B0604020202020204" pitchFamily="34" charset="0"/>
              </a:rPr>
              <a:t>w2</a:t>
            </a:r>
            <a:endParaRPr lang="zh-CN" altLang="en-US" sz="1600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195830" y="1052830"/>
          <a:ext cx="45466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776220" imgH="974090" progId="Paint.Picture">
                  <p:embed/>
                </p:oleObj>
              </mc:Choice>
              <mc:Fallback>
                <p:oleObj name="" r:id="rId1" imgW="2776220" imgH="97409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830" y="1052830"/>
                        <a:ext cx="4546600" cy="171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692910" y="2764155"/>
          <a:ext cx="6073775" cy="336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924300" imgH="2199005" progId="Paint.Picture">
                  <p:embed/>
                </p:oleObj>
              </mc:Choice>
              <mc:Fallback>
                <p:oleObj name="" r:id="rId3" imgW="3924300" imgH="219900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910" y="2764155"/>
                        <a:ext cx="6073775" cy="336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例</a:t>
            </a:r>
            <a:r>
              <a:rPr lang="en-US" altLang="zh-CN"/>
              <a:t>9.2 </a:t>
            </a:r>
            <a:r>
              <a:rPr lang="zh-CN" altLang="en-US"/>
              <a:t>用</a:t>
            </a:r>
            <a:r>
              <a:rPr lang="en-US" altLang="zh-CN"/>
              <a:t>555</a:t>
            </a:r>
            <a:r>
              <a:rPr lang="zh-CN" altLang="en-US"/>
              <a:t>定时器构成的单稳态触发器输出定时时间为</a:t>
            </a:r>
            <a:r>
              <a:rPr lang="en-US" altLang="zh-CN"/>
              <a:t>1s</a:t>
            </a:r>
            <a:r>
              <a:rPr lang="zh-CN" altLang="en-US"/>
              <a:t>的正脉冲，设</a:t>
            </a:r>
            <a:r>
              <a:rPr lang="en-US" altLang="zh-CN"/>
              <a:t>R=27k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Ω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，试确定定时元件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的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取值。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解：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多谐振荡器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6388" name="矩形 12"/>
          <p:cNvSpPr/>
          <p:nvPr/>
        </p:nvSpPr>
        <p:spPr>
          <a:xfrm>
            <a:off x="1357313" y="3571875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多谐振荡器的典型电路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电路没有稳态，在两个暂稳态之间往复振荡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16390" name="TextBox 8"/>
          <p:cNvSpPr txBox="1"/>
          <p:nvPr/>
        </p:nvSpPr>
        <p:spPr>
          <a:xfrm>
            <a:off x="214313" y="4429125"/>
            <a:ext cx="15700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第一个暂稳态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6391" name="TextBox 9"/>
          <p:cNvSpPr txBox="1"/>
          <p:nvPr/>
        </p:nvSpPr>
        <p:spPr>
          <a:xfrm>
            <a:off x="5715000" y="4429125"/>
            <a:ext cx="19288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C1</a:t>
            </a:r>
            <a:r>
              <a:rPr lang="zh-CN" altLang="en-US" dirty="0">
                <a:latin typeface="Arial" panose="020B0604020202020204" pitchFamily="34" charset="0"/>
              </a:rPr>
              <a:t>充电，</a:t>
            </a:r>
            <a:r>
              <a:rPr lang="en-US" altLang="zh-CN" dirty="0">
                <a:latin typeface="Arial" panose="020B0604020202020204" pitchFamily="34" charset="0"/>
              </a:rPr>
              <a:t>C2</a:t>
            </a:r>
            <a:r>
              <a:rPr lang="zh-CN" altLang="en-US" dirty="0">
                <a:latin typeface="Arial" panose="020B0604020202020204" pitchFamily="34" charset="0"/>
              </a:rPr>
              <a:t>放电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3" name="TextBox 11"/>
          <p:cNvSpPr txBox="1"/>
          <p:nvPr/>
        </p:nvSpPr>
        <p:spPr>
          <a:xfrm>
            <a:off x="214313" y="5345113"/>
            <a:ext cx="15795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第二个暂稳态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6394" name="TextBox 13"/>
          <p:cNvSpPr txBox="1"/>
          <p:nvPr/>
        </p:nvSpPr>
        <p:spPr>
          <a:xfrm>
            <a:off x="5715000" y="5273675"/>
            <a:ext cx="19288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C2</a:t>
            </a:r>
            <a:r>
              <a:rPr lang="zh-CN" altLang="en-US" dirty="0">
                <a:latin typeface="Arial" panose="020B0604020202020204" pitchFamily="34" charset="0"/>
              </a:rPr>
              <a:t>充电，</a:t>
            </a:r>
            <a:r>
              <a:rPr lang="en-US" altLang="zh-CN" dirty="0">
                <a:latin typeface="Arial" panose="020B0604020202020204" pitchFamily="34" charset="0"/>
              </a:rPr>
              <a:t>C1</a:t>
            </a:r>
            <a:r>
              <a:rPr lang="zh-CN" altLang="en-US" dirty="0">
                <a:latin typeface="Arial" panose="020B0604020202020204" pitchFamily="34" charset="0"/>
              </a:rPr>
              <a:t>放电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555875" y="836930"/>
          <a:ext cx="358330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563495" imgH="1480185" progId="Paint.Picture">
                  <p:embed/>
                </p:oleObj>
              </mc:Choice>
              <mc:Fallback>
                <p:oleObj name="" r:id="rId1" imgW="2563495" imgH="148018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836930"/>
                        <a:ext cx="358330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794510" y="4156075"/>
          <a:ext cx="363601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427605" imgH="478790" progId="Paint.Picture">
                  <p:embed/>
                </p:oleObj>
              </mc:Choice>
              <mc:Fallback>
                <p:oleObj name="" r:id="rId3" imgW="2427605" imgH="47879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4510" y="4156075"/>
                        <a:ext cx="3636010" cy="92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907540" y="5201920"/>
          <a:ext cx="3656965" cy="78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389505" imgH="457200" progId="Paint.Picture">
                  <p:embed/>
                </p:oleObj>
              </mc:Choice>
              <mc:Fallback>
                <p:oleObj name="" r:id="rId5" imgW="2389505" imgH="4572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540" y="5201920"/>
                        <a:ext cx="3656965" cy="78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多谐振荡器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7412" name="TextBox 8"/>
          <p:cNvSpPr txBox="1"/>
          <p:nvPr/>
        </p:nvSpPr>
        <p:spPr>
          <a:xfrm>
            <a:off x="4214813" y="1785938"/>
            <a:ext cx="15700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第一个暂稳态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7413" name="TextBox 11"/>
          <p:cNvSpPr txBox="1"/>
          <p:nvPr/>
        </p:nvSpPr>
        <p:spPr>
          <a:xfrm>
            <a:off x="4214813" y="2701925"/>
            <a:ext cx="15795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第二个暂稳态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7414" name="TextBox 14"/>
          <p:cNvSpPr txBox="1"/>
          <p:nvPr/>
        </p:nvSpPr>
        <p:spPr>
          <a:xfrm>
            <a:off x="5000625" y="2214563"/>
            <a:ext cx="26495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25000" dirty="0">
                <a:latin typeface="Arial" panose="020B0604020202020204" pitchFamily="34" charset="0"/>
              </a:rPr>
              <a:t>w1</a:t>
            </a:r>
            <a:r>
              <a:rPr lang="zh-CN" altLang="en-US" dirty="0">
                <a:latin typeface="Arial" panose="020B0604020202020204" pitchFamily="34" charset="0"/>
              </a:rPr>
              <a:t>由</a:t>
            </a:r>
            <a:r>
              <a:rPr lang="en-US" altLang="zh-CN" dirty="0">
                <a:latin typeface="Arial" panose="020B0604020202020204" pitchFamily="34" charset="0"/>
              </a:rPr>
              <a:t>C1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25000" dirty="0">
                <a:latin typeface="Arial" panose="020B0604020202020204" pitchFamily="34" charset="0"/>
              </a:rPr>
              <a:t>F1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25000" dirty="0">
                <a:latin typeface="Arial" panose="020B0604020202020204" pitchFamily="34" charset="0"/>
              </a:rPr>
              <a:t>F2</a:t>
            </a:r>
            <a:r>
              <a:rPr lang="zh-CN" altLang="en-US" dirty="0">
                <a:latin typeface="Arial" panose="020B0604020202020204" pitchFamily="34" charset="0"/>
              </a:rPr>
              <a:t>确定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5" name="TextBox 15"/>
          <p:cNvSpPr txBox="1"/>
          <p:nvPr/>
        </p:nvSpPr>
        <p:spPr>
          <a:xfrm>
            <a:off x="5000625" y="3130550"/>
            <a:ext cx="26495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25000" dirty="0">
                <a:latin typeface="Arial" panose="020B0604020202020204" pitchFamily="34" charset="0"/>
              </a:rPr>
              <a:t>w2</a:t>
            </a:r>
            <a:r>
              <a:rPr lang="zh-CN" altLang="en-US" dirty="0">
                <a:latin typeface="Arial" panose="020B0604020202020204" pitchFamily="34" charset="0"/>
              </a:rPr>
              <a:t>由</a:t>
            </a:r>
            <a:r>
              <a:rPr lang="en-US" altLang="zh-CN" dirty="0">
                <a:latin typeface="Arial" panose="020B0604020202020204" pitchFamily="34" charset="0"/>
              </a:rPr>
              <a:t>C2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25000" dirty="0">
                <a:latin typeface="Arial" panose="020B0604020202020204" pitchFamily="34" charset="0"/>
              </a:rPr>
              <a:t>F1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25000" dirty="0">
                <a:latin typeface="Arial" panose="020B0604020202020204" pitchFamily="34" charset="0"/>
              </a:rPr>
              <a:t>F2</a:t>
            </a:r>
            <a:r>
              <a:rPr lang="zh-CN" altLang="en-US" dirty="0">
                <a:latin typeface="Arial" panose="020B0604020202020204" pitchFamily="34" charset="0"/>
              </a:rPr>
              <a:t>确定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6" name="TextBox 16"/>
          <p:cNvSpPr txBox="1"/>
          <p:nvPr/>
        </p:nvSpPr>
        <p:spPr>
          <a:xfrm>
            <a:off x="4143375" y="4916488"/>
            <a:ext cx="46005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振荡信号较易收到噪声干扰，产生频率变化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62890" y="836930"/>
          <a:ext cx="3880485" cy="590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667000" imgH="4692015" progId="Paint.Picture">
                  <p:embed/>
                </p:oleObj>
              </mc:Choice>
              <mc:Fallback>
                <p:oleObj name="" r:id="rId1" imgW="2667000" imgH="469201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90" y="836930"/>
                        <a:ext cx="3880485" cy="590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多谐振荡器</a:t>
            </a:r>
            <a:r>
              <a:rPr lang="en-US" altLang="zh-CN" dirty="0">
                <a:latin typeface="+mj-lt"/>
                <a:ea typeface="+mj-ea"/>
                <a:cs typeface="+mj-cs"/>
              </a:rPr>
              <a:t>-</a:t>
            </a:r>
            <a:r>
              <a:rPr lang="zh-CN" altLang="en-US" dirty="0">
                <a:latin typeface="+mj-lt"/>
                <a:ea typeface="+mj-ea"/>
                <a:cs typeface="+mj-cs"/>
              </a:rPr>
              <a:t>石英晶体振荡器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8436" name="TextBox 4"/>
          <p:cNvSpPr txBox="1"/>
          <p:nvPr/>
        </p:nvSpPr>
        <p:spPr>
          <a:xfrm>
            <a:off x="1857375" y="5214938"/>
            <a:ext cx="48339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利用石英晶体的滤波特性产生准确的振荡频率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924685" y="1212215"/>
          <a:ext cx="4554220" cy="371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264410" imgH="1649095" progId="Paint.Picture">
                  <p:embed/>
                </p:oleObj>
              </mc:Choice>
              <mc:Fallback>
                <p:oleObj name="" r:id="rId1" imgW="2264410" imgH="164909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685" y="1212215"/>
                        <a:ext cx="4554220" cy="371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定时器的多谐振荡器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9461" name="TextBox 5"/>
          <p:cNvSpPr txBox="1"/>
          <p:nvPr/>
        </p:nvSpPr>
        <p:spPr>
          <a:xfrm>
            <a:off x="1857375" y="5072063"/>
            <a:ext cx="28209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充电时间</a:t>
            </a:r>
            <a:r>
              <a:rPr lang="en-US" altLang="zh-CN" dirty="0">
                <a:latin typeface="Arial" panose="020B0604020202020204" pitchFamily="34" charset="0"/>
              </a:rPr>
              <a:t>≈0.7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25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+R</a:t>
            </a:r>
            <a:r>
              <a:rPr lang="en-US" altLang="zh-CN" baseline="-25000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放电时间</a:t>
            </a:r>
            <a:r>
              <a:rPr lang="en-US" altLang="zh-CN" dirty="0">
                <a:latin typeface="Arial" panose="020B0604020202020204" pitchFamily="34" charset="0"/>
              </a:rPr>
              <a:t>≈0.7R</a:t>
            </a:r>
            <a:r>
              <a:rPr lang="en-US" altLang="zh-CN" baseline="-25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463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38" y="5978525"/>
            <a:ext cx="1571625" cy="45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矩形 8"/>
          <p:cNvSpPr/>
          <p:nvPr/>
        </p:nvSpPr>
        <p:spPr>
          <a:xfrm>
            <a:off x="571500" y="60007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振荡频率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9465" name="矩形 10"/>
          <p:cNvSpPr/>
          <p:nvPr/>
        </p:nvSpPr>
        <p:spPr>
          <a:xfrm>
            <a:off x="3857625" y="6022975"/>
            <a:ext cx="8826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占空比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946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46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188" y="6000750"/>
            <a:ext cx="1701800" cy="5000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571500" y="1196340"/>
          <a:ext cx="3758565" cy="366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90800" imgH="2275205" progId="Paint.Picture">
                  <p:embed/>
                </p:oleObj>
              </mc:Choice>
              <mc:Fallback>
                <p:oleObj name="" r:id="rId3" imgW="2590800" imgH="227520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196340"/>
                        <a:ext cx="3758565" cy="366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427855" y="1035685"/>
          <a:ext cx="4144010" cy="392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362200" imgH="2868295" progId="Paint.Picture">
                  <p:embed/>
                </p:oleObj>
              </mc:Choice>
              <mc:Fallback>
                <p:oleObj name="" r:id="rId5" imgW="2362200" imgH="286829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855" y="1035685"/>
                        <a:ext cx="4144010" cy="392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概览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ea1ChsPeriod"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555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定时器基本原理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555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定时器的施密特（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Schmitt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）触发器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555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定时器的单稳态触发器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多谐振荡器及基于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555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定时器的多谐振荡器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0006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+mn-lt"/>
                <a:ea typeface="+mn-ea"/>
                <a:cs typeface="+mn-cs"/>
              </a:rPr>
              <a:t>例：设计一个由石英晶体振荡器产生两相时钟的电路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0485" name="TextBox 5"/>
          <p:cNvSpPr txBox="1"/>
          <p:nvPr/>
        </p:nvSpPr>
        <p:spPr>
          <a:xfrm>
            <a:off x="6804025" y="4869180"/>
            <a:ext cx="17830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生成新两相时钟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频率为</a:t>
            </a:r>
            <a:r>
              <a:rPr lang="en-US" altLang="zh-CN" dirty="0">
                <a:latin typeface="Arial" panose="020B0604020202020204" pitchFamily="34" charset="0"/>
              </a:rPr>
              <a:t>CP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1/2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187450" y="836930"/>
          <a:ext cx="5777865" cy="261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913505" imgH="1752600" progId="Paint.Picture">
                  <p:embed/>
                </p:oleObj>
              </mc:Choice>
              <mc:Fallback>
                <p:oleObj name="" r:id="rId1" imgW="3913505" imgH="1752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836930"/>
                        <a:ext cx="5777865" cy="261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55650" y="3356610"/>
          <a:ext cx="586867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924300" imgH="2628900" progId="Paint.Picture">
                  <p:embed/>
                </p:oleObj>
              </mc:Choice>
              <mc:Fallback>
                <p:oleObj name="" r:id="rId3" imgW="3924300" imgH="26289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356610"/>
                        <a:ext cx="5868670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321310" y="386715"/>
          <a:ext cx="8072120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134100" imgH="4756785" progId="Paint.Picture">
                  <p:embed/>
                </p:oleObj>
              </mc:Choice>
              <mc:Fallback>
                <p:oleObj name="" r:id="rId1" imgW="6134100" imgH="475678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310" y="386715"/>
                        <a:ext cx="8072120" cy="597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5" name="TextBox 16"/>
          <p:cNvSpPr txBox="1"/>
          <p:nvPr/>
        </p:nvSpPr>
        <p:spPr>
          <a:xfrm>
            <a:off x="6286500" y="455930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逻辑器件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4106" name="TextBox 17"/>
          <p:cNvSpPr txBox="1"/>
          <p:nvPr/>
        </p:nvSpPr>
        <p:spPr>
          <a:xfrm>
            <a:off x="2286000" y="457200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基本构成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18"/>
              <p:cNvSpPr txBox="1"/>
              <p:nvPr/>
            </p:nvSpPr>
            <p:spPr>
              <a:xfrm>
                <a:off x="785813" y="5000625"/>
                <a:ext cx="7686675" cy="9258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b="1" dirty="0">
                    <a:latin typeface="Arial" panose="020B0604020202020204" pitchFamily="34" charset="0"/>
                  </a:rPr>
                  <a:t>基本构成</a:t>
                </a:r>
                <a:r>
                  <a:rPr lang="zh-CN" altLang="en-US" dirty="0">
                    <a:latin typeface="Arial" panose="020B0604020202020204" pitchFamily="34" charset="0"/>
                  </a:rPr>
                  <a:t>：比较器</a:t>
                </a:r>
                <a:r>
                  <a:rPr lang="en-US" altLang="zh-CN" dirty="0">
                    <a:latin typeface="Arial" panose="020B0604020202020204" pitchFamily="34" charset="0"/>
                  </a:rPr>
                  <a:t>x2</a:t>
                </a:r>
                <a:r>
                  <a:rPr lang="zh-CN" altLang="en-US" dirty="0">
                    <a:latin typeface="Arial" panose="020B0604020202020204" pitchFamily="34" charset="0"/>
                  </a:rPr>
                  <a:t>，基本</a:t>
                </a:r>
                <a:r>
                  <a:rPr lang="en-US" altLang="zh-CN" dirty="0">
                    <a:latin typeface="Arial" panose="020B0604020202020204" pitchFamily="34" charset="0"/>
                  </a:rPr>
                  <a:t>RS</a:t>
                </a:r>
                <a:r>
                  <a:rPr lang="zh-CN" altLang="en-US" dirty="0">
                    <a:latin typeface="Arial" panose="020B0604020202020204" pitchFamily="34" charset="0"/>
                  </a:rPr>
                  <a:t>触发器</a:t>
                </a:r>
                <a:r>
                  <a:rPr lang="en-US" altLang="zh-CN" dirty="0">
                    <a:latin typeface="Arial" panose="020B0604020202020204" pitchFamily="34" charset="0"/>
                  </a:rPr>
                  <a:t>x1</a:t>
                </a:r>
                <a:r>
                  <a:rPr lang="zh-CN" altLang="en-US" dirty="0">
                    <a:latin typeface="Arial" panose="020B0604020202020204" pitchFamily="34" charset="0"/>
                  </a:rPr>
                  <a:t>，放电三极管</a:t>
                </a:r>
                <a:r>
                  <a:rPr lang="en-US" altLang="zh-CN" dirty="0">
                    <a:latin typeface="Arial" panose="020B0604020202020204" pitchFamily="34" charset="0"/>
                  </a:rPr>
                  <a:t>x1</a:t>
                </a:r>
                <a:r>
                  <a:rPr lang="zh-CN" altLang="en-US" dirty="0">
                    <a:latin typeface="Arial" panose="020B0604020202020204" pitchFamily="34" charset="0"/>
                  </a:rPr>
                  <a:t>，三个</a:t>
                </a:r>
                <a:r>
                  <a:rPr lang="en-US" altLang="zh-CN" dirty="0">
                    <a:latin typeface="Arial" panose="020B0604020202020204" pitchFamily="34" charset="0"/>
                  </a:rPr>
                  <a:t>5 K</a:t>
                </a:r>
                <a:r>
                  <a:rPr lang="el-GR" altLang="zh-CN" dirty="0">
                    <a:latin typeface="Arial" panose="020B0604020202020204" pitchFamily="34" charset="0"/>
                  </a:rPr>
                  <a:t>Ω</a:t>
                </a:r>
                <a:r>
                  <a:rPr lang="zh-CN" altLang="en-US" dirty="0">
                    <a:latin typeface="Arial" panose="020B0604020202020204" pitchFamily="34" charset="0"/>
                  </a:rPr>
                  <a:t>电阻。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zh-CN" altLang="en-US" b="1" dirty="0">
                    <a:latin typeface="Arial" panose="020B0604020202020204" pitchFamily="34" charset="0"/>
                  </a:rPr>
                  <a:t>管脚</a:t>
                </a:r>
                <a:r>
                  <a:rPr lang="zh-CN" altLang="en-US" dirty="0">
                    <a:latin typeface="Arial" panose="020B0604020202020204" pitchFamily="34" charset="0"/>
                  </a:rPr>
                  <a:t>：</a:t>
                </a:r>
                <a:r>
                  <a:rPr lang="en-US" altLang="zh-CN" dirty="0">
                    <a:latin typeface="Arial" panose="020B0604020202020204" pitchFamily="34" charset="0"/>
                  </a:rPr>
                  <a:t>V</a:t>
                </a:r>
                <a:r>
                  <a:rPr lang="en-US" altLang="zh-CN" baseline="-25000" dirty="0">
                    <a:latin typeface="Arial" panose="020B0604020202020204" pitchFamily="34" charset="0"/>
                  </a:rPr>
                  <a:t>CC</a:t>
                </a:r>
                <a:r>
                  <a:rPr lang="en-US" altLang="zh-CN" dirty="0">
                    <a:latin typeface="Arial" panose="020B0604020202020204" pitchFamily="34" charset="0"/>
                  </a:rPr>
                  <a:t>-</a:t>
                </a:r>
                <a:r>
                  <a:rPr lang="zh-CN" altLang="en-US" dirty="0">
                    <a:latin typeface="Arial" panose="020B0604020202020204" pitchFamily="34" charset="0"/>
                  </a:rPr>
                  <a:t>电源电压；</a:t>
                </a:r>
                <a:r>
                  <a:rPr lang="en-US" altLang="zh-CN" dirty="0">
                    <a:latin typeface="Arial" panose="020B0604020202020204" pitchFamily="34" charset="0"/>
                  </a:rPr>
                  <a:t>GND-</a:t>
                </a:r>
                <a:r>
                  <a:rPr lang="zh-CN" altLang="en-US" dirty="0">
                    <a:latin typeface="Arial" panose="020B0604020202020204" pitchFamily="34" charset="0"/>
                  </a:rPr>
                  <a:t>接地；</a:t>
                </a:r>
                <a:r>
                  <a:rPr lang="en-US" altLang="zh-CN" dirty="0">
                    <a:latin typeface="Arial" panose="020B0604020202020204" pitchFamily="34" charset="0"/>
                  </a:rPr>
                  <a:t>CO-</a:t>
                </a:r>
                <a:r>
                  <a:rPr lang="zh-CN" altLang="en-US" dirty="0">
                    <a:latin typeface="Arial" panose="020B0604020202020204" pitchFamily="34" charset="0"/>
                  </a:rPr>
                  <a:t>电压控制端；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TH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𝑇𝑅</m:t>
                        </m:r>
                      </m:e>
                    </m:acc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-</a:t>
                </a:r>
                <a:r>
                  <a:rPr lang="zh-CN" altLang="zh-CN" dirty="0">
                    <a:latin typeface="Arial" panose="020B0604020202020204" pitchFamily="34" charset="0"/>
                  </a:rPr>
                  <a:t>高低电平触发</a:t>
                </a:r>
                <a:r>
                  <a:rPr lang="zh-CN" altLang="en-US" dirty="0">
                    <a:latin typeface="Arial" panose="020B0604020202020204" pitchFamily="34" charset="0"/>
                  </a:rPr>
                  <a:t>端；</a:t>
                </a:r>
                <a:r>
                  <a:rPr lang="en-US" altLang="zh-CN" dirty="0">
                    <a:latin typeface="Arial" panose="020B0604020202020204" pitchFamily="34" charset="0"/>
                  </a:rPr>
                  <a:t>DIS-</a:t>
                </a:r>
                <a:r>
                  <a:rPr lang="zh-CN" altLang="en-US" dirty="0">
                    <a:latin typeface="Arial" panose="020B0604020202020204" pitchFamily="34" charset="0"/>
                  </a:rPr>
                  <a:t>放电端口；</a:t>
                </a:r>
                <a:r>
                  <a:rPr lang="en-US" altLang="zh-CN" dirty="0">
                    <a:latin typeface="Arial" panose="020B0604020202020204" pitchFamily="34" charset="0"/>
                  </a:rPr>
                  <a:t>OUT-</a:t>
                </a:r>
                <a:r>
                  <a:rPr lang="zh-CN" altLang="en-US" dirty="0">
                    <a:latin typeface="Arial" panose="020B0604020202020204" pitchFamily="34" charset="0"/>
                  </a:rPr>
                  <a:t>输出；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-</a:t>
                </a:r>
                <a:r>
                  <a:rPr lang="zh-CN" altLang="en-US" dirty="0">
                    <a:latin typeface="Arial" panose="020B0604020202020204" pitchFamily="34" charset="0"/>
                  </a:rPr>
                  <a:t>复位端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0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5000625"/>
                <a:ext cx="7686675" cy="925830"/>
              </a:xfrm>
              <a:prstGeom prst="rect">
                <a:avLst/>
              </a:prstGeom>
              <a:blipFill rotWithShape="1">
                <a:blip r:embed="rId1"/>
                <a:stretch>
                  <a:fillRect l="-4" r="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786130" y="764540"/>
          <a:ext cx="4660900" cy="390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902710" imgH="3500120" progId="Paint.Picture">
                  <p:embed/>
                </p:oleObj>
              </mc:Choice>
              <mc:Fallback>
                <p:oleObj name="" r:id="rId2" imgW="3902710" imgH="35001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130" y="764540"/>
                        <a:ext cx="4660900" cy="390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868035" y="2132965"/>
          <a:ext cx="2130425" cy="165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763395" imgH="1306195" progId="Paint.Picture">
                  <p:embed/>
                </p:oleObj>
              </mc:Choice>
              <mc:Fallback>
                <p:oleObj name="" r:id="rId4" imgW="1763395" imgH="130619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8035" y="2132965"/>
                        <a:ext cx="2130425" cy="165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定时器基本功能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124" name="TextBox 4"/>
          <p:cNvSpPr txBox="1"/>
          <p:nvPr/>
        </p:nvSpPr>
        <p:spPr>
          <a:xfrm>
            <a:off x="0" y="5362575"/>
            <a:ext cx="9194800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R</a:t>
            </a:r>
            <a:r>
              <a:rPr lang="en-US" altLang="zh-CN" b="1" baseline="-25000" dirty="0">
                <a:latin typeface="Arial" panose="020B0604020202020204" pitchFamily="34" charset="0"/>
              </a:rPr>
              <a:t>D</a:t>
            </a:r>
            <a:r>
              <a:rPr lang="zh-CN" altLang="en-US" b="1" dirty="0">
                <a:latin typeface="Arial" panose="020B0604020202020204" pitchFamily="34" charset="0"/>
              </a:rPr>
              <a:t>端置</a:t>
            </a:r>
            <a:r>
              <a:rPr lang="en-US" altLang="zh-CN" b="1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：三极管导通，</a:t>
            </a:r>
            <a:r>
              <a:rPr lang="en-US" altLang="zh-CN" dirty="0">
                <a:latin typeface="Arial" panose="020B0604020202020204" pitchFamily="34" charset="0"/>
              </a:rPr>
              <a:t>DIS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GND</a:t>
            </a:r>
            <a:r>
              <a:rPr lang="zh-CN" altLang="en-US" dirty="0">
                <a:latin typeface="Arial" panose="020B0604020202020204" pitchFamily="34" charset="0"/>
              </a:rPr>
              <a:t>相接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R</a:t>
            </a:r>
            <a:r>
              <a:rPr lang="en-US" altLang="zh-CN" b="1" baseline="-25000" dirty="0">
                <a:latin typeface="Arial" panose="020B0604020202020204" pitchFamily="34" charset="0"/>
              </a:rPr>
              <a:t>D</a:t>
            </a:r>
            <a:r>
              <a:rPr lang="zh-CN" altLang="en-US" b="1" dirty="0">
                <a:latin typeface="Arial" panose="020B0604020202020204" pitchFamily="34" charset="0"/>
              </a:rPr>
              <a:t>端置</a:t>
            </a:r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：根据比较结果控制基本</a:t>
            </a:r>
            <a:r>
              <a:rPr lang="en-US" altLang="zh-CN" dirty="0">
                <a:latin typeface="Arial" panose="020B0604020202020204" pitchFamily="34" charset="0"/>
              </a:rPr>
              <a:t>RS</a:t>
            </a:r>
            <a:r>
              <a:rPr lang="zh-CN" altLang="en-US" dirty="0">
                <a:latin typeface="Arial" panose="020B0604020202020204" pitchFamily="34" charset="0"/>
              </a:rPr>
              <a:t>触发器进入置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、置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，保持，并产生</a:t>
            </a:r>
            <a:r>
              <a:rPr lang="en-US" altLang="zh-CN" dirty="0">
                <a:latin typeface="Arial" panose="020B0604020202020204" pitchFamily="34" charset="0"/>
              </a:rPr>
              <a:t>OUT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DIS</a:t>
            </a:r>
            <a:r>
              <a:rPr lang="zh-CN" altLang="en-US" dirty="0">
                <a:latin typeface="Arial" panose="020B0604020202020204" pitchFamily="34" charset="0"/>
              </a:rPr>
              <a:t>结果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1187450" y="928370"/>
          <a:ext cx="6978015" cy="367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729480" imgH="1948815" progId="Paint.Picture">
                  <p:embed/>
                </p:oleObj>
              </mc:Choice>
              <mc:Fallback>
                <p:oleObj name="" r:id="rId2" imgW="4729480" imgH="194881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450" y="928370"/>
                        <a:ext cx="6978015" cy="3672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施密特（</a:t>
            </a:r>
            <a:r>
              <a:rPr lang="en-US" altLang="zh-CN" dirty="0">
                <a:latin typeface="+mj-lt"/>
                <a:ea typeface="+mj-ea"/>
                <a:cs typeface="+mj-cs"/>
              </a:rPr>
              <a:t>Schmitt</a:t>
            </a:r>
            <a:r>
              <a:rPr lang="zh-CN" altLang="en-US" dirty="0">
                <a:latin typeface="+mj-lt"/>
                <a:ea typeface="+mj-ea"/>
                <a:cs typeface="+mj-cs"/>
              </a:rPr>
              <a:t>）触发器基本概念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147" name="TextBox 3"/>
          <p:cNvSpPr txBox="1"/>
          <p:nvPr/>
        </p:nvSpPr>
        <p:spPr>
          <a:xfrm>
            <a:off x="1285875" y="1071563"/>
            <a:ext cx="6148388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利用正反馈产生迟滞特性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</a:rPr>
              <a:t>输入信号</a:t>
            </a:r>
            <a:r>
              <a:rPr lang="zh-CN" altLang="en-US" u="sng" dirty="0">
                <a:latin typeface="Arial" panose="020B0604020202020204" pitchFamily="34" charset="0"/>
              </a:rPr>
              <a:t>从低至高变化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zh-CN" altLang="en-US" u="sng" dirty="0">
                <a:latin typeface="Arial" panose="020B0604020202020204" pitchFamily="34" charset="0"/>
              </a:rPr>
              <a:t>从高至低变化</a:t>
            </a:r>
            <a:r>
              <a:rPr lang="zh-CN" altLang="en-US" dirty="0">
                <a:latin typeface="Arial" panose="020B0604020202020204" pitchFamily="34" charset="0"/>
              </a:rPr>
              <a:t>时的翻转电压不同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通过正反馈减小噪声的干扰，并获得陡峭的信号边沿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TextBox 5"/>
          <p:cNvSpPr txBox="1"/>
          <p:nvPr/>
        </p:nvSpPr>
        <p:spPr>
          <a:xfrm>
            <a:off x="2500313" y="5845175"/>
            <a:ext cx="33559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Schmitt</a:t>
            </a:r>
            <a:r>
              <a:rPr lang="zh-CN" altLang="en-US" b="1" dirty="0">
                <a:latin typeface="Arial" panose="020B0604020202020204" pitchFamily="34" charset="0"/>
              </a:rPr>
              <a:t>触发器性能与逻辑符号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50" name="TextBox 6"/>
          <p:cNvSpPr txBox="1"/>
          <p:nvPr/>
        </p:nvSpPr>
        <p:spPr>
          <a:xfrm>
            <a:off x="2000250" y="5438775"/>
            <a:ext cx="15176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latin typeface="Arial" panose="020B0604020202020204" pitchFamily="34" charset="0"/>
              </a:rPr>
              <a:t>反向</a:t>
            </a:r>
            <a:r>
              <a:rPr lang="en-US" altLang="zh-CN" sz="1200" b="1" dirty="0">
                <a:latin typeface="Arial" panose="020B0604020202020204" pitchFamily="34" charset="0"/>
              </a:rPr>
              <a:t>Schmitt</a:t>
            </a:r>
            <a:r>
              <a:rPr lang="zh-CN" altLang="en-US" sz="1200" b="1" dirty="0">
                <a:latin typeface="Arial" panose="020B0604020202020204" pitchFamily="34" charset="0"/>
              </a:rPr>
              <a:t>触发器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6151" name="TextBox 7"/>
          <p:cNvSpPr txBox="1"/>
          <p:nvPr/>
        </p:nvSpPr>
        <p:spPr>
          <a:xfrm>
            <a:off x="4786313" y="5429250"/>
            <a:ext cx="15176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latin typeface="Arial" panose="020B0604020202020204" pitchFamily="34" charset="0"/>
              </a:rPr>
              <a:t>正向</a:t>
            </a:r>
            <a:r>
              <a:rPr lang="en-US" altLang="zh-CN" sz="1200" b="1" dirty="0">
                <a:latin typeface="Arial" panose="020B0604020202020204" pitchFamily="34" charset="0"/>
              </a:rPr>
              <a:t>Schmitt</a:t>
            </a:r>
            <a:r>
              <a:rPr lang="zh-CN" altLang="en-US" sz="1200" b="1" dirty="0">
                <a:latin typeface="Arial" panose="020B0604020202020204" pitchFamily="34" charset="0"/>
              </a:rPr>
              <a:t>触发器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35785" y="2037715"/>
          <a:ext cx="4804410" cy="339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096895" imgH="2193290" progId="Paint.Picture">
                  <p:embed/>
                </p:oleObj>
              </mc:Choice>
              <mc:Fallback>
                <p:oleObj name="" r:id="rId1" imgW="3096895" imgH="219329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785" y="2037715"/>
                        <a:ext cx="4804410" cy="339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定时器的施密特（</a:t>
            </a:r>
            <a:r>
              <a:rPr lang="en-US" altLang="zh-CN" dirty="0">
                <a:latin typeface="+mj-lt"/>
                <a:ea typeface="+mj-ea"/>
                <a:cs typeface="+mj-cs"/>
              </a:rPr>
              <a:t>Schmitt</a:t>
            </a:r>
            <a:r>
              <a:rPr lang="zh-CN" altLang="en-US" dirty="0">
                <a:latin typeface="+mj-lt"/>
                <a:ea typeface="+mj-ea"/>
                <a:cs typeface="+mj-cs"/>
              </a:rPr>
              <a:t>）触发器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173" name="TextBox 5"/>
          <p:cNvSpPr txBox="1"/>
          <p:nvPr/>
        </p:nvSpPr>
        <p:spPr>
          <a:xfrm>
            <a:off x="5357813" y="3429000"/>
            <a:ext cx="19351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迟滞量</a:t>
            </a:r>
            <a:r>
              <a:rPr lang="en-US" altLang="zh-CN" b="1" dirty="0">
                <a:latin typeface="Arial" panose="020B0604020202020204" pitchFamily="34" charset="0"/>
              </a:rPr>
              <a:t>=1/3xVCC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7174" name="TextBox 6"/>
          <p:cNvSpPr txBox="1"/>
          <p:nvPr/>
        </p:nvSpPr>
        <p:spPr>
          <a:xfrm>
            <a:off x="0" y="4643438"/>
            <a:ext cx="45005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U</a:t>
            </a:r>
            <a:r>
              <a:rPr lang="en-US" altLang="zh-CN" b="1" baseline="-25000" dirty="0">
                <a:latin typeface="Arial" panose="020B0604020202020204" pitchFamily="34" charset="0"/>
              </a:rPr>
              <a:t>I</a:t>
            </a:r>
            <a:r>
              <a:rPr lang="zh-CN" altLang="en-US" b="1" dirty="0">
                <a:latin typeface="Arial" panose="020B0604020202020204" pitchFamily="34" charset="0"/>
              </a:rPr>
              <a:t>由低至高变化：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&lt;1/3 VCC, U</a:t>
            </a:r>
            <a:r>
              <a:rPr lang="en-US" altLang="zh-CN" baseline="-25000" dirty="0">
                <a:latin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高电平；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1/3 VCC&lt; 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&lt;2/3 VCC, U</a:t>
            </a:r>
            <a:r>
              <a:rPr lang="en-US" altLang="zh-CN" baseline="-25000" dirty="0">
                <a:latin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保持不变；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 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&gt;2/3 VCC, U</a:t>
            </a:r>
            <a:r>
              <a:rPr lang="en-US" altLang="zh-CN" baseline="-25000" dirty="0">
                <a:latin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低电平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5" name="TextBox 7"/>
          <p:cNvSpPr txBox="1"/>
          <p:nvPr/>
        </p:nvSpPr>
        <p:spPr>
          <a:xfrm>
            <a:off x="4500563" y="4643438"/>
            <a:ext cx="450056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U</a:t>
            </a:r>
            <a:r>
              <a:rPr lang="en-US" altLang="zh-CN" b="1" baseline="-25000" dirty="0">
                <a:latin typeface="Arial" panose="020B0604020202020204" pitchFamily="34" charset="0"/>
              </a:rPr>
              <a:t>I</a:t>
            </a:r>
            <a:r>
              <a:rPr lang="zh-CN" altLang="en-US" b="1" dirty="0">
                <a:latin typeface="Arial" panose="020B0604020202020204" pitchFamily="34" charset="0"/>
              </a:rPr>
              <a:t>由高至低变化：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 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&gt;2/3 VCC, U</a:t>
            </a:r>
            <a:r>
              <a:rPr lang="en-US" altLang="zh-CN" baseline="-25000" dirty="0">
                <a:latin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低电平；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1/3 VCC&lt; 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&lt;2/3 VCC, U</a:t>
            </a:r>
            <a:r>
              <a:rPr lang="en-US" altLang="zh-CN" baseline="-25000" dirty="0">
                <a:latin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保持不变；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 U</a:t>
            </a:r>
            <a:r>
              <a:rPr lang="en-US" altLang="zh-CN" baseline="-25000" dirty="0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&lt;1/3 VCC, U</a:t>
            </a:r>
            <a:r>
              <a:rPr lang="en-US" altLang="zh-CN" baseline="-25000" dirty="0">
                <a:latin typeface="Arial" panose="020B0604020202020204" pitchFamily="34" charset="0"/>
              </a:rPr>
              <a:t>O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高电平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6" name="TextBox 8"/>
          <p:cNvSpPr txBox="1"/>
          <p:nvPr/>
        </p:nvSpPr>
        <p:spPr>
          <a:xfrm>
            <a:off x="1482725" y="3867150"/>
            <a:ext cx="15176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latin typeface="Arial" panose="020B0604020202020204" pitchFamily="34" charset="0"/>
              </a:rPr>
              <a:t>反向</a:t>
            </a:r>
            <a:r>
              <a:rPr lang="en-US" altLang="zh-CN" sz="1200" b="1" dirty="0">
                <a:latin typeface="Arial" panose="020B0604020202020204" pitchFamily="34" charset="0"/>
              </a:rPr>
              <a:t>Schmitt</a:t>
            </a:r>
            <a:r>
              <a:rPr lang="zh-CN" altLang="en-US" sz="1200" b="1" dirty="0">
                <a:latin typeface="Arial" panose="020B0604020202020204" pitchFamily="34" charset="0"/>
              </a:rPr>
              <a:t>触发器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7177" name="TextBox 10"/>
          <p:cNvSpPr txBox="1"/>
          <p:nvPr/>
        </p:nvSpPr>
        <p:spPr>
          <a:xfrm>
            <a:off x="357188" y="5786438"/>
            <a:ext cx="3524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翻转电压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=2/3 VCC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（高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低）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TextBox 11"/>
          <p:cNvSpPr txBox="1"/>
          <p:nvPr/>
        </p:nvSpPr>
        <p:spPr>
          <a:xfrm>
            <a:off x="5094288" y="5815013"/>
            <a:ext cx="34528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翻转电压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=1/3 VCC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（低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高）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83260" y="908685"/>
          <a:ext cx="3462020" cy="296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726690" imgH="2264410" progId="Paint.Picture">
                  <p:embed/>
                </p:oleObj>
              </mc:Choice>
              <mc:Fallback>
                <p:oleObj name="" r:id="rId1" imgW="2726690" imgH="226441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260" y="908685"/>
                        <a:ext cx="3462020" cy="296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787265" y="1412875"/>
          <a:ext cx="290322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345690" imgH="1382395" progId="Paint.Picture">
                  <p:embed/>
                </p:oleObj>
              </mc:Choice>
              <mc:Fallback>
                <p:oleObj name="" r:id="rId3" imgW="2345690" imgH="138239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7265" y="1412875"/>
                        <a:ext cx="2903220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定时器的施密特（</a:t>
            </a:r>
            <a:r>
              <a:rPr lang="en-US" altLang="zh-CN" dirty="0">
                <a:latin typeface="+mj-lt"/>
                <a:ea typeface="+mj-ea"/>
                <a:cs typeface="+mj-cs"/>
              </a:rPr>
              <a:t>Schmitt</a:t>
            </a:r>
            <a:r>
              <a:rPr lang="zh-CN" altLang="en-US" dirty="0">
                <a:latin typeface="+mj-lt"/>
                <a:ea typeface="+mj-ea"/>
                <a:cs typeface="+mj-cs"/>
              </a:rPr>
              <a:t>）触发器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8197" name="矩形 6"/>
          <p:cNvSpPr/>
          <p:nvPr/>
        </p:nvSpPr>
        <p:spPr>
          <a:xfrm>
            <a:off x="1143000" y="1071563"/>
            <a:ext cx="60007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</a:rPr>
              <a:t>例：采用</a:t>
            </a:r>
            <a:r>
              <a:rPr lang="en-US" altLang="zh-CN" dirty="0">
                <a:latin typeface="Arial" panose="020B0604020202020204" pitchFamily="34" charset="0"/>
              </a:rPr>
              <a:t>Schmitt</a:t>
            </a:r>
            <a:r>
              <a:rPr lang="zh-CN" altLang="en-US" dirty="0">
                <a:latin typeface="Arial" panose="020B0604020202020204" pitchFamily="34" charset="0"/>
              </a:rPr>
              <a:t>触发器将三角波转化为方波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403350" y="1677670"/>
          <a:ext cx="589978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064510" imgH="1861820" progId="Paint.Picture">
                  <p:embed/>
                </p:oleObj>
              </mc:Choice>
              <mc:Fallback>
                <p:oleObj name="" r:id="rId1" imgW="3064510" imgH="18618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677670"/>
                        <a:ext cx="5899785" cy="405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定时器的施密特（</a:t>
            </a:r>
            <a:r>
              <a:rPr lang="en-US" altLang="zh-CN" dirty="0">
                <a:latin typeface="+mj-lt"/>
                <a:ea typeface="+mj-ea"/>
                <a:cs typeface="+mj-cs"/>
              </a:rPr>
              <a:t>Schmitt</a:t>
            </a:r>
            <a:r>
              <a:rPr lang="zh-CN" altLang="en-US" dirty="0">
                <a:latin typeface="+mj-lt"/>
                <a:ea typeface="+mj-ea"/>
                <a:cs typeface="+mj-cs"/>
              </a:rPr>
              <a:t>）触发器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9219" name="矩形 6"/>
          <p:cNvSpPr/>
          <p:nvPr/>
        </p:nvSpPr>
        <p:spPr>
          <a:xfrm>
            <a:off x="785813" y="4805363"/>
            <a:ext cx="3500437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采用</a:t>
            </a:r>
            <a:r>
              <a:rPr lang="en-US" altLang="zh-CN" sz="1600" b="1" dirty="0">
                <a:latin typeface="Arial" panose="020B0604020202020204" pitchFamily="34" charset="0"/>
              </a:rPr>
              <a:t>Schmitt</a:t>
            </a:r>
            <a:r>
              <a:rPr lang="zh-CN" altLang="en-US" sz="1600" b="1" dirty="0">
                <a:latin typeface="Arial" panose="020B0604020202020204" pitchFamily="34" charset="0"/>
              </a:rPr>
              <a:t>触发器进行脉冲整形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9222" name="矩形 7"/>
          <p:cNvSpPr/>
          <p:nvPr/>
        </p:nvSpPr>
        <p:spPr>
          <a:xfrm>
            <a:off x="4572000" y="4786313"/>
            <a:ext cx="3500438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采用</a:t>
            </a:r>
            <a:r>
              <a:rPr lang="en-US" altLang="zh-CN" sz="1600" b="1" dirty="0">
                <a:latin typeface="Arial" panose="020B0604020202020204" pitchFamily="34" charset="0"/>
              </a:rPr>
              <a:t>Schmitt</a:t>
            </a:r>
            <a:r>
              <a:rPr lang="zh-CN" altLang="en-US" sz="1600" b="1" dirty="0">
                <a:latin typeface="Arial" panose="020B0604020202020204" pitchFamily="34" charset="0"/>
              </a:rPr>
              <a:t>触发器进行波形变换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83260" y="1196340"/>
          <a:ext cx="3531235" cy="361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231390" imgH="2514600" progId="Paint.Picture">
                  <p:embed/>
                </p:oleObj>
              </mc:Choice>
              <mc:Fallback>
                <p:oleObj name="" r:id="rId1" imgW="2231390" imgH="2514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260" y="1196340"/>
                        <a:ext cx="3531235" cy="361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572000" y="1268730"/>
          <a:ext cx="3501390" cy="346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406015" imgH="2252980" progId="Paint.Picture">
                  <p:embed/>
                </p:oleObj>
              </mc:Choice>
              <mc:Fallback>
                <p:oleObj name="" r:id="rId3" imgW="2406015" imgH="22529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268730"/>
                        <a:ext cx="3501390" cy="346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dirty="0">
                <a:latin typeface="+mj-lt"/>
                <a:ea typeface="+mj-ea"/>
                <a:cs typeface="+mj-cs"/>
              </a:rPr>
              <a:t>555</a:t>
            </a:r>
            <a:r>
              <a:rPr lang="zh-CN" altLang="en-US" dirty="0">
                <a:latin typeface="+mj-lt"/>
                <a:ea typeface="+mj-ea"/>
                <a:cs typeface="+mj-cs"/>
              </a:rPr>
              <a:t>定时器的施密特（</a:t>
            </a:r>
            <a:r>
              <a:rPr lang="en-US" altLang="zh-CN" dirty="0">
                <a:latin typeface="+mj-lt"/>
                <a:ea typeface="+mj-ea"/>
                <a:cs typeface="+mj-cs"/>
              </a:rPr>
              <a:t>Schmitt</a:t>
            </a:r>
            <a:r>
              <a:rPr lang="zh-CN" altLang="en-US" dirty="0">
                <a:latin typeface="+mj-lt"/>
                <a:ea typeface="+mj-ea"/>
                <a:cs typeface="+mj-cs"/>
              </a:rPr>
              <a:t>）触发器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0244" name="矩形 6"/>
          <p:cNvSpPr/>
          <p:nvPr/>
        </p:nvSpPr>
        <p:spPr>
          <a:xfrm>
            <a:off x="1428750" y="5019675"/>
            <a:ext cx="57150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采用</a:t>
            </a:r>
            <a:r>
              <a:rPr lang="en-US" altLang="zh-CN" sz="1600" b="1" dirty="0">
                <a:latin typeface="Arial" panose="020B0604020202020204" pitchFamily="34" charset="0"/>
              </a:rPr>
              <a:t>Schmitt</a:t>
            </a:r>
            <a:r>
              <a:rPr lang="zh-CN" altLang="en-US" sz="1600" b="1" dirty="0">
                <a:latin typeface="Arial" panose="020B0604020202020204" pitchFamily="34" charset="0"/>
              </a:rPr>
              <a:t>触发器进行鉴幅（信号幅度是否超过某个数值）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195830" y="908685"/>
          <a:ext cx="4645660" cy="41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476500" imgH="2144395" progId="Paint.Picture">
                  <p:embed/>
                </p:oleObj>
              </mc:Choice>
              <mc:Fallback>
                <p:oleObj name="" r:id="rId1" imgW="2476500" imgH="214439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830" y="908685"/>
                        <a:ext cx="4645660" cy="411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71,&quot;width&quot;:7454}"/>
</p:tagLst>
</file>

<file path=ppt/tags/tag2.xml><?xml version="1.0" encoding="utf-8"?>
<p:tagLst xmlns:p="http://schemas.openxmlformats.org/presentationml/2006/main">
  <p:tag name="COMMONDATA" val="eyJoZGlkIjoiMjMxMzY4ZGM5NTE1OTFkZjU0ODAyMTY4MmM1MmQxN2M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WPS 演示</Application>
  <PresentationFormat>全屏显示(4:3)</PresentationFormat>
  <Paragraphs>205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21</vt:i4>
      </vt:variant>
    </vt:vector>
  </HeadingPairs>
  <TitlesOfParts>
    <vt:vector size="57" baseType="lpstr">
      <vt:lpstr>Arial</vt:lpstr>
      <vt:lpstr>宋体</vt:lpstr>
      <vt:lpstr>Wingdings</vt:lpstr>
      <vt:lpstr>Cambria Math</vt:lpstr>
      <vt:lpstr>微软雅黑</vt:lpstr>
      <vt:lpstr>Arial Unicode MS</vt:lpstr>
      <vt:lpstr>Calibri</vt:lpstr>
      <vt:lpstr>Default Design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第九章</vt:lpstr>
      <vt:lpstr>概览</vt:lpstr>
      <vt:lpstr>555定时器</vt:lpstr>
      <vt:lpstr>555定时器基本功能</vt:lpstr>
      <vt:lpstr>施密特（Schmitt）触发器基本概念</vt:lpstr>
      <vt:lpstr>基于555定时器的施密特（Schmitt）触发器</vt:lpstr>
      <vt:lpstr>基于555定时器的施密特（Schmitt）触发器</vt:lpstr>
      <vt:lpstr>基于555定时器的施密特（Schmitt）触发器</vt:lpstr>
      <vt:lpstr>基于555定时器的施密特（Schmitt）触发器</vt:lpstr>
      <vt:lpstr>单稳态触发器</vt:lpstr>
      <vt:lpstr>单稳态触发器</vt:lpstr>
      <vt:lpstr>基于555定时器的单稳态触发器</vt:lpstr>
      <vt:lpstr>基于555定时器的单稳态触发器</vt:lpstr>
      <vt:lpstr>基于555定时器的单稳态触发器</vt:lpstr>
      <vt:lpstr>PowerPoint 演示文稿</vt:lpstr>
      <vt:lpstr>多谐振荡器</vt:lpstr>
      <vt:lpstr>多谐振荡器</vt:lpstr>
      <vt:lpstr>多谐振荡器-石英晶体振荡器</vt:lpstr>
      <vt:lpstr>基于555定时器的多谐振荡器</vt:lpstr>
      <vt:lpstr>PowerPoint 演示文稿</vt:lpstr>
      <vt:lpstr>PowerPoint 演示文稿</vt:lpstr>
    </vt:vector>
  </TitlesOfParts>
  <Company>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</dc:title>
  <dc:creator>ZhangLi</dc:creator>
  <cp:lastModifiedBy>Zhi</cp:lastModifiedBy>
  <cp:revision>179</cp:revision>
  <dcterms:created xsi:type="dcterms:W3CDTF">2007-06-06T15:19:00Z</dcterms:created>
  <dcterms:modified xsi:type="dcterms:W3CDTF">2022-06-05T10:08:19Z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AD5F6D7FFF2343B29566E15C545541E6</vt:lpwstr>
  </property>
  <property fmtid="{D5CDD505-2E9C-101B-9397-08002B2CF9AE}" pid="3" name="KSOProductBuildVer">
    <vt:lpwstr>2052-11.1.0.11744</vt:lpwstr>
  </property>
</Properties>
</file>