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0"/>
  </p:notesMasterIdLst>
  <p:sldIdLst>
    <p:sldId id="2645" r:id="rId2"/>
    <p:sldId id="268" r:id="rId3"/>
    <p:sldId id="1128" r:id="rId4"/>
    <p:sldId id="285" r:id="rId5"/>
    <p:sldId id="1129" r:id="rId6"/>
    <p:sldId id="2562" r:id="rId7"/>
    <p:sldId id="2563" r:id="rId8"/>
    <p:sldId id="1130" r:id="rId9"/>
    <p:sldId id="1132" r:id="rId10"/>
    <p:sldId id="1131" r:id="rId11"/>
    <p:sldId id="1133" r:id="rId12"/>
    <p:sldId id="1134" r:id="rId13"/>
    <p:sldId id="1135" r:id="rId14"/>
    <p:sldId id="1136" r:id="rId15"/>
    <p:sldId id="1137" r:id="rId16"/>
    <p:sldId id="1138" r:id="rId17"/>
    <p:sldId id="2721" r:id="rId18"/>
    <p:sldId id="1139" r:id="rId19"/>
    <p:sldId id="2727" r:id="rId20"/>
    <p:sldId id="2722" r:id="rId21"/>
    <p:sldId id="1141" r:id="rId22"/>
    <p:sldId id="1142" r:id="rId23"/>
    <p:sldId id="1143" r:id="rId24"/>
    <p:sldId id="1144" r:id="rId25"/>
    <p:sldId id="2723" r:id="rId26"/>
    <p:sldId id="1145" r:id="rId27"/>
    <p:sldId id="1146" r:id="rId28"/>
    <p:sldId id="1147" r:id="rId29"/>
    <p:sldId id="2724" r:id="rId30"/>
    <p:sldId id="1148" r:id="rId31"/>
    <p:sldId id="2725" r:id="rId32"/>
    <p:sldId id="1149" r:id="rId33"/>
    <p:sldId id="2726" r:id="rId34"/>
    <p:sldId id="1150" r:id="rId35"/>
    <p:sldId id="1151" r:id="rId36"/>
    <p:sldId id="2728" r:id="rId37"/>
    <p:sldId id="1154" r:id="rId38"/>
    <p:sldId id="1155" r:id="rId39"/>
    <p:sldId id="1156" r:id="rId40"/>
    <p:sldId id="2720" r:id="rId41"/>
    <p:sldId id="2735" r:id="rId42"/>
    <p:sldId id="2736" r:id="rId43"/>
    <p:sldId id="1157" r:id="rId44"/>
    <p:sldId id="1158" r:id="rId45"/>
    <p:sldId id="2729" r:id="rId46"/>
    <p:sldId id="2730" r:id="rId47"/>
    <p:sldId id="1159" r:id="rId48"/>
    <p:sldId id="2731" r:id="rId49"/>
    <p:sldId id="1160" r:id="rId50"/>
    <p:sldId id="2732" r:id="rId51"/>
    <p:sldId id="1161" r:id="rId52"/>
    <p:sldId id="2733" r:id="rId53"/>
    <p:sldId id="1163" r:id="rId54"/>
    <p:sldId id="1166" r:id="rId55"/>
    <p:sldId id="1167" r:id="rId56"/>
    <p:sldId id="2627" r:id="rId57"/>
    <p:sldId id="2628" r:id="rId58"/>
    <p:sldId id="1172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5D5D"/>
    <a:srgbClr val="0000FF"/>
    <a:srgbClr val="8FFFE2"/>
    <a:srgbClr val="DB577D"/>
    <a:srgbClr val="E0E8E5"/>
    <a:srgbClr val="8751FF"/>
    <a:srgbClr val="B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38" y="108"/>
      </p:cViewPr>
      <p:guideLst>
        <p:guide orient="horz" pos="2153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8452D8-7BA1-4F19-9ACE-A8BFB7E4B8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4EDE8F8-34B9-4A6C-8DC3-3A1D55C7B3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1EC3E85A-1F1E-42F5-9D42-972179F34C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CAD85D6-551F-47BD-8420-94A5906ED2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8D0F7BA-33E1-4593-BD65-B6628F1431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2D99B07-0EF1-47F0-82A4-6AEA4B968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FCBAF0A-A763-4908-933E-0021D9449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BB337-6987-496B-B408-C6FEA65E33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0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E96BE124-D5B8-45D8-91F2-730351A41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894B3322-EDB8-4FE8-8887-E9D13B243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2CBE5DF-809B-4C5B-8F43-CA2ABD592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397819DB-46DB-492D-8216-2D1AF9042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67ECFFAE-8342-42AB-85AB-68A89ECD5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1670EB-AA73-4AE0-9E63-A97AB1893436}" type="slidenum">
              <a:rPr lang="en-US" altLang="zh-CN" sz="1200">
                <a:latin typeface="Times New Roman" panose="02020603050405020304" pitchFamily="18" charset="0"/>
              </a:rPr>
              <a:pPr/>
              <a:t>47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2CBE5DF-809B-4C5B-8F43-CA2ABD592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397819DB-46DB-492D-8216-2D1AF9042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67ECFFAE-8342-42AB-85AB-68A89ECD5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1670EB-AA73-4AE0-9E63-A97AB1893436}" type="slidenum">
              <a:rPr lang="en-US" altLang="zh-CN" sz="1200"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3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ECD99B-9A62-446C-9315-39B8C369E67F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CE0882D-0FEA-41ED-A8AA-046EED95A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87BE112-62D6-4C55-ACE3-CF7181250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A0E055E-01CC-441C-BCC3-BE9A73960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8C0C98F-FDF2-4E18-ABE4-70E739F6D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FC0E90F-C254-4901-A4FC-29AF24238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4F52556-38FE-4B4D-A592-88D8A26F4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E42288F4-16C0-49DC-A0D8-B6E89166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55162D5-C0D1-4E76-902F-4E0D53CF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B6B9943-EBD6-4F9D-B14B-CE62F4B704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244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44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A7FE425-1B21-437A-B27E-066A45F84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43C36D-4394-42C0-B785-3FF9AC1FBE82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4CDE9B0-55B2-4048-80C9-0DFB3D085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4AC40A4-961B-4DD1-8830-2690E1D60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solidFill>
                  <a:schemeClr val="bg2"/>
                </a:solidFill>
                <a:ea typeface="楷体_GB2312" pitchFamily="49" charset="-122"/>
              </a:defRPr>
            </a:lvl1pPr>
          </a:lstStyle>
          <a:p>
            <a:fld id="{54D090D6-87F1-4BF1-A948-837317BE8D8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69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5748EBA-B0DB-420E-A0A4-894CD35FE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4683B-58FA-4BC2-ABB9-F6C6C56FB36A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C5DBBFB-3861-4590-87B9-9229A5106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5426064-2EB9-4B31-BE49-9FBB42098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A400A3F6-2FD1-421F-9EEA-05B496E9B89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21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2138" y="214313"/>
            <a:ext cx="2012950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889625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630FBDD-2A33-437C-BBAC-7C5AA4502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2DEA5-6B67-4F22-8AAA-82CA817027C5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E68B39-528E-4186-AE15-6FF7321B9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BDA18C-8F79-48AC-8480-9432B74FB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B3CE0128-C8E7-455A-8C12-32CF3D5F6DF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48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8920A78-28F7-4776-91BD-1B60CBAF9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C3EC-7403-41FB-8A10-B98CF2CD4352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ADA58D-D193-4CEF-89D1-DD0D53B17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A75E7C-E109-4253-81A8-00142CD39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D341B43C-AAE3-496C-AFBD-A20AA84AE19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258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7749F85-D200-4D47-BD21-46B023D35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5B70-6D42-438F-84BF-014067CA5929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E72102-17C4-4744-A761-4333894FA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901AB4-1CBD-429A-B941-F9C4D9B44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E7E84176-BAB3-4A6D-A19E-E152A803721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51287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28775"/>
            <a:ext cx="3951288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91DA64A-7C7D-465D-B482-91570A082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DFF2A-49EF-4316-9074-28CCA9B3E6DD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3DEE6D-6CAA-48AF-B2BF-647F95B07D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4BDF14-6649-4F28-99A5-8DB1B7833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0DD91B0E-F170-42BD-8C66-BFFED3C1C10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14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8D129BB-FD36-4F7D-A763-73674514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E284E-8560-4719-A585-67B667DA5D5F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800D38-0BD9-4509-8634-4DB4F91C1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76205C5-1F71-4FBB-90CE-2C968E979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A3229505-8441-4732-B4E6-EB5C101879E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4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761672-E7E8-4B82-BD38-DDEDA556B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DFC7-183A-4CDA-848F-8B9D4F1EE1B0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8EE402-F427-49E3-B036-85CB8DA48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544A49B-983D-4153-BB58-B3039540C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316BED16-E10B-4CAA-AA36-2A7832DA507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28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B3CBFBF-9586-4026-92F7-B7CCA4BCD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9289-BD35-4CBC-BA84-0FE0287DECCE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1650B3C-5AC6-41AE-B037-BCC0A70D9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DA6B5B2-222F-4BE1-935D-DC67E9CA7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00AA7E62-F4F0-40A3-BEC0-38A4E28C478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624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38C16D4-C336-4932-B9B8-79AC071017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8F599-2D54-4FE4-8A4E-73A38CAF88C3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BBEF0D6-8756-46BC-BE1A-6F72AC2EC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F01CD4-32A6-4CBB-8CE2-87756A518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567E1190-2295-4E8D-8086-09B7874E7D1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55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3EA18AD-62CD-44B4-9A2B-82E5BF73D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F067A-D8DC-4B03-B1FA-B58AEF900369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A99695-5980-42D9-BF84-9B4A6C3E2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455C7F-7BD6-4223-9FF5-2FBFDFEFF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>
                <a:ea typeface="楷体_GB2312" pitchFamily="49" charset="-122"/>
              </a:defRPr>
            </a:lvl1pPr>
          </a:lstStyle>
          <a:p>
            <a:fld id="{D49CB0D3-81E9-48BC-BEC5-CD92A7ED0E5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25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F31A5A-D015-4C1A-9C90-971924A5F1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8280D1-CAE5-4B76-8490-88E01D2BE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336B38-7BCD-4E92-A9E4-DAFA787BC2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BCED27-1A46-4C4D-B217-CB1F35484D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C1713C-A193-4FE1-A882-6F849AC441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4911FB5-927C-4762-B8A3-D4145E7BC2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7977B5A-6E4E-4FCC-994E-7F29C18706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7380D-10EE-4114-8A5A-32B59ADAD0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1EE71DC-15BC-4240-884D-BBBE3BE832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Rectangle 11">
            <a:extLst>
              <a:ext uri="{FF2B5EF4-FFF2-40B4-BE49-F238E27FC236}">
                <a16:creationId xmlns:a16="http://schemas.microsoft.com/office/drawing/2014/main" id="{5C97A2E6-5AFE-4B99-9B77-E1DE4B6767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649A04EC-8DB6-4CFC-B431-0F498058B1A2}" type="datetime1">
              <a:rPr lang="zh-CN" altLang="en-US"/>
              <a:pPr>
                <a:defRPr/>
              </a:pPr>
              <a:t>2024/3/8</a:t>
            </a:fld>
            <a:endParaRPr lang="en-US" altLang="zh-CN"/>
          </a:p>
        </p:txBody>
      </p:sp>
      <p:sp>
        <p:nvSpPr>
          <p:cNvPr id="1243148" name="Rectangle 12">
            <a:extLst>
              <a:ext uri="{FF2B5EF4-FFF2-40B4-BE49-F238E27FC236}">
                <a16:creationId xmlns:a16="http://schemas.microsoft.com/office/drawing/2014/main" id="{A1AAF959-2A45-4F91-858F-314584E9D2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3149" name="Rectangle 13">
            <a:extLst>
              <a:ext uri="{FF2B5EF4-FFF2-40B4-BE49-F238E27FC236}">
                <a16:creationId xmlns:a16="http://schemas.microsoft.com/office/drawing/2014/main" id="{A9E3571F-9A6C-4A58-B234-65D505AE6F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7105DAEB-3851-4000-9CE8-54B9BA594DF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D3922FA-D49A-4824-9FE0-723135337B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1700213"/>
            <a:ext cx="6491288" cy="1198562"/>
          </a:xfrm>
        </p:spPr>
        <p:txBody>
          <a:bodyPr/>
          <a:lstStyle/>
          <a:p>
            <a:pPr eaLnBrk="1" hangingPunct="1"/>
            <a:r>
              <a:rPr lang="zh-CN" altLang="en-US" sz="5400"/>
              <a:t>第一章 概述</a:t>
            </a:r>
          </a:p>
        </p:txBody>
      </p:sp>
      <p:sp>
        <p:nvSpPr>
          <p:cNvPr id="1647620" name="Rectangle 4">
            <a:extLst>
              <a:ext uri="{FF2B5EF4-FFF2-40B4-BE49-F238E27FC236}">
                <a16:creationId xmlns:a16="http://schemas.microsoft.com/office/drawing/2014/main" id="{CD78D386-D332-4BFB-B168-C1B3CCBF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357563"/>
            <a:ext cx="74517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重点：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课程的基本内容，编译系统的结构，编译程序的生成。 </a:t>
            </a:r>
            <a:endParaRPr lang="en-US" altLang="zh-CN" sz="24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仿宋_GB2312" pitchFamily="49" charset="-122"/>
              </a:rPr>
              <a:t>难点：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编译程序的生成。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60E3455D-666D-46E0-8FFB-EB38462C31E5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4495B45-A128-4A47-8D4B-BED4037F72BF}" type="datetime1">
              <a:rPr lang="zh-CN" altLang="en-US" sz="1400"/>
              <a:pPr eaLnBrk="1" hangingPunct="1">
                <a:buFont typeface="Arial" panose="020B0604020202020204" pitchFamily="34" charset="0"/>
                <a:buNone/>
              </a:pPr>
              <a:t>2024/3/8</a:t>
            </a:fld>
            <a:endParaRPr lang="en-US" altLang="zh-CN" sz="1400"/>
          </a:p>
        </p:txBody>
      </p:sp>
      <p:sp>
        <p:nvSpPr>
          <p:cNvPr id="13317" name="灯片编号占位符 5">
            <a:extLst>
              <a:ext uri="{FF2B5EF4-FFF2-40B4-BE49-F238E27FC236}">
                <a16:creationId xmlns:a16="http://schemas.microsoft.com/office/drawing/2014/main" id="{806C7C56-F76F-47E7-956C-E40BF12C0A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8F58C95C-423C-4F2D-BCDD-8FE934EFB8FC}" type="slidenum">
              <a:rPr lang="en-US" altLang="zh-CN" sz="1400"/>
              <a:pPr algn="r" eaLnBrk="1" hangingPunct="1">
                <a:buFont typeface="Arial" panose="020B0604020202020204" pitchFamily="34" charset="0"/>
                <a:buNone/>
              </a:pPr>
              <a:t>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ABFF72B0-37D8-4211-8F20-597D77BC76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6DE83D-22CF-4E09-81B3-BADB2ED6CA6B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B3D672C3-0763-45F2-86C1-19671D7D9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4D70FEE-7FDC-4F42-96DE-D2ACA4AFA841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AC89D5D0-D9F6-4A8D-8828-02DE781C6A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0925" y="404813"/>
            <a:ext cx="6834188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CE176C15-0088-4522-B08F-36500E7F64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44675"/>
            <a:ext cx="8486775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解释程序</a:t>
            </a:r>
            <a:r>
              <a:rPr lang="en-US" altLang="zh-CN" dirty="0">
                <a:latin typeface="Times New Roman" panose="02020603050405020304" pitchFamily="18" charset="0"/>
              </a:rPr>
              <a:t>(Interpreter)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一边解释一边执行的翻译程序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口译（单句提交）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Python/JavaScript / Perl /Shell…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29796" name="Text Box 4">
            <a:extLst>
              <a:ext uri="{FF2B5EF4-FFF2-40B4-BE49-F238E27FC236}">
                <a16:creationId xmlns:a16="http://schemas.microsoft.com/office/drawing/2014/main" id="{64A88F92-3546-4AC8-82B2-B89024477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8480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源程序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929797" name="AutoShape 5">
            <a:extLst>
              <a:ext uri="{FF2B5EF4-FFF2-40B4-BE49-F238E27FC236}">
                <a16:creationId xmlns:a16="http://schemas.microsoft.com/office/drawing/2014/main" id="{200F980C-2FB0-4043-B35C-AD4526524C02}"/>
              </a:ext>
            </a:extLst>
          </p:cNvPr>
          <p:cNvCxnSpPr>
            <a:cxnSpLocks noChangeShapeType="1"/>
            <a:stCxn id="929796" idx="3"/>
          </p:cNvCxnSpPr>
          <p:nvPr/>
        </p:nvCxnSpPr>
        <p:spPr bwMode="auto">
          <a:xfrm>
            <a:off x="1941513" y="5613400"/>
            <a:ext cx="1233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98" name="Text Box 6">
            <a:extLst>
              <a:ext uri="{FF2B5EF4-FFF2-40B4-BE49-F238E27FC236}">
                <a16:creationId xmlns:a16="http://schemas.microsoft.com/office/drawing/2014/main" id="{BE48DF33-2632-492B-AE42-C9CBC5E3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3810000"/>
            <a:ext cx="153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输入数据</a:t>
            </a:r>
          </a:p>
        </p:txBody>
      </p:sp>
      <p:sp>
        <p:nvSpPr>
          <p:cNvPr id="929799" name="Text Box 7">
            <a:extLst>
              <a:ext uri="{FF2B5EF4-FFF2-40B4-BE49-F238E27FC236}">
                <a16:creationId xmlns:a16="http://schemas.microsoft.com/office/drawing/2014/main" id="{341983D3-C700-4E3B-8A16-575BDD50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53848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计算结果</a:t>
            </a:r>
          </a:p>
        </p:txBody>
      </p:sp>
      <p:cxnSp>
        <p:nvCxnSpPr>
          <p:cNvPr id="929800" name="AutoShape 8">
            <a:extLst>
              <a:ext uri="{FF2B5EF4-FFF2-40B4-BE49-F238E27FC236}">
                <a16:creationId xmlns:a16="http://schemas.microsoft.com/office/drawing/2014/main" id="{FDDCDFA6-1DEC-43EE-9DCD-59C2D27A162F}"/>
              </a:ext>
            </a:extLst>
          </p:cNvPr>
          <p:cNvCxnSpPr>
            <a:cxnSpLocks noChangeShapeType="1"/>
            <a:stCxn id="929796" idx="3"/>
            <a:endCxn id="929799" idx="1"/>
          </p:cNvCxnSpPr>
          <p:nvPr/>
        </p:nvCxnSpPr>
        <p:spPr bwMode="auto">
          <a:xfrm>
            <a:off x="5775325" y="56134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1" name="AutoShape 9">
            <a:extLst>
              <a:ext uri="{FF2B5EF4-FFF2-40B4-BE49-F238E27FC236}">
                <a16:creationId xmlns:a16="http://schemas.microsoft.com/office/drawing/2014/main" id="{AD2B18DA-2918-4E65-8F0C-43F8AC8A60B1}"/>
              </a:ext>
            </a:extLst>
          </p:cNvPr>
          <p:cNvCxnSpPr>
            <a:cxnSpLocks noChangeShapeType="1"/>
            <a:stCxn id="929796" idx="3"/>
            <a:endCxn id="929799" idx="1"/>
          </p:cNvCxnSpPr>
          <p:nvPr/>
        </p:nvCxnSpPr>
        <p:spPr bwMode="auto">
          <a:xfrm>
            <a:off x="4495800" y="4267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802" name="Text Box 10">
            <a:extLst>
              <a:ext uri="{FF2B5EF4-FFF2-40B4-BE49-F238E27FC236}">
                <a16:creationId xmlns:a16="http://schemas.microsoft.com/office/drawing/2014/main" id="{9D2E52F0-CEE3-44B7-8118-628CA431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2362200" cy="666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解释程序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6" grpId="0"/>
      <p:bldP spid="929798" grpId="0"/>
      <p:bldP spid="929799" grpId="0"/>
      <p:bldP spid="9298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709E3573-A106-47C0-B677-C95D86E29C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19113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D3DE1C2-7449-4CD8-85DD-F7F21AC48551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1AFE74FB-87F3-4D73-8B4F-E02C5F512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15113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EC9B764-95C8-41F4-A2F4-C3C50C5FA3E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11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7765393-C419-4D10-AD58-B06CC383C9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9038" y="250825"/>
            <a:ext cx="6911975" cy="874713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1.2 </a:t>
            </a:r>
            <a:r>
              <a:rPr lang="zh-CN" altLang="en-US" sz="4800">
                <a:latin typeface="Times New Roman" panose="02020603050405020304" pitchFamily="18" charset="0"/>
              </a:rPr>
              <a:t>程序设计语言的翻译</a:t>
            </a:r>
          </a:p>
        </p:txBody>
      </p:sp>
      <p:sp>
        <p:nvSpPr>
          <p:cNvPr id="931850" name="Rectangle 10">
            <a:extLst>
              <a:ext uri="{FF2B5EF4-FFF2-40B4-BE49-F238E27FC236}">
                <a16:creationId xmlns:a16="http://schemas.microsoft.com/office/drawing/2014/main" id="{E6D5ADB3-0EE7-430B-9CA8-651799B9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738313"/>
            <a:ext cx="5337175" cy="101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编译系统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(Compiling System)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编译系统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编译程序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运行系统</a:t>
            </a:r>
          </a:p>
        </p:txBody>
      </p:sp>
      <p:sp>
        <p:nvSpPr>
          <p:cNvPr id="931851" name="Rectangle 11">
            <a:extLst>
              <a:ext uri="{FF2B5EF4-FFF2-40B4-BE49-F238E27FC236}">
                <a16:creationId xmlns:a16="http://schemas.microsoft.com/office/drawing/2014/main" id="{4F2A08FB-7663-4959-BE79-9B953C20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4765675"/>
            <a:ext cx="18288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支撑环境、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运行库等</a:t>
            </a:r>
          </a:p>
        </p:txBody>
      </p:sp>
      <p:grpSp>
        <p:nvGrpSpPr>
          <p:cNvPr id="23559" name="组合 1">
            <a:extLst>
              <a:ext uri="{FF2B5EF4-FFF2-40B4-BE49-F238E27FC236}">
                <a16:creationId xmlns:a16="http://schemas.microsoft.com/office/drawing/2014/main" id="{42AA092E-9FDC-45DD-98A7-E9F8DC10232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184400"/>
            <a:ext cx="4875213" cy="4295775"/>
            <a:chOff x="3016746" y="1967657"/>
            <a:chExt cx="4875213" cy="4295775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200A73E-19C5-4B2E-8C52-297A32870AC7}"/>
                </a:ext>
              </a:extLst>
            </p:cNvPr>
            <p:cNvSpPr/>
            <p:nvPr/>
          </p:nvSpPr>
          <p:spPr>
            <a:xfrm>
              <a:off x="5788521" y="1967657"/>
              <a:ext cx="1600200" cy="5937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源程序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F807805-850C-4956-B0EE-480BDF3BE7B8}"/>
                </a:ext>
              </a:extLst>
            </p:cNvPr>
            <p:cNvSpPr/>
            <p:nvPr/>
          </p:nvSpPr>
          <p:spPr>
            <a:xfrm>
              <a:off x="5359896" y="2928094"/>
              <a:ext cx="2455863" cy="59372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编译程序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8E4BE24-C587-40D4-8F92-699439D5B1B2}"/>
                </a:ext>
              </a:extLst>
            </p:cNvPr>
            <p:cNvSpPr/>
            <p:nvPr/>
          </p:nvSpPr>
          <p:spPr>
            <a:xfrm>
              <a:off x="5698034" y="3872657"/>
              <a:ext cx="1690687" cy="5937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目标程序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FB32006-7722-4D79-B438-D8DC87129170}"/>
                </a:ext>
              </a:extLst>
            </p:cNvPr>
            <p:cNvSpPr/>
            <p:nvPr/>
          </p:nvSpPr>
          <p:spPr>
            <a:xfrm>
              <a:off x="5436096" y="4725144"/>
              <a:ext cx="2455863" cy="59372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运行系统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EE73836-8555-4A52-B8DA-5602B58A47A3}"/>
                </a:ext>
              </a:extLst>
            </p:cNvPr>
            <p:cNvSpPr/>
            <p:nvPr/>
          </p:nvSpPr>
          <p:spPr>
            <a:xfrm>
              <a:off x="5726609" y="5669707"/>
              <a:ext cx="1724025" cy="5937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计算结果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0F3BAD9-2456-436C-8F34-569B5E80F58C}"/>
                </a:ext>
              </a:extLst>
            </p:cNvPr>
            <p:cNvSpPr/>
            <p:nvPr/>
          </p:nvSpPr>
          <p:spPr>
            <a:xfrm>
              <a:off x="3016746" y="4725145"/>
              <a:ext cx="1722438" cy="5937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数据输入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322A783A-B62D-4967-87B8-63302EAB58B7}"/>
                </a:ext>
              </a:extLst>
            </p:cNvPr>
            <p:cNvSpPr/>
            <p:nvPr/>
          </p:nvSpPr>
          <p:spPr>
            <a:xfrm>
              <a:off x="6426696" y="2561382"/>
              <a:ext cx="381000" cy="487363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954E5FF8-D3DA-45FD-9C2F-90FA274F4F0A}"/>
                </a:ext>
              </a:extLst>
            </p:cNvPr>
            <p:cNvSpPr/>
            <p:nvPr/>
          </p:nvSpPr>
          <p:spPr>
            <a:xfrm>
              <a:off x="6426696" y="3499595"/>
              <a:ext cx="381000" cy="48736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B081E2F3-EFB2-439E-BFD3-F84AEB505F22}"/>
                </a:ext>
              </a:extLst>
            </p:cNvPr>
            <p:cNvSpPr/>
            <p:nvPr/>
          </p:nvSpPr>
          <p:spPr>
            <a:xfrm>
              <a:off x="6426696" y="4398120"/>
              <a:ext cx="381000" cy="48736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B2CB22E9-44D5-4AC7-AD00-DADC05E2E03A}"/>
                </a:ext>
              </a:extLst>
            </p:cNvPr>
            <p:cNvSpPr/>
            <p:nvPr/>
          </p:nvSpPr>
          <p:spPr>
            <a:xfrm>
              <a:off x="6426696" y="5299820"/>
              <a:ext cx="381000" cy="48736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5B4960BD-7044-48CF-8AA9-25351298ECDC}"/>
                </a:ext>
              </a:extLst>
            </p:cNvPr>
            <p:cNvSpPr/>
            <p:nvPr/>
          </p:nvSpPr>
          <p:spPr>
            <a:xfrm rot="16200000">
              <a:off x="4897140" y="4679901"/>
              <a:ext cx="381000" cy="70643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2F4F6134-1B95-4300-B765-DB7837FE4D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F7DD92-6B3B-4E65-81AE-521A38C8C0BA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6F1F55D5-6251-4BD6-9B7F-92A506E4B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E705BD8-9C66-4F57-9213-BB128169C8DB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D2ACC1-8A88-406F-8213-FB6D13042A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9900" y="327025"/>
            <a:ext cx="6751638" cy="581025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1.2 </a:t>
            </a:r>
            <a:r>
              <a:rPr lang="zh-CN" altLang="en-US" sz="4800">
                <a:latin typeface="Times New Roman" panose="02020603050405020304" pitchFamily="18" charset="0"/>
              </a:rPr>
              <a:t>程序设计语言的翻译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4D0DC2B7-A628-4F1B-90D8-76612E9217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8153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其它翻译程序：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汇编程序</a:t>
            </a:r>
            <a:r>
              <a:rPr lang="en-US" altLang="zh-CN">
                <a:latin typeface="Times New Roman" panose="02020603050405020304" pitchFamily="18" charset="0"/>
              </a:rPr>
              <a:t>(Assembler)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交叉汇编程序</a:t>
            </a:r>
            <a:r>
              <a:rPr lang="en-US" altLang="zh-CN">
                <a:latin typeface="Times New Roman" panose="02020603050405020304" pitchFamily="18" charset="0"/>
              </a:rPr>
              <a:t>(Cross Assembler)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反汇编程序（</a:t>
            </a:r>
            <a:r>
              <a:rPr lang="en-US" altLang="zh-CN">
                <a:latin typeface="Times New Roman" panose="02020603050405020304" pitchFamily="18" charset="0"/>
              </a:rPr>
              <a:t>Disassembler)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交叉编译程序（</a:t>
            </a:r>
            <a:r>
              <a:rPr lang="en-US" altLang="zh-CN">
                <a:latin typeface="Times New Roman" panose="02020603050405020304" pitchFamily="18" charset="0"/>
              </a:rPr>
              <a:t>Cross Compiler)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反编译程序（</a:t>
            </a:r>
            <a:r>
              <a:rPr lang="en-US" altLang="zh-CN">
                <a:latin typeface="Times New Roman" panose="02020603050405020304" pitchFamily="18" charset="0"/>
              </a:rPr>
              <a:t>Decompiler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可变目标编译程序（</a:t>
            </a:r>
            <a:r>
              <a:rPr lang="en-US" altLang="zh-CN">
                <a:latin typeface="Times New Roman" panose="02020603050405020304" pitchFamily="18" charset="0"/>
              </a:rPr>
              <a:t>Retargetable Compiler)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并行编译程序（</a:t>
            </a:r>
            <a:r>
              <a:rPr lang="en-US" altLang="zh-CN">
                <a:latin typeface="Times New Roman" panose="02020603050405020304" pitchFamily="18" charset="0"/>
              </a:rPr>
              <a:t>Parallelizing Compiler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诊断编译程序（</a:t>
            </a:r>
            <a:r>
              <a:rPr lang="en-US" altLang="zh-CN">
                <a:latin typeface="Times New Roman" panose="02020603050405020304" pitchFamily="18" charset="0"/>
              </a:rPr>
              <a:t>Diagnostic Compiler)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优化编译程序（</a:t>
            </a:r>
            <a:r>
              <a:rPr lang="en-US" altLang="zh-CN">
                <a:latin typeface="Times New Roman" panose="02020603050405020304" pitchFamily="18" charset="0"/>
              </a:rPr>
              <a:t>Optimizing Compiler)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43A72331-2D89-492A-B9BD-2256B0AB0A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1D9D0B-A9CB-4F13-951A-6E82FE8E71F3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09AEDA7D-CA4C-4C1F-970A-1E3D6863F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1C8B557-848F-48CF-807E-42062DF3EEB5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12A65AF-4AAA-4BB1-B609-6CBD555058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5888"/>
            <a:ext cx="8785225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1.2 </a:t>
            </a:r>
            <a:r>
              <a:rPr lang="zh-CN" altLang="en-US" sz="4800">
                <a:latin typeface="Times New Roman" panose="02020603050405020304" pitchFamily="18" charset="0"/>
              </a:rPr>
              <a:t>程序设计语言的翻译</a:t>
            </a:r>
            <a:r>
              <a:rPr lang="en-US" altLang="zh-CN" sz="4800">
                <a:latin typeface="Times New Roman" panose="02020603050405020304" pitchFamily="18" charset="0"/>
              </a:rPr>
              <a:t>—</a:t>
            </a:r>
            <a:r>
              <a:rPr lang="zh-CN" altLang="en-US" sz="4800">
                <a:latin typeface="Times New Roman" panose="02020603050405020304" pitchFamily="18" charset="0"/>
              </a:rPr>
              <a:t>汇总</a:t>
            </a:r>
          </a:p>
        </p:txBody>
      </p:sp>
      <p:grpSp>
        <p:nvGrpSpPr>
          <p:cNvPr id="25605" name="Group 22">
            <a:extLst>
              <a:ext uri="{FF2B5EF4-FFF2-40B4-BE49-F238E27FC236}">
                <a16:creationId xmlns:a16="http://schemas.microsoft.com/office/drawing/2014/main" id="{FF889C27-0F71-4D09-9CB5-066D6686B6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4075" y="898525"/>
            <a:ext cx="5097463" cy="5843588"/>
            <a:chOff x="2292" y="4674"/>
            <a:chExt cx="8028" cy="9204"/>
          </a:xfrm>
        </p:grpSpPr>
        <p:sp>
          <p:nvSpPr>
            <p:cNvPr id="25606" name="AutoShape 23">
              <a:extLst>
                <a:ext uri="{FF2B5EF4-FFF2-40B4-BE49-F238E27FC236}">
                  <a16:creationId xmlns:a16="http://schemas.microsoft.com/office/drawing/2014/main" id="{65C141DA-DEB1-4747-8FCF-3DE547E84C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2" y="4674"/>
              <a:ext cx="8028" cy="9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607" name="Group 24">
              <a:extLst>
                <a:ext uri="{FF2B5EF4-FFF2-40B4-BE49-F238E27FC236}">
                  <a16:creationId xmlns:a16="http://schemas.microsoft.com/office/drawing/2014/main" id="{F3498509-8B82-495F-81C7-FD1C90EA5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4674"/>
              <a:ext cx="8028" cy="9204"/>
              <a:chOff x="2292" y="4674"/>
              <a:chExt cx="8028" cy="9204"/>
            </a:xfrm>
          </p:grpSpPr>
          <p:sp>
            <p:nvSpPr>
              <p:cNvPr id="25608" name="Text Box 25">
                <a:extLst>
                  <a:ext uri="{FF2B5EF4-FFF2-40B4-BE49-F238E27FC236}">
                    <a16:creationId xmlns:a16="http://schemas.microsoft.com/office/drawing/2014/main" id="{C6BB6562-6F5A-49C2-9F18-C27936BC1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0" y="6702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900">
                    <a:latin typeface="Times New Roman" panose="02020603050405020304" pitchFamily="18" charset="0"/>
                  </a:rPr>
                  <a:t>解释程序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09" name="Text Box 26">
                <a:extLst>
                  <a:ext uri="{FF2B5EF4-FFF2-40B4-BE49-F238E27FC236}">
                    <a16:creationId xmlns:a16="http://schemas.microsoft.com/office/drawing/2014/main" id="{1772185A-40D2-425D-9AA5-8496ABFC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" y="592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900">
                    <a:latin typeface="Times New Roman" panose="02020603050405020304" pitchFamily="18" charset="0"/>
                  </a:rPr>
                  <a:t>数据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0" name="AutoShape 27">
                <a:extLst>
                  <a:ext uri="{FF2B5EF4-FFF2-40B4-BE49-F238E27FC236}">
                    <a16:creationId xmlns:a16="http://schemas.microsoft.com/office/drawing/2014/main" id="{13C62EED-84C6-460A-BA21-CBF086C9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0" y="6390"/>
                <a:ext cx="180" cy="312"/>
              </a:xfrm>
              <a:prstGeom prst="downArrow">
                <a:avLst>
                  <a:gd name="adj1" fmla="val 50000"/>
                  <a:gd name="adj2" fmla="val 4330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1" name="Text Box 28">
                <a:extLst>
                  <a:ext uri="{FF2B5EF4-FFF2-40B4-BE49-F238E27FC236}">
                    <a16:creationId xmlns:a16="http://schemas.microsoft.com/office/drawing/2014/main" id="{6A5C7BF2-4C6C-4154-9481-BB4925079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0" y="7638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900">
                    <a:latin typeface="Times New Roman" panose="02020603050405020304" pitchFamily="18" charset="0"/>
                  </a:rPr>
                  <a:t>结果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2" name="AutoShape 29">
                <a:extLst>
                  <a:ext uri="{FF2B5EF4-FFF2-40B4-BE49-F238E27FC236}">
                    <a16:creationId xmlns:a16="http://schemas.microsoft.com/office/drawing/2014/main" id="{29BB8A0D-9864-4DAB-83C9-0D4456B31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0" y="7170"/>
                <a:ext cx="180" cy="468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13" name="Group 30">
                <a:extLst>
                  <a:ext uri="{FF2B5EF4-FFF2-40B4-BE49-F238E27FC236}">
                    <a16:creationId xmlns:a16="http://schemas.microsoft.com/office/drawing/2014/main" id="{59C52259-26F1-4B70-8C79-4BB47C1D8B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2" y="4674"/>
                <a:ext cx="7308" cy="9204"/>
                <a:chOff x="2292" y="4674"/>
                <a:chExt cx="7308" cy="9204"/>
              </a:xfrm>
            </p:grpSpPr>
            <p:sp>
              <p:nvSpPr>
                <p:cNvPr id="25614" name="Text Box 31">
                  <a:extLst>
                    <a:ext uri="{FF2B5EF4-FFF2-40B4-BE49-F238E27FC236}">
                      <a16:creationId xmlns:a16="http://schemas.microsoft.com/office/drawing/2014/main" id="{53B45EEE-28FD-4AE7-B4AE-E0E3A0133E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40" y="4674"/>
                  <a:ext cx="1440" cy="18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编译系统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5" name="Text Box 32">
                  <a:extLst>
                    <a:ext uri="{FF2B5EF4-FFF2-40B4-BE49-F238E27FC236}">
                      <a16:creationId xmlns:a16="http://schemas.microsoft.com/office/drawing/2014/main" id="{F33FB283-87BC-42CF-8B8D-FE86D599E7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5922"/>
                  <a:ext cx="1368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机器语言程序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6" name="Text Box 33">
                  <a:extLst>
                    <a:ext uri="{FF2B5EF4-FFF2-40B4-BE49-F238E27FC236}">
                      <a16:creationId xmlns:a16="http://schemas.microsoft.com/office/drawing/2014/main" id="{174C70E3-A421-4A81-8BB9-C8D8A33D5D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732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机器语言程序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7" name="Text Box 34">
                  <a:extLst>
                    <a:ext uri="{FF2B5EF4-FFF2-40B4-BE49-F238E27FC236}">
                      <a16:creationId xmlns:a16="http://schemas.microsoft.com/office/drawing/2014/main" id="{70782C1C-F9E9-44AE-8992-E4D3CF898D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1200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机器语言程序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8" name="Text Box 35">
                  <a:extLst>
                    <a:ext uri="{FF2B5EF4-FFF2-40B4-BE49-F238E27FC236}">
                      <a16:creationId xmlns:a16="http://schemas.microsoft.com/office/drawing/2014/main" id="{54A96A88-D067-4F4C-BE53-C3CF0C9C1D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9198"/>
                  <a:ext cx="7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……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9" name="Text Box 36">
                  <a:extLst>
                    <a:ext uri="{FF2B5EF4-FFF2-40B4-BE49-F238E27FC236}">
                      <a16:creationId xmlns:a16="http://schemas.microsoft.com/office/drawing/2014/main" id="{4AAFFC46-A9D5-4585-8E8A-654C9C6F82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5922"/>
                  <a:ext cx="1368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0" name="Text Box 37">
                  <a:extLst>
                    <a:ext uri="{FF2B5EF4-FFF2-40B4-BE49-F238E27FC236}">
                      <a16:creationId xmlns:a16="http://schemas.microsoft.com/office/drawing/2014/main" id="{671F525C-EA5F-4280-9AB5-92956E439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80" y="59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高级语言程序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1" name="Text Box 38">
                  <a:extLst>
                    <a:ext uri="{FF2B5EF4-FFF2-40B4-BE49-F238E27FC236}">
                      <a16:creationId xmlns:a16="http://schemas.microsoft.com/office/drawing/2014/main" id="{53D76EA2-CA7C-4FAE-BA0F-E559E0224D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732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2" name="Text Box 39">
                  <a:extLst>
                    <a:ext uri="{FF2B5EF4-FFF2-40B4-BE49-F238E27FC236}">
                      <a16:creationId xmlns:a16="http://schemas.microsoft.com/office/drawing/2014/main" id="{B44E2D8C-4A59-48D9-9223-5074B86199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1200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3" name="Text Box 40">
                  <a:extLst>
                    <a:ext uri="{FF2B5EF4-FFF2-40B4-BE49-F238E27FC236}">
                      <a16:creationId xmlns:a16="http://schemas.microsoft.com/office/drawing/2014/main" id="{14059D7E-306D-4B35-8FB2-4B80E102C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32" y="9823"/>
                  <a:ext cx="7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……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4" name="Text Box 41">
                  <a:extLst>
                    <a:ext uri="{FF2B5EF4-FFF2-40B4-BE49-F238E27FC236}">
                      <a16:creationId xmlns:a16="http://schemas.microsoft.com/office/drawing/2014/main" id="{CFFCAD54-5D69-449D-BC46-BC65B6D4F7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2" y="7326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高级语言程序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5" name="Text Box 42">
                  <a:extLst>
                    <a:ext uri="{FF2B5EF4-FFF2-40B4-BE49-F238E27FC236}">
                      <a16:creationId xmlns:a16="http://schemas.microsoft.com/office/drawing/2014/main" id="{970E3740-B4E0-49C1-8765-C91C6FB85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2" y="12006"/>
                  <a:ext cx="1622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高级语言程序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6" name="Text Box 43">
                  <a:extLst>
                    <a:ext uri="{FF2B5EF4-FFF2-40B4-BE49-F238E27FC236}">
                      <a16:creationId xmlns:a16="http://schemas.microsoft.com/office/drawing/2014/main" id="{CB236C28-9630-446F-926E-DA24E69331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2" y="9822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……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7" name="Text Box 44">
                  <a:extLst>
                    <a:ext uri="{FF2B5EF4-FFF2-40B4-BE49-F238E27FC236}">
                      <a16:creationId xmlns:a16="http://schemas.microsoft.com/office/drawing/2014/main" id="{8B3C305C-745E-4D58-8CFE-67028D8339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2" y="670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8" name="Text Box 45">
                  <a:extLst>
                    <a:ext uri="{FF2B5EF4-FFF2-40B4-BE49-F238E27FC236}">
                      <a16:creationId xmlns:a16="http://schemas.microsoft.com/office/drawing/2014/main" id="{5FF52640-DD13-48CF-8685-8508AB555B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4" y="8106"/>
                  <a:ext cx="1418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反汇编程序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29" name="Text Box 46">
                  <a:extLst>
                    <a:ext uri="{FF2B5EF4-FFF2-40B4-BE49-F238E27FC236}">
                      <a16:creationId xmlns:a16="http://schemas.microsoft.com/office/drawing/2014/main" id="{A9FD4A6C-0D0A-4753-BFFB-C52A19AEE7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670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0" name="Text Box 47">
                  <a:extLst>
                    <a:ext uri="{FF2B5EF4-FFF2-40B4-BE49-F238E27FC236}">
                      <a16:creationId xmlns:a16="http://schemas.microsoft.com/office/drawing/2014/main" id="{C0859EF7-7E42-425D-87F8-6FFD431D9A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8106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反编译程序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1" name="Text Box 48">
                  <a:extLst>
                    <a:ext uri="{FF2B5EF4-FFF2-40B4-BE49-F238E27FC236}">
                      <a16:creationId xmlns:a16="http://schemas.microsoft.com/office/drawing/2014/main" id="{EC021640-2CCE-4282-9DCB-0717F8172B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2" y="11382"/>
                  <a:ext cx="126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2" name="Text Box 49">
                  <a:extLst>
                    <a:ext uri="{FF2B5EF4-FFF2-40B4-BE49-F238E27FC236}">
                      <a16:creationId xmlns:a16="http://schemas.microsoft.com/office/drawing/2014/main" id="{DB1622C5-99B7-43B6-92C6-E2744A1BD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2474"/>
                  <a:ext cx="1418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反汇编程序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3" name="Text Box 50">
                  <a:extLst>
                    <a:ext uri="{FF2B5EF4-FFF2-40B4-BE49-F238E27FC236}">
                      <a16:creationId xmlns:a16="http://schemas.microsoft.com/office/drawing/2014/main" id="{FB863DED-111F-461F-8F87-2009F16216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1138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4" name="Text Box 51">
                  <a:extLst>
                    <a:ext uri="{FF2B5EF4-FFF2-40B4-BE49-F238E27FC236}">
                      <a16:creationId xmlns:a16="http://schemas.microsoft.com/office/drawing/2014/main" id="{892DFF02-6406-4A38-BBCF-55C7F0EF06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12474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反编译程序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5" name="Text Box 52">
                  <a:extLst>
                    <a:ext uri="{FF2B5EF4-FFF2-40B4-BE49-F238E27FC236}">
                      <a16:creationId xmlns:a16="http://schemas.microsoft.com/office/drawing/2014/main" id="{99C9EB38-C81A-4202-ADBE-28048E34F8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0" y="592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6" name="Text Box 53">
                  <a:extLst>
                    <a:ext uri="{FF2B5EF4-FFF2-40B4-BE49-F238E27FC236}">
                      <a16:creationId xmlns:a16="http://schemas.microsoft.com/office/drawing/2014/main" id="{B629040C-F3C9-4E4C-B56E-284D6AEDD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0" y="592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7" name="Freeform 54">
                  <a:extLst>
                    <a:ext uri="{FF2B5EF4-FFF2-40B4-BE49-F238E27FC236}">
                      <a16:creationId xmlns:a16="http://schemas.microsoft.com/office/drawing/2014/main" id="{873C7738-45C0-45CF-8001-9E6C3BBCB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685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8" name="Freeform 55">
                  <a:extLst>
                    <a:ext uri="{FF2B5EF4-FFF2-40B4-BE49-F238E27FC236}">
                      <a16:creationId xmlns:a16="http://schemas.microsoft.com/office/drawing/2014/main" id="{EFCB0F2E-CA02-46DF-989F-16023AC8A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1153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9" name="Freeform 56">
                  <a:extLst>
                    <a:ext uri="{FF2B5EF4-FFF2-40B4-BE49-F238E27FC236}">
                      <a16:creationId xmlns:a16="http://schemas.microsoft.com/office/drawing/2014/main" id="{7FE49440-445C-44E2-800D-7851D8907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2" y="685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0" name="Freeform 57">
                  <a:extLst>
                    <a:ext uri="{FF2B5EF4-FFF2-40B4-BE49-F238E27FC236}">
                      <a16:creationId xmlns:a16="http://schemas.microsoft.com/office/drawing/2014/main" id="{0DCD5345-CBC9-4408-BFDE-0A15908C8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2" y="1153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Freeform 58">
                  <a:extLst>
                    <a:ext uri="{FF2B5EF4-FFF2-40B4-BE49-F238E27FC236}">
                      <a16:creationId xmlns:a16="http://schemas.microsoft.com/office/drawing/2014/main" id="{A050D977-699A-4E3D-B67E-3B73C46D0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1538"/>
                  <a:ext cx="540" cy="624"/>
                </a:xfrm>
                <a:custGeom>
                  <a:avLst/>
                  <a:gdLst>
                    <a:gd name="T0" fmla="*/ 25 w 900"/>
                    <a:gd name="T1" fmla="*/ 3505 h 468"/>
                    <a:gd name="T2" fmla="*/ 15 w 900"/>
                    <a:gd name="T3" fmla="*/ 1167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2" name="Freeform 59">
                  <a:extLst>
                    <a:ext uri="{FF2B5EF4-FFF2-40B4-BE49-F238E27FC236}">
                      <a16:creationId xmlns:a16="http://schemas.microsoft.com/office/drawing/2014/main" id="{4CD0E340-E704-4990-99C0-C90ABB4CD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6858"/>
                  <a:ext cx="720" cy="624"/>
                </a:xfrm>
                <a:custGeom>
                  <a:avLst/>
                  <a:gdLst>
                    <a:gd name="T0" fmla="*/ 189 w 900"/>
                    <a:gd name="T1" fmla="*/ 3505 h 468"/>
                    <a:gd name="T2" fmla="*/ 114 w 900"/>
                    <a:gd name="T3" fmla="*/ 1167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3" name="Freeform 60">
                  <a:extLst>
                    <a:ext uri="{FF2B5EF4-FFF2-40B4-BE49-F238E27FC236}">
                      <a16:creationId xmlns:a16="http://schemas.microsoft.com/office/drawing/2014/main" id="{040A635A-671E-40FA-BC9A-E3DCAF4C1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" y="6858"/>
                  <a:ext cx="720" cy="624"/>
                </a:xfrm>
                <a:custGeom>
                  <a:avLst/>
                  <a:gdLst>
                    <a:gd name="T0" fmla="*/ 189 w 900"/>
                    <a:gd name="T1" fmla="*/ 3505 h 468"/>
                    <a:gd name="T2" fmla="*/ 114 w 900"/>
                    <a:gd name="T3" fmla="*/ 1167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4" name="Freeform 61">
                  <a:extLst>
                    <a:ext uri="{FF2B5EF4-FFF2-40B4-BE49-F238E27FC236}">
                      <a16:creationId xmlns:a16="http://schemas.microsoft.com/office/drawing/2014/main" id="{2FB33A63-16FE-4604-AD0F-D1232AA4D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" y="11538"/>
                  <a:ext cx="720" cy="624"/>
                </a:xfrm>
                <a:custGeom>
                  <a:avLst/>
                  <a:gdLst>
                    <a:gd name="T0" fmla="*/ 189 w 900"/>
                    <a:gd name="T1" fmla="*/ 3505 h 468"/>
                    <a:gd name="T2" fmla="*/ 114 w 900"/>
                    <a:gd name="T3" fmla="*/ 1167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5" name="Freeform 62">
                  <a:extLst>
                    <a:ext uri="{FF2B5EF4-FFF2-40B4-BE49-F238E27FC236}">
                      <a16:creationId xmlns:a16="http://schemas.microsoft.com/office/drawing/2014/main" id="{C1E806CC-C674-49C1-9A91-816F11BAD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7638"/>
                  <a:ext cx="540" cy="624"/>
                </a:xfrm>
                <a:custGeom>
                  <a:avLst/>
                  <a:gdLst>
                    <a:gd name="T0" fmla="*/ 0 w 540"/>
                    <a:gd name="T1" fmla="*/ 0 h 624"/>
                    <a:gd name="T2" fmla="*/ 180 w 540"/>
                    <a:gd name="T3" fmla="*/ 312 h 624"/>
                    <a:gd name="T4" fmla="*/ 540 w 54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Freeform 63">
                  <a:extLst>
                    <a:ext uri="{FF2B5EF4-FFF2-40B4-BE49-F238E27FC236}">
                      <a16:creationId xmlns:a16="http://schemas.microsoft.com/office/drawing/2014/main" id="{82C52179-5B9D-4B8E-9312-5D5BA76F69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12318"/>
                  <a:ext cx="540" cy="468"/>
                </a:xfrm>
                <a:custGeom>
                  <a:avLst/>
                  <a:gdLst>
                    <a:gd name="T0" fmla="*/ 0 w 540"/>
                    <a:gd name="T1" fmla="*/ 0 h 624"/>
                    <a:gd name="T2" fmla="*/ 180 w 540"/>
                    <a:gd name="T3" fmla="*/ 42 h 624"/>
                    <a:gd name="T4" fmla="*/ 540 w 540"/>
                    <a:gd name="T5" fmla="*/ 83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7" name="Freeform 64">
                  <a:extLst>
                    <a:ext uri="{FF2B5EF4-FFF2-40B4-BE49-F238E27FC236}">
                      <a16:creationId xmlns:a16="http://schemas.microsoft.com/office/drawing/2014/main" id="{ECE286F9-A6EE-452F-8D43-BBD346474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2" y="7638"/>
                  <a:ext cx="720" cy="624"/>
                </a:xfrm>
                <a:custGeom>
                  <a:avLst/>
                  <a:gdLst>
                    <a:gd name="T0" fmla="*/ 0 w 540"/>
                    <a:gd name="T1" fmla="*/ 0 h 624"/>
                    <a:gd name="T2" fmla="*/ 1349 w 540"/>
                    <a:gd name="T3" fmla="*/ 312 h 624"/>
                    <a:gd name="T4" fmla="*/ 4047 w 54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8" name="Freeform 65">
                  <a:extLst>
                    <a:ext uri="{FF2B5EF4-FFF2-40B4-BE49-F238E27FC236}">
                      <a16:creationId xmlns:a16="http://schemas.microsoft.com/office/drawing/2014/main" id="{5345E404-C4C1-4636-B12C-F9AF3BE701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2" y="12318"/>
                  <a:ext cx="720" cy="468"/>
                </a:xfrm>
                <a:custGeom>
                  <a:avLst/>
                  <a:gdLst>
                    <a:gd name="T0" fmla="*/ 0 w 540"/>
                    <a:gd name="T1" fmla="*/ 0 h 624"/>
                    <a:gd name="T2" fmla="*/ 1349 w 540"/>
                    <a:gd name="T3" fmla="*/ 42 h 624"/>
                    <a:gd name="T4" fmla="*/ 4047 w 540"/>
                    <a:gd name="T5" fmla="*/ 83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9" name="Freeform 66">
                  <a:extLst>
                    <a:ext uri="{FF2B5EF4-FFF2-40B4-BE49-F238E27FC236}">
                      <a16:creationId xmlns:a16="http://schemas.microsoft.com/office/drawing/2014/main" id="{B18F6E23-F8D0-432D-BDCA-BF760F387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2318"/>
                  <a:ext cx="720" cy="468"/>
                </a:xfrm>
                <a:custGeom>
                  <a:avLst/>
                  <a:gdLst>
                    <a:gd name="T0" fmla="*/ 0 w 720"/>
                    <a:gd name="T1" fmla="*/ 468 h 468"/>
                    <a:gd name="T2" fmla="*/ 540 w 720"/>
                    <a:gd name="T3" fmla="*/ 312 h 468"/>
                    <a:gd name="T4" fmla="*/ 720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0" name="Freeform 67">
                  <a:extLst>
                    <a:ext uri="{FF2B5EF4-FFF2-40B4-BE49-F238E27FC236}">
                      <a16:creationId xmlns:a16="http://schemas.microsoft.com/office/drawing/2014/main" id="{3581D535-75E5-4405-ADDC-D6EFC8E31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" y="12318"/>
                  <a:ext cx="540" cy="468"/>
                </a:xfrm>
                <a:custGeom>
                  <a:avLst/>
                  <a:gdLst>
                    <a:gd name="T0" fmla="*/ 0 w 720"/>
                    <a:gd name="T1" fmla="*/ 468 h 468"/>
                    <a:gd name="T2" fmla="*/ 72 w 720"/>
                    <a:gd name="T3" fmla="*/ 312 h 468"/>
                    <a:gd name="T4" fmla="*/ 96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1" name="Freeform 68">
                  <a:extLst>
                    <a:ext uri="{FF2B5EF4-FFF2-40B4-BE49-F238E27FC236}">
                      <a16:creationId xmlns:a16="http://schemas.microsoft.com/office/drawing/2014/main" id="{A4B22AB7-2C89-41B8-B6EE-3F9020E37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7638"/>
                  <a:ext cx="720" cy="624"/>
                </a:xfrm>
                <a:custGeom>
                  <a:avLst/>
                  <a:gdLst>
                    <a:gd name="T0" fmla="*/ 0 w 720"/>
                    <a:gd name="T1" fmla="*/ 3505 h 468"/>
                    <a:gd name="T2" fmla="*/ 540 w 720"/>
                    <a:gd name="T3" fmla="*/ 2340 h 468"/>
                    <a:gd name="T4" fmla="*/ 720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2" name="Freeform 69">
                  <a:extLst>
                    <a:ext uri="{FF2B5EF4-FFF2-40B4-BE49-F238E27FC236}">
                      <a16:creationId xmlns:a16="http://schemas.microsoft.com/office/drawing/2014/main" id="{CBD369E5-D334-4F30-83AA-3EE9BC7CC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" y="7638"/>
                  <a:ext cx="540" cy="624"/>
                </a:xfrm>
                <a:custGeom>
                  <a:avLst/>
                  <a:gdLst>
                    <a:gd name="T0" fmla="*/ 0 w 720"/>
                    <a:gd name="T1" fmla="*/ 3505 h 468"/>
                    <a:gd name="T2" fmla="*/ 72 w 720"/>
                    <a:gd name="T3" fmla="*/ 2340 h 468"/>
                    <a:gd name="T4" fmla="*/ 96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3" name="Freeform 70">
                  <a:extLst>
                    <a:ext uri="{FF2B5EF4-FFF2-40B4-BE49-F238E27FC236}">
                      <a16:creationId xmlns:a16="http://schemas.microsoft.com/office/drawing/2014/main" id="{41CEFF2F-5140-4887-86C7-89D69EECC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7638"/>
                  <a:ext cx="3600" cy="1456"/>
                </a:xfrm>
                <a:custGeom>
                  <a:avLst/>
                  <a:gdLst>
                    <a:gd name="T0" fmla="*/ 0 w 3600"/>
                    <a:gd name="T1" fmla="*/ 0 h 1456"/>
                    <a:gd name="T2" fmla="*/ 540 w 3600"/>
                    <a:gd name="T3" fmla="*/ 1092 h 1456"/>
                    <a:gd name="T4" fmla="*/ 1980 w 3600"/>
                    <a:gd name="T5" fmla="*/ 1404 h 1456"/>
                    <a:gd name="T6" fmla="*/ 3600 w 3600"/>
                    <a:gd name="T7" fmla="*/ 780 h 1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1456"/>
                    <a:gd name="T14" fmla="*/ 3600 w 3600"/>
                    <a:gd name="T15" fmla="*/ 1456 h 1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1456">
                      <a:moveTo>
                        <a:pt x="0" y="0"/>
                      </a:moveTo>
                      <a:cubicBezTo>
                        <a:pt x="105" y="429"/>
                        <a:pt x="210" y="858"/>
                        <a:pt x="540" y="1092"/>
                      </a:cubicBezTo>
                      <a:cubicBezTo>
                        <a:pt x="870" y="1326"/>
                        <a:pt x="1470" y="1456"/>
                        <a:pt x="1980" y="1404"/>
                      </a:cubicBezTo>
                      <a:cubicBezTo>
                        <a:pt x="2490" y="1352"/>
                        <a:pt x="3045" y="1066"/>
                        <a:pt x="3600" y="78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4" name="Freeform 71">
                  <a:extLst>
                    <a:ext uri="{FF2B5EF4-FFF2-40B4-BE49-F238E27FC236}">
                      <a16:creationId xmlns:a16="http://schemas.microsoft.com/office/drawing/2014/main" id="{966626D9-F066-4077-80A7-CEE267D86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1138"/>
                  <a:ext cx="3720" cy="1024"/>
                </a:xfrm>
                <a:custGeom>
                  <a:avLst/>
                  <a:gdLst>
                    <a:gd name="T0" fmla="*/ 4528 w 3600"/>
                    <a:gd name="T1" fmla="*/ 653 h 910"/>
                    <a:gd name="T2" fmla="*/ 2717 w 3600"/>
                    <a:gd name="T3" fmla="*/ 296 h 910"/>
                    <a:gd name="T4" fmla="*/ 906 w 3600"/>
                    <a:gd name="T5" fmla="*/ 296 h 910"/>
                    <a:gd name="T6" fmla="*/ 0 w 3600"/>
                    <a:gd name="T7" fmla="*/ 2078 h 9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910"/>
                    <a:gd name="T14" fmla="*/ 3600 w 3600"/>
                    <a:gd name="T15" fmla="*/ 910 h 9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910">
                      <a:moveTo>
                        <a:pt x="3600" y="286"/>
                      </a:moveTo>
                      <a:cubicBezTo>
                        <a:pt x="3120" y="221"/>
                        <a:pt x="2640" y="156"/>
                        <a:pt x="2160" y="130"/>
                      </a:cubicBezTo>
                      <a:cubicBezTo>
                        <a:pt x="1680" y="104"/>
                        <a:pt x="1080" y="0"/>
                        <a:pt x="720" y="130"/>
                      </a:cubicBezTo>
                      <a:cubicBezTo>
                        <a:pt x="360" y="260"/>
                        <a:pt x="180" y="585"/>
                        <a:pt x="0" y="91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5" name="Freeform 72">
                  <a:extLst>
                    <a:ext uri="{FF2B5EF4-FFF2-40B4-BE49-F238E27FC236}">
                      <a16:creationId xmlns:a16="http://schemas.microsoft.com/office/drawing/2014/main" id="{F351C83D-68E4-403F-A690-347998DDF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6390"/>
                  <a:ext cx="3780" cy="1092"/>
                </a:xfrm>
                <a:custGeom>
                  <a:avLst/>
                  <a:gdLst>
                    <a:gd name="T0" fmla="*/ 5065 w 3600"/>
                    <a:gd name="T1" fmla="*/ 1025 h 910"/>
                    <a:gd name="T2" fmla="*/ 3039 w 3600"/>
                    <a:gd name="T3" fmla="*/ 466 h 910"/>
                    <a:gd name="T4" fmla="*/ 1014 w 3600"/>
                    <a:gd name="T5" fmla="*/ 466 h 910"/>
                    <a:gd name="T6" fmla="*/ 0 w 3600"/>
                    <a:gd name="T7" fmla="*/ 3259 h 9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910"/>
                    <a:gd name="T14" fmla="*/ 3600 w 3600"/>
                    <a:gd name="T15" fmla="*/ 910 h 9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910">
                      <a:moveTo>
                        <a:pt x="3600" y="286"/>
                      </a:moveTo>
                      <a:cubicBezTo>
                        <a:pt x="3120" y="221"/>
                        <a:pt x="2640" y="156"/>
                        <a:pt x="2160" y="130"/>
                      </a:cubicBezTo>
                      <a:cubicBezTo>
                        <a:pt x="1680" y="104"/>
                        <a:pt x="1080" y="0"/>
                        <a:pt x="720" y="130"/>
                      </a:cubicBezTo>
                      <a:cubicBezTo>
                        <a:pt x="360" y="260"/>
                        <a:pt x="180" y="585"/>
                        <a:pt x="0" y="91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6" name="Text Box 73">
                  <a:extLst>
                    <a:ext uri="{FF2B5EF4-FFF2-40B4-BE49-F238E27FC236}">
                      <a16:creationId xmlns:a16="http://schemas.microsoft.com/office/drawing/2014/main" id="{5907FD47-FBFE-4A54-A6FF-52649B7EFB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98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交叉汇编程序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57" name="Freeform 74">
                  <a:extLst>
                    <a:ext uri="{FF2B5EF4-FFF2-40B4-BE49-F238E27FC236}">
                      <a16:creationId xmlns:a16="http://schemas.microsoft.com/office/drawing/2014/main" id="{051E909B-BFFB-4A46-B586-E409396FE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7638"/>
                  <a:ext cx="720" cy="2340"/>
                </a:xfrm>
                <a:custGeom>
                  <a:avLst/>
                  <a:gdLst>
                    <a:gd name="T0" fmla="*/ 189 w 900"/>
                    <a:gd name="T1" fmla="*/ 0 h 2340"/>
                    <a:gd name="T2" fmla="*/ 151 w 900"/>
                    <a:gd name="T3" fmla="*/ 1092 h 2340"/>
                    <a:gd name="T4" fmla="*/ 0 w 900"/>
                    <a:gd name="T5" fmla="*/ 2340 h 2340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2340"/>
                    <a:gd name="T11" fmla="*/ 900 w 900"/>
                    <a:gd name="T12" fmla="*/ 2340 h 23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2340">
                      <a:moveTo>
                        <a:pt x="900" y="0"/>
                      </a:moveTo>
                      <a:cubicBezTo>
                        <a:pt x="885" y="351"/>
                        <a:pt x="870" y="702"/>
                        <a:pt x="720" y="1092"/>
                      </a:cubicBezTo>
                      <a:cubicBezTo>
                        <a:pt x="570" y="1482"/>
                        <a:pt x="285" y="1911"/>
                        <a:pt x="0" y="23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8" name="Freeform 75">
                  <a:extLst>
                    <a:ext uri="{FF2B5EF4-FFF2-40B4-BE49-F238E27FC236}">
                      <a16:creationId xmlns:a16="http://schemas.microsoft.com/office/drawing/2014/main" id="{A113B536-52CC-4D7F-8538-65FF50D36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2" y="10134"/>
                  <a:ext cx="900" cy="2028"/>
                </a:xfrm>
                <a:custGeom>
                  <a:avLst/>
                  <a:gdLst>
                    <a:gd name="T0" fmla="*/ 3435 w 720"/>
                    <a:gd name="T1" fmla="*/ 0 h 2028"/>
                    <a:gd name="T2" fmla="*/ 858 w 720"/>
                    <a:gd name="T3" fmla="*/ 780 h 2028"/>
                    <a:gd name="T4" fmla="*/ 0 w 72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2028"/>
                    <a:gd name="T11" fmla="*/ 720 w 72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2028">
                      <a:moveTo>
                        <a:pt x="720" y="0"/>
                      </a:moveTo>
                      <a:cubicBezTo>
                        <a:pt x="510" y="221"/>
                        <a:pt x="300" y="442"/>
                        <a:pt x="180" y="780"/>
                      </a:cubicBezTo>
                      <a:cubicBezTo>
                        <a:pt x="60" y="1118"/>
                        <a:pt x="30" y="1573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9" name="Text Box 76">
                  <a:extLst>
                    <a:ext uri="{FF2B5EF4-FFF2-40B4-BE49-F238E27FC236}">
                      <a16:creationId xmlns:a16="http://schemas.microsoft.com/office/drawing/2014/main" id="{C124E298-ED1A-4820-975B-56DAF24924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98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交叉编译程序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60" name="Freeform 77">
                  <a:extLst>
                    <a:ext uri="{FF2B5EF4-FFF2-40B4-BE49-F238E27FC236}">
                      <a16:creationId xmlns:a16="http://schemas.microsoft.com/office/drawing/2014/main" id="{A10E48AE-2C1C-4364-BE48-B1DF04858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" y="7638"/>
                  <a:ext cx="540" cy="2340"/>
                </a:xfrm>
                <a:custGeom>
                  <a:avLst/>
                  <a:gdLst>
                    <a:gd name="T0" fmla="*/ 540 w 540"/>
                    <a:gd name="T1" fmla="*/ 0 h 2340"/>
                    <a:gd name="T2" fmla="*/ 360 w 540"/>
                    <a:gd name="T3" fmla="*/ 1248 h 2340"/>
                    <a:gd name="T4" fmla="*/ 0 w 540"/>
                    <a:gd name="T5" fmla="*/ 2340 h 2340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2340"/>
                    <a:gd name="T11" fmla="*/ 540 w 540"/>
                    <a:gd name="T12" fmla="*/ 2340 h 23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2340">
                      <a:moveTo>
                        <a:pt x="540" y="0"/>
                      </a:moveTo>
                      <a:cubicBezTo>
                        <a:pt x="495" y="429"/>
                        <a:pt x="450" y="858"/>
                        <a:pt x="360" y="1248"/>
                      </a:cubicBezTo>
                      <a:cubicBezTo>
                        <a:pt x="270" y="1638"/>
                        <a:pt x="135" y="1989"/>
                        <a:pt x="0" y="23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1" name="Freeform 78">
                  <a:extLst>
                    <a:ext uri="{FF2B5EF4-FFF2-40B4-BE49-F238E27FC236}">
                      <a16:creationId xmlns:a16="http://schemas.microsoft.com/office/drawing/2014/main" id="{884CF67A-40ED-4527-A764-B5D2C0282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2" y="10134"/>
                  <a:ext cx="900" cy="2028"/>
                </a:xfrm>
                <a:custGeom>
                  <a:avLst/>
                  <a:gdLst>
                    <a:gd name="T0" fmla="*/ 900 w 900"/>
                    <a:gd name="T1" fmla="*/ 0 h 2028"/>
                    <a:gd name="T2" fmla="*/ 360 w 900"/>
                    <a:gd name="T3" fmla="*/ 936 h 2028"/>
                    <a:gd name="T4" fmla="*/ 0 w 90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2028"/>
                    <a:gd name="T11" fmla="*/ 900 w 90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2028">
                      <a:moveTo>
                        <a:pt x="900" y="0"/>
                      </a:moveTo>
                      <a:cubicBezTo>
                        <a:pt x="705" y="299"/>
                        <a:pt x="510" y="598"/>
                        <a:pt x="360" y="936"/>
                      </a:cubicBezTo>
                      <a:cubicBezTo>
                        <a:pt x="210" y="1274"/>
                        <a:pt x="90" y="1846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2" name="Freeform 79">
                  <a:extLst>
                    <a:ext uri="{FF2B5EF4-FFF2-40B4-BE49-F238E27FC236}">
                      <a16:creationId xmlns:a16="http://schemas.microsoft.com/office/drawing/2014/main" id="{699C2C09-16BD-4A4D-8CD8-AED49DE19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10134"/>
                  <a:ext cx="3780" cy="2028"/>
                </a:xfrm>
                <a:custGeom>
                  <a:avLst/>
                  <a:gdLst>
                    <a:gd name="T0" fmla="*/ 3780 w 3780"/>
                    <a:gd name="T1" fmla="*/ 0 h 2028"/>
                    <a:gd name="T2" fmla="*/ 720 w 3780"/>
                    <a:gd name="T3" fmla="*/ 780 h 2028"/>
                    <a:gd name="T4" fmla="*/ 0 w 378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3780"/>
                    <a:gd name="T10" fmla="*/ 0 h 2028"/>
                    <a:gd name="T11" fmla="*/ 3780 w 378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80" h="2028">
                      <a:moveTo>
                        <a:pt x="3780" y="0"/>
                      </a:moveTo>
                      <a:cubicBezTo>
                        <a:pt x="2565" y="221"/>
                        <a:pt x="1350" y="442"/>
                        <a:pt x="720" y="780"/>
                      </a:cubicBezTo>
                      <a:cubicBezTo>
                        <a:pt x="90" y="1118"/>
                        <a:pt x="45" y="1573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3" name="Text Box 80">
                  <a:extLst>
                    <a:ext uri="{FF2B5EF4-FFF2-40B4-BE49-F238E27FC236}">
                      <a16:creationId xmlns:a16="http://schemas.microsoft.com/office/drawing/2014/main" id="{48C8488B-8986-4E79-87FB-22D7B479D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2" y="9198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可变目标编译程序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64" name="Freeform 81">
                  <a:extLst>
                    <a:ext uri="{FF2B5EF4-FFF2-40B4-BE49-F238E27FC236}">
                      <a16:creationId xmlns:a16="http://schemas.microsoft.com/office/drawing/2014/main" id="{3BF41915-6AF4-41D4-9AFD-A25A3EA0E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" y="7794"/>
                  <a:ext cx="540" cy="1560"/>
                </a:xfrm>
                <a:custGeom>
                  <a:avLst/>
                  <a:gdLst>
                    <a:gd name="T0" fmla="*/ 540 w 540"/>
                    <a:gd name="T1" fmla="*/ 0 h 1560"/>
                    <a:gd name="T2" fmla="*/ 180 w 540"/>
                    <a:gd name="T3" fmla="*/ 1248 h 1560"/>
                    <a:gd name="T4" fmla="*/ 0 w 540"/>
                    <a:gd name="T5" fmla="*/ 1560 h 1560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1560"/>
                    <a:gd name="T11" fmla="*/ 540 w 540"/>
                    <a:gd name="T12" fmla="*/ 1560 h 1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1560">
                      <a:moveTo>
                        <a:pt x="540" y="0"/>
                      </a:moveTo>
                      <a:cubicBezTo>
                        <a:pt x="405" y="494"/>
                        <a:pt x="270" y="988"/>
                        <a:pt x="180" y="1248"/>
                      </a:cubicBezTo>
                      <a:cubicBezTo>
                        <a:pt x="90" y="1508"/>
                        <a:pt x="45" y="1534"/>
                        <a:pt x="0" y="15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5" name="Freeform 82">
                  <a:extLst>
                    <a:ext uri="{FF2B5EF4-FFF2-40B4-BE49-F238E27FC236}">
                      <a16:creationId xmlns:a16="http://schemas.microsoft.com/office/drawing/2014/main" id="{6A906D57-0967-4C25-A050-AD948734C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2" y="7638"/>
                  <a:ext cx="720" cy="1560"/>
                </a:xfrm>
                <a:custGeom>
                  <a:avLst/>
                  <a:gdLst>
                    <a:gd name="T0" fmla="*/ 720 w 720"/>
                    <a:gd name="T1" fmla="*/ 1560 h 1560"/>
                    <a:gd name="T2" fmla="*/ 360 w 720"/>
                    <a:gd name="T3" fmla="*/ 624 h 1560"/>
                    <a:gd name="T4" fmla="*/ 0 w 720"/>
                    <a:gd name="T5" fmla="*/ 0 h 1560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560"/>
                    <a:gd name="T11" fmla="*/ 720 w 720"/>
                    <a:gd name="T12" fmla="*/ 1560 h 1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560">
                      <a:moveTo>
                        <a:pt x="720" y="1560"/>
                      </a:moveTo>
                      <a:cubicBezTo>
                        <a:pt x="600" y="1222"/>
                        <a:pt x="480" y="884"/>
                        <a:pt x="360" y="624"/>
                      </a:cubicBezTo>
                      <a:cubicBezTo>
                        <a:pt x="240" y="364"/>
                        <a:pt x="120" y="182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6" name="Freeform 83">
                  <a:extLst>
                    <a:ext uri="{FF2B5EF4-FFF2-40B4-BE49-F238E27FC236}">
                      <a16:creationId xmlns:a16="http://schemas.microsoft.com/office/drawing/2014/main" id="{2B8F3ED5-77E1-4E70-83C9-6FEDC7D2E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2" y="9666"/>
                  <a:ext cx="720" cy="2496"/>
                </a:xfrm>
                <a:custGeom>
                  <a:avLst/>
                  <a:gdLst>
                    <a:gd name="T0" fmla="*/ 720 w 720"/>
                    <a:gd name="T1" fmla="*/ 0 h 2496"/>
                    <a:gd name="T2" fmla="*/ 180 w 720"/>
                    <a:gd name="T3" fmla="*/ 1404 h 2496"/>
                    <a:gd name="T4" fmla="*/ 0 w 720"/>
                    <a:gd name="T5" fmla="*/ 2496 h 2496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2496"/>
                    <a:gd name="T11" fmla="*/ 720 w 720"/>
                    <a:gd name="T12" fmla="*/ 2496 h 24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2496">
                      <a:moveTo>
                        <a:pt x="720" y="0"/>
                      </a:moveTo>
                      <a:cubicBezTo>
                        <a:pt x="510" y="494"/>
                        <a:pt x="300" y="988"/>
                        <a:pt x="180" y="1404"/>
                      </a:cubicBezTo>
                      <a:cubicBezTo>
                        <a:pt x="60" y="1820"/>
                        <a:pt x="30" y="2158"/>
                        <a:pt x="0" y="249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7" name="Freeform 84">
                  <a:extLst>
                    <a:ext uri="{FF2B5EF4-FFF2-40B4-BE49-F238E27FC236}">
                      <a16:creationId xmlns:a16="http://schemas.microsoft.com/office/drawing/2014/main" id="{709885B3-44D1-4041-B5C4-5E7F4330B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7638"/>
                  <a:ext cx="3420" cy="1716"/>
                </a:xfrm>
                <a:custGeom>
                  <a:avLst/>
                  <a:gdLst>
                    <a:gd name="T0" fmla="*/ 3420 w 3420"/>
                    <a:gd name="T1" fmla="*/ 1716 h 1716"/>
                    <a:gd name="T2" fmla="*/ 720 w 3420"/>
                    <a:gd name="T3" fmla="*/ 1404 h 1716"/>
                    <a:gd name="T4" fmla="*/ 0 w 3420"/>
                    <a:gd name="T5" fmla="*/ 0 h 1716"/>
                    <a:gd name="T6" fmla="*/ 0 60000 65536"/>
                    <a:gd name="T7" fmla="*/ 0 60000 65536"/>
                    <a:gd name="T8" fmla="*/ 0 60000 65536"/>
                    <a:gd name="T9" fmla="*/ 0 w 3420"/>
                    <a:gd name="T10" fmla="*/ 0 h 1716"/>
                    <a:gd name="T11" fmla="*/ 3420 w 3420"/>
                    <a:gd name="T12" fmla="*/ 1716 h 17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0" h="1716">
                      <a:moveTo>
                        <a:pt x="3420" y="1716"/>
                      </a:moveTo>
                      <a:cubicBezTo>
                        <a:pt x="2355" y="1703"/>
                        <a:pt x="1290" y="1690"/>
                        <a:pt x="720" y="1404"/>
                      </a:cubicBezTo>
                      <a:cubicBezTo>
                        <a:pt x="150" y="1118"/>
                        <a:pt x="75" y="55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8" name="Freeform 85">
                  <a:extLst>
                    <a:ext uri="{FF2B5EF4-FFF2-40B4-BE49-F238E27FC236}">
                      <a16:creationId xmlns:a16="http://schemas.microsoft.com/office/drawing/2014/main" id="{AD6EF1BB-F1C4-484E-ABB8-D633AB1A5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2" y="9510"/>
                  <a:ext cx="3630" cy="2652"/>
                </a:xfrm>
                <a:custGeom>
                  <a:avLst/>
                  <a:gdLst>
                    <a:gd name="T0" fmla="*/ 3630 w 3630"/>
                    <a:gd name="T1" fmla="*/ 0 h 2652"/>
                    <a:gd name="T2" fmla="*/ 930 w 3630"/>
                    <a:gd name="T3" fmla="*/ 156 h 2652"/>
                    <a:gd name="T4" fmla="*/ 210 w 3630"/>
                    <a:gd name="T5" fmla="*/ 468 h 2652"/>
                    <a:gd name="T6" fmla="*/ 30 w 3630"/>
                    <a:gd name="T7" fmla="*/ 1404 h 2652"/>
                    <a:gd name="T8" fmla="*/ 30 w 3630"/>
                    <a:gd name="T9" fmla="*/ 2652 h 26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0"/>
                    <a:gd name="T16" fmla="*/ 0 h 2652"/>
                    <a:gd name="T17" fmla="*/ 3630 w 3630"/>
                    <a:gd name="T18" fmla="*/ 2652 h 26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0" h="2652">
                      <a:moveTo>
                        <a:pt x="3630" y="0"/>
                      </a:moveTo>
                      <a:cubicBezTo>
                        <a:pt x="2565" y="39"/>
                        <a:pt x="1500" y="78"/>
                        <a:pt x="930" y="156"/>
                      </a:cubicBezTo>
                      <a:cubicBezTo>
                        <a:pt x="360" y="234"/>
                        <a:pt x="360" y="260"/>
                        <a:pt x="210" y="468"/>
                      </a:cubicBezTo>
                      <a:cubicBezTo>
                        <a:pt x="60" y="676"/>
                        <a:pt x="60" y="1040"/>
                        <a:pt x="30" y="1404"/>
                      </a:cubicBezTo>
                      <a:cubicBezTo>
                        <a:pt x="0" y="1768"/>
                        <a:pt x="15" y="2210"/>
                        <a:pt x="30" y="265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9" name="AutoShape 86">
                  <a:extLst>
                    <a:ext uri="{FF2B5EF4-FFF2-40B4-BE49-F238E27FC236}">
                      <a16:creationId xmlns:a16="http://schemas.microsoft.com/office/drawing/2014/main" id="{A3965293-EBDF-4680-BA42-270CAF53C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0" y="6078"/>
                  <a:ext cx="360" cy="156"/>
                </a:xfrm>
                <a:prstGeom prst="leftArrow">
                  <a:avLst>
                    <a:gd name="adj1" fmla="val 50000"/>
                    <a:gd name="adj2" fmla="val 5766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0" name="AutoShape 87">
                  <a:extLst>
                    <a:ext uri="{FF2B5EF4-FFF2-40B4-BE49-F238E27FC236}">
                      <a16:creationId xmlns:a16="http://schemas.microsoft.com/office/drawing/2014/main" id="{E659EB76-4DEB-439A-BE4E-9C5AB7D0C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" y="6078"/>
                  <a:ext cx="240" cy="156"/>
                </a:xfrm>
                <a:prstGeom prst="leftArrow">
                  <a:avLst>
                    <a:gd name="adj1" fmla="val 50000"/>
                    <a:gd name="adj2" fmla="val 3844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1" name="AutoShape 88">
                  <a:extLst>
                    <a:ext uri="{FF2B5EF4-FFF2-40B4-BE49-F238E27FC236}">
                      <a16:creationId xmlns:a16="http://schemas.microsoft.com/office/drawing/2014/main" id="{3BBE70CD-0B62-4145-8D86-D4A3ADC6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0" y="6078"/>
                  <a:ext cx="360" cy="156"/>
                </a:xfrm>
                <a:prstGeom prst="leftArrow">
                  <a:avLst>
                    <a:gd name="adj1" fmla="val 50000"/>
                    <a:gd name="adj2" fmla="val 5766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2" name="AutoShape 89">
                  <a:extLst>
                    <a:ext uri="{FF2B5EF4-FFF2-40B4-BE49-F238E27FC236}">
                      <a16:creationId xmlns:a16="http://schemas.microsoft.com/office/drawing/2014/main" id="{3806EFCD-DD51-4565-AB58-0F3AF3D00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0" y="6078"/>
                  <a:ext cx="360" cy="156"/>
                </a:xfrm>
                <a:prstGeom prst="leftArrow">
                  <a:avLst>
                    <a:gd name="adj1" fmla="val 50000"/>
                    <a:gd name="adj2" fmla="val 5766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3" name="AutoShape 90">
                  <a:extLst>
                    <a:ext uri="{FF2B5EF4-FFF2-40B4-BE49-F238E27FC236}">
                      <a16:creationId xmlns:a16="http://schemas.microsoft.com/office/drawing/2014/main" id="{E7D83D0F-6066-4033-811B-294267D1C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9108" y="6210"/>
                  <a:ext cx="624" cy="3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600"/>
                    <a:gd name="T37" fmla="*/ 0 h 21600"/>
                    <a:gd name="T38" fmla="*/ 21600 w 21600"/>
                    <a:gd name="T39" fmla="*/ 21600 h 216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Text Box 91">
                  <a:extLst>
                    <a:ext uri="{FF2B5EF4-FFF2-40B4-BE49-F238E27FC236}">
                      <a16:creationId xmlns:a16="http://schemas.microsoft.com/office/drawing/2014/main" id="{1B18F176-4FE2-4B4A-95AE-DC4743370C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0" y="13254"/>
                  <a:ext cx="3060" cy="6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vl="1" algn="ctr" eaLnBrk="1" hangingPunct="1">
                    <a:spcBef>
                      <a:spcPts val="775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图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1.5 </a:t>
                  </a:r>
                  <a:r>
                    <a:rPr lang="zh-CN" altLang="en-US" sz="900">
                      <a:latin typeface="Times New Roman" panose="02020603050405020304" pitchFamily="18" charset="0"/>
                    </a:rPr>
                    <a:t>主要翻译程序汇总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5" name="Text Box 92">
                  <a:extLst>
                    <a:ext uri="{FF2B5EF4-FFF2-40B4-BE49-F238E27FC236}">
                      <a16:creationId xmlns:a16="http://schemas.microsoft.com/office/drawing/2014/main" id="{6E2669E6-FAB8-4002-A855-7B84352082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0" y="514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sz="900">
                      <a:latin typeface="Times New Roman" panose="02020603050405020304" pitchFamily="18" charset="0"/>
                    </a:rPr>
                    <a:t>运行系统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76" name="Freeform 93">
                  <a:extLst>
                    <a:ext uri="{FF2B5EF4-FFF2-40B4-BE49-F238E27FC236}">
                      <a16:creationId xmlns:a16="http://schemas.microsoft.com/office/drawing/2014/main" id="{1C7D31FC-5B73-44D4-9CEE-53700D4DF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2" y="12355"/>
                  <a:ext cx="3660" cy="1092"/>
                </a:xfrm>
                <a:custGeom>
                  <a:avLst/>
                  <a:gdLst>
                    <a:gd name="T0" fmla="*/ 0 w 3600"/>
                    <a:gd name="T1" fmla="*/ 0 h 1456"/>
                    <a:gd name="T2" fmla="*/ 606 w 3600"/>
                    <a:gd name="T3" fmla="*/ 146 h 1456"/>
                    <a:gd name="T4" fmla="*/ 2223 w 3600"/>
                    <a:gd name="T5" fmla="*/ 188 h 1456"/>
                    <a:gd name="T6" fmla="*/ 4041 w 3600"/>
                    <a:gd name="T7" fmla="*/ 104 h 1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1456"/>
                    <a:gd name="T14" fmla="*/ 3600 w 3600"/>
                    <a:gd name="T15" fmla="*/ 1456 h 1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1456">
                      <a:moveTo>
                        <a:pt x="0" y="0"/>
                      </a:moveTo>
                      <a:cubicBezTo>
                        <a:pt x="105" y="429"/>
                        <a:pt x="210" y="858"/>
                        <a:pt x="540" y="1092"/>
                      </a:cubicBezTo>
                      <a:cubicBezTo>
                        <a:pt x="870" y="1326"/>
                        <a:pt x="1470" y="1456"/>
                        <a:pt x="1980" y="1404"/>
                      </a:cubicBezTo>
                      <a:cubicBezTo>
                        <a:pt x="2490" y="1352"/>
                        <a:pt x="3045" y="1066"/>
                        <a:pt x="3600" y="78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559E630E-5492-42A0-9199-E35E02B1E9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EA4ABA3-2A41-46C6-9DC3-7C6B2F8BF373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2C9708B9-B703-4818-A804-7CC3E1943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477A626-1671-40D8-8EB2-9FCD8E1C6C6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14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81F20AA-E700-4FD9-B474-B660C0C752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324B758C-4AEE-4B3D-A05A-51532924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34439921-F461-4702-89F5-853CB320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4011B921-45D0-48F6-A195-5D1649D4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D8A01AB4-1012-4BC4-BEE8-8D6C98432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EFA491D-EC5C-4F43-A7AF-895B4C140F9C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1666875"/>
            <a:ext cx="2492375" cy="4572000"/>
            <a:chOff x="542" y="1104"/>
            <a:chExt cx="1570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F804E0E5-6CD5-441B-BBCB-148B7C5B4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104"/>
              <a:ext cx="418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表    格    管    理</a:t>
              </a:r>
            </a:p>
          </p:txBody>
        </p:sp>
        <p:sp>
          <p:nvSpPr>
            <p:cNvPr id="26662" name="Line 9">
              <a:extLst>
                <a:ext uri="{FF2B5EF4-FFF2-40B4-BE49-F238E27FC236}">
                  <a16:creationId xmlns:a16="http://schemas.microsoft.com/office/drawing/2014/main" id="{C484A045-1428-40ED-8743-BF51BCB5A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0">
              <a:extLst>
                <a:ext uri="{FF2B5EF4-FFF2-40B4-BE49-F238E27FC236}">
                  <a16:creationId xmlns:a16="http://schemas.microsoft.com/office/drawing/2014/main" id="{84037BD4-C831-43A9-BA24-4532D7EAA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11">
              <a:extLst>
                <a:ext uri="{FF2B5EF4-FFF2-40B4-BE49-F238E27FC236}">
                  <a16:creationId xmlns:a16="http://schemas.microsoft.com/office/drawing/2014/main" id="{9D8EC685-CB35-40FB-809E-3BF7A71EB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12">
              <a:extLst>
                <a:ext uri="{FF2B5EF4-FFF2-40B4-BE49-F238E27FC236}">
                  <a16:creationId xmlns:a16="http://schemas.microsoft.com/office/drawing/2014/main" id="{E714EDEA-0105-44BE-AC5F-049DAE6F9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13">
              <a:extLst>
                <a:ext uri="{FF2B5EF4-FFF2-40B4-BE49-F238E27FC236}">
                  <a16:creationId xmlns:a16="http://schemas.microsoft.com/office/drawing/2014/main" id="{D616B882-2597-4D22-A0C0-D88B90D16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F1BA4462-954D-43B7-BA3C-E3DF3A6A5C9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26654" name="Group 15">
              <a:extLst>
                <a:ext uri="{FF2B5EF4-FFF2-40B4-BE49-F238E27FC236}">
                  <a16:creationId xmlns:a16="http://schemas.microsoft.com/office/drawing/2014/main" id="{5003CB23-14C0-4BBB-A10A-054E369BC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DC999359-374E-445D-86D6-BEE984C2F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26657" name="Line 17">
                <a:extLst>
                  <a:ext uri="{FF2B5EF4-FFF2-40B4-BE49-F238E27FC236}">
                    <a16:creationId xmlns:a16="http://schemas.microsoft.com/office/drawing/2014/main" id="{AA695600-03EC-4847-859B-95AF52464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Line 18">
                <a:extLst>
                  <a:ext uri="{FF2B5EF4-FFF2-40B4-BE49-F238E27FC236}">
                    <a16:creationId xmlns:a16="http://schemas.microsoft.com/office/drawing/2014/main" id="{2D1A63E3-4E95-4BF0-A7C5-D009FD79B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Line 19">
                <a:extLst>
                  <a:ext uri="{FF2B5EF4-FFF2-40B4-BE49-F238E27FC236}">
                    <a16:creationId xmlns:a16="http://schemas.microsoft.com/office/drawing/2014/main" id="{75E8B967-8122-4B3D-AE26-B21FA1B0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Line 20">
                <a:extLst>
                  <a:ext uri="{FF2B5EF4-FFF2-40B4-BE49-F238E27FC236}">
                    <a16:creationId xmlns:a16="http://schemas.microsoft.com/office/drawing/2014/main" id="{EF19D651-2F47-4661-AC25-5C2BDE33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5" name="Line 21">
              <a:extLst>
                <a:ext uri="{FF2B5EF4-FFF2-40B4-BE49-F238E27FC236}">
                  <a16:creationId xmlns:a16="http://schemas.microsoft.com/office/drawing/2014/main" id="{58997BA3-5F2A-48AF-AF29-0C215BE02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BB217E66-D62D-481C-BB37-3BBD060442A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EDA1510C-F39B-42F2-A48F-462D706FC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26653" name="AutoShape 24">
              <a:extLst>
                <a:ext uri="{FF2B5EF4-FFF2-40B4-BE49-F238E27FC236}">
                  <a16:creationId xmlns:a16="http://schemas.microsoft.com/office/drawing/2014/main" id="{EF44BF73-B717-463D-A150-399F9778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E6461499-9D7D-4820-B2AE-F872E0E3221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26650" name="AutoShape 26">
              <a:extLst>
                <a:ext uri="{FF2B5EF4-FFF2-40B4-BE49-F238E27FC236}">
                  <a16:creationId xmlns:a16="http://schemas.microsoft.com/office/drawing/2014/main" id="{AC7F121A-9475-4D73-ADF9-16B9A8C4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6DA02364-DDA3-4EBE-8F6A-5E5780BD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id="{63165490-FE28-4420-B4F1-BA3AADE1291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26648" name="AutoShape 29">
              <a:extLst>
                <a:ext uri="{FF2B5EF4-FFF2-40B4-BE49-F238E27FC236}">
                  <a16:creationId xmlns:a16="http://schemas.microsoft.com/office/drawing/2014/main" id="{CD9F7A58-821B-4BF4-9E27-30DED2DB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6954D569-CADA-43D7-8FC3-4CA494E7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BAB536B8-DA34-48F2-AB82-129D357C954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26646" name="AutoShape 32">
              <a:extLst>
                <a:ext uri="{FF2B5EF4-FFF2-40B4-BE49-F238E27FC236}">
                  <a16:creationId xmlns:a16="http://schemas.microsoft.com/office/drawing/2014/main" id="{B5362F52-C297-48B2-BBB3-DD9B7DBE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1F211080-8B5F-4060-843E-D08E376F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633A6C35-AD22-495F-A1E4-54EC4A0501B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26644" name="AutoShape 35">
              <a:extLst>
                <a:ext uri="{FF2B5EF4-FFF2-40B4-BE49-F238E27FC236}">
                  <a16:creationId xmlns:a16="http://schemas.microsoft.com/office/drawing/2014/main" id="{D1676C51-91A0-40C7-8686-B5B29829C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E2BB308E-AFC0-44DE-B927-5928FC9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3C3C72FA-E2D4-442C-B411-1637EDCA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26641" name="Group 39">
            <a:extLst>
              <a:ext uri="{FF2B5EF4-FFF2-40B4-BE49-F238E27FC236}">
                <a16:creationId xmlns:a16="http://schemas.microsoft.com/office/drawing/2014/main" id="{9326B1F6-2FF3-45A2-BD1F-F18B685AEDA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26642" name="AutoShape 40">
              <a:extLst>
                <a:ext uri="{FF2B5EF4-FFF2-40B4-BE49-F238E27FC236}">
                  <a16:creationId xmlns:a16="http://schemas.microsoft.com/office/drawing/2014/main" id="{C05E8928-2769-403B-B3CE-EF909AC1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996398C0-90D6-4EEA-9844-AEAE30D10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autoRev="1" fill="remove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autoRev="1" fill="remove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autoRev="1" fill="remove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autoRev="1" fill="remove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animBg="1"/>
      <p:bldP spid="934916" grpId="0" animBg="1"/>
      <p:bldP spid="934917" grpId="0" animBg="1"/>
      <p:bldP spid="934918" grpId="0" animBg="1"/>
      <p:bldP spid="9349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4">
            <a:extLst>
              <a:ext uri="{FF2B5EF4-FFF2-40B4-BE49-F238E27FC236}">
                <a16:creationId xmlns:a16="http://schemas.microsoft.com/office/drawing/2014/main" id="{DFFDBD6C-2860-4ECA-9A71-2E3559D4B5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E0D72B-5BDE-4C6C-B61C-BA835B477027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7651" name="灯片编号占位符 6">
            <a:extLst>
              <a:ext uri="{FF2B5EF4-FFF2-40B4-BE49-F238E27FC236}">
                <a16:creationId xmlns:a16="http://schemas.microsoft.com/office/drawing/2014/main" id="{3EDEEA00-1489-4219-98D9-1B2E92027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3ABFE29-C35D-42EB-87D2-391228B29E8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15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C41A670-A86B-4EB5-A74A-BEBC925C6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260350"/>
            <a:ext cx="4578350" cy="776288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</a:t>
            </a:r>
            <a:r>
              <a:rPr lang="zh-CN" altLang="en-US" sz="4800">
                <a:latin typeface="Times New Roman" panose="02020603050405020304" pitchFamily="18" charset="0"/>
              </a:rPr>
              <a:t>、词法分析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41E167DA-4149-4B55-9EE8-EBD5CC8393F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905000"/>
            <a:ext cx="467995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例：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sum=(10+20)*(num+square); </a:t>
            </a:r>
          </a:p>
        </p:txBody>
      </p:sp>
      <p:sp>
        <p:nvSpPr>
          <p:cNvPr id="935940" name="Rectangle 4">
            <a:extLst>
              <a:ext uri="{FF2B5EF4-FFF2-40B4-BE49-F238E27FC236}">
                <a16:creationId xmlns:a16="http://schemas.microsoft.com/office/drawing/2014/main" id="{77FFD596-56DD-4705-A452-0F379DEB57E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64163" y="765175"/>
            <a:ext cx="2952750" cy="56165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结果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sum)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赋值号，</a:t>
            </a:r>
            <a:r>
              <a:rPr lang="en-US" altLang="zh-CN" sz="2000">
                <a:latin typeface="Times New Roman" panose="02020603050405020304" pitchFamily="18" charset="0"/>
              </a:rPr>
              <a:t>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左括号， </a:t>
            </a:r>
            <a:r>
              <a:rPr lang="en-US" altLang="zh-CN" sz="2000">
                <a:latin typeface="Times New Roman" panose="02020603050405020304" pitchFamily="18" charset="0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整常数，</a:t>
            </a:r>
            <a:r>
              <a:rPr lang="en-US" altLang="zh-CN" sz="2000">
                <a:latin typeface="Times New Roman" panose="02020603050405020304" pitchFamily="18" charset="0"/>
              </a:rPr>
              <a:t>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加号，</a:t>
            </a:r>
            <a:r>
              <a:rPr lang="en-US" altLang="zh-CN" sz="2000">
                <a:latin typeface="Times New Roman" panose="02020603050405020304" pitchFamily="18" charset="0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整常数，</a:t>
            </a:r>
            <a:r>
              <a:rPr lang="en-US" altLang="zh-CN" sz="2000">
                <a:latin typeface="Times New Roman" panose="02020603050405020304" pitchFamily="18" charset="0"/>
              </a:rPr>
              <a:t>20)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右括号， </a:t>
            </a:r>
            <a:r>
              <a:rPr lang="en-US" altLang="zh-CN" sz="2000">
                <a:latin typeface="Times New Roman" panose="02020603050405020304" pitchFamily="18" charset="0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乘号，* 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左括号， </a:t>
            </a:r>
            <a:r>
              <a:rPr lang="en-US" altLang="zh-CN" sz="2000">
                <a:latin typeface="Times New Roman" panose="02020603050405020304" pitchFamily="18" charset="0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num)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加号，</a:t>
            </a:r>
            <a:r>
              <a:rPr lang="en-US" altLang="zh-CN" sz="2000">
                <a:latin typeface="Times New Roman" panose="02020603050405020304" pitchFamily="18" charset="0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square)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右括号， </a:t>
            </a:r>
            <a:r>
              <a:rPr lang="en-US" altLang="zh-CN" sz="2000">
                <a:latin typeface="Times New Roman" panose="02020603050405020304" pitchFamily="18" charset="0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分号，</a:t>
            </a:r>
            <a:r>
              <a:rPr lang="en-US" altLang="zh-CN" sz="2000">
                <a:latin typeface="Times New Roman" panose="02020603050405020304" pitchFamily="18" charset="0"/>
              </a:rPr>
              <a:t>;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/>
      <p:bldP spid="935940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4002BDEE-DA40-48EC-BF6A-4AEBB7B3FC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1B97E8-975F-4010-A86B-CB53106AE743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20F6305D-5E50-4095-8A45-69658FF30C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624B3D5-620A-4DA9-BDA9-34E9C0BBECD2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16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21C0003-B38D-4B0E-B783-8A86CFE1FF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3800" y="388938"/>
            <a:ext cx="4746625" cy="808037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</a:t>
            </a:r>
            <a:r>
              <a:rPr lang="zh-CN" altLang="en-US" sz="4800">
                <a:latin typeface="Times New Roman" panose="02020603050405020304" pitchFamily="18" charset="0"/>
              </a:rPr>
              <a:t>、词法分析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2339A274-7547-4C29-BEB5-7D8C6A1990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2613" y="1484313"/>
            <a:ext cx="8382000" cy="5235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词法分析由词法分析器</a:t>
            </a:r>
            <a:r>
              <a:rPr lang="en-US" altLang="zh-CN">
                <a:latin typeface="Times New Roman" panose="02020603050405020304" pitchFamily="18" charset="0"/>
              </a:rPr>
              <a:t>(Lexical Analyzer)</a:t>
            </a:r>
            <a:r>
              <a:rPr lang="zh-CN" altLang="en-US">
                <a:latin typeface="Times New Roman" panose="02020603050405020304" pitchFamily="18" charset="0"/>
              </a:rPr>
              <a:t>完成，词法分析器又称为扫描器</a:t>
            </a:r>
            <a:r>
              <a:rPr lang="en-US" altLang="zh-CN">
                <a:latin typeface="Times New Roman" panose="02020603050405020304" pitchFamily="18" charset="0"/>
              </a:rPr>
              <a:t>(Scanner)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词法分析器从左到右扫描组成源程序的字符串，并将其转换成单词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记号</a:t>
            </a:r>
            <a:r>
              <a:rPr lang="en-US" altLang="zh-CN">
                <a:latin typeface="Times New Roman" panose="02020603050405020304" pitchFamily="18" charset="0"/>
              </a:rPr>
              <a:t>—token)</a:t>
            </a:r>
            <a:r>
              <a:rPr lang="zh-CN" altLang="en-US">
                <a:latin typeface="Times New Roman" panose="02020603050405020304" pitchFamily="18" charset="0"/>
              </a:rPr>
              <a:t>串；同时要：查词法错误，进行标识符登记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符号表管理。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输入：字符串  	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输出：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种别码，属性值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)——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序对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  <a:sym typeface="Wingdings" panose="05000000000000000000" pitchFamily="2" charset="2"/>
              </a:rPr>
              <a:t>属性值</a:t>
            </a:r>
            <a:r>
              <a:rPr lang="en-US" altLang="zh-CN" sz="3200">
                <a:latin typeface="Times New Roman" panose="02020603050405020304" pitchFamily="18" charset="0"/>
                <a:sym typeface="Wingdings" panose="05000000000000000000" pitchFamily="2" charset="2"/>
              </a:rPr>
              <a:t>——token</a:t>
            </a:r>
            <a:r>
              <a:rPr lang="zh-CN" altLang="en-US" sz="3200">
                <a:latin typeface="Times New Roman" panose="02020603050405020304" pitchFamily="18" charset="0"/>
                <a:sym typeface="Wingdings" panose="05000000000000000000" pitchFamily="2" charset="2"/>
              </a:rPr>
              <a:t>的机内表示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C04BEA08-90BF-44E7-BE76-8BEBF80692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52EA008-49EE-4188-842B-D18F1E4D33C9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CC9CDF67-FC95-4530-83C5-69A90E732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4BCBA6C-11FF-415F-9A10-F90D5590E6BA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17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CD68FA9-6590-41E9-B816-C88BE0D2F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4520220B-4910-4472-A455-B55EED1C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C37A1E1A-2E39-4847-A68D-CBA3FDAD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3EE13A54-A834-4FC3-910D-C71D8BA5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18E83F7D-D593-477F-8E2F-ED15EF0B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grpSp>
        <p:nvGrpSpPr>
          <p:cNvPr id="29705" name="Group 7">
            <a:extLst>
              <a:ext uri="{FF2B5EF4-FFF2-40B4-BE49-F238E27FC236}">
                <a16:creationId xmlns:a16="http://schemas.microsoft.com/office/drawing/2014/main" id="{CF0FCF1E-0810-4D7D-902A-3B66845596C0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1666875"/>
            <a:ext cx="2492375" cy="4572000"/>
            <a:chOff x="542" y="1104"/>
            <a:chExt cx="1570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4D344292-40FD-4267-8DEA-29099184B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104"/>
              <a:ext cx="418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表    格    管    理</a:t>
              </a:r>
            </a:p>
          </p:txBody>
        </p:sp>
        <p:sp>
          <p:nvSpPr>
            <p:cNvPr id="29734" name="Line 9">
              <a:extLst>
                <a:ext uri="{FF2B5EF4-FFF2-40B4-BE49-F238E27FC236}">
                  <a16:creationId xmlns:a16="http://schemas.microsoft.com/office/drawing/2014/main" id="{6E433473-1F6A-483D-98FE-D6FEACEE5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10">
              <a:extLst>
                <a:ext uri="{FF2B5EF4-FFF2-40B4-BE49-F238E27FC236}">
                  <a16:creationId xmlns:a16="http://schemas.microsoft.com/office/drawing/2014/main" id="{41205F7C-E754-4182-9584-28951BA2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11">
              <a:extLst>
                <a:ext uri="{FF2B5EF4-FFF2-40B4-BE49-F238E27FC236}">
                  <a16:creationId xmlns:a16="http://schemas.microsoft.com/office/drawing/2014/main" id="{3FA5AD8C-D0C9-410F-A5CD-CF2762FA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12">
              <a:extLst>
                <a:ext uri="{FF2B5EF4-FFF2-40B4-BE49-F238E27FC236}">
                  <a16:creationId xmlns:a16="http://schemas.microsoft.com/office/drawing/2014/main" id="{168E0C63-CB8E-42D7-82A4-2D601858F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13">
              <a:extLst>
                <a:ext uri="{FF2B5EF4-FFF2-40B4-BE49-F238E27FC236}">
                  <a16:creationId xmlns:a16="http://schemas.microsoft.com/office/drawing/2014/main" id="{40959B15-CBDC-4E68-B0D3-8FAE7423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6" name="Group 14">
            <a:extLst>
              <a:ext uri="{FF2B5EF4-FFF2-40B4-BE49-F238E27FC236}">
                <a16:creationId xmlns:a16="http://schemas.microsoft.com/office/drawing/2014/main" id="{17B0BE4B-1F15-4670-A8E5-1FC46BBD801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29726" name="Group 15">
              <a:extLst>
                <a:ext uri="{FF2B5EF4-FFF2-40B4-BE49-F238E27FC236}">
                  <a16:creationId xmlns:a16="http://schemas.microsoft.com/office/drawing/2014/main" id="{1B6A3411-EB86-458D-8C42-E7396049C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E7692AC0-05E2-4EDA-BAF5-AEF029495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29729" name="Line 17">
                <a:extLst>
                  <a:ext uri="{FF2B5EF4-FFF2-40B4-BE49-F238E27FC236}">
                    <a16:creationId xmlns:a16="http://schemas.microsoft.com/office/drawing/2014/main" id="{7114DB9A-2DCC-40D2-95DB-2CDD98589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0" name="Line 18">
                <a:extLst>
                  <a:ext uri="{FF2B5EF4-FFF2-40B4-BE49-F238E27FC236}">
                    <a16:creationId xmlns:a16="http://schemas.microsoft.com/office/drawing/2014/main" id="{086ECA00-F704-4AD1-8602-E4076034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Line 19">
                <a:extLst>
                  <a:ext uri="{FF2B5EF4-FFF2-40B4-BE49-F238E27FC236}">
                    <a16:creationId xmlns:a16="http://schemas.microsoft.com/office/drawing/2014/main" id="{F751EC50-1279-4E57-B153-B7A204773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2" name="Line 20">
                <a:extLst>
                  <a:ext uri="{FF2B5EF4-FFF2-40B4-BE49-F238E27FC236}">
                    <a16:creationId xmlns:a16="http://schemas.microsoft.com/office/drawing/2014/main" id="{BC2FE186-C013-41F5-AE1C-0596AAB82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7" name="Line 21">
              <a:extLst>
                <a:ext uri="{FF2B5EF4-FFF2-40B4-BE49-F238E27FC236}">
                  <a16:creationId xmlns:a16="http://schemas.microsoft.com/office/drawing/2014/main" id="{D7497028-FA14-49C5-A4B8-48FAE408E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7" name="Group 22">
            <a:extLst>
              <a:ext uri="{FF2B5EF4-FFF2-40B4-BE49-F238E27FC236}">
                <a16:creationId xmlns:a16="http://schemas.microsoft.com/office/drawing/2014/main" id="{DA6B8353-3CF4-42E8-BB5E-4FB860DD85F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FE278816-885F-45B4-A818-FD6762380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29725" name="AutoShape 24">
              <a:extLst>
                <a:ext uri="{FF2B5EF4-FFF2-40B4-BE49-F238E27FC236}">
                  <a16:creationId xmlns:a16="http://schemas.microsoft.com/office/drawing/2014/main" id="{1A0DF2C1-0261-44EB-9A18-3883106C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8" name="Group 25">
            <a:extLst>
              <a:ext uri="{FF2B5EF4-FFF2-40B4-BE49-F238E27FC236}">
                <a16:creationId xmlns:a16="http://schemas.microsoft.com/office/drawing/2014/main" id="{6AEE1515-7119-4F86-B9E3-742D30E7F89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29722" name="AutoShape 26">
              <a:extLst>
                <a:ext uri="{FF2B5EF4-FFF2-40B4-BE49-F238E27FC236}">
                  <a16:creationId xmlns:a16="http://schemas.microsoft.com/office/drawing/2014/main" id="{E3A5DE91-6384-486B-A38A-1929039AB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CEBDF5EA-E659-4733-B5F3-148CC3B7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29709" name="Group 28">
            <a:extLst>
              <a:ext uri="{FF2B5EF4-FFF2-40B4-BE49-F238E27FC236}">
                <a16:creationId xmlns:a16="http://schemas.microsoft.com/office/drawing/2014/main" id="{98494DA3-3E93-4674-9A64-7FCCE263ED4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29720" name="AutoShape 29">
              <a:extLst>
                <a:ext uri="{FF2B5EF4-FFF2-40B4-BE49-F238E27FC236}">
                  <a16:creationId xmlns:a16="http://schemas.microsoft.com/office/drawing/2014/main" id="{C19546AB-317E-47B6-B1C4-9C607C4F0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152E8F51-9A13-4AE9-BD19-3AD6A76B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29710" name="Group 31">
            <a:extLst>
              <a:ext uri="{FF2B5EF4-FFF2-40B4-BE49-F238E27FC236}">
                <a16:creationId xmlns:a16="http://schemas.microsoft.com/office/drawing/2014/main" id="{43B242D4-F20A-4D15-82C4-914F53C1F2D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29718" name="AutoShape 32">
              <a:extLst>
                <a:ext uri="{FF2B5EF4-FFF2-40B4-BE49-F238E27FC236}">
                  <a16:creationId xmlns:a16="http://schemas.microsoft.com/office/drawing/2014/main" id="{B0104AA4-5DAC-42B8-9AAA-48130CC01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6021BA01-075D-45DE-86C6-262B8625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29711" name="Group 34">
            <a:extLst>
              <a:ext uri="{FF2B5EF4-FFF2-40B4-BE49-F238E27FC236}">
                <a16:creationId xmlns:a16="http://schemas.microsoft.com/office/drawing/2014/main" id="{48C01E78-CEE1-4ED2-9553-088F7106934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29716" name="AutoShape 35">
              <a:extLst>
                <a:ext uri="{FF2B5EF4-FFF2-40B4-BE49-F238E27FC236}">
                  <a16:creationId xmlns:a16="http://schemas.microsoft.com/office/drawing/2014/main" id="{CDA0ACE6-8FCB-4E47-8A9F-994F42B9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73D689E0-D39B-499D-BF8C-58E8F9FA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06DE46F2-FE9E-4EC0-8280-E6C83A25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29713" name="Group 39">
            <a:extLst>
              <a:ext uri="{FF2B5EF4-FFF2-40B4-BE49-F238E27FC236}">
                <a16:creationId xmlns:a16="http://schemas.microsoft.com/office/drawing/2014/main" id="{4CFB3C07-70CA-42B0-82A0-A80EAA8A736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29714" name="AutoShape 40">
              <a:extLst>
                <a:ext uri="{FF2B5EF4-FFF2-40B4-BE49-F238E27FC236}">
                  <a16:creationId xmlns:a16="http://schemas.microsoft.com/office/drawing/2014/main" id="{3FD5032A-25EF-4A3E-ABC3-EA81B2B7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DED1077E-84A6-497D-B3D6-1DB386A7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7D4990F9-1BAB-4657-954C-7442B8C571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02A915-49D7-41E5-9B61-0D6B716FB13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959DA23F-FDF3-46AA-B233-D873D51D6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090A569-86FF-43E6-900D-C122CCCE4A8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18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232C4D9-3896-4475-A63A-76644EEEA8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19088"/>
            <a:ext cx="4813300" cy="877887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2</a:t>
            </a:r>
            <a:r>
              <a:rPr lang="zh-CN" altLang="en-US" sz="4800">
                <a:latin typeface="Times New Roman" panose="02020603050405020304" pitchFamily="18" charset="0"/>
              </a:rPr>
              <a:t>、语法分析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96E034CA-8B78-42E4-AB46-F85D56D985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15338" cy="48244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语法分析由语法分析器</a:t>
            </a:r>
            <a:r>
              <a:rPr lang="en-US" altLang="zh-CN" sz="2800">
                <a:latin typeface="Times New Roman" panose="02020603050405020304" pitchFamily="18" charset="0"/>
              </a:rPr>
              <a:t>(Syntax Analyzer)</a:t>
            </a:r>
            <a:r>
              <a:rPr lang="zh-CN" altLang="en-US" sz="2800">
                <a:latin typeface="Times New Roman" panose="02020603050405020304" pitchFamily="18" charset="0"/>
              </a:rPr>
              <a:t>完成，语法分析器又叫</a:t>
            </a:r>
            <a:r>
              <a:rPr lang="en-US" altLang="zh-CN" sz="2800">
                <a:latin typeface="Times New Roman" panose="02020603050405020304" pitchFamily="18" charset="0"/>
              </a:rPr>
              <a:t>Parser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功能：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</a:rPr>
              <a:t>Parser</a:t>
            </a:r>
            <a:r>
              <a:rPr lang="zh-CN" altLang="en-US" sz="2400">
                <a:latin typeface="Times New Roman" panose="02020603050405020304" pitchFamily="18" charset="0"/>
              </a:rPr>
              <a:t>实现“组词成句”</a:t>
            </a:r>
          </a:p>
          <a:p>
            <a:pPr lvl="2" eaLnBrk="1" hangingPunct="1"/>
            <a:r>
              <a:rPr lang="zh-CN" altLang="en-US" sz="2000">
                <a:latin typeface="Times New Roman" panose="02020603050405020304" pitchFamily="18" charset="0"/>
              </a:rPr>
              <a:t> 将词组成各类语法成分：表达式、因子、项，语句，子程序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构造分析树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指出语法错误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指导翻译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输入：</a:t>
            </a:r>
            <a:r>
              <a:rPr lang="en-US" altLang="zh-CN" sz="2800">
                <a:latin typeface="Times New Roman" panose="02020603050405020304" pitchFamily="18" charset="0"/>
              </a:rPr>
              <a:t>token</a:t>
            </a:r>
            <a:r>
              <a:rPr lang="zh-CN" altLang="en-US" sz="2800">
                <a:latin typeface="Times New Roman" panose="02020603050405020304" pitchFamily="18" charset="0"/>
              </a:rPr>
              <a:t>序列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输出：语法成分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6">
            <a:extLst>
              <a:ext uri="{FF2B5EF4-FFF2-40B4-BE49-F238E27FC236}">
                <a16:creationId xmlns:a16="http://schemas.microsoft.com/office/drawing/2014/main" id="{4CBF7602-ABF2-4024-AB4D-2D7537FAC6F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E0A6E01-6A8E-416C-8502-852CAB969EE2}" type="slidenum">
              <a:rPr lang="en-US" altLang="zh-CN" sz="26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9A3A389-F16E-49D8-8BB1-0ED53C5894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3810000" cy="820738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2</a:t>
            </a:r>
            <a:r>
              <a:rPr lang="zh-CN" altLang="en-US" sz="4800">
                <a:latin typeface="Times New Roman" panose="02020603050405020304" pitchFamily="18" charset="0"/>
              </a:rPr>
              <a:t>、语法分析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EEFE52B-5C76-40E9-B78A-59E4ED615D4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59313" y="765175"/>
            <a:ext cx="4484687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sum=(10+20)*(num+square);</a:t>
            </a:r>
          </a:p>
        </p:txBody>
      </p:sp>
      <p:sp>
        <p:nvSpPr>
          <p:cNvPr id="33798" name="Rectangle 40">
            <a:extLst>
              <a:ext uri="{FF2B5EF4-FFF2-40B4-BE49-F238E27FC236}">
                <a16:creationId xmlns:a16="http://schemas.microsoft.com/office/drawing/2014/main" id="{0AD9E467-C9B1-4919-9F13-79B5194A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1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39047" name="Object 39">
            <a:extLst>
              <a:ext uri="{FF2B5EF4-FFF2-40B4-BE49-F238E27FC236}">
                <a16:creationId xmlns:a16="http://schemas.microsoft.com/office/drawing/2014/main" id="{BB26BA87-5D8B-4328-8B63-E5B735A3E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4338" y="1603375"/>
          <a:ext cx="6067425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4" imgW="3022600" imgH="2260600" progId="Visio.Drawing.11">
                  <p:embed/>
                </p:oleObj>
              </mc:Choice>
              <mc:Fallback>
                <p:oleObj r:id="rId4" imgW="3022600" imgH="2260600" progId="Visio.Drawing.11">
                  <p:embed/>
                  <p:pic>
                    <p:nvPicPr>
                      <p:cNvPr id="939047" name="Object 39">
                        <a:extLst>
                          <a:ext uri="{FF2B5EF4-FFF2-40B4-BE49-F238E27FC236}">
                            <a16:creationId xmlns:a16="http://schemas.microsoft.com/office/drawing/2014/main" id="{BB26BA87-5D8B-4328-8B63-E5B735A3E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603375"/>
                        <a:ext cx="6067425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05B580BA-D075-4988-B13A-A25B3AE9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428750"/>
            <a:ext cx="2620963" cy="4895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楷体_GB2312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楷体_GB231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楷体_GB231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楷体_GB2312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标识符，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sum)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赋值号，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左括号，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(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整常数，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10)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加号，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+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整常数，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20)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右括号，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)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乘号，*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左括号，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(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标识符，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num)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加号，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+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标识符，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square)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右括号，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) )</a:t>
            </a:r>
          </a:p>
          <a:p>
            <a:pPr marL="268288" lvl="1" indent="-176213" eaLnBrk="1" hangingPunct="1">
              <a:lnSpc>
                <a:spcPct val="90000"/>
              </a:lnSpc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分号，</a:t>
            </a:r>
            <a:r>
              <a:rPr lang="en-US" altLang="zh-CN" sz="2000" kern="0" dirty="0">
                <a:latin typeface="Times New Roman" panose="02020603050405020304" pitchFamily="18" charset="0"/>
              </a:rPr>
              <a:t>;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369DA8AA-B335-4DC2-BA1C-38E5F10FB8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D970E9-699F-4EC9-BE1E-ED0ACA3B747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F55C7172-C5E0-4BD7-8969-517DDF63E6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27D4018-8E6D-4E9C-A485-64CE2D12506F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C3A92C1-8A75-45BC-A42D-7F55D8B314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333375"/>
            <a:ext cx="7793038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概述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108F515-14EB-498C-A3D2-E041EB8171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700213"/>
            <a:ext cx="8231188" cy="4681537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1.1 </a:t>
            </a:r>
            <a:r>
              <a:rPr lang="zh-CN" altLang="en-US">
                <a:latin typeface="Times New Roman" panose="02020603050405020304" pitchFamily="18" charset="0"/>
              </a:rPr>
              <a:t>程序设计语言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1.3 </a:t>
            </a:r>
            <a:r>
              <a:rPr lang="zh-CN" altLang="en-US">
                <a:latin typeface="Times New Roman" panose="02020603050405020304" pitchFamily="18" charset="0"/>
              </a:rPr>
              <a:t>编译程序的总体结构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1.4 </a:t>
            </a:r>
            <a:r>
              <a:rPr lang="zh-CN" altLang="en-US">
                <a:latin typeface="Times New Roman" panose="02020603050405020304" pitchFamily="18" charset="0"/>
              </a:rPr>
              <a:t>编译程序的组织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1.6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F0347E3B-B398-4A84-B5C1-57800D23FA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DD2233-FDFD-4C1A-8178-45262BADE265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AD7D3264-C51B-4276-8DCF-19B1441D7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CEB9C89-3890-446C-A963-B50F74CE10C2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20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B2B3E6D-E82D-4AA7-A07F-00F8383AEB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B1B4990A-4B09-4C6C-A2E5-F105AD3D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96367A43-A656-46B4-9482-8ABCD5B1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C8B7AFAB-C6D0-48D7-A0DB-9D7523CC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D0B78113-A0CE-4DC9-84A3-DCF601A7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grpSp>
        <p:nvGrpSpPr>
          <p:cNvPr id="32777" name="Group 7">
            <a:extLst>
              <a:ext uri="{FF2B5EF4-FFF2-40B4-BE49-F238E27FC236}">
                <a16:creationId xmlns:a16="http://schemas.microsoft.com/office/drawing/2014/main" id="{391438EF-212D-499D-9A77-91B9EA521B42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1666875"/>
            <a:ext cx="2492375" cy="4572000"/>
            <a:chOff x="542" y="1104"/>
            <a:chExt cx="1570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75C83636-D62A-4098-970B-C4D884B98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104"/>
              <a:ext cx="418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表    格    管    理</a:t>
              </a:r>
            </a:p>
          </p:txBody>
        </p:sp>
        <p:sp>
          <p:nvSpPr>
            <p:cNvPr id="32806" name="Line 9">
              <a:extLst>
                <a:ext uri="{FF2B5EF4-FFF2-40B4-BE49-F238E27FC236}">
                  <a16:creationId xmlns:a16="http://schemas.microsoft.com/office/drawing/2014/main" id="{4C354A0C-9B50-44F3-95CB-F7F152504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10">
              <a:extLst>
                <a:ext uri="{FF2B5EF4-FFF2-40B4-BE49-F238E27FC236}">
                  <a16:creationId xmlns:a16="http://schemas.microsoft.com/office/drawing/2014/main" id="{FBE610AF-2845-48F1-9F02-68761B3B8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11">
              <a:extLst>
                <a:ext uri="{FF2B5EF4-FFF2-40B4-BE49-F238E27FC236}">
                  <a16:creationId xmlns:a16="http://schemas.microsoft.com/office/drawing/2014/main" id="{78C72A03-5652-493D-8FAF-0F72752E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12">
              <a:extLst>
                <a:ext uri="{FF2B5EF4-FFF2-40B4-BE49-F238E27FC236}">
                  <a16:creationId xmlns:a16="http://schemas.microsoft.com/office/drawing/2014/main" id="{5C18D523-6117-4ECA-98E5-B81A5EA5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13">
              <a:extLst>
                <a:ext uri="{FF2B5EF4-FFF2-40B4-BE49-F238E27FC236}">
                  <a16:creationId xmlns:a16="http://schemas.microsoft.com/office/drawing/2014/main" id="{9E12BA4B-639A-4C87-8449-14F3746D6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8" name="Group 14">
            <a:extLst>
              <a:ext uri="{FF2B5EF4-FFF2-40B4-BE49-F238E27FC236}">
                <a16:creationId xmlns:a16="http://schemas.microsoft.com/office/drawing/2014/main" id="{85FFDC71-3C90-4B80-A4D7-738D2BE2FF8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32798" name="Group 15">
              <a:extLst>
                <a:ext uri="{FF2B5EF4-FFF2-40B4-BE49-F238E27FC236}">
                  <a16:creationId xmlns:a16="http://schemas.microsoft.com/office/drawing/2014/main" id="{0AF48823-9A16-4095-947B-A70C3C99F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AF542E9A-5FD4-437D-B8B6-5B7B8E63B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32801" name="Line 17">
                <a:extLst>
                  <a:ext uri="{FF2B5EF4-FFF2-40B4-BE49-F238E27FC236}">
                    <a16:creationId xmlns:a16="http://schemas.microsoft.com/office/drawing/2014/main" id="{2FB891BC-BC1C-48C3-95B5-9FADCDBE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Line 18">
                <a:extLst>
                  <a:ext uri="{FF2B5EF4-FFF2-40B4-BE49-F238E27FC236}">
                    <a16:creationId xmlns:a16="http://schemas.microsoft.com/office/drawing/2014/main" id="{CD1E715C-04B6-4F43-85F0-246E57D2B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19">
                <a:extLst>
                  <a:ext uri="{FF2B5EF4-FFF2-40B4-BE49-F238E27FC236}">
                    <a16:creationId xmlns:a16="http://schemas.microsoft.com/office/drawing/2014/main" id="{E91CDA3F-F586-4562-9A30-5FBC55CA4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20">
                <a:extLst>
                  <a:ext uri="{FF2B5EF4-FFF2-40B4-BE49-F238E27FC236}">
                    <a16:creationId xmlns:a16="http://schemas.microsoft.com/office/drawing/2014/main" id="{C749067C-0ED1-4F9D-8E9B-E98B6FF08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9" name="Line 21">
              <a:extLst>
                <a:ext uri="{FF2B5EF4-FFF2-40B4-BE49-F238E27FC236}">
                  <a16:creationId xmlns:a16="http://schemas.microsoft.com/office/drawing/2014/main" id="{FDDA8FD4-6B14-4A60-A932-0100E0BCE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9" name="Group 22">
            <a:extLst>
              <a:ext uri="{FF2B5EF4-FFF2-40B4-BE49-F238E27FC236}">
                <a16:creationId xmlns:a16="http://schemas.microsoft.com/office/drawing/2014/main" id="{469DD551-4C8A-47E2-B1AF-1F6A0DF8652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7220C005-F6D7-4CE2-AF71-313C406F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32797" name="AutoShape 24">
              <a:extLst>
                <a:ext uri="{FF2B5EF4-FFF2-40B4-BE49-F238E27FC236}">
                  <a16:creationId xmlns:a16="http://schemas.microsoft.com/office/drawing/2014/main" id="{502C59B4-5510-4E1D-9FC5-6B1984778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0" name="Group 25">
            <a:extLst>
              <a:ext uri="{FF2B5EF4-FFF2-40B4-BE49-F238E27FC236}">
                <a16:creationId xmlns:a16="http://schemas.microsoft.com/office/drawing/2014/main" id="{D0935A42-41F8-4381-8D95-58E9000417A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32794" name="AutoShape 26">
              <a:extLst>
                <a:ext uri="{FF2B5EF4-FFF2-40B4-BE49-F238E27FC236}">
                  <a16:creationId xmlns:a16="http://schemas.microsoft.com/office/drawing/2014/main" id="{879591EB-BF6C-433F-88E3-F274FCB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FD61896D-041D-4AC8-A31B-09818FE15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32781" name="Group 28">
            <a:extLst>
              <a:ext uri="{FF2B5EF4-FFF2-40B4-BE49-F238E27FC236}">
                <a16:creationId xmlns:a16="http://schemas.microsoft.com/office/drawing/2014/main" id="{FD2E7055-218D-4100-A9D0-FDA2418E1A0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32792" name="AutoShape 29">
              <a:extLst>
                <a:ext uri="{FF2B5EF4-FFF2-40B4-BE49-F238E27FC236}">
                  <a16:creationId xmlns:a16="http://schemas.microsoft.com/office/drawing/2014/main" id="{F4BBE778-F651-4EB9-B5CA-3C8F6FA9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29BB585A-EA19-4728-8C99-B52F7D24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32782" name="Group 31">
            <a:extLst>
              <a:ext uri="{FF2B5EF4-FFF2-40B4-BE49-F238E27FC236}">
                <a16:creationId xmlns:a16="http://schemas.microsoft.com/office/drawing/2014/main" id="{427BD33E-B374-4E20-96CC-68793E10D5F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32790" name="AutoShape 32">
              <a:extLst>
                <a:ext uri="{FF2B5EF4-FFF2-40B4-BE49-F238E27FC236}">
                  <a16:creationId xmlns:a16="http://schemas.microsoft.com/office/drawing/2014/main" id="{F3CF3C75-C54D-41E6-A4C6-873AEA46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D1B74C21-EE67-46FA-832B-3CBAF3F9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32783" name="Group 34">
            <a:extLst>
              <a:ext uri="{FF2B5EF4-FFF2-40B4-BE49-F238E27FC236}">
                <a16:creationId xmlns:a16="http://schemas.microsoft.com/office/drawing/2014/main" id="{11529935-EF73-4FBC-962E-F5595AE57AE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32788" name="AutoShape 35">
              <a:extLst>
                <a:ext uri="{FF2B5EF4-FFF2-40B4-BE49-F238E27FC236}">
                  <a16:creationId xmlns:a16="http://schemas.microsoft.com/office/drawing/2014/main" id="{8F4F55BB-74A2-4C7D-9409-21BA9A5F5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AFAF23D0-8D46-4C18-9BD6-220C6907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B7A62DFD-8B23-4B07-8F57-FBB3B9CA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32785" name="Group 39">
            <a:extLst>
              <a:ext uri="{FF2B5EF4-FFF2-40B4-BE49-F238E27FC236}">
                <a16:creationId xmlns:a16="http://schemas.microsoft.com/office/drawing/2014/main" id="{20531F39-07D8-4E59-B98C-D82D68B437A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32786" name="AutoShape 40">
              <a:extLst>
                <a:ext uri="{FF2B5EF4-FFF2-40B4-BE49-F238E27FC236}">
                  <a16:creationId xmlns:a16="http://schemas.microsoft.com/office/drawing/2014/main" id="{CF451B8C-32CD-4650-B508-5388408C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A2237C7F-97AD-4502-B5F7-4AB1E83C0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1638DBFA-0C67-411C-B11E-4FB77EAAE6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E8FE5-4FCE-4805-809C-B5CE090783D6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A44AF015-0203-49A7-976B-76DA0FD55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D55F086-D960-487A-AED1-30EC9C1B2082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21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28DAFD-9CE8-44AE-874D-ED93D8A6EF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63538"/>
            <a:ext cx="4506912" cy="83343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3</a:t>
            </a:r>
            <a:r>
              <a:rPr lang="zh-CN" altLang="en-US" sz="4800">
                <a:latin typeface="Times New Roman" panose="02020603050405020304" pitchFamily="18" charset="0"/>
              </a:rPr>
              <a:t>、语义分析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E5BC6C79-C8D0-4D57-B439-24F36F8E05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5900"/>
            <a:ext cx="8375650" cy="525621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语义分析</a:t>
            </a:r>
            <a:r>
              <a:rPr lang="en-US" altLang="zh-CN" sz="3600">
                <a:latin typeface="Times New Roman" panose="02020603050405020304" pitchFamily="18" charset="0"/>
              </a:rPr>
              <a:t>(semantic analysis)</a:t>
            </a:r>
            <a:r>
              <a:rPr lang="zh-CN" altLang="en-US" sz="3600">
                <a:latin typeface="Times New Roman" panose="02020603050405020304" pitchFamily="18" charset="0"/>
              </a:rPr>
              <a:t>一般和语法分析同时进行，称为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语法制导翻译</a:t>
            </a:r>
            <a:r>
              <a:rPr lang="en-US" altLang="zh-CN" sz="3600">
                <a:latin typeface="Times New Roman" panose="02020603050405020304" pitchFamily="18" charset="0"/>
              </a:rPr>
              <a:t>(syntax-directed translation)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功能：分析由语法分析器识别出来的语法成分的语义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获取标识符的属性：类型、作用域等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语义检查：运算的合法性、取值范围等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子程序的静态绑定：代码的相对地址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变量的静态绑定：数据的相对地址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022F5393-3D29-4231-8AC5-FAB9A99F51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EAF4E9-A8B8-4B71-A28C-1108FBF0BE5E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DE60A33A-CC9B-41AE-A821-C88929762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F3F3762-0E47-4926-B436-CB549143BC2A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06D523E-9B58-4E68-A5E6-01A2199CF8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425" y="346075"/>
            <a:ext cx="5778500" cy="706438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4</a:t>
            </a:r>
            <a:r>
              <a:rPr lang="zh-CN" altLang="en-US" sz="4800">
                <a:latin typeface="Times New Roman" panose="02020603050405020304" pitchFamily="18" charset="0"/>
              </a:rPr>
              <a:t>、中间代码生成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7ED37646-7ABF-44AB-B9DE-32B5D94DD2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412875"/>
            <a:ext cx="7764462" cy="1295400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中间代码</a:t>
            </a:r>
            <a:r>
              <a:rPr lang="en-US" altLang="zh-CN">
                <a:latin typeface="Times New Roman" panose="02020603050405020304" pitchFamily="18" charset="0"/>
              </a:rPr>
              <a:t>(Intermediate Code)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:sum=(10+20)*(num+square); </a:t>
            </a:r>
          </a:p>
        </p:txBody>
      </p:sp>
      <p:sp>
        <p:nvSpPr>
          <p:cNvPr id="941060" name="Text Box 4">
            <a:extLst>
              <a:ext uri="{FF2B5EF4-FFF2-40B4-BE49-F238E27FC236}">
                <a16:creationId xmlns:a16="http://schemas.microsoft.com/office/drawing/2014/main" id="{497CE0B8-11FF-42F0-9F55-88FB60539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3384550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后缀表示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逆波兰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Anti- Polish Notation)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 10 20 + num square +*=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前缀表示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波兰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Polish Notation)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sum *+10 20+num square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941061" name="Text Box 5">
            <a:extLst>
              <a:ext uri="{FF2B5EF4-FFF2-40B4-BE49-F238E27FC236}">
                <a16:creationId xmlns:a16="http://schemas.microsoft.com/office/drawing/2014/main" id="{36094007-4455-41C7-B3D4-F04C83EB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708275"/>
            <a:ext cx="2557462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四元式表示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三地址码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(+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(+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num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square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(*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r>
              <a:rPr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r>
              <a:rPr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r>
              <a:rPr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(=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r>
              <a:rPr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， 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sum)</a:t>
            </a:r>
            <a:r>
              <a:rPr lang="de-DE" altLang="zh-CN" sz="1800">
                <a:latin typeface="Times New Roman" pitchFamily="18" charset="0"/>
              </a:rPr>
              <a:t> 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941062" name="Text Box 6">
            <a:extLst>
              <a:ext uri="{FF2B5EF4-FFF2-40B4-BE49-F238E27FC236}">
                <a16:creationId xmlns:a16="http://schemas.microsoft.com/office/drawing/2014/main" id="{36BE3568-ECD6-494C-9DB7-F25A108C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2547937" cy="160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三元式表示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(+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(+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num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square)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(*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，⑴，⑵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(=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</a:t>
            </a:r>
            <a:r>
              <a:rPr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，⑶</a:t>
            </a:r>
            <a:r>
              <a:rPr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de-DE" altLang="zh-CN" sz="1800">
                <a:latin typeface="Times New Roman" pitchFamily="18" charset="0"/>
              </a:rPr>
              <a:t> </a:t>
            </a: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941075" name="Rectangle 19">
            <a:extLst>
              <a:ext uri="{FF2B5EF4-FFF2-40B4-BE49-F238E27FC236}">
                <a16:creationId xmlns:a16="http://schemas.microsoft.com/office/drawing/2014/main" id="{12E5A761-1F21-4EF4-91C4-584088F6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141663"/>
            <a:ext cx="1400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语法树</a:t>
            </a:r>
          </a:p>
        </p:txBody>
      </p:sp>
      <p:sp>
        <p:nvSpPr>
          <p:cNvPr id="34826" name="Rectangle 21">
            <a:extLst>
              <a:ext uri="{FF2B5EF4-FFF2-40B4-BE49-F238E27FC236}">
                <a16:creationId xmlns:a16="http://schemas.microsoft.com/office/drawing/2014/main" id="{B24DA1C2-15F1-4B4B-92F7-FEEF3444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22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187" name="Object 20">
            <a:extLst>
              <a:ext uri="{FF2B5EF4-FFF2-40B4-BE49-F238E27FC236}">
                <a16:creationId xmlns:a16="http://schemas.microsoft.com/office/drawing/2014/main" id="{A85A861A-94BF-4A1A-9E7C-8D8F67EDF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3919538"/>
          <a:ext cx="252095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r:id="rId3" imgW="1765300" imgH="1257300" progId="Visio.Drawing.11">
                  <p:embed/>
                </p:oleObj>
              </mc:Choice>
              <mc:Fallback>
                <p:oleObj r:id="rId3" imgW="1765300" imgH="125730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919538"/>
                        <a:ext cx="252095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/>
      <p:bldP spid="941060" grpId="0" animBg="1"/>
      <p:bldP spid="941061" grpId="0" animBg="1"/>
      <p:bldP spid="941062" grpId="0" animBg="1"/>
      <p:bldP spid="9410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FD3041D0-9A66-4580-8DF5-09F85C0A97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0CA198-4033-4C4B-9FFF-1E141A35988E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CFF34E6F-E5F5-4F49-AB0E-8215FC8FA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B7C0DD9-1643-47D2-BB6F-0446856141EE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47595BA-BA1F-4717-8CEB-B4F18CD73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6650" y="434975"/>
            <a:ext cx="7467600" cy="762000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波兰表示问题</a:t>
            </a:r>
            <a:r>
              <a:rPr lang="en-US" altLang="zh-CN" sz="2800">
                <a:latin typeface="Times New Roman" panose="02020603050405020304" pitchFamily="18" charset="0"/>
              </a:rPr>
              <a:t>——Lukasiewicz 1929</a:t>
            </a:r>
            <a:r>
              <a:rPr lang="zh-CN" altLang="en-US" sz="2800">
                <a:latin typeface="Times New Roman" panose="02020603050405020304" pitchFamily="18" charset="0"/>
              </a:rPr>
              <a:t>年发明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9A99E605-5CA5-40EC-B37A-91602AF63F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1797050"/>
            <a:ext cx="8515350" cy="4800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中缀表示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(Infix notation):(a+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b)*(-c+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d)+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e/f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波兰表示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Polish / Prefix / Parenthesis-free / Lukasiewicz notation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>
                <a:latin typeface="Times New Roman" panose="02020603050405020304" pitchFamily="18" charset="0"/>
              </a:rPr>
              <a:t>也就是前缀表示</a:t>
            </a:r>
          </a:p>
          <a:p>
            <a:pPr lvl="1" algn="just" eaLnBrk="1" hangingPunct="1">
              <a:spcBef>
                <a:spcPct val="6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*+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 b+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-c d/ef   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逆波兰表示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(Reverse Polish / Suffix / Postfix notation)  ——</a:t>
            </a:r>
            <a:r>
              <a:rPr lang="zh-CN" altLang="en-US" sz="2800">
                <a:latin typeface="Times New Roman" panose="02020603050405020304" pitchFamily="18" charset="0"/>
              </a:rPr>
              <a:t>也就是后缀表示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 b +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c- d +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*ef/+ 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③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运算顺序从左向右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4">
            <a:extLst>
              <a:ext uri="{FF2B5EF4-FFF2-40B4-BE49-F238E27FC236}">
                <a16:creationId xmlns:a16="http://schemas.microsoft.com/office/drawing/2014/main" id="{B1140178-2D2E-4E35-832C-078BACB484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D2EFE6-EB30-4548-B735-00361C2FF783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6867" name="灯片编号占位符 6">
            <a:extLst>
              <a:ext uri="{FF2B5EF4-FFF2-40B4-BE49-F238E27FC236}">
                <a16:creationId xmlns:a16="http://schemas.microsoft.com/office/drawing/2014/main" id="{EB773549-9ED0-4957-B00A-FAC0F24F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B6B80D1-BE07-4CBE-8A33-8BB422D176C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24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EAE128E-22CA-49C9-96BF-26B5F5195D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461963"/>
            <a:ext cx="5029200" cy="439737"/>
          </a:xfrm>
        </p:spPr>
        <p:txBody>
          <a:bodyPr anchor="ctr"/>
          <a:lstStyle/>
          <a:p>
            <a:pPr algn="just" eaLnBrk="1" hangingPunct="1"/>
            <a:r>
              <a:rPr lang="en-US" altLang="zh-CN" sz="4800">
                <a:latin typeface="Times New Roman" panose="02020603050405020304" pitchFamily="18" charset="0"/>
              </a:rPr>
              <a:t>4</a:t>
            </a:r>
            <a:r>
              <a:rPr lang="zh-CN" altLang="en-US" sz="4800">
                <a:latin typeface="Times New Roman" panose="02020603050405020304" pitchFamily="18" charset="0"/>
              </a:rPr>
              <a:t>、中间代码生成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6D8B04D2-CEC3-4243-B3DF-0E48D1F909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0863" y="1700213"/>
            <a:ext cx="37338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中间代码的特点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简单规范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与机器无关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易于优化与转换</a:t>
            </a:r>
          </a:p>
        </p:txBody>
      </p:sp>
      <p:sp>
        <p:nvSpPr>
          <p:cNvPr id="943108" name="Rectangle 4">
            <a:extLst>
              <a:ext uri="{FF2B5EF4-FFF2-40B4-BE49-F238E27FC236}">
                <a16:creationId xmlns:a16="http://schemas.microsoft.com/office/drawing/2014/main" id="{DD8CB836-064A-406B-8389-91050ED639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3592513"/>
            <a:ext cx="4178300" cy="22209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三地址码的另一种表示形式：</a:t>
            </a:r>
          </a:p>
          <a:p>
            <a:pPr marL="0" indent="0" eaLnBrk="1" hangingPunct="1"/>
            <a:r>
              <a:rPr lang="de-DE" altLang="zh-CN" sz="1800">
                <a:latin typeface="Times New Roman" panose="02020603050405020304" pitchFamily="18" charset="0"/>
              </a:rPr>
              <a:t> 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1</a:t>
            </a:r>
            <a:r>
              <a:rPr lang="de-DE" altLang="zh-CN" sz="2400">
                <a:latin typeface="Times New Roman" panose="02020603050405020304" pitchFamily="18" charset="0"/>
              </a:rPr>
              <a:t>=10+20</a:t>
            </a:r>
          </a:p>
          <a:p>
            <a:pPr marL="0" indent="0" eaLnBrk="1" hangingPunct="1"/>
            <a:r>
              <a:rPr lang="de-DE" altLang="zh-CN" sz="2400">
                <a:latin typeface="Times New Roman" panose="02020603050405020304" pitchFamily="18" charset="0"/>
              </a:rPr>
              <a:t> 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2</a:t>
            </a:r>
            <a:r>
              <a:rPr lang="de-DE" altLang="zh-CN" sz="2400">
                <a:latin typeface="Times New Roman" panose="02020603050405020304" pitchFamily="18" charset="0"/>
              </a:rPr>
              <a:t>=num+square</a:t>
            </a:r>
          </a:p>
          <a:p>
            <a:pPr marL="0" indent="0" eaLnBrk="1" hangingPunct="1"/>
            <a:r>
              <a:rPr lang="de-DE" altLang="zh-CN" sz="2400">
                <a:latin typeface="Times New Roman" panose="02020603050405020304" pitchFamily="18" charset="0"/>
              </a:rPr>
              <a:t> 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3</a:t>
            </a:r>
            <a:r>
              <a:rPr lang="de-DE" altLang="zh-CN" sz="2400">
                <a:latin typeface="Times New Roman" panose="02020603050405020304" pitchFamily="18" charset="0"/>
              </a:rPr>
              <a:t>=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1</a:t>
            </a:r>
            <a:r>
              <a:rPr lang="de-DE" altLang="zh-CN" sz="2400">
                <a:latin typeface="Times New Roman" panose="02020603050405020304" pitchFamily="18" charset="0"/>
              </a:rPr>
              <a:t>*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/>
            <a:r>
              <a:rPr lang="de-DE" altLang="zh-CN" sz="2400">
                <a:latin typeface="Times New Roman" panose="02020603050405020304" pitchFamily="18" charset="0"/>
              </a:rPr>
              <a:t> sum=</a:t>
            </a:r>
            <a:r>
              <a:rPr lang="de-DE" altLang="zh-CN" sz="2400" i="1">
                <a:latin typeface="Times New Roman" panose="02020603050405020304" pitchFamily="18" charset="0"/>
              </a:rPr>
              <a:t>T</a:t>
            </a:r>
            <a:r>
              <a:rPr lang="de-DE" altLang="zh-CN" sz="2400" baseline="-25000">
                <a:latin typeface="Times New Roman" panose="02020603050405020304" pitchFamily="18" charset="0"/>
              </a:rPr>
              <a:t>3</a:t>
            </a:r>
            <a:r>
              <a:rPr lang="de-DE" altLang="zh-CN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43109" name="Rectangle 5">
            <a:extLst>
              <a:ext uri="{FF2B5EF4-FFF2-40B4-BE49-F238E27FC236}">
                <a16:creationId xmlns:a16="http://schemas.microsoft.com/office/drawing/2014/main" id="{46574B37-2E97-4ED5-98B5-783CCC59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38325"/>
            <a:ext cx="4343400" cy="431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其它类型的语句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例：函数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(“hello”)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 := s	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（赋值）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param x	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（参数）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call  f	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（函数调用）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注释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hello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的地址</a:t>
            </a:r>
            <a:endParaRPr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是函数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  <p:bldP spid="943108" grpId="0"/>
      <p:bldP spid="943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1800D7AF-96E4-409F-A01D-0BAA75C762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E2B47F-3379-4E0E-BCD1-12397D1F1101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D9E5BD97-3C71-4115-A7CC-9FF4BC3773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3CCB2DD-A8C4-46C8-8332-8489CD2DB63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25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FC134D59-BE23-470F-9743-62E645EF8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434628C6-F2AE-4B3E-B08B-C59EAA8E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7CE83850-4333-45D9-AFC3-ECD140CD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9E47A4CE-3CAF-4320-9752-11BECDE3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EE1DCD63-CFC4-4338-A0D3-F9B7641C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grpSp>
        <p:nvGrpSpPr>
          <p:cNvPr id="37897" name="Group 7">
            <a:extLst>
              <a:ext uri="{FF2B5EF4-FFF2-40B4-BE49-F238E27FC236}">
                <a16:creationId xmlns:a16="http://schemas.microsoft.com/office/drawing/2014/main" id="{3E263B76-6E0D-4C1B-BF4D-C8304ED259EE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1666875"/>
            <a:ext cx="2492375" cy="4572000"/>
            <a:chOff x="542" y="1104"/>
            <a:chExt cx="1570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5ACB19B1-E58A-4E4E-9718-5AB1838B7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104"/>
              <a:ext cx="418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表    格    管    理</a:t>
              </a:r>
            </a:p>
          </p:txBody>
        </p:sp>
        <p:sp>
          <p:nvSpPr>
            <p:cNvPr id="37926" name="Line 9">
              <a:extLst>
                <a:ext uri="{FF2B5EF4-FFF2-40B4-BE49-F238E27FC236}">
                  <a16:creationId xmlns:a16="http://schemas.microsoft.com/office/drawing/2014/main" id="{0FA258FE-4ED7-47EA-B36E-DE55237BB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10">
              <a:extLst>
                <a:ext uri="{FF2B5EF4-FFF2-40B4-BE49-F238E27FC236}">
                  <a16:creationId xmlns:a16="http://schemas.microsoft.com/office/drawing/2014/main" id="{65F1CA39-5F4C-460C-BCEC-A64DA7964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11">
              <a:extLst>
                <a:ext uri="{FF2B5EF4-FFF2-40B4-BE49-F238E27FC236}">
                  <a16:creationId xmlns:a16="http://schemas.microsoft.com/office/drawing/2014/main" id="{47A558F4-3CDD-4997-960F-5D010C701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2">
              <a:extLst>
                <a:ext uri="{FF2B5EF4-FFF2-40B4-BE49-F238E27FC236}">
                  <a16:creationId xmlns:a16="http://schemas.microsoft.com/office/drawing/2014/main" id="{F8232917-312B-4895-8C85-4D47B012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13">
              <a:extLst>
                <a:ext uri="{FF2B5EF4-FFF2-40B4-BE49-F238E27FC236}">
                  <a16:creationId xmlns:a16="http://schemas.microsoft.com/office/drawing/2014/main" id="{51584F05-7C8F-4243-8012-C5215851B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Group 14">
            <a:extLst>
              <a:ext uri="{FF2B5EF4-FFF2-40B4-BE49-F238E27FC236}">
                <a16:creationId xmlns:a16="http://schemas.microsoft.com/office/drawing/2014/main" id="{9AFFE781-D3F3-4B06-8738-4A84B570294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37918" name="Group 15">
              <a:extLst>
                <a:ext uri="{FF2B5EF4-FFF2-40B4-BE49-F238E27FC236}">
                  <a16:creationId xmlns:a16="http://schemas.microsoft.com/office/drawing/2014/main" id="{7E4BDB90-2813-4ACC-BBCA-A77802B7B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67C94F06-F9A1-483D-9AE2-D7DFC2BC9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37921" name="Line 17">
                <a:extLst>
                  <a:ext uri="{FF2B5EF4-FFF2-40B4-BE49-F238E27FC236}">
                    <a16:creationId xmlns:a16="http://schemas.microsoft.com/office/drawing/2014/main" id="{206E5354-D9B4-4B5A-ACB0-4D7C35406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Line 18">
                <a:extLst>
                  <a:ext uri="{FF2B5EF4-FFF2-40B4-BE49-F238E27FC236}">
                    <a16:creationId xmlns:a16="http://schemas.microsoft.com/office/drawing/2014/main" id="{059CCF24-5D0F-43F9-A0CC-EC0EF848C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19">
                <a:extLst>
                  <a:ext uri="{FF2B5EF4-FFF2-40B4-BE49-F238E27FC236}">
                    <a16:creationId xmlns:a16="http://schemas.microsoft.com/office/drawing/2014/main" id="{4649D769-2361-4D7D-B7F7-F22FA1872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Line 20">
                <a:extLst>
                  <a:ext uri="{FF2B5EF4-FFF2-40B4-BE49-F238E27FC236}">
                    <a16:creationId xmlns:a16="http://schemas.microsoft.com/office/drawing/2014/main" id="{8EB99BE0-36D8-4A31-BB75-B50F5E90D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19" name="Line 21">
              <a:extLst>
                <a:ext uri="{FF2B5EF4-FFF2-40B4-BE49-F238E27FC236}">
                  <a16:creationId xmlns:a16="http://schemas.microsoft.com/office/drawing/2014/main" id="{63231425-01CC-43D2-A34E-594E1C743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Group 22">
            <a:extLst>
              <a:ext uri="{FF2B5EF4-FFF2-40B4-BE49-F238E27FC236}">
                <a16:creationId xmlns:a16="http://schemas.microsoft.com/office/drawing/2014/main" id="{7AB738E0-2CFA-448A-A4B8-C12D4C41C77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A9A2C22E-BA06-4DA0-A326-BE6F5540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37917" name="AutoShape 24">
              <a:extLst>
                <a:ext uri="{FF2B5EF4-FFF2-40B4-BE49-F238E27FC236}">
                  <a16:creationId xmlns:a16="http://schemas.microsoft.com/office/drawing/2014/main" id="{224EA159-8E11-4C4E-B0A4-30CD972A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900" name="Group 25">
            <a:extLst>
              <a:ext uri="{FF2B5EF4-FFF2-40B4-BE49-F238E27FC236}">
                <a16:creationId xmlns:a16="http://schemas.microsoft.com/office/drawing/2014/main" id="{5AEDF028-A1A8-4C89-8233-027357F891E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37914" name="AutoShape 26">
              <a:extLst>
                <a:ext uri="{FF2B5EF4-FFF2-40B4-BE49-F238E27FC236}">
                  <a16:creationId xmlns:a16="http://schemas.microsoft.com/office/drawing/2014/main" id="{8130FC2D-C858-4E21-A13F-0CB29555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A1918784-FC47-43CC-A804-4D06496A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37901" name="Group 28">
            <a:extLst>
              <a:ext uri="{FF2B5EF4-FFF2-40B4-BE49-F238E27FC236}">
                <a16:creationId xmlns:a16="http://schemas.microsoft.com/office/drawing/2014/main" id="{E86F71B2-3A74-497B-8E4C-26CB45C0C1E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37912" name="AutoShape 29">
              <a:extLst>
                <a:ext uri="{FF2B5EF4-FFF2-40B4-BE49-F238E27FC236}">
                  <a16:creationId xmlns:a16="http://schemas.microsoft.com/office/drawing/2014/main" id="{089CD87E-7F03-4620-8216-B118C0ED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D24C82F9-20CB-4E95-B6A5-02BF6EF6D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37902" name="Group 31">
            <a:extLst>
              <a:ext uri="{FF2B5EF4-FFF2-40B4-BE49-F238E27FC236}">
                <a16:creationId xmlns:a16="http://schemas.microsoft.com/office/drawing/2014/main" id="{04633D7F-1196-413E-8750-708332502C3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37910" name="AutoShape 32">
              <a:extLst>
                <a:ext uri="{FF2B5EF4-FFF2-40B4-BE49-F238E27FC236}">
                  <a16:creationId xmlns:a16="http://schemas.microsoft.com/office/drawing/2014/main" id="{7231DB4C-ADE9-4DB6-8F2C-26705D1DA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AD99363E-ADD6-4FFF-A4A1-78D370085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37903" name="Group 34">
            <a:extLst>
              <a:ext uri="{FF2B5EF4-FFF2-40B4-BE49-F238E27FC236}">
                <a16:creationId xmlns:a16="http://schemas.microsoft.com/office/drawing/2014/main" id="{2152737F-324E-41E9-9D0D-F48C26F75A2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37908" name="AutoShape 35">
              <a:extLst>
                <a:ext uri="{FF2B5EF4-FFF2-40B4-BE49-F238E27FC236}">
                  <a16:creationId xmlns:a16="http://schemas.microsoft.com/office/drawing/2014/main" id="{D7151F78-06E3-4828-A70E-92C72FF6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A9A0DDC3-DA9C-40D2-9BE9-BF4A388A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6D63393D-F900-433E-8503-932305CE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37905" name="Group 39">
            <a:extLst>
              <a:ext uri="{FF2B5EF4-FFF2-40B4-BE49-F238E27FC236}">
                <a16:creationId xmlns:a16="http://schemas.microsoft.com/office/drawing/2014/main" id="{E865CBBB-18C7-4AE6-AD6B-187A8C3832B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37906" name="AutoShape 40">
              <a:extLst>
                <a:ext uri="{FF2B5EF4-FFF2-40B4-BE49-F238E27FC236}">
                  <a16:creationId xmlns:a16="http://schemas.microsoft.com/office/drawing/2014/main" id="{D9863CA4-FA96-4FEE-847E-3E7CF3E1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3600B38C-6BE0-4064-B3E0-5D3FCAFA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AD916357-472A-4196-A5A1-813BB39ACE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FC4E5-2F22-4122-8A06-2E74A1BAFFD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A917AFB6-FC92-4C45-9ED2-5938FADAD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38D0E23-5F50-44F6-99F1-900D9E03A4EE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26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72CFD11-5B93-49F1-B163-8F2EF20DC0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999412" cy="40814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代码优化</a:t>
            </a:r>
            <a:r>
              <a:rPr lang="en-US" altLang="zh-CN">
                <a:latin typeface="Times New Roman" panose="02020603050405020304" pitchFamily="18" charset="0"/>
              </a:rPr>
              <a:t>(optimization)</a:t>
            </a:r>
            <a:r>
              <a:rPr lang="zh-CN" altLang="en-US">
                <a:latin typeface="Times New Roman" panose="02020603050405020304" pitchFamily="18" charset="0"/>
              </a:rPr>
              <a:t>是指对中间代码进行优化处理，使程序运行能够尽量节省存储空间，更有效地利用机器资源，使得程序的运行速度更快，效率更高。当然这种优化变换必须是等价的。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与机器无关的优化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与机器有关的优化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E37D62F-90F9-4613-8811-6008061F1C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468313"/>
            <a:ext cx="4895850" cy="5842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5</a:t>
            </a:r>
            <a:r>
              <a:rPr lang="zh-CN" altLang="en-US" sz="4800">
                <a:latin typeface="Times New Roman" panose="02020603050405020304" pitchFamily="18" charset="0"/>
              </a:rPr>
              <a:t>、代码优化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4E61A225-AFD8-4648-B3FD-1059B9999B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1838B-0D4D-44AB-8E17-B112E86C597E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83D0F847-7CAC-4AF4-86FD-48A726D84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877F38C-71FF-41B8-91E6-82EE48488E95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27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1AA09EB-3BFB-49BD-ADF1-C42A72FEC8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476250"/>
            <a:ext cx="5627687" cy="714375"/>
          </a:xfrm>
        </p:spPr>
        <p:txBody>
          <a:bodyPr anchor="ctr"/>
          <a:lstStyle/>
          <a:p>
            <a:pPr eaLnBrk="1" hangingPunct="1"/>
            <a:r>
              <a:rPr lang="zh-CN" altLang="en-US" sz="4800">
                <a:latin typeface="Times New Roman" panose="02020603050405020304" pitchFamily="18" charset="0"/>
              </a:rPr>
              <a:t>与机器无关的优化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12E55F99-5FBF-4C04-9E7A-6F76DD01F0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00213"/>
            <a:ext cx="8353425" cy="44323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楷体_GB2312" pitchFamily="49" charset="-122"/>
              </a:rPr>
              <a:t>局部优化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常量合并：常数运算在编译期间完成，如</a:t>
            </a:r>
            <a:r>
              <a:rPr lang="en-US" altLang="zh-CN">
                <a:latin typeface="楷体_GB2312" pitchFamily="49" charset="-122"/>
              </a:rPr>
              <a:t>8+9*4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公共子表达式的提取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在基本块内进行的</a:t>
            </a:r>
          </a:p>
          <a:p>
            <a:pPr eaLnBrk="1" hangingPunct="1"/>
            <a:r>
              <a:rPr lang="zh-CN" altLang="en-US" sz="3600">
                <a:latin typeface="楷体_GB2312" pitchFamily="49" charset="-122"/>
              </a:rPr>
              <a:t>循环优化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强度削减</a:t>
            </a:r>
          </a:p>
          <a:p>
            <a:pPr lvl="2" eaLnBrk="1" hangingPunct="1"/>
            <a:r>
              <a:rPr lang="zh-CN" altLang="en-US">
                <a:latin typeface="楷体_GB2312" pitchFamily="49" charset="-122"/>
              </a:rPr>
              <a:t>用较快的操作代替较慢的操作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代码外提</a:t>
            </a:r>
          </a:p>
          <a:p>
            <a:pPr lvl="2" eaLnBrk="1" hangingPunct="1"/>
            <a:r>
              <a:rPr lang="zh-CN" altLang="en-US">
                <a:latin typeface="楷体_GB2312" pitchFamily="49" charset="-122"/>
              </a:rPr>
              <a:t>将循环不变计算移出循环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E0CA3CC4-35F2-4751-A0E2-FB88E2A8B1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1A7E2E-EEC4-4DB1-B28B-0D178E126067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0CBDE0D3-1AE6-4DFF-9E35-BF65D56A7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098A947-5A3F-45AA-A429-49632E34111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28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1229489A-C4B6-41D4-BB93-AA85C09F7D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517525"/>
            <a:ext cx="5184775" cy="415925"/>
          </a:xfrm>
        </p:spPr>
        <p:txBody>
          <a:bodyPr anchor="ctr"/>
          <a:lstStyle/>
          <a:p>
            <a:pPr eaLnBrk="1" hangingPunct="1"/>
            <a:r>
              <a:rPr lang="zh-CN" altLang="en-US" sz="4800">
                <a:latin typeface="Times New Roman" panose="02020603050405020304" pitchFamily="18" charset="0"/>
              </a:rPr>
              <a:t>与机器有关的优化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AD3D0A89-F3CD-4471-9A8F-734701443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6413" y="1628775"/>
            <a:ext cx="8458200" cy="50053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寄存器的利用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将常用量放入寄存器，以减少访问内存的次数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体系结构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MIMD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SIMD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SPMD</a:t>
            </a:r>
            <a:r>
              <a:rPr lang="zh-CN" altLang="en-US">
                <a:latin typeface="Times New Roman" panose="02020603050405020304" pitchFamily="18" charset="0"/>
              </a:rPr>
              <a:t>、向量机、流水机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存储策略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根据算法访存的要求安排：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、并行存储体系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减少访问冲突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任务划分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按运行的算法及体系结构，划分子任务</a:t>
            </a:r>
            <a:r>
              <a:rPr lang="en-US" altLang="zh-CN">
                <a:latin typeface="Times New Roman" panose="02020603050405020304" pitchFamily="18" charset="0"/>
              </a:rPr>
              <a:t>(MPMD)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9A319231-D49D-4448-BF90-2A5368FEC5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2B0F89-8619-4709-9921-F975EB33438C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1E93B5C1-5F25-4F62-9DCD-674E20274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3BD105B-2AC5-4BEE-8F31-E8FBD78E158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29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5F881D9A-C62F-4D0B-8CF8-C2322C3632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3007ED31-77F1-4804-890A-44D6BD9E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C7E8E4AA-8B7D-493D-9F8B-9C050EC6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F4E658D7-8776-412A-A6AC-139B4E6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2B00D355-3B11-4002-A8D7-EDAD1EEB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grpSp>
        <p:nvGrpSpPr>
          <p:cNvPr id="41993" name="Group 7">
            <a:extLst>
              <a:ext uri="{FF2B5EF4-FFF2-40B4-BE49-F238E27FC236}">
                <a16:creationId xmlns:a16="http://schemas.microsoft.com/office/drawing/2014/main" id="{DE706E14-EE3B-4BD6-8208-A27EAB71A42F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1666875"/>
            <a:ext cx="2492375" cy="4572000"/>
            <a:chOff x="542" y="1104"/>
            <a:chExt cx="1570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13E6EC82-341A-45A3-9778-9DC16E9DD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104"/>
              <a:ext cx="418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表    格    管    理</a:t>
              </a:r>
            </a:p>
          </p:txBody>
        </p:sp>
        <p:sp>
          <p:nvSpPr>
            <p:cNvPr id="42022" name="Line 9">
              <a:extLst>
                <a:ext uri="{FF2B5EF4-FFF2-40B4-BE49-F238E27FC236}">
                  <a16:creationId xmlns:a16="http://schemas.microsoft.com/office/drawing/2014/main" id="{15ECC516-3954-4645-8C83-5DA35676E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10">
              <a:extLst>
                <a:ext uri="{FF2B5EF4-FFF2-40B4-BE49-F238E27FC236}">
                  <a16:creationId xmlns:a16="http://schemas.microsoft.com/office/drawing/2014/main" id="{BEEFCEDB-E35F-41BE-BE01-17F04E83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11">
              <a:extLst>
                <a:ext uri="{FF2B5EF4-FFF2-40B4-BE49-F238E27FC236}">
                  <a16:creationId xmlns:a16="http://schemas.microsoft.com/office/drawing/2014/main" id="{9AB7A8E1-EF0B-44C7-A619-DEBFA8658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12">
              <a:extLst>
                <a:ext uri="{FF2B5EF4-FFF2-40B4-BE49-F238E27FC236}">
                  <a16:creationId xmlns:a16="http://schemas.microsoft.com/office/drawing/2014/main" id="{C2E1F817-1C68-4629-ADDD-3BED1364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Line 13">
              <a:extLst>
                <a:ext uri="{FF2B5EF4-FFF2-40B4-BE49-F238E27FC236}">
                  <a16:creationId xmlns:a16="http://schemas.microsoft.com/office/drawing/2014/main" id="{FD64313C-C885-4053-9F89-E567E43F5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4" name="Group 14">
            <a:extLst>
              <a:ext uri="{FF2B5EF4-FFF2-40B4-BE49-F238E27FC236}">
                <a16:creationId xmlns:a16="http://schemas.microsoft.com/office/drawing/2014/main" id="{56D78FD7-EDBD-4338-B654-6FBE17D3CA4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42014" name="Group 15">
              <a:extLst>
                <a:ext uri="{FF2B5EF4-FFF2-40B4-BE49-F238E27FC236}">
                  <a16:creationId xmlns:a16="http://schemas.microsoft.com/office/drawing/2014/main" id="{444DF647-68F4-4998-A266-CF2B839D8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0E25B27B-4699-4F83-AA5C-1FD618DA8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42017" name="Line 17">
                <a:extLst>
                  <a:ext uri="{FF2B5EF4-FFF2-40B4-BE49-F238E27FC236}">
                    <a16:creationId xmlns:a16="http://schemas.microsoft.com/office/drawing/2014/main" id="{A06955E6-A9CC-4ACB-AA1B-ACC9A2391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8" name="Line 18">
                <a:extLst>
                  <a:ext uri="{FF2B5EF4-FFF2-40B4-BE49-F238E27FC236}">
                    <a16:creationId xmlns:a16="http://schemas.microsoft.com/office/drawing/2014/main" id="{9CE4CE90-9DF4-464C-B3A6-2E7935C0A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Line 19">
                <a:extLst>
                  <a:ext uri="{FF2B5EF4-FFF2-40B4-BE49-F238E27FC236}">
                    <a16:creationId xmlns:a16="http://schemas.microsoft.com/office/drawing/2014/main" id="{4327C3D1-4D76-4C2A-903D-4D890B4F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0" name="Line 20">
                <a:extLst>
                  <a:ext uri="{FF2B5EF4-FFF2-40B4-BE49-F238E27FC236}">
                    <a16:creationId xmlns:a16="http://schemas.microsoft.com/office/drawing/2014/main" id="{401F0B95-E1AF-44BC-8BFB-4D3FA40F8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5" name="Line 21">
              <a:extLst>
                <a:ext uri="{FF2B5EF4-FFF2-40B4-BE49-F238E27FC236}">
                  <a16:creationId xmlns:a16="http://schemas.microsoft.com/office/drawing/2014/main" id="{6A01F2C0-44A3-46EB-A3CB-9236D86A5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5" name="Group 22">
            <a:extLst>
              <a:ext uri="{FF2B5EF4-FFF2-40B4-BE49-F238E27FC236}">
                <a16:creationId xmlns:a16="http://schemas.microsoft.com/office/drawing/2014/main" id="{5CEB485D-14D9-4D83-BE10-46F0C71ACE3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E5041B7A-D891-49CB-8060-53A87F58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42013" name="AutoShape 24">
              <a:extLst>
                <a:ext uri="{FF2B5EF4-FFF2-40B4-BE49-F238E27FC236}">
                  <a16:creationId xmlns:a16="http://schemas.microsoft.com/office/drawing/2014/main" id="{08CA5596-DCB8-4A5A-ADC9-3689378D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96" name="Group 25">
            <a:extLst>
              <a:ext uri="{FF2B5EF4-FFF2-40B4-BE49-F238E27FC236}">
                <a16:creationId xmlns:a16="http://schemas.microsoft.com/office/drawing/2014/main" id="{C35D7713-8905-4357-8E14-2EFF623CE53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42010" name="AutoShape 26">
              <a:extLst>
                <a:ext uri="{FF2B5EF4-FFF2-40B4-BE49-F238E27FC236}">
                  <a16:creationId xmlns:a16="http://schemas.microsoft.com/office/drawing/2014/main" id="{6F25F46E-92F1-461B-9A3E-AA3AD4D7F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5E6E01DC-7715-4817-AAAA-239A1143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41997" name="Group 28">
            <a:extLst>
              <a:ext uri="{FF2B5EF4-FFF2-40B4-BE49-F238E27FC236}">
                <a16:creationId xmlns:a16="http://schemas.microsoft.com/office/drawing/2014/main" id="{E4E52B2B-B0E8-4912-BAA3-6A45C7F6A9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42008" name="AutoShape 29">
              <a:extLst>
                <a:ext uri="{FF2B5EF4-FFF2-40B4-BE49-F238E27FC236}">
                  <a16:creationId xmlns:a16="http://schemas.microsoft.com/office/drawing/2014/main" id="{99D969F1-72A5-4A26-9996-DF277D94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AD25D5FC-943E-4062-8A71-7A170B34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41998" name="Group 31">
            <a:extLst>
              <a:ext uri="{FF2B5EF4-FFF2-40B4-BE49-F238E27FC236}">
                <a16:creationId xmlns:a16="http://schemas.microsoft.com/office/drawing/2014/main" id="{0F93B7E7-8CB4-4515-B257-B6B437E83FE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42006" name="AutoShape 32">
              <a:extLst>
                <a:ext uri="{FF2B5EF4-FFF2-40B4-BE49-F238E27FC236}">
                  <a16:creationId xmlns:a16="http://schemas.microsoft.com/office/drawing/2014/main" id="{054B11DB-8BB4-4FE5-AE6F-2A38F76E6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F55778ED-0418-41F9-A8B7-297F67CF9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41999" name="Group 34">
            <a:extLst>
              <a:ext uri="{FF2B5EF4-FFF2-40B4-BE49-F238E27FC236}">
                <a16:creationId xmlns:a16="http://schemas.microsoft.com/office/drawing/2014/main" id="{04B33AA2-361B-4F7D-AAC0-7EACCD07ED1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42004" name="AutoShape 35">
              <a:extLst>
                <a:ext uri="{FF2B5EF4-FFF2-40B4-BE49-F238E27FC236}">
                  <a16:creationId xmlns:a16="http://schemas.microsoft.com/office/drawing/2014/main" id="{C1514444-3EB6-4334-8064-6DAB87E3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7B4EF48E-7B63-4010-8803-A07D03B74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CB520BB2-3D6D-4CF2-9F5C-58727854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42001" name="Group 39">
            <a:extLst>
              <a:ext uri="{FF2B5EF4-FFF2-40B4-BE49-F238E27FC236}">
                <a16:creationId xmlns:a16="http://schemas.microsoft.com/office/drawing/2014/main" id="{9D7FA8D1-918B-4766-AFD5-79BC252D492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42002" name="AutoShape 40">
              <a:extLst>
                <a:ext uri="{FF2B5EF4-FFF2-40B4-BE49-F238E27FC236}">
                  <a16:creationId xmlns:a16="http://schemas.microsoft.com/office/drawing/2014/main" id="{7A65623E-B9FE-458B-9BB5-41DED37C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D4C6B1A6-94FA-4CC1-AFA8-47C23ABF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E6C96872-350A-45F2-8E19-06C73F8CB1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EFCC67-5DD2-4B80-8181-C9056DC6C2F8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88A90BC3-DA66-4C9F-9BFC-FFDEDCF1E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BAB68EF-3D66-4F6D-96F9-F21DACD9A00C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E62472C-D5F5-4C93-AF5A-190E69362A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01650"/>
            <a:ext cx="6088062" cy="47942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1.1  </a:t>
            </a:r>
            <a:r>
              <a:rPr lang="zh-CN" altLang="en-US">
                <a:latin typeface="Times New Roman" panose="02020603050405020304" pitchFamily="18" charset="0"/>
              </a:rPr>
              <a:t>程序设计语言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B4746DD3-0EA3-41A6-8BFC-0CA970CAA2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机器语言</a:t>
            </a:r>
            <a:r>
              <a:rPr lang="en-US" altLang="zh-CN" sz="2800">
                <a:latin typeface="Times New Roman" panose="02020603050405020304" pitchFamily="18" charset="0"/>
              </a:rPr>
              <a:t>(Machine Language)</a:t>
            </a:r>
            <a:r>
              <a:rPr lang="zh-CN" altLang="en-US" sz="2800">
                <a:latin typeface="Times New Roman" panose="02020603050405020304" pitchFamily="18" charset="0"/>
              </a:rPr>
              <a:t>与汇编语言</a:t>
            </a:r>
            <a:r>
              <a:rPr lang="en-US" altLang="zh-CN" sz="2800">
                <a:latin typeface="Times New Roman" panose="02020603050405020304" pitchFamily="18" charset="0"/>
              </a:rPr>
              <a:t>(Assemble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代码与助记符：更接近于计算机硬件指令系统的工作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高级语言</a:t>
            </a:r>
            <a:r>
              <a:rPr lang="en-US" altLang="zh-CN" sz="2800">
                <a:latin typeface="Times New Roman" panose="02020603050405020304" pitchFamily="18" charset="0"/>
              </a:rPr>
              <a:t>(High Level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其表示方法更接近于待解问题的表示方法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定义数据、描述运算、控制流程、传输数据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如：</a:t>
            </a:r>
            <a:r>
              <a:rPr lang="en-US" altLang="zh-CN" sz="2000">
                <a:latin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FORTRAN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PASCAL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C++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JAVA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SQL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6724" name="AutoShape 4">
            <a:extLst>
              <a:ext uri="{FF2B5EF4-FFF2-40B4-BE49-F238E27FC236}">
                <a16:creationId xmlns:a16="http://schemas.microsoft.com/office/drawing/2014/main" id="{8F9A07AC-6869-4184-B0A8-75ED6802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320800"/>
            <a:ext cx="5543550" cy="5400675"/>
          </a:xfrm>
          <a:prstGeom prst="wedgeRoundRectCallout">
            <a:avLst>
              <a:gd name="adj1" fmla="val -67639"/>
              <a:gd name="adj2" fmla="val -33861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1011 1000 0010 1011 0001 0101 (B82B15)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1000 1110 1101 1000 (8ED8)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1010 0001 0000 0000 0000 0000 (A10000)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1000 1011 0001 1110 0000 0010 0000 0000 (8B1E0200)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1011 1001 0000 0000 0000 0000 (B90000)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0000 0011 1100 1000 (03C8)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0000 0011 1100 1011 (03CB)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1000 1011 0000 1110 0000 0100 0000 0000 (8B0E0400)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1011 1000 0000 0000 0100 1100 (B8004C)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1100 1101 0010 0001 (CD21)</a:t>
            </a:r>
          </a:p>
        </p:txBody>
      </p:sp>
      <p:sp>
        <p:nvSpPr>
          <p:cNvPr id="926725" name="AutoShape 5">
            <a:extLst>
              <a:ext uri="{FF2B5EF4-FFF2-40B4-BE49-F238E27FC236}">
                <a16:creationId xmlns:a16="http://schemas.microsoft.com/office/drawing/2014/main" id="{C262F92A-FC5F-41B6-B5FB-1FF22F69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81075"/>
            <a:ext cx="3527425" cy="3311525"/>
          </a:xfrm>
          <a:prstGeom prst="wedgeRoundRectCallout">
            <a:avLst>
              <a:gd name="adj1" fmla="val -134023"/>
              <a:gd name="adj2" fmla="val 53644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int main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int a,b,c;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a=1234h;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b=5678h;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c=a+b;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926726" name="AutoShape 6">
            <a:extLst>
              <a:ext uri="{FF2B5EF4-FFF2-40B4-BE49-F238E27FC236}">
                <a16:creationId xmlns:a16="http://schemas.microsoft.com/office/drawing/2014/main" id="{D2308A03-EA3F-48CB-820E-BA38AC9F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4925"/>
            <a:ext cx="3671888" cy="5834063"/>
          </a:xfrm>
          <a:prstGeom prst="wedgeRoundRectCallout">
            <a:avLst>
              <a:gd name="adj1" fmla="val 121421"/>
              <a:gd name="adj2" fmla="val -14407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assume cs:code, ds:data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data segment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dw 1234h,5678h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data ends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code segment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start:	mov ax,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mov ds, ax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   	mov ax, ds:[0]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mov bx, ds:[2]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mov cx,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add cx, ax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add cx, 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mov cx, ds:[4]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mov ax, 4c00h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	int 21h  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code ends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end start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  <p:bldP spid="926724" grpId="0" bldLvl="0" animBg="1"/>
      <p:bldP spid="926724" grpId="1" bldLvl="0" animBg="1"/>
      <p:bldP spid="926725" grpId="0" bldLvl="0" animBg="1"/>
      <p:bldP spid="926726" grpId="0" bldLvl="0" animBg="1"/>
      <p:bldP spid="926726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8BD6A751-15BB-4DB2-9BF6-469BCAA5A9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CC5DABB-DD03-456C-9360-5542E46EE2B0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E8EB4C27-D229-4493-839C-790C83F2C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529538C-0D15-49F1-9807-62769AE91CB1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30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312D63C-43D2-47D2-B302-8AE2EE55A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70038" y="419100"/>
            <a:ext cx="6819900" cy="706438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6</a:t>
            </a:r>
            <a:r>
              <a:rPr lang="zh-CN" altLang="en-US" sz="4800">
                <a:latin typeface="Times New Roman" panose="02020603050405020304" pitchFamily="18" charset="0"/>
              </a:rPr>
              <a:t>、</a:t>
            </a:r>
            <a:r>
              <a:rPr lang="zh-CN" altLang="en-US" sz="4800"/>
              <a:t>目标代码生成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9D172EF9-6622-400D-AC8F-113AD0F747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57338"/>
            <a:ext cx="8283575" cy="5040312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将中间代码转换成目标机上的机器指令代码或汇编代码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确定源语言的各种语法成分的目标代码结构（机器指令组</a:t>
            </a:r>
            <a:r>
              <a:rPr lang="en-US" altLang="zh-CN">
                <a:latin typeface="楷体_GB2312" pitchFamily="49" charset="-122"/>
              </a:rPr>
              <a:t>/</a:t>
            </a:r>
            <a:r>
              <a:rPr lang="zh-CN" altLang="en-US">
                <a:latin typeface="楷体_GB2312" pitchFamily="49" charset="-122"/>
              </a:rPr>
              <a:t>汇编语句组）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制定从中间代码到目标代码的翻译策略或算法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目标代码的形式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具有绝对地址的机器指令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汇编语言形式的目标程序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模块结构的机器指令（需要链接程序）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C6554132-736B-4279-AA53-FA901856E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FB0EF8-34FA-4120-BDC2-3412DE5C3DEE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1BCC515B-F9CC-47FF-A38F-A8F9A5C82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351105C-B020-4DE8-B310-8F114FFFDA44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31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E9761B13-9F7D-4576-8A54-197702EBB2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B2734207-BF57-4242-BD09-65B25EC9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F6E8430A-897A-4AD4-86F1-3C40E56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E887D28E-58B7-4B23-BF6E-79BC8C50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9BA87A7F-2D28-484D-908F-2E02549E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sp>
        <p:nvSpPr>
          <p:cNvPr id="934920" name="Text Box 8">
            <a:extLst>
              <a:ext uri="{FF2B5EF4-FFF2-40B4-BE49-F238E27FC236}">
                <a16:creationId xmlns:a16="http://schemas.microsoft.com/office/drawing/2014/main" id="{5376AEF9-BC2B-40C7-941B-75A202D16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666875"/>
            <a:ext cx="6635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vert="eaVert"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表    格    管    理</a:t>
            </a:r>
          </a:p>
        </p:txBody>
      </p:sp>
      <p:sp>
        <p:nvSpPr>
          <p:cNvPr id="44042" name="Line 9">
            <a:extLst>
              <a:ext uri="{FF2B5EF4-FFF2-40B4-BE49-F238E27FC236}">
                <a16:creationId xmlns:a16="http://schemas.microsoft.com/office/drawing/2014/main" id="{EDCA178E-7978-44C4-B863-1FC933D50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430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18FE9AD4-5AC4-44AB-A02A-4333348F9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098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0B7BBBF2-AB0C-4A60-946C-17C1ED9E9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766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CDC2B636-7705-4854-AEF1-D8433C84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9434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13">
            <a:extLst>
              <a:ext uri="{FF2B5EF4-FFF2-40B4-BE49-F238E27FC236}">
                <a16:creationId xmlns:a16="http://schemas.microsoft.com/office/drawing/2014/main" id="{4AAD97A5-B35C-4B0E-A86F-C8AB16360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010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7" name="Group 14">
            <a:extLst>
              <a:ext uri="{FF2B5EF4-FFF2-40B4-BE49-F238E27FC236}">
                <a16:creationId xmlns:a16="http://schemas.microsoft.com/office/drawing/2014/main" id="{010005B2-FD87-4447-8512-AFF659AB126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14475"/>
            <a:ext cx="2644775" cy="4724400"/>
            <a:chOff x="3408" y="1008"/>
            <a:chExt cx="1666" cy="2976"/>
          </a:xfrm>
        </p:grpSpPr>
        <p:grpSp>
          <p:nvGrpSpPr>
            <p:cNvPr id="44067" name="Group 15">
              <a:extLst>
                <a:ext uri="{FF2B5EF4-FFF2-40B4-BE49-F238E27FC236}">
                  <a16:creationId xmlns:a16="http://schemas.microsoft.com/office/drawing/2014/main" id="{75E7162F-352D-4819-A3D3-3D7986925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23C1BF74-AE27-42DC-A6C1-CD2B120EC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418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出    错    处    理</a:t>
                </a:r>
              </a:p>
            </p:txBody>
          </p:sp>
          <p:sp>
            <p:nvSpPr>
              <p:cNvPr id="44070" name="Line 17">
                <a:extLst>
                  <a:ext uri="{FF2B5EF4-FFF2-40B4-BE49-F238E27FC236}">
                    <a16:creationId xmlns:a16="http://schemas.microsoft.com/office/drawing/2014/main" id="{5A9F509C-9402-46B9-AB80-3397242F0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Line 18">
                <a:extLst>
                  <a:ext uri="{FF2B5EF4-FFF2-40B4-BE49-F238E27FC236}">
                    <a16:creationId xmlns:a16="http://schemas.microsoft.com/office/drawing/2014/main" id="{9804A4F1-8AB1-4C3E-A775-CA2EA1BEA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Line 19">
                <a:extLst>
                  <a:ext uri="{FF2B5EF4-FFF2-40B4-BE49-F238E27FC236}">
                    <a16:creationId xmlns:a16="http://schemas.microsoft.com/office/drawing/2014/main" id="{E2DD3883-EDA8-4D61-830E-FC815521B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20">
                <a:extLst>
                  <a:ext uri="{FF2B5EF4-FFF2-40B4-BE49-F238E27FC236}">
                    <a16:creationId xmlns:a16="http://schemas.microsoft.com/office/drawing/2014/main" id="{A2126BD7-3C75-4FB1-905C-A07DEC203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8" name="Line 21">
              <a:extLst>
                <a:ext uri="{FF2B5EF4-FFF2-40B4-BE49-F238E27FC236}">
                  <a16:creationId xmlns:a16="http://schemas.microsoft.com/office/drawing/2014/main" id="{DF0A16E1-6C25-43CA-9AF8-CD82C9D83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8" name="Group 22">
            <a:extLst>
              <a:ext uri="{FF2B5EF4-FFF2-40B4-BE49-F238E27FC236}">
                <a16:creationId xmlns:a16="http://schemas.microsoft.com/office/drawing/2014/main" id="{7B2D672F-9755-45B4-8117-DC4D6CFEB74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6500472B-D034-4A14-AD59-6EDBF703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44066" name="AutoShape 24">
              <a:extLst>
                <a:ext uri="{FF2B5EF4-FFF2-40B4-BE49-F238E27FC236}">
                  <a16:creationId xmlns:a16="http://schemas.microsoft.com/office/drawing/2014/main" id="{0E1D2222-7F88-4BED-8DB0-BACED0850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049" name="Group 25">
            <a:extLst>
              <a:ext uri="{FF2B5EF4-FFF2-40B4-BE49-F238E27FC236}">
                <a16:creationId xmlns:a16="http://schemas.microsoft.com/office/drawing/2014/main" id="{E3805D93-4976-4AC2-B073-C597753EB7C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44063" name="AutoShape 26">
              <a:extLst>
                <a:ext uri="{FF2B5EF4-FFF2-40B4-BE49-F238E27FC236}">
                  <a16:creationId xmlns:a16="http://schemas.microsoft.com/office/drawing/2014/main" id="{E6A09152-52ED-4C6F-A9F3-1CB4908B6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728EA5A9-607F-4860-B3CA-0151C0D06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44050" name="Group 28">
            <a:extLst>
              <a:ext uri="{FF2B5EF4-FFF2-40B4-BE49-F238E27FC236}">
                <a16:creationId xmlns:a16="http://schemas.microsoft.com/office/drawing/2014/main" id="{6E0950B2-EE25-4363-844F-2D1B8A3EF3E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44061" name="AutoShape 29">
              <a:extLst>
                <a:ext uri="{FF2B5EF4-FFF2-40B4-BE49-F238E27FC236}">
                  <a16:creationId xmlns:a16="http://schemas.microsoft.com/office/drawing/2014/main" id="{E437C3BA-E83D-4C63-8610-91E0BA7D6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E5FE7694-513E-47BC-BB96-51AEBB80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44051" name="Group 31">
            <a:extLst>
              <a:ext uri="{FF2B5EF4-FFF2-40B4-BE49-F238E27FC236}">
                <a16:creationId xmlns:a16="http://schemas.microsoft.com/office/drawing/2014/main" id="{47087870-D626-4D49-8CF8-CB50BC250FB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44059" name="AutoShape 32">
              <a:extLst>
                <a:ext uri="{FF2B5EF4-FFF2-40B4-BE49-F238E27FC236}">
                  <a16:creationId xmlns:a16="http://schemas.microsoft.com/office/drawing/2014/main" id="{F606B526-6835-45FD-9892-8410CF07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9AEB34CB-BB2B-4020-A70E-FF816E8C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44052" name="Group 34">
            <a:extLst>
              <a:ext uri="{FF2B5EF4-FFF2-40B4-BE49-F238E27FC236}">
                <a16:creationId xmlns:a16="http://schemas.microsoft.com/office/drawing/2014/main" id="{35D3EEAF-637A-4FF0-A3A0-6E702033D02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44057" name="AutoShape 35">
              <a:extLst>
                <a:ext uri="{FF2B5EF4-FFF2-40B4-BE49-F238E27FC236}">
                  <a16:creationId xmlns:a16="http://schemas.microsoft.com/office/drawing/2014/main" id="{2EED7496-7397-4842-9E10-C11750FD0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10EDF1A7-14CD-4123-8334-43D8238C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D182FB98-C8AD-44C8-B93F-8A37741A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44054" name="Group 39">
            <a:extLst>
              <a:ext uri="{FF2B5EF4-FFF2-40B4-BE49-F238E27FC236}">
                <a16:creationId xmlns:a16="http://schemas.microsoft.com/office/drawing/2014/main" id="{46FACA06-DAFC-45CB-97A2-33FE0838204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44055" name="AutoShape 40">
              <a:extLst>
                <a:ext uri="{FF2B5EF4-FFF2-40B4-BE49-F238E27FC236}">
                  <a16:creationId xmlns:a16="http://schemas.microsoft.com/office/drawing/2014/main" id="{7A882AFF-40D5-40AB-B4D1-A6A29D48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8B42EE57-1A04-4FFD-9D6D-C951A0E4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5A4DC1EC-033F-4939-B2F5-BCC466B03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923C59-93F5-4B4B-8E33-1F1EE4446704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A93B715A-F6CE-42F2-BE26-CF63DC297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E499456-1DA5-472B-8336-FB77166210B7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A6462CC-95BB-424C-B883-1AE582630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81213" y="333375"/>
            <a:ext cx="5183187" cy="6286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7</a:t>
            </a:r>
            <a:r>
              <a:rPr lang="zh-CN" altLang="en-US" sz="4800">
                <a:latin typeface="Times New Roman" panose="02020603050405020304" pitchFamily="18" charset="0"/>
              </a:rPr>
              <a:t>、表格管理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2128E673-7DB9-413B-9BB8-D72BC64FB6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57338"/>
            <a:ext cx="8153400" cy="511175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管理各种符号表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常数、标号、变量、过程、结构</a:t>
            </a:r>
            <a:r>
              <a:rPr lang="en-US" altLang="zh-CN">
                <a:latin typeface="Times New Roman" panose="02020603050405020304" pitchFamily="18" charset="0"/>
              </a:rPr>
              <a:t>……)</a:t>
            </a:r>
            <a:r>
              <a:rPr lang="zh-CN" altLang="en-US">
                <a:latin typeface="Times New Roman" panose="02020603050405020304" pitchFamily="18" charset="0"/>
              </a:rPr>
              <a:t>，查、填（登记、查找）源程序中出现的符号和编译程序生成的符号，为编译的各个阶段提供信息。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辅助语法检查、语义检查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完成静态绑定、管理编译过程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Hash</a:t>
            </a:r>
            <a:r>
              <a:rPr lang="zh-CN" altLang="en-US">
                <a:latin typeface="Times New Roman" panose="02020603050405020304" pitchFamily="18" charset="0"/>
              </a:rPr>
              <a:t>表、链表等各种表的查、填技术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“数据结构与算法”课程的应用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228FF740-9851-4B03-B7E7-560200E04C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82503B-07A5-4520-B650-ADEC0A88AFCD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846989E5-B7F5-4827-B7D2-59C6D8511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041AE4E-1830-4EE2-8431-3D5CD0F4A58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245E8ED-11DD-4897-B91C-386590B74A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228600"/>
            <a:ext cx="7366000" cy="685800"/>
          </a:xfrm>
        </p:spPr>
        <p:txBody>
          <a:bodyPr anchor="ctr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</a:rPr>
              <a:t>1.3 </a:t>
            </a:r>
            <a:r>
              <a:rPr lang="zh-CN" altLang="en-US" sz="4800">
                <a:latin typeface="Times New Roman" panose="02020603050405020304" pitchFamily="18" charset="0"/>
              </a:rPr>
              <a:t>编译程序总体结构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D0535BB9-60A2-40EE-B20D-5CC44F67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FEE02EA3-20BB-4262-B508-624D81D4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71E7F822-241C-4B04-8BB3-7F1E7949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EFFD5068-52E4-4BAA-B4A6-AFDA37FE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语法分析器</a:t>
            </a:r>
          </a:p>
        </p:txBody>
      </p:sp>
      <p:sp>
        <p:nvSpPr>
          <p:cNvPr id="934920" name="Text Box 8">
            <a:extLst>
              <a:ext uri="{FF2B5EF4-FFF2-40B4-BE49-F238E27FC236}">
                <a16:creationId xmlns:a16="http://schemas.microsoft.com/office/drawing/2014/main" id="{6EA70EB2-100B-4DA2-A90F-D9624B453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666875"/>
            <a:ext cx="6635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vert="eaVert"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表    格    管    理</a:t>
            </a:r>
          </a:p>
        </p:txBody>
      </p:sp>
      <p:sp>
        <p:nvSpPr>
          <p:cNvPr id="46090" name="Line 9">
            <a:extLst>
              <a:ext uri="{FF2B5EF4-FFF2-40B4-BE49-F238E27FC236}">
                <a16:creationId xmlns:a16="http://schemas.microsoft.com/office/drawing/2014/main" id="{EB1C520D-F42F-4BAF-997E-D2CBAF2E6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430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0">
            <a:extLst>
              <a:ext uri="{FF2B5EF4-FFF2-40B4-BE49-F238E27FC236}">
                <a16:creationId xmlns:a16="http://schemas.microsoft.com/office/drawing/2014/main" id="{98BAB4CB-A8CF-4F61-B7EB-8A7874E7B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098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1">
            <a:extLst>
              <a:ext uri="{FF2B5EF4-FFF2-40B4-BE49-F238E27FC236}">
                <a16:creationId xmlns:a16="http://schemas.microsoft.com/office/drawing/2014/main" id="{C80EE2CB-DD1B-4C12-BF07-8262D87D9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766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2">
            <a:extLst>
              <a:ext uri="{FF2B5EF4-FFF2-40B4-BE49-F238E27FC236}">
                <a16:creationId xmlns:a16="http://schemas.microsoft.com/office/drawing/2014/main" id="{0D28D256-D394-4D35-BD2A-309A55C66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9434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3">
            <a:extLst>
              <a:ext uri="{FF2B5EF4-FFF2-40B4-BE49-F238E27FC236}">
                <a16:creationId xmlns:a16="http://schemas.microsoft.com/office/drawing/2014/main" id="{F2159823-0167-44D2-AE56-B9B94557B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010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4928" name="Text Box 16">
            <a:extLst>
              <a:ext uri="{FF2B5EF4-FFF2-40B4-BE49-F238E27FC236}">
                <a16:creationId xmlns:a16="http://schemas.microsoft.com/office/drawing/2014/main" id="{36C0CAB0-B2A8-4B57-B889-D43D5760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14475"/>
            <a:ext cx="66357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vert="eaVert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出    错    处    理</a:t>
            </a:r>
          </a:p>
        </p:txBody>
      </p:sp>
      <p:sp>
        <p:nvSpPr>
          <p:cNvPr id="46096" name="Line 17">
            <a:extLst>
              <a:ext uri="{FF2B5EF4-FFF2-40B4-BE49-F238E27FC236}">
                <a16:creationId xmlns:a16="http://schemas.microsoft.com/office/drawing/2014/main" id="{771C581C-6620-4432-AB8F-499FA8B49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098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8">
            <a:extLst>
              <a:ext uri="{FF2B5EF4-FFF2-40B4-BE49-F238E27FC236}">
                <a16:creationId xmlns:a16="http://schemas.microsoft.com/office/drawing/2014/main" id="{6827228F-FE25-4A43-BFC1-197EE442C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668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19">
            <a:extLst>
              <a:ext uri="{FF2B5EF4-FFF2-40B4-BE49-F238E27FC236}">
                <a16:creationId xmlns:a16="http://schemas.microsoft.com/office/drawing/2014/main" id="{4A6AC9E1-E69B-4458-9399-42DA26314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434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0">
            <a:extLst>
              <a:ext uri="{FF2B5EF4-FFF2-40B4-BE49-F238E27FC236}">
                <a16:creationId xmlns:a16="http://schemas.microsoft.com/office/drawing/2014/main" id="{149793E7-294E-4F89-A571-834773492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52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1">
            <a:extLst>
              <a:ext uri="{FF2B5EF4-FFF2-40B4-BE49-F238E27FC236}">
                <a16:creationId xmlns:a16="http://schemas.microsoft.com/office/drawing/2014/main" id="{6FB8C241-C949-49BA-BDEF-9E74A100C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86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01" name="Group 22">
            <a:extLst>
              <a:ext uri="{FF2B5EF4-FFF2-40B4-BE49-F238E27FC236}">
                <a16:creationId xmlns:a16="http://schemas.microsoft.com/office/drawing/2014/main" id="{11F09E15-0C1D-41EB-BD1D-FC095D3F580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624C2B10-3ACC-45C2-A819-A1E14437A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  <p:sp>
          <p:nvSpPr>
            <p:cNvPr id="46119" name="AutoShape 24">
              <a:extLst>
                <a:ext uri="{FF2B5EF4-FFF2-40B4-BE49-F238E27FC236}">
                  <a16:creationId xmlns:a16="http://schemas.microsoft.com/office/drawing/2014/main" id="{5E7565DA-B01F-413E-B836-694112BB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102" name="Group 25">
            <a:extLst>
              <a:ext uri="{FF2B5EF4-FFF2-40B4-BE49-F238E27FC236}">
                <a16:creationId xmlns:a16="http://schemas.microsoft.com/office/drawing/2014/main" id="{28015691-611C-42BC-A1FF-ECA6D315AF1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324475"/>
            <a:ext cx="1524000" cy="381000"/>
            <a:chOff x="2640" y="3408"/>
            <a:chExt cx="960" cy="240"/>
          </a:xfrm>
        </p:grpSpPr>
        <p:sp>
          <p:nvSpPr>
            <p:cNvPr id="46116" name="AutoShape 26">
              <a:extLst>
                <a:ext uri="{FF2B5EF4-FFF2-40B4-BE49-F238E27FC236}">
                  <a16:creationId xmlns:a16="http://schemas.microsoft.com/office/drawing/2014/main" id="{AA0B6BB5-1B3D-4835-BC89-D26FAC61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E4EFC354-3D95-417E-9B91-7EB7B759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</a:t>
              </a:r>
            </a:p>
          </p:txBody>
        </p:sp>
      </p:grpSp>
      <p:grpSp>
        <p:nvGrpSpPr>
          <p:cNvPr id="46103" name="Group 28">
            <a:extLst>
              <a:ext uri="{FF2B5EF4-FFF2-40B4-BE49-F238E27FC236}">
                <a16:creationId xmlns:a16="http://schemas.microsoft.com/office/drawing/2014/main" id="{705DBBA1-459D-434E-877A-D2341BD57D2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81750"/>
            <a:ext cx="1447800" cy="390525"/>
            <a:chOff x="2640" y="4074"/>
            <a:chExt cx="912" cy="246"/>
          </a:xfrm>
        </p:grpSpPr>
        <p:sp>
          <p:nvSpPr>
            <p:cNvPr id="46114" name="AutoShape 29">
              <a:extLst>
                <a:ext uri="{FF2B5EF4-FFF2-40B4-BE49-F238E27FC236}">
                  <a16:creationId xmlns:a16="http://schemas.microsoft.com/office/drawing/2014/main" id="{53BC2E95-F7C7-4A1B-B155-DBC41BB68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AE59097F-FF09-4D9C-B416-3AAF5E0C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目标代码</a:t>
              </a:r>
            </a:p>
          </p:txBody>
        </p:sp>
      </p:grpSp>
      <p:grpSp>
        <p:nvGrpSpPr>
          <p:cNvPr id="46104" name="Group 31">
            <a:extLst>
              <a:ext uri="{FF2B5EF4-FFF2-40B4-BE49-F238E27FC236}">
                <a16:creationId xmlns:a16="http://schemas.microsoft.com/office/drawing/2014/main" id="{8D093AA7-074F-48FE-BF75-5C68F4D57B5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114675"/>
            <a:ext cx="1600200" cy="381000"/>
            <a:chOff x="2640" y="2016"/>
            <a:chExt cx="1008" cy="240"/>
          </a:xfrm>
        </p:grpSpPr>
        <p:sp>
          <p:nvSpPr>
            <p:cNvPr id="46112" name="AutoShape 32">
              <a:extLst>
                <a:ext uri="{FF2B5EF4-FFF2-40B4-BE49-F238E27FC236}">
                  <a16:creationId xmlns:a16="http://schemas.microsoft.com/office/drawing/2014/main" id="{DA56BC26-BB23-41B7-BDD0-01851A9E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4A844055-7604-4567-8B10-48B0CC5E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语法单位</a:t>
              </a:r>
            </a:p>
          </p:txBody>
        </p:sp>
      </p:grpSp>
      <p:grpSp>
        <p:nvGrpSpPr>
          <p:cNvPr id="46105" name="Group 34">
            <a:extLst>
              <a:ext uri="{FF2B5EF4-FFF2-40B4-BE49-F238E27FC236}">
                <a16:creationId xmlns:a16="http://schemas.microsoft.com/office/drawing/2014/main" id="{D64B7882-6E06-4A7F-9F4E-D6DD159526B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47875"/>
            <a:ext cx="1600200" cy="381000"/>
            <a:chOff x="2640" y="1344"/>
            <a:chExt cx="1008" cy="240"/>
          </a:xfrm>
        </p:grpSpPr>
        <p:sp>
          <p:nvSpPr>
            <p:cNvPr id="46110" name="AutoShape 35">
              <a:extLst>
                <a:ext uri="{FF2B5EF4-FFF2-40B4-BE49-F238E27FC236}">
                  <a16:creationId xmlns:a16="http://schemas.microsoft.com/office/drawing/2014/main" id="{5A14AFD9-FC0F-4D4A-B2B2-948248E7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7EA22119-B468-445D-8583-FC9F617B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单词符号</a:t>
              </a:r>
            </a:p>
          </p:txBody>
        </p:sp>
      </p:grpSp>
      <p:sp>
        <p:nvSpPr>
          <p:cNvPr id="934950" name="Rectangle 38">
            <a:extLst>
              <a:ext uri="{FF2B5EF4-FFF2-40B4-BE49-F238E27FC236}">
                <a16:creationId xmlns:a16="http://schemas.microsoft.com/office/drawing/2014/main" id="{019E0E22-23CB-4F08-881A-0F863098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20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词法分析器</a:t>
            </a:r>
          </a:p>
        </p:txBody>
      </p:sp>
      <p:grpSp>
        <p:nvGrpSpPr>
          <p:cNvPr id="46107" name="Group 39">
            <a:extLst>
              <a:ext uri="{FF2B5EF4-FFF2-40B4-BE49-F238E27FC236}">
                <a16:creationId xmlns:a16="http://schemas.microsoft.com/office/drawing/2014/main" id="{2EB2B776-4811-4447-B536-BA08C2A07A3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81075"/>
            <a:ext cx="1524000" cy="381000"/>
            <a:chOff x="2640" y="672"/>
            <a:chExt cx="960" cy="240"/>
          </a:xfrm>
        </p:grpSpPr>
        <p:sp>
          <p:nvSpPr>
            <p:cNvPr id="46108" name="AutoShape 40">
              <a:extLst>
                <a:ext uri="{FF2B5EF4-FFF2-40B4-BE49-F238E27FC236}">
                  <a16:creationId xmlns:a16="http://schemas.microsoft.com/office/drawing/2014/main" id="{078DCD05-639F-4A52-A695-BDFF86C5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953" name="Rectangle 41">
              <a:extLst>
                <a:ext uri="{FF2B5EF4-FFF2-40B4-BE49-F238E27FC236}">
                  <a16:creationId xmlns:a16="http://schemas.microsoft.com/office/drawing/2014/main" id="{44B5CBC6-A911-487F-AA42-6D4EF741C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7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F0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A7D7D5EA-8DEF-4F96-8273-579DEACC22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5EB6DA-0BF8-4F75-B37E-DEC1FA47433D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66DE2C45-BB0E-4DD2-B554-D93B82BCA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6D8816A-5A64-4128-B7B1-99EB8A1A7C3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34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64A66201-AC94-4A95-8259-2039D1C5FD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349250"/>
            <a:ext cx="4487863" cy="631825"/>
          </a:xfrm>
        </p:spPr>
        <p:txBody>
          <a:bodyPr anchor="ctr"/>
          <a:lstStyle/>
          <a:p>
            <a:pPr eaLnBrk="1" hangingPunct="1"/>
            <a:r>
              <a:rPr lang="en-US" altLang="zh-CN" sz="4800"/>
              <a:t>8</a:t>
            </a:r>
            <a:r>
              <a:rPr lang="zh-CN" altLang="en-US" sz="4800"/>
              <a:t>、错误处理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E24D944-8314-4B57-AFBF-0E6332142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700213"/>
            <a:ext cx="8270875" cy="475297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进行各种错误的检查、报告、纠正，以及相应的续编译处理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如：错误的定位与局部化</a:t>
            </a:r>
            <a:r>
              <a:rPr lang="en-US" altLang="zh-CN">
                <a:latin typeface="楷体_GB2312" pitchFamily="49" charset="-122"/>
              </a:rPr>
              <a:t>)</a:t>
            </a: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词法：拼写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语法：语句结构、表达式结构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语义：类型不匹配、参数不匹配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175C4ABA-BC5D-49BF-80A7-957E194899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86A415-AFE3-4EA1-959A-95E3DC67243B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0B42E42A-B1E2-4437-8BC7-767EC0A4A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A45B09-3B43-4D70-8CF9-B08D6CFA6818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35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BBA8C3B-68D7-4FDF-9981-38073CECD4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6225" y="333375"/>
            <a:ext cx="5257800" cy="685800"/>
          </a:xfrm>
        </p:spPr>
        <p:txBody>
          <a:bodyPr anchor="ctr"/>
          <a:lstStyle/>
          <a:p>
            <a:pPr eaLnBrk="1" hangingPunct="1"/>
            <a:r>
              <a:rPr lang="zh-CN" altLang="en-US" sz="4800">
                <a:latin typeface="Times New Roman" panose="02020603050405020304" pitchFamily="18" charset="0"/>
              </a:rPr>
              <a:t>模块分类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FE629D8-A299-4B36-9F0F-63D65E6AB2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844675"/>
            <a:ext cx="7758113" cy="3627438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分析：词法分析、语法分析、语义分析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综合：中间代码生成、代码优化、目标代码生成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辅助：符号表管理、出错处理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8</a:t>
            </a:r>
            <a:r>
              <a:rPr lang="zh-CN" altLang="en-US">
                <a:latin typeface="楷体_GB2312" pitchFamily="49" charset="-122"/>
              </a:rPr>
              <a:t>项功能对应</a:t>
            </a:r>
            <a:r>
              <a:rPr lang="en-US" altLang="zh-CN">
                <a:latin typeface="楷体_GB2312" pitchFamily="49" charset="-122"/>
              </a:rPr>
              <a:t>8</a:t>
            </a:r>
            <a:r>
              <a:rPr lang="zh-CN" altLang="en-US">
                <a:latin typeface="楷体_GB2312" pitchFamily="49" charset="-122"/>
              </a:rPr>
              <a:t>个模块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8">
            <a:extLst>
              <a:ext uri="{FF2B5EF4-FFF2-40B4-BE49-F238E27FC236}">
                <a16:creationId xmlns:a16="http://schemas.microsoft.com/office/drawing/2014/main" id="{C6CB089E-90AA-42EB-88FA-1E717071C7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F9F42D0-1E75-4D94-9F0F-F82EFBD33E6A}" type="slidenum">
              <a:rPr lang="en-US" altLang="zh-CN" sz="26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en-US" sz="2600" b="0">
              <a:ea typeface="宋体" panose="02010600030101010101" pitchFamily="2" charset="-122"/>
            </a:endParaRPr>
          </a:p>
        </p:txBody>
      </p:sp>
      <p:graphicFrame>
        <p:nvGraphicFramePr>
          <p:cNvPr id="952322" name="Object 2">
            <a:extLst>
              <a:ext uri="{FF2B5EF4-FFF2-40B4-BE49-F238E27FC236}">
                <a16:creationId xmlns:a16="http://schemas.microsoft.com/office/drawing/2014/main" id="{CCC173A2-CB35-4569-B00F-9D9F6708985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79500" y="1855788"/>
          <a:ext cx="806450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r:id="rId3" imgW="4140200" imgH="1473200" progId="Visio.Drawing.11">
                  <p:embed/>
                </p:oleObj>
              </mc:Choice>
              <mc:Fallback>
                <p:oleObj r:id="rId3" imgW="4140200" imgH="1473200" progId="Visio.Drawing.11">
                  <p:embed/>
                  <p:pic>
                    <p:nvPicPr>
                      <p:cNvPr id="952322" name="Object 2">
                        <a:extLst>
                          <a:ext uri="{FF2B5EF4-FFF2-40B4-BE49-F238E27FC236}">
                            <a16:creationId xmlns:a16="http://schemas.microsoft.com/office/drawing/2014/main" id="{CCC173A2-CB35-4569-B00F-9D9F67089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855788"/>
                        <a:ext cx="8064500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3" name="Object 3">
            <a:extLst>
              <a:ext uri="{FF2B5EF4-FFF2-40B4-BE49-F238E27FC236}">
                <a16:creationId xmlns:a16="http://schemas.microsoft.com/office/drawing/2014/main" id="{0B615E16-015F-434C-9F28-8A4418DBACD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97325" y="1196975"/>
          <a:ext cx="514667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r:id="rId5" imgW="3022600" imgH="3073400" progId="Visio.Drawing.11">
                  <p:embed/>
                </p:oleObj>
              </mc:Choice>
              <mc:Fallback>
                <p:oleObj r:id="rId5" imgW="3022600" imgH="3073400" progId="Visio.Drawing.11">
                  <p:embed/>
                  <p:pic>
                    <p:nvPicPr>
                      <p:cNvPr id="952323" name="Object 3">
                        <a:extLst>
                          <a:ext uri="{FF2B5EF4-FFF2-40B4-BE49-F238E27FC236}">
                            <a16:creationId xmlns:a16="http://schemas.microsoft.com/office/drawing/2014/main" id="{0B615E16-015F-434C-9F28-8A4418DBA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196975"/>
                        <a:ext cx="5146675" cy="525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4" name="Object 4">
            <a:extLst>
              <a:ext uri="{FF2B5EF4-FFF2-40B4-BE49-F238E27FC236}">
                <a16:creationId xmlns:a16="http://schemas.microsoft.com/office/drawing/2014/main" id="{F74FB773-F3D3-48B3-AF45-752D3EB38FC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268413"/>
          <a:ext cx="3192463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r:id="rId7" imgW="1765300" imgH="2717800" progId="Visio.Drawing.11">
                  <p:embed/>
                </p:oleObj>
              </mc:Choice>
              <mc:Fallback>
                <p:oleObj r:id="rId7" imgW="1765300" imgH="2717800" progId="Visio.Drawing.11">
                  <p:embed/>
                  <p:pic>
                    <p:nvPicPr>
                      <p:cNvPr id="952324" name="Object 4">
                        <a:extLst>
                          <a:ext uri="{FF2B5EF4-FFF2-40B4-BE49-F238E27FC236}">
                            <a16:creationId xmlns:a16="http://schemas.microsoft.com/office/drawing/2014/main" id="{F74FB773-F3D3-48B3-AF45-752D3EB38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3192463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5" name="Object 5">
            <a:extLst>
              <a:ext uri="{FF2B5EF4-FFF2-40B4-BE49-F238E27FC236}">
                <a16:creationId xmlns:a16="http://schemas.microsoft.com/office/drawing/2014/main" id="{BB13F499-3D66-4EBB-9D6C-05BC3012BE7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579563"/>
          <a:ext cx="6403975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r:id="rId9" imgW="3213100" imgH="1079500" progId="Visio.Drawing.11">
                  <p:embed/>
                </p:oleObj>
              </mc:Choice>
              <mc:Fallback>
                <p:oleObj r:id="rId9" imgW="3213100" imgH="1079500" progId="Visio.Drawing.11">
                  <p:embed/>
                  <p:pic>
                    <p:nvPicPr>
                      <p:cNvPr id="952325" name="Object 5">
                        <a:extLst>
                          <a:ext uri="{FF2B5EF4-FFF2-40B4-BE49-F238E27FC236}">
                            <a16:creationId xmlns:a16="http://schemas.microsoft.com/office/drawing/2014/main" id="{BB13F499-3D66-4EBB-9D6C-05BC3012B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79563"/>
                        <a:ext cx="6403975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6" name="Object 6">
            <a:extLst>
              <a:ext uri="{FF2B5EF4-FFF2-40B4-BE49-F238E27FC236}">
                <a16:creationId xmlns:a16="http://schemas.microsoft.com/office/drawing/2014/main" id="{EC30C1C5-A033-4565-816A-52607D748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744663"/>
          <a:ext cx="5311775" cy="319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r:id="rId11" imgW="2654300" imgH="1574800" progId="Visio.Drawing.11">
                  <p:embed/>
                </p:oleObj>
              </mc:Choice>
              <mc:Fallback>
                <p:oleObj r:id="rId11" imgW="2654300" imgH="1574800" progId="Visio.Drawing.11">
                  <p:embed/>
                  <p:pic>
                    <p:nvPicPr>
                      <p:cNvPr id="952326" name="Object 6">
                        <a:extLst>
                          <a:ext uri="{FF2B5EF4-FFF2-40B4-BE49-F238E27FC236}">
                            <a16:creationId xmlns:a16="http://schemas.microsoft.com/office/drawing/2014/main" id="{EC30C1C5-A033-4565-816A-52607D748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44663"/>
                        <a:ext cx="5311775" cy="319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7" name="Object 7">
            <a:extLst>
              <a:ext uri="{FF2B5EF4-FFF2-40B4-BE49-F238E27FC236}">
                <a16:creationId xmlns:a16="http://schemas.microsoft.com/office/drawing/2014/main" id="{0BE4461D-D3EB-4352-95C1-C140F72BC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1852613"/>
          <a:ext cx="82756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r:id="rId13" imgW="4394200" imgH="1574800" progId="Visio.Drawing.11">
                  <p:embed/>
                </p:oleObj>
              </mc:Choice>
              <mc:Fallback>
                <p:oleObj r:id="rId13" imgW="4394200" imgH="1574800" progId="Visio.Drawing.11">
                  <p:embed/>
                  <p:pic>
                    <p:nvPicPr>
                      <p:cNvPr id="952327" name="Object 7">
                        <a:extLst>
                          <a:ext uri="{FF2B5EF4-FFF2-40B4-BE49-F238E27FC236}">
                            <a16:creationId xmlns:a16="http://schemas.microsoft.com/office/drawing/2014/main" id="{0BE4461D-D3EB-4352-95C1-C140F72BC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852613"/>
                        <a:ext cx="8275637" cy="287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8">
            <a:extLst>
              <a:ext uri="{FF2B5EF4-FFF2-40B4-BE49-F238E27FC236}">
                <a16:creationId xmlns:a16="http://schemas.microsoft.com/office/drawing/2014/main" id="{9652A3B6-53EE-4627-AABE-A405B9FA7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3075"/>
            <a:ext cx="8245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sum=(10+20)*(num+square);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的翻译过程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6A1CBBC6-59E9-485B-B63E-A5EBB37F4C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4678ED-2680-480D-92A4-D69AA709736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9CEAE69F-6079-4833-AA74-29B34B74A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08E5B83-8FD0-4774-94B2-828CE20BC4A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37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B28FA5C-6BD0-4273-B00C-5AEBE84476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1.4 </a:t>
            </a:r>
            <a:r>
              <a:rPr lang="zh-CN" altLang="en-US">
                <a:latin typeface="Times New Roman" panose="02020603050405020304" pitchFamily="18" charset="0"/>
              </a:rPr>
              <a:t>编译程序的组织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2EB9D7DF-C890-426F-8A6F-07FD6FFCB4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14475"/>
            <a:ext cx="8424863" cy="50831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根据系统资源的状况、运行目标的要求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r>
              <a:rPr lang="zh-CN" altLang="en-US">
                <a:latin typeface="Times New Roman" panose="02020603050405020304" pitchFamily="18" charset="0"/>
              </a:rPr>
              <a:t>等，可以将一个编译程序设计成多遍（</a:t>
            </a:r>
            <a:r>
              <a:rPr lang="en-US" altLang="zh-CN">
                <a:latin typeface="Times New Roman" panose="02020603050405020304" pitchFamily="18" charset="0"/>
              </a:rPr>
              <a:t>Pass</a:t>
            </a:r>
            <a:r>
              <a:rPr lang="zh-CN" altLang="en-US">
                <a:latin typeface="Times New Roman" panose="02020603050405020304" pitchFamily="18" charset="0"/>
              </a:rPr>
              <a:t>）扫描的形式，在每一遍扫描中，完成不同的任务。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如：首遍构造语法树，二遍处理中间表示，增加信息等。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遍可以和阶段相对应，也可以和阶段无关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单遍代码不太有效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>
            <a:extLst>
              <a:ext uri="{FF2B5EF4-FFF2-40B4-BE49-F238E27FC236}">
                <a16:creationId xmlns:a16="http://schemas.microsoft.com/office/drawing/2014/main" id="{56E4D0F0-0B8E-436B-B203-995A7A2572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EA1041-169F-4D51-B37A-60F2DD890927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209388F4-56D6-4510-B6A8-744DA35E8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8D935F5-6E6F-4E33-A907-409C80483FB3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38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6A9C0AA-38E9-4434-BC97-90A233F00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33375"/>
            <a:ext cx="7793037" cy="7270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1.4 </a:t>
            </a:r>
            <a:r>
              <a:rPr lang="zh-CN" altLang="en-US">
                <a:latin typeface="Times New Roman" panose="02020603050405020304" pitchFamily="18" charset="0"/>
              </a:rPr>
              <a:t>编译程序的组织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7AF3A6A-32A1-43FE-A0A3-C522C09136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89088"/>
            <a:ext cx="8270875" cy="464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编译程序的设计目标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规模小、速度快、诊断能力强、可靠性高、可移植性好、可扩充性好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目标程序也要规模小、执行速度快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编译系统规模较大，因此可移植性很重要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为了提高可移植性，将编译程序划分为前端和后端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726894B3-0CF7-48AB-B4F0-419A3CD774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54AD50-76F4-4AC2-B5F4-C3AD56136EEE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03EC072A-8940-4F53-8903-B79ADDC04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BD45767-748E-4AD8-A09B-2D5EF892AA34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39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9A9D76FE-FC1E-4CAA-AF55-EBAD4DD5A2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1625"/>
            <a:ext cx="7793037" cy="67945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1.4 </a:t>
            </a:r>
            <a:r>
              <a:rPr lang="zh-CN" altLang="en-US">
                <a:latin typeface="Times New Roman" panose="02020603050405020304" pitchFamily="18" charset="0"/>
              </a:rPr>
              <a:t>编译程序的组织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86BE3ABC-F7CB-42AF-ACF2-3D927D4235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628775"/>
            <a:ext cx="8270875" cy="45037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前端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与源语言有关、与目标机无关的部分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词法分析、语法分析、语义分析与中间代码生成、与机器无关的代码优化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后端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与目标机有关的部分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与机器有关的代码优化、目标代码生成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2904-8C6E-4D75-9985-7586E77F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DD2D9D1-4445-4356-A06D-2876AC35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4960"/>
            <a:ext cx="1526569" cy="152656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6955E-E02C-415D-976B-1679F529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FA360A73-6C64-42E1-8782-B79525455313}"/>
              </a:ext>
            </a:extLst>
          </p:cNvPr>
          <p:cNvSpPr/>
          <p:nvPr/>
        </p:nvSpPr>
        <p:spPr>
          <a:xfrm rot="2096553">
            <a:off x="3024849" y="2807570"/>
            <a:ext cx="864096" cy="401261"/>
          </a:xfrm>
          <a:prstGeom prst="striped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2B973579-A862-433E-9DDE-3EC14A808321}"/>
              </a:ext>
            </a:extLst>
          </p:cNvPr>
          <p:cNvSpPr/>
          <p:nvPr/>
        </p:nvSpPr>
        <p:spPr>
          <a:xfrm rot="8334391">
            <a:off x="3013255" y="5103713"/>
            <a:ext cx="864096" cy="401261"/>
          </a:xfrm>
          <a:prstGeom prst="striped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9EE738C-01D7-45EF-A0C5-4A873D35E4F9}"/>
              </a:ext>
            </a:extLst>
          </p:cNvPr>
          <p:cNvSpPr/>
          <p:nvPr/>
        </p:nvSpPr>
        <p:spPr>
          <a:xfrm>
            <a:off x="2695763" y="1685574"/>
            <a:ext cx="1656184" cy="6793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Human Languages</a:t>
            </a:r>
            <a:endParaRPr lang="zh-CN" altLang="en-US" sz="16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80492B6-A29E-44D3-A55D-63B8D3171F72}"/>
              </a:ext>
            </a:extLst>
          </p:cNvPr>
          <p:cNvSpPr/>
          <p:nvPr/>
        </p:nvSpPr>
        <p:spPr>
          <a:xfrm>
            <a:off x="5846343" y="3214087"/>
            <a:ext cx="1784438" cy="6793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Executable</a:t>
            </a:r>
          </a:p>
          <a:p>
            <a:pPr algn="ctr"/>
            <a:r>
              <a:rPr lang="en-US" altLang="zh-CN" sz="1600" b="1" dirty="0"/>
              <a:t>Codes</a:t>
            </a:r>
            <a:endParaRPr lang="zh-CN" altLang="en-US" sz="16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4C6164-E221-4DA4-871F-A60DB5D71A66}"/>
              </a:ext>
            </a:extLst>
          </p:cNvPr>
          <p:cNvGrpSpPr/>
          <p:nvPr/>
        </p:nvGrpSpPr>
        <p:grpSpPr>
          <a:xfrm>
            <a:off x="484710" y="1381512"/>
            <a:ext cx="2013459" cy="1833448"/>
            <a:chOff x="484710" y="1381512"/>
            <a:chExt cx="2013459" cy="183344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DE836D-C8A1-41B5-93EC-500189FF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688391"/>
              <a:ext cx="1526569" cy="152656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EB4498-A924-432D-B8F1-3E32A016752F}"/>
                </a:ext>
              </a:extLst>
            </p:cNvPr>
            <p:cNvSpPr txBox="1"/>
            <p:nvPr/>
          </p:nvSpPr>
          <p:spPr>
            <a:xfrm>
              <a:off x="484710" y="1381512"/>
              <a:ext cx="106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Human</a:t>
              </a:r>
              <a:endPara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D1773C3-D94D-473F-B4BC-D435BFB7EFF8}"/>
              </a:ext>
            </a:extLst>
          </p:cNvPr>
          <p:cNvGrpSpPr/>
          <p:nvPr/>
        </p:nvGrpSpPr>
        <p:grpSpPr>
          <a:xfrm>
            <a:off x="484710" y="4643844"/>
            <a:ext cx="2013459" cy="1858967"/>
            <a:chOff x="484710" y="4643844"/>
            <a:chExt cx="2013459" cy="185896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BEC1AF-5202-45DA-867E-2D2AD24C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4976242"/>
              <a:ext cx="1526569" cy="152656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430111-C64B-4C73-BCD9-F17CAD2A61CA}"/>
                </a:ext>
              </a:extLst>
            </p:cNvPr>
            <p:cNvSpPr txBox="1"/>
            <p:nvPr/>
          </p:nvSpPr>
          <p:spPr>
            <a:xfrm>
              <a:off x="484710" y="4643844"/>
              <a:ext cx="106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Tasks</a:t>
              </a:r>
              <a:endPara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B4DD0DB-F767-4AC8-BA7E-FD1451B43FB0}"/>
              </a:ext>
            </a:extLst>
          </p:cNvPr>
          <p:cNvSpPr txBox="1"/>
          <p:nvPr/>
        </p:nvSpPr>
        <p:spPr>
          <a:xfrm>
            <a:off x="3697003" y="28656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Computer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4F70CBC-4A04-45E4-9D00-1638A61DE475}"/>
              </a:ext>
            </a:extLst>
          </p:cNvPr>
          <p:cNvSpPr/>
          <p:nvPr/>
        </p:nvSpPr>
        <p:spPr>
          <a:xfrm>
            <a:off x="4131049" y="5077458"/>
            <a:ext cx="3070944" cy="918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Able to Understand</a:t>
            </a:r>
            <a:endParaRPr lang="zh-C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Able to Act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13C16B-948C-4C9D-B2FB-4FBDA4251A30}"/>
              </a:ext>
            </a:extLst>
          </p:cNvPr>
          <p:cNvSpPr/>
          <p:nvPr/>
        </p:nvSpPr>
        <p:spPr>
          <a:xfrm>
            <a:off x="4742482" y="2186216"/>
            <a:ext cx="1903351" cy="6793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Programming Languages</a:t>
            </a:r>
            <a:endParaRPr lang="zh-CN" altLang="en-US" sz="16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9F15CF1-7E99-4001-9569-8729AD0B511D}"/>
              </a:ext>
            </a:extLst>
          </p:cNvPr>
          <p:cNvSpPr/>
          <p:nvPr/>
        </p:nvSpPr>
        <p:spPr>
          <a:xfrm>
            <a:off x="6084168" y="2865552"/>
            <a:ext cx="398864" cy="3693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CCDBE-DF23-467A-BF1D-21CB4BC6F17D}"/>
              </a:ext>
            </a:extLst>
          </p:cNvPr>
          <p:cNvSpPr/>
          <p:nvPr/>
        </p:nvSpPr>
        <p:spPr>
          <a:xfrm>
            <a:off x="6932594" y="1912915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How?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1F194D-E31C-4328-BC27-AF5276495011}"/>
              </a:ext>
            </a:extLst>
          </p:cNvPr>
          <p:cNvSpPr/>
          <p:nvPr/>
        </p:nvSpPr>
        <p:spPr>
          <a:xfrm>
            <a:off x="6958620" y="2671334"/>
            <a:ext cx="1357796" cy="4572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Translator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91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12C7C17F-9FB5-48AD-86F4-868E39DF6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91E602-E1E9-4979-B3CA-342E71B1050B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6FA7C645-5878-4F0B-A8FF-9959A36BA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E4E5A8E-2F9E-4F15-895A-A0F9653F95C5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40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D9D0A498-E712-4E91-A0BD-0D947C2798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77813"/>
            <a:ext cx="7793037" cy="990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5E557C87-BA65-446E-A9ED-69932E865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17713"/>
            <a:ext cx="8415338" cy="45799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如何实现编译器？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“第一个编译器是怎样被编译的？”</a:t>
            </a: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893463AA-CF00-4AFE-A583-70C24BAF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6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•"/>
            </a:pP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EDE802-04BD-4810-A2FA-479565185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470275"/>
            <a:ext cx="4351337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6FA7C645-5878-4F0B-A8FF-9959A36BA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E4E5A8E-2F9E-4F15-895A-A0F9653F95C5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41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D9D0A498-E712-4E91-A0BD-0D947C2798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77813"/>
            <a:ext cx="7793037" cy="990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5E557C87-BA65-446E-A9ED-69932E865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17713"/>
            <a:ext cx="8415338" cy="457993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</a:rPr>
              <a:t>如何实现编译器？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“第一个编译器是怎样被编译的？”</a:t>
            </a: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893463AA-CF00-4AFE-A583-70C24BAF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6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•"/>
            </a:pP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2E9947-74F4-43C1-AFEB-83C5884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15870"/>
            <a:ext cx="1866900" cy="276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63ED5D-5974-4822-B264-CDF27AD6324A}"/>
              </a:ext>
            </a:extLst>
          </p:cNvPr>
          <p:cNvSpPr/>
          <p:nvPr/>
        </p:nvSpPr>
        <p:spPr>
          <a:xfrm>
            <a:off x="971600" y="5986821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Grace Murray Hopper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COBOL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之母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01C99A-BB40-42E8-A546-CC0BDDFC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339141"/>
            <a:ext cx="4572000" cy="264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31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6FA7C645-5878-4F0B-A8FF-9959A36BA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E4E5A8E-2F9E-4F15-895A-A0F9653F95C5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D9D0A498-E712-4E91-A0BD-0D947C2798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77813"/>
            <a:ext cx="7793037" cy="990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5E557C87-BA65-446E-A9ED-69932E865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17713"/>
            <a:ext cx="8415338" cy="457993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</a:rPr>
              <a:t>如何实现编译器？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“第一个编译器是怎样被编译的？”</a:t>
            </a: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893463AA-CF00-4AFE-A583-70C24BAF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6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•"/>
            </a:pP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3ED5D-5974-4822-B264-CDF27AD6324A}"/>
              </a:ext>
            </a:extLst>
          </p:cNvPr>
          <p:cNvSpPr/>
          <p:nvPr/>
        </p:nvSpPr>
        <p:spPr>
          <a:xfrm>
            <a:off x="971600" y="5986821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John Backus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1977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图灵奖，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FORTRAN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之父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61B5E4-C24C-4E7F-A89F-C20E9C7E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7" y="3367581"/>
            <a:ext cx="1730534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37B882-E094-4BCB-AF4A-55CA9DD1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91441"/>
            <a:ext cx="4644008" cy="2206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8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C73008AD-B960-4EE4-BE73-C451762FB7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592052-4357-4B8D-A522-A8F2E20CC512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7F3ADF52-39A7-4CBC-8D2D-01233DB96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C10B515-C28D-4AE5-8AB0-601EB199038D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A392F2E2-D6DC-47FC-BD57-0AFFE1266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77813"/>
            <a:ext cx="7793037" cy="990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B24A458-BABF-4531-856F-2336D75D4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17713"/>
            <a:ext cx="8415338" cy="45799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如何实现编译器？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直接用可运行的代码编制</a:t>
            </a:r>
            <a:r>
              <a:rPr lang="en-US" altLang="zh-CN" sz="3200">
                <a:latin typeface="Times New Roman" panose="02020603050405020304" pitchFamily="18" charset="0"/>
              </a:rPr>
              <a:t>——</a:t>
            </a:r>
            <a:r>
              <a:rPr lang="zh-CN" altLang="en-US" sz="3200">
                <a:latin typeface="Times New Roman" panose="02020603050405020304" pitchFamily="18" charset="0"/>
              </a:rPr>
              <a:t>太费力！</a:t>
            </a:r>
          </a:p>
          <a:p>
            <a:pPr lvl="1" eaLnBrk="1" hangingPunct="1"/>
            <a:r>
              <a:rPr lang="zh-CN" altLang="en-US" sz="3200">
                <a:latin typeface="Times New Roman" panose="02020603050405020304" pitchFamily="18" charset="0"/>
              </a:rPr>
              <a:t>自展</a:t>
            </a:r>
            <a:r>
              <a:rPr lang="en-US" altLang="zh-CN" sz="3200">
                <a:latin typeface="Times New Roman" panose="02020603050405020304" pitchFamily="18" charset="0"/>
              </a:rPr>
              <a:t>-</a:t>
            </a:r>
            <a:r>
              <a:rPr lang="zh-CN" altLang="en-US" sz="3200">
                <a:latin typeface="Times New Roman" panose="02020603050405020304" pitchFamily="18" charset="0"/>
              </a:rPr>
              <a:t>使用语言提供的功能来编译该语言自身。</a:t>
            </a:r>
          </a:p>
          <a:p>
            <a:pPr lvl="1" eaLnBrk="1" hangingPunct="1"/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92BA8E62-CE06-486A-A199-CD07169E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6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•"/>
            </a:pP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C864584F-7195-4145-8E42-554F33C9BF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581805A-1364-44A4-BD32-8451537BB08C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6E765223-1E7C-418F-8BC8-A394F4596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BDE97D9-40BD-48F3-B4DC-DF65189A7FB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44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58A138C-94E3-42DE-B0CD-AB27093160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60350"/>
            <a:ext cx="5229225" cy="10144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 T</a:t>
            </a:r>
            <a:r>
              <a:rPr lang="zh-CN" altLang="en-US">
                <a:latin typeface="Times New Roman" panose="02020603050405020304" pitchFamily="18" charset="0"/>
              </a:rPr>
              <a:t>形图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8125E06-1856-4AD1-ACBF-70B7D755A4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209800"/>
            <a:ext cx="7772400" cy="762000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表示语言翻译的 </a:t>
            </a:r>
            <a:r>
              <a:rPr lang="en-US" altLang="zh-CN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形图</a:t>
            </a:r>
          </a:p>
        </p:txBody>
      </p:sp>
      <p:sp>
        <p:nvSpPr>
          <p:cNvPr id="957444" name="Freeform 4">
            <a:extLst>
              <a:ext uri="{FF2B5EF4-FFF2-40B4-BE49-F238E27FC236}">
                <a16:creationId xmlns:a16="http://schemas.microsoft.com/office/drawing/2014/main" id="{360D8591-95A0-4681-985B-35E837FD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7445" name="Text Box 5">
            <a:extLst>
              <a:ext uri="{FF2B5EF4-FFF2-40B4-BE49-F238E27FC236}">
                <a16:creationId xmlns:a16="http://schemas.microsoft.com/office/drawing/2014/main" id="{B03BFC0F-ADDC-4054-B5E4-97393D484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429000"/>
            <a:ext cx="1157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源语言</a:t>
            </a:r>
          </a:p>
        </p:txBody>
      </p:sp>
      <p:sp>
        <p:nvSpPr>
          <p:cNvPr id="957446" name="Text Box 6">
            <a:extLst>
              <a:ext uri="{FF2B5EF4-FFF2-40B4-BE49-F238E27FC236}">
                <a16:creationId xmlns:a16="http://schemas.microsoft.com/office/drawing/2014/main" id="{4CDE425E-7E02-4C78-88F4-650A828D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149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实现语言</a:t>
            </a:r>
          </a:p>
        </p:txBody>
      </p:sp>
      <p:sp>
        <p:nvSpPr>
          <p:cNvPr id="957447" name="Text Box 7">
            <a:extLst>
              <a:ext uri="{FF2B5EF4-FFF2-40B4-BE49-F238E27FC236}">
                <a16:creationId xmlns:a16="http://schemas.microsoft.com/office/drawing/2014/main" id="{BB2EDC82-4C03-4826-9A95-946AB326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1436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目标语言</a:t>
            </a:r>
          </a:p>
        </p:txBody>
      </p:sp>
      <p:sp>
        <p:nvSpPr>
          <p:cNvPr id="957448" name="Line 8">
            <a:extLst>
              <a:ext uri="{FF2B5EF4-FFF2-40B4-BE49-F238E27FC236}">
                <a16:creationId xmlns:a16="http://schemas.microsoft.com/office/drawing/2014/main" id="{47D442EB-B140-4F68-A223-4D3269493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4419600" cy="0"/>
          </a:xfrm>
          <a:prstGeom prst="line">
            <a:avLst/>
          </a:prstGeom>
          <a:noFill/>
          <a:ln w="38100">
            <a:solidFill>
              <a:srgbClr val="00CC99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7449" name="AutoShape 9">
            <a:extLst>
              <a:ext uri="{FF2B5EF4-FFF2-40B4-BE49-F238E27FC236}">
                <a16:creationId xmlns:a16="http://schemas.microsoft.com/office/drawing/2014/main" id="{9C990C68-2611-4549-87D3-E701AB02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676400" cy="685800"/>
          </a:xfrm>
          <a:prstGeom prst="wedgeRoundRectCallout">
            <a:avLst>
              <a:gd name="adj1" fmla="val -76514"/>
              <a:gd name="adj2" fmla="val 156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/>
      <p:bldP spid="957446" grpId="0"/>
      <p:bldP spid="957447" grpId="0"/>
      <p:bldP spid="9574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BB235655-7A6E-43F4-A502-A45BF09A33C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5E72D82-38A6-472A-A774-E342D4BEA866}" type="slidenum">
              <a:rPr lang="en-US" altLang="zh-CN" sz="26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2094082" name="Rectangle 2">
            <a:extLst>
              <a:ext uri="{FF2B5EF4-FFF2-40B4-BE49-F238E27FC236}">
                <a16:creationId xmlns:a16="http://schemas.microsoft.com/office/drawing/2014/main" id="{F226E630-D423-40DC-9943-01E522838E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1916113"/>
            <a:ext cx="8642350" cy="41148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问题一：如何在一个机器上实现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语言编译器？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解决：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工具：汇编语言、汇编程序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F5D1E139-5D97-4DE8-A6DC-1F5A2F3EBE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9875"/>
            <a:ext cx="5957888" cy="1143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自展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13857F0-409C-480D-A193-44472FAC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696913"/>
            <a:ext cx="2193925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982F3C3-B3CD-4AFD-8E4C-C42B8DB6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8334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Ｃ语言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E34AC26-5EC8-487B-8230-971FD7D7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1443038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6CBB13F-F83C-4687-BD6D-CEFFEAB2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838200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03D019-EF31-4B33-8D09-D85BE29C5914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4408488"/>
            <a:ext cx="2493962" cy="1143000"/>
            <a:chOff x="5372020" y="3690987"/>
            <a:chExt cx="2494941" cy="1143000"/>
          </a:xfrm>
        </p:grpSpPr>
        <p:sp>
          <p:nvSpPr>
            <p:cNvPr id="60437" name="Freeform 8">
              <a:extLst>
                <a:ext uri="{FF2B5EF4-FFF2-40B4-BE49-F238E27FC236}">
                  <a16:creationId xmlns:a16="http://schemas.microsoft.com/office/drawing/2014/main" id="{95146432-C4D1-48B0-B7BF-721A6979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446" y="3690987"/>
              <a:ext cx="2193925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Text Box 9">
              <a:extLst>
                <a:ext uri="{FF2B5EF4-FFF2-40B4-BE49-F238E27FC236}">
                  <a16:creationId xmlns:a16="http://schemas.microsoft.com/office/drawing/2014/main" id="{B366AA29-C9C0-497B-B8FA-F4CD670A2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020" y="3827512"/>
              <a:ext cx="11445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汇编语言</a:t>
              </a:r>
            </a:p>
          </p:txBody>
        </p:sp>
        <p:sp>
          <p:nvSpPr>
            <p:cNvPr id="60439" name="Text Box 10">
              <a:extLst>
                <a:ext uri="{FF2B5EF4-FFF2-40B4-BE49-F238E27FC236}">
                  <a16:creationId xmlns:a16="http://schemas.microsoft.com/office/drawing/2014/main" id="{EB18EE80-04E6-43E1-A88E-2186CDFFB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184" y="4437112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0440" name="Text Box 11">
              <a:extLst>
                <a:ext uri="{FF2B5EF4-FFF2-40B4-BE49-F238E27FC236}">
                  <a16:creationId xmlns:a16="http://schemas.microsoft.com/office/drawing/2014/main" id="{24E85292-DC2C-409C-80C7-A0941305C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5061" y="3831586"/>
              <a:ext cx="1231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F21A2B-55B0-4D88-9581-183E552000A2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3770313"/>
            <a:ext cx="2493962" cy="1143000"/>
            <a:chOff x="5372020" y="3690987"/>
            <a:chExt cx="2494941" cy="1143000"/>
          </a:xfrm>
        </p:grpSpPr>
        <p:sp>
          <p:nvSpPr>
            <p:cNvPr id="60433" name="Freeform 8">
              <a:extLst>
                <a:ext uri="{FF2B5EF4-FFF2-40B4-BE49-F238E27FC236}">
                  <a16:creationId xmlns:a16="http://schemas.microsoft.com/office/drawing/2014/main" id="{D8EBC3A8-90AE-438D-849E-6E18FADF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446" y="3690987"/>
              <a:ext cx="2193925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Text Box 9">
              <a:extLst>
                <a:ext uri="{FF2B5EF4-FFF2-40B4-BE49-F238E27FC236}">
                  <a16:creationId xmlns:a16="http://schemas.microsoft.com/office/drawing/2014/main" id="{A9569AD6-8C19-4E41-95EC-E941E91CB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020" y="3827512"/>
              <a:ext cx="11445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语言</a:t>
              </a:r>
            </a:p>
          </p:txBody>
        </p:sp>
        <p:sp>
          <p:nvSpPr>
            <p:cNvPr id="60435" name="Text Box 10">
              <a:extLst>
                <a:ext uri="{FF2B5EF4-FFF2-40B4-BE49-F238E27FC236}">
                  <a16:creationId xmlns:a16="http://schemas.microsoft.com/office/drawing/2014/main" id="{1E01BF32-547A-4CF9-81EE-AB85EC989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184" y="4437112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汇编语言</a:t>
              </a:r>
            </a:p>
          </p:txBody>
        </p:sp>
        <p:sp>
          <p:nvSpPr>
            <p:cNvPr id="60436" name="Text Box 11">
              <a:extLst>
                <a:ext uri="{FF2B5EF4-FFF2-40B4-BE49-F238E27FC236}">
                  <a16:creationId xmlns:a16="http://schemas.microsoft.com/office/drawing/2014/main" id="{D2895498-EA66-434B-8C2F-C3C758CFE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5061" y="3831586"/>
              <a:ext cx="1231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84A000D-26D5-4045-B5AB-0610AE21F028}"/>
              </a:ext>
            </a:extLst>
          </p:cNvPr>
          <p:cNvGrpSpPr>
            <a:grpSpLocks/>
          </p:cNvGrpSpPr>
          <p:nvPr/>
        </p:nvGrpSpPr>
        <p:grpSpPr bwMode="auto">
          <a:xfrm>
            <a:off x="4452938" y="3770313"/>
            <a:ext cx="2495550" cy="1143000"/>
            <a:chOff x="4220633" y="3770632"/>
            <a:chExt cx="2494940" cy="1143000"/>
          </a:xfrm>
        </p:grpSpPr>
        <p:sp>
          <p:nvSpPr>
            <p:cNvPr id="60429" name="Freeform 8">
              <a:extLst>
                <a:ext uri="{FF2B5EF4-FFF2-40B4-BE49-F238E27FC236}">
                  <a16:creationId xmlns:a16="http://schemas.microsoft.com/office/drawing/2014/main" id="{59D634F4-2E91-4A8F-A04F-01FBBDDC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058" y="3770632"/>
              <a:ext cx="2193925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Text Box 9">
              <a:extLst>
                <a:ext uri="{FF2B5EF4-FFF2-40B4-BE49-F238E27FC236}">
                  <a16:creationId xmlns:a16="http://schemas.microsoft.com/office/drawing/2014/main" id="{23F11F04-BAD8-46D5-8C99-728EBE786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633" y="3907157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Ｃ语言</a:t>
              </a:r>
            </a:p>
          </p:txBody>
        </p:sp>
        <p:sp>
          <p:nvSpPr>
            <p:cNvPr id="60431" name="Text Box 10">
              <a:extLst>
                <a:ext uri="{FF2B5EF4-FFF2-40B4-BE49-F238E27FC236}">
                  <a16:creationId xmlns:a16="http://schemas.microsoft.com/office/drawing/2014/main" id="{72928B47-3B9D-4832-B33A-9FF1DC024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796" y="4516757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0432" name="Text Box 11">
              <a:extLst>
                <a:ext uri="{FF2B5EF4-FFF2-40B4-BE49-F238E27FC236}">
                  <a16:creationId xmlns:a16="http://schemas.microsoft.com/office/drawing/2014/main" id="{43BA0693-24A0-4A8C-A649-90A713CAC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673" y="3911231"/>
              <a:ext cx="1231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9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9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9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9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0.07378 2.59259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082" grpId="0" uiExpand="1" build="p"/>
      <p:bldP spid="8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AD1B80-47AF-4FA8-B605-829D6D879BEB}"/>
              </a:ext>
            </a:extLst>
          </p:cNvPr>
          <p:cNvGrpSpPr/>
          <p:nvPr/>
        </p:nvGrpSpPr>
        <p:grpSpPr>
          <a:xfrm>
            <a:off x="5114925" y="1969496"/>
            <a:ext cx="2473325" cy="1276408"/>
            <a:chOff x="6222206" y="3160684"/>
            <a:chExt cx="2473325" cy="1276408"/>
          </a:xfrm>
        </p:grpSpPr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ADA61DA7-242D-4871-A7D2-ED0B9880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793" y="3160684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id="{B4138771-25CB-4B4E-BADF-F1D0EF7E1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206" y="3232121"/>
              <a:ext cx="1279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28">
              <a:extLst>
                <a:ext uri="{FF2B5EF4-FFF2-40B4-BE49-F238E27FC236}">
                  <a16:creationId xmlns:a16="http://schemas.microsoft.com/office/drawing/2014/main" id="{A5EF2D1C-8E78-405C-ABE5-C0AD97EF1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731" y="3222596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56" name="Text Box 30">
              <a:extLst>
                <a:ext uri="{FF2B5EF4-FFF2-40B4-BE49-F238E27FC236}">
                  <a16:creationId xmlns:a16="http://schemas.microsoft.com/office/drawing/2014/main" id="{CC184AA8-3AEB-4050-BA3B-4EC6F627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456" y="4076671"/>
              <a:ext cx="898525" cy="3604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E3497B29-6512-4B29-A95A-5CB06563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518" y="3717925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</p:grpSp>
      <p:sp>
        <p:nvSpPr>
          <p:cNvPr id="61443" name="灯片编号占位符 5">
            <a:extLst>
              <a:ext uri="{FF2B5EF4-FFF2-40B4-BE49-F238E27FC236}">
                <a16:creationId xmlns:a16="http://schemas.microsoft.com/office/drawing/2014/main" id="{183DD7BE-BB79-4A8E-B2FE-7B204F11DE3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E976402-B678-40A3-BE63-2255A918937B}" type="slidenum">
              <a:rPr lang="en-US" altLang="zh-CN" sz="26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128004" name="Text Box 2">
            <a:extLst>
              <a:ext uri="{FF2B5EF4-FFF2-40B4-BE49-F238E27FC236}">
                <a16:creationId xmlns:a16="http://schemas.microsoft.com/office/drawing/2014/main" id="{7C7ED998-0763-4427-BB79-30236CDC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734050"/>
            <a:ext cx="7850188" cy="53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4.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，得到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095118" name="AutoShape 14">
            <a:extLst>
              <a:ext uri="{FF2B5EF4-FFF2-40B4-BE49-F238E27FC236}">
                <a16:creationId xmlns:a16="http://schemas.microsoft.com/office/drawing/2014/main" id="{8EA1BCCF-5405-478C-BA2F-BAF4696CA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87" y="1206500"/>
            <a:ext cx="2045775" cy="428625"/>
          </a:xfrm>
          <a:prstGeom prst="wedgeRoundRectCallout">
            <a:avLst>
              <a:gd name="adj1" fmla="val -57872"/>
              <a:gd name="adj2" fmla="val -1296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tabLst>
                <a:tab pos="88900" algn="l"/>
              </a:tabLst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喜获一个工具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CD0375-B5A5-416F-AEDA-A37779F5D1C3}"/>
              </a:ext>
            </a:extLst>
          </p:cNvPr>
          <p:cNvGrpSpPr/>
          <p:nvPr/>
        </p:nvGrpSpPr>
        <p:grpSpPr>
          <a:xfrm>
            <a:off x="1619250" y="188913"/>
            <a:ext cx="2592388" cy="1219200"/>
            <a:chOff x="1619250" y="188913"/>
            <a:chExt cx="2592388" cy="1219200"/>
          </a:xfrm>
        </p:grpSpPr>
        <p:sp>
          <p:nvSpPr>
            <p:cNvPr id="61455" name="Freeform 15">
              <a:extLst>
                <a:ext uri="{FF2B5EF4-FFF2-40B4-BE49-F238E27FC236}">
                  <a16:creationId xmlns:a16="http://schemas.microsoft.com/office/drawing/2014/main" id="{21A25F47-47A5-4B8E-A0DF-709F6E86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88913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Text Box 16">
              <a:extLst>
                <a:ext uri="{FF2B5EF4-FFF2-40B4-BE49-F238E27FC236}">
                  <a16:creationId xmlns:a16="http://schemas.microsoft.com/office/drawing/2014/main" id="{DDE7B230-E570-44E2-9DA0-F0C7EFBE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260350"/>
              <a:ext cx="1258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FC9649AC-E0FB-406E-9484-DE4D6842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75" y="738188"/>
              <a:ext cx="11223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汇编语言</a:t>
              </a:r>
            </a:p>
          </p:txBody>
        </p:sp>
        <p:sp>
          <p:nvSpPr>
            <p:cNvPr id="61458" name="Text Box 18">
              <a:extLst>
                <a:ext uri="{FF2B5EF4-FFF2-40B4-BE49-F238E27FC236}">
                  <a16:creationId xmlns:a16="http://schemas.microsoft.com/office/drawing/2014/main" id="{A6E05947-7525-4A09-A50A-6DDF1A45C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113" y="260350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2095123" name="Text Box 19">
              <a:extLst>
                <a:ext uri="{FF2B5EF4-FFF2-40B4-BE49-F238E27FC236}">
                  <a16:creationId xmlns:a16="http://schemas.microsoft.com/office/drawing/2014/main" id="{4974DD11-FC7D-4E54-832F-25181CEC7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550" y="1014413"/>
              <a:ext cx="1111250" cy="3937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128022" name="Rectangle 20">
            <a:extLst>
              <a:ext uri="{FF2B5EF4-FFF2-40B4-BE49-F238E27FC236}">
                <a16:creationId xmlns:a16="http://schemas.microsoft.com/office/drawing/2014/main" id="{7EBC5B1B-0FD2-4596-9F00-4E92CAC8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349750"/>
            <a:ext cx="6146800" cy="53022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用汇编语言实现一个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子集的编译程序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EF6D20-BE9B-4F15-B7AC-46F28BAACC0D}"/>
              </a:ext>
            </a:extLst>
          </p:cNvPr>
          <p:cNvGrpSpPr/>
          <p:nvPr/>
        </p:nvGrpSpPr>
        <p:grpSpPr>
          <a:xfrm>
            <a:off x="3421063" y="676275"/>
            <a:ext cx="2525712" cy="1265238"/>
            <a:chOff x="3421063" y="676275"/>
            <a:chExt cx="2525712" cy="1265238"/>
          </a:xfrm>
        </p:grpSpPr>
        <p:sp>
          <p:nvSpPr>
            <p:cNvPr id="61461" name="Freeform 21">
              <a:extLst>
                <a:ext uri="{FF2B5EF4-FFF2-40B4-BE49-F238E27FC236}">
                  <a16:creationId xmlns:a16="http://schemas.microsoft.com/office/drawing/2014/main" id="{A54F4336-C4DE-4C18-A4E0-17410ADD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76275"/>
              <a:ext cx="2378075" cy="912813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Text Box 22">
              <a:extLst>
                <a:ext uri="{FF2B5EF4-FFF2-40B4-BE49-F238E27FC236}">
                  <a16:creationId xmlns:a16="http://schemas.microsoft.com/office/drawing/2014/main" id="{A08A6B65-CA2A-4852-BE35-47B956C5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798513"/>
              <a:ext cx="11509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汇编语言</a:t>
              </a:r>
            </a:p>
          </p:txBody>
        </p:sp>
        <p:sp>
          <p:nvSpPr>
            <p:cNvPr id="61463" name="Text Box 23">
              <a:extLst>
                <a:ext uri="{FF2B5EF4-FFF2-40B4-BE49-F238E27FC236}">
                  <a16:creationId xmlns:a16="http://schemas.microsoft.com/office/drawing/2014/main" id="{E5A73AE5-A9A2-47EA-B152-AB66B1463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450" y="1227138"/>
              <a:ext cx="1111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1464" name="Text Box 24">
              <a:extLst>
                <a:ext uri="{FF2B5EF4-FFF2-40B4-BE49-F238E27FC236}">
                  <a16:creationId xmlns:a16="http://schemas.microsoft.com/office/drawing/2014/main" id="{AFFDF48B-1C57-4DA9-BF75-965B1613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00" y="738188"/>
              <a:ext cx="11588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2095133" name="Text Box 29">
              <a:extLst>
                <a:ext uri="{FF2B5EF4-FFF2-40B4-BE49-F238E27FC236}">
                  <a16:creationId xmlns:a16="http://schemas.microsoft.com/office/drawing/2014/main" id="{85990E13-2290-4940-BEB4-60289458F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547813"/>
              <a:ext cx="898525" cy="3937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B0BC05-FCA5-4D6A-8C76-8FA586BCEE9B}"/>
              </a:ext>
            </a:extLst>
          </p:cNvPr>
          <p:cNvGrpSpPr/>
          <p:nvPr/>
        </p:nvGrpSpPr>
        <p:grpSpPr>
          <a:xfrm>
            <a:off x="5158800" y="183600"/>
            <a:ext cx="2473325" cy="1309687"/>
            <a:chOff x="5164138" y="188913"/>
            <a:chExt cx="2473325" cy="1309687"/>
          </a:xfrm>
        </p:grpSpPr>
        <p:sp>
          <p:nvSpPr>
            <p:cNvPr id="61465" name="Freeform 25">
              <a:extLst>
                <a:ext uri="{FF2B5EF4-FFF2-40B4-BE49-F238E27FC236}">
                  <a16:creationId xmlns:a16="http://schemas.microsoft.com/office/drawing/2014/main" id="{4F491DC0-AA73-4951-8EBD-96830F4FF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188913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Text Box 26">
              <a:extLst>
                <a:ext uri="{FF2B5EF4-FFF2-40B4-BE49-F238E27FC236}">
                  <a16:creationId xmlns:a16="http://schemas.microsoft.com/office/drawing/2014/main" id="{9605CADB-C300-4E78-A99D-30D8561C2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38" y="260350"/>
              <a:ext cx="1279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Text Box 27">
              <a:extLst>
                <a:ext uri="{FF2B5EF4-FFF2-40B4-BE49-F238E27FC236}">
                  <a16:creationId xmlns:a16="http://schemas.microsoft.com/office/drawing/2014/main" id="{B04EB3C4-09FF-4A96-9296-024A9D751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525" y="738188"/>
              <a:ext cx="1168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1468" name="Text Box 28">
              <a:extLst>
                <a:ext uri="{FF2B5EF4-FFF2-40B4-BE49-F238E27FC236}">
                  <a16:creationId xmlns:a16="http://schemas.microsoft.com/office/drawing/2014/main" id="{CEF843C8-BD90-4B5C-A705-862D99239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250825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2095134" name="Text Box 30">
              <a:extLst>
                <a:ext uri="{FF2B5EF4-FFF2-40B4-BE49-F238E27FC236}">
                  <a16:creationId xmlns:a16="http://schemas.microsoft.com/office/drawing/2014/main" id="{36468F89-945E-468C-9E97-617F69A67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388" y="1104900"/>
              <a:ext cx="898525" cy="3937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</a:p>
          </p:txBody>
        </p:sp>
      </p:grpSp>
      <p:sp>
        <p:nvSpPr>
          <p:cNvPr id="128033" name="Rectangle 31">
            <a:extLst>
              <a:ext uri="{FF2B5EF4-FFF2-40B4-BE49-F238E27FC236}">
                <a16:creationId xmlns:a16="http://schemas.microsoft.com/office/drawing/2014/main" id="{45D970E5-46EB-4AC1-AFAB-03FC5E53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4575"/>
            <a:ext cx="5165725" cy="53022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用汇编程序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处理该程序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得到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8039" name="Rectangle 37">
            <a:extLst>
              <a:ext uri="{FF2B5EF4-FFF2-40B4-BE49-F238E27FC236}">
                <a16:creationId xmlns:a16="http://schemas.microsoft.com/office/drawing/2014/main" id="{82EFDC9D-331C-4C6C-9389-3F81F235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22888"/>
            <a:ext cx="6840537" cy="470707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3.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子集编制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语言更大的子集的编译程序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44BECB84-F3F3-42B8-8B73-F3F1F51E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176963"/>
            <a:ext cx="7850188" cy="4977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5.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重复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，直到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语言所有语法被覆盖，得到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FCE74-7658-4E9B-81DD-3635A86451BA}"/>
              </a:ext>
            </a:extLst>
          </p:cNvPr>
          <p:cNvGrpSpPr/>
          <p:nvPr/>
        </p:nvGrpSpPr>
        <p:grpSpPr>
          <a:xfrm>
            <a:off x="1487777" y="1974995"/>
            <a:ext cx="2473325" cy="1276408"/>
            <a:chOff x="5164138" y="188913"/>
            <a:chExt cx="2473325" cy="1276408"/>
          </a:xfrm>
        </p:grpSpPr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17920C2D-FF22-4524-9844-7593E48D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188913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6">
              <a:extLst>
                <a:ext uri="{FF2B5EF4-FFF2-40B4-BE49-F238E27FC236}">
                  <a16:creationId xmlns:a16="http://schemas.microsoft.com/office/drawing/2014/main" id="{28FFC6D3-6E41-4649-96E1-CB32BF0F1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38" y="260350"/>
              <a:ext cx="1279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27">
              <a:extLst>
                <a:ext uri="{FF2B5EF4-FFF2-40B4-BE49-F238E27FC236}">
                  <a16:creationId xmlns:a16="http://schemas.microsoft.com/office/drawing/2014/main" id="{0C41420D-41D2-4CC9-8E51-5C146E33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817" y="738188"/>
              <a:ext cx="1168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82E13A80-947E-47B4-827B-0F25CFC49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250825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FB32CC8F-DD2E-45E8-9DB3-7E164106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388" y="1104900"/>
              <a:ext cx="898525" cy="3604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9010CD0-2FD2-4CBD-BDB3-F5F686806B18}"/>
              </a:ext>
            </a:extLst>
          </p:cNvPr>
          <p:cNvGrpSpPr/>
          <p:nvPr/>
        </p:nvGrpSpPr>
        <p:grpSpPr>
          <a:xfrm>
            <a:off x="5158800" y="183600"/>
            <a:ext cx="2473325" cy="1309687"/>
            <a:chOff x="5164138" y="188913"/>
            <a:chExt cx="2473325" cy="1309687"/>
          </a:xfrm>
        </p:grpSpPr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D357E8F5-BCCE-44F4-AA87-EB7A0DA38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188913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55838EE6-5A32-402C-956B-3CD3CEDCD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38" y="260350"/>
              <a:ext cx="1279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Ｃ子集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5EE81C6C-693D-4D59-9BC9-21F4D1AA0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525" y="738188"/>
              <a:ext cx="1168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C6E2FCBC-B8F6-4F8E-877B-DB59F6995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250825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64" name="Text Box 30">
              <a:extLst>
                <a:ext uri="{FF2B5EF4-FFF2-40B4-BE49-F238E27FC236}">
                  <a16:creationId xmlns:a16="http://schemas.microsoft.com/office/drawing/2014/main" id="{A920EE72-0D9F-4238-A27A-87E3EEDD6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388" y="1104900"/>
              <a:ext cx="898525" cy="3937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</a:p>
          </p:txBody>
        </p:sp>
      </p:grpSp>
      <p:sp>
        <p:nvSpPr>
          <p:cNvPr id="65" name="AutoShape 14">
            <a:extLst>
              <a:ext uri="{FF2B5EF4-FFF2-40B4-BE49-F238E27FC236}">
                <a16:creationId xmlns:a16="http://schemas.microsoft.com/office/drawing/2014/main" id="{B55A4F87-1D5C-4F42-A564-5F03C20A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87" y="2929892"/>
            <a:ext cx="2045775" cy="428625"/>
          </a:xfrm>
          <a:prstGeom prst="wedgeRoundRectCallout">
            <a:avLst>
              <a:gd name="adj1" fmla="val -57872"/>
              <a:gd name="adj2" fmla="val -1296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tabLst>
                <a:tab pos="88900" algn="l"/>
              </a:tabLst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喜获另一个工具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8CBD348-F700-4349-B5D0-7F0711306F4A}"/>
              </a:ext>
            </a:extLst>
          </p:cNvPr>
          <p:cNvGrpSpPr/>
          <p:nvPr/>
        </p:nvGrpSpPr>
        <p:grpSpPr>
          <a:xfrm>
            <a:off x="6552336" y="4014392"/>
            <a:ext cx="2473325" cy="1276408"/>
            <a:chOff x="6222206" y="3160684"/>
            <a:chExt cx="2473325" cy="1276408"/>
          </a:xfrm>
        </p:grpSpPr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11B5BBB6-D7BE-4AE6-8BE5-5B5CB796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793" y="3160684"/>
              <a:ext cx="2378075" cy="912812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6 h 720"/>
                <a:gd name="T4" fmla="*/ 2147483646 w 2208"/>
                <a:gd name="T5" fmla="*/ 2147483646 h 720"/>
                <a:gd name="T6" fmla="*/ 2147483646 w 2208"/>
                <a:gd name="T7" fmla="*/ 2147483646 h 720"/>
                <a:gd name="T8" fmla="*/ 2147483646 w 2208"/>
                <a:gd name="T9" fmla="*/ 2147483646 h 720"/>
                <a:gd name="T10" fmla="*/ 2147483646 w 2208"/>
                <a:gd name="T11" fmla="*/ 2147483646 h 720"/>
                <a:gd name="T12" fmla="*/ 2147483646 w 2208"/>
                <a:gd name="T13" fmla="*/ 2147483646 h 720"/>
                <a:gd name="T14" fmla="*/ 214748364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8452BA34-C12E-4AFC-BBE5-573BD9CAC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206" y="3232121"/>
              <a:ext cx="1279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Ｃ语言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3E512E73-6399-4D04-A2F6-0429C4D87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731" y="3222596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  <p:sp>
          <p:nvSpPr>
            <p:cNvPr id="70" name="Text Box 30">
              <a:extLst>
                <a:ext uri="{FF2B5EF4-FFF2-40B4-BE49-F238E27FC236}">
                  <a16:creationId xmlns:a16="http://schemas.microsoft.com/office/drawing/2014/main" id="{C052088F-202D-48A2-A51C-AFFD69C41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456" y="4076671"/>
              <a:ext cx="898525" cy="3604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1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n</a:t>
              </a:r>
              <a:endPara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D42149AE-845A-4870-83CF-E3C042338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518" y="3717925"/>
              <a:ext cx="1193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机器语言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3619752-0CE7-4D58-A057-774ADE1B74AF}"/>
              </a:ext>
            </a:extLst>
          </p:cNvPr>
          <p:cNvSpPr txBox="1"/>
          <p:nvPr/>
        </p:nvSpPr>
        <p:spPr>
          <a:xfrm>
            <a:off x="6539925" y="3438525"/>
            <a:ext cx="584775" cy="246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20347 0.330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2095118" grpId="0" animBg="1"/>
      <p:bldP spid="128022" grpId="0"/>
      <p:bldP spid="128033" grpId="0"/>
      <p:bldP spid="128039" grpId="0"/>
      <p:bldP spid="41" grpId="0"/>
      <p:bldP spid="65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F34185B3-55E8-46D8-AC8D-7D0A9C1584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5BDDB8-63A6-4956-AC03-E7029CAF112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EE797CF7-FB9B-4546-BDB3-96139349D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BBEE1B2-2776-446D-A4E7-B506C39E9F0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47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49D4756-A505-4BDB-9963-D08443A58F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404813"/>
            <a:ext cx="6769100" cy="7921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</a:rPr>
              <a:t>移植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6F24E9C6-7675-44EE-80E1-DDDA964DE6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531938"/>
            <a:ext cx="8229600" cy="1752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问题二：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机上有一个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语言编译器，是否可利用此编译器实现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机上的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语言编译器？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条件：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机有</a:t>
            </a:r>
            <a:r>
              <a:rPr lang="en-US" altLang="zh-CN" sz="2400" dirty="0">
                <a:latin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</a:rPr>
              <a:t>语言的编译程序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目的：实现B机的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语言的编译</a:t>
            </a:r>
          </a:p>
        </p:txBody>
      </p:sp>
      <p:sp>
        <p:nvSpPr>
          <p:cNvPr id="58374" name="Line 4">
            <a:extLst>
              <a:ext uri="{FF2B5EF4-FFF2-40B4-BE49-F238E27FC236}">
                <a16:creationId xmlns:a16="http://schemas.microsoft.com/office/drawing/2014/main" id="{764DA039-2922-4523-A2FD-24D9DDC5F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6524625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Freeform 9">
            <a:extLst>
              <a:ext uri="{FF2B5EF4-FFF2-40B4-BE49-F238E27FC236}">
                <a16:creationId xmlns:a16="http://schemas.microsoft.com/office/drawing/2014/main" id="{37E84BA6-1897-4E2F-A55E-D9507E97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581400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394E2A1C-17DF-41A0-8192-803449E3B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3657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8378" name="Text Box 11">
            <a:extLst>
              <a:ext uri="{FF2B5EF4-FFF2-40B4-BE49-F238E27FC236}">
                <a16:creationId xmlns:a16="http://schemas.microsoft.com/office/drawing/2014/main" id="{35D10007-BDB0-40D7-A4BC-5715EF1D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28783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66CDE9A6-CFE9-4264-9D50-60A854F2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871" y="3644900"/>
            <a:ext cx="100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8380" name="AutoShape 13">
            <a:extLst>
              <a:ext uri="{FF2B5EF4-FFF2-40B4-BE49-F238E27FC236}">
                <a16:creationId xmlns:a16="http://schemas.microsoft.com/office/drawing/2014/main" id="{FA8DD516-619B-4E81-BCAC-360B8E23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230688"/>
            <a:ext cx="1081087" cy="142875"/>
          </a:xfrm>
          <a:prstGeom prst="rightArrow">
            <a:avLst>
              <a:gd name="adj1" fmla="val 50000"/>
              <a:gd name="adj2" fmla="val 189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8478" name="AutoShape 14">
            <a:extLst>
              <a:ext uri="{FF2B5EF4-FFF2-40B4-BE49-F238E27FC236}">
                <a16:creationId xmlns:a16="http://schemas.microsoft.com/office/drawing/2014/main" id="{612BFF59-5952-4134-B65A-99E46992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5864225"/>
            <a:ext cx="2376487" cy="576263"/>
          </a:xfrm>
          <a:prstGeom prst="wedgeRectCallout">
            <a:avLst>
              <a:gd name="adj1" fmla="val -49306"/>
              <a:gd name="adj2" fmla="val -299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要完成的任务</a:t>
            </a:r>
          </a:p>
        </p:txBody>
      </p:sp>
      <p:sp>
        <p:nvSpPr>
          <p:cNvPr id="58382" name="Freeform 5">
            <a:extLst>
              <a:ext uri="{FF2B5EF4-FFF2-40B4-BE49-F238E27FC236}">
                <a16:creationId xmlns:a16="http://schemas.microsoft.com/office/drawing/2014/main" id="{94AAE61E-FA5C-4289-A8C9-933946B1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608388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Text Box 6">
            <a:extLst>
              <a:ext uri="{FF2B5EF4-FFF2-40B4-BE49-F238E27FC236}">
                <a16:creationId xmlns:a16="http://schemas.microsoft.com/office/drawing/2014/main" id="{E12B0BBE-9413-466C-8C9A-A3C7AE3F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6845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8384" name="Text Box 7">
            <a:extLst>
              <a:ext uri="{FF2B5EF4-FFF2-40B4-BE49-F238E27FC236}">
                <a16:creationId xmlns:a16="http://schemas.microsoft.com/office/drawing/2014/main" id="{A3B7EE2B-833F-4E8A-B084-A05A1A19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4257675"/>
            <a:ext cx="1027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8385" name="Text Box 8">
            <a:extLst>
              <a:ext uri="{FF2B5EF4-FFF2-40B4-BE49-F238E27FC236}">
                <a16:creationId xmlns:a16="http://schemas.microsoft.com/office/drawing/2014/main" id="{75C482E3-FE90-4F41-A03A-CAB34174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3684588"/>
            <a:ext cx="1027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机器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/>
      <p:bldP spid="58377" grpId="0"/>
      <p:bldP spid="58378" grpId="0"/>
      <p:bldP spid="58379" grpId="0"/>
      <p:bldP spid="58380" grpId="0" animBg="1"/>
      <p:bldP spid="958478" grpId="0" animBg="1"/>
      <p:bldP spid="58382" grpId="0" animBg="1"/>
      <p:bldP spid="58383" grpId="0"/>
      <p:bldP spid="58384" grpId="0"/>
      <p:bldP spid="5838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F34185B3-55E8-46D8-AC8D-7D0A9C1584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5BDDB8-63A6-4956-AC03-E7029CAF112F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EE797CF7-FB9B-4546-BDB3-96139349D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BBEE1B2-2776-446D-A4E7-B506C39E9F06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48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49D4756-A505-4BDB-9963-D08443A58F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404813"/>
            <a:ext cx="6769100" cy="7921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</a:rPr>
              <a:t>移植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6F24E9C6-7675-44EE-80E1-DDDA964DE6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531938"/>
            <a:ext cx="8229600" cy="1752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问题二：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机上有一个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语言编译器，是否可利用此编译器实现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机上的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语言编译器？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条件：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机有</a:t>
            </a:r>
            <a:r>
              <a:rPr lang="en-US" altLang="zh-CN" sz="2400" dirty="0">
                <a:latin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</a:rPr>
              <a:t>语言的编译程序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目的：实现B机的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语言的编译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0F769F-363F-4636-B42D-EE5CC611B81D}"/>
              </a:ext>
            </a:extLst>
          </p:cNvPr>
          <p:cNvGrpSpPr/>
          <p:nvPr/>
        </p:nvGrpSpPr>
        <p:grpSpPr>
          <a:xfrm>
            <a:off x="5497513" y="3581400"/>
            <a:ext cx="3505200" cy="1163638"/>
            <a:chOff x="5497513" y="3581400"/>
            <a:chExt cx="3505200" cy="1163638"/>
          </a:xfrm>
        </p:grpSpPr>
        <p:sp>
          <p:nvSpPr>
            <p:cNvPr id="58376" name="Freeform 9">
              <a:extLst>
                <a:ext uri="{FF2B5EF4-FFF2-40B4-BE49-F238E27FC236}">
                  <a16:creationId xmlns:a16="http://schemas.microsoft.com/office/drawing/2014/main" id="{37E84BA6-1897-4E2F-A55E-D9507E97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3713" y="3581400"/>
              <a:ext cx="3429000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7 h 720"/>
                <a:gd name="T4" fmla="*/ 2147483647 w 2208"/>
                <a:gd name="T5" fmla="*/ 2147483647 h 720"/>
                <a:gd name="T6" fmla="*/ 2147483647 w 2208"/>
                <a:gd name="T7" fmla="*/ 2147483647 h 720"/>
                <a:gd name="T8" fmla="*/ 2147483647 w 2208"/>
                <a:gd name="T9" fmla="*/ 2147483647 h 720"/>
                <a:gd name="T10" fmla="*/ 2147483647 w 2208"/>
                <a:gd name="T11" fmla="*/ 2147483647 h 720"/>
                <a:gd name="T12" fmla="*/ 2147483647 w 2208"/>
                <a:gd name="T13" fmla="*/ 2147483647 h 720"/>
                <a:gd name="T14" fmla="*/ 2147483647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Text Box 10">
              <a:extLst>
                <a:ext uri="{FF2B5EF4-FFF2-40B4-BE49-F238E27FC236}">
                  <a16:creationId xmlns:a16="http://schemas.microsoft.com/office/drawing/2014/main" id="{394E2A1C-17DF-41A0-8192-803449E3B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3" y="3657600"/>
              <a:ext cx="11033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58378" name="Text Box 11">
              <a:extLst>
                <a:ext uri="{FF2B5EF4-FFF2-40B4-BE49-F238E27FC236}">
                  <a16:creationId xmlns:a16="http://schemas.microsoft.com/office/drawing/2014/main" id="{35D10007-BDB0-40D7-A4BC-5715EF1DC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4287838"/>
              <a:ext cx="1000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58379" name="Text Box 12">
              <a:extLst>
                <a:ext uri="{FF2B5EF4-FFF2-40B4-BE49-F238E27FC236}">
                  <a16:creationId xmlns:a16="http://schemas.microsoft.com/office/drawing/2014/main" id="{66CDE9A6-CFE9-4264-9D50-60A854F28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3871" y="3644900"/>
              <a:ext cx="10086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机器</a:t>
              </a:r>
            </a:p>
          </p:txBody>
        </p:sp>
      </p:grpSp>
      <p:sp>
        <p:nvSpPr>
          <p:cNvPr id="58380" name="AutoShape 13">
            <a:extLst>
              <a:ext uri="{FF2B5EF4-FFF2-40B4-BE49-F238E27FC236}">
                <a16:creationId xmlns:a16="http://schemas.microsoft.com/office/drawing/2014/main" id="{FA8DD516-619B-4E81-BCAC-360B8E23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230688"/>
            <a:ext cx="1081087" cy="142875"/>
          </a:xfrm>
          <a:prstGeom prst="rightArrow">
            <a:avLst>
              <a:gd name="adj1" fmla="val 50000"/>
              <a:gd name="adj2" fmla="val 189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82" name="Freeform 5">
            <a:extLst>
              <a:ext uri="{FF2B5EF4-FFF2-40B4-BE49-F238E27FC236}">
                <a16:creationId xmlns:a16="http://schemas.microsoft.com/office/drawing/2014/main" id="{94AAE61E-FA5C-4289-A8C9-933946B1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608388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Text Box 6">
            <a:extLst>
              <a:ext uri="{FF2B5EF4-FFF2-40B4-BE49-F238E27FC236}">
                <a16:creationId xmlns:a16="http://schemas.microsoft.com/office/drawing/2014/main" id="{E12B0BBE-9413-466C-8C9A-A3C7AE3F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6845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8384" name="Text Box 7">
            <a:extLst>
              <a:ext uri="{FF2B5EF4-FFF2-40B4-BE49-F238E27FC236}">
                <a16:creationId xmlns:a16="http://schemas.microsoft.com/office/drawing/2014/main" id="{A3B7EE2B-833F-4E8A-B084-A05A1A19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4257675"/>
            <a:ext cx="1027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8385" name="Text Box 8">
            <a:extLst>
              <a:ext uri="{FF2B5EF4-FFF2-40B4-BE49-F238E27FC236}">
                <a16:creationId xmlns:a16="http://schemas.microsoft.com/office/drawing/2014/main" id="{75C482E3-FE90-4F41-A03A-CAB34174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3684588"/>
            <a:ext cx="1027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机器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E78F9D-1B25-4D72-B82B-FD522E3E6E5E}"/>
              </a:ext>
            </a:extLst>
          </p:cNvPr>
          <p:cNvGrpSpPr/>
          <p:nvPr/>
        </p:nvGrpSpPr>
        <p:grpSpPr>
          <a:xfrm>
            <a:off x="5573713" y="5184776"/>
            <a:ext cx="3462783" cy="1339849"/>
            <a:chOff x="5573713" y="5184776"/>
            <a:chExt cx="3462783" cy="1339849"/>
          </a:xfrm>
        </p:grpSpPr>
        <p:sp>
          <p:nvSpPr>
            <p:cNvPr id="58374" name="Line 4">
              <a:extLst>
                <a:ext uri="{FF2B5EF4-FFF2-40B4-BE49-F238E27FC236}">
                  <a16:creationId xmlns:a16="http://schemas.microsoft.com/office/drawing/2014/main" id="{764DA039-2922-4523-A2FD-24D9DDC5F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6524625"/>
              <a:ext cx="2286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8455339-A4A8-4450-8F0E-42620E49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3713" y="5184776"/>
              <a:ext cx="3429000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2147483647 h 720"/>
                <a:gd name="T4" fmla="*/ 2147483647 w 2208"/>
                <a:gd name="T5" fmla="*/ 2147483647 h 720"/>
                <a:gd name="T6" fmla="*/ 2147483647 w 2208"/>
                <a:gd name="T7" fmla="*/ 2147483647 h 720"/>
                <a:gd name="T8" fmla="*/ 2147483647 w 2208"/>
                <a:gd name="T9" fmla="*/ 2147483647 h 720"/>
                <a:gd name="T10" fmla="*/ 2147483647 w 2208"/>
                <a:gd name="T11" fmla="*/ 2147483647 h 720"/>
                <a:gd name="T12" fmla="*/ 2147483647 w 2208"/>
                <a:gd name="T13" fmla="*/ 2147483647 h 720"/>
                <a:gd name="T14" fmla="*/ 2147483647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5A801B34-54D8-4132-866E-A62EA3F5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713" y="5260976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F8145783-8361-4372-B0EF-CD9F3B365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988" y="5834063"/>
              <a:ext cx="10271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A83DBE25-FC45-478D-83EF-EFEBB555D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9383" y="5229200"/>
              <a:ext cx="10271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机器</a:t>
              </a:r>
            </a:p>
          </p:txBody>
        </p:sp>
      </p:grpSp>
      <p:sp>
        <p:nvSpPr>
          <p:cNvPr id="26" name="AutoShape 13">
            <a:extLst>
              <a:ext uri="{FF2B5EF4-FFF2-40B4-BE49-F238E27FC236}">
                <a16:creationId xmlns:a16="http://schemas.microsoft.com/office/drawing/2014/main" id="{ACBF8DDA-D2A1-4A59-8E9F-B70B63CD9ACB}"/>
              </a:ext>
            </a:extLst>
          </p:cNvPr>
          <p:cNvSpPr>
            <a:spLocks noChangeArrowheads="1"/>
          </p:cNvSpPr>
          <p:nvPr/>
        </p:nvSpPr>
        <p:spPr bwMode="auto">
          <a:xfrm rot="1379336">
            <a:off x="4211637" y="4995357"/>
            <a:ext cx="1081087" cy="142875"/>
          </a:xfrm>
          <a:prstGeom prst="rightArrow">
            <a:avLst>
              <a:gd name="adj1" fmla="val 50000"/>
              <a:gd name="adj2" fmla="val 189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0E6C43-E22A-4E7D-9951-A1A1F65E7B18}"/>
              </a:ext>
            </a:extLst>
          </p:cNvPr>
          <p:cNvSpPr txBox="1"/>
          <p:nvPr/>
        </p:nvSpPr>
        <p:spPr>
          <a:xfrm>
            <a:off x="816966" y="5572601"/>
            <a:ext cx="41646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例如：</a:t>
            </a:r>
            <a:r>
              <a:rPr lang="en-US" altLang="zh-CN" b="1" dirty="0">
                <a:solidFill>
                  <a:schemeClr val="tx2"/>
                </a:solidFill>
              </a:rPr>
              <a:t>A</a:t>
            </a:r>
            <a:r>
              <a:rPr lang="zh-CN" altLang="en-US" b="1" dirty="0">
                <a:solidFill>
                  <a:schemeClr val="tx2"/>
                </a:solidFill>
              </a:rPr>
              <a:t>为电脑，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为手机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FCA95AA-C291-4E81-BF92-19CA3DF3DF65}"/>
              </a:ext>
            </a:extLst>
          </p:cNvPr>
          <p:cNvSpPr/>
          <p:nvPr/>
        </p:nvSpPr>
        <p:spPr bwMode="auto">
          <a:xfrm>
            <a:off x="3658571" y="5066794"/>
            <a:ext cx="1136189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/>
              <a:t>子任务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9750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 animBg="1"/>
      <p:bldP spid="26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>
            <a:extLst>
              <a:ext uri="{FF2B5EF4-FFF2-40B4-BE49-F238E27FC236}">
                <a16:creationId xmlns:a16="http://schemas.microsoft.com/office/drawing/2014/main" id="{2BA41403-545F-4F9C-B15B-DFD54ADF2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186A58-20A7-4017-B5EB-130E3C32EB5C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7D770309-AECF-43A9-993B-593A394A7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659E12C-6956-46CA-97AC-BE3615FF60A9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49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9396" name="Freeform 2">
            <a:extLst>
              <a:ext uri="{FF2B5EF4-FFF2-40B4-BE49-F238E27FC236}">
                <a16:creationId xmlns:a16="http://schemas.microsoft.com/office/drawing/2014/main" id="{F6643C69-9C47-44B6-BF3E-23F09343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3787775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7F0BC3C5-B0D0-41E9-B87A-4F2760641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2B191F55-3F8A-4DB9-B513-70D5FCCA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6F4D2817-2182-4084-B0CB-2D2BF013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0" name="Freeform 6">
            <a:extLst>
              <a:ext uri="{FF2B5EF4-FFF2-40B4-BE49-F238E27FC236}">
                <a16:creationId xmlns:a16="http://schemas.microsoft.com/office/drawing/2014/main" id="{B701F021-CE06-4C2E-9A98-05D171A0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95788"/>
            <a:ext cx="3546475" cy="11414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871BF0B6-21FB-451B-8EC3-CC677B43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44164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02" name="Text Box 8">
            <a:extLst>
              <a:ext uri="{FF2B5EF4-FFF2-40B4-BE49-F238E27FC236}">
                <a16:creationId xmlns:a16="http://schemas.microsoft.com/office/drawing/2014/main" id="{71DAD58D-2234-4C7A-8481-80ED1D28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0244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Ａ机器</a:t>
            </a:r>
          </a:p>
        </p:txBody>
      </p:sp>
      <p:sp>
        <p:nvSpPr>
          <p:cNvPr id="59403" name="Text Box 9">
            <a:extLst>
              <a:ext uri="{FF2B5EF4-FFF2-40B4-BE49-F238E27FC236}">
                <a16:creationId xmlns:a16="http://schemas.microsoft.com/office/drawing/2014/main" id="{BD58ED1C-3808-4795-B493-6046BBC9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04" name="Freeform 10">
            <a:extLst>
              <a:ext uri="{FF2B5EF4-FFF2-40B4-BE49-F238E27FC236}">
                <a16:creationId xmlns:a16="http://schemas.microsoft.com/office/drawing/2014/main" id="{216C5DA5-B7DA-42AD-9EA0-20A5366E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787775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Text Box 11">
            <a:extLst>
              <a:ext uri="{FF2B5EF4-FFF2-40B4-BE49-F238E27FC236}">
                <a16:creationId xmlns:a16="http://schemas.microsoft.com/office/drawing/2014/main" id="{A1234BEE-51C1-44C6-AC7E-4D50B191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06" name="Text Box 12">
            <a:extLst>
              <a:ext uri="{FF2B5EF4-FFF2-40B4-BE49-F238E27FC236}">
                <a16:creationId xmlns:a16="http://schemas.microsoft.com/office/drawing/2014/main" id="{FC1FED9D-E0DB-415D-9A08-3915F659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7" name="Text Box 13">
            <a:extLst>
              <a:ext uri="{FF2B5EF4-FFF2-40B4-BE49-F238E27FC236}">
                <a16:creationId xmlns:a16="http://schemas.microsoft.com/office/drawing/2014/main" id="{673D9D51-2F9C-4ED8-8129-3D273B31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8" name="Freeform 14">
            <a:extLst>
              <a:ext uri="{FF2B5EF4-FFF2-40B4-BE49-F238E27FC236}">
                <a16:creationId xmlns:a16="http://schemas.microsoft.com/office/drawing/2014/main" id="{E1959507-6DF0-4F08-BC0B-5BE2F4B2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1963738"/>
            <a:ext cx="3548062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9" name="Freeform 15">
            <a:extLst>
              <a:ext uri="{FF2B5EF4-FFF2-40B4-BE49-F238E27FC236}">
                <a16:creationId xmlns:a16="http://schemas.microsoft.com/office/drawing/2014/main" id="{6FF529FE-C4BB-4C6A-A813-C9F937B8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1355725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Text Box 16">
            <a:extLst>
              <a:ext uri="{FF2B5EF4-FFF2-40B4-BE49-F238E27FC236}">
                <a16:creationId xmlns:a16="http://schemas.microsoft.com/office/drawing/2014/main" id="{09B95367-0A90-420B-8115-5A0E85608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1" name="Text Box 17">
            <a:extLst>
              <a:ext uri="{FF2B5EF4-FFF2-40B4-BE49-F238E27FC236}">
                <a16:creationId xmlns:a16="http://schemas.microsoft.com/office/drawing/2014/main" id="{35DE9703-762F-44D2-B5C1-CBFFEDEF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965325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2" name="Text Box 18">
            <a:extLst>
              <a:ext uri="{FF2B5EF4-FFF2-40B4-BE49-F238E27FC236}">
                <a16:creationId xmlns:a16="http://schemas.microsoft.com/office/drawing/2014/main" id="{220BD766-E104-48EB-AB52-2EA49796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13" name="Text Box 19">
            <a:extLst>
              <a:ext uri="{FF2B5EF4-FFF2-40B4-BE49-F238E27FC236}">
                <a16:creationId xmlns:a16="http://schemas.microsoft.com/office/drawing/2014/main" id="{1D4BFDD2-41B2-4F45-8C1E-BA3648FD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19637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4" name="Text Box 20">
            <a:extLst>
              <a:ext uri="{FF2B5EF4-FFF2-40B4-BE49-F238E27FC236}">
                <a16:creationId xmlns:a16="http://schemas.microsoft.com/office/drawing/2014/main" id="{150E0F97-1E72-4226-AB0B-F146E29B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25717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Ａ机器</a:t>
            </a:r>
          </a:p>
        </p:txBody>
      </p:sp>
      <p:sp>
        <p:nvSpPr>
          <p:cNvPr id="59415" name="Text Box 21">
            <a:extLst>
              <a:ext uri="{FF2B5EF4-FFF2-40B4-BE49-F238E27FC236}">
                <a16:creationId xmlns:a16="http://schemas.microsoft.com/office/drawing/2014/main" id="{4FDCC4DB-74AF-4F09-8920-8395E238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060575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16" name="Freeform 22">
            <a:extLst>
              <a:ext uri="{FF2B5EF4-FFF2-40B4-BE49-F238E27FC236}">
                <a16:creationId xmlns:a16="http://schemas.microsoft.com/office/drawing/2014/main" id="{17EBEE96-3B6F-46E2-8926-9ADB5585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443" y="1353071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4140EF76-097C-49CE-9EA2-FDC711C1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1431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2A9D5457-CCB2-440E-8F22-2D956C40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2060575"/>
            <a:ext cx="1017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19" name="Text Box 25">
            <a:extLst>
              <a:ext uri="{FF2B5EF4-FFF2-40B4-BE49-F238E27FC236}">
                <a16:creationId xmlns:a16="http://schemas.microsoft.com/office/drawing/2014/main" id="{8E01624A-59BA-4ED3-94F8-3802797D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5081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20" name="Freeform 26">
            <a:extLst>
              <a:ext uri="{FF2B5EF4-FFF2-40B4-BE49-F238E27FC236}">
                <a16:creationId xmlns:a16="http://schemas.microsoft.com/office/drawing/2014/main" id="{A1169A00-0C38-46E2-9754-A88D0FBD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2600325"/>
            <a:ext cx="1812925" cy="1749425"/>
          </a:xfrm>
          <a:custGeom>
            <a:avLst/>
            <a:gdLst>
              <a:gd name="T0" fmla="*/ 2147483647 w 1104"/>
              <a:gd name="T1" fmla="*/ 0 h 1104"/>
              <a:gd name="T2" fmla="*/ 2147483647 w 1104"/>
              <a:gd name="T3" fmla="*/ 2147483647 h 1104"/>
              <a:gd name="T4" fmla="*/ 2147483647 w 1104"/>
              <a:gd name="T5" fmla="*/ 2147483647 h 1104"/>
              <a:gd name="T6" fmla="*/ 2147483647 w 1104"/>
              <a:gd name="T7" fmla="*/ 2147483647 h 1104"/>
              <a:gd name="T8" fmla="*/ 2147483647 w 1104"/>
              <a:gd name="T9" fmla="*/ 2147483647 h 1104"/>
              <a:gd name="T10" fmla="*/ 2147483647 w 1104"/>
              <a:gd name="T11" fmla="*/ 2147483647 h 1104"/>
              <a:gd name="T12" fmla="*/ 2147483647 w 1104"/>
              <a:gd name="T13" fmla="*/ 2147483647 h 1104"/>
              <a:gd name="T14" fmla="*/ 2147483647 w 1104"/>
              <a:gd name="T15" fmla="*/ 2147483647 h 1104"/>
              <a:gd name="T16" fmla="*/ 2147483647 w 1104"/>
              <a:gd name="T17" fmla="*/ 2147483647 h 1104"/>
              <a:gd name="T18" fmla="*/ 0 w 1104"/>
              <a:gd name="T19" fmla="*/ 2147483647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Freeform 27">
            <a:extLst>
              <a:ext uri="{FF2B5EF4-FFF2-40B4-BE49-F238E27FC236}">
                <a16:creationId xmlns:a16="http://schemas.microsoft.com/office/drawing/2014/main" id="{E3760932-5B50-45D5-B3A1-8EDD8048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524125"/>
            <a:ext cx="393700" cy="1216025"/>
          </a:xfrm>
          <a:custGeom>
            <a:avLst/>
            <a:gdLst>
              <a:gd name="T0" fmla="*/ 2147483647 w 1104"/>
              <a:gd name="T1" fmla="*/ 0 h 1104"/>
              <a:gd name="T2" fmla="*/ 2147483647 w 1104"/>
              <a:gd name="T3" fmla="*/ 2147483647 h 1104"/>
              <a:gd name="T4" fmla="*/ 2147483647 w 1104"/>
              <a:gd name="T5" fmla="*/ 2147483647 h 1104"/>
              <a:gd name="T6" fmla="*/ 2147483647 w 1104"/>
              <a:gd name="T7" fmla="*/ 2147483647 h 1104"/>
              <a:gd name="T8" fmla="*/ 2147483647 w 1104"/>
              <a:gd name="T9" fmla="*/ 2147483647 h 1104"/>
              <a:gd name="T10" fmla="*/ 2147483647 w 1104"/>
              <a:gd name="T11" fmla="*/ 2147483647 h 1104"/>
              <a:gd name="T12" fmla="*/ 2147483647 w 1104"/>
              <a:gd name="T13" fmla="*/ 2147483647 h 1104"/>
              <a:gd name="T14" fmla="*/ 2147483647 w 1104"/>
              <a:gd name="T15" fmla="*/ 2147483647 h 1104"/>
              <a:gd name="T16" fmla="*/ 2147483647 w 1104"/>
              <a:gd name="T17" fmla="*/ 2147483647 h 1104"/>
              <a:gd name="T18" fmla="*/ 0 w 1104"/>
              <a:gd name="T19" fmla="*/ 2147483647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9516" name="AutoShape 28">
            <a:extLst>
              <a:ext uri="{FF2B5EF4-FFF2-40B4-BE49-F238E27FC236}">
                <a16:creationId xmlns:a16="http://schemas.microsoft.com/office/drawing/2014/main" id="{8D233901-BB56-4CCF-AFE3-3F4CD18B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03900"/>
            <a:ext cx="2376487" cy="576263"/>
          </a:xfrm>
          <a:prstGeom prst="wedgeRectCallout">
            <a:avLst>
              <a:gd name="adj1" fmla="val 63157"/>
              <a:gd name="adj2" fmla="val -339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要完成的任务</a:t>
            </a:r>
          </a:p>
        </p:txBody>
      </p:sp>
      <p:sp>
        <p:nvSpPr>
          <p:cNvPr id="959517" name="AutoShape 29">
            <a:extLst>
              <a:ext uri="{FF2B5EF4-FFF2-40B4-BE49-F238E27FC236}">
                <a16:creationId xmlns:a16="http://schemas.microsoft.com/office/drawing/2014/main" id="{11F52E29-0F13-4900-99B7-0DDD96B6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932238"/>
            <a:ext cx="1368425" cy="215900"/>
          </a:xfrm>
          <a:prstGeom prst="rightArrow">
            <a:avLst>
              <a:gd name="adj1" fmla="val 50000"/>
              <a:gd name="adj2" fmla="val 1583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9518" name="AutoShape 30">
            <a:extLst>
              <a:ext uri="{FF2B5EF4-FFF2-40B4-BE49-F238E27FC236}">
                <a16:creationId xmlns:a16="http://schemas.microsoft.com/office/drawing/2014/main" id="{1F6A191D-4E2D-4C41-A6D4-F89640F5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03900"/>
            <a:ext cx="2376487" cy="576263"/>
          </a:xfrm>
          <a:prstGeom prst="wedgeRectCallout">
            <a:avLst>
              <a:gd name="adj1" fmla="val 54074"/>
              <a:gd name="adj2" fmla="val -76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要完成的任务</a:t>
            </a:r>
          </a:p>
        </p:txBody>
      </p:sp>
      <p:sp>
        <p:nvSpPr>
          <p:cNvPr id="959519" name="AutoShape 31">
            <a:extLst>
              <a:ext uri="{FF2B5EF4-FFF2-40B4-BE49-F238E27FC236}">
                <a16:creationId xmlns:a16="http://schemas.microsoft.com/office/drawing/2014/main" id="{74073858-0520-4A17-B1A8-56BAA4A0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484313"/>
            <a:ext cx="1368425" cy="215900"/>
          </a:xfrm>
          <a:prstGeom prst="rightArrow">
            <a:avLst>
              <a:gd name="adj1" fmla="val 50000"/>
              <a:gd name="adj2" fmla="val 1583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9520" name="AutoShape 32">
            <a:extLst>
              <a:ext uri="{FF2B5EF4-FFF2-40B4-BE49-F238E27FC236}">
                <a16:creationId xmlns:a16="http://schemas.microsoft.com/office/drawing/2014/main" id="{73F81E5B-08E4-4346-A2C9-A486F85D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948363"/>
            <a:ext cx="2376487" cy="576262"/>
          </a:xfrm>
          <a:prstGeom prst="wedgeRectCallout">
            <a:avLst>
              <a:gd name="adj1" fmla="val -46926"/>
              <a:gd name="adj2" fmla="val -10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需要一个工具</a:t>
            </a:r>
          </a:p>
        </p:txBody>
      </p:sp>
      <p:sp>
        <p:nvSpPr>
          <p:cNvPr id="959521" name="AutoShape 33">
            <a:extLst>
              <a:ext uri="{FF2B5EF4-FFF2-40B4-BE49-F238E27FC236}">
                <a16:creationId xmlns:a16="http://schemas.microsoft.com/office/drawing/2014/main" id="{239CF01C-F80F-4976-9A80-EDFCE610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948363"/>
            <a:ext cx="2376488" cy="576262"/>
          </a:xfrm>
          <a:prstGeom prst="wedgeRectCallout">
            <a:avLst>
              <a:gd name="adj1" fmla="val -48532"/>
              <a:gd name="adj2" fmla="val -531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需要一个工具</a:t>
            </a:r>
          </a:p>
        </p:txBody>
      </p:sp>
      <p:sp>
        <p:nvSpPr>
          <p:cNvPr id="59428" name="Rectangle 34">
            <a:extLst>
              <a:ext uri="{FF2B5EF4-FFF2-40B4-BE49-F238E27FC236}">
                <a16:creationId xmlns:a16="http://schemas.microsoft.com/office/drawing/2014/main" id="{DEC1C079-A38C-4B5C-877D-1F7750A4F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260350"/>
            <a:ext cx="5229225" cy="10144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zh-CN" altLang="en-US" sz="3600">
                <a:latin typeface="Times New Roman" panose="02020603050405020304" pitchFamily="18" charset="0"/>
                <a:ea typeface="楷体_GB2312" pitchFamily="49" charset="-122"/>
              </a:rPr>
              <a:t>问题的分析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  <p:bldP spid="959517" grpId="0" animBg="1"/>
      <p:bldP spid="959517" grpId="1" animBg="1"/>
      <p:bldP spid="959518" grpId="0" animBg="1"/>
      <p:bldP spid="959519" grpId="0" animBg="1"/>
      <p:bldP spid="959520" grpId="0" animBg="1"/>
      <p:bldP spid="959520" grpId="1" animBg="1"/>
      <p:bldP spid="9595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8641E64-1702-4C60-AF79-3BE182CDB3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0"/>
            <a:ext cx="5959475" cy="4556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程序设计语言的分类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3D3B8E-6C03-4925-B75C-770124960D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673225"/>
            <a:ext cx="8591550" cy="4851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强制式（命令式）语言</a:t>
            </a:r>
            <a:r>
              <a:rPr lang="en-US" altLang="zh-CN">
                <a:latin typeface="Times New Roman" panose="02020603050405020304" pitchFamily="18" charset="0"/>
              </a:rPr>
              <a:t>(Imperative Language)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通过指明一系列可执行的运算及运算的次序来描述计算过程的语言；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FORTRAN(</a:t>
            </a:r>
            <a:r>
              <a:rPr lang="zh-CN" altLang="en-US">
                <a:latin typeface="Times New Roman" panose="02020603050405020304" pitchFamily="18" charset="0"/>
              </a:rPr>
              <a:t>段结构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BASIC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Pascal(</a:t>
            </a:r>
            <a:r>
              <a:rPr lang="zh-CN" altLang="en-US">
                <a:latin typeface="Times New Roman" panose="02020603050405020304" pitchFamily="18" charset="0"/>
              </a:rPr>
              <a:t>嵌套结构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C……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程序的层次性和抽象性不高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C0EA729A-80D1-4598-8A51-0E6D61D303D9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01A9DFC-6773-454D-90EF-1ED00529DA6F}" type="datetime1">
              <a:rPr lang="zh-CN" altLang="en-US" sz="1400"/>
              <a:pPr eaLnBrk="1" hangingPunct="1">
                <a:buFont typeface="Arial" panose="020B0604020202020204" pitchFamily="34" charset="0"/>
                <a:buNone/>
              </a:pPr>
              <a:t>2024/3/8</a:t>
            </a:fld>
            <a:endParaRPr lang="en-US" altLang="zh-CN" sz="1400"/>
          </a:p>
        </p:txBody>
      </p:sp>
      <p:sp>
        <p:nvSpPr>
          <p:cNvPr id="17413" name="灯片编号占位符 5">
            <a:extLst>
              <a:ext uri="{FF2B5EF4-FFF2-40B4-BE49-F238E27FC236}">
                <a16:creationId xmlns:a16="http://schemas.microsoft.com/office/drawing/2014/main" id="{74D637B2-354E-446E-A469-75F3B4759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16F9AAF-42C5-4E2C-A0FA-B8461B747FE1}" type="slidenum">
              <a:rPr lang="en-US" altLang="zh-CN" sz="1400"/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>
            <a:extLst>
              <a:ext uri="{FF2B5EF4-FFF2-40B4-BE49-F238E27FC236}">
                <a16:creationId xmlns:a16="http://schemas.microsoft.com/office/drawing/2014/main" id="{2BA41403-545F-4F9C-B15B-DFD54ADF2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186A58-20A7-4017-B5EB-130E3C32EB5C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7D770309-AECF-43A9-993B-593A394A7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659E12C-6956-46CA-97AC-BE3615FF60A9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50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59396" name="Freeform 2">
            <a:extLst>
              <a:ext uri="{FF2B5EF4-FFF2-40B4-BE49-F238E27FC236}">
                <a16:creationId xmlns:a16="http://schemas.microsoft.com/office/drawing/2014/main" id="{F6643C69-9C47-44B6-BF3E-23F09343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3787775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7F0BC3C5-B0D0-41E9-B87A-4F2760641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2B191F55-3F8A-4DB9-B513-70D5FCCA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6F4D2817-2182-4084-B0CB-2D2BF013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0" name="Freeform 6">
            <a:extLst>
              <a:ext uri="{FF2B5EF4-FFF2-40B4-BE49-F238E27FC236}">
                <a16:creationId xmlns:a16="http://schemas.microsoft.com/office/drawing/2014/main" id="{B701F021-CE06-4C2E-9A98-05D171A0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95788"/>
            <a:ext cx="3546475" cy="11414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871BF0B6-21FB-451B-8EC3-CC677B43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44164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02" name="Text Box 8">
            <a:extLst>
              <a:ext uri="{FF2B5EF4-FFF2-40B4-BE49-F238E27FC236}">
                <a16:creationId xmlns:a16="http://schemas.microsoft.com/office/drawing/2014/main" id="{71DAD58D-2234-4C7A-8481-80ED1D28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0244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Ａ机器</a:t>
            </a:r>
          </a:p>
        </p:txBody>
      </p:sp>
      <p:sp>
        <p:nvSpPr>
          <p:cNvPr id="59403" name="Text Box 9">
            <a:extLst>
              <a:ext uri="{FF2B5EF4-FFF2-40B4-BE49-F238E27FC236}">
                <a16:creationId xmlns:a16="http://schemas.microsoft.com/office/drawing/2014/main" id="{BD58ED1C-3808-4795-B493-6046BBC9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04" name="Freeform 10">
            <a:extLst>
              <a:ext uri="{FF2B5EF4-FFF2-40B4-BE49-F238E27FC236}">
                <a16:creationId xmlns:a16="http://schemas.microsoft.com/office/drawing/2014/main" id="{216C5DA5-B7DA-42AD-9EA0-20A5366E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787775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Text Box 11">
            <a:extLst>
              <a:ext uri="{FF2B5EF4-FFF2-40B4-BE49-F238E27FC236}">
                <a16:creationId xmlns:a16="http://schemas.microsoft.com/office/drawing/2014/main" id="{A1234BEE-51C1-44C6-AC7E-4D50B191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06" name="Text Box 12">
            <a:extLst>
              <a:ext uri="{FF2B5EF4-FFF2-40B4-BE49-F238E27FC236}">
                <a16:creationId xmlns:a16="http://schemas.microsoft.com/office/drawing/2014/main" id="{FC1FED9D-E0DB-415D-9A08-3915F659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7" name="Text Box 13">
            <a:extLst>
              <a:ext uri="{FF2B5EF4-FFF2-40B4-BE49-F238E27FC236}">
                <a16:creationId xmlns:a16="http://schemas.microsoft.com/office/drawing/2014/main" id="{673D9D51-2F9C-4ED8-8129-3D273B31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08" name="Freeform 14">
            <a:extLst>
              <a:ext uri="{FF2B5EF4-FFF2-40B4-BE49-F238E27FC236}">
                <a16:creationId xmlns:a16="http://schemas.microsoft.com/office/drawing/2014/main" id="{E1959507-6DF0-4F08-BC0B-5BE2F4B2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1963738"/>
            <a:ext cx="3548062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9" name="Freeform 15">
            <a:extLst>
              <a:ext uri="{FF2B5EF4-FFF2-40B4-BE49-F238E27FC236}">
                <a16:creationId xmlns:a16="http://schemas.microsoft.com/office/drawing/2014/main" id="{6FF529FE-C4BB-4C6A-A813-C9F937B8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1355725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Text Box 16">
            <a:extLst>
              <a:ext uri="{FF2B5EF4-FFF2-40B4-BE49-F238E27FC236}">
                <a16:creationId xmlns:a16="http://schemas.microsoft.com/office/drawing/2014/main" id="{09B95367-0A90-420B-8115-5A0E85608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1" name="Text Box 17">
            <a:extLst>
              <a:ext uri="{FF2B5EF4-FFF2-40B4-BE49-F238E27FC236}">
                <a16:creationId xmlns:a16="http://schemas.microsoft.com/office/drawing/2014/main" id="{35DE9703-762F-44D2-B5C1-CBFFEDEF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965325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2" name="Text Box 18">
            <a:extLst>
              <a:ext uri="{FF2B5EF4-FFF2-40B4-BE49-F238E27FC236}">
                <a16:creationId xmlns:a16="http://schemas.microsoft.com/office/drawing/2014/main" id="{220BD766-E104-48EB-AB52-2EA49796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13" name="Text Box 19">
            <a:extLst>
              <a:ext uri="{FF2B5EF4-FFF2-40B4-BE49-F238E27FC236}">
                <a16:creationId xmlns:a16="http://schemas.microsoft.com/office/drawing/2014/main" id="{1D4BFDD2-41B2-4F45-8C1E-BA3648FD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19637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4" name="Text Box 20">
            <a:extLst>
              <a:ext uri="{FF2B5EF4-FFF2-40B4-BE49-F238E27FC236}">
                <a16:creationId xmlns:a16="http://schemas.microsoft.com/office/drawing/2014/main" id="{150E0F97-1E72-4226-AB0B-F146E29B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25717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Ａ机器</a:t>
            </a:r>
          </a:p>
        </p:txBody>
      </p:sp>
      <p:sp>
        <p:nvSpPr>
          <p:cNvPr id="59415" name="Text Box 21">
            <a:extLst>
              <a:ext uri="{FF2B5EF4-FFF2-40B4-BE49-F238E27FC236}">
                <a16:creationId xmlns:a16="http://schemas.microsoft.com/office/drawing/2014/main" id="{4FDCC4DB-74AF-4F09-8920-8395E238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060575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16" name="Freeform 22">
            <a:extLst>
              <a:ext uri="{FF2B5EF4-FFF2-40B4-BE49-F238E27FC236}">
                <a16:creationId xmlns:a16="http://schemas.microsoft.com/office/drawing/2014/main" id="{17EBEE96-3B6F-46E2-8926-9ADB5585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1431925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7 h 720"/>
              <a:gd name="T4" fmla="*/ 2147483647 w 2208"/>
              <a:gd name="T5" fmla="*/ 2147483647 h 720"/>
              <a:gd name="T6" fmla="*/ 2147483647 w 2208"/>
              <a:gd name="T7" fmla="*/ 2147483647 h 720"/>
              <a:gd name="T8" fmla="*/ 2147483647 w 2208"/>
              <a:gd name="T9" fmla="*/ 2147483647 h 720"/>
              <a:gd name="T10" fmla="*/ 2147483647 w 2208"/>
              <a:gd name="T11" fmla="*/ 2147483647 h 720"/>
              <a:gd name="T12" fmla="*/ 2147483647 w 2208"/>
              <a:gd name="T13" fmla="*/ 2147483647 h 720"/>
              <a:gd name="T14" fmla="*/ 2147483647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4140EF76-097C-49CE-9EA2-FDC711C1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1431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2A9D5457-CCB2-440E-8F22-2D956C40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2060575"/>
            <a:ext cx="1017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sp>
        <p:nvSpPr>
          <p:cNvPr id="59419" name="Text Box 25">
            <a:extLst>
              <a:ext uri="{FF2B5EF4-FFF2-40B4-BE49-F238E27FC236}">
                <a16:creationId xmlns:a16="http://schemas.microsoft.com/office/drawing/2014/main" id="{8E01624A-59BA-4ED3-94F8-3802797D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5081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Ｂ机器</a:t>
            </a:r>
          </a:p>
        </p:txBody>
      </p:sp>
      <p:sp>
        <p:nvSpPr>
          <p:cNvPr id="59420" name="Freeform 26">
            <a:extLst>
              <a:ext uri="{FF2B5EF4-FFF2-40B4-BE49-F238E27FC236}">
                <a16:creationId xmlns:a16="http://schemas.microsoft.com/office/drawing/2014/main" id="{A1169A00-0C38-46E2-9754-A88D0FBD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2600325"/>
            <a:ext cx="1812925" cy="1749425"/>
          </a:xfrm>
          <a:custGeom>
            <a:avLst/>
            <a:gdLst>
              <a:gd name="T0" fmla="*/ 2147483647 w 1104"/>
              <a:gd name="T1" fmla="*/ 0 h 1104"/>
              <a:gd name="T2" fmla="*/ 2147483647 w 1104"/>
              <a:gd name="T3" fmla="*/ 2147483647 h 1104"/>
              <a:gd name="T4" fmla="*/ 2147483647 w 1104"/>
              <a:gd name="T5" fmla="*/ 2147483647 h 1104"/>
              <a:gd name="T6" fmla="*/ 2147483647 w 1104"/>
              <a:gd name="T7" fmla="*/ 2147483647 h 1104"/>
              <a:gd name="T8" fmla="*/ 2147483647 w 1104"/>
              <a:gd name="T9" fmla="*/ 2147483647 h 1104"/>
              <a:gd name="T10" fmla="*/ 2147483647 w 1104"/>
              <a:gd name="T11" fmla="*/ 2147483647 h 1104"/>
              <a:gd name="T12" fmla="*/ 2147483647 w 1104"/>
              <a:gd name="T13" fmla="*/ 2147483647 h 1104"/>
              <a:gd name="T14" fmla="*/ 2147483647 w 1104"/>
              <a:gd name="T15" fmla="*/ 2147483647 h 1104"/>
              <a:gd name="T16" fmla="*/ 2147483647 w 1104"/>
              <a:gd name="T17" fmla="*/ 2147483647 h 1104"/>
              <a:gd name="T18" fmla="*/ 0 w 1104"/>
              <a:gd name="T19" fmla="*/ 2147483647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Freeform 27">
            <a:extLst>
              <a:ext uri="{FF2B5EF4-FFF2-40B4-BE49-F238E27FC236}">
                <a16:creationId xmlns:a16="http://schemas.microsoft.com/office/drawing/2014/main" id="{E3760932-5B50-45D5-B3A1-8EDD8048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524125"/>
            <a:ext cx="393700" cy="1216025"/>
          </a:xfrm>
          <a:custGeom>
            <a:avLst/>
            <a:gdLst>
              <a:gd name="T0" fmla="*/ 2147483647 w 1104"/>
              <a:gd name="T1" fmla="*/ 0 h 1104"/>
              <a:gd name="T2" fmla="*/ 2147483647 w 1104"/>
              <a:gd name="T3" fmla="*/ 2147483647 h 1104"/>
              <a:gd name="T4" fmla="*/ 2147483647 w 1104"/>
              <a:gd name="T5" fmla="*/ 2147483647 h 1104"/>
              <a:gd name="T6" fmla="*/ 2147483647 w 1104"/>
              <a:gd name="T7" fmla="*/ 2147483647 h 1104"/>
              <a:gd name="T8" fmla="*/ 2147483647 w 1104"/>
              <a:gd name="T9" fmla="*/ 2147483647 h 1104"/>
              <a:gd name="T10" fmla="*/ 2147483647 w 1104"/>
              <a:gd name="T11" fmla="*/ 2147483647 h 1104"/>
              <a:gd name="T12" fmla="*/ 2147483647 w 1104"/>
              <a:gd name="T13" fmla="*/ 2147483647 h 1104"/>
              <a:gd name="T14" fmla="*/ 2147483647 w 1104"/>
              <a:gd name="T15" fmla="*/ 2147483647 h 1104"/>
              <a:gd name="T16" fmla="*/ 2147483647 w 1104"/>
              <a:gd name="T17" fmla="*/ 2147483647 h 1104"/>
              <a:gd name="T18" fmla="*/ 0 w 1104"/>
              <a:gd name="T19" fmla="*/ 2147483647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9516" name="AutoShape 28">
            <a:extLst>
              <a:ext uri="{FF2B5EF4-FFF2-40B4-BE49-F238E27FC236}">
                <a16:creationId xmlns:a16="http://schemas.microsoft.com/office/drawing/2014/main" id="{8D233901-BB56-4CCF-AFE3-3F4CD18B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03900"/>
            <a:ext cx="2376487" cy="576263"/>
          </a:xfrm>
          <a:prstGeom prst="wedgeRectCallout">
            <a:avLst>
              <a:gd name="adj1" fmla="val 63157"/>
              <a:gd name="adj2" fmla="val -339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要完成的任务</a:t>
            </a:r>
          </a:p>
        </p:txBody>
      </p:sp>
      <p:sp>
        <p:nvSpPr>
          <p:cNvPr id="959517" name="AutoShape 29">
            <a:extLst>
              <a:ext uri="{FF2B5EF4-FFF2-40B4-BE49-F238E27FC236}">
                <a16:creationId xmlns:a16="http://schemas.microsoft.com/office/drawing/2014/main" id="{11F52E29-0F13-4900-99B7-0DDD96B6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932238"/>
            <a:ext cx="1368425" cy="215900"/>
          </a:xfrm>
          <a:prstGeom prst="rightArrow">
            <a:avLst>
              <a:gd name="adj1" fmla="val 50000"/>
              <a:gd name="adj2" fmla="val 1583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9518" name="AutoShape 30">
            <a:extLst>
              <a:ext uri="{FF2B5EF4-FFF2-40B4-BE49-F238E27FC236}">
                <a16:creationId xmlns:a16="http://schemas.microsoft.com/office/drawing/2014/main" id="{1F6A191D-4E2D-4C41-A6D4-F89640F5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03900"/>
            <a:ext cx="2376487" cy="576263"/>
          </a:xfrm>
          <a:prstGeom prst="wedgeRectCallout">
            <a:avLst>
              <a:gd name="adj1" fmla="val 54074"/>
              <a:gd name="adj2" fmla="val -76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要完成的任务</a:t>
            </a:r>
          </a:p>
        </p:txBody>
      </p:sp>
      <p:sp>
        <p:nvSpPr>
          <p:cNvPr id="959519" name="AutoShape 31">
            <a:extLst>
              <a:ext uri="{FF2B5EF4-FFF2-40B4-BE49-F238E27FC236}">
                <a16:creationId xmlns:a16="http://schemas.microsoft.com/office/drawing/2014/main" id="{74073858-0520-4A17-B1A8-56BAA4A0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484313"/>
            <a:ext cx="1368425" cy="215900"/>
          </a:xfrm>
          <a:prstGeom prst="rightArrow">
            <a:avLst>
              <a:gd name="adj1" fmla="val 50000"/>
              <a:gd name="adj2" fmla="val 1583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9520" name="AutoShape 32">
            <a:extLst>
              <a:ext uri="{FF2B5EF4-FFF2-40B4-BE49-F238E27FC236}">
                <a16:creationId xmlns:a16="http://schemas.microsoft.com/office/drawing/2014/main" id="{73F81E5B-08E4-4346-A2C9-A486F85D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948363"/>
            <a:ext cx="2376487" cy="576262"/>
          </a:xfrm>
          <a:prstGeom prst="wedgeRectCallout">
            <a:avLst>
              <a:gd name="adj1" fmla="val -46926"/>
              <a:gd name="adj2" fmla="val -10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需要一个工具</a:t>
            </a:r>
          </a:p>
        </p:txBody>
      </p:sp>
      <p:sp>
        <p:nvSpPr>
          <p:cNvPr id="959521" name="AutoShape 33">
            <a:extLst>
              <a:ext uri="{FF2B5EF4-FFF2-40B4-BE49-F238E27FC236}">
                <a16:creationId xmlns:a16="http://schemas.microsoft.com/office/drawing/2014/main" id="{239CF01C-F80F-4976-9A80-EDFCE610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948363"/>
            <a:ext cx="2376488" cy="576262"/>
          </a:xfrm>
          <a:prstGeom prst="wedgeRectCallout">
            <a:avLst>
              <a:gd name="adj1" fmla="val -48532"/>
              <a:gd name="adj2" fmla="val -531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需要一个工具</a:t>
            </a:r>
          </a:p>
        </p:txBody>
      </p:sp>
      <p:sp>
        <p:nvSpPr>
          <p:cNvPr id="59428" name="Rectangle 34">
            <a:extLst>
              <a:ext uri="{FF2B5EF4-FFF2-40B4-BE49-F238E27FC236}">
                <a16:creationId xmlns:a16="http://schemas.microsoft.com/office/drawing/2014/main" id="{DEC1C079-A38C-4B5C-877D-1F7750A4F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260350"/>
            <a:ext cx="5229225" cy="10144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zh-CN" altLang="en-US" sz="3600">
                <a:latin typeface="Times New Roman" panose="02020603050405020304" pitchFamily="18" charset="0"/>
                <a:ea typeface="楷体_GB2312" pitchFamily="49" charset="-122"/>
              </a:rPr>
              <a:t>问题的分析</a:t>
            </a:r>
          </a:p>
        </p:txBody>
      </p:sp>
    </p:spTree>
    <p:extLst>
      <p:ext uri="{BB962C8B-B14F-4D97-AF65-F5344CB8AC3E}">
        <p14:creationId xmlns:p14="http://schemas.microsoft.com/office/powerpoint/2010/main" val="21091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  <p:bldP spid="959517" grpId="0" animBg="1"/>
      <p:bldP spid="959517" grpId="1" animBg="1"/>
      <p:bldP spid="959518" grpId="0" animBg="1"/>
      <p:bldP spid="959519" grpId="0" animBg="1"/>
      <p:bldP spid="959520" grpId="0" animBg="1"/>
      <p:bldP spid="959520" grpId="1" animBg="1"/>
      <p:bldP spid="9595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1135E677-04BB-4336-A81D-E31CBE9794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01CF8E-9641-4593-88AE-8F5A6F697869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2A126913-C877-4EDF-BBCD-67B7B5C17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FE9E420-6F9D-4D75-91FA-304694F7DBA2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51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960514" name="Text Box 2">
            <a:extLst>
              <a:ext uri="{FF2B5EF4-FFF2-40B4-BE49-F238E27FC236}">
                <a16:creationId xmlns:a16="http://schemas.microsoft.com/office/drawing/2014/main" id="{7D8DCA68-587C-4592-B865-E7CE5175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91063"/>
            <a:ext cx="8280400" cy="9411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用Ｃ语言编制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机的Ｃ编译程序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→B)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Ａ机的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，得到在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机上可运行的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→B)</a:t>
            </a:r>
          </a:p>
        </p:txBody>
      </p:sp>
      <p:sp>
        <p:nvSpPr>
          <p:cNvPr id="60421" name="Line 3">
            <a:extLst>
              <a:ext uri="{FF2B5EF4-FFF2-40B4-BE49-F238E27FC236}">
                <a16:creationId xmlns:a16="http://schemas.microsoft.com/office/drawing/2014/main" id="{7665425E-26F6-4A75-84B2-2E153597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87963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Freeform 5">
            <a:extLst>
              <a:ext uri="{FF2B5EF4-FFF2-40B4-BE49-F238E27FC236}">
                <a16:creationId xmlns:a16="http://schemas.microsoft.com/office/drawing/2014/main" id="{B9D1BB21-3308-4030-BD7D-83E1FAEF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208" y="2954338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336 h 720"/>
              <a:gd name="T4" fmla="*/ 535 w 2208"/>
              <a:gd name="T5" fmla="*/ 336 h 720"/>
              <a:gd name="T6" fmla="*/ 535 w 2208"/>
              <a:gd name="T7" fmla="*/ 720 h 720"/>
              <a:gd name="T8" fmla="*/ 1358 w 2208"/>
              <a:gd name="T9" fmla="*/ 720 h 720"/>
              <a:gd name="T10" fmla="*/ 1358 w 2208"/>
              <a:gd name="T11" fmla="*/ 336 h 720"/>
              <a:gd name="T12" fmla="*/ 1893 w 2208"/>
              <a:gd name="T13" fmla="*/ 336 h 720"/>
              <a:gd name="T14" fmla="*/ 1893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Text Box 10">
            <a:extLst>
              <a:ext uri="{FF2B5EF4-FFF2-40B4-BE49-F238E27FC236}">
                <a16:creationId xmlns:a16="http://schemas.microsoft.com/office/drawing/2014/main" id="{B352AC99-9B34-424D-8758-3E392C3E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31" y="306896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Ｃ语言</a:t>
            </a:r>
          </a:p>
        </p:txBody>
      </p:sp>
      <p:sp>
        <p:nvSpPr>
          <p:cNvPr id="60431" name="Text Box 11">
            <a:extLst>
              <a:ext uri="{FF2B5EF4-FFF2-40B4-BE49-F238E27FC236}">
                <a16:creationId xmlns:a16="http://schemas.microsoft.com/office/drawing/2014/main" id="{8B278590-41AA-4A1B-95B2-72E14FED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3619872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Ａ机器</a:t>
            </a:r>
          </a:p>
        </p:txBody>
      </p:sp>
      <p:sp>
        <p:nvSpPr>
          <p:cNvPr id="60432" name="Text Box 12">
            <a:extLst>
              <a:ext uri="{FF2B5EF4-FFF2-40B4-BE49-F238E27FC236}">
                <a16:creationId xmlns:a16="http://schemas.microsoft.com/office/drawing/2014/main" id="{C3A2AE49-861D-4605-B488-FB6A0C7B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804" y="3051176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机器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DBAD75-0B91-49DC-9B95-2D17C45FFD78}"/>
              </a:ext>
            </a:extLst>
          </p:cNvPr>
          <p:cNvGrpSpPr/>
          <p:nvPr/>
        </p:nvGrpSpPr>
        <p:grpSpPr>
          <a:xfrm>
            <a:off x="468313" y="2344738"/>
            <a:ext cx="3429000" cy="1635125"/>
            <a:chOff x="468313" y="2344738"/>
            <a:chExt cx="3429000" cy="1635125"/>
          </a:xfrm>
        </p:grpSpPr>
        <p:sp>
          <p:nvSpPr>
            <p:cNvPr id="60427" name="Text Box 7">
              <a:extLst>
                <a:ext uri="{FF2B5EF4-FFF2-40B4-BE49-F238E27FC236}">
                  <a16:creationId xmlns:a16="http://schemas.microsoft.com/office/drawing/2014/main" id="{5F557A48-B7F9-4E8B-B6AD-ABE5A71F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2420938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28" name="Text Box 8">
              <a:extLst>
                <a:ext uri="{FF2B5EF4-FFF2-40B4-BE49-F238E27FC236}">
                  <a16:creationId xmlns:a16="http://schemas.microsoft.com/office/drawing/2014/main" id="{20423FE8-52E4-41E8-8584-785F62011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039343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29" name="Text Box 9">
              <a:extLst>
                <a:ext uri="{FF2B5EF4-FFF2-40B4-BE49-F238E27FC236}">
                  <a16:creationId xmlns:a16="http://schemas.microsoft.com/office/drawing/2014/main" id="{7322CF1C-A7C8-469E-B6C7-B6E34101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313" y="2420938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Ｂ机器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95DC3-D428-4CF6-B4EA-50CC21D28C87}"/>
                </a:ext>
              </a:extLst>
            </p:cNvPr>
            <p:cNvGrpSpPr/>
            <p:nvPr/>
          </p:nvGrpSpPr>
          <p:grpSpPr>
            <a:xfrm>
              <a:off x="468313" y="2344738"/>
              <a:ext cx="3429000" cy="1635125"/>
              <a:chOff x="468313" y="2344738"/>
              <a:chExt cx="3429000" cy="1635125"/>
            </a:xfrm>
          </p:grpSpPr>
          <p:sp>
            <p:nvSpPr>
              <p:cNvPr id="60426" name="Freeform 6">
                <a:extLst>
                  <a:ext uri="{FF2B5EF4-FFF2-40B4-BE49-F238E27FC236}">
                    <a16:creationId xmlns:a16="http://schemas.microsoft.com/office/drawing/2014/main" id="{4B63278B-3C33-4946-98B4-1CF1ABDFC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13" y="2344738"/>
                <a:ext cx="3429000" cy="1143000"/>
              </a:xfrm>
              <a:custGeom>
                <a:avLst/>
                <a:gdLst>
                  <a:gd name="T0" fmla="*/ 0 w 2208"/>
                  <a:gd name="T1" fmla="*/ 0 h 720"/>
                  <a:gd name="T2" fmla="*/ 0 w 2208"/>
                  <a:gd name="T3" fmla="*/ 336 h 720"/>
                  <a:gd name="T4" fmla="*/ 535 w 2208"/>
                  <a:gd name="T5" fmla="*/ 336 h 720"/>
                  <a:gd name="T6" fmla="*/ 535 w 2208"/>
                  <a:gd name="T7" fmla="*/ 720 h 720"/>
                  <a:gd name="T8" fmla="*/ 1358 w 2208"/>
                  <a:gd name="T9" fmla="*/ 720 h 720"/>
                  <a:gd name="T10" fmla="*/ 1358 w 2208"/>
                  <a:gd name="T11" fmla="*/ 336 h 720"/>
                  <a:gd name="T12" fmla="*/ 1893 w 2208"/>
                  <a:gd name="T13" fmla="*/ 336 h 720"/>
                  <a:gd name="T14" fmla="*/ 1893 w 2208"/>
                  <a:gd name="T15" fmla="*/ 0 h 720"/>
                  <a:gd name="T16" fmla="*/ 0 w 2208"/>
                  <a:gd name="T17" fmla="*/ 0 h 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08"/>
                  <a:gd name="T28" fmla="*/ 0 h 720"/>
                  <a:gd name="T29" fmla="*/ 2208 w 2208"/>
                  <a:gd name="T30" fmla="*/ 720 h 7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08" h="720">
                    <a:moveTo>
                      <a:pt x="0" y="0"/>
                    </a:moveTo>
                    <a:lnTo>
                      <a:pt x="0" y="336"/>
                    </a:lnTo>
                    <a:lnTo>
                      <a:pt x="624" y="336"/>
                    </a:lnTo>
                    <a:lnTo>
                      <a:pt x="624" y="720"/>
                    </a:lnTo>
                    <a:lnTo>
                      <a:pt x="1584" y="720"/>
                    </a:lnTo>
                    <a:lnTo>
                      <a:pt x="1584" y="336"/>
                    </a:lnTo>
                    <a:lnTo>
                      <a:pt x="2208" y="336"/>
                    </a:lnTo>
                    <a:lnTo>
                      <a:pt x="220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0529" name="Text Box 17">
                <a:extLst>
                  <a:ext uri="{FF2B5EF4-FFF2-40B4-BE49-F238E27FC236}">
                    <a16:creationId xmlns:a16="http://schemas.microsoft.com/office/drawing/2014/main" id="{1FD7527F-653E-498E-956A-09FF5211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9149" y="3417888"/>
                <a:ext cx="1295400" cy="561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P</a:t>
                </a:r>
                <a:r>
                  <a:rPr lang="en-US" altLang="zh-CN" sz="1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0</a:t>
                </a:r>
              </a:p>
            </p:txBody>
          </p:sp>
        </p:grpSp>
      </p:grpSp>
      <p:sp>
        <p:nvSpPr>
          <p:cNvPr id="960530" name="Text Box 18">
            <a:extLst>
              <a:ext uri="{FF2B5EF4-FFF2-40B4-BE49-F238E27FC236}">
                <a16:creationId xmlns:a16="http://schemas.microsoft.com/office/drawing/2014/main" id="{7811A685-13C3-458C-8FF1-4F65BD0A7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89111"/>
            <a:ext cx="10668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8A66FA-FF55-40D6-8957-77E83F3ACE1E}"/>
              </a:ext>
            </a:extLst>
          </p:cNvPr>
          <p:cNvGrpSpPr/>
          <p:nvPr/>
        </p:nvGrpSpPr>
        <p:grpSpPr>
          <a:xfrm>
            <a:off x="5497513" y="2348880"/>
            <a:ext cx="3571668" cy="1723246"/>
            <a:chOff x="5497513" y="2348880"/>
            <a:chExt cx="3571668" cy="1723246"/>
          </a:xfrm>
        </p:grpSpPr>
        <p:sp>
          <p:nvSpPr>
            <p:cNvPr id="60434" name="Text Box 14">
              <a:extLst>
                <a:ext uri="{FF2B5EF4-FFF2-40B4-BE49-F238E27FC236}">
                  <a16:creationId xmlns:a16="http://schemas.microsoft.com/office/drawing/2014/main" id="{8B3DAEA3-B044-4A5C-88C6-16B9AACD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3" y="2467744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35" name="Text Box 15">
              <a:extLst>
                <a:ext uri="{FF2B5EF4-FFF2-40B4-BE49-F238E27FC236}">
                  <a16:creationId xmlns:a16="http://schemas.microsoft.com/office/drawing/2014/main" id="{C56627FF-E06B-4A5C-96BC-C4487A28A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772" y="3051176"/>
              <a:ext cx="1017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60436" name="Text Box 16">
              <a:extLst>
                <a:ext uri="{FF2B5EF4-FFF2-40B4-BE49-F238E27FC236}">
                  <a16:creationId xmlns:a16="http://schemas.microsoft.com/office/drawing/2014/main" id="{4F34607E-28C8-4A0E-AD89-272DE74AB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376" y="2463279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Ｂ机器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735677-6379-4AFA-8A39-A80FA76EA146}"/>
                </a:ext>
              </a:extLst>
            </p:cNvPr>
            <p:cNvGrpSpPr/>
            <p:nvPr/>
          </p:nvGrpSpPr>
          <p:grpSpPr>
            <a:xfrm>
              <a:off x="5573713" y="2348880"/>
              <a:ext cx="3429000" cy="1723246"/>
              <a:chOff x="5573713" y="2348880"/>
              <a:chExt cx="3429000" cy="1723246"/>
            </a:xfrm>
          </p:grpSpPr>
          <p:sp>
            <p:nvSpPr>
              <p:cNvPr id="60433" name="Freeform 13">
                <a:extLst>
                  <a:ext uri="{FF2B5EF4-FFF2-40B4-BE49-F238E27FC236}">
                    <a16:creationId xmlns:a16="http://schemas.microsoft.com/office/drawing/2014/main" id="{310682DE-E988-4D13-9BBD-7E1D2587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713" y="2348880"/>
                <a:ext cx="3429000" cy="1143000"/>
              </a:xfrm>
              <a:custGeom>
                <a:avLst/>
                <a:gdLst>
                  <a:gd name="T0" fmla="*/ 0 w 2208"/>
                  <a:gd name="T1" fmla="*/ 0 h 720"/>
                  <a:gd name="T2" fmla="*/ 0 w 2208"/>
                  <a:gd name="T3" fmla="*/ 336 h 720"/>
                  <a:gd name="T4" fmla="*/ 535 w 2208"/>
                  <a:gd name="T5" fmla="*/ 336 h 720"/>
                  <a:gd name="T6" fmla="*/ 535 w 2208"/>
                  <a:gd name="T7" fmla="*/ 720 h 720"/>
                  <a:gd name="T8" fmla="*/ 1358 w 2208"/>
                  <a:gd name="T9" fmla="*/ 720 h 720"/>
                  <a:gd name="T10" fmla="*/ 1358 w 2208"/>
                  <a:gd name="T11" fmla="*/ 336 h 720"/>
                  <a:gd name="T12" fmla="*/ 1893 w 2208"/>
                  <a:gd name="T13" fmla="*/ 336 h 720"/>
                  <a:gd name="T14" fmla="*/ 1893 w 2208"/>
                  <a:gd name="T15" fmla="*/ 0 h 720"/>
                  <a:gd name="T16" fmla="*/ 0 w 2208"/>
                  <a:gd name="T17" fmla="*/ 0 h 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08"/>
                  <a:gd name="T28" fmla="*/ 0 h 720"/>
                  <a:gd name="T29" fmla="*/ 2208 w 2208"/>
                  <a:gd name="T30" fmla="*/ 720 h 7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08" h="720">
                    <a:moveTo>
                      <a:pt x="0" y="0"/>
                    </a:moveTo>
                    <a:lnTo>
                      <a:pt x="0" y="336"/>
                    </a:lnTo>
                    <a:lnTo>
                      <a:pt x="624" y="336"/>
                    </a:lnTo>
                    <a:lnTo>
                      <a:pt x="624" y="720"/>
                    </a:lnTo>
                    <a:lnTo>
                      <a:pt x="1584" y="720"/>
                    </a:lnTo>
                    <a:lnTo>
                      <a:pt x="1584" y="336"/>
                    </a:lnTo>
                    <a:lnTo>
                      <a:pt x="2208" y="336"/>
                    </a:lnTo>
                    <a:lnTo>
                      <a:pt x="220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0531" name="Text Box 19">
                <a:extLst>
                  <a:ext uri="{FF2B5EF4-FFF2-40B4-BE49-F238E27FC236}">
                    <a16:creationId xmlns:a16="http://schemas.microsoft.com/office/drawing/2014/main" id="{DA05E81A-F795-48C8-936B-F60E73D92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3510151"/>
                <a:ext cx="1219200" cy="561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P</a:t>
                </a:r>
                <a:r>
                  <a:rPr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2</a:t>
                </a:r>
              </a:p>
            </p:txBody>
          </p:sp>
        </p:grpSp>
      </p:grpSp>
      <p:sp>
        <p:nvSpPr>
          <p:cNvPr id="960532" name="AutoShape 20">
            <a:extLst>
              <a:ext uri="{FF2B5EF4-FFF2-40B4-BE49-F238E27FC236}">
                <a16:creationId xmlns:a16="http://schemas.microsoft.com/office/drawing/2014/main" id="{B290A417-48F5-43C3-968D-21154AFB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341438"/>
            <a:ext cx="2543175" cy="715962"/>
          </a:xfrm>
          <a:prstGeom prst="wedgeRoundRectCallout">
            <a:avLst>
              <a:gd name="adj1" fmla="val 685"/>
              <a:gd name="adj2" fmla="val 102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tabLst>
                <a:tab pos="88900" algn="l"/>
              </a:tabLs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喜获一个工具</a:t>
            </a:r>
          </a:p>
        </p:txBody>
      </p:sp>
      <p:sp>
        <p:nvSpPr>
          <p:cNvPr id="60424" name="Rectangle 21">
            <a:extLst>
              <a:ext uri="{FF2B5EF4-FFF2-40B4-BE49-F238E27FC236}">
                <a16:creationId xmlns:a16="http://schemas.microsoft.com/office/drawing/2014/main" id="{D83CEA34-67ED-44A5-BCA8-96E642B196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71866" y="604096"/>
            <a:ext cx="4910138" cy="5810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问题的解决办法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D67779E-D890-4432-BDE9-8D2D61F7BA85}"/>
              </a:ext>
            </a:extLst>
          </p:cNvPr>
          <p:cNvSpPr/>
          <p:nvPr/>
        </p:nvSpPr>
        <p:spPr bwMode="auto">
          <a:xfrm>
            <a:off x="4202113" y="2057400"/>
            <a:ext cx="169225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/>
              <a:t>子任务达成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2" grpId="0" animBg="1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1135E677-04BB-4336-A81D-E31CBE9794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01CF8E-9641-4593-88AE-8F5A6F697869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2A126913-C877-4EDF-BBCD-67B7B5C17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FE9E420-6F9D-4D75-91FA-304694F7DBA2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52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960514" name="Text Box 2">
            <a:extLst>
              <a:ext uri="{FF2B5EF4-FFF2-40B4-BE49-F238E27FC236}">
                <a16:creationId xmlns:a16="http://schemas.microsoft.com/office/drawing/2014/main" id="{7D8DCA68-587C-4592-B865-E7CE5175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91063"/>
            <a:ext cx="8280400" cy="13843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用Ｃ语言编制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机的Ｃ编译程序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→B)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Ａ机的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，得到在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机上可运行的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→B)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Ａ机的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，得到在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机上可运行的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→B)</a:t>
            </a:r>
          </a:p>
        </p:txBody>
      </p:sp>
      <p:sp>
        <p:nvSpPr>
          <p:cNvPr id="60421" name="Line 3">
            <a:extLst>
              <a:ext uri="{FF2B5EF4-FFF2-40B4-BE49-F238E27FC236}">
                <a16:creationId xmlns:a16="http://schemas.microsoft.com/office/drawing/2014/main" id="{7665425E-26F6-4A75-84B2-2E153597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87963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DBAD75-0B91-49DC-9B95-2D17C45FFD78}"/>
              </a:ext>
            </a:extLst>
          </p:cNvPr>
          <p:cNvGrpSpPr/>
          <p:nvPr/>
        </p:nvGrpSpPr>
        <p:grpSpPr>
          <a:xfrm>
            <a:off x="468313" y="2344738"/>
            <a:ext cx="3429000" cy="1635125"/>
            <a:chOff x="468313" y="2344738"/>
            <a:chExt cx="3429000" cy="1635125"/>
          </a:xfrm>
        </p:grpSpPr>
        <p:sp>
          <p:nvSpPr>
            <p:cNvPr id="60427" name="Text Box 7">
              <a:extLst>
                <a:ext uri="{FF2B5EF4-FFF2-40B4-BE49-F238E27FC236}">
                  <a16:creationId xmlns:a16="http://schemas.microsoft.com/office/drawing/2014/main" id="{5F557A48-B7F9-4E8B-B6AD-ABE5A71F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2420938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28" name="Text Box 8">
              <a:extLst>
                <a:ext uri="{FF2B5EF4-FFF2-40B4-BE49-F238E27FC236}">
                  <a16:creationId xmlns:a16="http://schemas.microsoft.com/office/drawing/2014/main" id="{20423FE8-52E4-41E8-8584-785F62011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039343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29" name="Text Box 9">
              <a:extLst>
                <a:ext uri="{FF2B5EF4-FFF2-40B4-BE49-F238E27FC236}">
                  <a16:creationId xmlns:a16="http://schemas.microsoft.com/office/drawing/2014/main" id="{7322CF1C-A7C8-469E-B6C7-B6E34101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313" y="2420938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Ｂ机器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95DC3-D428-4CF6-B4EA-50CC21D28C87}"/>
                </a:ext>
              </a:extLst>
            </p:cNvPr>
            <p:cNvGrpSpPr/>
            <p:nvPr/>
          </p:nvGrpSpPr>
          <p:grpSpPr>
            <a:xfrm>
              <a:off x="468313" y="2344738"/>
              <a:ext cx="3429000" cy="1635125"/>
              <a:chOff x="468313" y="2344738"/>
              <a:chExt cx="3429000" cy="1635125"/>
            </a:xfrm>
          </p:grpSpPr>
          <p:sp>
            <p:nvSpPr>
              <p:cNvPr id="60426" name="Freeform 6">
                <a:extLst>
                  <a:ext uri="{FF2B5EF4-FFF2-40B4-BE49-F238E27FC236}">
                    <a16:creationId xmlns:a16="http://schemas.microsoft.com/office/drawing/2014/main" id="{4B63278B-3C33-4946-98B4-1CF1ABDFC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13" y="2344738"/>
                <a:ext cx="3429000" cy="1143000"/>
              </a:xfrm>
              <a:custGeom>
                <a:avLst/>
                <a:gdLst>
                  <a:gd name="T0" fmla="*/ 0 w 2208"/>
                  <a:gd name="T1" fmla="*/ 0 h 720"/>
                  <a:gd name="T2" fmla="*/ 0 w 2208"/>
                  <a:gd name="T3" fmla="*/ 336 h 720"/>
                  <a:gd name="T4" fmla="*/ 535 w 2208"/>
                  <a:gd name="T5" fmla="*/ 336 h 720"/>
                  <a:gd name="T6" fmla="*/ 535 w 2208"/>
                  <a:gd name="T7" fmla="*/ 720 h 720"/>
                  <a:gd name="T8" fmla="*/ 1358 w 2208"/>
                  <a:gd name="T9" fmla="*/ 720 h 720"/>
                  <a:gd name="T10" fmla="*/ 1358 w 2208"/>
                  <a:gd name="T11" fmla="*/ 336 h 720"/>
                  <a:gd name="T12" fmla="*/ 1893 w 2208"/>
                  <a:gd name="T13" fmla="*/ 336 h 720"/>
                  <a:gd name="T14" fmla="*/ 1893 w 2208"/>
                  <a:gd name="T15" fmla="*/ 0 h 720"/>
                  <a:gd name="T16" fmla="*/ 0 w 2208"/>
                  <a:gd name="T17" fmla="*/ 0 h 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08"/>
                  <a:gd name="T28" fmla="*/ 0 h 720"/>
                  <a:gd name="T29" fmla="*/ 2208 w 2208"/>
                  <a:gd name="T30" fmla="*/ 720 h 7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08" h="720">
                    <a:moveTo>
                      <a:pt x="0" y="0"/>
                    </a:moveTo>
                    <a:lnTo>
                      <a:pt x="0" y="336"/>
                    </a:lnTo>
                    <a:lnTo>
                      <a:pt x="624" y="336"/>
                    </a:lnTo>
                    <a:lnTo>
                      <a:pt x="624" y="720"/>
                    </a:lnTo>
                    <a:lnTo>
                      <a:pt x="1584" y="720"/>
                    </a:lnTo>
                    <a:lnTo>
                      <a:pt x="1584" y="336"/>
                    </a:lnTo>
                    <a:lnTo>
                      <a:pt x="2208" y="336"/>
                    </a:lnTo>
                    <a:lnTo>
                      <a:pt x="220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0529" name="Text Box 17">
                <a:extLst>
                  <a:ext uri="{FF2B5EF4-FFF2-40B4-BE49-F238E27FC236}">
                    <a16:creationId xmlns:a16="http://schemas.microsoft.com/office/drawing/2014/main" id="{1FD7527F-653E-498E-956A-09FF5211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9149" y="3417888"/>
                <a:ext cx="1295400" cy="561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P</a:t>
                </a:r>
                <a:r>
                  <a:rPr lang="en-US" altLang="zh-CN" sz="1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0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6ADB20-E6AD-44F4-8242-0FEEE4041800}"/>
              </a:ext>
            </a:extLst>
          </p:cNvPr>
          <p:cNvGrpSpPr/>
          <p:nvPr/>
        </p:nvGrpSpPr>
        <p:grpSpPr>
          <a:xfrm>
            <a:off x="2964631" y="2954338"/>
            <a:ext cx="3516761" cy="1696748"/>
            <a:chOff x="2964631" y="2954338"/>
            <a:chExt cx="3516761" cy="1696748"/>
          </a:xfrm>
        </p:grpSpPr>
        <p:sp>
          <p:nvSpPr>
            <p:cNvPr id="60425" name="Freeform 5">
              <a:extLst>
                <a:ext uri="{FF2B5EF4-FFF2-40B4-BE49-F238E27FC236}">
                  <a16:creationId xmlns:a16="http://schemas.microsoft.com/office/drawing/2014/main" id="{B9D1BB21-3308-4030-BD7D-83E1FAEF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208" y="2954338"/>
              <a:ext cx="3429000" cy="114300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535 w 2208"/>
                <a:gd name="T5" fmla="*/ 336 h 720"/>
                <a:gd name="T6" fmla="*/ 535 w 2208"/>
                <a:gd name="T7" fmla="*/ 720 h 720"/>
                <a:gd name="T8" fmla="*/ 1358 w 2208"/>
                <a:gd name="T9" fmla="*/ 720 h 720"/>
                <a:gd name="T10" fmla="*/ 1358 w 2208"/>
                <a:gd name="T11" fmla="*/ 336 h 720"/>
                <a:gd name="T12" fmla="*/ 1893 w 2208"/>
                <a:gd name="T13" fmla="*/ 336 h 720"/>
                <a:gd name="T14" fmla="*/ 1893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Text Box 10">
              <a:extLst>
                <a:ext uri="{FF2B5EF4-FFF2-40B4-BE49-F238E27FC236}">
                  <a16:creationId xmlns:a16="http://schemas.microsoft.com/office/drawing/2014/main" id="{B352AC99-9B34-424D-8758-3E392C3E5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631" y="3068960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31" name="Text Box 11">
              <a:extLst>
                <a:ext uri="{FF2B5EF4-FFF2-40B4-BE49-F238E27FC236}">
                  <a16:creationId xmlns:a16="http://schemas.microsoft.com/office/drawing/2014/main" id="{8B278590-41AA-4A1B-95B2-72E14FED1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113" y="3619872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Ａ机器</a:t>
              </a:r>
            </a:p>
          </p:txBody>
        </p:sp>
        <p:sp>
          <p:nvSpPr>
            <p:cNvPr id="60432" name="Text Box 12">
              <a:extLst>
                <a:ext uri="{FF2B5EF4-FFF2-40B4-BE49-F238E27FC236}">
                  <a16:creationId xmlns:a16="http://schemas.microsoft.com/office/drawing/2014/main" id="{C3A2AE49-861D-4605-B488-FB6A0C7B9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3804" y="3051176"/>
              <a:ext cx="1017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960530" name="Text Box 18">
              <a:extLst>
                <a:ext uri="{FF2B5EF4-FFF2-40B4-BE49-F238E27FC236}">
                  <a16:creationId xmlns:a16="http://schemas.microsoft.com/office/drawing/2014/main" id="{7811A685-13C3-458C-8FF1-4F65BD0A7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089111"/>
              <a:ext cx="1066800" cy="5619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8A66FA-FF55-40D6-8957-77E83F3ACE1E}"/>
              </a:ext>
            </a:extLst>
          </p:cNvPr>
          <p:cNvGrpSpPr/>
          <p:nvPr/>
        </p:nvGrpSpPr>
        <p:grpSpPr>
          <a:xfrm>
            <a:off x="5497513" y="2348880"/>
            <a:ext cx="3571668" cy="1723246"/>
            <a:chOff x="5497513" y="2348880"/>
            <a:chExt cx="3571668" cy="1723246"/>
          </a:xfrm>
        </p:grpSpPr>
        <p:sp>
          <p:nvSpPr>
            <p:cNvPr id="60434" name="Text Box 14">
              <a:extLst>
                <a:ext uri="{FF2B5EF4-FFF2-40B4-BE49-F238E27FC236}">
                  <a16:creationId xmlns:a16="http://schemas.microsoft.com/office/drawing/2014/main" id="{8B3DAEA3-B044-4A5C-88C6-16B9AACD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3" y="2467744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0435" name="Text Box 15">
              <a:extLst>
                <a:ext uri="{FF2B5EF4-FFF2-40B4-BE49-F238E27FC236}">
                  <a16:creationId xmlns:a16="http://schemas.microsoft.com/office/drawing/2014/main" id="{C56627FF-E06B-4A5C-96BC-C4487A28A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772" y="3051176"/>
              <a:ext cx="1017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60436" name="Text Box 16">
              <a:extLst>
                <a:ext uri="{FF2B5EF4-FFF2-40B4-BE49-F238E27FC236}">
                  <a16:creationId xmlns:a16="http://schemas.microsoft.com/office/drawing/2014/main" id="{4F34607E-28C8-4A0E-AD89-272DE74AB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376" y="2463279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Ｂ机器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735677-6379-4AFA-8A39-A80FA76EA146}"/>
                </a:ext>
              </a:extLst>
            </p:cNvPr>
            <p:cNvGrpSpPr/>
            <p:nvPr/>
          </p:nvGrpSpPr>
          <p:grpSpPr>
            <a:xfrm>
              <a:off x="5573713" y="2348880"/>
              <a:ext cx="3429000" cy="1723246"/>
              <a:chOff x="5573713" y="2348880"/>
              <a:chExt cx="3429000" cy="1723246"/>
            </a:xfrm>
          </p:grpSpPr>
          <p:sp>
            <p:nvSpPr>
              <p:cNvPr id="60433" name="Freeform 13">
                <a:extLst>
                  <a:ext uri="{FF2B5EF4-FFF2-40B4-BE49-F238E27FC236}">
                    <a16:creationId xmlns:a16="http://schemas.microsoft.com/office/drawing/2014/main" id="{310682DE-E988-4D13-9BBD-7E1D2587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713" y="2348880"/>
                <a:ext cx="3429000" cy="1143000"/>
              </a:xfrm>
              <a:custGeom>
                <a:avLst/>
                <a:gdLst>
                  <a:gd name="T0" fmla="*/ 0 w 2208"/>
                  <a:gd name="T1" fmla="*/ 0 h 720"/>
                  <a:gd name="T2" fmla="*/ 0 w 2208"/>
                  <a:gd name="T3" fmla="*/ 336 h 720"/>
                  <a:gd name="T4" fmla="*/ 535 w 2208"/>
                  <a:gd name="T5" fmla="*/ 336 h 720"/>
                  <a:gd name="T6" fmla="*/ 535 w 2208"/>
                  <a:gd name="T7" fmla="*/ 720 h 720"/>
                  <a:gd name="T8" fmla="*/ 1358 w 2208"/>
                  <a:gd name="T9" fmla="*/ 720 h 720"/>
                  <a:gd name="T10" fmla="*/ 1358 w 2208"/>
                  <a:gd name="T11" fmla="*/ 336 h 720"/>
                  <a:gd name="T12" fmla="*/ 1893 w 2208"/>
                  <a:gd name="T13" fmla="*/ 336 h 720"/>
                  <a:gd name="T14" fmla="*/ 1893 w 2208"/>
                  <a:gd name="T15" fmla="*/ 0 h 720"/>
                  <a:gd name="T16" fmla="*/ 0 w 2208"/>
                  <a:gd name="T17" fmla="*/ 0 h 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08"/>
                  <a:gd name="T28" fmla="*/ 0 h 720"/>
                  <a:gd name="T29" fmla="*/ 2208 w 2208"/>
                  <a:gd name="T30" fmla="*/ 720 h 7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08" h="720">
                    <a:moveTo>
                      <a:pt x="0" y="0"/>
                    </a:moveTo>
                    <a:lnTo>
                      <a:pt x="0" y="336"/>
                    </a:lnTo>
                    <a:lnTo>
                      <a:pt x="624" y="336"/>
                    </a:lnTo>
                    <a:lnTo>
                      <a:pt x="624" y="720"/>
                    </a:lnTo>
                    <a:lnTo>
                      <a:pt x="1584" y="720"/>
                    </a:lnTo>
                    <a:lnTo>
                      <a:pt x="1584" y="336"/>
                    </a:lnTo>
                    <a:lnTo>
                      <a:pt x="2208" y="336"/>
                    </a:lnTo>
                    <a:lnTo>
                      <a:pt x="220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0531" name="Text Box 19">
                <a:extLst>
                  <a:ext uri="{FF2B5EF4-FFF2-40B4-BE49-F238E27FC236}">
                    <a16:creationId xmlns:a16="http://schemas.microsoft.com/office/drawing/2014/main" id="{DA05E81A-F795-48C8-936B-F60E73D92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3510151"/>
                <a:ext cx="1219200" cy="561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P</a:t>
                </a:r>
                <a:r>
                  <a:rPr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2</a:t>
                </a:r>
              </a:p>
            </p:txBody>
          </p:sp>
        </p:grpSp>
      </p:grpSp>
      <p:sp>
        <p:nvSpPr>
          <p:cNvPr id="60424" name="Rectangle 21">
            <a:extLst>
              <a:ext uri="{FF2B5EF4-FFF2-40B4-BE49-F238E27FC236}">
                <a16:creationId xmlns:a16="http://schemas.microsoft.com/office/drawing/2014/main" id="{D83CEA34-67ED-44A5-BCA8-96E642B196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71866" y="604096"/>
            <a:ext cx="4910138" cy="5810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问题的解决办法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6C99AA7-3344-4426-900A-33CA56E07229}"/>
              </a:ext>
            </a:extLst>
          </p:cNvPr>
          <p:cNvGrpSpPr/>
          <p:nvPr/>
        </p:nvGrpSpPr>
        <p:grpSpPr>
          <a:xfrm>
            <a:off x="5502379" y="2348308"/>
            <a:ext cx="3571668" cy="1670322"/>
            <a:chOff x="5497513" y="2348880"/>
            <a:chExt cx="3571668" cy="1670322"/>
          </a:xfrm>
        </p:grpSpPr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711509F7-2711-445A-86C7-4B3D10A2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3" y="2467744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7A806C5-77D3-49C3-A933-CAF40A32C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772" y="3051176"/>
              <a:ext cx="10086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DA07F7E9-1280-4944-B1EE-6D8F2A106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376" y="2463279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Ｂ机器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77A7B7D-944F-4F60-A485-1A1378F106C0}"/>
                </a:ext>
              </a:extLst>
            </p:cNvPr>
            <p:cNvGrpSpPr/>
            <p:nvPr/>
          </p:nvGrpSpPr>
          <p:grpSpPr>
            <a:xfrm>
              <a:off x="5573713" y="2348880"/>
              <a:ext cx="3429000" cy="1670322"/>
              <a:chOff x="5573713" y="2348880"/>
              <a:chExt cx="3429000" cy="1670322"/>
            </a:xfrm>
          </p:grpSpPr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6BFD677-7485-4703-94EB-8F20AAE99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713" y="2348880"/>
                <a:ext cx="3429000" cy="1143000"/>
              </a:xfrm>
              <a:custGeom>
                <a:avLst/>
                <a:gdLst>
                  <a:gd name="T0" fmla="*/ 0 w 2208"/>
                  <a:gd name="T1" fmla="*/ 0 h 720"/>
                  <a:gd name="T2" fmla="*/ 0 w 2208"/>
                  <a:gd name="T3" fmla="*/ 336 h 720"/>
                  <a:gd name="T4" fmla="*/ 535 w 2208"/>
                  <a:gd name="T5" fmla="*/ 336 h 720"/>
                  <a:gd name="T6" fmla="*/ 535 w 2208"/>
                  <a:gd name="T7" fmla="*/ 720 h 720"/>
                  <a:gd name="T8" fmla="*/ 1358 w 2208"/>
                  <a:gd name="T9" fmla="*/ 720 h 720"/>
                  <a:gd name="T10" fmla="*/ 1358 w 2208"/>
                  <a:gd name="T11" fmla="*/ 336 h 720"/>
                  <a:gd name="T12" fmla="*/ 1893 w 2208"/>
                  <a:gd name="T13" fmla="*/ 336 h 720"/>
                  <a:gd name="T14" fmla="*/ 1893 w 2208"/>
                  <a:gd name="T15" fmla="*/ 0 h 720"/>
                  <a:gd name="T16" fmla="*/ 0 w 2208"/>
                  <a:gd name="T17" fmla="*/ 0 h 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08"/>
                  <a:gd name="T28" fmla="*/ 0 h 720"/>
                  <a:gd name="T29" fmla="*/ 2208 w 2208"/>
                  <a:gd name="T30" fmla="*/ 720 h 7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08" h="720">
                    <a:moveTo>
                      <a:pt x="0" y="0"/>
                    </a:moveTo>
                    <a:lnTo>
                      <a:pt x="0" y="336"/>
                    </a:lnTo>
                    <a:lnTo>
                      <a:pt x="624" y="336"/>
                    </a:lnTo>
                    <a:lnTo>
                      <a:pt x="624" y="720"/>
                    </a:lnTo>
                    <a:lnTo>
                      <a:pt x="1584" y="720"/>
                    </a:lnTo>
                    <a:lnTo>
                      <a:pt x="1584" y="336"/>
                    </a:lnTo>
                    <a:lnTo>
                      <a:pt x="2208" y="336"/>
                    </a:lnTo>
                    <a:lnTo>
                      <a:pt x="220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Text Box 19">
                <a:extLst>
                  <a:ext uri="{FF2B5EF4-FFF2-40B4-BE49-F238E27FC236}">
                    <a16:creationId xmlns:a16="http://schemas.microsoft.com/office/drawing/2014/main" id="{8E883C4D-0CB2-4017-80A9-5BA6BF151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3510151"/>
                <a:ext cx="1219200" cy="5090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P</a:t>
                </a:r>
                <a:r>
                  <a:rPr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28038 0.088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BB8982B8-C868-4939-A6F5-ECE7014A24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A4A59B-3D49-4434-90D9-ED231A705508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CB472FC4-2454-4F5B-B07A-E9871411A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E42E57F-AC47-4F04-B761-6AA51EA89C4E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53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EB43617-3C5B-4AA9-ACE1-28FF1D2223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4325" y="368300"/>
            <a:ext cx="7359650" cy="757238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4.</a:t>
            </a:r>
            <a:r>
              <a:rPr lang="zh-CN" altLang="en-US">
                <a:latin typeface="Times New Roman" panose="02020603050405020304" pitchFamily="18" charset="0"/>
              </a:rPr>
              <a:t>本机编译器的利用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23148EF8-0CA9-4587-ABC0-AD19FA0244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7663"/>
            <a:ext cx="8534400" cy="1524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问题三： 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机上有一个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语言编译器，现要实现一个新语言</a:t>
            </a:r>
            <a:r>
              <a:rPr lang="en-US" altLang="zh-CN" sz="2800" dirty="0">
                <a:latin typeface="Times New Roman" panose="02020603050405020304" pitchFamily="18" charset="0"/>
              </a:rPr>
              <a:t>NEW</a:t>
            </a:r>
            <a:r>
              <a:rPr lang="zh-CN" altLang="en-US" sz="2800" dirty="0">
                <a:latin typeface="Times New Roman" panose="02020603050405020304" pitchFamily="18" charset="0"/>
              </a:rPr>
              <a:t>的编译器？能利用交叉编译技术么？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编写</a:t>
            </a:r>
            <a:r>
              <a:rPr lang="en-US" altLang="zh-CN" sz="2800" dirty="0">
                <a:latin typeface="Times New Roman" panose="02020603050405020304" pitchFamily="18" charset="0"/>
              </a:rPr>
              <a:t>NEW</a:t>
            </a:r>
            <a:r>
              <a:rPr lang="zh-CN" altLang="en-US" sz="2800" dirty="0">
                <a:latin typeface="Times New Roman" panose="02020603050405020304" pitchFamily="18" charset="0"/>
              </a:rPr>
              <a:t>的编译，并用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编译器编译它</a:t>
            </a:r>
          </a:p>
        </p:txBody>
      </p:sp>
      <p:grpSp>
        <p:nvGrpSpPr>
          <p:cNvPr id="62470" name="Group 4">
            <a:extLst>
              <a:ext uri="{FF2B5EF4-FFF2-40B4-BE49-F238E27FC236}">
                <a16:creationId xmlns:a16="http://schemas.microsoft.com/office/drawing/2014/main" id="{FB29CF6F-6848-460E-BDF6-990CE35417F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86163"/>
            <a:ext cx="8664575" cy="2290762"/>
            <a:chOff x="240" y="2400"/>
            <a:chExt cx="5376" cy="1463"/>
          </a:xfrm>
        </p:grpSpPr>
        <p:sp>
          <p:nvSpPr>
            <p:cNvPr id="62471" name="Freeform 5">
              <a:extLst>
                <a:ext uri="{FF2B5EF4-FFF2-40B4-BE49-F238E27FC236}">
                  <a16:creationId xmlns:a16="http://schemas.microsoft.com/office/drawing/2014/main" id="{A8390C80-DECB-4481-A05D-3A68E871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535 w 2208"/>
                <a:gd name="T5" fmla="*/ 336 h 720"/>
                <a:gd name="T6" fmla="*/ 535 w 2208"/>
                <a:gd name="T7" fmla="*/ 720 h 720"/>
                <a:gd name="T8" fmla="*/ 1358 w 2208"/>
                <a:gd name="T9" fmla="*/ 720 h 720"/>
                <a:gd name="T10" fmla="*/ 1358 w 2208"/>
                <a:gd name="T11" fmla="*/ 336 h 720"/>
                <a:gd name="T12" fmla="*/ 1893 w 2208"/>
                <a:gd name="T13" fmla="*/ 336 h 720"/>
                <a:gd name="T14" fmla="*/ 1893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Freeform 6">
              <a:extLst>
                <a:ext uri="{FF2B5EF4-FFF2-40B4-BE49-F238E27FC236}">
                  <a16:creationId xmlns:a16="http://schemas.microsoft.com/office/drawing/2014/main" id="{68DBA7D9-5414-4F37-B714-E09FF9B89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0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535 w 2208"/>
                <a:gd name="T5" fmla="*/ 336 h 720"/>
                <a:gd name="T6" fmla="*/ 535 w 2208"/>
                <a:gd name="T7" fmla="*/ 720 h 720"/>
                <a:gd name="T8" fmla="*/ 1358 w 2208"/>
                <a:gd name="T9" fmla="*/ 720 h 720"/>
                <a:gd name="T10" fmla="*/ 1358 w 2208"/>
                <a:gd name="T11" fmla="*/ 336 h 720"/>
                <a:gd name="T12" fmla="*/ 1893 w 2208"/>
                <a:gd name="T13" fmla="*/ 336 h 720"/>
                <a:gd name="T14" fmla="*/ 1893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Text Box 7">
              <a:extLst>
                <a:ext uri="{FF2B5EF4-FFF2-40B4-BE49-F238E27FC236}">
                  <a16:creationId xmlns:a16="http://schemas.microsoft.com/office/drawing/2014/main" id="{7E2729D0-C1D9-4539-A51A-E31CACFB8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61"/>
              <a:ext cx="9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NEW</a:t>
              </a:r>
              <a:r>
                <a:rPr lang="zh-CN" altLang="en-US" sz="2400" b="1">
                  <a:latin typeface="Times New Roman" panose="02020603050405020304" pitchFamily="18" charset="0"/>
                </a:rPr>
                <a:t>语言</a:t>
              </a:r>
            </a:p>
          </p:txBody>
        </p:sp>
        <p:sp>
          <p:nvSpPr>
            <p:cNvPr id="62474" name="Text Box 8">
              <a:extLst>
                <a:ext uri="{FF2B5EF4-FFF2-40B4-BE49-F238E27FC236}">
                  <a16:creationId xmlns:a16="http://schemas.microsoft.com/office/drawing/2014/main" id="{FFCF2627-DDD3-4CA6-9AA6-D963C3C6A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97"/>
              <a:ext cx="7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Ｃ语  言</a:t>
              </a:r>
            </a:p>
          </p:txBody>
        </p:sp>
        <p:sp>
          <p:nvSpPr>
            <p:cNvPr id="62475" name="Text Box 9">
              <a:extLst>
                <a:ext uri="{FF2B5EF4-FFF2-40B4-BE49-F238E27FC236}">
                  <a16:creationId xmlns:a16="http://schemas.microsoft.com/office/drawing/2014/main" id="{D8AF998A-E9CB-4EB9-B52D-92474779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61"/>
              <a:ext cx="63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62476" name="Text Box 10">
              <a:extLst>
                <a:ext uri="{FF2B5EF4-FFF2-40B4-BE49-F238E27FC236}">
                  <a16:creationId xmlns:a16="http://schemas.microsoft.com/office/drawing/2014/main" id="{B5E8590E-3E09-4D0C-A8F1-C27697AD9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84"/>
              <a:ext cx="6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Ｃ语言</a:t>
              </a:r>
            </a:p>
          </p:txBody>
        </p:sp>
        <p:sp>
          <p:nvSpPr>
            <p:cNvPr id="62477" name="Text Box 11">
              <a:extLst>
                <a:ext uri="{FF2B5EF4-FFF2-40B4-BE49-F238E27FC236}">
                  <a16:creationId xmlns:a16="http://schemas.microsoft.com/office/drawing/2014/main" id="{64131172-C11E-4A0A-90F8-7F068AF6D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9"/>
              <a:ext cx="6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Ａ机器</a:t>
              </a:r>
            </a:p>
          </p:txBody>
        </p:sp>
        <p:sp>
          <p:nvSpPr>
            <p:cNvPr id="62478" name="Text Box 12">
              <a:extLst>
                <a:ext uri="{FF2B5EF4-FFF2-40B4-BE49-F238E27FC236}">
                  <a16:creationId xmlns:a16="http://schemas.microsoft.com/office/drawing/2014/main" id="{D7E839B8-4D0A-44C1-8297-736A7CBDD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45"/>
              <a:ext cx="63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62479" name="Freeform 13">
              <a:extLst>
                <a:ext uri="{FF2B5EF4-FFF2-40B4-BE49-F238E27FC236}">
                  <a16:creationId xmlns:a16="http://schemas.microsoft.com/office/drawing/2014/main" id="{F0786BFB-1E57-40CA-8A54-3AFDAC69D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535 w 2208"/>
                <a:gd name="T5" fmla="*/ 336 h 720"/>
                <a:gd name="T6" fmla="*/ 535 w 2208"/>
                <a:gd name="T7" fmla="*/ 720 h 720"/>
                <a:gd name="T8" fmla="*/ 1358 w 2208"/>
                <a:gd name="T9" fmla="*/ 720 h 720"/>
                <a:gd name="T10" fmla="*/ 1358 w 2208"/>
                <a:gd name="T11" fmla="*/ 336 h 720"/>
                <a:gd name="T12" fmla="*/ 1893 w 2208"/>
                <a:gd name="T13" fmla="*/ 336 h 720"/>
                <a:gd name="T14" fmla="*/ 1893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Text Box 14">
              <a:extLst>
                <a:ext uri="{FF2B5EF4-FFF2-40B4-BE49-F238E27FC236}">
                  <a16:creationId xmlns:a16="http://schemas.microsoft.com/office/drawing/2014/main" id="{31BFFD31-ED52-429B-8D07-767AC4580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61"/>
              <a:ext cx="94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NEW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语言</a:t>
              </a:r>
            </a:p>
          </p:txBody>
        </p:sp>
        <p:sp>
          <p:nvSpPr>
            <p:cNvPr id="62481" name="Text Box 15">
              <a:extLst>
                <a:ext uri="{FF2B5EF4-FFF2-40B4-BE49-F238E27FC236}">
                  <a16:creationId xmlns:a16="http://schemas.microsoft.com/office/drawing/2014/main" id="{0A759E0C-CEF4-4C83-A655-EDA07DC89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45"/>
              <a:ext cx="6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62482" name="Text Box 16">
              <a:extLst>
                <a:ext uri="{FF2B5EF4-FFF2-40B4-BE49-F238E27FC236}">
                  <a16:creationId xmlns:a16="http://schemas.microsoft.com/office/drawing/2014/main" id="{99F1933B-6932-449D-9678-CAC0C71B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09"/>
              <a:ext cx="6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机器</a:t>
              </a:r>
            </a:p>
          </p:txBody>
        </p:sp>
        <p:sp>
          <p:nvSpPr>
            <p:cNvPr id="962577" name="Text Box 17">
              <a:extLst>
                <a:ext uri="{FF2B5EF4-FFF2-40B4-BE49-F238E27FC236}">
                  <a16:creationId xmlns:a16="http://schemas.microsoft.com/office/drawing/2014/main" id="{52D70B4D-E7AB-4C6C-AD36-B697819B2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08"/>
              <a:ext cx="816" cy="3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962578" name="Text Box 18">
              <a:extLst>
                <a:ext uri="{FF2B5EF4-FFF2-40B4-BE49-F238E27FC236}">
                  <a16:creationId xmlns:a16="http://schemas.microsoft.com/office/drawing/2014/main" id="{ACF023F6-7D1D-41CC-95C0-3888B3C2E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04"/>
              <a:ext cx="686" cy="3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962579" name="Text Box 19">
              <a:extLst>
                <a:ext uri="{FF2B5EF4-FFF2-40B4-BE49-F238E27FC236}">
                  <a16:creationId xmlns:a16="http://schemas.microsoft.com/office/drawing/2014/main" id="{9D79FFF5-AD3E-4619-85E2-E992DD0A3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08"/>
              <a:ext cx="754" cy="3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>
            <a:extLst>
              <a:ext uri="{FF2B5EF4-FFF2-40B4-BE49-F238E27FC236}">
                <a16:creationId xmlns:a16="http://schemas.microsoft.com/office/drawing/2014/main" id="{15D0BF2B-5E6A-48C8-A445-C83810773F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8A2C62-ADAC-46FF-9BC7-CC63E2FB593C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6683D62E-0BB3-4F3F-B4B3-6B49F5C19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B8E9493-86C6-4F9A-8DF0-49E8F15F2343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54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5FE6309E-1B96-4173-8D8C-D7CC79C68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24013" y="404813"/>
            <a:ext cx="7037387" cy="6286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/>
              <a:t>5. </a:t>
            </a:r>
            <a:r>
              <a:rPr lang="zh-CN" altLang="en-US"/>
              <a:t>编译程序的自动生成</a:t>
            </a:r>
          </a:p>
        </p:txBody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95AA5B25-EA4F-4920-B3F5-BE29EC1F56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1412875"/>
            <a:ext cx="6551613" cy="6858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latin typeface="楷体_GB2312" pitchFamily="49" charset="-122"/>
              </a:rPr>
              <a:t>1) </a:t>
            </a:r>
            <a:r>
              <a:rPr lang="zh-CN" altLang="en-US" sz="3600">
                <a:latin typeface="楷体_GB2312" pitchFamily="49" charset="-122"/>
              </a:rPr>
              <a:t>词法分析器的自动生成程序</a:t>
            </a:r>
          </a:p>
        </p:txBody>
      </p:sp>
      <p:sp>
        <p:nvSpPr>
          <p:cNvPr id="965636" name="Rectangle 4">
            <a:extLst>
              <a:ext uri="{FF2B5EF4-FFF2-40B4-BE49-F238E27FC236}">
                <a16:creationId xmlns:a16="http://schemas.microsoft.com/office/drawing/2014/main" id="{A3E5A939-38F5-4B69-B705-91D71D44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420938"/>
            <a:ext cx="230505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ＬＥＸ</a:t>
            </a:r>
          </a:p>
        </p:txBody>
      </p:sp>
      <p:sp>
        <p:nvSpPr>
          <p:cNvPr id="965637" name="Line 5">
            <a:extLst>
              <a:ext uri="{FF2B5EF4-FFF2-40B4-BE49-F238E27FC236}">
                <a16:creationId xmlns:a16="http://schemas.microsoft.com/office/drawing/2014/main" id="{38A2335A-76A1-4908-A127-2EC28BC4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71788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5638" name="Line 6">
            <a:extLst>
              <a:ext uri="{FF2B5EF4-FFF2-40B4-BE49-F238E27FC236}">
                <a16:creationId xmlns:a16="http://schemas.microsoft.com/office/drawing/2014/main" id="{149091CA-A548-49EF-BFF8-80D361D2E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71788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5639" name="Rectangle 7">
            <a:extLst>
              <a:ext uri="{FF2B5EF4-FFF2-40B4-BE49-F238E27FC236}">
                <a16:creationId xmlns:a16="http://schemas.microsoft.com/office/drawing/2014/main" id="{A7D4632D-02AB-459F-BBED-DA2AA079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7475"/>
            <a:ext cx="314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词法规则说明</a:t>
            </a:r>
          </a:p>
        </p:txBody>
      </p:sp>
      <p:sp>
        <p:nvSpPr>
          <p:cNvPr id="965640" name="Rectangle 8">
            <a:extLst>
              <a:ext uri="{FF2B5EF4-FFF2-40B4-BE49-F238E27FC236}">
                <a16:creationId xmlns:a16="http://schemas.microsoft.com/office/drawing/2014/main" id="{82F8F1ED-DC4B-48FC-AE4F-0843D5BB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657475"/>
            <a:ext cx="245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词法分析程序</a:t>
            </a:r>
          </a:p>
        </p:txBody>
      </p:sp>
      <p:sp>
        <p:nvSpPr>
          <p:cNvPr id="965641" name="Rectangle 9">
            <a:extLst>
              <a:ext uri="{FF2B5EF4-FFF2-40B4-BE49-F238E27FC236}">
                <a16:creationId xmlns:a16="http://schemas.microsoft.com/office/drawing/2014/main" id="{217D0E8E-8ED0-4FAC-9371-AC5B809B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3084513"/>
            <a:ext cx="152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</a:rPr>
              <a:t>(C</a:t>
            </a:r>
            <a:r>
              <a:rPr lang="zh-CN" altLang="en-US" sz="2400" b="1">
                <a:latin typeface="楷体_GB2312" pitchFamily="49" charset="-122"/>
              </a:rPr>
              <a:t>程序</a:t>
            </a:r>
            <a:r>
              <a:rPr lang="en-US" altLang="zh-CN" sz="2400" b="1">
                <a:latin typeface="楷体_GB2312" pitchFamily="49" charset="-122"/>
              </a:rPr>
              <a:t>)</a:t>
            </a:r>
          </a:p>
        </p:txBody>
      </p:sp>
      <p:sp>
        <p:nvSpPr>
          <p:cNvPr id="965642" name="Text Box 10">
            <a:extLst>
              <a:ext uri="{FF2B5EF4-FFF2-40B4-BE49-F238E27FC236}">
                <a16:creationId xmlns:a16="http://schemas.microsoft.com/office/drawing/2014/main" id="{0D3DA6CC-0E1F-4FD3-8566-FDEA45D7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70313"/>
            <a:ext cx="55070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词法（正规表达式）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识别动作（Ｃ程序段）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输出：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楷体_GB2312" pitchFamily="49" charset="-122"/>
              </a:rPr>
              <a:t>yylex( ) </a:t>
            </a:r>
            <a:r>
              <a:rPr lang="zh-CN" altLang="en-US" sz="2800" b="1">
                <a:latin typeface="楷体_GB2312" pitchFamily="49" charset="-122"/>
              </a:rPr>
              <a:t>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6" grpId="0" animBg="1"/>
      <p:bldP spid="965639" grpId="0"/>
      <p:bldP spid="965640" grpId="0"/>
      <p:bldP spid="965641" grpId="0"/>
      <p:bldP spid="9656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5B21AC72-02A2-4215-B334-A4088EBECD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7B9395-60B9-4CB6-80FC-A17B51B83E42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F56DE0E1-0756-4D40-9814-A3DAAEA31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A27E92B-F9C5-45AB-9257-56BA66781160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55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89E28A76-C6F8-479C-A1FF-614F039486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493713"/>
            <a:ext cx="7777162" cy="41433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2)</a:t>
            </a:r>
            <a:r>
              <a:rPr lang="zh-CN" altLang="en-US" sz="3600">
                <a:ea typeface="楷体_GB2312" pitchFamily="49" charset="-122"/>
              </a:rPr>
              <a:t>语法分析器的自动生成程序</a:t>
            </a:r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EC5BB892-ED4B-45C5-8648-01F5EE31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752600"/>
            <a:ext cx="2212975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ＹＡＣＣ</a:t>
            </a:r>
          </a:p>
        </p:txBody>
      </p:sp>
      <p:sp>
        <p:nvSpPr>
          <p:cNvPr id="966660" name="Line 4">
            <a:extLst>
              <a:ext uri="{FF2B5EF4-FFF2-40B4-BE49-F238E27FC236}">
                <a16:creationId xmlns:a16="http://schemas.microsoft.com/office/drawing/2014/main" id="{5DFAE040-DCAF-4872-BFFA-F5E84A8CE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3450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6661" name="Line 5">
            <a:extLst>
              <a:ext uri="{FF2B5EF4-FFF2-40B4-BE49-F238E27FC236}">
                <a16:creationId xmlns:a16="http://schemas.microsoft.com/office/drawing/2014/main" id="{6CDCF461-0662-4E04-AEED-84DB4350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3450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6662" name="Rectangle 6">
            <a:extLst>
              <a:ext uri="{FF2B5EF4-FFF2-40B4-BE49-F238E27FC236}">
                <a16:creationId xmlns:a16="http://schemas.microsoft.com/office/drawing/2014/main" id="{2EFBAEAC-A759-4F74-8A72-DBE5FE81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9138"/>
            <a:ext cx="314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语法规则说明</a:t>
            </a:r>
          </a:p>
        </p:txBody>
      </p:sp>
      <p:sp>
        <p:nvSpPr>
          <p:cNvPr id="966663" name="Rectangle 7">
            <a:extLst>
              <a:ext uri="{FF2B5EF4-FFF2-40B4-BE49-F238E27FC236}">
                <a16:creationId xmlns:a16="http://schemas.microsoft.com/office/drawing/2014/main" id="{1C7C97BD-5A77-42FA-A57E-586B3FCB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989138"/>
            <a:ext cx="245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语法分析程序</a:t>
            </a:r>
          </a:p>
        </p:txBody>
      </p:sp>
      <p:sp>
        <p:nvSpPr>
          <p:cNvPr id="966664" name="Rectangle 8">
            <a:extLst>
              <a:ext uri="{FF2B5EF4-FFF2-40B4-BE49-F238E27FC236}">
                <a16:creationId xmlns:a16="http://schemas.microsoft.com/office/drawing/2014/main" id="{CDD7DD76-92B4-4D01-A987-F301FD9A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416175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</a:rPr>
              <a:t>(C</a:t>
            </a:r>
            <a:r>
              <a:rPr lang="zh-CN" altLang="en-US" sz="2400" b="1">
                <a:latin typeface="楷体_GB2312" pitchFamily="49" charset="-122"/>
              </a:rPr>
              <a:t>程序</a:t>
            </a:r>
            <a:r>
              <a:rPr lang="en-US" altLang="zh-CN" sz="2400" b="1">
                <a:latin typeface="楷体_GB2312" pitchFamily="49" charset="-122"/>
              </a:rPr>
              <a:t>)</a:t>
            </a:r>
          </a:p>
        </p:txBody>
      </p:sp>
      <p:sp>
        <p:nvSpPr>
          <p:cNvPr id="966665" name="Text Box 9">
            <a:extLst>
              <a:ext uri="{FF2B5EF4-FFF2-40B4-BE49-F238E27FC236}">
                <a16:creationId xmlns:a16="http://schemas.microsoft.com/office/drawing/2014/main" id="{6256332C-D33A-4408-BEFA-011D3712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58832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语法规则（产生式）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语义动作（Ｃ程序段）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输出：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楷体_GB2312" pitchFamily="49" charset="-122"/>
              </a:rPr>
              <a:t>yyparse( ) </a:t>
            </a:r>
            <a:r>
              <a:rPr lang="zh-CN" altLang="en-US" sz="2800" b="1">
                <a:latin typeface="楷体_GB2312" pitchFamily="49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59" grpId="0" animBg="1"/>
      <p:bldP spid="966662" grpId="0"/>
      <p:bldP spid="966663" grpId="0"/>
      <p:bldP spid="966664" grpId="0"/>
      <p:bldP spid="9666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2C9908B-EE91-4778-B248-40248230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5888"/>
            <a:ext cx="5715000" cy="11572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编译技术的应用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9496B77-7B2C-4493-9B16-08E672FF9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28775"/>
            <a:ext cx="80010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把复杂数据看作一条语句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数据格式的分析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利用词法分析、语法分析方法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数据处理的框架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基于语法制导的语义处理框架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hlink"/>
                </a:solidFill>
                <a:latin typeface="楷体_GB2312" pitchFamily="49" charset="-122"/>
              </a:rPr>
              <a:t>编译技术可以用于各种复杂数据的分析处理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C94345A-5A42-4443-9FE7-AFDAEF39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5888"/>
            <a:ext cx="5715000" cy="11572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编译技术的应用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7AD04BA-5086-47F9-A73F-EDF662F45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8001000" cy="475297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自然语言的理解和翻译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句子翻译</a:t>
            </a:r>
            <a:endParaRPr lang="en-US" altLang="zh-CN"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输入法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语音合成、翻译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内容过滤</a:t>
            </a:r>
            <a:r>
              <a:rPr lang="en-US" altLang="zh-CN">
                <a:latin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语法制导的结构化编辑器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程序格式化工具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软件测试工具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程序理解工具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高级语言的翻译工具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楷体_GB2312" pitchFamily="49" charset="-122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 u="sng"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>
            <a:extLst>
              <a:ext uri="{FF2B5EF4-FFF2-40B4-BE49-F238E27FC236}">
                <a16:creationId xmlns:a16="http://schemas.microsoft.com/office/drawing/2014/main" id="{1460E5E2-CC6D-4EE2-940C-705C7E8EB7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1BC3A6-5E55-4C9E-9EE3-8F348B9EA710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FCEE4125-5F52-4DF8-8FF9-4FC6465D3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80BAB6A-39F2-4F3B-88BD-104CAFA17A5F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58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7772C480-18A3-4B0E-969C-CCC40937C3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41338"/>
            <a:ext cx="4564062" cy="43973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1.6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9F63EABE-F896-4FC0-95D4-9B7FABA79B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700213"/>
            <a:ext cx="8159750" cy="47767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编译原理是一门非常好的课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程序设计语言及其发展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程序设计语言的翻译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编译程序的总体结构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编译程序的各个阶段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编译程序的组织与生成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CB94423-6E61-4B77-AA4C-51FF21FCAC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70038" y="446088"/>
            <a:ext cx="5959475" cy="45561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程序设计语言的分类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4144F4-A40B-4887-8DEA-D2139D525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557338"/>
            <a:ext cx="8591550" cy="4851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申述式语言（</a:t>
            </a:r>
            <a:r>
              <a:rPr lang="en-US" altLang="zh-CN">
                <a:latin typeface="Times New Roman" panose="02020603050405020304" pitchFamily="18" charset="0"/>
              </a:rPr>
              <a:t>Declarative Language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着重描述要处理什么，而非如何处理的非命令式语言，如</a:t>
            </a:r>
            <a:r>
              <a:rPr lang="en-US" altLang="zh-CN">
                <a:latin typeface="Times New Roman" panose="02020603050405020304" pitchFamily="18" charset="0"/>
              </a:rPr>
              <a:t>SQL,XML,HTML…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逻辑式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基于规则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语言</a:t>
            </a:r>
            <a:r>
              <a:rPr lang="en-US" altLang="zh-CN">
                <a:latin typeface="Times New Roman" panose="02020603050405020304" pitchFamily="18" charset="0"/>
              </a:rPr>
              <a:t>(Logical Language)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基本运算单位是谓词，如</a:t>
            </a:r>
            <a:r>
              <a:rPr lang="en-US" altLang="zh-CN">
                <a:latin typeface="Times New Roman" panose="02020603050405020304" pitchFamily="18" charset="0"/>
              </a:rPr>
              <a:t>Prolog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Yacc……</a:t>
            </a:r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F1C6D441-93B7-401E-8BB8-4DCD87F0245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3B369BE-21E3-4649-B969-233EDC992AF1}" type="datetime1">
              <a:rPr lang="zh-CN" altLang="en-US" sz="1400"/>
              <a:pPr eaLnBrk="1" hangingPunct="1">
                <a:buFont typeface="Arial" panose="020B0604020202020204" pitchFamily="34" charset="0"/>
                <a:buNone/>
              </a:pPr>
              <a:t>2024/3/8</a:t>
            </a:fld>
            <a:endParaRPr lang="en-US" altLang="zh-CN" sz="1400"/>
          </a:p>
        </p:txBody>
      </p:sp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4BC0CC6D-4995-4F69-A4F1-9442A4B4D0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C944AAA7-3EEA-432E-9A22-0177FB5CD557}" type="slidenum">
              <a:rPr lang="en-US" altLang="zh-CN" sz="1400"/>
              <a:pPr algn="r" eaLnBrk="1" hangingPunct="1">
                <a:buFont typeface="Arial" panose="020B0604020202020204" pitchFamily="34" charset="0"/>
                <a:buNone/>
              </a:pPr>
              <a:t>6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35D2C06-50C3-44A2-A49E-9B09E43FA7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8875" y="404813"/>
            <a:ext cx="6292850" cy="6778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程序设计语言的分类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5A009C7-BD06-47E2-A3C3-B5E90F7426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844675"/>
            <a:ext cx="8447087" cy="395922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面向对象语言</a:t>
            </a:r>
            <a:r>
              <a:rPr lang="en-US" altLang="zh-CN">
                <a:latin typeface="Times New Roman" panose="02020603050405020304" pitchFamily="18" charset="0"/>
              </a:rPr>
              <a:t>(Object-Oriented Language)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以对象为核心，如</a:t>
            </a:r>
            <a:r>
              <a:rPr lang="en-US" altLang="zh-CN">
                <a:latin typeface="Times New Roman" panose="02020603050405020304" pitchFamily="18" charset="0"/>
              </a:rPr>
              <a:t>Smalltalk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C++ 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Ada(</a:t>
            </a:r>
            <a:r>
              <a:rPr lang="zh-CN" altLang="en-US">
                <a:latin typeface="Times New Roman" panose="02020603050405020304" pitchFamily="18" charset="0"/>
              </a:rPr>
              <a:t>程序包</a:t>
            </a:r>
            <a:r>
              <a:rPr lang="en-US" altLang="zh-CN">
                <a:latin typeface="Times New Roman" panose="02020603050405020304" pitchFamily="18" charset="0"/>
              </a:rPr>
              <a:t>)……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具有识认性（对象）、类别性（类）、多态性和继承性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函数式语言</a:t>
            </a:r>
            <a:r>
              <a:rPr lang="en-US" altLang="zh-CN">
                <a:latin typeface="Times New Roman" panose="02020603050405020304" pitchFamily="18" charset="0"/>
              </a:rPr>
              <a:t>(Functional Language)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基本运算单位是函数，如</a:t>
            </a:r>
            <a:r>
              <a:rPr lang="en-US" altLang="zh-CN">
                <a:latin typeface="Times New Roman" panose="02020603050405020304" pitchFamily="18" charset="0"/>
              </a:rPr>
              <a:t>LISP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ML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Haskell……</a:t>
            </a:r>
          </a:p>
          <a:p>
            <a:pPr lvl="1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090A623D-2953-4932-9C8B-B9DEF2F7B98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44A94E8-7628-4B4B-B27C-99B6771DFA6F}" type="datetime1">
              <a:rPr lang="zh-CN" altLang="en-US" sz="1400"/>
              <a:pPr eaLnBrk="1" hangingPunct="1">
                <a:buFont typeface="Arial" panose="020B0604020202020204" pitchFamily="34" charset="0"/>
                <a:buNone/>
              </a:pPr>
              <a:t>2024/3/8</a:t>
            </a:fld>
            <a:endParaRPr lang="en-US" altLang="zh-CN" sz="1400"/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CB4C482D-F590-45AD-AEA8-ACD74243A5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124B520-F581-4A8C-AFD2-8AC0CFF318D2}" type="slidenum">
              <a:rPr lang="en-US" altLang="zh-CN" sz="1400"/>
              <a:pPr algn="r" eaLnBrk="1" hangingPunct="1">
                <a:buFont typeface="Arial" panose="020B0604020202020204" pitchFamily="34" charset="0"/>
                <a:buNone/>
              </a:pPr>
              <a:t>7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F65EB84-C09C-4A06-A71A-01534BAED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381000"/>
            <a:ext cx="6196013" cy="60007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DEFCAC58-BD35-4270-9B53-CB191D6903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4313"/>
            <a:ext cx="8458200" cy="3316287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400" dirty="0">
                <a:latin typeface="Times New Roman" panose="02020603050405020304" pitchFamily="18" charset="0"/>
              </a:rPr>
              <a:t>翻译程序</a:t>
            </a:r>
            <a:r>
              <a:rPr lang="en-US" altLang="zh-CN" sz="3400" dirty="0">
                <a:latin typeface="Times New Roman" panose="02020603050405020304" pitchFamily="18" charset="0"/>
              </a:rPr>
              <a:t>(Translator)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将某一种语言描述的程序</a:t>
            </a:r>
            <a:r>
              <a:rPr lang="en-US" altLang="zh-CN" sz="3300" dirty="0">
                <a:latin typeface="Times New Roman" panose="02020603050405020304" pitchFamily="18" charset="0"/>
              </a:rPr>
              <a:t>(</a:t>
            </a:r>
            <a:r>
              <a:rPr lang="zh-CN" altLang="en-US" sz="3300" dirty="0">
                <a:latin typeface="Times New Roman" panose="02020603050405020304" pitchFamily="18" charset="0"/>
              </a:rPr>
              <a:t>源程序</a:t>
            </a:r>
            <a:r>
              <a:rPr lang="en-US" altLang="zh-CN" sz="3300" dirty="0">
                <a:latin typeface="Times New Roman" panose="02020603050405020304" pitchFamily="18" charset="0"/>
              </a:rPr>
              <a:t>——Source Program)</a:t>
            </a:r>
            <a:r>
              <a:rPr lang="zh-CN" altLang="en-US" sz="3300" dirty="0">
                <a:latin typeface="Times New Roman" panose="02020603050405020304" pitchFamily="18" charset="0"/>
              </a:rPr>
              <a:t>翻译成等价的另一种语言描述的程序</a:t>
            </a:r>
            <a:r>
              <a:rPr lang="en-US" altLang="zh-CN" sz="3300" dirty="0">
                <a:latin typeface="Times New Roman" panose="02020603050405020304" pitchFamily="18" charset="0"/>
              </a:rPr>
              <a:t>(</a:t>
            </a:r>
            <a:r>
              <a:rPr lang="zh-CN" altLang="en-US" sz="3300" dirty="0">
                <a:latin typeface="Times New Roman" panose="02020603050405020304" pitchFamily="18" charset="0"/>
              </a:rPr>
              <a:t>目标程序</a:t>
            </a:r>
            <a:r>
              <a:rPr lang="en-US" altLang="zh-CN" sz="3300" dirty="0">
                <a:latin typeface="Times New Roman" panose="02020603050405020304" pitchFamily="18" charset="0"/>
              </a:rPr>
              <a:t>——Object Program)</a:t>
            </a:r>
            <a:r>
              <a:rPr lang="zh-CN" altLang="en-US" sz="3300" dirty="0">
                <a:latin typeface="Times New Roman" panose="02020603050405020304" pitchFamily="18" charset="0"/>
              </a:rPr>
              <a:t>的程序。</a:t>
            </a:r>
          </a:p>
        </p:txBody>
      </p:sp>
      <p:sp>
        <p:nvSpPr>
          <p:cNvPr id="928772" name="Rectangle 4">
            <a:extLst>
              <a:ext uri="{FF2B5EF4-FFF2-40B4-BE49-F238E27FC236}">
                <a16:creationId xmlns:a16="http://schemas.microsoft.com/office/drawing/2014/main" id="{6B31198A-849E-4C4A-B9B4-DE5BFCB5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806950"/>
            <a:ext cx="2208213" cy="901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翻译程序</a:t>
            </a:r>
          </a:p>
        </p:txBody>
      </p:sp>
      <p:sp>
        <p:nvSpPr>
          <p:cNvPr id="928773" name="Line 5">
            <a:extLst>
              <a:ext uri="{FF2B5EF4-FFF2-40B4-BE49-F238E27FC236}">
                <a16:creationId xmlns:a16="http://schemas.microsoft.com/office/drawing/2014/main" id="{B8CF2EEE-5E1E-44E3-A2C4-74F381E01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57800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8774" name="Line 6">
            <a:extLst>
              <a:ext uri="{FF2B5EF4-FFF2-40B4-BE49-F238E27FC236}">
                <a16:creationId xmlns:a16="http://schemas.microsoft.com/office/drawing/2014/main" id="{B0277C0B-6466-4653-A322-42136EF4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257800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8775" name="Rectangle 7">
            <a:extLst>
              <a:ext uri="{FF2B5EF4-FFF2-40B4-BE49-F238E27FC236}">
                <a16:creationId xmlns:a16="http://schemas.microsoft.com/office/drawing/2014/main" id="{FB27597D-1B8D-4473-8AD0-A559A0D6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53000"/>
            <a:ext cx="141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源程序</a:t>
            </a:r>
          </a:p>
        </p:txBody>
      </p:sp>
      <p:sp>
        <p:nvSpPr>
          <p:cNvPr id="928776" name="Rectangle 8">
            <a:extLst>
              <a:ext uri="{FF2B5EF4-FFF2-40B4-BE49-F238E27FC236}">
                <a16:creationId xmlns:a16="http://schemas.microsoft.com/office/drawing/2014/main" id="{FA5986ED-3E07-4DF0-B347-8E3FCC00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5043488"/>
            <a:ext cx="1768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目标程序</a:t>
            </a:r>
          </a:p>
        </p:txBody>
      </p:sp>
      <p:sp>
        <p:nvSpPr>
          <p:cNvPr id="928777" name="Rectangle 9">
            <a:extLst>
              <a:ext uri="{FF2B5EF4-FFF2-40B4-BE49-F238E27FC236}">
                <a16:creationId xmlns:a16="http://schemas.microsoft.com/office/drawing/2014/main" id="{444F510F-F78F-4887-AEF6-35F63D40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187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(*.C / *.PAS)</a:t>
            </a:r>
          </a:p>
        </p:txBody>
      </p:sp>
      <p:sp>
        <p:nvSpPr>
          <p:cNvPr id="928778" name="Rectangle 10">
            <a:extLst>
              <a:ext uri="{FF2B5EF4-FFF2-40B4-BE49-F238E27FC236}">
                <a16:creationId xmlns:a16="http://schemas.microsoft.com/office/drawing/2014/main" id="{E37C9FC7-0958-4323-84DA-92B6DC5D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62600"/>
            <a:ext cx="230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(*.OBJ / *.EXE)</a:t>
            </a:r>
          </a:p>
        </p:txBody>
      </p:sp>
      <p:sp>
        <p:nvSpPr>
          <p:cNvPr id="20491" name="日期占位符 3">
            <a:extLst>
              <a:ext uri="{FF2B5EF4-FFF2-40B4-BE49-F238E27FC236}">
                <a16:creationId xmlns:a16="http://schemas.microsoft.com/office/drawing/2014/main" id="{AADB8D7A-099B-40AF-B34E-99A92E7B40B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67DB762-8C01-47F8-ACC5-072F6258F665}" type="datetime1">
              <a:rPr lang="zh-CN" altLang="en-US" sz="1400"/>
              <a:pPr eaLnBrk="1" hangingPunct="1">
                <a:buFont typeface="Arial" panose="020B0604020202020204" pitchFamily="34" charset="0"/>
                <a:buNone/>
              </a:pPr>
              <a:t>2024/3/8</a:t>
            </a:fld>
            <a:endParaRPr lang="en-US" altLang="zh-CN" sz="1400"/>
          </a:p>
        </p:txBody>
      </p:sp>
      <p:sp>
        <p:nvSpPr>
          <p:cNvPr id="20492" name="灯片编号占位符 5">
            <a:extLst>
              <a:ext uri="{FF2B5EF4-FFF2-40B4-BE49-F238E27FC236}">
                <a16:creationId xmlns:a16="http://schemas.microsoft.com/office/drawing/2014/main" id="{16C9CB8D-975F-4408-A093-43D488EDCE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D5F08B1E-8D2C-472D-A37D-D4E4466BF67F}" type="slidenum">
              <a:rPr lang="en-US" altLang="zh-CN" sz="1400"/>
              <a:pPr algn="r" eaLnBrk="1" hangingPunct="1">
                <a:buFont typeface="Arial" panose="020B0604020202020204" pitchFamily="34" charset="0"/>
                <a:buNone/>
              </a:pPr>
              <a:t>8</a:t>
            </a:fld>
            <a:endParaRPr lang="en-US" altLang="zh-CN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384916-C191-443D-915D-8A29CC47BAEC}"/>
              </a:ext>
            </a:extLst>
          </p:cNvPr>
          <p:cNvSpPr/>
          <p:nvPr/>
        </p:nvSpPr>
        <p:spPr bwMode="auto">
          <a:xfrm>
            <a:off x="2964138" y="5912021"/>
            <a:ext cx="1531662" cy="4571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Compiler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B110145-1B7E-49C4-AD32-2C88B12C16CF}"/>
              </a:ext>
            </a:extLst>
          </p:cNvPr>
          <p:cNvSpPr/>
          <p:nvPr/>
        </p:nvSpPr>
        <p:spPr bwMode="auto">
          <a:xfrm>
            <a:off x="4717256" y="5912021"/>
            <a:ext cx="1759744" cy="4571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Interpreter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  <p:bldP spid="928772" grpId="0" animBg="1"/>
      <p:bldP spid="928775" grpId="0"/>
      <p:bldP spid="928776" grpId="0"/>
      <p:bldP spid="928777" grpId="0"/>
      <p:bldP spid="928778" grpId="0"/>
      <p:bldP spid="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1F4D188D-9972-4CBE-A873-89EBE3790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3E1C5B-CF50-4E01-A27E-5521D58F9D39}" type="datetime1">
              <a:rPr lang="zh-CN" altLang="en-US" sz="1400" smtClean="0"/>
              <a:pPr/>
              <a:t>2024/3/8</a:t>
            </a:fld>
            <a:endParaRPr lang="en-US" altLang="zh-CN" sz="1400"/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F09882C5-4165-4B3C-8F8F-9B6BB824D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146AB6C-5638-4E74-95C4-A276493E1761}" type="slidenum">
              <a:rPr altLang="zh-CN" sz="1400">
                <a:ea typeface="楷体_GB2312" pitchFamily="49" charset="-122"/>
              </a:rPr>
              <a:pPr>
                <a:buFont typeface="Arial" panose="020B0604020202020204" pitchFamily="34" charset="0"/>
                <a:buNone/>
              </a:pPr>
              <a:t>9</a:t>
            </a:fld>
            <a:endParaRPr lang="zh-CN" altLang="zh-CN" sz="1400">
              <a:ea typeface="楷体_GB2312" pitchFamily="49" charset="-122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61D90D1-C8A5-4358-8D76-F9C5EEB8E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446088"/>
            <a:ext cx="6661150" cy="49371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CAEC10E6-E2D9-4E20-910F-EFECEE3CB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00225"/>
            <a:ext cx="7832725" cy="22209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编译程序</a:t>
            </a:r>
            <a:r>
              <a:rPr lang="en-US" altLang="zh-CN" dirty="0">
                <a:latin typeface="Times New Roman" panose="02020603050405020304" pitchFamily="18" charset="0"/>
              </a:rPr>
              <a:t>(Compiler)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将源程序完整地转换成机器语言程序或汇编语言程序，然后再处理、执行的翻译程序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高级语言程序→汇编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机器语言程序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笔译（整篇提交）</a:t>
            </a:r>
          </a:p>
        </p:txBody>
      </p:sp>
      <p:sp>
        <p:nvSpPr>
          <p:cNvPr id="930820" name="Text Box 4">
            <a:extLst>
              <a:ext uri="{FF2B5EF4-FFF2-40B4-BE49-F238E27FC236}">
                <a16:creationId xmlns:a16="http://schemas.microsoft.com/office/drawing/2014/main" id="{12500ADD-75B8-47A1-9BFF-03C21A43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99000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源程序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930821" name="AutoShape 5">
            <a:extLst>
              <a:ext uri="{FF2B5EF4-FFF2-40B4-BE49-F238E27FC236}">
                <a16:creationId xmlns:a16="http://schemas.microsoft.com/office/drawing/2014/main" id="{1EA34EA2-B152-487E-9ED5-FA6FD6D90216}"/>
              </a:ext>
            </a:extLst>
          </p:cNvPr>
          <p:cNvCxnSpPr>
            <a:cxnSpLocks noChangeShapeType="1"/>
            <a:stCxn id="930820" idx="3"/>
          </p:cNvCxnSpPr>
          <p:nvPr/>
        </p:nvCxnSpPr>
        <p:spPr bwMode="auto">
          <a:xfrm>
            <a:off x="1843088" y="4927600"/>
            <a:ext cx="1233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22" name="Text Box 6">
            <a:extLst>
              <a:ext uri="{FF2B5EF4-FFF2-40B4-BE49-F238E27FC236}">
                <a16:creationId xmlns:a16="http://schemas.microsoft.com/office/drawing/2014/main" id="{3D218B79-EBD0-483B-ADFE-350D1778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6990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目标程序</a:t>
            </a:r>
          </a:p>
        </p:txBody>
      </p:sp>
      <p:cxnSp>
        <p:nvCxnSpPr>
          <p:cNvPr id="930823" name="AutoShape 7">
            <a:extLst>
              <a:ext uri="{FF2B5EF4-FFF2-40B4-BE49-F238E27FC236}">
                <a16:creationId xmlns:a16="http://schemas.microsoft.com/office/drawing/2014/main" id="{8B81DA43-F9CD-436D-9F58-27523335DE99}"/>
              </a:ext>
            </a:extLst>
          </p:cNvPr>
          <p:cNvCxnSpPr>
            <a:cxnSpLocks noChangeShapeType="1"/>
            <a:stCxn id="930820" idx="3"/>
            <a:endCxn id="930822" idx="1"/>
          </p:cNvCxnSpPr>
          <p:nvPr/>
        </p:nvCxnSpPr>
        <p:spPr bwMode="auto">
          <a:xfrm>
            <a:off x="5676900" y="49276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24" name="Text Box 8">
            <a:extLst>
              <a:ext uri="{FF2B5EF4-FFF2-40B4-BE49-F238E27FC236}">
                <a16:creationId xmlns:a16="http://schemas.microsoft.com/office/drawing/2014/main" id="{E83A468D-E9DE-4E65-B0EE-D6DEA2ED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4572000"/>
            <a:ext cx="2362200" cy="657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  <p:bldP spid="930820" grpId="0"/>
      <p:bldP spid="930822" grpId="0"/>
      <p:bldP spid="93082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Pages>0</Pages>
  <Words>3399</Words>
  <Characters>0</Characters>
  <Application>Microsoft Office PowerPoint</Application>
  <DocSecurity>0</DocSecurity>
  <PresentationFormat>全屏显示(4:3)</PresentationFormat>
  <Lines>0</Lines>
  <Paragraphs>781</Paragraphs>
  <Slides>58</Slides>
  <Notes>4</Notes>
  <HiddenSlides>6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Monotype Sorts</vt:lpstr>
      <vt:lpstr>仿宋_GB2312</vt:lpstr>
      <vt:lpstr>黑体</vt:lpstr>
      <vt:lpstr>楷体_GB2312</vt:lpstr>
      <vt:lpstr>宋体</vt:lpstr>
      <vt:lpstr>Arial</vt:lpstr>
      <vt:lpstr>Tahoma</vt:lpstr>
      <vt:lpstr>Times New Roman</vt:lpstr>
      <vt:lpstr>Wingdings</vt:lpstr>
      <vt:lpstr>Blends</vt:lpstr>
      <vt:lpstr>Visio.Drawing.11</vt:lpstr>
      <vt:lpstr>第一章 概述</vt:lpstr>
      <vt:lpstr>第1章  概述</vt:lpstr>
      <vt:lpstr>1.1  程序设计语言</vt:lpstr>
      <vt:lpstr>Motivation</vt:lpstr>
      <vt:lpstr>程序设计语言的分类</vt:lpstr>
      <vt:lpstr>程序设计语言的分类</vt:lpstr>
      <vt:lpstr>程序设计语言的分类</vt:lpstr>
      <vt:lpstr>1.2 程序设计语言的翻译</vt:lpstr>
      <vt:lpstr>1.2 程序设计语言的翻译</vt:lpstr>
      <vt:lpstr>1.2 程序设计语言的翻译</vt:lpstr>
      <vt:lpstr>1.2 程序设计语言的翻译</vt:lpstr>
      <vt:lpstr>1.2 程序设计语言的翻译</vt:lpstr>
      <vt:lpstr>1.2 程序设计语言的翻译—汇总</vt:lpstr>
      <vt:lpstr>1.3 编译程序总体结构</vt:lpstr>
      <vt:lpstr>1、词法分析</vt:lpstr>
      <vt:lpstr>1、词法分析</vt:lpstr>
      <vt:lpstr>1.3 编译程序总体结构</vt:lpstr>
      <vt:lpstr>2、语法分析</vt:lpstr>
      <vt:lpstr>2、语法分析</vt:lpstr>
      <vt:lpstr>1.3 编译程序总体结构</vt:lpstr>
      <vt:lpstr>3、语义分析</vt:lpstr>
      <vt:lpstr>4、中间代码生成</vt:lpstr>
      <vt:lpstr>波兰表示问题——Lukasiewicz 1929年发明 </vt:lpstr>
      <vt:lpstr>4、中间代码生成</vt:lpstr>
      <vt:lpstr>1.3 编译程序总体结构</vt:lpstr>
      <vt:lpstr>5、代码优化</vt:lpstr>
      <vt:lpstr>与机器无关的优化</vt:lpstr>
      <vt:lpstr>与机器有关的优化</vt:lpstr>
      <vt:lpstr>1.3 编译程序总体结构</vt:lpstr>
      <vt:lpstr>6、目标代码生成</vt:lpstr>
      <vt:lpstr>1.3 编译程序总体结构</vt:lpstr>
      <vt:lpstr>7、表格管理</vt:lpstr>
      <vt:lpstr>1.3 编译程序总体结构</vt:lpstr>
      <vt:lpstr>8、错误处理</vt:lpstr>
      <vt:lpstr>模块分类</vt:lpstr>
      <vt:lpstr>PowerPoint 演示文稿</vt:lpstr>
      <vt:lpstr>1.4 编译程序的组织</vt:lpstr>
      <vt:lpstr>1.4 编译程序的组织</vt:lpstr>
      <vt:lpstr>1.4 编译程序的组织</vt:lpstr>
      <vt:lpstr>1.5 编译程序的生成</vt:lpstr>
      <vt:lpstr>1.5 编译程序的生成</vt:lpstr>
      <vt:lpstr>1.5 编译程序的生成</vt:lpstr>
      <vt:lpstr>1.5 编译程序的生成</vt:lpstr>
      <vt:lpstr>1. T形图</vt:lpstr>
      <vt:lpstr>2. 自展</vt:lpstr>
      <vt:lpstr>PowerPoint 演示文稿</vt:lpstr>
      <vt:lpstr>3.移植</vt:lpstr>
      <vt:lpstr>3.移植</vt:lpstr>
      <vt:lpstr>1)问题的分析</vt:lpstr>
      <vt:lpstr>1)问题的分析</vt:lpstr>
      <vt:lpstr>2)问题的解决办法</vt:lpstr>
      <vt:lpstr>2)问题的解决办法</vt:lpstr>
      <vt:lpstr>4.本机编译器的利用</vt:lpstr>
      <vt:lpstr>5. 编译程序的自动生成</vt:lpstr>
      <vt:lpstr>2)语法分析器的自动生成程序</vt:lpstr>
      <vt:lpstr>编译技术的应用</vt:lpstr>
      <vt:lpstr>编译技术的应用</vt:lpstr>
      <vt:lpstr>1.6 本章小结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Compiler Principles and Techniques</dc:title>
  <dc:creator>Administrator</dc:creator>
  <cp:lastModifiedBy>dell5</cp:lastModifiedBy>
  <cp:revision>110</cp:revision>
  <dcterms:created xsi:type="dcterms:W3CDTF">2017-03-07T02:04:32Z</dcterms:created>
  <dcterms:modified xsi:type="dcterms:W3CDTF">2024-03-08T02:54:55Z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