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sldIdLst>
    <p:sldId id="492" r:id="rId3"/>
    <p:sldId id="507" r:id="rId4"/>
    <p:sldId id="506" r:id="rId5"/>
    <p:sldId id="509" r:id="rId7"/>
    <p:sldId id="508" r:id="rId8"/>
    <p:sldId id="510" r:id="rId9"/>
    <p:sldId id="546" r:id="rId10"/>
    <p:sldId id="511" r:id="rId11"/>
    <p:sldId id="512" r:id="rId12"/>
    <p:sldId id="513" r:id="rId13"/>
    <p:sldId id="514" r:id="rId14"/>
    <p:sldId id="515" r:id="rId15"/>
    <p:sldId id="516" r:id="rId16"/>
    <p:sldId id="597" r:id="rId17"/>
    <p:sldId id="518" r:id="rId18"/>
    <p:sldId id="519" r:id="rId19"/>
    <p:sldId id="520" r:id="rId20"/>
    <p:sldId id="521" r:id="rId21"/>
    <p:sldId id="522" r:id="rId22"/>
    <p:sldId id="523" r:id="rId23"/>
    <p:sldId id="524" r:id="rId24"/>
    <p:sldId id="525" r:id="rId25"/>
    <p:sldId id="550" r:id="rId26"/>
    <p:sldId id="551" r:id="rId27"/>
    <p:sldId id="552" r:id="rId28"/>
    <p:sldId id="553" r:id="rId29"/>
    <p:sldId id="554" r:id="rId30"/>
    <p:sldId id="555" r:id="rId31"/>
    <p:sldId id="556" r:id="rId32"/>
    <p:sldId id="558" r:id="rId33"/>
    <p:sldId id="527" r:id="rId34"/>
    <p:sldId id="528" r:id="rId35"/>
    <p:sldId id="529" r:id="rId36"/>
    <p:sldId id="530" r:id="rId37"/>
    <p:sldId id="642" r:id="rId38"/>
    <p:sldId id="563" r:id="rId39"/>
    <p:sldId id="531" r:id="rId40"/>
    <p:sldId id="532" r:id="rId41"/>
    <p:sldId id="533" r:id="rId42"/>
    <p:sldId id="534" r:id="rId43"/>
    <p:sldId id="535" r:id="rId44"/>
    <p:sldId id="536" r:id="rId45"/>
    <p:sldId id="537" r:id="rId46"/>
    <p:sldId id="538" r:id="rId47"/>
    <p:sldId id="668" r:id="rId48"/>
    <p:sldId id="539" r:id="rId49"/>
    <p:sldId id="540" r:id="rId50"/>
    <p:sldId id="541" r:id="rId51"/>
    <p:sldId id="643" r:id="rId52"/>
    <p:sldId id="685" r:id="rId53"/>
    <p:sldId id="549" r:id="rId54"/>
    <p:sldId id="559" r:id="rId55"/>
    <p:sldId id="560" r:id="rId56"/>
    <p:sldId id="561" r:id="rId57"/>
    <p:sldId id="562" r:id="rId58"/>
    <p:sldId id="564" r:id="rId59"/>
    <p:sldId id="542" r:id="rId60"/>
    <p:sldId id="543" r:id="rId61"/>
    <p:sldId id="544" r:id="rId62"/>
    <p:sldId id="547" r:id="rId63"/>
    <p:sldId id="548" r:id="rId64"/>
    <p:sldId id="565" r:id="rId65"/>
  </p:sldIdLst>
  <p:sldSz cx="9144000" cy="6858000" type="screen4x3"/>
  <p:notesSz cx="6858000" cy="9144000"/>
  <p:defaultTextStyle>
    <a:defPPr>
      <a:defRPr lang="zh-CN"/>
    </a:defPPr>
    <a:lvl1pPr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22" autoAdjust="0"/>
    <p:restoredTop sz="94660" autoAdjust="0"/>
  </p:normalViewPr>
  <p:slideViewPr>
    <p:cSldViewPr>
      <p:cViewPr>
        <p:scale>
          <a:sx n="100" d="100"/>
          <a:sy n="100" d="100"/>
        </p:scale>
        <p:origin x="-1944" y="-390"/>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a:defRPr sz="1200" smtClean="0">
                <a:latin typeface="Arial" panose="020B0604020202020204" pitchFamily="34"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ln>
        </p:spPr>
        <p:txBody>
          <a:bodyPr vert="horz" wrap="square" lIns="91440" tIns="45720" rIns="91440" bIns="45720" numCol="1" anchor="t" anchorCtr="0" compatLnSpc="1"/>
          <a:lstStyle>
            <a:lvl1pPr algn="r">
              <a:defRPr sz="1200" smtClean="0">
                <a:latin typeface="Arial" panose="020B0604020202020204" pitchFamily="34" charset="0"/>
              </a:defRPr>
            </a:lvl1pPr>
          </a:lstStyle>
          <a:p>
            <a:pPr>
              <a:defRPr/>
            </a:pPr>
            <a:fld id="{250697F6-173F-4907-8E1F-6A4A7DCD3E53}" type="datetimeFigureOut">
              <a:rPr lang="zh-CN" altLang="en-US"/>
            </a:fld>
            <a:endParaRPr lang="en-US" altLang="zh-CN"/>
          </a:p>
        </p:txBody>
      </p:sp>
      <p:sp>
        <p:nvSpPr>
          <p:cNvPr id="4506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ln>
        </p:spPr>
        <p:txBody>
          <a:bodyPr vert="horz" wrap="square" lIns="91440" tIns="45720" rIns="91440" bIns="45720" numCol="1" anchor="b" anchorCtr="0" compatLnSpc="1"/>
          <a:lstStyle>
            <a:lvl1pPr>
              <a:defRPr sz="1200" smtClean="0">
                <a:latin typeface="Arial" panose="020B0604020202020204" pitchFamily="34"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ln>
        </p:spPr>
        <p:txBody>
          <a:bodyPr vert="horz" wrap="square" lIns="91440" tIns="45720" rIns="91440" bIns="45720" numCol="1" anchor="b" anchorCtr="0" compatLnSpc="1"/>
          <a:lstStyle>
            <a:lvl1pPr algn="r">
              <a:defRPr sz="1200" smtClean="0">
                <a:latin typeface="Arial" panose="020B0604020202020204" pitchFamily="34" charset="0"/>
              </a:defRPr>
            </a:lvl1pPr>
          </a:lstStyle>
          <a:p>
            <a:pPr>
              <a:defRPr/>
            </a:pPr>
            <a:fld id="{027A0B3A-CBE6-4851-A53D-4B4CBF114D67}"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78473AD-E52F-4FAE-A3E6-3C546ED4C85C}" type="slidenum">
              <a:rPr lang="en-US" altLang="zh-CN"/>
            </a:fld>
            <a:endParaRPr lang="en-US" altLang="zh-CN"/>
          </a:p>
        </p:txBody>
      </p:sp>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p:txBody>
          <a:bodyPr/>
          <a:lstStyle/>
          <a:p>
            <a:r>
              <a:rPr lang="en-US" altLang="zh-CN"/>
              <a:t> </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ECFFB8-2F44-4CB4-8D21-ACA37836765A}" type="slidenum">
              <a:rPr lang="en-US" altLang="zh-CN"/>
            </a:fld>
            <a:endParaRPr lang="en-US" altLang="zh-CN"/>
          </a:p>
        </p:txBody>
      </p:sp>
      <p:sp>
        <p:nvSpPr>
          <p:cNvPr id="39938" name="Rectangle 2"/>
          <p:cNvSpPr>
            <a:spLocks noGrp="1" noRot="1" noChangeAspect="1" noChangeArrowheads="1" noTextEdit="1"/>
          </p:cNvSpPr>
          <p:nvPr>
            <p:ph type="sldImg"/>
          </p:nvPr>
        </p:nvSpPr>
        <p:spPr/>
      </p:sp>
      <p:sp>
        <p:nvSpPr>
          <p:cNvPr id="39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3A5D0FF-DD08-429A-8978-3DD7544D8D1E}" type="slidenum">
              <a:rPr lang="en-US" altLang="zh-CN"/>
            </a:fld>
            <a:endParaRPr lang="en-US" altLang="zh-CN"/>
          </a:p>
        </p:txBody>
      </p:sp>
      <p:sp>
        <p:nvSpPr>
          <p:cNvPr id="123906"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123907"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ln>
        </p:spPr>
        <p:txBody>
          <a:bodyPr lIns="86613" tIns="43307" rIns="86613" bIns="43307"/>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TextEdit="1"/>
          </p:cNvSpPr>
          <p:nvPr>
            <p:ph type="sldImg"/>
          </p:nvPr>
        </p:nvSpPr>
        <p:spPr/>
      </p:sp>
      <p:sp>
        <p:nvSpPr>
          <p:cNvPr id="93187" name="Rectangle 3"/>
          <p:cNvSpPr>
            <a:spLocks noGrp="1"/>
          </p:cNvSpPr>
          <p:nvPr>
            <p:ph type="body" idx="1"/>
          </p:nvPr>
        </p:nvSpPr>
        <p:spPr>
          <a:xfrm>
            <a:off x="914400" y="4343400"/>
            <a:ext cx="5029200" cy="4114800"/>
          </a:xfrm>
        </p:spPr>
        <p:txBody>
          <a:bodyPr wrap="square" lIns="86657" tIns="43328" rIns="86657" bIns="43328" anchor="t"/>
          <a:p>
            <a:pPr lvl="0"/>
            <a:r>
              <a:rPr lang="en-US" altLang="zh-CN" dirty="0"/>
              <a:t>In the late 1970s, IEEE set up a committee to standardize floating-point arithmetic. The goal was not only to permit floating-point data to be exchanged among different computers but also to provide hardware designers with a model known to be correct. The resulting work led to IEEE Standard 754 which was finished in 1985. Nowadays, most computers use IEEE 754 standard to represent floating-point numbers. This standard was primarily the work of one person, UC Berkeley math professor William Kahan. People call him the father of the IEEE 754 standard. Because of his contribution to the standard, he won ACM Turing Award in 1989. This is the highest prize in computation field, It’s equivalent to Nobel Prize.   </a:t>
            </a: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418B8D6-1EEC-48D1-9DFE-23BFB1FCB82C}"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p:spPr>
        <p:txBody>
          <a:bodyPr/>
          <a:lstStyle/>
          <a:p>
            <a:endParaRPr lang="zh-CN" altLang="zh-CN"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B105089-2246-4126-87C6-6E57DC011EDE}"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p:spPr>
        <p:txBody>
          <a:bodyPr/>
          <a:lstStyle/>
          <a:p>
            <a:endParaRPr lang="zh-CN" altLang="zh-CN"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998F3C87-9F44-4BE5-B7F0-2DD0456F98C6}"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endParaRPr lang="zh-CN" altLang="zh-CN"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E03436-BC01-4230-B3BE-1F89188807B4}" type="slidenum">
              <a:rPr lang="en-US" altLang="zh-CN"/>
            </a:fld>
            <a:endParaRPr lang="en-US" altLang="zh-CN"/>
          </a:p>
        </p:txBody>
      </p:sp>
      <p:sp>
        <p:nvSpPr>
          <p:cNvPr id="144386"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144387"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ln>
        </p:spPr>
        <p:txBody>
          <a:bodyPr lIns="86613" tIns="43307" rIns="86613" bIns="43307"/>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pPr>
              <a:defRPr/>
            </a:pPr>
            <a:fld id="{1501A26F-E9E9-42C6-9C8E-36205DDA9A33}" type="datetime1">
              <a:rPr lang="zh-CN" alt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r>
              <a:rPr lang="en-US" altLang="zh-CN" smtClean="0"/>
              <a:t>Lecture 1</a:t>
            </a: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lstStyle>
          <a:p>
            <a:pPr>
              <a:defRPr/>
            </a:pPr>
            <a:fld id="{7C93F2F6-B200-4836-9340-136DE798787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fld id="{B8931191-54D3-47FC-8940-F63228B1FA89}"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fld id="{95EBC060-C77D-4BC4-8D0C-107EFB448A79}"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AAC20081-A8F1-4A63-ACE6-208A4962D066}"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4E700041-56BE-4B53-ACFD-FA8760BB4D7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fld id="{DEEE2FF0-5169-45E6-A93D-D1F642771312}"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
        <p:nvSpPr>
          <p:cNvPr id="7" name="Title 6"/>
          <p:cNvSpPr>
            <a:spLocks noGrp="1"/>
          </p:cNvSpPr>
          <p:nvPr>
            <p:ph type="title"/>
          </p:nvPr>
        </p:nvSpPr>
        <p:spPr/>
        <p:txBody>
          <a:bodyPr rtlCol="0"/>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endParaRPr kumimoji="0" lang="en-US" altLang="zh-CN" smtClean="0"/>
          </a:p>
        </p:txBody>
      </p:sp>
      <p:sp>
        <p:nvSpPr>
          <p:cNvPr id="4" name="Date Placeholder 3"/>
          <p:cNvSpPr>
            <a:spLocks noGrp="1"/>
          </p:cNvSpPr>
          <p:nvPr>
            <p:ph type="dt" sz="half" idx="10"/>
          </p:nvPr>
        </p:nvSpPr>
        <p:spPr/>
        <p:txBody>
          <a:bodyPr/>
          <a:lstStyle/>
          <a:p>
            <a:pPr>
              <a:defRPr/>
            </a:pPr>
            <a:fld id="{939043CD-98A1-4109-9E08-03CB892C1BFE}"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pPr>
              <a:defRPr/>
            </a:pPr>
            <a:fld id="{7B5138F1-6AB5-427F-885D-A4F14B8010D7}" type="datetime1">
              <a:rPr lang="zh-CN" altLang="en-US" smtClean="0"/>
            </a:fld>
            <a:endParaRPr lang="en-US"/>
          </a:p>
        </p:txBody>
      </p:sp>
      <p:sp>
        <p:nvSpPr>
          <p:cNvPr id="6" name="Footer Placeholder 5"/>
          <p:cNvSpPr>
            <a:spLocks noGrp="1"/>
          </p:cNvSpPr>
          <p:nvPr>
            <p:ph type="ftr" sz="quarter" idx="11"/>
          </p:nvPr>
        </p:nvSpPr>
        <p:spPr/>
        <p:txBody>
          <a:bodyPr/>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p>
            <a:pPr>
              <a:defRPr/>
            </a:pPr>
            <a:fld id="{7C93F2F6-B200-4836-9340-136DE7987878}" type="slidenum">
              <a:rPr lang="en-US" smtClean="0"/>
            </a:fld>
            <a:endParaRPr lang="en-US"/>
          </a:p>
        </p:txBody>
      </p:sp>
      <p:sp>
        <p:nvSpPr>
          <p:cNvPr id="8" name="Title 7"/>
          <p:cNvSpPr>
            <a:spLocks noGrp="1"/>
          </p:cNvSpPr>
          <p:nvPr>
            <p:ph type="title"/>
          </p:nvPr>
        </p:nvSpPr>
        <p:spPr/>
        <p:txBody>
          <a:bodyPr rtlCol="0"/>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endParaRPr kumimoji="0" lang="en-US" altLang="zh-CN"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endParaRPr kumimoji="0" lang="en-US" altLang="zh-CN"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pPr>
              <a:defRPr/>
            </a:pPr>
            <a:fld id="{276AC82F-B171-4D22-8428-FEE00C5995A2}" type="datetime1">
              <a:rPr lang="zh-CN" altLang="en-US" smtClean="0"/>
            </a:fld>
            <a:endParaRPr lang="en-US"/>
          </a:p>
        </p:txBody>
      </p:sp>
      <p:sp>
        <p:nvSpPr>
          <p:cNvPr id="8" name="Footer Placeholder 7"/>
          <p:cNvSpPr>
            <a:spLocks noGrp="1"/>
          </p:cNvSpPr>
          <p:nvPr>
            <p:ph type="ftr" sz="quarter" idx="11"/>
          </p:nvPr>
        </p:nvSpPr>
        <p:spPr/>
        <p:txBody>
          <a:bodyPr/>
          <a:lstStyle/>
          <a:p>
            <a:r>
              <a:rPr lang="en-US" altLang="zh-CN" smtClean="0"/>
              <a:t>Lecture 1</a:t>
            </a:r>
            <a:endParaRPr lang="en-US" altLang="zh-CN"/>
          </a:p>
        </p:txBody>
      </p:sp>
      <p:sp>
        <p:nvSpPr>
          <p:cNvPr id="9" name="Slide Number Placeholder 8"/>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26F37BA-D1C0-4DB6-9E6F-9E5B46421548}" type="datetime1">
              <a:rPr lang="zh-CN" altLang="en-US" smtClean="0"/>
            </a:fld>
            <a:endParaRPr lang="en-US"/>
          </a:p>
        </p:txBody>
      </p:sp>
      <p:sp>
        <p:nvSpPr>
          <p:cNvPr id="4" name="Footer Placeholder 3"/>
          <p:cNvSpPr>
            <a:spLocks noGrp="1"/>
          </p:cNvSpPr>
          <p:nvPr>
            <p:ph type="ftr" sz="quarter" idx="11"/>
          </p:nvPr>
        </p:nvSpPr>
        <p:spPr/>
        <p:txBody>
          <a:bodyPr/>
          <a:lstStyle/>
          <a:p>
            <a:r>
              <a:rPr lang="en-US" altLang="zh-CN" smtClean="0"/>
              <a:t>Lecture 1</a:t>
            </a:r>
            <a:endParaRPr lang="en-US" altLang="zh-CN"/>
          </a:p>
        </p:txBody>
      </p:sp>
      <p:sp>
        <p:nvSpPr>
          <p:cNvPr id="5" name="Slide Number Placeholder 4"/>
          <p:cNvSpPr>
            <a:spLocks noGrp="1"/>
          </p:cNvSpPr>
          <p:nvPr>
            <p:ph type="sldNum" sz="quarter" idx="12"/>
          </p:nvPr>
        </p:nvSpPr>
        <p:spPr/>
        <p:txBody>
          <a:bodyPr/>
          <a:lstStyle/>
          <a:p>
            <a:pPr>
              <a:defRPr/>
            </a:pPr>
            <a:fld id="{7C93F2F6-B200-4836-9340-136DE7987878}" type="slidenum">
              <a:rPr lang="en-US" smtClean="0"/>
            </a:fld>
            <a:endParaRPr lang="en-US"/>
          </a:p>
        </p:txBody>
      </p:sp>
      <p:sp>
        <p:nvSpPr>
          <p:cNvPr id="6" name="Title 5"/>
          <p:cNvSpPr>
            <a:spLocks noGrp="1"/>
          </p:cNvSpPr>
          <p:nvPr>
            <p:ph type="title"/>
          </p:nvPr>
        </p:nvSpPr>
        <p:spPr/>
        <p:txBody>
          <a:bodyPr rtlCol="0"/>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0EE5B48-4CB1-4DBD-AD80-F180514AA93D}" type="datetime1">
              <a:rPr lang="zh-CN" altLang="en-US" smtClean="0"/>
            </a:fld>
            <a:endParaRPr lang="en-US"/>
          </a:p>
        </p:txBody>
      </p:sp>
      <p:sp>
        <p:nvSpPr>
          <p:cNvPr id="3" name="Footer Placeholder 2"/>
          <p:cNvSpPr>
            <a:spLocks noGrp="1"/>
          </p:cNvSpPr>
          <p:nvPr>
            <p:ph type="ftr" sz="quarter" idx="11"/>
          </p:nvPr>
        </p:nvSpPr>
        <p:spPr/>
        <p:txBody>
          <a:bodyPr/>
          <a:lstStyle/>
          <a:p>
            <a:r>
              <a:rPr lang="en-US" altLang="zh-CN" smtClean="0"/>
              <a:t>Lecture 1</a:t>
            </a:r>
            <a:endParaRPr lang="en-US" altLang="zh-CN"/>
          </a:p>
        </p:txBody>
      </p:sp>
      <p:sp>
        <p:nvSpPr>
          <p:cNvPr id="4" name="Slide Number Placeholder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ltLang="zh-CN" smtClean="0"/>
              <a:t>Click to edit Master text styles</a:t>
            </a:r>
            <a:endParaRPr kumimoji="0" lang="en-US" altLang="zh-CN"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E49F76EA-3656-402B-AFFC-D88CAED976E4}" type="datetime1">
              <a:rPr lang="zh-CN" altLang="en-US" smtClean="0"/>
            </a:fld>
            <a:endParaRPr lang="en-US"/>
          </a:p>
        </p:txBody>
      </p:sp>
      <p:sp>
        <p:nvSpPr>
          <p:cNvPr id="6" name="Footer Placeholder 5"/>
          <p:cNvSpPr>
            <a:spLocks noGrp="1"/>
          </p:cNvSpPr>
          <p:nvPr>
            <p:ph type="ftr" sz="quarter" idx="11"/>
          </p:nvPr>
        </p:nvSpPr>
        <p:spPr/>
        <p:txBody>
          <a:bodyPr/>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endParaRPr kumimoji="0" lang="en-US" altLang="zh-CN"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pPr>
              <a:defRPr/>
            </a:pPr>
            <a:fld id="{C230EBF4-244A-4141-BA3F-BC7388FDD6CD}" type="datetime1">
              <a:rPr lang="zh-CN" alt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7C93F2F6-B200-4836-9340-136DE7987878}"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ltLang="zh-CN" smtClean="0"/>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ltLang="zh-CN" smtClean="0"/>
              <a:t>Click to edit Master text styles</a:t>
            </a:r>
            <a:endParaRPr kumimoji="0" lang="en-US" altLang="zh-CN" smtClean="0"/>
          </a:p>
          <a:p>
            <a:pPr lvl="1" eaLnBrk="1" latinLnBrk="0" hangingPunct="1"/>
            <a:r>
              <a:rPr kumimoji="0" lang="en-US" altLang="zh-CN" smtClean="0"/>
              <a:t>Second level</a:t>
            </a:r>
            <a:endParaRPr kumimoji="0" lang="en-US" altLang="zh-CN" smtClean="0"/>
          </a:p>
          <a:p>
            <a:pPr lvl="2" eaLnBrk="1" latinLnBrk="0" hangingPunct="1"/>
            <a:r>
              <a:rPr kumimoji="0" lang="en-US" altLang="zh-CN" smtClean="0"/>
              <a:t>Third level</a:t>
            </a:r>
            <a:endParaRPr kumimoji="0" lang="en-US" altLang="zh-CN" smtClean="0"/>
          </a:p>
          <a:p>
            <a:pPr lvl="3" eaLnBrk="1" latinLnBrk="0" hangingPunct="1"/>
            <a:r>
              <a:rPr kumimoji="0" lang="en-US" altLang="zh-CN" smtClean="0"/>
              <a:t>Fourth level</a:t>
            </a:r>
            <a:endParaRPr kumimoji="0" lang="en-US" altLang="zh-CN" smtClean="0"/>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a:defRPr/>
            </a:pPr>
            <a:fld id="{9A57F911-7B1D-4109-89E2-FD9880E73F71}" type="datetime1">
              <a:rPr lang="zh-CN" alt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r>
              <a:rPr lang="en-US" altLang="zh-CN" smtClean="0"/>
              <a:t>Lecture 1</a:t>
            </a: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a:defRPr/>
            </a:pPr>
            <a:fld id="{7C93F2F6-B200-4836-9340-136DE798787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Document1.doc"/></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Document2.doc"/></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r>
              <a:rPr lang="zh-CN" altLang="en-US" dirty="0" smtClean="0"/>
              <a:t>计算机系统 </a:t>
            </a:r>
            <a:r>
              <a:rPr lang="en-US" altLang="zh-CN" dirty="0" smtClean="0"/>
              <a:t>I </a:t>
            </a:r>
            <a:endParaRPr lang="zh-CN" altLang="en-US" dirty="0"/>
          </a:p>
        </p:txBody>
      </p:sp>
      <p:sp>
        <p:nvSpPr>
          <p:cNvPr id="8" name="Subtitle 7"/>
          <p:cNvSpPr>
            <a:spLocks noGrp="1"/>
          </p:cNvSpPr>
          <p:nvPr>
            <p:ph type="subTitle" idx="1"/>
          </p:nvPr>
        </p:nvSpPr>
        <p:spPr/>
        <p:txBody>
          <a:bodyPr>
            <a:normAutofit fontScale="92500" lnSpcReduction="20000"/>
          </a:bodyPr>
          <a:lstStyle/>
          <a:p>
            <a:r>
              <a:rPr lang="zh-CN" altLang="en-US" dirty="0" smtClean="0"/>
              <a:t>第二章</a:t>
            </a:r>
            <a:endParaRPr lang="en-US" altLang="zh-CN" sz="2800" dirty="0" smtClean="0">
              <a:ea typeface="宋体" panose="02010600030101010101" pitchFamily="2" charset="-122"/>
            </a:endParaRPr>
          </a:p>
          <a:p>
            <a:r>
              <a:rPr lang="en-US" altLang="zh-CN" sz="2800" dirty="0" smtClean="0">
                <a:ea typeface="宋体" panose="02010600030101010101" pitchFamily="2" charset="-122"/>
              </a:rPr>
              <a:t>Bits, Data </a:t>
            </a:r>
            <a:r>
              <a:rPr lang="en-US" altLang="zh-CN" sz="2800" dirty="0" err="1" smtClean="0">
                <a:ea typeface="宋体" panose="02010600030101010101" pitchFamily="2" charset="-122"/>
              </a:rPr>
              <a:t>Types,and</a:t>
            </a:r>
            <a:r>
              <a:rPr lang="en-US" altLang="zh-CN" sz="2800" dirty="0" smtClean="0">
                <a:ea typeface="宋体" panose="02010600030101010101" pitchFamily="2" charset="-122"/>
              </a:rPr>
              <a:t> Operations</a:t>
            </a:r>
            <a:endParaRPr lang="en-US" altLang="zh-CN" sz="2800" dirty="0" smtClean="0">
              <a:ea typeface="宋体" panose="02010600030101010101" pitchFamily="2" charset="-122"/>
            </a:endParaRPr>
          </a:p>
          <a:p>
            <a:r>
              <a:rPr lang="zh-CN" altLang="en-US" sz="2800" dirty="0" smtClean="0">
                <a:ea typeface="宋体" panose="02010600030101010101" pitchFamily="2" charset="-122"/>
              </a:rPr>
              <a:t>数据表示</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b="1" dirty="0" smtClean="0">
                <a:solidFill>
                  <a:srgbClr val="FF3300"/>
                </a:solidFill>
                <a:latin typeface="华文楷体" pitchFamily="2" charset="-122"/>
                <a:ea typeface="华文楷体" pitchFamily="2" charset="-122"/>
              </a:rPr>
              <a:t>2</a:t>
            </a:r>
            <a:r>
              <a:rPr lang="en-US" altLang="zh-CN" dirty="0" smtClean="0">
                <a:solidFill>
                  <a:srgbClr val="FF3300"/>
                </a:solidFill>
                <a:latin typeface="华文楷体" pitchFamily="2" charset="-122"/>
                <a:ea typeface="华文楷体" pitchFamily="2" charset="-122"/>
              </a:rPr>
              <a:t>.2</a:t>
            </a:r>
            <a:r>
              <a:rPr lang="zh-CN" altLang="en-US" b="1" dirty="0" smtClean="0">
                <a:solidFill>
                  <a:srgbClr val="FF3300"/>
                </a:solidFill>
                <a:latin typeface="华文楷体" pitchFamily="2" charset="-122"/>
                <a:ea typeface="华文楷体" pitchFamily="2" charset="-122"/>
              </a:rPr>
              <a:t>定点纯整数</a:t>
            </a:r>
            <a:endParaRPr lang="zh-CN" altLang="en-US" b="1" dirty="0" smtClean="0">
              <a:solidFill>
                <a:srgbClr val="FF3300"/>
              </a:solidFill>
              <a:latin typeface="华文楷体" pitchFamily="2" charset="-122"/>
              <a:ea typeface="华文楷体" pitchFamily="2" charset="-122"/>
            </a:endParaRPr>
          </a:p>
        </p:txBody>
      </p:sp>
      <p:pic>
        <p:nvPicPr>
          <p:cNvPr id="12291" name="Picture 4"/>
          <p:cNvPicPr>
            <a:picLocks noChangeAspect="1" noChangeArrowheads="1"/>
          </p:cNvPicPr>
          <p:nvPr/>
        </p:nvPicPr>
        <p:blipFill>
          <a:blip r:embed="rId1" cstate="print"/>
          <a:srcRect/>
          <a:stretch>
            <a:fillRect/>
          </a:stretch>
        </p:blipFill>
        <p:spPr bwMode="auto">
          <a:xfrm>
            <a:off x="395288" y="2060575"/>
            <a:ext cx="8135937" cy="37544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定点表示方法特点</a:t>
            </a:r>
            <a:endParaRPr lang="zh-CN" altLang="en-US" smtClean="0"/>
          </a:p>
        </p:txBody>
      </p:sp>
      <p:sp>
        <p:nvSpPr>
          <p:cNvPr id="13315" name="Rectangle 3"/>
          <p:cNvSpPr>
            <a:spLocks noGrp="1" noChangeArrowheads="1"/>
          </p:cNvSpPr>
          <p:nvPr>
            <p:ph type="body" idx="1"/>
          </p:nvPr>
        </p:nvSpPr>
        <p:spPr/>
        <p:txBody>
          <a:bodyPr/>
          <a:lstStyle/>
          <a:p>
            <a:pPr lvl="1" eaLnBrk="1" hangingPunct="1"/>
            <a:r>
              <a:rPr lang="zh-CN" altLang="en-US" dirty="0" smtClean="0"/>
              <a:t>定点数表示数的范围受字长限制，表示数的范围有限</a:t>
            </a:r>
            <a:r>
              <a:rPr lang="en-US" altLang="zh-CN" dirty="0" smtClean="0"/>
              <a:t>; </a:t>
            </a:r>
            <a:endParaRPr lang="en-US" altLang="zh-CN" dirty="0" smtClean="0"/>
          </a:p>
          <a:p>
            <a:pPr lvl="1" eaLnBrk="1" hangingPunct="1"/>
            <a:r>
              <a:rPr lang="zh-CN" altLang="en-US" dirty="0" smtClean="0"/>
              <a:t>定点表示的精度有限 </a:t>
            </a:r>
            <a:endParaRPr lang="zh-CN" altLang="en-US" dirty="0" smtClean="0"/>
          </a:p>
          <a:p>
            <a:pPr lvl="1" eaLnBrk="1" hangingPunct="1"/>
            <a:r>
              <a:rPr lang="zh-CN" altLang="en-US" dirty="0" smtClean="0"/>
              <a:t>机器中，常用定点纯整数表示</a:t>
            </a:r>
            <a:endParaRPr lang="zh-CN" altLang="en-US" dirty="0" smtClean="0"/>
          </a:p>
          <a:p>
            <a:pPr lvl="1" eaLnBrk="1" hangingPunct="1">
              <a:buFont typeface="Wingdings" panose="05000000000000000000" pitchFamily="2" charset="2"/>
              <a:buNone/>
            </a:pPr>
            <a:endParaRPr lang="en-US" altLang="zh-CN" dirty="0" smtClean="0"/>
          </a:p>
        </p:txBody>
      </p:sp>
      <p:pic>
        <p:nvPicPr>
          <p:cNvPr id="13316" name="Picture 4"/>
          <p:cNvPicPr>
            <a:picLocks noChangeAspect="1" noChangeArrowheads="1"/>
          </p:cNvPicPr>
          <p:nvPr/>
        </p:nvPicPr>
        <p:blipFill>
          <a:blip r:embed="rId1" cstate="print"/>
          <a:srcRect/>
          <a:stretch>
            <a:fillRect/>
          </a:stretch>
        </p:blipFill>
        <p:spPr bwMode="auto">
          <a:xfrm>
            <a:off x="2051720" y="3429000"/>
            <a:ext cx="4772025"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528" y="260648"/>
            <a:ext cx="7632700" cy="1143000"/>
          </a:xfrm>
        </p:spPr>
        <p:txBody>
          <a:bodyPr/>
          <a:lstStyle/>
          <a:p>
            <a:pPr eaLnBrk="1" hangingPunct="1"/>
            <a:r>
              <a:rPr lang="en-US" altLang="zh-CN" sz="3400" dirty="0" smtClean="0">
                <a:solidFill>
                  <a:srgbClr val="FF3300"/>
                </a:solidFill>
                <a:latin typeface="华文楷体" pitchFamily="2" charset="-122"/>
                <a:ea typeface="华文楷体" pitchFamily="2" charset="-122"/>
              </a:rPr>
              <a:t>2.3</a:t>
            </a:r>
            <a:r>
              <a:rPr lang="zh-CN" altLang="en-US" sz="3400" b="1" dirty="0" smtClean="0">
                <a:solidFill>
                  <a:srgbClr val="FF3300"/>
                </a:solidFill>
                <a:latin typeface="华文楷体" pitchFamily="2" charset="-122"/>
                <a:ea typeface="华文楷体" pitchFamily="2" charset="-122"/>
              </a:rPr>
              <a:t> 浮点数表示法</a:t>
            </a:r>
            <a:endParaRPr lang="zh-CN" altLang="en-US" sz="3400" b="1" dirty="0" smtClean="0">
              <a:solidFill>
                <a:srgbClr val="FF3300"/>
              </a:solidFill>
              <a:latin typeface="华文楷体" pitchFamily="2" charset="-122"/>
              <a:ea typeface="华文楷体" pitchFamily="2" charset="-122"/>
            </a:endParaRPr>
          </a:p>
        </p:txBody>
      </p:sp>
      <p:sp>
        <p:nvSpPr>
          <p:cNvPr id="122883" name="Rectangle 3"/>
          <p:cNvSpPr>
            <a:spLocks noGrp="1" noChangeArrowheads="1"/>
          </p:cNvSpPr>
          <p:nvPr>
            <p:ph type="body" idx="1"/>
          </p:nvPr>
        </p:nvSpPr>
        <p:spPr>
          <a:xfrm>
            <a:off x="755576" y="1124744"/>
            <a:ext cx="7632700" cy="5257800"/>
          </a:xfrm>
        </p:spPr>
        <p:txBody>
          <a:bodyPr/>
          <a:lstStyle/>
          <a:p>
            <a:pPr eaLnBrk="1" hangingPunct="1"/>
            <a:r>
              <a:rPr lang="zh-CN" altLang="en-US" sz="2800" b="1" dirty="0" smtClean="0"/>
              <a:t>浮点表示法</a:t>
            </a:r>
            <a:br>
              <a:rPr lang="zh-CN" altLang="en-US" sz="2800" b="1" dirty="0" smtClean="0"/>
            </a:br>
            <a:r>
              <a:rPr lang="zh-CN" altLang="en-US" sz="2800" b="1" dirty="0" smtClean="0"/>
              <a:t> </a:t>
            </a:r>
            <a:r>
              <a:rPr lang="en-US" altLang="zh-CN" sz="2800" b="1" dirty="0" smtClean="0">
                <a:solidFill>
                  <a:srgbClr val="FF3300"/>
                </a:solidFill>
                <a:latin typeface="华文楷体" pitchFamily="2" charset="-122"/>
                <a:ea typeface="华文楷体" pitchFamily="2" charset="-122"/>
              </a:rPr>
              <a:t>(</a:t>
            </a:r>
            <a:r>
              <a:rPr lang="zh-CN" altLang="en-US" sz="2800" b="1" dirty="0" smtClean="0">
                <a:solidFill>
                  <a:srgbClr val="FF3300"/>
                </a:solidFill>
                <a:latin typeface="华文楷体" pitchFamily="2" charset="-122"/>
                <a:ea typeface="华文楷体" pitchFamily="2" charset="-122"/>
              </a:rPr>
              <a:t>来源于科学计数法</a:t>
            </a:r>
            <a:r>
              <a:rPr lang="en-US" altLang="zh-CN" sz="2800" b="1" dirty="0" smtClean="0">
                <a:solidFill>
                  <a:srgbClr val="FF3300"/>
                </a:solidFill>
                <a:latin typeface="华文楷体" pitchFamily="2" charset="-122"/>
                <a:ea typeface="华文楷体" pitchFamily="2" charset="-122"/>
              </a:rPr>
              <a:t>)</a:t>
            </a:r>
            <a:endParaRPr lang="en-US" altLang="zh-CN" sz="2800" b="1" dirty="0" smtClean="0">
              <a:solidFill>
                <a:srgbClr val="FF3300"/>
              </a:solidFill>
              <a:latin typeface="华文楷体" pitchFamily="2" charset="-122"/>
              <a:ea typeface="华文楷体" pitchFamily="2" charset="-122"/>
            </a:endParaRPr>
          </a:p>
          <a:p>
            <a:pPr eaLnBrk="1" hangingPunct="1">
              <a:buFont typeface="Wingdings" panose="05000000000000000000" pitchFamily="2" charset="2"/>
              <a:buNone/>
            </a:pPr>
            <a:r>
              <a:rPr lang="en-US" altLang="zh-CN" sz="2800" b="1" dirty="0" smtClean="0"/>
              <a:t>   </a:t>
            </a:r>
            <a:r>
              <a:rPr lang="zh-CN" altLang="en-US" sz="2800" b="1" dirty="0" smtClean="0"/>
              <a:t>电子质量</a:t>
            </a:r>
            <a:r>
              <a:rPr lang="en-US" altLang="zh-CN" sz="2800" b="1" dirty="0" smtClean="0"/>
              <a:t>(</a:t>
            </a:r>
            <a:r>
              <a:rPr lang="zh-CN" altLang="en-US" sz="2800" b="1" dirty="0" smtClean="0"/>
              <a:t>克</a:t>
            </a:r>
            <a:r>
              <a:rPr lang="en-US" altLang="zh-CN" sz="2800" b="1" dirty="0" smtClean="0"/>
              <a:t>)</a:t>
            </a:r>
            <a:r>
              <a:rPr lang="zh-CN" altLang="en-US" sz="2800" b="1" dirty="0" smtClean="0"/>
              <a:t>： </a:t>
            </a:r>
            <a:r>
              <a:rPr lang="en-US" altLang="zh-CN" sz="2800" b="1" dirty="0" smtClean="0"/>
              <a:t>9×10</a:t>
            </a:r>
            <a:r>
              <a:rPr lang="en-US" altLang="zh-CN" sz="2800" b="1" baseline="30000" dirty="0" smtClean="0"/>
              <a:t>-28</a:t>
            </a:r>
            <a:r>
              <a:rPr lang="en-US" altLang="zh-CN" sz="2800" b="1" dirty="0" smtClean="0"/>
              <a:t> = 0.9×10</a:t>
            </a:r>
            <a:r>
              <a:rPr lang="en-US" altLang="zh-CN" sz="2800" b="1" baseline="30000" dirty="0" smtClean="0"/>
              <a:t>-27</a:t>
            </a:r>
            <a:br>
              <a:rPr lang="en-US" altLang="zh-CN" sz="2800" b="1" dirty="0" smtClean="0"/>
            </a:br>
            <a:r>
              <a:rPr lang="zh-CN" altLang="en-US" sz="2800" b="1" dirty="0" smtClean="0"/>
              <a:t>太阳质量</a:t>
            </a:r>
            <a:r>
              <a:rPr lang="en-US" altLang="zh-CN" sz="2800" b="1" dirty="0" smtClean="0"/>
              <a:t>(</a:t>
            </a:r>
            <a:r>
              <a:rPr lang="zh-CN" altLang="en-US" sz="2800" b="1" dirty="0" smtClean="0"/>
              <a:t>克</a:t>
            </a:r>
            <a:r>
              <a:rPr lang="en-US" altLang="zh-CN" sz="2800" b="1" dirty="0" smtClean="0"/>
              <a:t>)</a:t>
            </a:r>
            <a:r>
              <a:rPr lang="zh-CN" altLang="en-US" sz="2800" b="1" dirty="0" smtClean="0"/>
              <a:t>： </a:t>
            </a:r>
            <a:r>
              <a:rPr lang="en-US" altLang="zh-CN" sz="2800" b="1" dirty="0" smtClean="0"/>
              <a:t>2×10</a:t>
            </a:r>
            <a:r>
              <a:rPr lang="en-US" altLang="zh-CN" sz="2800" b="1" baseline="30000" dirty="0" smtClean="0"/>
              <a:t>33</a:t>
            </a:r>
            <a:r>
              <a:rPr lang="en-US" altLang="zh-CN" sz="2800" b="1" dirty="0" smtClean="0"/>
              <a:t> = 0.2×10</a:t>
            </a:r>
            <a:r>
              <a:rPr lang="en-US" altLang="zh-CN" sz="2800" b="1" baseline="30000" dirty="0" smtClean="0"/>
              <a:t>34</a:t>
            </a:r>
            <a:endParaRPr lang="en-US" altLang="zh-CN" sz="2800" b="1" dirty="0" smtClean="0">
              <a:solidFill>
                <a:srgbClr val="FF3300"/>
              </a:solidFill>
              <a:latin typeface="华文楷体" pitchFamily="2" charset="-122"/>
              <a:ea typeface="华文楷体" pitchFamily="2" charset="-122"/>
            </a:endParaRPr>
          </a:p>
          <a:p>
            <a:pPr eaLnBrk="1" hangingPunct="1"/>
            <a:r>
              <a:rPr lang="zh-CN" altLang="en-US" sz="2800" b="1" dirty="0" smtClean="0">
                <a:solidFill>
                  <a:srgbClr val="FF3300"/>
                </a:solidFill>
                <a:latin typeface="华文楷体" pitchFamily="2" charset="-122"/>
                <a:ea typeface="华文楷体" pitchFamily="2" charset="-122"/>
              </a:rPr>
              <a:t>小数点的位置可按需浮动</a:t>
            </a:r>
            <a:r>
              <a:rPr lang="en-US" altLang="zh-CN" sz="2800" b="1" dirty="0" smtClean="0">
                <a:solidFill>
                  <a:srgbClr val="FF3300"/>
                </a:solidFill>
                <a:latin typeface="华文楷体" pitchFamily="2" charset="-122"/>
                <a:ea typeface="华文楷体" pitchFamily="2" charset="-122"/>
              </a:rPr>
              <a:t>, </a:t>
            </a:r>
            <a:r>
              <a:rPr lang="zh-CN" altLang="en-US" sz="2800" b="1" dirty="0" smtClean="0">
                <a:solidFill>
                  <a:srgbClr val="FF3300"/>
                </a:solidFill>
                <a:latin typeface="华文楷体" pitchFamily="2" charset="-122"/>
                <a:ea typeface="华文楷体" pitchFamily="2" charset="-122"/>
              </a:rPr>
              <a:t>这就是浮点数。</a:t>
            </a:r>
            <a:r>
              <a:rPr lang="zh-CN" altLang="en-US" sz="2800" b="1" dirty="0" smtClean="0">
                <a:latin typeface="华文楷体" pitchFamily="2" charset="-122"/>
                <a:ea typeface="华文楷体" pitchFamily="2" charset="-122"/>
              </a:rPr>
              <a:t>     </a:t>
            </a:r>
            <a:endParaRPr lang="zh-CN" altLang="en-US" sz="2800" b="1" dirty="0" smtClean="0">
              <a:latin typeface="华文楷体" pitchFamily="2" charset="-122"/>
              <a:ea typeface="华文楷体" pitchFamily="2" charset="-122"/>
            </a:endParaRPr>
          </a:p>
          <a:p>
            <a:pPr eaLnBrk="1" hangingPunct="1">
              <a:buFont typeface="Wingdings" panose="05000000000000000000" pitchFamily="2" charset="2"/>
              <a:buNone/>
            </a:pPr>
            <a:r>
              <a:rPr lang="zh-CN" altLang="en-US" sz="2000" b="1" dirty="0" smtClean="0">
                <a:latin typeface="华文楷体" pitchFamily="2" charset="-122"/>
                <a:ea typeface="华文楷体" pitchFamily="2" charset="-122"/>
              </a:rPr>
              <a:t>        </a:t>
            </a:r>
            <a:endParaRPr lang="zh-CN" altLang="en-US" sz="2000" b="1" dirty="0" smtClean="0">
              <a:latin typeface="华文楷体" pitchFamily="2" charset="-122"/>
              <a:ea typeface="华文楷体" pitchFamily="2" charset="-122"/>
            </a:endParaRPr>
          </a:p>
          <a:p>
            <a:pPr eaLnBrk="1" hangingPunct="1">
              <a:buFont typeface="Wingdings" panose="05000000000000000000" pitchFamily="2" charset="2"/>
              <a:buNone/>
            </a:pPr>
            <a:endParaRPr lang="en-US" altLang="zh-CN" sz="2800" b="1" dirty="0" smtClean="0">
              <a:latin typeface="华文楷体" pitchFamily="2" charset="-122"/>
              <a:ea typeface="华文楷体" pitchFamily="2" charset="-122"/>
            </a:endParaRPr>
          </a:p>
        </p:txBody>
      </p:sp>
      <p:sp>
        <p:nvSpPr>
          <p:cNvPr id="14340" name="AutoShape 5"/>
          <p:cNvSpPr>
            <a:spLocks noChangeAspect="1" noChangeArrowheads="1"/>
          </p:cNvSpPr>
          <p:nvPr/>
        </p:nvSpPr>
        <p:spPr bwMode="auto">
          <a:xfrm>
            <a:off x="2987675" y="5229225"/>
            <a:ext cx="3889375" cy="495300"/>
          </a:xfrm>
          <a:prstGeom prst="rect">
            <a:avLst/>
          </a:prstGeom>
          <a:noFill/>
          <a:ln w="9525">
            <a:noFill/>
            <a:miter lim="800000"/>
          </a:ln>
        </p:spPr>
        <p:txBody>
          <a:bodyPr/>
          <a:lstStyle/>
          <a:p>
            <a:endParaRPr lang="zh-CN" altLang="en-US"/>
          </a:p>
        </p:txBody>
      </p:sp>
      <p:pic>
        <p:nvPicPr>
          <p:cNvPr id="122905" name="Picture 25"/>
          <p:cNvPicPr>
            <a:picLocks noChangeAspect="1" noChangeArrowheads="1"/>
          </p:cNvPicPr>
          <p:nvPr/>
        </p:nvPicPr>
        <p:blipFill>
          <a:blip r:embed="rId1" cstate="print"/>
          <a:srcRect/>
          <a:stretch>
            <a:fillRect/>
          </a:stretch>
        </p:blipFill>
        <p:spPr bwMode="auto">
          <a:xfrm>
            <a:off x="1115616" y="3645024"/>
            <a:ext cx="6440488" cy="3067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blinds(horizontal)">
                                      <p:cBhvr>
                                        <p:cTn id="7" dur="500"/>
                                        <p:tgtEl>
                                          <p:spTgt spid="1228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883">
                                            <p:txEl>
                                              <p:pRg st="1" end="1"/>
                                            </p:txEl>
                                          </p:spTgt>
                                        </p:tgtEl>
                                        <p:attrNameLst>
                                          <p:attrName>style.visibility</p:attrName>
                                        </p:attrNameLst>
                                      </p:cBhvr>
                                      <p:to>
                                        <p:strVal val="visible"/>
                                      </p:to>
                                    </p:set>
                                    <p:animEffect transition="in" filter="blinds(horizontal)">
                                      <p:cBhvr>
                                        <p:cTn id="10" dur="500"/>
                                        <p:tgtEl>
                                          <p:spTgt spid="1228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animEffect transition="in" filter="blinds(horizontal)">
                                      <p:cBhvr>
                                        <p:cTn id="15" dur="500"/>
                                        <p:tgtEl>
                                          <p:spTgt spid="1228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2905"/>
                                        </p:tgtEl>
                                        <p:attrNameLst>
                                          <p:attrName>style.visibility</p:attrName>
                                        </p:attrNameLst>
                                      </p:cBhvr>
                                      <p:to>
                                        <p:strVal val="visible"/>
                                      </p:to>
                                    </p:set>
                                    <p:animEffect transition="in" filter="blinds(horizontal)">
                                      <p:cBhvr>
                                        <p:cTn id="20" dur="500"/>
                                        <p:tgtEl>
                                          <p:spTgt spid="122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b="1" smtClean="0">
                <a:solidFill>
                  <a:srgbClr val="FF3300"/>
                </a:solidFill>
                <a:latin typeface="华文楷体" pitchFamily="2" charset="-122"/>
                <a:ea typeface="华文楷体" pitchFamily="2" charset="-122"/>
              </a:rPr>
              <a:t>浮点数的规格化表示</a:t>
            </a:r>
            <a:endParaRPr lang="zh-CN" altLang="en-US" b="1" smtClean="0">
              <a:solidFill>
                <a:srgbClr val="FF3300"/>
              </a:solidFill>
              <a:latin typeface="华文楷体" pitchFamily="2" charset="-122"/>
              <a:ea typeface="华文楷体" pitchFamily="2" charset="-122"/>
            </a:endParaRPr>
          </a:p>
        </p:txBody>
      </p:sp>
      <p:sp>
        <p:nvSpPr>
          <p:cNvPr id="13824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dirty="0" smtClean="0"/>
              <a:t>(1.75)</a:t>
            </a:r>
            <a:r>
              <a:rPr lang="en-US" altLang="zh-CN" baseline="-25000" dirty="0" smtClean="0"/>
              <a:t>10</a:t>
            </a:r>
            <a:r>
              <a:rPr lang="en-US" altLang="zh-CN" dirty="0" smtClean="0"/>
              <a:t> = 1.11 × 2</a:t>
            </a:r>
            <a:r>
              <a:rPr lang="en-US" altLang="zh-CN" baseline="30000" dirty="0" smtClean="0"/>
              <a:t>0</a:t>
            </a:r>
            <a:r>
              <a:rPr lang="en-US" altLang="zh-CN" dirty="0" smtClean="0"/>
              <a:t> </a:t>
            </a:r>
            <a:br>
              <a:rPr lang="en-US" altLang="zh-CN" dirty="0" smtClean="0"/>
            </a:br>
            <a:r>
              <a:rPr lang="zh-CN" altLang="en-US" dirty="0" smtClean="0"/>
              <a:t>　　　</a:t>
            </a:r>
            <a:r>
              <a:rPr lang="en-US" altLang="zh-CN" dirty="0" smtClean="0"/>
              <a:t>= 0.111 × 2</a:t>
            </a:r>
            <a:r>
              <a:rPr lang="en-US" altLang="zh-CN" baseline="30000" dirty="0" smtClean="0"/>
              <a:t>1 </a:t>
            </a:r>
            <a:r>
              <a:rPr lang="en-US" altLang="zh-CN" dirty="0" smtClean="0"/>
              <a:t>(</a:t>
            </a:r>
            <a:r>
              <a:rPr lang="zh-CN" altLang="en-US" dirty="0" smtClean="0"/>
              <a:t>规格化表示</a:t>
            </a:r>
            <a:r>
              <a:rPr lang="en-US" altLang="zh-CN" dirty="0" smtClean="0"/>
              <a:t>)</a:t>
            </a:r>
            <a:endParaRPr lang="en-US" altLang="zh-CN" dirty="0" smtClean="0"/>
          </a:p>
          <a:p>
            <a:pPr eaLnBrk="1" hangingPunct="1">
              <a:buFont typeface="Wingdings" panose="05000000000000000000" pitchFamily="2" charset="2"/>
              <a:buNone/>
            </a:pPr>
            <a:r>
              <a:rPr lang="en-US" altLang="zh-CN" dirty="0" smtClean="0"/>
              <a:t>            = 0.0111 × 2</a:t>
            </a:r>
            <a:r>
              <a:rPr lang="en-US" altLang="zh-CN" baseline="30000" dirty="0" smtClean="0"/>
              <a:t>2</a:t>
            </a:r>
            <a:endParaRPr lang="en-US" altLang="zh-CN" baseline="30000" dirty="0" smtClean="0"/>
          </a:p>
          <a:p>
            <a:pPr eaLnBrk="1" hangingPunct="1">
              <a:buFont typeface="Wingdings" panose="05000000000000000000" pitchFamily="2" charset="2"/>
              <a:buNone/>
            </a:pPr>
            <a:r>
              <a:rPr lang="en-US" altLang="zh-CN" dirty="0" smtClean="0"/>
              <a:t>       </a:t>
            </a:r>
            <a:r>
              <a:rPr lang="zh-CN" altLang="en-US" dirty="0" smtClean="0"/>
              <a:t>规格化表示：尾数为纯小数，且小数点后必须为一位有效数字，对二进制而言，必须为</a:t>
            </a:r>
            <a:r>
              <a:rPr lang="en-US" altLang="zh-CN" dirty="0" smtClean="0"/>
              <a:t>1</a:t>
            </a:r>
            <a:endParaRPr lang="zh-CN" altLang="en-US" dirty="0" smtClean="0"/>
          </a:p>
          <a:p>
            <a:pPr eaLnBrk="1" hangingPunct="1">
              <a:buFont typeface="Wingdings" panose="05000000000000000000" pitchFamily="2" charset="2"/>
              <a:buNone/>
            </a:pPr>
            <a:r>
              <a:rPr lang="zh-CN" altLang="en-US" dirty="0" smtClean="0"/>
              <a:t>       目的：提高表示精度</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blinds(horizontal)">
                                      <p:cBhvr>
                                        <p:cTn id="7" dur="500"/>
                                        <p:tgtEl>
                                          <p:spTgt spid="1382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8243">
                                            <p:txEl>
                                              <p:pRg st="1" end="1"/>
                                            </p:txEl>
                                          </p:spTgt>
                                        </p:tgtEl>
                                        <p:attrNameLst>
                                          <p:attrName>style.visibility</p:attrName>
                                        </p:attrNameLst>
                                      </p:cBhvr>
                                      <p:to>
                                        <p:strVal val="visible"/>
                                      </p:to>
                                    </p:set>
                                    <p:animEffect transition="in" filter="blinds(horizontal)">
                                      <p:cBhvr>
                                        <p:cTn id="10" dur="500"/>
                                        <p:tgtEl>
                                          <p:spTgt spid="13824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8243">
                                            <p:txEl>
                                              <p:pRg st="2" end="2"/>
                                            </p:txEl>
                                          </p:spTgt>
                                        </p:tgtEl>
                                        <p:attrNameLst>
                                          <p:attrName>style.visibility</p:attrName>
                                        </p:attrNameLst>
                                      </p:cBhvr>
                                      <p:to>
                                        <p:strVal val="visible"/>
                                      </p:to>
                                    </p:set>
                                    <p:animEffect transition="in" filter="blinds(horizontal)">
                                      <p:cBhvr>
                                        <p:cTn id="13" dur="500"/>
                                        <p:tgtEl>
                                          <p:spTgt spid="13824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8243">
                                            <p:txEl>
                                              <p:pRg st="3" end="3"/>
                                            </p:txEl>
                                          </p:spTgt>
                                        </p:tgtEl>
                                        <p:attrNameLst>
                                          <p:attrName>style.visibility</p:attrName>
                                        </p:attrNameLst>
                                      </p:cBhvr>
                                      <p:to>
                                        <p:strVal val="visible"/>
                                      </p:to>
                                    </p:set>
                                    <p:animEffect transition="in" filter="blinds(horizontal)">
                                      <p:cBhvr>
                                        <p:cTn id="16" dur="500"/>
                                        <p:tgtEl>
                                          <p:spTgt spid="138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71500" y="-56515"/>
            <a:ext cx="8001000" cy="1216025"/>
          </a:xfrm>
        </p:spPr>
        <p:txBody>
          <a:bodyPr/>
          <a:lstStyle/>
          <a:p>
            <a:pPr eaLnBrk="1" hangingPunct="1"/>
            <a:r>
              <a:rPr lang="zh-CN" altLang="en-US" dirty="0" smtClean="0"/>
              <a:t>回顾：数的表示</a:t>
            </a:r>
            <a:endParaRPr lang="zh-CN" altLang="en-US" dirty="0" smtClean="0"/>
          </a:p>
        </p:txBody>
      </p:sp>
      <p:sp>
        <p:nvSpPr>
          <p:cNvPr id="119811" name="Rectangle 3"/>
          <p:cNvSpPr>
            <a:spLocks noGrp="1" noChangeArrowheads="1"/>
          </p:cNvSpPr>
          <p:nvPr>
            <p:ph type="body" idx="1"/>
          </p:nvPr>
        </p:nvSpPr>
        <p:spPr>
          <a:xfrm>
            <a:off x="629920" y="1100455"/>
            <a:ext cx="8001000" cy="5094605"/>
          </a:xfrm>
        </p:spPr>
        <p:txBody>
          <a:bodyPr>
            <a:normAutofit/>
          </a:bodyPr>
          <a:lstStyle/>
          <a:p>
            <a:pPr marL="571500" indent="-571500" eaLnBrk="1" hangingPunct="1">
              <a:buFont typeface="Wingdings" panose="05000000000000000000" pitchFamily="2" charset="2"/>
              <a:buNone/>
            </a:pPr>
            <a:r>
              <a:rPr lang="en-US" altLang="zh-CN" dirty="0" smtClean="0"/>
              <a:t>1</a:t>
            </a:r>
            <a:r>
              <a:rPr lang="zh-CN" altLang="en-US" dirty="0" smtClean="0"/>
              <a:t>、</a:t>
            </a:r>
            <a:r>
              <a:rPr lang="zh-CN" altLang="en-US" b="1" dirty="0" smtClean="0"/>
              <a:t>进位计数制（</a:t>
            </a:r>
            <a:r>
              <a:rPr lang="en-US" altLang="zh-CN" b="1" dirty="0" smtClean="0"/>
              <a:t>10,2</a:t>
            </a:r>
            <a:r>
              <a:rPr lang="zh-CN" altLang="en-US" b="1" dirty="0" smtClean="0"/>
              <a:t>）转换</a:t>
            </a:r>
            <a:endParaRPr lang="zh-CN" altLang="en-US" b="1" dirty="0" smtClean="0"/>
          </a:p>
          <a:p>
            <a:pPr marL="571500" indent="-571500" eaLnBrk="1" hangingPunct="1">
              <a:buFont typeface="Wingdings" panose="05000000000000000000" pitchFamily="2" charset="2"/>
              <a:buNone/>
            </a:pPr>
            <a:r>
              <a:rPr lang="en-US" altLang="zh-CN" b="1" dirty="0" smtClean="0"/>
              <a:t>2</a:t>
            </a:r>
            <a:r>
              <a:rPr lang="zh-CN" altLang="en-US" b="1" dirty="0" smtClean="0"/>
              <a:t>、符号（</a:t>
            </a:r>
            <a:r>
              <a:rPr lang="en-US" altLang="zh-CN" b="1" dirty="0" smtClean="0"/>
              <a:t>-</a:t>
            </a:r>
            <a:r>
              <a:rPr lang="zh-CN" altLang="en-US" b="1" dirty="0" smtClean="0"/>
              <a:t>，</a:t>
            </a:r>
            <a:r>
              <a:rPr lang="en-US" altLang="zh-CN" b="1" dirty="0" smtClean="0"/>
              <a:t>+</a:t>
            </a:r>
            <a:r>
              <a:rPr lang="zh-CN" altLang="en-US" b="1" dirty="0" smtClean="0"/>
              <a:t>号）数字化</a:t>
            </a:r>
            <a:endParaRPr lang="zh-CN" altLang="en-US" b="1" dirty="0" smtClean="0"/>
          </a:p>
          <a:p>
            <a:pPr marL="571500" indent="-571500" eaLnBrk="1" hangingPunct="1">
              <a:buFont typeface="Wingdings" panose="05000000000000000000" pitchFamily="2" charset="2"/>
              <a:buNone/>
            </a:pPr>
            <a:r>
              <a:rPr lang="zh-CN" altLang="en-US" b="1" dirty="0" smtClean="0"/>
              <a:t>     无符号数：</a:t>
            </a:r>
            <a:endParaRPr lang="zh-CN" altLang="en-US" b="1" dirty="0" smtClean="0"/>
          </a:p>
          <a:p>
            <a:pPr marL="571500" indent="-571500" eaLnBrk="1" hangingPunct="1">
              <a:buFont typeface="Wingdings" panose="05000000000000000000" pitchFamily="2" charset="2"/>
              <a:buNone/>
            </a:pPr>
            <a:r>
              <a:rPr lang="zh-CN" altLang="en-US" b="1" dirty="0" smtClean="0"/>
              <a:t>      </a:t>
            </a:r>
            <a:r>
              <a:rPr lang="en-US" altLang="zh-CN" b="1" dirty="0" smtClean="0"/>
              <a:t>0~2</a:t>
            </a:r>
            <a:r>
              <a:rPr lang="en-US" altLang="zh-CN" b="1" baseline="30000" dirty="0" smtClean="0">
                <a:solidFill>
                  <a:schemeClr val="tx1"/>
                </a:solidFill>
                <a:uFillTx/>
              </a:rPr>
              <a:t>n</a:t>
            </a:r>
            <a:r>
              <a:rPr lang="en-US" altLang="zh-CN" b="1" dirty="0" smtClean="0"/>
              <a:t>-1 </a:t>
            </a:r>
            <a:r>
              <a:rPr lang="zh-CN" altLang="en-US" b="1" dirty="0" smtClean="0"/>
              <a:t>（</a:t>
            </a:r>
            <a:r>
              <a:rPr lang="en-US" altLang="zh-CN" b="1" dirty="0" smtClean="0">
                <a:sym typeface="+mn-ea"/>
              </a:rPr>
              <a:t>2</a:t>
            </a:r>
            <a:r>
              <a:rPr lang="en-US" altLang="zh-CN" b="1" baseline="30000" dirty="0" smtClean="0">
                <a:uFillTx/>
                <a:sym typeface="+mn-ea"/>
              </a:rPr>
              <a:t>n </a:t>
            </a:r>
            <a:r>
              <a:rPr lang="zh-CN" altLang="en-US" b="1" dirty="0" smtClean="0">
                <a:sym typeface="+mn-ea"/>
              </a:rPr>
              <a:t>个数</a:t>
            </a:r>
            <a:r>
              <a:rPr lang="zh-CN" altLang="en-US" b="1" dirty="0" smtClean="0"/>
              <a:t>）</a:t>
            </a:r>
            <a:endParaRPr lang="zh-CN" altLang="en-US" b="1" dirty="0" smtClean="0"/>
          </a:p>
          <a:p>
            <a:pPr marL="571500" indent="-571500" eaLnBrk="1" hangingPunct="1">
              <a:buFont typeface="Wingdings" panose="05000000000000000000" pitchFamily="2" charset="2"/>
              <a:buNone/>
            </a:pPr>
            <a:r>
              <a:rPr lang="zh-CN" altLang="en-US" b="1" dirty="0" smtClean="0"/>
              <a:t>     </a:t>
            </a:r>
            <a:r>
              <a:rPr lang="zh-CN" altLang="en-US" b="1" dirty="0" smtClean="0">
                <a:sym typeface="+mn-ea"/>
              </a:rPr>
              <a:t>数值最高位为符号位： </a:t>
            </a:r>
            <a:endParaRPr lang="zh-CN" altLang="en-US" b="1" dirty="0" smtClean="0">
              <a:sym typeface="+mn-ea"/>
            </a:endParaRPr>
          </a:p>
          <a:p>
            <a:pPr marL="571500" indent="-571500" eaLnBrk="1" hangingPunct="1">
              <a:buFont typeface="Wingdings" panose="05000000000000000000" pitchFamily="2" charset="2"/>
              <a:buNone/>
            </a:pPr>
            <a:r>
              <a:rPr lang="zh-CN" altLang="en-US" b="1" dirty="0" smtClean="0">
                <a:sym typeface="+mn-ea"/>
              </a:rPr>
              <a:t>       </a:t>
            </a:r>
            <a:r>
              <a:rPr lang="en-US" altLang="zh-CN" b="1" dirty="0" smtClean="0">
                <a:sym typeface="+mn-ea"/>
              </a:rPr>
              <a:t>-</a:t>
            </a:r>
            <a:r>
              <a:rPr lang="zh-CN" altLang="en-US" b="1" dirty="0" smtClean="0">
                <a:sym typeface="+mn-ea"/>
              </a:rPr>
              <a:t>（</a:t>
            </a:r>
            <a:r>
              <a:rPr lang="en-US" altLang="zh-CN" b="1" dirty="0" smtClean="0">
                <a:sym typeface="+mn-ea"/>
              </a:rPr>
              <a:t>2</a:t>
            </a:r>
            <a:r>
              <a:rPr lang="en-US" altLang="zh-CN" b="1" baseline="30000" dirty="0" smtClean="0">
                <a:solidFill>
                  <a:schemeClr val="tx1"/>
                </a:solidFill>
                <a:uFillTx/>
                <a:sym typeface="+mn-ea"/>
              </a:rPr>
              <a:t>n-1</a:t>
            </a:r>
            <a:r>
              <a:rPr lang="en-US" altLang="zh-CN" b="1" dirty="0" smtClean="0">
                <a:sym typeface="+mn-ea"/>
              </a:rPr>
              <a:t>-1</a:t>
            </a:r>
            <a:r>
              <a:rPr lang="zh-CN" altLang="en-US" b="1" dirty="0" smtClean="0">
                <a:sym typeface="+mn-ea"/>
              </a:rPr>
              <a:t>）</a:t>
            </a:r>
            <a:r>
              <a:rPr lang="en-US" altLang="zh-CN" b="1" dirty="0" smtClean="0">
                <a:sym typeface="+mn-ea"/>
              </a:rPr>
              <a:t>~</a:t>
            </a:r>
            <a:r>
              <a:rPr lang="zh-CN" altLang="en-US" b="1" dirty="0" smtClean="0">
                <a:sym typeface="+mn-ea"/>
              </a:rPr>
              <a:t>（</a:t>
            </a:r>
            <a:r>
              <a:rPr lang="en-US" altLang="zh-CN" b="1" dirty="0" smtClean="0">
                <a:sym typeface="+mn-ea"/>
              </a:rPr>
              <a:t>2</a:t>
            </a:r>
            <a:r>
              <a:rPr lang="en-US" altLang="zh-CN" b="1" baseline="30000" dirty="0" smtClean="0">
                <a:uFillTx/>
                <a:sym typeface="+mn-ea"/>
              </a:rPr>
              <a:t>n-1</a:t>
            </a:r>
            <a:r>
              <a:rPr lang="en-US" altLang="zh-CN" b="1" dirty="0" smtClean="0">
                <a:sym typeface="+mn-ea"/>
              </a:rPr>
              <a:t>-1</a:t>
            </a:r>
            <a:r>
              <a:rPr lang="zh-CN" altLang="en-US" b="1" dirty="0" smtClean="0">
                <a:sym typeface="+mn-ea"/>
              </a:rPr>
              <a:t>）  （</a:t>
            </a:r>
            <a:r>
              <a:rPr lang="en-US" altLang="zh-CN" b="1" dirty="0" smtClean="0">
                <a:sym typeface="+mn-ea"/>
              </a:rPr>
              <a:t>2</a:t>
            </a:r>
            <a:r>
              <a:rPr lang="en-US" altLang="zh-CN" b="1" baseline="30000" dirty="0" smtClean="0">
                <a:uFillTx/>
                <a:sym typeface="+mn-ea"/>
              </a:rPr>
              <a:t>n</a:t>
            </a:r>
            <a:r>
              <a:rPr lang="en-US" altLang="zh-CN" b="1" dirty="0" smtClean="0">
                <a:sym typeface="+mn-ea"/>
              </a:rPr>
              <a:t>-1</a:t>
            </a:r>
            <a:r>
              <a:rPr lang="zh-CN" altLang="en-US" b="1" dirty="0" smtClean="0">
                <a:sym typeface="+mn-ea"/>
              </a:rPr>
              <a:t>个数）</a:t>
            </a:r>
            <a:endParaRPr lang="zh-CN" altLang="en-US" b="1" dirty="0" smtClean="0">
              <a:sym typeface="+mn-ea"/>
            </a:endParaRPr>
          </a:p>
          <a:p>
            <a:pPr marL="571500" indent="-571500" eaLnBrk="1" hangingPunct="1">
              <a:buFont typeface="Wingdings" panose="05000000000000000000" pitchFamily="2" charset="2"/>
              <a:buNone/>
            </a:pPr>
            <a:r>
              <a:rPr lang="en-US" altLang="zh-CN" b="1" dirty="0" smtClean="0"/>
              <a:t>3</a:t>
            </a:r>
            <a:r>
              <a:rPr lang="zh-CN" altLang="en-US" b="1" dirty="0" smtClean="0"/>
              <a:t>、如何处理和表示小数点</a:t>
            </a:r>
            <a:r>
              <a:rPr lang="en-US" altLang="zh-CN" b="1" dirty="0" smtClean="0"/>
              <a:t>?</a:t>
            </a:r>
            <a:r>
              <a:rPr lang="zh-CN" altLang="en-US" b="1" dirty="0" smtClean="0"/>
              <a:t>：</a:t>
            </a:r>
            <a:endParaRPr lang="zh-CN" altLang="en-US" b="1" dirty="0" smtClean="0"/>
          </a:p>
          <a:p>
            <a:pPr marL="571500" indent="-571500" eaLnBrk="1" hangingPunct="1">
              <a:buFont typeface="Wingdings" panose="05000000000000000000" pitchFamily="2" charset="2"/>
              <a:buNone/>
            </a:pPr>
            <a:r>
              <a:rPr lang="zh-CN" altLang="en-US" b="1" dirty="0" smtClean="0"/>
              <a:t>     约定法：         定点（定点纯整数、定点纯小数）</a:t>
            </a:r>
            <a:endParaRPr lang="en-US" altLang="zh-CN" b="1" dirty="0" smtClean="0"/>
          </a:p>
          <a:p>
            <a:pPr marL="571500" indent="-571500" eaLnBrk="1" hangingPunct="1">
              <a:buFont typeface="Wingdings" panose="05000000000000000000" pitchFamily="2" charset="2"/>
              <a:buNone/>
            </a:pPr>
            <a:r>
              <a:rPr lang="zh-CN" altLang="en-US" b="1" dirty="0" smtClean="0"/>
              <a:t>     科学计算法法：</a:t>
            </a:r>
            <a:r>
              <a:rPr lang="zh-CN" altLang="en-US" b="1" dirty="0" smtClean="0">
                <a:sym typeface="+mn-ea"/>
              </a:rPr>
              <a:t>浮点 （尾数和阶码两个部分）</a:t>
            </a:r>
            <a:endParaRPr lang="zh-CN" altLang="en-US" b="1" dirty="0" smtClean="0"/>
          </a:p>
          <a:p>
            <a:pPr marL="571500" indent="-571500" eaLnBrk="1" hangingPunct="1">
              <a:buFont typeface="Wingdings" panose="05000000000000000000" pitchFamily="2" charset="2"/>
              <a:buNone/>
            </a:pPr>
            <a:r>
              <a:rPr lang="en-US" altLang="zh-CN" b="1" dirty="0" smtClean="0"/>
              <a:t>4 </a:t>
            </a:r>
            <a:r>
              <a:rPr lang="zh-CN" altLang="en-US" b="1" dirty="0" smtClean="0"/>
              <a:t>、如何方便硬件实现运算。   ？</a:t>
            </a:r>
            <a:endParaRPr lang="zh-CN" altLang="en-US" b="1" dirty="0" smtClean="0"/>
          </a:p>
          <a:p>
            <a:pPr marL="571500" indent="-571500" eaLnBrk="1" hangingPunct="1">
              <a:buFont typeface="Wingdings" panose="05000000000000000000" pitchFamily="2" charset="2"/>
              <a:buNone/>
            </a:pP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blinds(horizontal)">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blinds(horizontal)">
                                      <p:cBhvr>
                                        <p:cTn id="12" dur="500"/>
                                        <p:tgtEl>
                                          <p:spTgt spid="11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blinds(horizontal)">
                                      <p:cBhvr>
                                        <p:cTn id="17" dur="500"/>
                                        <p:tgtEl>
                                          <p:spTgt spid="119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blinds(horizontal)">
                                      <p:cBhvr>
                                        <p:cTn id="22" dur="500"/>
                                        <p:tgtEl>
                                          <p:spTgt spid="1198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9811">
                                            <p:txEl>
                                              <p:pRg st="4" end="4"/>
                                            </p:txEl>
                                          </p:spTgt>
                                        </p:tgtEl>
                                        <p:attrNameLst>
                                          <p:attrName>style.visibility</p:attrName>
                                        </p:attrNameLst>
                                      </p:cBhvr>
                                      <p:to>
                                        <p:strVal val="visible"/>
                                      </p:to>
                                    </p:set>
                                    <p:animEffect transition="in" filter="blinds(horizontal)">
                                      <p:cBhvr>
                                        <p:cTn id="27" dur="500"/>
                                        <p:tgtEl>
                                          <p:spTgt spid="1198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9811">
                                            <p:txEl>
                                              <p:pRg st="5" end="5"/>
                                            </p:txEl>
                                          </p:spTgt>
                                        </p:tgtEl>
                                        <p:attrNameLst>
                                          <p:attrName>style.visibility</p:attrName>
                                        </p:attrNameLst>
                                      </p:cBhvr>
                                      <p:to>
                                        <p:strVal val="visible"/>
                                      </p:to>
                                    </p:set>
                                    <p:animEffect transition="in" filter="blinds(horizontal)">
                                      <p:cBhvr>
                                        <p:cTn id="32" dur="500"/>
                                        <p:tgtEl>
                                          <p:spTgt spid="1198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9811">
                                            <p:txEl>
                                              <p:pRg st="6" end="6"/>
                                            </p:txEl>
                                          </p:spTgt>
                                        </p:tgtEl>
                                        <p:attrNameLst>
                                          <p:attrName>style.visibility</p:attrName>
                                        </p:attrNameLst>
                                      </p:cBhvr>
                                      <p:to>
                                        <p:strVal val="visible"/>
                                      </p:to>
                                    </p:set>
                                    <p:animEffect transition="in" filter="blinds(horizontal)">
                                      <p:cBhvr>
                                        <p:cTn id="37" dur="500"/>
                                        <p:tgtEl>
                                          <p:spTgt spid="1198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9811">
                                            <p:txEl>
                                              <p:pRg st="7" end="7"/>
                                            </p:txEl>
                                          </p:spTgt>
                                        </p:tgtEl>
                                        <p:attrNameLst>
                                          <p:attrName>style.visibility</p:attrName>
                                        </p:attrNameLst>
                                      </p:cBhvr>
                                      <p:to>
                                        <p:strVal val="visible"/>
                                      </p:to>
                                    </p:set>
                                    <p:animEffect transition="in" filter="blinds(horizontal)">
                                      <p:cBhvr>
                                        <p:cTn id="42" dur="500"/>
                                        <p:tgtEl>
                                          <p:spTgt spid="1198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9811">
                                            <p:txEl>
                                              <p:pRg st="8" end="8"/>
                                            </p:txEl>
                                          </p:spTgt>
                                        </p:tgtEl>
                                        <p:attrNameLst>
                                          <p:attrName>style.visibility</p:attrName>
                                        </p:attrNameLst>
                                      </p:cBhvr>
                                      <p:to>
                                        <p:strVal val="visible"/>
                                      </p:to>
                                    </p:set>
                                    <p:animEffect transition="in" filter="blinds(horizontal)">
                                      <p:cBhvr>
                                        <p:cTn id="47" dur="500"/>
                                        <p:tgtEl>
                                          <p:spTgt spid="1198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9811">
                                            <p:txEl>
                                              <p:pRg st="9" end="9"/>
                                            </p:txEl>
                                          </p:spTgt>
                                        </p:tgtEl>
                                        <p:attrNameLst>
                                          <p:attrName>style.visibility</p:attrName>
                                        </p:attrNameLst>
                                      </p:cBhvr>
                                      <p:to>
                                        <p:strVal val="visible"/>
                                      </p:to>
                                    </p:set>
                                    <p:animEffect transition="in" filter="blinds(horizontal)">
                                      <p:cBhvr>
                                        <p:cTn id="52" dur="500"/>
                                        <p:tgtEl>
                                          <p:spTgt spid="1198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3</a:t>
            </a:r>
            <a:r>
              <a:rPr lang="zh-CN" altLang="en-US" dirty="0" smtClean="0"/>
              <a:t> 常用定点数表示方法</a:t>
            </a:r>
            <a:endParaRPr lang="zh-CN" altLang="en-US" dirty="0" smtClean="0"/>
          </a:p>
        </p:txBody>
      </p:sp>
      <p:sp>
        <p:nvSpPr>
          <p:cNvPr id="17411" name="内容占位符 2"/>
          <p:cNvSpPr>
            <a:spLocks noGrp="1"/>
          </p:cNvSpPr>
          <p:nvPr>
            <p:ph idx="1"/>
          </p:nvPr>
        </p:nvSpPr>
        <p:spPr/>
        <p:txBody>
          <a:bodyPr/>
          <a:lstStyle/>
          <a:p>
            <a:r>
              <a:rPr lang="zh-CN" altLang="en-US" sz="3200" b="1" smtClean="0">
                <a:solidFill>
                  <a:srgbClr val="FF3300"/>
                </a:solidFill>
                <a:latin typeface="华文楷体" pitchFamily="2" charset="-122"/>
                <a:ea typeface="华文楷体" pitchFamily="2" charset="-122"/>
              </a:rPr>
              <a:t>原码表示法</a:t>
            </a:r>
            <a:endParaRPr lang="en-US" altLang="zh-CN" sz="3200" b="1" smtClean="0">
              <a:solidFill>
                <a:srgbClr val="FF3300"/>
              </a:solidFill>
              <a:latin typeface="华文楷体" pitchFamily="2" charset="-122"/>
              <a:ea typeface="华文楷体" pitchFamily="2" charset="-122"/>
            </a:endParaRPr>
          </a:p>
          <a:p>
            <a:r>
              <a:rPr lang="zh-CN" altLang="en-US" sz="3200" b="1" smtClean="0">
                <a:solidFill>
                  <a:srgbClr val="FF3300"/>
                </a:solidFill>
                <a:latin typeface="华文楷体" pitchFamily="2" charset="-122"/>
                <a:ea typeface="华文楷体" pitchFamily="2" charset="-122"/>
              </a:rPr>
              <a:t>补码表示法</a:t>
            </a:r>
            <a:endParaRPr lang="en-US" altLang="zh-CN" sz="3200" b="1" smtClean="0">
              <a:solidFill>
                <a:srgbClr val="FF3300"/>
              </a:solidFill>
              <a:latin typeface="华文楷体" pitchFamily="2" charset="-122"/>
              <a:ea typeface="华文楷体" pitchFamily="2" charset="-122"/>
            </a:endParaRPr>
          </a:p>
          <a:p>
            <a:r>
              <a:rPr lang="zh-CN" altLang="en-US" sz="3200" b="1" smtClean="0">
                <a:solidFill>
                  <a:srgbClr val="FF3300"/>
                </a:solidFill>
                <a:latin typeface="华文楷体" pitchFamily="2" charset="-122"/>
                <a:ea typeface="华文楷体" pitchFamily="2" charset="-122"/>
              </a:rPr>
              <a:t>反码表示法</a:t>
            </a:r>
            <a:endParaRPr lang="en-US" altLang="zh-CN" sz="3200" b="1" smtClean="0">
              <a:solidFill>
                <a:srgbClr val="FF3300"/>
              </a:solidFill>
              <a:latin typeface="华文楷体" pitchFamily="2" charset="-122"/>
              <a:ea typeface="华文楷体" pitchFamily="2" charset="-122"/>
            </a:endParaRPr>
          </a:p>
          <a:p>
            <a:r>
              <a:rPr lang="zh-CN" altLang="en-US" sz="3200" b="1" smtClean="0">
                <a:solidFill>
                  <a:srgbClr val="FF3300"/>
                </a:solidFill>
                <a:latin typeface="华文楷体" pitchFamily="2" charset="-122"/>
                <a:ea typeface="华文楷体" pitchFamily="2" charset="-122"/>
              </a:rPr>
              <a:t>移码表示法</a:t>
            </a:r>
            <a:endParaRPr lang="en-US" altLang="zh-CN" sz="3200" b="1" smtClean="0">
              <a:solidFill>
                <a:srgbClr val="FF3300"/>
              </a:solidFill>
              <a:latin typeface="华文楷体" pitchFamily="2" charset="-122"/>
              <a:ea typeface="华文楷体" pitchFamily="2" charset="-122"/>
            </a:endParaRPr>
          </a:p>
          <a:p>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188913"/>
            <a:ext cx="7632700" cy="1143000"/>
          </a:xfrm>
        </p:spPr>
        <p:txBody>
          <a:bodyPr/>
          <a:lstStyle/>
          <a:p>
            <a:pPr eaLnBrk="1" hangingPunct="1"/>
            <a:r>
              <a:rPr lang="en-US" altLang="zh-CN" sz="3400" b="1" dirty="0" smtClean="0">
                <a:solidFill>
                  <a:srgbClr val="FF3300"/>
                </a:solidFill>
                <a:latin typeface="华文楷体" pitchFamily="2" charset="-122"/>
                <a:ea typeface="华文楷体" pitchFamily="2" charset="-122"/>
              </a:rPr>
              <a:t>3.1</a:t>
            </a:r>
            <a:r>
              <a:rPr lang="zh-CN" altLang="en-US" sz="3400" b="1" dirty="0" smtClean="0">
                <a:solidFill>
                  <a:srgbClr val="FF3300"/>
                </a:solidFill>
                <a:latin typeface="华文楷体" pitchFamily="2" charset="-122"/>
                <a:ea typeface="华文楷体" pitchFamily="2" charset="-122"/>
              </a:rPr>
              <a:t> 原码表示法</a:t>
            </a:r>
            <a:endParaRPr lang="zh-CN" altLang="en-US" sz="3400" b="1" dirty="0" smtClean="0">
              <a:solidFill>
                <a:srgbClr val="FF3300"/>
              </a:solidFill>
              <a:latin typeface="华文楷体" pitchFamily="2" charset="-122"/>
              <a:ea typeface="华文楷体" pitchFamily="2" charset="-122"/>
            </a:endParaRPr>
          </a:p>
        </p:txBody>
      </p:sp>
      <p:sp>
        <p:nvSpPr>
          <p:cNvPr id="18435" name="Rectangle 3"/>
          <p:cNvSpPr>
            <a:spLocks noGrp="1" noChangeArrowheads="1"/>
          </p:cNvSpPr>
          <p:nvPr>
            <p:ph type="body" idx="1"/>
          </p:nvPr>
        </p:nvSpPr>
        <p:spPr>
          <a:xfrm>
            <a:off x="611560" y="1196752"/>
            <a:ext cx="7848600" cy="5257800"/>
          </a:xfrm>
        </p:spPr>
        <p:txBody>
          <a:bodyPr/>
          <a:lstStyle/>
          <a:p>
            <a:pPr eaLnBrk="1" hangingPunct="1">
              <a:buFont typeface="Wingdings" panose="05000000000000000000" pitchFamily="2" charset="2"/>
              <a:buNone/>
            </a:pPr>
            <a:r>
              <a:rPr lang="zh-CN" altLang="en-US" sz="2500" b="1" dirty="0" smtClean="0">
                <a:latin typeface="华文楷体" pitchFamily="2" charset="-122"/>
                <a:ea typeface="华文楷体" pitchFamily="2" charset="-122"/>
              </a:rPr>
              <a:t>      原码表示法是一种最简单的机器数表示法</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其最高位为符号位</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符号位为</a:t>
            </a:r>
            <a:r>
              <a:rPr lang="en-US" altLang="zh-CN" sz="2500" b="1" dirty="0" smtClean="0">
                <a:latin typeface="华文楷体" pitchFamily="2" charset="-122"/>
                <a:ea typeface="华文楷体" pitchFamily="2" charset="-122"/>
              </a:rPr>
              <a:t>0</a:t>
            </a:r>
            <a:r>
              <a:rPr lang="zh-CN" altLang="en-US" sz="2500" b="1" dirty="0" smtClean="0">
                <a:latin typeface="华文楷体" pitchFamily="2" charset="-122"/>
                <a:ea typeface="华文楷体" pitchFamily="2" charset="-122"/>
              </a:rPr>
              <a:t>时表示该数为正</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符号位为</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时表示该数为负</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数值部分与真值相同。</a:t>
            </a:r>
            <a:endParaRPr lang="en-US" altLang="zh-CN" sz="2500" b="1" dirty="0" smtClean="0">
              <a:latin typeface="华文楷体" pitchFamily="2" charset="-122"/>
              <a:ea typeface="华文楷体" pitchFamily="2" charset="-122"/>
            </a:endParaRPr>
          </a:p>
          <a:p>
            <a:pPr eaLnBrk="1" hangingPunct="1">
              <a:buFont typeface="Wingdings" panose="05000000000000000000" pitchFamily="2" charset="2"/>
              <a:buNone/>
            </a:pPr>
            <a:endParaRPr lang="zh-CN" altLang="en-US" sz="2500" b="1" dirty="0" smtClean="0">
              <a:latin typeface="华文楷体" pitchFamily="2" charset="-122"/>
              <a:ea typeface="华文楷体" pitchFamily="2" charset="-122"/>
            </a:endParaRPr>
          </a:p>
          <a:p>
            <a:pPr eaLnBrk="1" hangingPunct="1">
              <a:buFont typeface="Wingdings" panose="05000000000000000000" pitchFamily="2" charset="2"/>
              <a:buNone/>
            </a:pPr>
            <a:r>
              <a:rPr lang="zh-CN" altLang="en-US" sz="2500" b="1" dirty="0" smtClean="0">
                <a:solidFill>
                  <a:srgbClr val="FF3300"/>
                </a:solidFill>
                <a:latin typeface="华文楷体" pitchFamily="2" charset="-122"/>
                <a:ea typeface="华文楷体" pitchFamily="2" charset="-122"/>
              </a:rPr>
              <a:t>若真值为纯小数</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其原码形式为</a:t>
            </a:r>
            <a:r>
              <a:rPr lang="en-US" altLang="zh-CN" sz="2500" b="1" dirty="0" smtClean="0">
                <a:latin typeface="华文楷体" pitchFamily="2" charset="-122"/>
                <a:ea typeface="华文楷体" pitchFamily="2" charset="-122"/>
              </a:rPr>
              <a:t>X</a:t>
            </a:r>
            <a:r>
              <a:rPr lang="en-US" altLang="zh-CN" sz="2500" b="1" baseline="-25000" dirty="0" smtClean="0">
                <a:latin typeface="华文楷体" pitchFamily="2" charset="-122"/>
                <a:ea typeface="华文楷体" pitchFamily="2" charset="-122"/>
              </a:rPr>
              <a:t>S </a:t>
            </a:r>
            <a:r>
              <a:rPr lang="en-US" altLang="zh-CN" sz="2500" b="1" dirty="0" smtClean="0">
                <a:latin typeface="华文楷体" pitchFamily="2" charset="-122"/>
                <a:ea typeface="华文楷体" pitchFamily="2" charset="-122"/>
              </a:rPr>
              <a:t>. X</a:t>
            </a:r>
            <a:r>
              <a:rPr lang="en-US" altLang="zh-CN" sz="2500" b="1" baseline="-25000" dirty="0" smtClean="0">
                <a:latin typeface="华文楷体" pitchFamily="2" charset="-122"/>
                <a:ea typeface="华文楷体" pitchFamily="2" charset="-122"/>
              </a:rPr>
              <a:t>1</a:t>
            </a:r>
            <a:r>
              <a:rPr lang="en-US" altLang="zh-CN" sz="2500" b="1" dirty="0" smtClean="0">
                <a:latin typeface="华文楷体" pitchFamily="2" charset="-122"/>
                <a:ea typeface="华文楷体" pitchFamily="2" charset="-122"/>
              </a:rPr>
              <a:t>X</a:t>
            </a:r>
            <a:r>
              <a:rPr lang="en-US" altLang="zh-CN" sz="2500" b="1" baseline="-25000" dirty="0" smtClean="0">
                <a:latin typeface="华文楷体" pitchFamily="2" charset="-122"/>
                <a:ea typeface="华文楷体" pitchFamily="2" charset="-122"/>
              </a:rPr>
              <a:t>2</a:t>
            </a:r>
            <a:r>
              <a:rPr lang="en-US" altLang="zh-CN" sz="2500" b="1" dirty="0" smtClean="0">
                <a:latin typeface="华文楷体" pitchFamily="2" charset="-122"/>
                <a:ea typeface="华文楷体" pitchFamily="2" charset="-122"/>
              </a:rPr>
              <a:t>…</a:t>
            </a:r>
            <a:r>
              <a:rPr lang="en-US" altLang="zh-CN" sz="2500" b="1" dirty="0" err="1" smtClean="0">
                <a:latin typeface="华文楷体" pitchFamily="2" charset="-122"/>
                <a:ea typeface="华文楷体" pitchFamily="2" charset="-122"/>
              </a:rPr>
              <a:t>X</a:t>
            </a:r>
            <a:r>
              <a:rPr lang="en-US" altLang="zh-CN" sz="2500" b="1" baseline="-25000" dirty="0" err="1" smtClean="0">
                <a:latin typeface="华文楷体" pitchFamily="2" charset="-122"/>
                <a:ea typeface="华文楷体" pitchFamily="2" charset="-122"/>
              </a:rPr>
              <a:t>n</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其中</a:t>
            </a:r>
            <a:r>
              <a:rPr lang="en-US" altLang="zh-CN" sz="2500" b="1" dirty="0" smtClean="0">
                <a:latin typeface="华文楷体" pitchFamily="2" charset="-122"/>
                <a:ea typeface="华文楷体" pitchFamily="2" charset="-122"/>
              </a:rPr>
              <a:t>X</a:t>
            </a:r>
            <a:r>
              <a:rPr lang="en-US" altLang="zh-CN" sz="2500" b="1" baseline="-25000" dirty="0" smtClean="0">
                <a:latin typeface="华文楷体" pitchFamily="2" charset="-122"/>
                <a:ea typeface="华文楷体" pitchFamily="2" charset="-122"/>
              </a:rPr>
              <a:t>S</a:t>
            </a:r>
            <a:r>
              <a:rPr lang="zh-CN" altLang="en-US" sz="2500" b="1" dirty="0" smtClean="0">
                <a:latin typeface="华文楷体" pitchFamily="2" charset="-122"/>
                <a:ea typeface="华文楷体" pitchFamily="2" charset="-122"/>
              </a:rPr>
              <a:t>表示符号位。</a:t>
            </a:r>
            <a:endParaRPr lang="zh-CN" altLang="en-US" sz="2500" b="1" dirty="0" smtClean="0">
              <a:latin typeface="华文楷体" pitchFamily="2" charset="-122"/>
              <a:ea typeface="华文楷体" pitchFamily="2" charset="-122"/>
            </a:endParaRPr>
          </a:p>
          <a:p>
            <a:pPr eaLnBrk="1" hangingPunct="1">
              <a:buFont typeface="Wingdings" panose="05000000000000000000" pitchFamily="2" charset="2"/>
              <a:buNone/>
            </a:pPr>
            <a:r>
              <a:rPr lang="zh-CN" altLang="en-US" sz="2500" b="1" dirty="0" smtClean="0">
                <a:solidFill>
                  <a:srgbClr val="FF3300"/>
                </a:solidFill>
                <a:latin typeface="华文楷体" pitchFamily="2" charset="-122"/>
                <a:ea typeface="华文楷体" pitchFamily="2" charset="-122"/>
              </a:rPr>
              <a:t> 原码的定义为：</a:t>
            </a:r>
            <a:r>
              <a:rPr lang="en-US" altLang="zh-CN" sz="2500" b="1" dirty="0" smtClean="0">
                <a:latin typeface="华文楷体" pitchFamily="2" charset="-122"/>
                <a:ea typeface="华文楷体" pitchFamily="2" charset="-122"/>
              </a:rPr>
              <a:t>[X]</a:t>
            </a:r>
            <a:r>
              <a:rPr lang="zh-CN" altLang="en-US" sz="2500" b="1" baseline="-25000" dirty="0" smtClean="0">
                <a:latin typeface="华文楷体" pitchFamily="2" charset="-122"/>
                <a:ea typeface="华文楷体" pitchFamily="2" charset="-122"/>
              </a:rPr>
              <a:t>原</a:t>
            </a:r>
            <a:r>
              <a:rPr lang="zh-CN" altLang="en-US" sz="2500" b="1" dirty="0" smtClean="0">
                <a:latin typeface="华文楷体" pitchFamily="2" charset="-122"/>
                <a:ea typeface="华文楷体" pitchFamily="2" charset="-122"/>
              </a:rPr>
              <a:t>＝ </a:t>
            </a:r>
            <a:endParaRPr lang="zh-CN" altLang="en-US" sz="2500" b="1" dirty="0" smtClean="0">
              <a:latin typeface="华文楷体" pitchFamily="2" charset="-122"/>
              <a:ea typeface="华文楷体" pitchFamily="2" charset="-122"/>
            </a:endParaRPr>
          </a:p>
          <a:p>
            <a:pPr eaLnBrk="1" hangingPunct="1"/>
            <a:endParaRPr lang="zh-CN" altLang="en-US" sz="2500" b="1" dirty="0" smtClean="0">
              <a:latin typeface="华文楷体" pitchFamily="2" charset="-122"/>
              <a:ea typeface="华文楷体" pitchFamily="2" charset="-122"/>
            </a:endParaRPr>
          </a:p>
          <a:p>
            <a:pPr eaLnBrk="1" hangingPunct="1">
              <a:buFont typeface="Wingdings" panose="05000000000000000000" pitchFamily="2" charset="2"/>
              <a:buNone/>
            </a:pPr>
            <a:r>
              <a:rPr lang="zh-CN" altLang="en-US" sz="2500" b="1" dirty="0" smtClean="0">
                <a:latin typeface="华文楷体" pitchFamily="2" charset="-122"/>
                <a:ea typeface="华文楷体" pitchFamily="2" charset="-122"/>
              </a:rPr>
              <a:t>例：</a:t>
            </a:r>
            <a:endParaRPr lang="en-US" altLang="zh-CN" sz="2500" b="1" dirty="0" smtClean="0">
              <a:latin typeface="华文楷体" pitchFamily="2" charset="-122"/>
              <a:ea typeface="华文楷体" pitchFamily="2" charset="-122"/>
            </a:endParaRPr>
          </a:p>
          <a:p>
            <a:pPr eaLnBrk="1" hangingPunct="1">
              <a:buFont typeface="Wingdings" panose="05000000000000000000" pitchFamily="2" charset="2"/>
              <a:buNone/>
            </a:pPr>
            <a:r>
              <a:rPr lang="en-US" altLang="zh-CN" sz="2500" b="1" dirty="0" smtClean="0">
                <a:latin typeface="华文楷体" pitchFamily="2" charset="-122"/>
                <a:ea typeface="华文楷体" pitchFamily="2" charset="-122"/>
              </a:rPr>
              <a:t>      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0.0110  ,  [X]</a:t>
            </a:r>
            <a:r>
              <a:rPr lang="zh-CN" altLang="en-US" sz="2500" b="1" baseline="-25000" dirty="0" smtClean="0">
                <a:latin typeface="华文楷体" pitchFamily="2" charset="-122"/>
                <a:ea typeface="华文楷体" pitchFamily="2" charset="-122"/>
              </a:rPr>
              <a:t>原</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0.0110</a:t>
            </a:r>
            <a:endParaRPr lang="en-US" altLang="zh-CN" sz="2500" b="1" dirty="0" smtClean="0">
              <a:latin typeface="华文楷体" pitchFamily="2" charset="-122"/>
              <a:ea typeface="华文楷体" pitchFamily="2" charset="-122"/>
            </a:endParaRPr>
          </a:p>
          <a:p>
            <a:pPr eaLnBrk="1" hangingPunct="1">
              <a:buFont typeface="Wingdings" panose="05000000000000000000" pitchFamily="2" charset="2"/>
              <a:buNone/>
            </a:pPr>
            <a:r>
              <a:rPr lang="en-US" altLang="zh-CN" sz="2500" b="1" dirty="0" smtClean="0">
                <a:latin typeface="华文楷体" pitchFamily="2" charset="-122"/>
                <a:ea typeface="华文楷体" pitchFamily="2" charset="-122"/>
              </a:rPr>
              <a:t>      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-0.0110 ,  [X]</a:t>
            </a:r>
            <a:r>
              <a:rPr lang="zh-CN" altLang="en-US" sz="2500" b="1" baseline="-25000" dirty="0" smtClean="0">
                <a:latin typeface="华文楷体" pitchFamily="2" charset="-122"/>
                <a:ea typeface="华文楷体" pitchFamily="2" charset="-122"/>
              </a:rPr>
              <a:t>原</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(-0.0110)</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0.0110                                                                 </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1.0110</a:t>
            </a:r>
            <a:endParaRPr lang="en-US" altLang="zh-CN" sz="2500" b="1" dirty="0" smtClean="0">
              <a:latin typeface="华文楷体" pitchFamily="2" charset="-122"/>
              <a:ea typeface="华文楷体" pitchFamily="2" charset="-122"/>
            </a:endParaRPr>
          </a:p>
          <a:p>
            <a:pPr eaLnBrk="1" hangingPunct="1"/>
            <a:endParaRPr lang="en-US" altLang="zh-CN" sz="2500" dirty="0" smtClean="0">
              <a:latin typeface="华文楷体" pitchFamily="2" charset="-122"/>
              <a:ea typeface="华文楷体" pitchFamily="2" charset="-122"/>
            </a:endParaRPr>
          </a:p>
        </p:txBody>
      </p:sp>
      <p:sp>
        <p:nvSpPr>
          <p:cNvPr id="18436" name="Rectangle 4"/>
          <p:cNvSpPr>
            <a:spLocks noChangeArrowheads="1"/>
          </p:cNvSpPr>
          <p:nvPr/>
        </p:nvSpPr>
        <p:spPr bwMode="auto">
          <a:xfrm>
            <a:off x="4499992" y="3573016"/>
            <a:ext cx="3989388" cy="593725"/>
          </a:xfrm>
          <a:prstGeom prst="rect">
            <a:avLst/>
          </a:prstGeom>
          <a:noFill/>
          <a:ln w="9525">
            <a:noFill/>
            <a:miter lim="800000"/>
          </a:ln>
        </p:spPr>
        <p:txBody>
          <a:bodyPr/>
          <a:lstStyle/>
          <a:p>
            <a:pPr algn="just"/>
            <a:r>
              <a:rPr lang="en-US" altLang="zh-CN" sz="1000" dirty="0">
                <a:latin typeface="Times New Roman" panose="02020603050405020304" pitchFamily="18" charset="0"/>
              </a:rPr>
              <a:t>     </a:t>
            </a:r>
            <a:r>
              <a:rPr lang="en-US" altLang="zh-CN" sz="2000" b="1" dirty="0">
                <a:latin typeface="Times New Roman" panose="02020603050405020304" pitchFamily="18" charset="0"/>
              </a:rPr>
              <a:t>X                                     0≤X</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1</a:t>
            </a:r>
            <a:endParaRPr lang="en-US" altLang="zh-CN" sz="2000" b="1" dirty="0">
              <a:latin typeface="Times New Roman" panose="02020603050405020304" pitchFamily="18" charset="0"/>
            </a:endParaRPr>
          </a:p>
          <a:p>
            <a:pPr algn="just"/>
            <a:r>
              <a:rPr lang="en-US" altLang="zh-CN" sz="2000" b="1" dirty="0">
                <a:latin typeface="宋体" panose="02010600030101010101" pitchFamily="2" charset="-122"/>
              </a:rPr>
              <a:t> 1</a:t>
            </a:r>
            <a:r>
              <a:rPr lang="zh-CN" altLang="en-US" sz="2000" b="1" dirty="0">
                <a:latin typeface="宋体" panose="02010600030101010101" pitchFamily="2" charset="-122"/>
              </a:rPr>
              <a:t>－</a:t>
            </a:r>
            <a:r>
              <a:rPr lang="en-US" altLang="zh-CN" sz="2000" b="1" dirty="0">
                <a:latin typeface="Times New Roman" panose="02020603050405020304" pitchFamily="18" charset="0"/>
              </a:rPr>
              <a:t>X</a:t>
            </a:r>
            <a:r>
              <a:rPr lang="zh-CN" altLang="en-US" sz="2000" b="1" dirty="0">
                <a:latin typeface="宋体" panose="02010600030101010101" pitchFamily="2" charset="-122"/>
              </a:rPr>
              <a:t>＝</a:t>
            </a:r>
            <a:r>
              <a:rPr lang="en-US" altLang="zh-CN" sz="2000" b="1" dirty="0">
                <a:latin typeface="宋体" panose="02010600030101010101" pitchFamily="2" charset="-122"/>
              </a:rPr>
              <a:t>1</a:t>
            </a:r>
            <a:r>
              <a:rPr lang="zh-CN" altLang="en-US" sz="2000" b="1" dirty="0">
                <a:latin typeface="宋体" panose="02010600030101010101" pitchFamily="2" charset="-122"/>
              </a:rPr>
              <a:t>＋∣</a:t>
            </a:r>
            <a:r>
              <a:rPr lang="en-US" altLang="zh-CN" sz="2000" b="1" dirty="0">
                <a:latin typeface="Times New Roman" panose="02020603050405020304" pitchFamily="18" charset="0"/>
              </a:rPr>
              <a:t>X</a:t>
            </a:r>
            <a:r>
              <a:rPr lang="en-US" altLang="zh-CN" sz="2000" b="1" dirty="0">
                <a:latin typeface="宋体" panose="02010600030101010101" pitchFamily="2" charset="-122"/>
              </a:rPr>
              <a:t>∣   </a:t>
            </a:r>
            <a:r>
              <a:rPr lang="zh-CN" altLang="en-US" sz="2000" b="1" dirty="0">
                <a:latin typeface="宋体" panose="02010600030101010101" pitchFamily="2" charset="-122"/>
              </a:rPr>
              <a:t>－</a:t>
            </a:r>
            <a:r>
              <a:rPr lang="en-US" altLang="zh-CN" sz="2000" b="1" dirty="0">
                <a:latin typeface="宋体" panose="02010600030101010101" pitchFamily="2" charset="-122"/>
              </a:rPr>
              <a:t>1</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X≤0</a:t>
            </a:r>
            <a:endParaRPr lang="en-US" altLang="zh-CN" sz="2000" b="1" dirty="0">
              <a:latin typeface="Arial" panose="020B0604020202020204" pitchFamily="34" charset="0"/>
            </a:endParaRPr>
          </a:p>
        </p:txBody>
      </p:sp>
      <p:sp>
        <p:nvSpPr>
          <p:cNvPr id="18437" name="AutoShape 5"/>
          <p:cNvSpPr/>
          <p:nvPr/>
        </p:nvSpPr>
        <p:spPr bwMode="auto">
          <a:xfrm>
            <a:off x="4139952" y="3573016"/>
            <a:ext cx="142875" cy="576262"/>
          </a:xfrm>
          <a:prstGeom prst="leftBrace">
            <a:avLst>
              <a:gd name="adj1" fmla="val 33611"/>
              <a:gd name="adj2" fmla="val 50000"/>
            </a:avLst>
          </a:prstGeom>
          <a:noFill/>
          <a:ln w="28575">
            <a:solidFill>
              <a:schemeClr val="tx1"/>
            </a:solidFill>
            <a:round/>
          </a:ln>
        </p:spPr>
        <p:txBody>
          <a:bodyPr wrap="none" anchor="ctr"/>
          <a:lstStyle/>
          <a:p>
            <a:endParaRPr lang="zh-CN" altLang="en-US"/>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260350"/>
            <a:ext cx="7705725" cy="1143000"/>
          </a:xfrm>
        </p:spPr>
        <p:txBody>
          <a:bodyPr/>
          <a:lstStyle/>
          <a:p>
            <a:pPr eaLnBrk="1" hangingPunct="1"/>
            <a:r>
              <a:rPr lang="en-US" altLang="zh-CN" sz="3400" b="1" smtClean="0">
                <a:solidFill>
                  <a:srgbClr val="FF3300"/>
                </a:solidFill>
                <a:latin typeface="华文楷体" pitchFamily="2" charset="-122"/>
                <a:ea typeface="华文楷体" pitchFamily="2" charset="-122"/>
              </a:rPr>
              <a:t>3.1</a:t>
            </a:r>
            <a:r>
              <a:rPr lang="zh-CN" altLang="en-US" sz="3400" b="1" smtClean="0">
                <a:solidFill>
                  <a:srgbClr val="FF3300"/>
                </a:solidFill>
                <a:latin typeface="华文楷体" pitchFamily="2" charset="-122"/>
                <a:ea typeface="华文楷体" pitchFamily="2" charset="-122"/>
              </a:rPr>
              <a:t> 原码表示法</a:t>
            </a:r>
            <a:endParaRPr lang="zh-CN" altLang="en-US" sz="3400" b="1" smtClean="0">
              <a:solidFill>
                <a:srgbClr val="FF3300"/>
              </a:solidFill>
              <a:latin typeface="华文楷体" pitchFamily="2" charset="-122"/>
              <a:ea typeface="华文楷体" pitchFamily="2" charset="-122"/>
            </a:endParaRPr>
          </a:p>
        </p:txBody>
      </p:sp>
      <p:sp>
        <p:nvSpPr>
          <p:cNvPr id="19459" name="Rectangle 3"/>
          <p:cNvSpPr>
            <a:spLocks noGrp="1" noChangeArrowheads="1"/>
          </p:cNvSpPr>
          <p:nvPr>
            <p:ph type="body" idx="1"/>
          </p:nvPr>
        </p:nvSpPr>
        <p:spPr>
          <a:xfrm>
            <a:off x="683568" y="1196752"/>
            <a:ext cx="7956550" cy="5257800"/>
          </a:xfrm>
        </p:spPr>
        <p:txBody>
          <a:bodyPr/>
          <a:lstStyle/>
          <a:p>
            <a:pPr eaLnBrk="1" hangingPunct="1">
              <a:lnSpc>
                <a:spcPct val="90000"/>
              </a:lnSpc>
              <a:buFont typeface="Wingdings" panose="05000000000000000000" pitchFamily="2" charset="2"/>
              <a:buNone/>
            </a:pPr>
            <a:r>
              <a:rPr lang="zh-CN" altLang="en-US" sz="2900" b="1" dirty="0" smtClean="0">
                <a:solidFill>
                  <a:srgbClr val="FF3300"/>
                </a:solidFill>
                <a:latin typeface="华文楷体" pitchFamily="2" charset="-122"/>
                <a:ea typeface="华文楷体" pitchFamily="2" charset="-122"/>
              </a:rPr>
              <a:t>若真值为纯整数</a:t>
            </a:r>
            <a:r>
              <a:rPr lang="en-US" altLang="zh-CN" sz="2900" b="1" dirty="0" smtClean="0">
                <a:latin typeface="华文楷体" pitchFamily="2" charset="-122"/>
                <a:ea typeface="华文楷体" pitchFamily="2" charset="-122"/>
              </a:rPr>
              <a:t>, </a:t>
            </a:r>
            <a:r>
              <a:rPr lang="zh-CN" altLang="en-US" sz="2900" b="1" dirty="0" smtClean="0">
                <a:latin typeface="华文楷体" pitchFamily="2" charset="-122"/>
                <a:ea typeface="华文楷体" pitchFamily="2" charset="-122"/>
              </a:rPr>
              <a:t>其原码形式为</a:t>
            </a:r>
            <a:r>
              <a:rPr lang="en-US" altLang="zh-CN" sz="2900" b="1" dirty="0" err="1" smtClean="0">
                <a:latin typeface="华文楷体" pitchFamily="2" charset="-122"/>
                <a:ea typeface="华文楷体" pitchFamily="2" charset="-122"/>
              </a:rPr>
              <a:t>X</a:t>
            </a:r>
            <a:r>
              <a:rPr lang="en-US" altLang="zh-CN" sz="2900" b="1" baseline="-25000" dirty="0" err="1" smtClean="0">
                <a:latin typeface="华文楷体" pitchFamily="2" charset="-122"/>
                <a:ea typeface="华文楷体" pitchFamily="2" charset="-122"/>
              </a:rPr>
              <a:t>n</a:t>
            </a:r>
            <a:r>
              <a:rPr lang="en-US" altLang="zh-CN" sz="2900" b="1" baseline="-25000" dirty="0" smtClean="0">
                <a:latin typeface="华文楷体" pitchFamily="2" charset="-122"/>
                <a:ea typeface="华文楷体" pitchFamily="2" charset="-122"/>
              </a:rPr>
              <a:t> </a:t>
            </a:r>
            <a:r>
              <a:rPr lang="en-US" altLang="zh-CN" sz="2900" b="1" dirty="0" smtClean="0">
                <a:latin typeface="华文楷体" pitchFamily="2" charset="-122"/>
                <a:ea typeface="华文楷体" pitchFamily="2" charset="-122"/>
              </a:rPr>
              <a:t>X</a:t>
            </a:r>
            <a:r>
              <a:rPr lang="en-US" altLang="zh-CN" sz="2900" b="1" baseline="-25000" dirty="0" smtClean="0">
                <a:latin typeface="华文楷体" pitchFamily="2" charset="-122"/>
                <a:ea typeface="华文楷体" pitchFamily="2" charset="-122"/>
              </a:rPr>
              <a:t>n-1</a:t>
            </a:r>
            <a:r>
              <a:rPr lang="en-US" altLang="zh-CN" sz="2900" b="1" dirty="0" smtClean="0">
                <a:latin typeface="华文楷体" pitchFamily="2" charset="-122"/>
                <a:ea typeface="华文楷体" pitchFamily="2" charset="-122"/>
              </a:rPr>
              <a:t>…X</a:t>
            </a:r>
            <a:r>
              <a:rPr lang="en-US" altLang="zh-CN" sz="2900" b="1" baseline="-25000" dirty="0" smtClean="0">
                <a:latin typeface="华文楷体" pitchFamily="2" charset="-122"/>
                <a:ea typeface="华文楷体" pitchFamily="2" charset="-122"/>
              </a:rPr>
              <a:t>1</a:t>
            </a:r>
            <a:r>
              <a:rPr lang="en-US" altLang="zh-CN" sz="2900" b="1" dirty="0" smtClean="0">
                <a:latin typeface="华文楷体" pitchFamily="2" charset="-122"/>
                <a:ea typeface="华文楷体" pitchFamily="2" charset="-122"/>
              </a:rPr>
              <a:t>X</a:t>
            </a:r>
            <a:r>
              <a:rPr lang="en-US" altLang="zh-CN" sz="2900" b="1" baseline="-25000" dirty="0" smtClean="0">
                <a:latin typeface="华文楷体" pitchFamily="2" charset="-122"/>
                <a:ea typeface="华文楷体" pitchFamily="2" charset="-122"/>
              </a:rPr>
              <a:t>0</a:t>
            </a:r>
            <a:r>
              <a:rPr lang="en-US" altLang="zh-CN" sz="2900" b="1" dirty="0" smtClean="0">
                <a:latin typeface="华文楷体" pitchFamily="2" charset="-122"/>
                <a:ea typeface="华文楷体" pitchFamily="2" charset="-122"/>
              </a:rPr>
              <a:t> , </a:t>
            </a:r>
            <a:r>
              <a:rPr lang="zh-CN" altLang="en-US" sz="2900" b="1" dirty="0" smtClean="0">
                <a:latin typeface="华文楷体" pitchFamily="2" charset="-122"/>
                <a:ea typeface="华文楷体" pitchFamily="2" charset="-122"/>
              </a:rPr>
              <a:t>其中</a:t>
            </a:r>
            <a:r>
              <a:rPr lang="en-US" altLang="zh-CN" sz="2900" b="1" dirty="0" err="1" smtClean="0">
                <a:latin typeface="华文楷体" pitchFamily="2" charset="-122"/>
                <a:ea typeface="华文楷体" pitchFamily="2" charset="-122"/>
              </a:rPr>
              <a:t>X</a:t>
            </a:r>
            <a:r>
              <a:rPr lang="en-US" altLang="zh-CN" sz="2900" b="1" baseline="-25000" dirty="0" err="1" smtClean="0">
                <a:latin typeface="华文楷体" pitchFamily="2" charset="-122"/>
                <a:ea typeface="华文楷体" pitchFamily="2" charset="-122"/>
              </a:rPr>
              <a:t>n</a:t>
            </a:r>
            <a:r>
              <a:rPr lang="zh-CN" altLang="en-US" sz="2900" b="1" baseline="-25000" dirty="0" smtClean="0">
                <a:latin typeface="华文楷体" pitchFamily="2" charset="-122"/>
                <a:ea typeface="华文楷体" pitchFamily="2" charset="-122"/>
              </a:rPr>
              <a:t>为</a:t>
            </a:r>
            <a:r>
              <a:rPr lang="zh-CN" altLang="en-US" sz="2900" b="1" dirty="0" smtClean="0">
                <a:latin typeface="华文楷体" pitchFamily="2" charset="-122"/>
                <a:ea typeface="华文楷体" pitchFamily="2" charset="-122"/>
              </a:rPr>
              <a:t>符号位。</a:t>
            </a:r>
            <a:endParaRPr lang="zh-CN" altLang="en-US" sz="29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900" b="1" dirty="0" smtClean="0">
                <a:solidFill>
                  <a:srgbClr val="FF3300"/>
                </a:solidFill>
                <a:latin typeface="华文楷体" pitchFamily="2" charset="-122"/>
                <a:ea typeface="华文楷体" pitchFamily="2" charset="-122"/>
              </a:rPr>
              <a:t>原码的定义为</a:t>
            </a:r>
            <a:r>
              <a:rPr lang="zh-CN" altLang="en-US" sz="2900" b="1" dirty="0" smtClean="0">
                <a:latin typeface="华文楷体" pitchFamily="2" charset="-122"/>
                <a:ea typeface="华文楷体" pitchFamily="2" charset="-122"/>
              </a:rPr>
              <a:t>： </a:t>
            </a:r>
            <a:r>
              <a:rPr lang="en-US" altLang="zh-CN" sz="2900" b="1" dirty="0" smtClean="0">
                <a:latin typeface="华文楷体" pitchFamily="2" charset="-122"/>
                <a:ea typeface="华文楷体" pitchFamily="2" charset="-122"/>
              </a:rPr>
              <a:t>[X]</a:t>
            </a:r>
            <a:r>
              <a:rPr lang="zh-CN" altLang="en-US" sz="2900" b="1" baseline="-25000" dirty="0" smtClean="0">
                <a:latin typeface="华文楷体" pitchFamily="2" charset="-122"/>
                <a:ea typeface="华文楷体" pitchFamily="2" charset="-122"/>
              </a:rPr>
              <a:t>原</a:t>
            </a:r>
            <a:r>
              <a:rPr lang="zh-CN" altLang="en-US" sz="2900" b="1" dirty="0" smtClean="0">
                <a:latin typeface="华文楷体" pitchFamily="2" charset="-122"/>
                <a:ea typeface="华文楷体" pitchFamily="2" charset="-122"/>
              </a:rPr>
              <a:t>＝</a:t>
            </a:r>
            <a:endParaRPr lang="zh-CN" altLang="en-US" sz="29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endParaRPr lang="zh-CN" altLang="en-US" sz="35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500" b="1" dirty="0" smtClean="0">
                <a:latin typeface="华文楷体" pitchFamily="2" charset="-122"/>
                <a:ea typeface="华文楷体" pitchFamily="2" charset="-122"/>
              </a:rPr>
              <a:t>例：</a:t>
            </a:r>
            <a:r>
              <a:rPr lang="en-US" altLang="zh-CN" sz="2500" b="1" dirty="0" smtClean="0">
                <a:latin typeface="华文楷体" pitchFamily="2" charset="-122"/>
                <a:ea typeface="华文楷体" pitchFamily="2" charset="-122"/>
              </a:rPr>
              <a:t>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1101     [X]</a:t>
            </a:r>
            <a:r>
              <a:rPr lang="zh-CN" altLang="en-US" sz="2500" b="1" baseline="-25000" dirty="0" smtClean="0">
                <a:latin typeface="华文楷体" pitchFamily="2" charset="-122"/>
                <a:ea typeface="华文楷体" pitchFamily="2" charset="-122"/>
              </a:rPr>
              <a:t>原</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01101</a:t>
            </a:r>
            <a:endParaRPr lang="en-US" altLang="zh-CN" sz="25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en-US" altLang="zh-CN" sz="2500" b="1" dirty="0" smtClean="0">
                <a:latin typeface="华文楷体" pitchFamily="2" charset="-122"/>
                <a:ea typeface="华文楷体" pitchFamily="2" charset="-122"/>
              </a:rPr>
              <a:t> 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1101, [X]</a:t>
            </a:r>
            <a:r>
              <a:rPr lang="zh-CN" altLang="en-US" sz="2500" b="1" baseline="-25000" dirty="0" smtClean="0">
                <a:latin typeface="华文楷体" pitchFamily="2" charset="-122"/>
                <a:ea typeface="华文楷体" pitchFamily="2" charset="-122"/>
              </a:rPr>
              <a:t>原</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2</a:t>
            </a:r>
            <a:r>
              <a:rPr lang="en-US" altLang="zh-CN" sz="2500" b="1" baseline="30000" dirty="0" smtClean="0">
                <a:latin typeface="华文楷体" pitchFamily="2" charset="-122"/>
                <a:ea typeface="华文楷体" pitchFamily="2" charset="-122"/>
              </a:rPr>
              <a:t>n</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2</a:t>
            </a:r>
            <a:r>
              <a:rPr lang="en-US" altLang="zh-CN" sz="2500" b="1" baseline="30000" dirty="0" smtClean="0">
                <a:latin typeface="华文楷体" pitchFamily="2" charset="-122"/>
                <a:ea typeface="华文楷体" pitchFamily="2" charset="-122"/>
              </a:rPr>
              <a:t>4</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1101)</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10000</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1101=11101</a:t>
            </a:r>
            <a:endParaRPr lang="en-US" altLang="zh-CN" sz="25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900" b="1" dirty="0" smtClean="0">
                <a:latin typeface="华文楷体" pitchFamily="2" charset="-122"/>
                <a:ea typeface="华文楷体" pitchFamily="2" charset="-122"/>
              </a:rPr>
              <a:t>原码表示中，真值</a:t>
            </a:r>
            <a:r>
              <a:rPr lang="en-US" altLang="zh-CN" sz="2900" b="1" dirty="0" smtClean="0">
                <a:latin typeface="华文楷体" pitchFamily="2" charset="-122"/>
                <a:ea typeface="华文楷体" pitchFamily="2" charset="-122"/>
              </a:rPr>
              <a:t>0</a:t>
            </a:r>
            <a:r>
              <a:rPr lang="zh-CN" altLang="en-US" sz="2900" b="1" dirty="0" smtClean="0">
                <a:latin typeface="华文楷体" pitchFamily="2" charset="-122"/>
                <a:ea typeface="华文楷体" pitchFamily="2" charset="-122"/>
              </a:rPr>
              <a:t>有两种不同的表示形式：</a:t>
            </a:r>
            <a:endParaRPr lang="zh-CN" altLang="en-US" sz="29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en-US" altLang="zh-CN" sz="2900" b="1" dirty="0" smtClean="0">
                <a:latin typeface="华文楷体" pitchFamily="2" charset="-122"/>
                <a:ea typeface="华文楷体" pitchFamily="2" charset="-122"/>
              </a:rPr>
              <a:t>[</a:t>
            </a:r>
            <a:r>
              <a:rPr lang="zh-CN" altLang="en-US" sz="2900" b="1" dirty="0" smtClean="0">
                <a:latin typeface="华文楷体" pitchFamily="2" charset="-122"/>
                <a:ea typeface="华文楷体" pitchFamily="2" charset="-122"/>
              </a:rPr>
              <a:t>＋</a:t>
            </a:r>
            <a:r>
              <a:rPr lang="en-US" altLang="zh-CN" sz="2900" b="1" dirty="0" smtClean="0">
                <a:latin typeface="华文楷体" pitchFamily="2" charset="-122"/>
                <a:ea typeface="华文楷体" pitchFamily="2" charset="-122"/>
              </a:rPr>
              <a:t>0]</a:t>
            </a:r>
            <a:r>
              <a:rPr lang="zh-CN" altLang="en-US" sz="2900" b="1" baseline="-25000" dirty="0" smtClean="0">
                <a:latin typeface="华文楷体" pitchFamily="2" charset="-122"/>
                <a:ea typeface="华文楷体" pitchFamily="2" charset="-122"/>
              </a:rPr>
              <a:t>原</a:t>
            </a:r>
            <a:r>
              <a:rPr lang="zh-CN" altLang="en-US" sz="2900" b="1" dirty="0" smtClean="0">
                <a:latin typeface="华文楷体" pitchFamily="2" charset="-122"/>
                <a:ea typeface="华文楷体" pitchFamily="2" charset="-122"/>
              </a:rPr>
              <a:t>＝</a:t>
            </a:r>
            <a:r>
              <a:rPr lang="en-US" altLang="zh-CN" sz="2900" b="1" dirty="0" smtClean="0">
                <a:latin typeface="华文楷体" pitchFamily="2" charset="-122"/>
                <a:ea typeface="华文楷体" pitchFamily="2" charset="-122"/>
              </a:rPr>
              <a:t>00000,    [</a:t>
            </a:r>
            <a:r>
              <a:rPr lang="zh-CN" altLang="en-US" sz="2900" b="1" dirty="0" smtClean="0">
                <a:latin typeface="华文楷体" pitchFamily="2" charset="-122"/>
                <a:ea typeface="华文楷体" pitchFamily="2" charset="-122"/>
              </a:rPr>
              <a:t>－</a:t>
            </a:r>
            <a:r>
              <a:rPr lang="en-US" altLang="zh-CN" sz="2900" b="1" dirty="0" smtClean="0">
                <a:latin typeface="华文楷体" pitchFamily="2" charset="-122"/>
                <a:ea typeface="华文楷体" pitchFamily="2" charset="-122"/>
              </a:rPr>
              <a:t>0]</a:t>
            </a:r>
            <a:r>
              <a:rPr lang="zh-CN" altLang="en-US" sz="2900" b="1" baseline="-25000" dirty="0" smtClean="0">
                <a:latin typeface="华文楷体" pitchFamily="2" charset="-122"/>
                <a:ea typeface="华文楷体" pitchFamily="2" charset="-122"/>
              </a:rPr>
              <a:t>原</a:t>
            </a:r>
            <a:r>
              <a:rPr lang="zh-CN" altLang="en-US" sz="2900" b="1" dirty="0" smtClean="0">
                <a:latin typeface="华文楷体" pitchFamily="2" charset="-122"/>
                <a:ea typeface="华文楷体" pitchFamily="2" charset="-122"/>
              </a:rPr>
              <a:t>＝</a:t>
            </a:r>
            <a:r>
              <a:rPr lang="en-US" altLang="zh-CN" sz="2900" b="1" dirty="0" smtClean="0">
                <a:latin typeface="华文楷体" pitchFamily="2" charset="-122"/>
                <a:ea typeface="华文楷体" pitchFamily="2" charset="-122"/>
              </a:rPr>
              <a:t>10000</a:t>
            </a:r>
            <a:endParaRPr lang="en-US" altLang="zh-CN" sz="29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900" b="1" dirty="0" smtClean="0">
                <a:solidFill>
                  <a:srgbClr val="FF3300"/>
                </a:solidFill>
                <a:latin typeface="华文楷体" pitchFamily="2" charset="-122"/>
                <a:ea typeface="华文楷体" pitchFamily="2" charset="-122"/>
              </a:rPr>
              <a:t>原码的优点</a:t>
            </a:r>
            <a:r>
              <a:rPr lang="zh-CN" altLang="en-US" sz="2900" b="1" dirty="0" smtClean="0">
                <a:latin typeface="华文楷体" pitchFamily="2" charset="-122"/>
                <a:ea typeface="华文楷体" pitchFamily="2" charset="-122"/>
              </a:rPr>
              <a:t>是直观易懂</a:t>
            </a:r>
            <a:r>
              <a:rPr lang="en-US" altLang="zh-CN" sz="2900" b="1" dirty="0" smtClean="0">
                <a:latin typeface="华文楷体" pitchFamily="2" charset="-122"/>
                <a:ea typeface="华文楷体" pitchFamily="2" charset="-122"/>
              </a:rPr>
              <a:t>, </a:t>
            </a:r>
            <a:r>
              <a:rPr lang="zh-CN" altLang="en-US" sz="2900" b="1" dirty="0" smtClean="0">
                <a:latin typeface="华文楷体" pitchFamily="2" charset="-122"/>
                <a:ea typeface="华文楷体" pitchFamily="2" charset="-122"/>
              </a:rPr>
              <a:t>机器数和真值间的转换很容易</a:t>
            </a:r>
            <a:r>
              <a:rPr lang="en-US" altLang="zh-CN" sz="2900" b="1" dirty="0" smtClean="0">
                <a:latin typeface="华文楷体" pitchFamily="2" charset="-122"/>
                <a:ea typeface="华文楷体" pitchFamily="2" charset="-122"/>
              </a:rPr>
              <a:t>,</a:t>
            </a:r>
            <a:endParaRPr lang="en-US" altLang="zh-CN" sz="2900" b="1" dirty="0" smtClean="0">
              <a:latin typeface="华文楷体" pitchFamily="2" charset="-122"/>
              <a:ea typeface="华文楷体" pitchFamily="2" charset="-122"/>
            </a:endParaRPr>
          </a:p>
        </p:txBody>
      </p:sp>
      <p:sp>
        <p:nvSpPr>
          <p:cNvPr id="19460" name="Rectangle 4"/>
          <p:cNvSpPr>
            <a:spLocks noChangeArrowheads="1"/>
          </p:cNvSpPr>
          <p:nvPr/>
        </p:nvSpPr>
        <p:spPr bwMode="auto">
          <a:xfrm>
            <a:off x="4860032" y="1988840"/>
            <a:ext cx="4103688" cy="720725"/>
          </a:xfrm>
          <a:prstGeom prst="rect">
            <a:avLst/>
          </a:prstGeom>
          <a:noFill/>
          <a:ln w="9525">
            <a:noFill/>
            <a:miter lim="800000"/>
          </a:ln>
        </p:spPr>
        <p:txBody>
          <a:bodyPr/>
          <a:lstStyle/>
          <a:p>
            <a:pPr algn="just"/>
            <a:r>
              <a:rPr lang="en-US" altLang="zh-CN" sz="1000" dirty="0">
                <a:latin typeface="Times New Roman" panose="02020603050405020304" pitchFamily="18" charset="0"/>
              </a:rPr>
              <a:t>       </a:t>
            </a:r>
            <a:r>
              <a:rPr lang="en-US" altLang="zh-CN" sz="2000" b="1" dirty="0">
                <a:latin typeface="华文楷体" pitchFamily="2" charset="-122"/>
                <a:ea typeface="华文楷体" pitchFamily="2" charset="-122"/>
              </a:rPr>
              <a:t>X              ,   0≤X</a:t>
            </a:r>
            <a:r>
              <a:rPr lang="zh-CN" altLang="en-US" sz="2000" b="1" dirty="0">
                <a:latin typeface="华文楷体" pitchFamily="2" charset="-122"/>
                <a:ea typeface="华文楷体" pitchFamily="2" charset="-122"/>
              </a:rPr>
              <a:t>＜</a:t>
            </a:r>
            <a:r>
              <a:rPr lang="en-US" altLang="zh-CN" sz="2000" b="1" dirty="0" smtClean="0">
                <a:latin typeface="华文楷体" pitchFamily="2" charset="-122"/>
                <a:ea typeface="华文楷体" pitchFamily="2" charset="-122"/>
              </a:rPr>
              <a:t>2</a:t>
            </a:r>
            <a:r>
              <a:rPr lang="en-US" altLang="zh-CN" sz="2000" b="1" baseline="30000" dirty="0" smtClean="0">
                <a:latin typeface="华文楷体" pitchFamily="2" charset="-122"/>
                <a:ea typeface="华文楷体" pitchFamily="2" charset="-122"/>
              </a:rPr>
              <a:t>n</a:t>
            </a:r>
            <a:endParaRPr lang="en-US" altLang="zh-CN" sz="2000" b="1" baseline="30000" dirty="0" smtClean="0">
              <a:latin typeface="华文楷体" pitchFamily="2" charset="-122"/>
              <a:ea typeface="华文楷体" pitchFamily="2" charset="-122"/>
            </a:endParaRPr>
          </a:p>
          <a:p>
            <a:pPr algn="just"/>
            <a:endParaRPr lang="en-US" altLang="zh-CN" sz="2000" b="1" dirty="0">
              <a:latin typeface="华文楷体" pitchFamily="2" charset="-122"/>
              <a:ea typeface="华文楷体" pitchFamily="2" charset="-122"/>
            </a:endParaRPr>
          </a:p>
          <a:p>
            <a:pPr algn="just"/>
            <a:r>
              <a:rPr lang="en-US" altLang="zh-CN" sz="2000" b="1" dirty="0">
                <a:latin typeface="华文楷体" pitchFamily="2" charset="-122"/>
                <a:ea typeface="华文楷体" pitchFamily="2" charset="-122"/>
              </a:rPr>
              <a:t> 2</a:t>
            </a:r>
            <a:r>
              <a:rPr lang="en-US" altLang="zh-CN" sz="2000" b="1" baseline="30000" dirty="0">
                <a:latin typeface="华文楷体" pitchFamily="2" charset="-122"/>
                <a:ea typeface="华文楷体" pitchFamily="2" charset="-122"/>
              </a:rPr>
              <a:t>n</a:t>
            </a:r>
            <a:r>
              <a:rPr lang="zh-CN" altLang="en-US" sz="2000" b="1" dirty="0">
                <a:latin typeface="华文楷体" pitchFamily="2" charset="-122"/>
                <a:ea typeface="华文楷体" pitchFamily="2" charset="-122"/>
              </a:rPr>
              <a:t>－</a:t>
            </a:r>
            <a:r>
              <a:rPr lang="en-US" altLang="zh-CN" sz="2000" b="1" dirty="0">
                <a:latin typeface="华文楷体" pitchFamily="2" charset="-122"/>
                <a:ea typeface="华文楷体" pitchFamily="2" charset="-122"/>
              </a:rPr>
              <a:t>X</a:t>
            </a:r>
            <a:r>
              <a:rPr lang="zh-CN" altLang="en-US" sz="2000" b="1" dirty="0">
                <a:latin typeface="华文楷体" pitchFamily="2" charset="-122"/>
                <a:ea typeface="华文楷体" pitchFamily="2" charset="-122"/>
              </a:rPr>
              <a:t>＝</a:t>
            </a:r>
            <a:r>
              <a:rPr lang="en-US" altLang="zh-CN" sz="2000" b="1" dirty="0">
                <a:latin typeface="华文楷体" pitchFamily="2" charset="-122"/>
                <a:ea typeface="华文楷体" pitchFamily="2" charset="-122"/>
              </a:rPr>
              <a:t>2</a:t>
            </a:r>
            <a:r>
              <a:rPr lang="en-US" altLang="zh-CN" sz="2000" b="1" baseline="30000" dirty="0">
                <a:latin typeface="华文楷体" pitchFamily="2" charset="-122"/>
                <a:ea typeface="华文楷体" pitchFamily="2" charset="-122"/>
              </a:rPr>
              <a:t>n</a:t>
            </a:r>
            <a:r>
              <a:rPr lang="zh-CN" altLang="en-US" sz="2000" b="1" dirty="0">
                <a:latin typeface="华文楷体" pitchFamily="2" charset="-122"/>
                <a:ea typeface="华文楷体" pitchFamily="2" charset="-122"/>
              </a:rPr>
              <a:t>＋∣</a:t>
            </a:r>
            <a:r>
              <a:rPr lang="en-US" altLang="zh-CN" sz="2000" b="1" dirty="0">
                <a:latin typeface="华文楷体" pitchFamily="2" charset="-122"/>
                <a:ea typeface="华文楷体" pitchFamily="2" charset="-122"/>
              </a:rPr>
              <a:t>X∣,   </a:t>
            </a:r>
            <a:r>
              <a:rPr lang="zh-CN" altLang="en-US" sz="2000" b="1" dirty="0">
                <a:latin typeface="华文楷体" pitchFamily="2" charset="-122"/>
                <a:ea typeface="华文楷体" pitchFamily="2" charset="-122"/>
              </a:rPr>
              <a:t>－</a:t>
            </a:r>
            <a:r>
              <a:rPr lang="en-US" altLang="zh-CN" sz="2000" b="1" dirty="0">
                <a:latin typeface="华文楷体" pitchFamily="2" charset="-122"/>
                <a:ea typeface="华文楷体" pitchFamily="2" charset="-122"/>
              </a:rPr>
              <a:t>2</a:t>
            </a:r>
            <a:r>
              <a:rPr lang="en-US" altLang="zh-CN" sz="2000" b="1" baseline="30000" dirty="0">
                <a:latin typeface="华文楷体" pitchFamily="2" charset="-122"/>
                <a:ea typeface="华文楷体" pitchFamily="2" charset="-122"/>
              </a:rPr>
              <a:t>n</a:t>
            </a:r>
            <a:r>
              <a:rPr lang="zh-CN" altLang="en-US" sz="2000" b="1" dirty="0">
                <a:latin typeface="华文楷体" pitchFamily="2" charset="-122"/>
                <a:ea typeface="华文楷体" pitchFamily="2" charset="-122"/>
              </a:rPr>
              <a:t>＜</a:t>
            </a:r>
            <a:r>
              <a:rPr lang="en-US" altLang="zh-CN" sz="2000" b="1" dirty="0">
                <a:latin typeface="华文楷体" pitchFamily="2" charset="-122"/>
                <a:ea typeface="华文楷体" pitchFamily="2" charset="-122"/>
              </a:rPr>
              <a:t>X≤0</a:t>
            </a:r>
            <a:endParaRPr lang="en-US" altLang="zh-CN" sz="2000" b="1" dirty="0">
              <a:latin typeface="华文楷体" pitchFamily="2" charset="-122"/>
              <a:ea typeface="华文楷体" pitchFamily="2" charset="-122"/>
            </a:endParaRPr>
          </a:p>
          <a:p>
            <a:pPr algn="l"/>
            <a:endParaRPr lang="en-US" altLang="zh-CN" sz="2000" b="1" dirty="0">
              <a:latin typeface="华文楷体" pitchFamily="2" charset="-122"/>
              <a:ea typeface="华文楷体" pitchFamily="2" charset="-122"/>
            </a:endParaRPr>
          </a:p>
        </p:txBody>
      </p:sp>
      <p:sp>
        <p:nvSpPr>
          <p:cNvPr id="19461" name="AutoShape 5"/>
          <p:cNvSpPr/>
          <p:nvPr/>
        </p:nvSpPr>
        <p:spPr bwMode="auto">
          <a:xfrm>
            <a:off x="4716016" y="1988840"/>
            <a:ext cx="142875" cy="576262"/>
          </a:xfrm>
          <a:prstGeom prst="leftBrace">
            <a:avLst>
              <a:gd name="adj1" fmla="val 33611"/>
              <a:gd name="adj2" fmla="val 50000"/>
            </a:avLst>
          </a:prstGeom>
          <a:noFill/>
          <a:ln w="28575">
            <a:solidFill>
              <a:schemeClr val="tx1"/>
            </a:solidFill>
            <a:rou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z="4000" b="1" smtClean="0">
                <a:solidFill>
                  <a:srgbClr val="FF3300"/>
                </a:solidFill>
                <a:latin typeface="华文楷体" pitchFamily="2" charset="-122"/>
                <a:ea typeface="华文楷体" pitchFamily="2" charset="-122"/>
              </a:rPr>
              <a:t>3.1</a:t>
            </a:r>
            <a:r>
              <a:rPr lang="zh-CN" altLang="en-US" sz="4000" b="1" smtClean="0">
                <a:solidFill>
                  <a:srgbClr val="FF3300"/>
                </a:solidFill>
                <a:latin typeface="华文楷体" pitchFamily="2" charset="-122"/>
                <a:ea typeface="华文楷体" pitchFamily="2" charset="-122"/>
              </a:rPr>
              <a:t> 原码表示法</a:t>
            </a:r>
            <a:endParaRPr lang="zh-CN" altLang="en-US" b="1" smtClean="0">
              <a:solidFill>
                <a:srgbClr val="FF3300"/>
              </a:solidFill>
              <a:latin typeface="华文楷体" pitchFamily="2" charset="-122"/>
              <a:ea typeface="华文楷体" pitchFamily="2" charset="-122"/>
            </a:endParaRPr>
          </a:p>
        </p:txBody>
      </p:sp>
      <p:sp>
        <p:nvSpPr>
          <p:cNvPr id="123907" name="Rectangle 3"/>
          <p:cNvSpPr>
            <a:spLocks noGrp="1" noChangeArrowheads="1"/>
          </p:cNvSpPr>
          <p:nvPr>
            <p:ph type="body" idx="1"/>
          </p:nvPr>
        </p:nvSpPr>
        <p:spPr>
          <a:xfrm>
            <a:off x="683568" y="1268760"/>
            <a:ext cx="8001000" cy="5229225"/>
          </a:xfrm>
        </p:spPr>
        <p:txBody>
          <a:bodyPr>
            <a:normAutofit lnSpcReduction="20000"/>
          </a:bodyPr>
          <a:lstStyle/>
          <a:p>
            <a:pPr eaLnBrk="1" hangingPunct="1">
              <a:lnSpc>
                <a:spcPct val="90000"/>
              </a:lnSpc>
              <a:buFont typeface="Wingdings" panose="05000000000000000000" pitchFamily="2" charset="2"/>
              <a:buNone/>
            </a:pP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用原码实现乘、除运算的规则简单（ 符号位可参与运算： </a:t>
            </a:r>
            <a:r>
              <a:rPr lang="en-US" altLang="zh-CN" sz="2400" b="1" dirty="0" err="1" smtClean="0">
                <a:latin typeface="华文楷体" pitchFamily="2" charset="-122"/>
                <a:ea typeface="华文楷体" pitchFamily="2" charset="-122"/>
              </a:rPr>
              <a:t>xor</a:t>
            </a:r>
            <a:r>
              <a:rPr lang="zh-CN" altLang="en-US" sz="2400" b="1" dirty="0" smtClean="0">
                <a:latin typeface="华文楷体" pitchFamily="2" charset="-122"/>
                <a:ea typeface="华文楷体" pitchFamily="2" charset="-122"/>
              </a:rPr>
              <a:t>）。</a:t>
            </a:r>
            <a:endParaRPr lang="zh-CN" altLang="en-US" sz="24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400" b="1" dirty="0" smtClean="0">
                <a:solidFill>
                  <a:srgbClr val="FF3300"/>
                </a:solidFill>
                <a:latin typeface="华文楷体" pitchFamily="2" charset="-122"/>
                <a:ea typeface="华文楷体" pitchFamily="2" charset="-122"/>
              </a:rPr>
              <a:t>    缺点</a:t>
            </a:r>
            <a:r>
              <a:rPr lang="zh-CN" altLang="en-US" sz="2400" b="1" dirty="0" smtClean="0">
                <a:latin typeface="华文楷体" pitchFamily="2" charset="-122"/>
                <a:ea typeface="华文楷体" pitchFamily="2" charset="-122"/>
              </a:rPr>
              <a:t>是加、减运算规则较复杂。（符号位不可直接参与运算）  计算：</a:t>
            </a:r>
            <a:r>
              <a:rPr lang="en-US" altLang="zh-CN" sz="2400" b="1" dirty="0" smtClean="0">
                <a:latin typeface="华文楷体" pitchFamily="2" charset="-122"/>
                <a:ea typeface="华文楷体" pitchFamily="2" charset="-122"/>
              </a:rPr>
              <a:t>1+(-1)</a:t>
            </a:r>
            <a:endParaRPr lang="en-US" altLang="zh-CN" sz="24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en-US" altLang="zh-CN" sz="2400" b="1" dirty="0" smtClean="0">
                <a:latin typeface="华文楷体" pitchFamily="2" charset="-122"/>
                <a:ea typeface="华文楷体" pitchFamily="2" charset="-122"/>
              </a:rPr>
              <a:t>     00001+10001=10010=-2</a:t>
            </a:r>
            <a:endParaRPr lang="en-US" altLang="zh-CN" sz="24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400" b="1" dirty="0" smtClean="0">
                <a:ea typeface="华文楷体" pitchFamily="2" charset="-122"/>
                <a:sym typeface="+mn-ea"/>
              </a:rPr>
              <a:t>        </a:t>
            </a:r>
            <a:endParaRPr lang="zh-CN" altLang="en-US" sz="2400" b="1" dirty="0" smtClean="0">
              <a:ea typeface="华文楷体" pitchFamily="2" charset="-122"/>
              <a:sym typeface="+mn-ea"/>
            </a:endParaRPr>
          </a:p>
          <a:p>
            <a:pPr eaLnBrk="1" hangingPunct="1">
              <a:lnSpc>
                <a:spcPct val="90000"/>
              </a:lnSpc>
              <a:buFont typeface="Wingdings" panose="05000000000000000000" pitchFamily="2" charset="2"/>
              <a:buNone/>
            </a:pPr>
            <a:r>
              <a:rPr lang="zh-CN" altLang="en-US" sz="2400" b="1" dirty="0" smtClean="0">
                <a:ea typeface="华文楷体" pitchFamily="2" charset="-122"/>
                <a:sym typeface="+mn-ea"/>
              </a:rPr>
              <a:t>        为解决机器内负数的符号位能与数值位一起参加运算的问题，引入了</a:t>
            </a:r>
            <a:r>
              <a:rPr lang="zh-CN" altLang="en-US" sz="2400" b="1" dirty="0" smtClean="0">
                <a:solidFill>
                  <a:srgbClr val="FF3300"/>
                </a:solidFill>
                <a:ea typeface="华文楷体" pitchFamily="2" charset="-122"/>
                <a:sym typeface="+mn-ea"/>
              </a:rPr>
              <a:t>补码</a:t>
            </a:r>
            <a:r>
              <a:rPr lang="zh-CN" altLang="en-US" sz="2400" b="1" dirty="0" smtClean="0">
                <a:ea typeface="华文楷体" pitchFamily="2" charset="-122"/>
                <a:sym typeface="+mn-ea"/>
              </a:rPr>
              <a:t>的概念。</a:t>
            </a:r>
            <a:endParaRPr lang="zh-CN" altLang="en-US" sz="2400" b="1" dirty="0" smtClean="0">
              <a:ea typeface="华文楷体" pitchFamily="2" charset="-122"/>
            </a:endParaRPr>
          </a:p>
          <a:p>
            <a:pPr eaLnBrk="1" hangingPunct="1">
              <a:lnSpc>
                <a:spcPct val="90000"/>
              </a:lnSpc>
              <a:buFont typeface="Wingdings" panose="05000000000000000000" pitchFamily="2" charset="2"/>
              <a:buNone/>
            </a:pPr>
            <a:endParaRPr lang="en-US" altLang="zh-CN" sz="24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400" b="1" dirty="0" smtClean="0">
                <a:solidFill>
                  <a:srgbClr val="FF3300"/>
                </a:solidFill>
                <a:ea typeface="华文楷体" pitchFamily="2" charset="-122"/>
              </a:rPr>
              <a:t>符号位如何参与运算</a:t>
            </a:r>
            <a:endParaRPr lang="zh-CN" altLang="en-US" sz="2400" b="1" dirty="0" smtClean="0">
              <a:solidFill>
                <a:srgbClr val="FF3300"/>
              </a:solidFill>
              <a:ea typeface="华文楷体" pitchFamily="2" charset="-122"/>
            </a:endParaRPr>
          </a:p>
          <a:p>
            <a:pPr eaLnBrk="1" hangingPunct="1">
              <a:lnSpc>
                <a:spcPct val="90000"/>
              </a:lnSpc>
              <a:buFont typeface="Wingdings" panose="05000000000000000000" pitchFamily="2" charset="2"/>
              <a:buNone/>
            </a:pPr>
            <a:r>
              <a:rPr lang="zh-CN" altLang="en-US" sz="2400" b="1" dirty="0" smtClean="0">
                <a:latin typeface="Arial" panose="020B0604020202020204" pitchFamily="34" charset="0"/>
              </a:rPr>
              <a:t>  </a:t>
            </a:r>
            <a:r>
              <a:rPr lang="zh-CN" altLang="en-US" sz="2400" b="1" dirty="0" smtClean="0"/>
              <a:t>     原则：</a:t>
            </a:r>
            <a:endParaRPr lang="zh-CN" altLang="en-US" sz="2400" b="1" dirty="0" smtClean="0"/>
          </a:p>
          <a:p>
            <a:pPr eaLnBrk="1" hangingPunct="1">
              <a:lnSpc>
                <a:spcPct val="90000"/>
              </a:lnSpc>
              <a:buFont typeface="Wingdings" panose="05000000000000000000" pitchFamily="2" charset="2"/>
              <a:buNone/>
            </a:pPr>
            <a:r>
              <a:rPr lang="zh-CN" altLang="en-US" sz="2400" b="1" dirty="0" smtClean="0"/>
              <a:t>     ⑴使符号位能与有效值部分一起参加运算</a:t>
            </a:r>
            <a:r>
              <a:rPr lang="en-US" altLang="zh-CN" sz="2400" b="1" dirty="0" smtClean="0"/>
              <a:t>,</a:t>
            </a:r>
            <a:r>
              <a:rPr lang="zh-CN" altLang="en-US" sz="2400" b="1" dirty="0" smtClean="0"/>
              <a:t>从而简化运算规则</a:t>
            </a:r>
            <a:r>
              <a:rPr lang="en-US" altLang="zh-CN" sz="2400" b="1" dirty="0" smtClean="0"/>
              <a:t>.</a:t>
            </a:r>
            <a:endParaRPr lang="en-US" altLang="zh-CN" sz="2400" b="1" dirty="0" smtClean="0"/>
          </a:p>
          <a:p>
            <a:pPr eaLnBrk="1" hangingPunct="1">
              <a:lnSpc>
                <a:spcPct val="90000"/>
              </a:lnSpc>
              <a:buFont typeface="Wingdings" panose="05000000000000000000" pitchFamily="2" charset="2"/>
              <a:buNone/>
            </a:pPr>
            <a:r>
              <a:rPr lang="en-US" altLang="zh-CN" sz="2400" b="1" dirty="0" smtClean="0"/>
              <a:t>     ⑵</a:t>
            </a:r>
            <a:r>
              <a:rPr lang="zh-CN" altLang="en-US" sz="2400" b="1" dirty="0" smtClean="0"/>
              <a:t>符号位参与运算后（减法可转换为加负数）使减法运算转换为加法运算</a:t>
            </a:r>
            <a:r>
              <a:rPr lang="en-US" altLang="zh-CN" sz="2400" b="1" dirty="0" smtClean="0"/>
              <a:t>,</a:t>
            </a:r>
            <a:r>
              <a:rPr lang="zh-CN" altLang="en-US" sz="2400" b="1" dirty="0" smtClean="0"/>
              <a:t>进一步简化计算机中运算器的线路设计</a:t>
            </a:r>
            <a:endParaRPr lang="zh-CN" altLang="en-US" sz="2400" b="1" dirty="0" smtClean="0"/>
          </a:p>
          <a:p>
            <a:pPr eaLnBrk="1" hangingPunct="1">
              <a:lnSpc>
                <a:spcPct val="90000"/>
              </a:lnSpc>
              <a:buFont typeface="Wingdings" panose="05000000000000000000" pitchFamily="2" charset="2"/>
              <a:buNone/>
            </a:pPr>
            <a:r>
              <a:rPr lang="zh-CN" altLang="en-US" sz="2400" b="1" dirty="0" smtClean="0">
                <a:ea typeface="华文楷体" pitchFamily="2" charset="-122"/>
              </a:rPr>
              <a:t>           </a:t>
            </a:r>
            <a:endParaRPr lang="zh-CN" altLang="en-US" sz="2400" b="1" dirty="0" smtClean="0">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blinds(horizontal)">
                                      <p:cBhvr>
                                        <p:cTn id="7" dur="500"/>
                                        <p:tgtEl>
                                          <p:spTgt spid="12390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blinds(horizontal)">
                                      <p:cBhvr>
                                        <p:cTn id="10" dur="500"/>
                                        <p:tgtEl>
                                          <p:spTgt spid="12390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blinds(horizontal)">
                                      <p:cBhvr>
                                        <p:cTn id="13" dur="500"/>
                                        <p:tgtEl>
                                          <p:spTgt spid="12390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blinds(horizontal)">
                                      <p:cBhvr>
                                        <p:cTn id="16" dur="500"/>
                                        <p:tgtEl>
                                          <p:spTgt spid="12390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blinds(horizontal)">
                                      <p:cBhvr>
                                        <p:cTn id="19" dur="500"/>
                                        <p:tgtEl>
                                          <p:spTgt spid="1239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blinds(horizontal)">
                                      <p:cBhvr>
                                        <p:cTn id="24" dur="500"/>
                                        <p:tgtEl>
                                          <p:spTgt spid="12390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blinds(horizontal)">
                                      <p:cBhvr>
                                        <p:cTn id="27" dur="500"/>
                                        <p:tgtEl>
                                          <p:spTgt spid="12390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23907">
                                            <p:txEl>
                                              <p:pRg st="8" end="8"/>
                                            </p:txEl>
                                          </p:spTgt>
                                        </p:tgtEl>
                                        <p:attrNameLst>
                                          <p:attrName>style.visibility</p:attrName>
                                        </p:attrNameLst>
                                      </p:cBhvr>
                                      <p:to>
                                        <p:strVal val="visible"/>
                                      </p:to>
                                    </p:set>
                                    <p:animEffect transition="in" filter="blinds(horizontal)">
                                      <p:cBhvr>
                                        <p:cTn id="30" dur="500"/>
                                        <p:tgtEl>
                                          <p:spTgt spid="12390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23907">
                                            <p:txEl>
                                              <p:pRg st="9" end="9"/>
                                            </p:txEl>
                                          </p:spTgt>
                                        </p:tgtEl>
                                        <p:attrNameLst>
                                          <p:attrName>style.visibility</p:attrName>
                                        </p:attrNameLst>
                                      </p:cBhvr>
                                      <p:to>
                                        <p:strVal val="visible"/>
                                      </p:to>
                                    </p:set>
                                    <p:animEffect transition="in" filter="blinds(horizontal)">
                                      <p:cBhvr>
                                        <p:cTn id="33" dur="500"/>
                                        <p:tgtEl>
                                          <p:spTgt spid="123907">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23907">
                                            <p:txEl>
                                              <p:pRg st="10" end="10"/>
                                            </p:txEl>
                                          </p:spTgt>
                                        </p:tgtEl>
                                        <p:attrNameLst>
                                          <p:attrName>style.visibility</p:attrName>
                                        </p:attrNameLst>
                                      </p:cBhvr>
                                      <p:to>
                                        <p:strVal val="visible"/>
                                      </p:to>
                                    </p:set>
                                    <p:animEffect transition="in" filter="blinds(horizontal)">
                                      <p:cBhvr>
                                        <p:cTn id="36" dur="500"/>
                                        <p:tgtEl>
                                          <p:spTgt spid="1239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9750" y="404813"/>
            <a:ext cx="7561263" cy="1143000"/>
          </a:xfrm>
        </p:spPr>
        <p:txBody>
          <a:bodyPr/>
          <a:lstStyle/>
          <a:p>
            <a:pPr eaLnBrk="1" hangingPunct="1"/>
            <a:r>
              <a:rPr lang="en-US" altLang="zh-CN" b="1" smtClean="0">
                <a:solidFill>
                  <a:srgbClr val="FF3300"/>
                </a:solidFill>
                <a:latin typeface="华文楷体" pitchFamily="2" charset="-122"/>
                <a:ea typeface="华文楷体" pitchFamily="2" charset="-122"/>
              </a:rPr>
              <a:t>3.2</a:t>
            </a:r>
            <a:r>
              <a:rPr lang="zh-CN" altLang="en-US" b="1" smtClean="0">
                <a:solidFill>
                  <a:srgbClr val="FF3300"/>
                </a:solidFill>
                <a:latin typeface="华文楷体" pitchFamily="2" charset="-122"/>
                <a:ea typeface="华文楷体" pitchFamily="2" charset="-122"/>
              </a:rPr>
              <a:t> 补码</a:t>
            </a:r>
            <a:endParaRPr lang="zh-CN" altLang="en-US" b="1" smtClean="0">
              <a:solidFill>
                <a:srgbClr val="FF3300"/>
              </a:solidFill>
              <a:latin typeface="华文楷体" pitchFamily="2" charset="-122"/>
              <a:ea typeface="华文楷体" pitchFamily="2" charset="-122"/>
            </a:endParaRPr>
          </a:p>
        </p:txBody>
      </p:sp>
      <p:sp>
        <p:nvSpPr>
          <p:cNvPr id="24579" name="Rectangle 3"/>
          <p:cNvSpPr>
            <a:spLocks noGrp="1" noChangeArrowheads="1"/>
          </p:cNvSpPr>
          <p:nvPr>
            <p:ph type="body" idx="1"/>
          </p:nvPr>
        </p:nvSpPr>
        <p:spPr>
          <a:xfrm>
            <a:off x="611560" y="1340768"/>
            <a:ext cx="7812087" cy="5257800"/>
          </a:xfrm>
          <a:noFill/>
        </p:spPr>
        <p:txBody>
          <a:bodyPr/>
          <a:lstStyle/>
          <a:p>
            <a:pPr>
              <a:lnSpc>
                <a:spcPct val="80000"/>
              </a:lnSpc>
            </a:pPr>
            <a:r>
              <a:rPr kumimoji="1" lang="zh-CN" altLang="en-US" sz="2400" b="1" dirty="0" smtClean="0">
                <a:latin typeface="Arial" panose="020B0604020202020204" pitchFamily="34" charset="0"/>
              </a:rPr>
              <a:t>计算机运算有模运算</a:t>
            </a:r>
            <a:r>
              <a:rPr kumimoji="1" lang="en-US" altLang="zh-CN" sz="2400" b="1" dirty="0" smtClean="0">
                <a:latin typeface="Arial" panose="020B0604020202020204" pitchFamily="34" charset="0"/>
              </a:rPr>
              <a:t>: </a:t>
            </a:r>
            <a:r>
              <a:rPr kumimoji="1" lang="zh-CN" altLang="en-US" sz="2400" b="1" dirty="0" smtClean="0">
                <a:latin typeface="Arial" panose="020B0604020202020204" pitchFamily="34" charset="0"/>
              </a:rPr>
              <a:t>参与运算的数据和结果被限定在一定范围内</a:t>
            </a:r>
            <a:r>
              <a:rPr kumimoji="1" lang="en-US" altLang="zh-CN" sz="2400" b="1" dirty="0" smtClean="0">
                <a:latin typeface="Arial" panose="020B0604020202020204" pitchFamily="34" charset="0"/>
              </a:rPr>
              <a:t>,</a:t>
            </a:r>
            <a:r>
              <a:rPr kumimoji="1" lang="zh-CN" altLang="en-US" sz="2400" b="1" dirty="0" smtClean="0">
                <a:latin typeface="Arial" panose="020B0604020202020204" pitchFamily="34" charset="0"/>
              </a:rPr>
              <a:t>该范围称 为模。</a:t>
            </a:r>
            <a:endParaRPr kumimoji="1" lang="en-US" altLang="zh-CN" sz="2400" b="1" dirty="0" smtClean="0">
              <a:latin typeface="Arial" panose="020B0604020202020204" pitchFamily="34" charset="0"/>
            </a:endParaRPr>
          </a:p>
          <a:p>
            <a:pPr>
              <a:lnSpc>
                <a:spcPct val="80000"/>
              </a:lnSpc>
            </a:pPr>
            <a:r>
              <a:rPr kumimoji="1" lang="zh-CN" altLang="en-US" sz="2400" b="1" dirty="0" smtClean="0">
                <a:latin typeface="Arial" panose="020B0604020202020204" pitchFamily="34" charset="0"/>
              </a:rPr>
              <a:t>受字长限制</a:t>
            </a:r>
            <a:r>
              <a:rPr kumimoji="1" lang="en-US" altLang="zh-CN" sz="2400" b="1" dirty="0" smtClean="0">
                <a:latin typeface="Arial" panose="020B0604020202020204" pitchFamily="34" charset="0"/>
              </a:rPr>
              <a:t>,</a:t>
            </a:r>
            <a:r>
              <a:rPr kumimoji="1" lang="zh-CN" altLang="en-US" sz="2400" b="1" dirty="0" smtClean="0">
                <a:latin typeface="Arial" panose="020B0604020202020204" pitchFamily="34" charset="0"/>
              </a:rPr>
              <a:t>属于有模运算</a:t>
            </a:r>
            <a:r>
              <a:rPr kumimoji="1" lang="en-US" altLang="zh-CN" sz="2400" b="1" dirty="0" smtClean="0">
                <a:latin typeface="Arial" panose="020B0604020202020204" pitchFamily="34" charset="0"/>
              </a:rPr>
              <a:t>. </a:t>
            </a:r>
            <a:endParaRPr kumimoji="1" lang="en-US" altLang="zh-CN" sz="24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en-US" altLang="zh-CN" sz="2400" b="1" dirty="0" smtClean="0">
                <a:latin typeface="Arial" panose="020B0604020202020204" pitchFamily="34" charset="0"/>
              </a:rPr>
              <a:t>    </a:t>
            </a:r>
            <a:r>
              <a:rPr kumimoji="1" lang="zh-CN" altLang="en-US" sz="2400" b="1" dirty="0" smtClean="0">
                <a:latin typeface="Arial" panose="020B0604020202020204" pitchFamily="34" charset="0"/>
              </a:rPr>
              <a:t>定点小数</a:t>
            </a:r>
            <a:r>
              <a:rPr kumimoji="1" lang="en-US" altLang="zh-CN" sz="2400" b="1" dirty="0" smtClean="0">
                <a:latin typeface="Arial" panose="020B0604020202020204" pitchFamily="34" charset="0"/>
              </a:rPr>
              <a:t>x0.x1x2…</a:t>
            </a:r>
            <a:r>
              <a:rPr kumimoji="1" lang="en-US" altLang="zh-CN" sz="2400" b="1" dirty="0" err="1" smtClean="0">
                <a:latin typeface="Arial" panose="020B0604020202020204" pitchFamily="34" charset="0"/>
              </a:rPr>
              <a:t>xn</a:t>
            </a:r>
            <a:r>
              <a:rPr kumimoji="1" lang="en-US" altLang="zh-CN" sz="2400" b="1" dirty="0" smtClean="0">
                <a:latin typeface="Arial" panose="020B0604020202020204" pitchFamily="34" charset="0"/>
              </a:rPr>
              <a:t> </a:t>
            </a:r>
            <a:r>
              <a:rPr kumimoji="1" lang="zh-CN" altLang="en-US" sz="2400" b="1" dirty="0" smtClean="0">
                <a:latin typeface="Arial" panose="020B0604020202020204" pitchFamily="34" charset="0"/>
              </a:rPr>
              <a:t>，以</a:t>
            </a:r>
            <a:r>
              <a:rPr kumimoji="1" lang="en-US" altLang="zh-CN" sz="2400" b="1" dirty="0" smtClean="0">
                <a:latin typeface="Arial" panose="020B0604020202020204" pitchFamily="34" charset="0"/>
              </a:rPr>
              <a:t>2</a:t>
            </a:r>
            <a:r>
              <a:rPr kumimoji="1" lang="zh-CN" altLang="en-US" sz="2400" b="1" dirty="0" smtClean="0">
                <a:latin typeface="Arial" panose="020B0604020202020204" pitchFamily="34" charset="0"/>
              </a:rPr>
              <a:t>为模</a:t>
            </a:r>
            <a:endParaRPr kumimoji="1" lang="zh-CN" altLang="en-US" sz="24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2400" b="1" dirty="0" smtClean="0">
                <a:latin typeface="Arial" panose="020B0604020202020204" pitchFamily="34" charset="0"/>
              </a:rPr>
              <a:t>    定点整数</a:t>
            </a:r>
            <a:r>
              <a:rPr kumimoji="1" lang="en-US" altLang="zh-CN" sz="2400" b="1" dirty="0" smtClean="0">
                <a:latin typeface="Arial" panose="020B0604020202020204" pitchFamily="34" charset="0"/>
              </a:rPr>
              <a:t>x0x1x2…</a:t>
            </a:r>
            <a:r>
              <a:rPr kumimoji="1" lang="en-US" altLang="zh-CN" sz="2400" b="1" dirty="0" err="1" smtClean="0">
                <a:latin typeface="Arial" panose="020B0604020202020204" pitchFamily="34" charset="0"/>
              </a:rPr>
              <a:t>xn</a:t>
            </a:r>
            <a:r>
              <a:rPr kumimoji="1" lang="en-US" altLang="zh-CN" sz="2400" b="1" dirty="0" smtClean="0">
                <a:latin typeface="Arial" panose="020B0604020202020204" pitchFamily="34" charset="0"/>
              </a:rPr>
              <a:t> </a:t>
            </a:r>
            <a:r>
              <a:rPr kumimoji="1" lang="zh-CN" altLang="en-US" sz="2400" b="1" dirty="0" smtClean="0">
                <a:latin typeface="Arial" panose="020B0604020202020204" pitchFamily="34" charset="0"/>
              </a:rPr>
              <a:t>，以</a:t>
            </a:r>
            <a:r>
              <a:rPr kumimoji="1" lang="en-US" altLang="zh-CN" sz="2400" b="1" dirty="0" smtClean="0">
                <a:latin typeface="Arial" panose="020B0604020202020204" pitchFamily="34" charset="0"/>
              </a:rPr>
              <a:t>2</a:t>
            </a:r>
            <a:r>
              <a:rPr kumimoji="1" lang="en-US" altLang="zh-CN" sz="2400" b="1" baseline="30000" dirty="0" smtClean="0">
                <a:latin typeface="Arial" panose="020B0604020202020204" pitchFamily="34" charset="0"/>
              </a:rPr>
              <a:t>n+1</a:t>
            </a:r>
            <a:r>
              <a:rPr kumimoji="1" lang="zh-CN" altLang="en-US" sz="2400" b="1" dirty="0" smtClean="0">
                <a:latin typeface="Arial" panose="020B0604020202020204" pitchFamily="34" charset="0"/>
              </a:rPr>
              <a:t>为模</a:t>
            </a:r>
            <a:endParaRPr kumimoji="1" lang="en-US" altLang="zh-CN" sz="24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2400" b="1" dirty="0" smtClean="0">
                <a:latin typeface="Arial" panose="020B0604020202020204" pitchFamily="34" charset="0"/>
              </a:rPr>
              <a:t>有模运算性质        </a:t>
            </a:r>
            <a:endParaRPr kumimoji="1" lang="zh-CN" altLang="en-US" sz="24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2400" b="1" dirty="0" smtClean="0">
                <a:latin typeface="Arial" panose="020B0604020202020204" pitchFamily="34" charset="0"/>
              </a:rPr>
              <a:t>生活例子：现为北京时间下午</a:t>
            </a:r>
            <a:r>
              <a:rPr kumimoji="1" lang="en-US" altLang="zh-CN" sz="2400" b="1" dirty="0" smtClean="0">
                <a:latin typeface="Arial" panose="020B0604020202020204" pitchFamily="34" charset="0"/>
              </a:rPr>
              <a:t>4</a:t>
            </a:r>
            <a:r>
              <a:rPr kumimoji="1" lang="zh-CN" altLang="en-US" sz="2400" b="1" dirty="0" smtClean="0">
                <a:latin typeface="Arial" panose="020B0604020202020204" pitchFamily="34" charset="0"/>
              </a:rPr>
              <a:t>点，但钟表显示为</a:t>
            </a:r>
            <a:r>
              <a:rPr kumimoji="1" lang="en-US" altLang="zh-CN" sz="2400" b="1" dirty="0" smtClean="0">
                <a:latin typeface="Arial" panose="020B0604020202020204" pitchFamily="34" charset="0"/>
              </a:rPr>
              <a:t>7</a:t>
            </a:r>
            <a:r>
              <a:rPr kumimoji="1" lang="zh-CN" altLang="en-US" sz="2400" b="1" dirty="0" smtClean="0">
                <a:latin typeface="Arial" panose="020B0604020202020204" pitchFamily="34" charset="0"/>
              </a:rPr>
              <a:t>点。有两种办法校对：</a:t>
            </a:r>
            <a:br>
              <a:rPr kumimoji="1" lang="zh-CN" altLang="en-US" sz="2400" b="1" dirty="0" smtClean="0">
                <a:latin typeface="Arial" panose="020B0604020202020204" pitchFamily="34" charset="0"/>
              </a:rPr>
            </a:br>
            <a:r>
              <a:rPr kumimoji="1" lang="en-US" altLang="zh-CN" sz="2400" b="1" dirty="0" smtClean="0">
                <a:latin typeface="Arial" panose="020B0604020202020204" pitchFamily="34" charset="0"/>
              </a:rPr>
              <a:t>(1) </a:t>
            </a:r>
            <a:r>
              <a:rPr kumimoji="1" lang="zh-CN" altLang="en-US" sz="2400" b="1" dirty="0" smtClean="0">
                <a:latin typeface="Arial" panose="020B0604020202020204" pitchFamily="34" charset="0"/>
              </a:rPr>
              <a:t>做减法 </a:t>
            </a:r>
            <a:r>
              <a:rPr kumimoji="1" lang="en-US" altLang="zh-CN" sz="2400" b="1" dirty="0" smtClean="0">
                <a:latin typeface="Arial" panose="020B0604020202020204" pitchFamily="34" charset="0"/>
              </a:rPr>
              <a:t>7-3 = 4    (</a:t>
            </a:r>
            <a:r>
              <a:rPr kumimoji="1" lang="zh-CN" altLang="en-US" sz="2400" b="1" dirty="0" smtClean="0">
                <a:latin typeface="Arial" panose="020B0604020202020204" pitchFamily="34" charset="0"/>
              </a:rPr>
              <a:t>逆时针退</a:t>
            </a:r>
            <a:r>
              <a:rPr kumimoji="1" lang="en-US" altLang="zh-CN" sz="2400" b="1" dirty="0" smtClean="0">
                <a:latin typeface="Arial" panose="020B0604020202020204" pitchFamily="34" charset="0"/>
              </a:rPr>
              <a:t>3</a:t>
            </a:r>
            <a:r>
              <a:rPr kumimoji="1" lang="zh-CN" altLang="en-US" sz="2400" b="1" dirty="0" smtClean="0">
                <a:latin typeface="Arial" panose="020B0604020202020204" pitchFamily="34" charset="0"/>
              </a:rPr>
              <a:t>格</a:t>
            </a:r>
            <a:r>
              <a:rPr kumimoji="1" lang="en-US" altLang="zh-CN" sz="2400" b="1" dirty="0" smtClean="0">
                <a:latin typeface="Arial" panose="020B0604020202020204" pitchFamily="34" charset="0"/>
              </a:rPr>
              <a:t>)</a:t>
            </a:r>
            <a:br>
              <a:rPr kumimoji="1" lang="en-US" altLang="zh-CN" sz="2400" b="1" dirty="0" smtClean="0">
                <a:latin typeface="Arial" panose="020B0604020202020204" pitchFamily="34" charset="0"/>
              </a:rPr>
            </a:br>
            <a:r>
              <a:rPr kumimoji="1" lang="en-US" altLang="zh-CN" sz="2400" b="1" dirty="0" smtClean="0">
                <a:latin typeface="Arial" panose="020B0604020202020204" pitchFamily="34" charset="0"/>
              </a:rPr>
              <a:t>(2) </a:t>
            </a:r>
            <a:r>
              <a:rPr kumimoji="1" lang="zh-CN" altLang="en-US" sz="2400" b="1" dirty="0" smtClean="0">
                <a:latin typeface="Arial" panose="020B0604020202020204" pitchFamily="34" charset="0"/>
              </a:rPr>
              <a:t>做加法 </a:t>
            </a:r>
            <a:r>
              <a:rPr kumimoji="1" lang="en-US" altLang="zh-CN" sz="2400" b="1" dirty="0" smtClean="0">
                <a:latin typeface="Arial" panose="020B0604020202020204" pitchFamily="34" charset="0"/>
              </a:rPr>
              <a:t>7+9 = 16 (</a:t>
            </a:r>
            <a:r>
              <a:rPr kumimoji="1" lang="zh-CN" altLang="en-US" sz="2400" b="1" dirty="0" smtClean="0">
                <a:latin typeface="Arial" panose="020B0604020202020204" pitchFamily="34" charset="0"/>
              </a:rPr>
              <a:t>顺时针进</a:t>
            </a:r>
            <a:r>
              <a:rPr kumimoji="1" lang="en-US" altLang="zh-CN" sz="2400" b="1" dirty="0" smtClean="0">
                <a:latin typeface="Arial" panose="020B0604020202020204" pitchFamily="34" charset="0"/>
              </a:rPr>
              <a:t>9</a:t>
            </a:r>
            <a:r>
              <a:rPr kumimoji="1" lang="zh-CN" altLang="en-US" sz="2400" b="1" dirty="0" smtClean="0">
                <a:latin typeface="Arial" panose="020B0604020202020204" pitchFamily="34" charset="0"/>
              </a:rPr>
              <a:t>格</a:t>
            </a:r>
            <a:r>
              <a:rPr kumimoji="1" lang="en-US" altLang="zh-CN" sz="2400" b="1" dirty="0" smtClean="0">
                <a:latin typeface="Arial" panose="020B0604020202020204" pitchFamily="34" charset="0"/>
              </a:rPr>
              <a:t>)</a:t>
            </a:r>
            <a:br>
              <a:rPr kumimoji="1" lang="en-US" altLang="zh-CN" sz="2400" b="1" dirty="0" smtClean="0">
                <a:latin typeface="Arial" panose="020B0604020202020204" pitchFamily="34" charset="0"/>
              </a:rPr>
            </a:br>
            <a:r>
              <a:rPr kumimoji="1" lang="en-US" altLang="zh-CN" sz="2400" b="1" dirty="0" smtClean="0">
                <a:latin typeface="Arial" panose="020B0604020202020204" pitchFamily="34" charset="0"/>
              </a:rPr>
              <a:t>16 (mod 12) = 16-12 = 4 (</a:t>
            </a:r>
            <a:r>
              <a:rPr kumimoji="1" lang="zh-CN" altLang="en-US" sz="2400" b="1" dirty="0" smtClean="0">
                <a:latin typeface="Arial" panose="020B0604020202020204" pitchFamily="34" charset="0"/>
              </a:rPr>
              <a:t>以</a:t>
            </a:r>
            <a:r>
              <a:rPr kumimoji="1" lang="en-US" altLang="zh-CN" sz="2400" b="1" dirty="0" smtClean="0">
                <a:latin typeface="Arial" panose="020B0604020202020204" pitchFamily="34" charset="0"/>
              </a:rPr>
              <a:t>12</a:t>
            </a:r>
            <a:r>
              <a:rPr kumimoji="1" lang="zh-CN" altLang="en-US" sz="2400" b="1" dirty="0" smtClean="0">
                <a:latin typeface="Arial" panose="020B0604020202020204" pitchFamily="34" charset="0"/>
              </a:rPr>
              <a:t>为模，变成</a:t>
            </a:r>
            <a:r>
              <a:rPr kumimoji="1" lang="en-US" altLang="zh-CN" sz="2400" b="1" dirty="0" smtClean="0">
                <a:latin typeface="Arial" panose="020B0604020202020204" pitchFamily="34" charset="0"/>
              </a:rPr>
              <a:t>4).</a:t>
            </a:r>
            <a:br>
              <a:rPr kumimoji="1" lang="en-US" altLang="zh-CN" sz="2400" b="1" dirty="0" smtClean="0">
                <a:latin typeface="Arial" panose="020B0604020202020204" pitchFamily="34" charset="0"/>
              </a:rPr>
            </a:br>
            <a:r>
              <a:rPr kumimoji="1" lang="en-US" altLang="zh-CN" sz="2400" b="1" dirty="0" smtClean="0">
                <a:latin typeface="Arial" panose="020B0604020202020204" pitchFamily="34" charset="0"/>
              </a:rPr>
              <a:t> </a:t>
            </a:r>
            <a:r>
              <a:rPr kumimoji="1" lang="zh-CN" altLang="en-US" sz="2400" b="1" dirty="0" smtClean="0">
                <a:latin typeface="Arial" panose="020B0604020202020204" pitchFamily="34" charset="0"/>
              </a:rPr>
              <a:t>定义钟表的模为</a:t>
            </a:r>
            <a:r>
              <a:rPr kumimoji="1" lang="en-US" altLang="zh-CN" sz="2400" b="1" dirty="0" smtClean="0">
                <a:latin typeface="Arial" panose="020B0604020202020204" pitchFamily="34" charset="0"/>
              </a:rPr>
              <a:t>12</a:t>
            </a:r>
            <a:r>
              <a:rPr kumimoji="1" lang="zh-CN" altLang="en-US" sz="2400" b="1" dirty="0" smtClean="0">
                <a:latin typeface="Arial" panose="020B0604020202020204" pitchFamily="34" charset="0"/>
              </a:rPr>
              <a:t>：钟表所能表达的数的个数</a:t>
            </a:r>
            <a:endParaRPr kumimoji="1" lang="zh-CN" altLang="en-US" sz="24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2400" b="1" dirty="0" smtClean="0">
                <a:latin typeface="Arial" panose="020B0604020202020204" pitchFamily="34" charset="0"/>
              </a:rPr>
              <a:t>       定义</a:t>
            </a:r>
            <a:r>
              <a:rPr kumimoji="1" lang="en-US" altLang="zh-CN" sz="2400" b="1" dirty="0" smtClean="0">
                <a:latin typeface="Arial" panose="020B0604020202020204" pitchFamily="34" charset="0"/>
              </a:rPr>
              <a:t>-3</a:t>
            </a:r>
            <a:r>
              <a:rPr kumimoji="1" lang="zh-CN" altLang="en-US" sz="2400" b="1" dirty="0" smtClean="0">
                <a:latin typeface="Arial" panose="020B0604020202020204" pitchFamily="34" charset="0"/>
              </a:rPr>
              <a:t>和</a:t>
            </a:r>
            <a:r>
              <a:rPr kumimoji="1" lang="en-US" altLang="zh-CN" sz="2400" b="1" dirty="0" smtClean="0">
                <a:latin typeface="Arial" panose="020B0604020202020204" pitchFamily="34" charset="0"/>
              </a:rPr>
              <a:t>9</a:t>
            </a:r>
            <a:r>
              <a:rPr kumimoji="1" lang="zh-CN" altLang="en-US" sz="2400" b="1" dirty="0" smtClean="0">
                <a:latin typeface="Arial" panose="020B0604020202020204" pitchFamily="34" charset="0"/>
              </a:rPr>
              <a:t>互为补数 即 </a:t>
            </a:r>
            <a:r>
              <a:rPr kumimoji="1" lang="en-US" altLang="zh-CN" sz="2400" b="1" dirty="0" smtClean="0">
                <a:latin typeface="Arial" panose="020B0604020202020204" pitchFamily="34" charset="0"/>
              </a:rPr>
              <a:t>7-3 </a:t>
            </a:r>
            <a:r>
              <a:rPr kumimoji="1" lang="en-US" altLang="zh-CN" sz="2400" b="1" dirty="0" smtClean="0">
                <a:latin typeface="Arial" panose="020B0604020202020204" pitchFamily="34" charset="0"/>
                <a:sym typeface="Wingdings" panose="05000000000000000000" pitchFamily="2" charset="2"/>
              </a:rPr>
              <a:t> </a:t>
            </a:r>
            <a:r>
              <a:rPr kumimoji="1" lang="zh-CN" altLang="en-US" sz="2400" b="1" dirty="0" smtClean="0">
                <a:latin typeface="Arial" panose="020B0604020202020204" pitchFamily="34" charset="0"/>
                <a:sym typeface="Wingdings" panose="05000000000000000000" pitchFamily="2" charset="2"/>
              </a:rPr>
              <a:t>（</a:t>
            </a:r>
            <a:r>
              <a:rPr kumimoji="1" lang="en-US" altLang="zh-CN" sz="2400" b="1" dirty="0" smtClean="0">
                <a:latin typeface="Arial" panose="020B0604020202020204" pitchFamily="34" charset="0"/>
                <a:sym typeface="Wingdings" panose="05000000000000000000" pitchFamily="2" charset="2"/>
              </a:rPr>
              <a:t>7+9</a:t>
            </a:r>
            <a:r>
              <a:rPr kumimoji="1" lang="zh-CN" altLang="en-US" sz="2400" b="1" dirty="0" smtClean="0">
                <a:latin typeface="Arial" panose="020B0604020202020204" pitchFamily="34" charset="0"/>
                <a:sym typeface="Wingdings" panose="05000000000000000000" pitchFamily="2" charset="2"/>
              </a:rPr>
              <a:t>）</a:t>
            </a:r>
            <a:r>
              <a:rPr kumimoji="1" lang="en-US" altLang="zh-CN" sz="2400" b="1" dirty="0" smtClean="0">
                <a:latin typeface="Arial" panose="020B0604020202020204" pitchFamily="34" charset="0"/>
                <a:sym typeface="Wingdings" panose="05000000000000000000" pitchFamily="2" charset="2"/>
              </a:rPr>
              <a:t> mod</a:t>
            </a:r>
            <a:r>
              <a:rPr kumimoji="1" lang="zh-CN" altLang="en-US" sz="2400" b="1" dirty="0" smtClean="0">
                <a:latin typeface="Arial" panose="020B0604020202020204" pitchFamily="34" charset="0"/>
                <a:sym typeface="Wingdings" panose="05000000000000000000" pitchFamily="2" charset="2"/>
              </a:rPr>
              <a:t> </a:t>
            </a:r>
            <a:r>
              <a:rPr kumimoji="1" lang="en-US" altLang="zh-CN" sz="2400" b="1" dirty="0" smtClean="0">
                <a:latin typeface="Arial" panose="020B0604020202020204" pitchFamily="34" charset="0"/>
                <a:sym typeface="Wingdings" panose="05000000000000000000" pitchFamily="2" charset="2"/>
              </a:rPr>
              <a:t>12</a:t>
            </a:r>
            <a:endParaRPr kumimoji="1" lang="zh-CN" altLang="en-US" sz="2400" b="1" dirty="0" smtClean="0">
              <a:latin typeface="Arial" panose="020B0604020202020204" pitchFamily="34" charset="0"/>
              <a:sym typeface="Wingdings" panose="05000000000000000000" pitchFamily="2" charset="2"/>
            </a:endParaRPr>
          </a:p>
          <a:p>
            <a:pPr eaLnBrk="1" hangingPunct="1">
              <a:lnSpc>
                <a:spcPct val="80000"/>
              </a:lnSpc>
              <a:buFont typeface="Wingdings" panose="05000000000000000000" pitchFamily="2" charset="2"/>
              <a:buNone/>
            </a:pPr>
            <a:r>
              <a:rPr kumimoji="1" lang="zh-CN" altLang="en-US" sz="2000" b="1" dirty="0" smtClean="0">
                <a:latin typeface="Arial" panose="020B0604020202020204" pitchFamily="34" charset="0"/>
              </a:rPr>
              <a:t>       </a:t>
            </a:r>
            <a:endParaRPr kumimoji="1" lang="en-US" altLang="zh-CN" sz="2000" b="1" dirty="0" smtClean="0">
              <a:latin typeface="Arial" panose="020B0604020202020204" pitchFamily="34" charset="0"/>
            </a:endParaRPr>
          </a:p>
          <a:p>
            <a:pPr eaLnBrk="1" hangingPunct="1">
              <a:lnSpc>
                <a:spcPct val="80000"/>
              </a:lnSpc>
              <a:buFont typeface="Wingdings" panose="05000000000000000000" pitchFamily="2" charset="2"/>
              <a:buNone/>
            </a:pPr>
            <a:endParaRPr kumimoji="1" lang="zh-CN" altLang="en-US" sz="2000" b="1" dirty="0" smtClean="0">
              <a:latin typeface="Arial" panose="020B0604020202020204" pitchFamily="34" charset="0"/>
            </a:endParaRPr>
          </a:p>
          <a:p>
            <a:pPr eaLnBrk="1" hangingPunct="1">
              <a:lnSpc>
                <a:spcPct val="80000"/>
              </a:lnSpc>
              <a:buFont typeface="Wingdings" panose="05000000000000000000" pitchFamily="2" charset="2"/>
              <a:buNone/>
            </a:pPr>
            <a:endParaRPr lang="zh-CN" altLang="en-US" sz="1200" dirty="0" smtClean="0"/>
          </a:p>
          <a:p>
            <a:pPr eaLnBrk="1" hangingPunct="1">
              <a:lnSpc>
                <a:spcPct val="80000"/>
              </a:lnSpc>
              <a:buFont typeface="Wingdings" panose="05000000000000000000" pitchFamily="2" charset="2"/>
              <a:buNone/>
            </a:pPr>
            <a:endParaRPr lang="en-US" altLang="zh-CN" sz="2200" dirty="0" smtClean="0"/>
          </a:p>
        </p:txBody>
      </p:sp>
      <p:pic>
        <p:nvPicPr>
          <p:cNvPr id="21508" name="Picture 4" descr="test2-3-20"/>
          <p:cNvPicPr>
            <a:picLocks noChangeAspect="1" noChangeArrowheads="1"/>
          </p:cNvPicPr>
          <p:nvPr/>
        </p:nvPicPr>
        <p:blipFill>
          <a:blip r:embed="rId1" cstate="print"/>
          <a:srcRect/>
          <a:stretch>
            <a:fillRect/>
          </a:stretch>
        </p:blipFill>
        <p:spPr bwMode="auto">
          <a:xfrm>
            <a:off x="6732240" y="1844824"/>
            <a:ext cx="1987550" cy="17668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5" dur="500"/>
                                        <p:tgtEl>
                                          <p:spTgt spid="2457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8" dur="500"/>
                                        <p:tgtEl>
                                          <p:spTgt spid="2457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1" dur="500"/>
                                        <p:tgtEl>
                                          <p:spTgt spid="2457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26" dur="500"/>
                                        <p:tgtEl>
                                          <p:spTgt spid="2457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31" dur="500"/>
                                        <p:tgtEl>
                                          <p:spTgt spid="24579">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36" dur="500"/>
                                        <p:tgtEl>
                                          <p:spTgt spid="2457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41"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50825" y="188913"/>
            <a:ext cx="7561263" cy="1143000"/>
          </a:xfrm>
        </p:spPr>
        <p:txBody>
          <a:bodyPr/>
          <a:lstStyle/>
          <a:p>
            <a:pPr eaLnBrk="1" hangingPunct="1"/>
            <a:r>
              <a:rPr lang="zh-CN" altLang="en-US" b="1" dirty="0" smtClean="0">
                <a:solidFill>
                  <a:srgbClr val="FF3300"/>
                </a:solidFill>
                <a:ea typeface="华文楷体" pitchFamily="2" charset="-122"/>
              </a:rPr>
              <a:t>数据表示</a:t>
            </a:r>
            <a:endParaRPr lang="zh-CN" altLang="en-US" b="1" dirty="0" smtClean="0">
              <a:solidFill>
                <a:srgbClr val="FF3300"/>
              </a:solidFill>
              <a:ea typeface="华文楷体" pitchFamily="2" charset="-122"/>
            </a:endParaRPr>
          </a:p>
        </p:txBody>
      </p:sp>
      <p:sp>
        <p:nvSpPr>
          <p:cNvPr id="7171" name="Rectangle 3"/>
          <p:cNvSpPr>
            <a:spLocks noGrp="1" noChangeArrowheads="1"/>
          </p:cNvSpPr>
          <p:nvPr>
            <p:ph type="body" idx="1"/>
          </p:nvPr>
        </p:nvSpPr>
        <p:spPr>
          <a:xfrm>
            <a:off x="559118" y="1215708"/>
            <a:ext cx="8640762" cy="4997450"/>
          </a:xfrm>
        </p:spPr>
        <p:txBody>
          <a:bodyPr/>
          <a:lstStyle/>
          <a:p>
            <a:pPr marL="109855" indent="0" eaLnBrk="1" hangingPunct="1">
              <a:buNone/>
            </a:pPr>
            <a:r>
              <a:rPr lang="en-US" altLang="zh-CN" sz="2800" b="1" dirty="0" smtClean="0">
                <a:ea typeface="华文楷体" pitchFamily="2" charset="-122"/>
              </a:rPr>
              <a:t>     </a:t>
            </a:r>
            <a:r>
              <a:rPr lang="zh-CN" altLang="en-US" sz="2800" b="1" dirty="0" smtClean="0">
                <a:ea typeface="华文楷体" pitchFamily="2" charset="-122"/>
              </a:rPr>
              <a:t>计算机的基本功能是进行数值运算以及对信息进行加工处理。</a:t>
            </a:r>
            <a:endParaRPr lang="zh-CN" altLang="en-US" sz="2800" b="1" dirty="0" smtClean="0">
              <a:ea typeface="华文楷体" pitchFamily="2" charset="-122"/>
            </a:endParaRPr>
          </a:p>
          <a:p>
            <a:pPr marL="109855" indent="0" eaLnBrk="1" hangingPunct="1">
              <a:buNone/>
            </a:pPr>
            <a:r>
              <a:rPr lang="zh-CN" altLang="en-US" sz="2800" b="1" dirty="0" smtClean="0">
                <a:ea typeface="华文楷体" pitchFamily="2" charset="-122"/>
              </a:rPr>
              <a:t>     在计算机内部，各种数值和信息都采用了数字化编码，即用最简单的二进制数码来表示。</a:t>
            </a:r>
            <a:endParaRPr lang="zh-CN" altLang="en-US" sz="2800" b="1" dirty="0" smtClean="0">
              <a:ea typeface="华文楷体" pitchFamily="2" charset="-122"/>
            </a:endParaRPr>
          </a:p>
          <a:p>
            <a:pPr marL="109855" indent="0" eaLnBrk="1" hangingPunct="1">
              <a:buNone/>
            </a:pPr>
            <a:endParaRPr lang="zh-CN" altLang="en-US" sz="2800" b="1" dirty="0" smtClean="0">
              <a:ea typeface="华文楷体" pitchFamily="2" charset="-122"/>
            </a:endParaRPr>
          </a:p>
          <a:p>
            <a:pPr eaLnBrk="1" hangingPunct="1"/>
            <a:r>
              <a:rPr lang="zh-CN" altLang="en-US" sz="2800" b="1" dirty="0" smtClean="0">
                <a:ea typeface="华文楷体" pitchFamily="2" charset="-122"/>
              </a:rPr>
              <a:t>本讲主要介绍常用的进位计数制、二进制运算、无符号数和带符号数的表示方法、数的定点与浮点表示方法、常见信息的编码方法等。</a:t>
            </a:r>
            <a:endParaRPr lang="zh-CN" altLang="en-US" sz="2800" b="1" dirty="0" smtClean="0">
              <a:ea typeface="华文楷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b="1" smtClean="0">
                <a:solidFill>
                  <a:srgbClr val="FF3300"/>
                </a:solidFill>
                <a:latin typeface="华文楷体" pitchFamily="2" charset="-122"/>
                <a:ea typeface="华文楷体" pitchFamily="2" charset="-122"/>
              </a:rPr>
              <a:t>（</a:t>
            </a:r>
            <a:r>
              <a:rPr lang="en-US" altLang="zh-CN" b="1" smtClean="0">
                <a:solidFill>
                  <a:srgbClr val="FF3300"/>
                </a:solidFill>
                <a:latin typeface="华文楷体" pitchFamily="2" charset="-122"/>
                <a:ea typeface="华文楷体" pitchFamily="2" charset="-122"/>
              </a:rPr>
              <a:t>1</a:t>
            </a:r>
            <a:r>
              <a:rPr lang="zh-CN" altLang="en-US" b="1" smtClean="0">
                <a:solidFill>
                  <a:srgbClr val="FF3300"/>
                </a:solidFill>
                <a:latin typeface="华文楷体" pitchFamily="2" charset="-122"/>
                <a:ea typeface="华文楷体" pitchFamily="2" charset="-122"/>
              </a:rPr>
              <a:t>）补码表示</a:t>
            </a:r>
            <a:endParaRPr lang="zh-CN" altLang="en-US" smtClean="0"/>
          </a:p>
        </p:txBody>
      </p:sp>
      <p:sp>
        <p:nvSpPr>
          <p:cNvPr id="22531" name="内容占位符 2"/>
          <p:cNvSpPr>
            <a:spLocks noGrp="1"/>
          </p:cNvSpPr>
          <p:nvPr>
            <p:ph idx="1"/>
          </p:nvPr>
        </p:nvSpPr>
        <p:spPr>
          <a:xfrm>
            <a:off x="539552" y="1268760"/>
            <a:ext cx="8181975" cy="4916488"/>
          </a:xfrm>
        </p:spPr>
        <p:txBody>
          <a:bodyPr>
            <a:normAutofit lnSpcReduction="10000"/>
          </a:bodyPr>
          <a:lstStyle/>
          <a:p>
            <a:pPr eaLnBrk="1" hangingPunct="1">
              <a:lnSpc>
                <a:spcPct val="80000"/>
              </a:lnSpc>
            </a:pPr>
            <a:r>
              <a:rPr kumimoji="1" lang="zh-CN" altLang="en-US" sz="3200" b="1" dirty="0" smtClean="0">
                <a:latin typeface="Arial" panose="020B0604020202020204" pitchFamily="34" charset="0"/>
              </a:rPr>
              <a:t>有模运算：</a:t>
            </a:r>
            <a:r>
              <a:rPr kumimoji="1" lang="en-US" altLang="zh-CN" sz="3200" b="1" dirty="0" smtClean="0">
                <a:latin typeface="Arial" panose="020B0604020202020204" pitchFamily="34" charset="0"/>
              </a:rPr>
              <a:t>X-Y= [X+(-Y)</a:t>
            </a:r>
            <a:r>
              <a:rPr kumimoji="1" lang="zh-CN" altLang="en-US" sz="3200" b="1" dirty="0" smtClean="0">
                <a:latin typeface="Arial" panose="020B0604020202020204" pitchFamily="34" charset="0"/>
              </a:rPr>
              <a:t>补</a:t>
            </a:r>
            <a:r>
              <a:rPr kumimoji="1" lang="en-US" altLang="zh-CN" sz="3200" b="1" dirty="0" smtClean="0">
                <a:latin typeface="Arial" panose="020B0604020202020204" pitchFamily="34" charset="0"/>
              </a:rPr>
              <a:t>]  mod </a:t>
            </a:r>
            <a:r>
              <a:rPr kumimoji="1" lang="zh-CN" altLang="en-US" sz="3200" b="1" dirty="0" smtClean="0">
                <a:latin typeface="Arial" panose="020B0604020202020204" pitchFamily="34" charset="0"/>
              </a:rPr>
              <a:t>补数</a:t>
            </a:r>
            <a:endParaRPr kumimoji="1" lang="en-US" altLang="zh-CN" sz="32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3200" b="1" dirty="0" smtClean="0">
                <a:latin typeface="Arial" panose="020B0604020202020204" pitchFamily="34" charset="0"/>
              </a:rPr>
              <a:t>    负数</a:t>
            </a:r>
            <a:r>
              <a:rPr kumimoji="1" lang="en-US" altLang="zh-CN" sz="3200" b="1" dirty="0" smtClean="0">
                <a:latin typeface="Arial" panose="020B0604020202020204" pitchFamily="34" charset="0"/>
              </a:rPr>
              <a:t>X</a:t>
            </a:r>
            <a:r>
              <a:rPr kumimoji="1" lang="zh-CN" altLang="en-US" sz="3200" b="1" dirty="0" smtClean="0">
                <a:latin typeface="Arial" panose="020B0604020202020204" pitchFamily="34" charset="0"/>
              </a:rPr>
              <a:t>的补数：模</a:t>
            </a:r>
            <a:r>
              <a:rPr kumimoji="1" lang="en-US" altLang="zh-CN" sz="3200" b="1" dirty="0" smtClean="0">
                <a:latin typeface="Arial" panose="020B0604020202020204" pitchFamily="34" charset="0"/>
              </a:rPr>
              <a:t>+X=</a:t>
            </a:r>
            <a:r>
              <a:rPr kumimoji="1" lang="zh-CN" altLang="en-US" sz="3200" b="1" dirty="0" smtClean="0">
                <a:latin typeface="Arial" panose="020B0604020202020204" pitchFamily="34" charset="0"/>
              </a:rPr>
              <a:t>模</a:t>
            </a:r>
            <a:r>
              <a:rPr kumimoji="1" lang="en-US" altLang="zh-CN" sz="3200" b="1" dirty="0" smtClean="0">
                <a:latin typeface="Arial" panose="020B0604020202020204" pitchFamily="34" charset="0"/>
              </a:rPr>
              <a:t>-|X|</a:t>
            </a:r>
            <a:endParaRPr kumimoji="1" lang="en-US" altLang="zh-CN" sz="3200" b="1" dirty="0" smtClean="0">
              <a:latin typeface="Arial" panose="020B0604020202020204" pitchFamily="34" charset="0"/>
            </a:endParaRPr>
          </a:p>
          <a:p>
            <a:pPr eaLnBrk="1" hangingPunct="1">
              <a:lnSpc>
                <a:spcPct val="80000"/>
              </a:lnSpc>
            </a:pPr>
            <a:r>
              <a:rPr kumimoji="1" lang="zh-CN" altLang="en-US" sz="3200" b="1" dirty="0" smtClean="0">
                <a:latin typeface="Arial" panose="020B0604020202020204" pitchFamily="34" charset="0"/>
              </a:rPr>
              <a:t>确定了“模”</a:t>
            </a:r>
            <a:r>
              <a:rPr kumimoji="1" lang="en-US" altLang="zh-CN" sz="3200" b="1" dirty="0" smtClean="0">
                <a:latin typeface="Arial" panose="020B0604020202020204" pitchFamily="34" charset="0"/>
              </a:rPr>
              <a:t>, </a:t>
            </a:r>
            <a:r>
              <a:rPr kumimoji="1" lang="zh-CN" altLang="en-US" sz="3200" b="1" dirty="0" smtClean="0">
                <a:latin typeface="Arial" panose="020B0604020202020204" pitchFamily="34" charset="0"/>
              </a:rPr>
              <a:t>就可找到一个与负数等价的正数</a:t>
            </a:r>
            <a:r>
              <a:rPr kumimoji="1" lang="en-US" altLang="zh-CN" sz="3200" b="1" dirty="0" smtClean="0">
                <a:latin typeface="Arial" panose="020B0604020202020204" pitchFamily="34" charset="0"/>
              </a:rPr>
              <a:t>( </a:t>
            </a:r>
            <a:r>
              <a:rPr kumimoji="1" lang="zh-CN" altLang="en-US" sz="3200" b="1" dirty="0" smtClean="0">
                <a:latin typeface="Arial" panose="020B0604020202020204" pitchFamily="34" charset="0"/>
              </a:rPr>
              <a:t>该正数是负数的补数 </a:t>
            </a:r>
            <a:r>
              <a:rPr kumimoji="1" lang="en-US" altLang="zh-CN" sz="3200" b="1" dirty="0" smtClean="0">
                <a:latin typeface="Arial" panose="020B0604020202020204" pitchFamily="34" charset="0"/>
              </a:rPr>
              <a:t>)</a:t>
            </a:r>
            <a:r>
              <a:rPr kumimoji="1" lang="zh-CN" altLang="en-US" sz="3200" b="1" dirty="0" smtClean="0">
                <a:latin typeface="Arial" panose="020B0604020202020204" pitchFamily="34" charset="0"/>
              </a:rPr>
              <a:t>来代替此负数，而这个正数可用模加上负数本身求得</a:t>
            </a:r>
            <a:r>
              <a:rPr kumimoji="1" lang="en-US" altLang="zh-CN" sz="3200" b="1" dirty="0" smtClean="0">
                <a:latin typeface="Arial" panose="020B0604020202020204" pitchFamily="34" charset="0"/>
              </a:rPr>
              <a:t>, </a:t>
            </a:r>
            <a:r>
              <a:rPr kumimoji="1" lang="zh-CN" altLang="en-US" sz="3200" b="1" dirty="0" smtClean="0">
                <a:latin typeface="Arial" panose="020B0604020202020204" pitchFamily="34" charset="0"/>
              </a:rPr>
              <a:t>这样就可把减法运算用加法实现了。</a:t>
            </a:r>
            <a:endParaRPr kumimoji="1" lang="en-US" altLang="zh-CN" sz="3200" b="1" dirty="0" smtClean="0">
              <a:latin typeface="Arial" panose="020B0604020202020204" pitchFamily="34" charset="0"/>
            </a:endParaRPr>
          </a:p>
          <a:p>
            <a:pPr eaLnBrk="1" hangingPunct="1">
              <a:lnSpc>
                <a:spcPct val="80000"/>
              </a:lnSpc>
            </a:pPr>
            <a:r>
              <a:rPr kumimoji="1" lang="zh-CN" altLang="en-US" sz="3200" b="1" dirty="0" smtClean="0">
                <a:latin typeface="Arial" panose="020B0604020202020204" pitchFamily="34" charset="0"/>
              </a:rPr>
              <a:t>        </a:t>
            </a:r>
            <a:endParaRPr kumimoji="1" lang="zh-CN" altLang="en-US" sz="3200" b="1" dirty="0" smtClean="0">
              <a:latin typeface="Arial" panose="020B0604020202020204" pitchFamily="34" charset="0"/>
            </a:endParaRPr>
          </a:p>
          <a:p>
            <a:pPr eaLnBrk="1" hangingPunct="1">
              <a:lnSpc>
                <a:spcPct val="80000"/>
              </a:lnSpc>
            </a:pPr>
            <a:r>
              <a:rPr kumimoji="1" lang="zh-CN" altLang="en-US" sz="3200" b="1" dirty="0" smtClean="0">
                <a:latin typeface="Arial" panose="020B0604020202020204" pitchFamily="34" charset="0"/>
              </a:rPr>
              <a:t>补码表示法利用模和互补的概念</a:t>
            </a:r>
            <a:r>
              <a:rPr kumimoji="1" lang="en-US" altLang="zh-CN" sz="3200" b="1" dirty="0" smtClean="0">
                <a:latin typeface="Arial" panose="020B0604020202020204" pitchFamily="34" charset="0"/>
              </a:rPr>
              <a:t>, </a:t>
            </a:r>
            <a:r>
              <a:rPr kumimoji="1" lang="zh-CN" altLang="en-US" sz="3200" b="1" dirty="0" smtClean="0">
                <a:latin typeface="Arial" panose="020B0604020202020204" pitchFamily="34" charset="0"/>
              </a:rPr>
              <a:t>可使减法运算转化成加法</a:t>
            </a:r>
            <a:r>
              <a:rPr kumimoji="1" lang="en-US" altLang="zh-CN" sz="3200" b="1" dirty="0" smtClean="0">
                <a:latin typeface="Arial" panose="020B0604020202020204" pitchFamily="34" charset="0"/>
              </a:rPr>
              <a:t>, </a:t>
            </a:r>
            <a:r>
              <a:rPr kumimoji="1" lang="zh-CN" altLang="en-US" sz="3200" b="1" dirty="0" smtClean="0">
                <a:latin typeface="Arial" panose="020B0604020202020204" pitchFamily="34" charset="0"/>
              </a:rPr>
              <a:t>从而简化计算机的运算器电路。</a:t>
            </a:r>
            <a:endParaRPr kumimoji="1" lang="en-US" altLang="zh-CN" sz="3200" b="1" dirty="0" smtClean="0">
              <a:latin typeface="Arial" panose="020B0604020202020204" pitchFamily="34" charset="0"/>
            </a:endParaRPr>
          </a:p>
          <a:p>
            <a:pPr eaLnBrk="1" hangingPunct="1">
              <a:lnSpc>
                <a:spcPct val="80000"/>
              </a:lnSpc>
            </a:pPr>
            <a:r>
              <a:rPr kumimoji="1" lang="zh-CN" altLang="en-US" sz="3200" b="1" dirty="0" smtClean="0">
                <a:latin typeface="Arial" panose="020B0604020202020204" pitchFamily="34" charset="0"/>
              </a:rPr>
              <a:t>例子</a:t>
            </a:r>
            <a:r>
              <a:rPr kumimoji="1" lang="en-US" altLang="zh-CN" sz="3200" b="1" dirty="0" smtClean="0">
                <a:latin typeface="Arial" panose="020B0604020202020204" pitchFamily="34" charset="0"/>
              </a:rPr>
              <a:t>:</a:t>
            </a:r>
            <a:r>
              <a:rPr kumimoji="1" lang="zh-CN" altLang="en-US" sz="3200" b="1" dirty="0" smtClean="0">
                <a:latin typeface="Arial" panose="020B0604020202020204" pitchFamily="34" charset="0"/>
              </a:rPr>
              <a:t>  </a:t>
            </a:r>
            <a:r>
              <a:rPr kumimoji="1" lang="en-US" altLang="zh-CN" sz="3200" b="1" dirty="0" smtClean="0">
                <a:latin typeface="Arial" panose="020B0604020202020204" pitchFamily="34" charset="0"/>
              </a:rPr>
              <a:t>1</a:t>
            </a:r>
            <a:r>
              <a:rPr kumimoji="1" lang="zh-CN" altLang="en-US" sz="3200" b="1" dirty="0" smtClean="0">
                <a:latin typeface="Arial" panose="020B0604020202020204" pitchFamily="34" charset="0"/>
              </a:rPr>
              <a:t>位数符</a:t>
            </a:r>
            <a:r>
              <a:rPr kumimoji="1" lang="en-US" altLang="zh-CN" sz="3200" b="1" dirty="0" smtClean="0">
                <a:latin typeface="Arial" panose="020B0604020202020204" pitchFamily="34" charset="0"/>
              </a:rPr>
              <a:t>,4</a:t>
            </a:r>
            <a:r>
              <a:rPr kumimoji="1" lang="zh-CN" altLang="en-US" sz="3200" b="1" dirty="0" smtClean="0">
                <a:latin typeface="Arial" panose="020B0604020202020204" pitchFamily="34" charset="0"/>
              </a:rPr>
              <a:t>位数值位</a:t>
            </a:r>
            <a:r>
              <a:rPr kumimoji="1" lang="en-US" altLang="zh-CN" sz="3200" b="1" dirty="0" smtClean="0">
                <a:latin typeface="Arial" panose="020B0604020202020204" pitchFamily="34" charset="0"/>
              </a:rPr>
              <a:t>.</a:t>
            </a:r>
            <a:r>
              <a:rPr kumimoji="1" lang="zh-CN" altLang="en-US" sz="3200" b="1" dirty="0" smtClean="0">
                <a:latin typeface="Arial" panose="020B0604020202020204" pitchFamily="34" charset="0"/>
              </a:rPr>
              <a:t> 计算</a:t>
            </a:r>
            <a:r>
              <a:rPr kumimoji="1" lang="en-US" altLang="zh-CN" sz="3200" b="1" dirty="0" smtClean="0">
                <a:latin typeface="Arial" panose="020B0604020202020204" pitchFamily="34" charset="0"/>
              </a:rPr>
              <a:t>10-3</a:t>
            </a:r>
            <a:r>
              <a:rPr kumimoji="1" lang="zh-CN" altLang="en-US" sz="3200" b="1" dirty="0" smtClean="0">
                <a:latin typeface="Arial" panose="020B0604020202020204" pitchFamily="34" charset="0"/>
              </a:rPr>
              <a:t> </a:t>
            </a:r>
            <a:endParaRPr kumimoji="1" lang="zh-CN" altLang="en-US" sz="32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3200" b="1" dirty="0" smtClean="0">
                <a:latin typeface="Arial" panose="020B0604020202020204" pitchFamily="34" charset="0"/>
              </a:rPr>
              <a:t>     二进制运算通过丢弃高位自动进行模运算。</a:t>
            </a:r>
            <a:endParaRPr kumimoji="1" lang="en-US" altLang="zh-CN" sz="3200" b="1" dirty="0" smtClean="0">
              <a:latin typeface="Arial" panose="020B0604020202020204" pitchFamily="34" charset="0"/>
            </a:endParaRPr>
          </a:p>
          <a:p>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16013" y="260350"/>
            <a:ext cx="7812087" cy="1143000"/>
          </a:xfrm>
        </p:spPr>
        <p:txBody>
          <a:bodyPr/>
          <a:lstStyle/>
          <a:p>
            <a:pPr eaLnBrk="1" hangingPunct="1"/>
            <a:r>
              <a:rPr lang="zh-CN" altLang="en-US" b="1" smtClean="0">
                <a:solidFill>
                  <a:srgbClr val="FF3300"/>
                </a:solidFill>
                <a:latin typeface="华文楷体" pitchFamily="2" charset="-122"/>
                <a:ea typeface="华文楷体" pitchFamily="2" charset="-122"/>
              </a:rPr>
              <a:t>（</a:t>
            </a:r>
            <a:r>
              <a:rPr lang="en-US" altLang="zh-CN" b="1" smtClean="0">
                <a:solidFill>
                  <a:srgbClr val="FF3300"/>
                </a:solidFill>
                <a:latin typeface="华文楷体" pitchFamily="2" charset="-122"/>
                <a:ea typeface="华文楷体" pitchFamily="2" charset="-122"/>
              </a:rPr>
              <a:t>2</a:t>
            </a:r>
            <a:r>
              <a:rPr lang="zh-CN" altLang="en-US" b="1" smtClean="0">
                <a:solidFill>
                  <a:srgbClr val="FF3300"/>
                </a:solidFill>
                <a:latin typeface="华文楷体" pitchFamily="2" charset="-122"/>
                <a:ea typeface="华文楷体" pitchFamily="2" charset="-122"/>
              </a:rPr>
              <a:t>）补码表示</a:t>
            </a:r>
            <a:endParaRPr lang="zh-CN" altLang="en-US" b="1" smtClean="0">
              <a:solidFill>
                <a:srgbClr val="FF3300"/>
              </a:solidFill>
              <a:latin typeface="华文楷体" pitchFamily="2" charset="-122"/>
              <a:ea typeface="华文楷体" pitchFamily="2" charset="-122"/>
            </a:endParaRPr>
          </a:p>
        </p:txBody>
      </p:sp>
      <p:sp>
        <p:nvSpPr>
          <p:cNvPr id="23555" name="Rectangle 3"/>
          <p:cNvSpPr>
            <a:spLocks noGrp="1" noChangeArrowheads="1"/>
          </p:cNvSpPr>
          <p:nvPr>
            <p:ph type="body" idx="1"/>
          </p:nvPr>
        </p:nvSpPr>
        <p:spPr>
          <a:xfrm>
            <a:off x="755650" y="1773238"/>
            <a:ext cx="7885113" cy="5257800"/>
          </a:xfrm>
        </p:spPr>
        <p:txBody>
          <a:bodyPr/>
          <a:lstStyle/>
          <a:p>
            <a:pPr eaLnBrk="1" hangingPunct="1">
              <a:buFont typeface="Wingdings" panose="05000000000000000000" pitchFamily="2" charset="2"/>
              <a:buNone/>
            </a:pPr>
            <a:r>
              <a:rPr lang="zh-CN" altLang="en-US" sz="2900" b="1" smtClean="0">
                <a:solidFill>
                  <a:srgbClr val="FF3300"/>
                </a:solidFill>
                <a:latin typeface="华文楷体" pitchFamily="2" charset="-122"/>
                <a:ea typeface="华文楷体" pitchFamily="2" charset="-122"/>
              </a:rPr>
              <a:t>若真值为纯小数</a:t>
            </a:r>
            <a:r>
              <a:rPr lang="en-US" altLang="zh-CN" sz="2900" b="1" smtClean="0">
                <a:latin typeface="华文楷体" pitchFamily="2" charset="-122"/>
                <a:ea typeface="华文楷体" pitchFamily="2" charset="-122"/>
              </a:rPr>
              <a:t>, </a:t>
            </a:r>
            <a:r>
              <a:rPr lang="zh-CN" altLang="en-US" sz="2900" b="1" smtClean="0">
                <a:latin typeface="华文楷体" pitchFamily="2" charset="-122"/>
                <a:ea typeface="华文楷体" pitchFamily="2" charset="-122"/>
              </a:rPr>
              <a:t>其原码形式为</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 </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n-1</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1</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0</a:t>
            </a:r>
            <a:r>
              <a:rPr lang="en-US" altLang="zh-CN" sz="2900" b="1" smtClean="0">
                <a:latin typeface="华文楷体" pitchFamily="2" charset="-122"/>
                <a:ea typeface="华文楷体" pitchFamily="2" charset="-122"/>
              </a:rPr>
              <a:t> , </a:t>
            </a:r>
            <a:r>
              <a:rPr lang="zh-CN" altLang="en-US" sz="2900" b="1" smtClean="0">
                <a:latin typeface="华文楷体" pitchFamily="2" charset="-122"/>
                <a:ea typeface="华文楷体" pitchFamily="2" charset="-122"/>
              </a:rPr>
              <a:t>其中</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a:t>
            </a:r>
            <a:r>
              <a:rPr lang="zh-CN" altLang="en-US" sz="2900" b="1" baseline="-25000" smtClean="0">
                <a:latin typeface="华文楷体" pitchFamily="2" charset="-122"/>
                <a:ea typeface="华文楷体" pitchFamily="2" charset="-122"/>
              </a:rPr>
              <a:t>为</a:t>
            </a:r>
            <a:r>
              <a:rPr lang="zh-CN" altLang="en-US" sz="2900" b="1" smtClean="0">
                <a:latin typeface="华文楷体" pitchFamily="2" charset="-122"/>
                <a:ea typeface="华文楷体" pitchFamily="2" charset="-122"/>
              </a:rPr>
              <a:t>符号位。</a:t>
            </a:r>
            <a:endParaRPr lang="zh-CN" altLang="en-US" sz="2900" b="1" smtClean="0">
              <a:latin typeface="华文楷体" pitchFamily="2" charset="-122"/>
              <a:ea typeface="华文楷体" pitchFamily="2" charset="-122"/>
            </a:endParaRPr>
          </a:p>
          <a:p>
            <a:pPr eaLnBrk="1" hangingPunct="1"/>
            <a:r>
              <a:rPr lang="zh-CN" altLang="en-US" sz="2900" b="1" smtClean="0">
                <a:latin typeface="华文楷体" pitchFamily="2" charset="-122"/>
                <a:ea typeface="华文楷体" pitchFamily="2" charset="-122"/>
              </a:rPr>
              <a:t>补码的定义为： </a:t>
            </a:r>
            <a:r>
              <a:rPr lang="en-US" altLang="zh-CN" sz="2900" b="1" smtClean="0">
                <a:latin typeface="华文楷体" pitchFamily="2" charset="-122"/>
                <a:ea typeface="华文楷体" pitchFamily="2" charset="-122"/>
              </a:rPr>
              <a:t>[X]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endParaRPr lang="zh-CN" altLang="en-US" sz="2900" b="1" smtClean="0">
              <a:latin typeface="华文楷体" pitchFamily="2" charset="-122"/>
              <a:ea typeface="华文楷体" pitchFamily="2" charset="-122"/>
            </a:endParaRPr>
          </a:p>
          <a:p>
            <a:pPr eaLnBrk="1" hangingPunct="1"/>
            <a:endParaRPr lang="zh-CN" altLang="en-US" sz="2900" b="1" smtClean="0">
              <a:latin typeface="华文楷体" pitchFamily="2" charset="-122"/>
              <a:ea typeface="华文楷体" pitchFamily="2" charset="-122"/>
            </a:endParaRPr>
          </a:p>
          <a:p>
            <a:pPr eaLnBrk="1" hangingPunct="1"/>
            <a:r>
              <a:rPr lang="zh-CN" altLang="en-US" sz="2900" b="1" smtClean="0">
                <a:latin typeface="华文楷体" pitchFamily="2" charset="-122"/>
                <a:ea typeface="华文楷体" pitchFamily="2" charset="-122"/>
              </a:rPr>
              <a:t>例</a:t>
            </a:r>
            <a:r>
              <a:rPr lang="en-US" altLang="zh-CN" sz="2900" b="1" smtClean="0">
                <a:latin typeface="华文楷体" pitchFamily="2" charset="-122"/>
                <a:ea typeface="华文楷体" pitchFamily="2" charset="-122"/>
              </a:rPr>
              <a:t>3.16</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0.0110     [X]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0.0110</a:t>
            </a:r>
            <a:endParaRPr lang="en-US" altLang="zh-CN" sz="2900" b="1" smtClean="0">
              <a:latin typeface="华文楷体" pitchFamily="2" charset="-122"/>
              <a:ea typeface="华文楷体" pitchFamily="2" charset="-122"/>
            </a:endParaRPr>
          </a:p>
          <a:p>
            <a:pPr eaLnBrk="1" hangingPunct="1">
              <a:buFont typeface="Wingdings" panose="05000000000000000000" pitchFamily="2" charset="2"/>
              <a:buNone/>
            </a:pPr>
            <a:r>
              <a:rPr lang="en-US" altLang="zh-CN" sz="2900" b="1" smtClean="0">
                <a:latin typeface="华文楷体" pitchFamily="2" charset="-122"/>
                <a:ea typeface="华文楷体" pitchFamily="2" charset="-122"/>
              </a:rPr>
              <a:t>  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0.0110   [X]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2</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2</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0.0110) </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10</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0.0110                                                                      </a:t>
            </a:r>
            <a:r>
              <a:rPr lang="zh-CN" altLang="en-US" sz="2900" b="1" smtClean="0">
                <a:latin typeface="华文楷体" pitchFamily="2" charset="-122"/>
                <a:ea typeface="华文楷体" pitchFamily="2" charset="-122"/>
              </a:rPr>
              <a:t>＝ </a:t>
            </a:r>
            <a:r>
              <a:rPr lang="en-US" altLang="zh-CN" sz="2900" b="1" smtClean="0">
                <a:latin typeface="华文楷体" pitchFamily="2" charset="-122"/>
                <a:ea typeface="华文楷体" pitchFamily="2" charset="-122"/>
              </a:rPr>
              <a:t>1.1010</a:t>
            </a:r>
            <a:endParaRPr lang="en-US" altLang="zh-CN" sz="2900" b="1" smtClean="0">
              <a:latin typeface="华文楷体" pitchFamily="2" charset="-122"/>
              <a:ea typeface="华文楷体" pitchFamily="2" charset="-122"/>
            </a:endParaRPr>
          </a:p>
        </p:txBody>
      </p:sp>
      <p:sp>
        <p:nvSpPr>
          <p:cNvPr id="23556" name="Rectangle 4"/>
          <p:cNvSpPr>
            <a:spLocks noChangeArrowheads="1"/>
          </p:cNvSpPr>
          <p:nvPr/>
        </p:nvSpPr>
        <p:spPr bwMode="auto">
          <a:xfrm>
            <a:off x="5508625" y="2708275"/>
            <a:ext cx="3914775" cy="595313"/>
          </a:xfrm>
          <a:prstGeom prst="rect">
            <a:avLst/>
          </a:prstGeom>
          <a:noFill/>
          <a:ln w="9525">
            <a:noFill/>
            <a:miter lim="800000"/>
          </a:ln>
        </p:spPr>
        <p:txBody>
          <a:bodyPr/>
          <a:lstStyle/>
          <a:p>
            <a:pPr algn="just"/>
            <a:r>
              <a:rPr lang="en-US" altLang="zh-CN" sz="1000">
                <a:latin typeface="Times New Roman" panose="02020603050405020304" pitchFamily="18" charset="0"/>
              </a:rPr>
              <a:t>     </a:t>
            </a:r>
            <a:r>
              <a:rPr lang="en-US" altLang="zh-CN" sz="2000" b="1">
                <a:latin typeface="华文楷体" pitchFamily="2" charset="-122"/>
                <a:ea typeface="华文楷体" pitchFamily="2" charset="-122"/>
              </a:rPr>
              <a:t>X             , 0≤X</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1</a:t>
            </a:r>
            <a:endParaRPr lang="en-US" altLang="zh-CN" sz="2000" b="1">
              <a:latin typeface="华文楷体" pitchFamily="2" charset="-122"/>
              <a:ea typeface="华文楷体" pitchFamily="2" charset="-122"/>
            </a:endParaRPr>
          </a:p>
          <a:p>
            <a:pPr algn="just"/>
            <a:r>
              <a:rPr lang="en-US" altLang="zh-CN" sz="2000" b="1">
                <a:latin typeface="华文楷体" pitchFamily="2" charset="-122"/>
                <a:ea typeface="华文楷体" pitchFamily="2" charset="-122"/>
              </a:rPr>
              <a:t> 2</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2</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 </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1</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X≤0</a:t>
            </a:r>
            <a:endParaRPr lang="en-US" altLang="zh-CN" sz="2000" b="1">
              <a:latin typeface="华文楷体" pitchFamily="2" charset="-122"/>
              <a:ea typeface="华文楷体" pitchFamily="2" charset="-122"/>
            </a:endParaRPr>
          </a:p>
        </p:txBody>
      </p:sp>
      <p:sp>
        <p:nvSpPr>
          <p:cNvPr id="23557" name="AutoShape 5"/>
          <p:cNvSpPr/>
          <p:nvPr/>
        </p:nvSpPr>
        <p:spPr bwMode="auto">
          <a:xfrm>
            <a:off x="5292725" y="2781300"/>
            <a:ext cx="144463" cy="504825"/>
          </a:xfrm>
          <a:prstGeom prst="leftBrace">
            <a:avLst>
              <a:gd name="adj1" fmla="val 29121"/>
              <a:gd name="adj2" fmla="val 50000"/>
            </a:avLst>
          </a:prstGeom>
          <a:noFill/>
          <a:ln w="28575">
            <a:solidFill>
              <a:schemeClr val="tx1"/>
            </a:solidFill>
            <a:rou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9750" y="476250"/>
            <a:ext cx="7561263" cy="1143000"/>
          </a:xfrm>
        </p:spPr>
        <p:txBody>
          <a:bodyPr/>
          <a:lstStyle/>
          <a:p>
            <a:pPr eaLnBrk="1" hangingPunct="1"/>
            <a:r>
              <a:rPr lang="zh-CN" altLang="en-US" b="1" smtClean="0">
                <a:solidFill>
                  <a:srgbClr val="FF3300"/>
                </a:solidFill>
                <a:latin typeface="华文楷体" pitchFamily="2" charset="-122"/>
                <a:ea typeface="华文楷体" pitchFamily="2" charset="-122"/>
              </a:rPr>
              <a:t>（</a:t>
            </a:r>
            <a:r>
              <a:rPr lang="en-US" altLang="zh-CN" b="1" smtClean="0">
                <a:solidFill>
                  <a:srgbClr val="FF3300"/>
                </a:solidFill>
                <a:latin typeface="华文楷体" pitchFamily="2" charset="-122"/>
                <a:ea typeface="华文楷体" pitchFamily="2" charset="-122"/>
              </a:rPr>
              <a:t>2</a:t>
            </a:r>
            <a:r>
              <a:rPr lang="zh-CN" altLang="en-US" b="1" smtClean="0">
                <a:solidFill>
                  <a:srgbClr val="FF3300"/>
                </a:solidFill>
                <a:latin typeface="华文楷体" pitchFamily="2" charset="-122"/>
                <a:ea typeface="华文楷体" pitchFamily="2" charset="-122"/>
              </a:rPr>
              <a:t>）补码表示</a:t>
            </a:r>
            <a:endParaRPr lang="zh-CN" altLang="en-US" b="1" smtClean="0">
              <a:solidFill>
                <a:srgbClr val="FF3300"/>
              </a:solidFill>
              <a:latin typeface="华文楷体" pitchFamily="2" charset="-122"/>
              <a:ea typeface="华文楷体" pitchFamily="2" charset="-122"/>
            </a:endParaRPr>
          </a:p>
        </p:txBody>
      </p:sp>
      <p:sp>
        <p:nvSpPr>
          <p:cNvPr id="24579" name="Rectangle 3"/>
          <p:cNvSpPr>
            <a:spLocks noGrp="1" noChangeArrowheads="1"/>
          </p:cNvSpPr>
          <p:nvPr>
            <p:ph type="body" idx="1"/>
          </p:nvPr>
        </p:nvSpPr>
        <p:spPr>
          <a:xfrm>
            <a:off x="684213" y="1600200"/>
            <a:ext cx="8280400" cy="5257800"/>
          </a:xfrm>
        </p:spPr>
        <p:txBody>
          <a:bodyPr/>
          <a:lstStyle/>
          <a:p>
            <a:pPr eaLnBrk="1" hangingPunct="1">
              <a:buFont typeface="Wingdings" panose="05000000000000000000" pitchFamily="2" charset="2"/>
              <a:buNone/>
            </a:pPr>
            <a:r>
              <a:rPr lang="zh-CN" altLang="en-US" sz="2900" b="1" smtClean="0">
                <a:solidFill>
                  <a:srgbClr val="FF3300"/>
                </a:solidFill>
                <a:latin typeface="华文楷体" pitchFamily="2" charset="-122"/>
                <a:ea typeface="华文楷体" pitchFamily="2" charset="-122"/>
              </a:rPr>
              <a:t>若真值为纯整数</a:t>
            </a:r>
            <a:r>
              <a:rPr lang="en-US" altLang="zh-CN" sz="2900" b="1" smtClean="0">
                <a:latin typeface="华文楷体" pitchFamily="2" charset="-122"/>
                <a:ea typeface="华文楷体" pitchFamily="2" charset="-122"/>
              </a:rPr>
              <a:t>, </a:t>
            </a:r>
            <a:r>
              <a:rPr lang="zh-CN" altLang="en-US" sz="2900" b="1" smtClean="0">
                <a:latin typeface="华文楷体" pitchFamily="2" charset="-122"/>
                <a:ea typeface="华文楷体" pitchFamily="2" charset="-122"/>
              </a:rPr>
              <a:t>其原码形式为</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 </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n-1</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1</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0</a:t>
            </a:r>
            <a:r>
              <a:rPr lang="en-US" altLang="zh-CN" sz="2900" b="1" smtClean="0">
                <a:latin typeface="华文楷体" pitchFamily="2" charset="-122"/>
                <a:ea typeface="华文楷体" pitchFamily="2" charset="-122"/>
              </a:rPr>
              <a:t> , </a:t>
            </a:r>
            <a:r>
              <a:rPr lang="zh-CN" altLang="en-US" sz="2900" b="1" smtClean="0">
                <a:latin typeface="华文楷体" pitchFamily="2" charset="-122"/>
                <a:ea typeface="华文楷体" pitchFamily="2" charset="-122"/>
              </a:rPr>
              <a:t>其中</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a:t>
            </a:r>
            <a:r>
              <a:rPr lang="zh-CN" altLang="en-US" sz="2900" b="1" baseline="-25000" smtClean="0">
                <a:latin typeface="华文楷体" pitchFamily="2" charset="-122"/>
                <a:ea typeface="华文楷体" pitchFamily="2" charset="-122"/>
              </a:rPr>
              <a:t>为</a:t>
            </a:r>
            <a:r>
              <a:rPr lang="zh-CN" altLang="en-US" sz="2900" b="1" smtClean="0">
                <a:latin typeface="华文楷体" pitchFamily="2" charset="-122"/>
                <a:ea typeface="华文楷体" pitchFamily="2" charset="-122"/>
              </a:rPr>
              <a:t>符号位。</a:t>
            </a:r>
            <a:endParaRPr lang="zh-CN" altLang="en-US" sz="2900" b="1" smtClean="0">
              <a:latin typeface="华文楷体" pitchFamily="2" charset="-122"/>
              <a:ea typeface="华文楷体" pitchFamily="2" charset="-122"/>
            </a:endParaRPr>
          </a:p>
          <a:p>
            <a:pPr eaLnBrk="1" hangingPunct="1"/>
            <a:r>
              <a:rPr lang="zh-CN" altLang="en-US" sz="2900" b="1" smtClean="0">
                <a:latin typeface="华文楷体" pitchFamily="2" charset="-122"/>
                <a:ea typeface="华文楷体" pitchFamily="2" charset="-122"/>
              </a:rPr>
              <a:t>补码的定义为</a:t>
            </a:r>
            <a:r>
              <a:rPr lang="en-US" altLang="zh-CN" sz="2900" b="1" smtClean="0">
                <a:latin typeface="华文楷体" pitchFamily="2" charset="-122"/>
                <a:ea typeface="华文楷体" pitchFamily="2" charset="-122"/>
              </a:rPr>
              <a:t>: [X]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endParaRPr lang="zh-CN" altLang="en-US" sz="2900" b="1" smtClean="0">
              <a:latin typeface="华文楷体" pitchFamily="2" charset="-122"/>
              <a:ea typeface="华文楷体" pitchFamily="2" charset="-122"/>
            </a:endParaRPr>
          </a:p>
          <a:p>
            <a:pPr eaLnBrk="1" hangingPunct="1"/>
            <a:endParaRPr lang="zh-CN" altLang="en-US" sz="2900" b="1" smtClean="0">
              <a:latin typeface="华文楷体" pitchFamily="2" charset="-122"/>
              <a:ea typeface="华文楷体" pitchFamily="2" charset="-122"/>
            </a:endParaRPr>
          </a:p>
          <a:p>
            <a:pPr eaLnBrk="1" hangingPunct="1">
              <a:buFont typeface="Wingdings" panose="05000000000000000000" pitchFamily="2" charset="2"/>
              <a:buNone/>
            </a:pPr>
            <a:r>
              <a:rPr lang="zh-CN" altLang="en-US" sz="2900" b="1" smtClean="0">
                <a:latin typeface="华文楷体" pitchFamily="2" charset="-122"/>
                <a:ea typeface="华文楷体" pitchFamily="2" charset="-122"/>
              </a:rPr>
              <a:t>例</a:t>
            </a:r>
            <a:r>
              <a:rPr lang="en-US" altLang="zh-CN" sz="2900" b="1" smtClean="0">
                <a:latin typeface="华文楷体" pitchFamily="2" charset="-122"/>
                <a:ea typeface="华文楷体" pitchFamily="2" charset="-122"/>
              </a:rPr>
              <a:t>3.17</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1101     [X]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01101</a:t>
            </a:r>
            <a:endParaRPr lang="en-US" altLang="zh-CN" sz="2900" b="1" smtClean="0">
              <a:latin typeface="华文楷体" pitchFamily="2" charset="-122"/>
              <a:ea typeface="华文楷体" pitchFamily="2" charset="-122"/>
            </a:endParaRPr>
          </a:p>
          <a:p>
            <a:pPr eaLnBrk="1" hangingPunct="1">
              <a:buFont typeface="Wingdings" panose="05000000000000000000" pitchFamily="2" charset="2"/>
              <a:buNone/>
            </a:pPr>
            <a:r>
              <a:rPr lang="en-US" altLang="zh-CN" sz="2900" b="1" smtClean="0">
                <a:latin typeface="华文楷体" pitchFamily="2" charset="-122"/>
                <a:ea typeface="华文楷体" pitchFamily="2" charset="-122"/>
              </a:rPr>
              <a:t> 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1101    [X]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2</a:t>
            </a:r>
            <a:r>
              <a:rPr lang="en-US" altLang="zh-CN" sz="2900" b="1" baseline="30000" smtClean="0">
                <a:latin typeface="华文楷体" pitchFamily="2" charset="-122"/>
                <a:ea typeface="华文楷体" pitchFamily="2" charset="-122"/>
              </a:rPr>
              <a:t>n+1</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2</a:t>
            </a:r>
            <a:r>
              <a:rPr lang="en-US" altLang="zh-CN" sz="2900" b="1" baseline="30000" smtClean="0">
                <a:latin typeface="华文楷体" pitchFamily="2" charset="-122"/>
                <a:ea typeface="华文楷体" pitchFamily="2" charset="-122"/>
              </a:rPr>
              <a:t>5</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1101)</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100000</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1101                                                                      </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10011 </a:t>
            </a:r>
            <a:endParaRPr lang="en-US" altLang="zh-CN" sz="2900" b="1" smtClean="0">
              <a:latin typeface="华文楷体" pitchFamily="2" charset="-122"/>
              <a:ea typeface="华文楷体" pitchFamily="2" charset="-122"/>
            </a:endParaRPr>
          </a:p>
          <a:p>
            <a:pPr eaLnBrk="1" hangingPunct="1">
              <a:buFont typeface="Wingdings" panose="05000000000000000000" pitchFamily="2" charset="2"/>
              <a:buNone/>
            </a:pPr>
            <a:r>
              <a:rPr lang="zh-CN" altLang="en-US"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    在补码表示中</a:t>
            </a:r>
            <a:r>
              <a:rPr lang="en-US" altLang="zh-CN"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 </a:t>
            </a:r>
            <a:r>
              <a:rPr lang="zh-CN" altLang="en-US"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真值</a:t>
            </a:r>
            <a:r>
              <a:rPr lang="en-US" altLang="zh-CN"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0</a:t>
            </a:r>
            <a:r>
              <a:rPr lang="zh-CN" altLang="en-US"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的表示形式是唯一的：</a:t>
            </a:r>
            <a:endParaRPr lang="zh-CN" altLang="en-US"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endParaRPr>
          </a:p>
          <a:p>
            <a:pPr eaLnBrk="1" hangingPunct="1">
              <a:buFont typeface="Wingdings" panose="05000000000000000000" pitchFamily="2" charset="2"/>
              <a:buNone/>
            </a:pPr>
            <a:r>
              <a:rPr lang="en-US" altLang="zh-CN"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a:t>
            </a:r>
            <a:r>
              <a:rPr lang="zh-CN" altLang="en-US"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a:t>
            </a:r>
            <a:r>
              <a:rPr lang="en-US" altLang="zh-CN"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0]</a:t>
            </a:r>
            <a:r>
              <a:rPr lang="zh-CN" altLang="en-US" sz="2900" b="1" baseline="-2500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补</a:t>
            </a:r>
            <a:r>
              <a:rPr lang="zh-CN" altLang="en-US"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a:t>
            </a:r>
            <a:r>
              <a:rPr lang="en-US" altLang="zh-CN"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a:t>
            </a:r>
            <a:r>
              <a:rPr lang="zh-CN" altLang="en-US"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a:t>
            </a:r>
            <a:r>
              <a:rPr lang="en-US" altLang="zh-CN"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0]</a:t>
            </a:r>
            <a:r>
              <a:rPr lang="zh-CN" altLang="en-US" sz="2900" b="1" baseline="-2500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补</a:t>
            </a:r>
            <a:r>
              <a:rPr lang="zh-CN" altLang="en-US"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a:t>
            </a:r>
            <a:r>
              <a:rPr lang="en-US" altLang="zh-CN"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00000</a:t>
            </a:r>
            <a:r>
              <a:rPr lang="zh-CN" altLang="en-US"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a:t>
            </a:r>
            <a:r>
              <a:rPr lang="en-US" altLang="zh-CN"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10000</a:t>
            </a:r>
            <a:r>
              <a:rPr lang="zh-CN" altLang="en-US"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定义为最小的数</a:t>
            </a:r>
            <a:r>
              <a:rPr lang="en-US" altLang="zh-CN"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-16</a:t>
            </a:r>
            <a:endParaRPr lang="en-US" altLang="zh-CN" sz="2900" b="1"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endParaRPr>
          </a:p>
        </p:txBody>
      </p:sp>
      <p:sp>
        <p:nvSpPr>
          <p:cNvPr id="24580" name="Rectangle 4"/>
          <p:cNvSpPr>
            <a:spLocks noChangeArrowheads="1"/>
          </p:cNvSpPr>
          <p:nvPr/>
        </p:nvSpPr>
        <p:spPr bwMode="auto">
          <a:xfrm>
            <a:off x="5219700" y="2492375"/>
            <a:ext cx="4500563" cy="495300"/>
          </a:xfrm>
          <a:prstGeom prst="rect">
            <a:avLst/>
          </a:prstGeom>
          <a:noFill/>
          <a:ln w="9525">
            <a:noFill/>
            <a:miter lim="800000"/>
          </a:ln>
        </p:spPr>
        <p:txBody>
          <a:bodyPr/>
          <a:lstStyle/>
          <a:p>
            <a:pPr algn="just"/>
            <a:r>
              <a:rPr lang="en-US" altLang="zh-CN" sz="2000" b="1">
                <a:latin typeface="华文楷体" pitchFamily="2" charset="-122"/>
                <a:ea typeface="华文楷体" pitchFamily="2" charset="-122"/>
              </a:rPr>
              <a:t>X                   , 0≤X</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2</a:t>
            </a:r>
            <a:r>
              <a:rPr lang="en-US" altLang="zh-CN" sz="2000" b="1" baseline="30000">
                <a:latin typeface="华文楷体" pitchFamily="2" charset="-122"/>
                <a:ea typeface="华文楷体" pitchFamily="2" charset="-122"/>
              </a:rPr>
              <a:t>n</a:t>
            </a:r>
            <a:endParaRPr lang="en-US" altLang="zh-CN" sz="2000" b="1">
              <a:latin typeface="华文楷体" pitchFamily="2" charset="-122"/>
              <a:ea typeface="华文楷体" pitchFamily="2" charset="-122"/>
            </a:endParaRPr>
          </a:p>
          <a:p>
            <a:pPr algn="just"/>
            <a:r>
              <a:rPr lang="en-US" altLang="zh-CN" sz="2000" b="1">
                <a:latin typeface="华文楷体" pitchFamily="2" charset="-122"/>
                <a:ea typeface="华文楷体" pitchFamily="2" charset="-122"/>
              </a:rPr>
              <a:t>2</a:t>
            </a:r>
            <a:r>
              <a:rPr lang="en-US" altLang="zh-CN" sz="2000" b="1" baseline="30000">
                <a:latin typeface="华文楷体" pitchFamily="2" charset="-122"/>
                <a:ea typeface="华文楷体" pitchFamily="2" charset="-122"/>
              </a:rPr>
              <a:t>n+1</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2</a:t>
            </a:r>
            <a:r>
              <a:rPr lang="en-US" altLang="zh-CN" sz="2000" b="1" baseline="30000">
                <a:latin typeface="华文楷体" pitchFamily="2" charset="-122"/>
                <a:ea typeface="华文楷体" pitchFamily="2" charset="-122"/>
              </a:rPr>
              <a:t>n+1</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   ,</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2</a:t>
            </a:r>
            <a:r>
              <a:rPr lang="en-US" altLang="zh-CN" sz="2000" b="1" baseline="30000">
                <a:latin typeface="华文楷体" pitchFamily="2" charset="-122"/>
                <a:ea typeface="华文楷体" pitchFamily="2" charset="-122"/>
              </a:rPr>
              <a:t>n</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X≤0</a:t>
            </a:r>
            <a:endParaRPr lang="en-US" altLang="zh-CN" sz="2000" b="1">
              <a:latin typeface="华文楷体" pitchFamily="2" charset="-122"/>
              <a:ea typeface="华文楷体" pitchFamily="2" charset="-122"/>
            </a:endParaRPr>
          </a:p>
          <a:p>
            <a:pPr algn="just"/>
            <a:endParaRPr lang="en-US" altLang="zh-CN" sz="2000" b="1">
              <a:latin typeface="华文楷体" pitchFamily="2" charset="-122"/>
              <a:ea typeface="华文楷体" pitchFamily="2" charset="-122"/>
            </a:endParaRPr>
          </a:p>
          <a:p>
            <a:pPr algn="l"/>
            <a:endParaRPr lang="en-US" altLang="zh-CN" sz="2000" b="1">
              <a:latin typeface="华文楷体" pitchFamily="2" charset="-122"/>
              <a:ea typeface="华文楷体" pitchFamily="2" charset="-122"/>
            </a:endParaRPr>
          </a:p>
        </p:txBody>
      </p:sp>
      <p:sp>
        <p:nvSpPr>
          <p:cNvPr id="24581" name="AutoShape 5"/>
          <p:cNvSpPr/>
          <p:nvPr/>
        </p:nvSpPr>
        <p:spPr bwMode="auto">
          <a:xfrm>
            <a:off x="5076825" y="2492375"/>
            <a:ext cx="71438" cy="503238"/>
          </a:xfrm>
          <a:prstGeom prst="leftBrace">
            <a:avLst>
              <a:gd name="adj1" fmla="val 58703"/>
              <a:gd name="adj2" fmla="val 50000"/>
            </a:avLst>
          </a:prstGeom>
          <a:noFill/>
          <a:ln w="28575">
            <a:solidFill>
              <a:schemeClr val="tx1"/>
            </a:solidFill>
            <a:rou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574675" y="873125"/>
            <a:ext cx="8001000" cy="647700"/>
          </a:xfrm>
        </p:spPr>
        <p:txBody>
          <a:bodyPr>
            <a:normAutofit fontScale="90000"/>
          </a:bodyPr>
          <a:lstStyle/>
          <a:p>
            <a:pPr eaLnBrk="1" hangingPunct="1"/>
            <a:r>
              <a:rPr lang="en-US" altLang="zh-CN" b="1" dirty="0" smtClean="0"/>
              <a:t>3.3 </a:t>
            </a:r>
            <a:r>
              <a:rPr lang="zh-CN" altLang="en-US" b="1" dirty="0" smtClean="0"/>
              <a:t>补码运算规则</a:t>
            </a:r>
            <a:endParaRPr lang="zh-CN" altLang="en-US" b="1" dirty="0" smtClean="0"/>
          </a:p>
        </p:txBody>
      </p:sp>
      <p:sp>
        <p:nvSpPr>
          <p:cNvPr id="155651" name="Rectangle 3"/>
          <p:cNvSpPr>
            <a:spLocks noGrp="1" noChangeArrowheads="1"/>
          </p:cNvSpPr>
          <p:nvPr>
            <p:ph type="body" idx="1"/>
          </p:nvPr>
        </p:nvSpPr>
        <p:spPr>
          <a:xfrm>
            <a:off x="683568" y="1628800"/>
            <a:ext cx="8305800" cy="4687887"/>
          </a:xfrm>
        </p:spPr>
        <p:txBody>
          <a:bodyPr/>
          <a:lstStyle/>
          <a:p>
            <a:pPr marL="609600" indent="-609600" eaLnBrk="1" hangingPunct="1">
              <a:lnSpc>
                <a:spcPct val="80000"/>
              </a:lnSpc>
              <a:buFont typeface="Wingdings" panose="05000000000000000000" pitchFamily="2" charset="2"/>
              <a:buNone/>
            </a:pPr>
            <a:r>
              <a:rPr lang="zh-CN" altLang="en-US" sz="3400" b="1" dirty="0" smtClean="0">
                <a:solidFill>
                  <a:schemeClr val="tx2"/>
                </a:solidFill>
              </a:rPr>
              <a:t>补码加减法</a:t>
            </a:r>
            <a:r>
              <a:rPr lang="en-US" altLang="zh-CN" sz="3400" b="1" dirty="0" smtClean="0">
                <a:solidFill>
                  <a:schemeClr val="tx2"/>
                </a:solidFill>
              </a:rPr>
              <a:t>:</a:t>
            </a:r>
            <a:endParaRPr lang="en-US" altLang="zh-CN" sz="3400" b="1" dirty="0" smtClean="0">
              <a:solidFill>
                <a:schemeClr val="tx2"/>
              </a:solidFill>
            </a:endParaRPr>
          </a:p>
          <a:p>
            <a:pPr marL="609600" indent="-609600" eaLnBrk="1" hangingPunct="1">
              <a:lnSpc>
                <a:spcPct val="80000"/>
              </a:lnSpc>
            </a:pPr>
            <a:r>
              <a:rPr lang="zh-CN" altLang="en-US" b="1" dirty="0" smtClean="0"/>
              <a:t>补码的一个重要特点是它可以直接进行加减法运算，并且计算简单，因此计算机中基本采用补码加减法。</a:t>
            </a:r>
            <a:endParaRPr lang="zh-CN" altLang="en-US" b="1" dirty="0" smtClean="0"/>
          </a:p>
          <a:p>
            <a:pPr marL="609600" indent="-609600" eaLnBrk="1" hangingPunct="1">
              <a:lnSpc>
                <a:spcPct val="80000"/>
              </a:lnSpc>
            </a:pPr>
            <a:r>
              <a:rPr lang="zh-CN" altLang="en-US" b="1" dirty="0" smtClean="0"/>
              <a:t>运算规则：</a:t>
            </a:r>
            <a:endParaRPr lang="zh-CN" altLang="en-US" b="1" dirty="0" smtClean="0"/>
          </a:p>
          <a:p>
            <a:pPr marL="609600" indent="-609600" eaLnBrk="1" hangingPunct="1">
              <a:lnSpc>
                <a:spcPct val="80000"/>
              </a:lnSpc>
              <a:buFont typeface="Wingdings" panose="05000000000000000000" pitchFamily="2" charset="2"/>
              <a:buNone/>
            </a:pPr>
            <a:r>
              <a:rPr lang="zh-CN" altLang="en-US" sz="2600" b="1" dirty="0" smtClean="0"/>
              <a:t>（</a:t>
            </a:r>
            <a:r>
              <a:rPr lang="en-US" altLang="zh-CN" sz="2600" b="1" dirty="0" smtClean="0">
                <a:solidFill>
                  <a:schemeClr val="tx2"/>
                </a:solidFill>
              </a:rPr>
              <a:t>1</a:t>
            </a:r>
            <a:r>
              <a:rPr lang="zh-CN" altLang="en-US" sz="2600" b="1" dirty="0" smtClean="0">
                <a:solidFill>
                  <a:schemeClr val="tx2"/>
                </a:solidFill>
              </a:rPr>
              <a:t>）参与运算的操作数用补码表示，符号位作为数的一部分直接参与运算，所得即为补码表示的运算结果。</a:t>
            </a:r>
            <a:endParaRPr lang="zh-CN" altLang="en-US" sz="2600" b="1" dirty="0" smtClean="0">
              <a:solidFill>
                <a:schemeClr val="tx2"/>
              </a:solidFill>
            </a:endParaRPr>
          </a:p>
          <a:p>
            <a:pPr marL="609600" indent="-609600" eaLnBrk="1" hangingPunct="1">
              <a:lnSpc>
                <a:spcPct val="80000"/>
              </a:lnSpc>
              <a:buFont typeface="Wingdings" panose="05000000000000000000" pitchFamily="2" charset="2"/>
              <a:buNone/>
            </a:pPr>
            <a:r>
              <a:rPr lang="zh-CN" altLang="en-US" sz="2600" b="1" dirty="0" smtClean="0">
                <a:solidFill>
                  <a:schemeClr val="tx2"/>
                </a:solidFill>
              </a:rPr>
              <a:t>（</a:t>
            </a:r>
            <a:r>
              <a:rPr lang="en-US" altLang="zh-CN" sz="2600" b="1" dirty="0" smtClean="0">
                <a:solidFill>
                  <a:schemeClr val="tx2"/>
                </a:solidFill>
              </a:rPr>
              <a:t>2</a:t>
            </a:r>
            <a:r>
              <a:rPr lang="zh-CN" altLang="en-US" sz="2600" b="1" dirty="0" smtClean="0">
                <a:solidFill>
                  <a:schemeClr val="tx2"/>
                </a:solidFill>
              </a:rPr>
              <a:t>）若操作码为加，则两数直接相加；</a:t>
            </a:r>
            <a:endParaRPr lang="zh-CN" altLang="en-US" sz="2600" b="1" dirty="0" smtClean="0">
              <a:solidFill>
                <a:schemeClr val="tx2"/>
              </a:solidFill>
            </a:endParaRPr>
          </a:p>
          <a:p>
            <a:pPr marL="609600" indent="-609600" eaLnBrk="1" hangingPunct="1">
              <a:lnSpc>
                <a:spcPct val="80000"/>
              </a:lnSpc>
              <a:buFont typeface="Wingdings" panose="05000000000000000000" pitchFamily="2" charset="2"/>
              <a:buNone/>
            </a:pPr>
            <a:r>
              <a:rPr lang="zh-CN" altLang="en-US" sz="2600" b="1" dirty="0" smtClean="0">
                <a:solidFill>
                  <a:schemeClr val="tx2"/>
                </a:solidFill>
              </a:rPr>
              <a:t>（</a:t>
            </a:r>
            <a:r>
              <a:rPr lang="en-US" altLang="zh-CN" sz="2600" b="1" dirty="0" smtClean="0">
                <a:solidFill>
                  <a:schemeClr val="tx2"/>
                </a:solidFill>
              </a:rPr>
              <a:t>3</a:t>
            </a:r>
            <a:r>
              <a:rPr lang="zh-CN" altLang="en-US" sz="2600" b="1" dirty="0" smtClean="0">
                <a:solidFill>
                  <a:schemeClr val="tx2"/>
                </a:solidFill>
              </a:rPr>
              <a:t>）若操作码为减，则将减数变补后再与被减数相加。</a:t>
            </a:r>
            <a:endParaRPr lang="zh-CN" altLang="en-US" sz="2600" b="1" dirty="0" smtClean="0">
              <a:solidFill>
                <a:schemeClr val="tx2"/>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Effect transition="in" filter="blinds(vertical)">
                                      <p:cBhvr>
                                        <p:cTn id="7" dur="500"/>
                                        <p:tgtEl>
                                          <p:spTgt spid="1556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5651">
                                            <p:txEl>
                                              <p:pRg st="0" end="0"/>
                                            </p:txEl>
                                          </p:spTgt>
                                        </p:tgtEl>
                                        <p:attrNameLst>
                                          <p:attrName>style.visibility</p:attrName>
                                        </p:attrNameLst>
                                      </p:cBhvr>
                                      <p:to>
                                        <p:strVal val="visible"/>
                                      </p:to>
                                    </p:set>
                                    <p:animEffect transition="in" filter="wipe(left)">
                                      <p:cBhvr>
                                        <p:cTn id="12" dur="500"/>
                                        <p:tgtEl>
                                          <p:spTgt spid="1556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5651">
                                            <p:txEl>
                                              <p:pRg st="1" end="1"/>
                                            </p:txEl>
                                          </p:spTgt>
                                        </p:tgtEl>
                                        <p:attrNameLst>
                                          <p:attrName>style.visibility</p:attrName>
                                        </p:attrNameLst>
                                      </p:cBhvr>
                                      <p:to>
                                        <p:strVal val="visible"/>
                                      </p:to>
                                    </p:set>
                                    <p:animEffect transition="in" filter="wipe(left)">
                                      <p:cBhvr>
                                        <p:cTn id="17" dur="500"/>
                                        <p:tgtEl>
                                          <p:spTgt spid="1556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5651">
                                            <p:txEl>
                                              <p:pRg st="2" end="2"/>
                                            </p:txEl>
                                          </p:spTgt>
                                        </p:tgtEl>
                                        <p:attrNameLst>
                                          <p:attrName>style.visibility</p:attrName>
                                        </p:attrNameLst>
                                      </p:cBhvr>
                                      <p:to>
                                        <p:strVal val="visible"/>
                                      </p:to>
                                    </p:set>
                                    <p:animEffect transition="in" filter="wipe(left)">
                                      <p:cBhvr>
                                        <p:cTn id="22" dur="500"/>
                                        <p:tgtEl>
                                          <p:spTgt spid="1556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5651">
                                            <p:txEl>
                                              <p:pRg st="3" end="3"/>
                                            </p:txEl>
                                          </p:spTgt>
                                        </p:tgtEl>
                                        <p:attrNameLst>
                                          <p:attrName>style.visibility</p:attrName>
                                        </p:attrNameLst>
                                      </p:cBhvr>
                                      <p:to>
                                        <p:strVal val="visible"/>
                                      </p:to>
                                    </p:set>
                                    <p:animEffect transition="in" filter="wipe(left)">
                                      <p:cBhvr>
                                        <p:cTn id="27" dur="500"/>
                                        <p:tgtEl>
                                          <p:spTgt spid="15565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5651">
                                            <p:txEl>
                                              <p:pRg st="4" end="4"/>
                                            </p:txEl>
                                          </p:spTgt>
                                        </p:tgtEl>
                                        <p:attrNameLst>
                                          <p:attrName>style.visibility</p:attrName>
                                        </p:attrNameLst>
                                      </p:cBhvr>
                                      <p:to>
                                        <p:strVal val="visible"/>
                                      </p:to>
                                    </p:set>
                                    <p:animEffect transition="in" filter="wipe(left)">
                                      <p:cBhvr>
                                        <p:cTn id="32" dur="500"/>
                                        <p:tgtEl>
                                          <p:spTgt spid="15565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5651">
                                            <p:txEl>
                                              <p:pRg st="5" end="5"/>
                                            </p:txEl>
                                          </p:spTgt>
                                        </p:tgtEl>
                                        <p:attrNameLst>
                                          <p:attrName>style.visibility</p:attrName>
                                        </p:attrNameLst>
                                      </p:cBhvr>
                                      <p:to>
                                        <p:strVal val="visible"/>
                                      </p:to>
                                    </p:set>
                                    <p:animEffect transition="in" filter="wipe(left)">
                                      <p:cBhvr>
                                        <p:cTn id="37" dur="500"/>
                                        <p:tgtEl>
                                          <p:spTgt spid="155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smtClean="0"/>
              <a:t>定点加减运算</a:t>
            </a:r>
            <a:endParaRPr lang="zh-CN" altLang="en-US" b="1" smtClean="0"/>
          </a:p>
        </p:txBody>
      </p:sp>
      <p:sp>
        <p:nvSpPr>
          <p:cNvPr id="161795" name="Rectangle 3"/>
          <p:cNvSpPr>
            <a:spLocks noGrp="1" noChangeArrowheads="1"/>
          </p:cNvSpPr>
          <p:nvPr>
            <p:ph type="body" idx="1"/>
          </p:nvPr>
        </p:nvSpPr>
        <p:spPr>
          <a:xfrm>
            <a:off x="912813" y="1905000"/>
            <a:ext cx="8231187" cy="4953000"/>
          </a:xfrm>
        </p:spPr>
        <p:txBody>
          <a:bodyPr/>
          <a:lstStyle/>
          <a:p>
            <a:pPr eaLnBrk="1" hangingPunct="1">
              <a:lnSpc>
                <a:spcPct val="90000"/>
              </a:lnSpc>
            </a:pPr>
            <a:r>
              <a:rPr lang="zh-CN" altLang="en-US" sz="2600" b="1" smtClean="0">
                <a:solidFill>
                  <a:schemeClr val="folHlink"/>
                </a:solidFill>
              </a:rPr>
              <a:t>计算公式</a:t>
            </a:r>
            <a:endParaRPr lang="zh-CN" altLang="en-US" sz="1700" b="1" smtClean="0">
              <a:solidFill>
                <a:schemeClr val="folHlink"/>
              </a:solidFill>
            </a:endParaRPr>
          </a:p>
          <a:p>
            <a:pPr eaLnBrk="1" hangingPunct="1">
              <a:lnSpc>
                <a:spcPct val="90000"/>
              </a:lnSpc>
              <a:buFont typeface="Wingdings" panose="05000000000000000000" pitchFamily="2" charset="2"/>
              <a:buNone/>
            </a:pPr>
            <a:r>
              <a:rPr lang="zh-CN" altLang="en-US" sz="2600" b="1" smtClean="0"/>
              <a:t> </a:t>
            </a:r>
            <a:r>
              <a:rPr lang="en-US" altLang="zh-CN" sz="2600" b="1" smtClean="0"/>
              <a:t>[X+Y]</a:t>
            </a:r>
            <a:r>
              <a:rPr lang="zh-CN" altLang="en-US" sz="2600" b="1" baseline="-30000" smtClean="0"/>
              <a:t>补</a:t>
            </a:r>
            <a:r>
              <a:rPr lang="en-US" altLang="zh-CN" sz="2600" b="1" smtClean="0"/>
              <a:t>=[X]</a:t>
            </a:r>
            <a:r>
              <a:rPr lang="zh-CN" altLang="en-US" sz="2600" b="1" baseline="-30000" smtClean="0"/>
              <a:t>补</a:t>
            </a:r>
            <a:r>
              <a:rPr lang="en-US" altLang="zh-CN" sz="2600" b="1" smtClean="0"/>
              <a:t>+[Y]</a:t>
            </a:r>
            <a:r>
              <a:rPr lang="zh-CN" altLang="en-US" sz="2600" b="1" baseline="-30000" smtClean="0"/>
              <a:t>补</a:t>
            </a:r>
            <a:endParaRPr lang="zh-CN" altLang="en-US" sz="2600" b="1" smtClean="0"/>
          </a:p>
          <a:p>
            <a:pPr eaLnBrk="1" hangingPunct="1">
              <a:lnSpc>
                <a:spcPct val="90000"/>
              </a:lnSpc>
              <a:buFont typeface="Wingdings" panose="05000000000000000000" pitchFamily="2" charset="2"/>
              <a:buNone/>
            </a:pPr>
            <a:r>
              <a:rPr lang="zh-CN" altLang="en-US" sz="2600" b="1" smtClean="0"/>
              <a:t> </a:t>
            </a:r>
            <a:r>
              <a:rPr lang="en-US" altLang="zh-CN" sz="2600" b="1" smtClean="0"/>
              <a:t>[X-Y]</a:t>
            </a:r>
            <a:r>
              <a:rPr lang="zh-CN" altLang="en-US" sz="2600" b="1" baseline="-30000" smtClean="0"/>
              <a:t>补</a:t>
            </a:r>
            <a:r>
              <a:rPr lang="en-US" altLang="zh-CN" sz="2600" b="1" smtClean="0"/>
              <a:t>=[X]</a:t>
            </a:r>
            <a:r>
              <a:rPr lang="zh-CN" altLang="en-US" sz="2600" b="1" baseline="-30000" smtClean="0"/>
              <a:t>补</a:t>
            </a:r>
            <a:r>
              <a:rPr lang="en-US" altLang="zh-CN" sz="2600" b="1" smtClean="0"/>
              <a:t>+[-Y]</a:t>
            </a:r>
            <a:r>
              <a:rPr lang="zh-CN" altLang="en-US" sz="2600" b="1" baseline="-30000" smtClean="0"/>
              <a:t>补</a:t>
            </a:r>
            <a:endParaRPr lang="zh-CN" altLang="en-US" sz="2600" b="1" smtClean="0"/>
          </a:p>
          <a:p>
            <a:pPr eaLnBrk="1" hangingPunct="1">
              <a:lnSpc>
                <a:spcPct val="90000"/>
              </a:lnSpc>
            </a:pPr>
            <a:r>
              <a:rPr lang="zh-CN" altLang="en-US" sz="2600" b="1" smtClean="0">
                <a:solidFill>
                  <a:schemeClr val="folHlink"/>
                </a:solidFill>
              </a:rPr>
              <a:t>例</a:t>
            </a:r>
            <a:r>
              <a:rPr lang="en-US" altLang="zh-CN" sz="2600" b="1" smtClean="0">
                <a:solidFill>
                  <a:schemeClr val="folHlink"/>
                </a:solidFill>
              </a:rPr>
              <a:t>1</a:t>
            </a:r>
            <a:endParaRPr lang="en-US" altLang="zh-CN" sz="2600" b="1" smtClean="0">
              <a:solidFill>
                <a:schemeClr val="folHlink"/>
              </a:solidFill>
            </a:endParaRPr>
          </a:p>
          <a:p>
            <a:pPr eaLnBrk="1" hangingPunct="1">
              <a:lnSpc>
                <a:spcPct val="90000"/>
              </a:lnSpc>
              <a:buFont typeface="Wingdings" panose="05000000000000000000" pitchFamily="2" charset="2"/>
              <a:buNone/>
            </a:pPr>
            <a:r>
              <a:rPr lang="zh-CN" altLang="en-US" sz="2100" b="1" smtClean="0">
                <a:solidFill>
                  <a:schemeClr val="folHlink"/>
                </a:solidFill>
              </a:rPr>
              <a:t>已知</a:t>
            </a:r>
            <a:r>
              <a:rPr lang="en-US" altLang="zh-CN" sz="2100" b="1" smtClean="0">
                <a:solidFill>
                  <a:schemeClr val="folHlink"/>
                </a:solidFill>
              </a:rPr>
              <a:t>X=9</a:t>
            </a:r>
            <a:r>
              <a:rPr lang="zh-CN" altLang="en-US" sz="2100" b="1" smtClean="0">
                <a:solidFill>
                  <a:schemeClr val="folHlink"/>
                </a:solidFill>
              </a:rPr>
              <a:t>，</a:t>
            </a:r>
            <a:r>
              <a:rPr lang="en-US" altLang="zh-CN" sz="2100" b="1" smtClean="0">
                <a:solidFill>
                  <a:schemeClr val="folHlink"/>
                </a:solidFill>
              </a:rPr>
              <a:t>Y=3</a:t>
            </a:r>
            <a:r>
              <a:rPr lang="zh-CN" altLang="en-US" sz="2100" b="1" smtClean="0">
                <a:solidFill>
                  <a:schemeClr val="folHlink"/>
                </a:solidFill>
              </a:rPr>
              <a:t>，求</a:t>
            </a:r>
            <a:r>
              <a:rPr lang="en-US" altLang="zh-CN" sz="2100" b="1" smtClean="0">
                <a:solidFill>
                  <a:schemeClr val="folHlink"/>
                </a:solidFill>
              </a:rPr>
              <a:t>[X+Y]</a:t>
            </a:r>
            <a:r>
              <a:rPr lang="zh-CN" altLang="en-US" sz="2100" b="1" baseline="-30000" smtClean="0">
                <a:solidFill>
                  <a:schemeClr val="folHlink"/>
                </a:solidFill>
              </a:rPr>
              <a:t>补</a:t>
            </a:r>
            <a:r>
              <a:rPr lang="zh-CN" altLang="en-US" sz="2100" b="1" smtClean="0">
                <a:solidFill>
                  <a:schemeClr val="folHlink"/>
                </a:solidFill>
              </a:rPr>
              <a:t>， </a:t>
            </a:r>
            <a:r>
              <a:rPr lang="en-US" altLang="zh-CN" sz="2100" b="1" smtClean="0">
                <a:solidFill>
                  <a:schemeClr val="folHlink"/>
                </a:solidFill>
              </a:rPr>
              <a:t>[X-Y]</a:t>
            </a:r>
            <a:r>
              <a:rPr lang="zh-CN" altLang="en-US" sz="2100" b="1" baseline="-30000" smtClean="0">
                <a:solidFill>
                  <a:schemeClr val="folHlink"/>
                </a:solidFill>
              </a:rPr>
              <a:t>补</a:t>
            </a:r>
            <a:r>
              <a:rPr lang="zh-CN" altLang="en-US" sz="2100" b="1" smtClean="0">
                <a:solidFill>
                  <a:schemeClr val="folHlink"/>
                </a:solidFill>
              </a:rPr>
              <a:t>， </a:t>
            </a:r>
            <a:r>
              <a:rPr lang="en-US" altLang="zh-CN" sz="2100" b="1" smtClean="0">
                <a:solidFill>
                  <a:schemeClr val="folHlink"/>
                </a:solidFill>
              </a:rPr>
              <a:t>[Y-X]</a:t>
            </a:r>
            <a:r>
              <a:rPr lang="zh-CN" altLang="en-US" sz="2100" b="1" baseline="-30000" smtClean="0">
                <a:solidFill>
                  <a:schemeClr val="folHlink"/>
                </a:solidFill>
              </a:rPr>
              <a:t>补</a:t>
            </a:r>
            <a:r>
              <a:rPr lang="zh-CN" altLang="en-US" sz="2100" b="1" smtClean="0">
                <a:solidFill>
                  <a:schemeClr val="folHlink"/>
                </a:solidFill>
              </a:rPr>
              <a:t>。</a:t>
            </a:r>
            <a:endParaRPr lang="zh-CN" altLang="en-US" sz="2100" b="1" smtClean="0">
              <a:solidFill>
                <a:schemeClr val="folHlink"/>
              </a:solidFill>
            </a:endParaRPr>
          </a:p>
          <a:p>
            <a:pPr eaLnBrk="1" hangingPunct="1">
              <a:lnSpc>
                <a:spcPct val="90000"/>
              </a:lnSpc>
              <a:buFont typeface="Wingdings" panose="05000000000000000000" pitchFamily="2" charset="2"/>
              <a:buNone/>
            </a:pPr>
            <a:r>
              <a:rPr lang="zh-CN" altLang="en-US" sz="2600" b="1" smtClean="0"/>
              <a:t>解： </a:t>
            </a:r>
            <a:r>
              <a:rPr lang="en-US" altLang="zh-CN" sz="2600" b="1" smtClean="0"/>
              <a:t>[X+Y]</a:t>
            </a:r>
            <a:r>
              <a:rPr lang="zh-CN" altLang="en-US" sz="2600" b="1" baseline="-30000" smtClean="0"/>
              <a:t>补</a:t>
            </a:r>
            <a:r>
              <a:rPr lang="en-US" altLang="zh-CN" sz="2600" b="1" smtClean="0"/>
              <a:t>= [X]</a:t>
            </a:r>
            <a:r>
              <a:rPr lang="zh-CN" altLang="en-US" sz="2600" b="1" baseline="-30000" smtClean="0"/>
              <a:t>补</a:t>
            </a:r>
            <a:r>
              <a:rPr lang="en-US" altLang="zh-CN" sz="2600" b="1" smtClean="0"/>
              <a:t>+[Y]</a:t>
            </a:r>
            <a:r>
              <a:rPr lang="zh-CN" altLang="en-US" sz="2600" b="1" baseline="-30000" smtClean="0"/>
              <a:t>补</a:t>
            </a:r>
            <a:r>
              <a:rPr lang="en-US" altLang="zh-CN" sz="2600" b="1" smtClean="0"/>
              <a:t>=01001+00011=01100</a:t>
            </a:r>
            <a:endParaRPr lang="en-US" altLang="zh-CN" sz="2600" b="1" smtClean="0"/>
          </a:p>
          <a:p>
            <a:pPr eaLnBrk="1" hangingPunct="1">
              <a:lnSpc>
                <a:spcPct val="90000"/>
              </a:lnSpc>
              <a:buFont typeface="Wingdings" panose="05000000000000000000" pitchFamily="2" charset="2"/>
              <a:buNone/>
            </a:pPr>
            <a:r>
              <a:rPr lang="en-US" altLang="zh-CN" sz="2600" b="1" smtClean="0"/>
              <a:t>      [X-Y]</a:t>
            </a:r>
            <a:r>
              <a:rPr lang="zh-CN" altLang="en-US" sz="2600" b="1" baseline="-30000" smtClean="0"/>
              <a:t>补</a:t>
            </a:r>
            <a:r>
              <a:rPr lang="en-US" altLang="zh-CN" sz="2600" b="1" smtClean="0"/>
              <a:t>=[X]</a:t>
            </a:r>
            <a:r>
              <a:rPr lang="zh-CN" altLang="en-US" sz="2600" b="1" baseline="-30000" smtClean="0"/>
              <a:t>补</a:t>
            </a:r>
            <a:r>
              <a:rPr lang="en-US" altLang="zh-CN" sz="2600" b="1" smtClean="0"/>
              <a:t>+[-Y]</a:t>
            </a:r>
            <a:r>
              <a:rPr lang="zh-CN" altLang="en-US" sz="2600" b="1" baseline="-30000" smtClean="0"/>
              <a:t>补</a:t>
            </a:r>
            <a:r>
              <a:rPr lang="en-US" altLang="zh-CN" sz="2600" b="1" smtClean="0"/>
              <a:t>=01001+11101=</a:t>
            </a:r>
            <a:r>
              <a:rPr lang="en-US" altLang="zh-CN" sz="2600" b="1" smtClean="0">
                <a:solidFill>
                  <a:srgbClr val="FF0701"/>
                </a:solidFill>
              </a:rPr>
              <a:t>1</a:t>
            </a:r>
            <a:r>
              <a:rPr lang="en-US" altLang="zh-CN" sz="2600" b="1" smtClean="0"/>
              <a:t>00110</a:t>
            </a:r>
            <a:endParaRPr lang="en-US" altLang="zh-CN" sz="2600" b="1" smtClean="0"/>
          </a:p>
          <a:p>
            <a:pPr eaLnBrk="1" hangingPunct="1">
              <a:lnSpc>
                <a:spcPct val="90000"/>
              </a:lnSpc>
              <a:buFont typeface="Wingdings" panose="05000000000000000000" pitchFamily="2" charset="2"/>
              <a:buNone/>
            </a:pPr>
            <a:r>
              <a:rPr lang="en-US" altLang="zh-CN" sz="2600" b="1" smtClean="0"/>
              <a:t>      [Y-X]</a:t>
            </a:r>
            <a:r>
              <a:rPr lang="zh-CN" altLang="en-US" sz="2600" b="1" baseline="-30000" smtClean="0"/>
              <a:t>补</a:t>
            </a:r>
            <a:r>
              <a:rPr lang="en-US" altLang="zh-CN" sz="2600" b="1" smtClean="0"/>
              <a:t>=[Y]</a:t>
            </a:r>
            <a:r>
              <a:rPr lang="zh-CN" altLang="en-US" sz="2600" b="1" baseline="-30000" smtClean="0"/>
              <a:t>补</a:t>
            </a:r>
            <a:r>
              <a:rPr lang="en-US" altLang="zh-CN" sz="2600" b="1" smtClean="0"/>
              <a:t>+[-X]</a:t>
            </a:r>
            <a:r>
              <a:rPr lang="zh-CN" altLang="en-US" sz="2600" b="1" baseline="-30000" smtClean="0"/>
              <a:t>补</a:t>
            </a:r>
            <a:r>
              <a:rPr lang="en-US" altLang="zh-CN" sz="2600" b="1" smtClean="0"/>
              <a:t>=00011+10111=11010</a:t>
            </a:r>
            <a:endParaRPr lang="en-US" altLang="zh-CN" sz="1300" b="1" smtClean="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wipe(left)">
                                      <p:cBhvr>
                                        <p:cTn id="7" dur="500"/>
                                        <p:tgtEl>
                                          <p:spTgt spid="161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wipe(left)">
                                      <p:cBhvr>
                                        <p:cTn id="12" dur="500"/>
                                        <p:tgtEl>
                                          <p:spTgt spid="161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wipe(left)">
                                      <p:cBhvr>
                                        <p:cTn id="17" dur="500"/>
                                        <p:tgtEl>
                                          <p:spTgt spid="161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1795">
                                            <p:txEl>
                                              <p:pRg st="3" end="3"/>
                                            </p:txEl>
                                          </p:spTgt>
                                        </p:tgtEl>
                                        <p:attrNameLst>
                                          <p:attrName>style.visibility</p:attrName>
                                        </p:attrNameLst>
                                      </p:cBhvr>
                                      <p:to>
                                        <p:strVal val="visible"/>
                                      </p:to>
                                    </p:set>
                                    <p:animEffect transition="in" filter="wipe(left)">
                                      <p:cBhvr>
                                        <p:cTn id="22" dur="500"/>
                                        <p:tgtEl>
                                          <p:spTgt spid="1617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1795">
                                            <p:txEl>
                                              <p:pRg st="4" end="4"/>
                                            </p:txEl>
                                          </p:spTgt>
                                        </p:tgtEl>
                                        <p:attrNameLst>
                                          <p:attrName>style.visibility</p:attrName>
                                        </p:attrNameLst>
                                      </p:cBhvr>
                                      <p:to>
                                        <p:strVal val="visible"/>
                                      </p:to>
                                    </p:set>
                                    <p:animEffect transition="in" filter="wipe(left)">
                                      <p:cBhvr>
                                        <p:cTn id="27" dur="500"/>
                                        <p:tgtEl>
                                          <p:spTgt spid="1617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1795">
                                            <p:txEl>
                                              <p:pRg st="5" end="5"/>
                                            </p:txEl>
                                          </p:spTgt>
                                        </p:tgtEl>
                                        <p:attrNameLst>
                                          <p:attrName>style.visibility</p:attrName>
                                        </p:attrNameLst>
                                      </p:cBhvr>
                                      <p:to>
                                        <p:strVal val="visible"/>
                                      </p:to>
                                    </p:set>
                                    <p:animEffect transition="in" filter="wipe(left)">
                                      <p:cBhvr>
                                        <p:cTn id="32" dur="500"/>
                                        <p:tgtEl>
                                          <p:spTgt spid="1617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1795">
                                            <p:txEl>
                                              <p:pRg st="6" end="6"/>
                                            </p:txEl>
                                          </p:spTgt>
                                        </p:tgtEl>
                                        <p:attrNameLst>
                                          <p:attrName>style.visibility</p:attrName>
                                        </p:attrNameLst>
                                      </p:cBhvr>
                                      <p:to>
                                        <p:strVal val="visible"/>
                                      </p:to>
                                    </p:set>
                                    <p:animEffect transition="in" filter="wipe(left)">
                                      <p:cBhvr>
                                        <p:cTn id="37" dur="500"/>
                                        <p:tgtEl>
                                          <p:spTgt spid="1617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1795">
                                            <p:txEl>
                                              <p:pRg st="7" end="7"/>
                                            </p:txEl>
                                          </p:spTgt>
                                        </p:tgtEl>
                                        <p:attrNameLst>
                                          <p:attrName>style.visibility</p:attrName>
                                        </p:attrNameLst>
                                      </p:cBhvr>
                                      <p:to>
                                        <p:strVal val="visible"/>
                                      </p:to>
                                    </p:set>
                                    <p:animEffect transition="in" filter="wipe(left)">
                                      <p:cBhvr>
                                        <p:cTn id="42" dur="500"/>
                                        <p:tgtEl>
                                          <p:spTgt spid="1617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66738" y="863600"/>
            <a:ext cx="8001000" cy="647700"/>
          </a:xfrm>
        </p:spPr>
        <p:txBody>
          <a:bodyPr>
            <a:normAutofit fontScale="90000"/>
          </a:bodyPr>
          <a:lstStyle/>
          <a:p>
            <a:pPr eaLnBrk="1" hangingPunct="1"/>
            <a:r>
              <a:rPr lang="zh-CN" altLang="en-US" b="1" smtClean="0"/>
              <a:t>定点加减运算</a:t>
            </a:r>
            <a:endParaRPr lang="zh-CN" altLang="en-US" b="1" smtClean="0"/>
          </a:p>
        </p:txBody>
      </p:sp>
      <p:sp>
        <p:nvSpPr>
          <p:cNvPr id="162819" name="Rectangle 3"/>
          <p:cNvSpPr>
            <a:spLocks noGrp="1" noChangeArrowheads="1"/>
          </p:cNvSpPr>
          <p:nvPr>
            <p:ph type="body" idx="1"/>
          </p:nvPr>
        </p:nvSpPr>
        <p:spPr>
          <a:xfrm>
            <a:off x="762000" y="1905000"/>
            <a:ext cx="8261350" cy="4191000"/>
          </a:xfrm>
        </p:spPr>
        <p:txBody>
          <a:bodyPr/>
          <a:lstStyle/>
          <a:p>
            <a:pPr eaLnBrk="1" hangingPunct="1"/>
            <a:r>
              <a:rPr lang="zh-CN" altLang="en-US" b="1" dirty="0" smtClean="0">
                <a:solidFill>
                  <a:schemeClr val="folHlink"/>
                </a:solidFill>
              </a:rPr>
              <a:t>例</a:t>
            </a:r>
            <a:r>
              <a:rPr lang="en-US" altLang="zh-CN" b="1" dirty="0" smtClean="0">
                <a:solidFill>
                  <a:schemeClr val="folHlink"/>
                </a:solidFill>
              </a:rPr>
              <a:t>2 :  </a:t>
            </a:r>
            <a:r>
              <a:rPr lang="zh-CN" altLang="en-US" b="1" dirty="0" smtClean="0">
                <a:solidFill>
                  <a:schemeClr val="folHlink"/>
                </a:solidFill>
              </a:rPr>
              <a:t>计算 </a:t>
            </a:r>
            <a:r>
              <a:rPr lang="en-US" altLang="zh-CN" b="1" dirty="0" err="1" smtClean="0">
                <a:solidFill>
                  <a:schemeClr val="folHlink"/>
                </a:solidFill>
              </a:rPr>
              <a:t>x+y</a:t>
            </a:r>
            <a:endParaRPr lang="en-US" altLang="zh-CN" b="1" dirty="0" smtClean="0">
              <a:solidFill>
                <a:schemeClr val="folHlink"/>
              </a:solidFill>
            </a:endParaRPr>
          </a:p>
          <a:p>
            <a:pPr eaLnBrk="1" hangingPunct="1">
              <a:buFont typeface="Wingdings" panose="05000000000000000000" pitchFamily="2" charset="2"/>
              <a:buNone/>
            </a:pPr>
            <a:r>
              <a:rPr lang="en-US" altLang="zh-CN" b="1" dirty="0" smtClean="0">
                <a:solidFill>
                  <a:schemeClr val="folHlink"/>
                </a:solidFill>
              </a:rPr>
              <a:t>  </a:t>
            </a:r>
            <a:r>
              <a:rPr lang="zh-CN" altLang="en-US" b="1" dirty="0" smtClean="0">
                <a:solidFill>
                  <a:schemeClr val="folHlink"/>
                </a:solidFill>
              </a:rPr>
              <a:t> </a:t>
            </a:r>
            <a:r>
              <a:rPr lang="en-US" altLang="zh-CN" b="1" dirty="0" smtClean="0">
                <a:solidFill>
                  <a:schemeClr val="folHlink"/>
                </a:solidFill>
              </a:rPr>
              <a:t>(1)x=-1011  y=(-1000) </a:t>
            </a:r>
            <a:endParaRPr lang="en-US" altLang="zh-CN" b="1" dirty="0" smtClean="0">
              <a:solidFill>
                <a:schemeClr val="folHlink"/>
              </a:solidFill>
            </a:endParaRPr>
          </a:p>
          <a:p>
            <a:pPr eaLnBrk="1" hangingPunct="1">
              <a:buFont typeface="Wingdings" panose="05000000000000000000" pitchFamily="2" charset="2"/>
              <a:buNone/>
            </a:pPr>
            <a:r>
              <a:rPr lang="zh-CN" altLang="en-US" b="1" dirty="0" smtClean="0">
                <a:solidFill>
                  <a:schemeClr val="folHlink"/>
                </a:solidFill>
              </a:rPr>
              <a:t>   </a:t>
            </a:r>
            <a:r>
              <a:rPr lang="en-US" altLang="zh-CN" b="1" dirty="0" smtClean="0">
                <a:solidFill>
                  <a:schemeClr val="folHlink"/>
                </a:solidFill>
              </a:rPr>
              <a:t>(2)x=+1010 y=+1000</a:t>
            </a:r>
            <a:r>
              <a:rPr lang="zh-CN" altLang="en-US" b="1" dirty="0" smtClean="0">
                <a:solidFill>
                  <a:schemeClr val="folHlink"/>
                </a:solidFill>
              </a:rPr>
              <a:t>            </a:t>
            </a:r>
            <a:endParaRPr lang="en-US" altLang="zh-CN" sz="1700" b="1" dirty="0" smtClean="0">
              <a:solidFill>
                <a:schemeClr val="folHlink"/>
              </a:solidFill>
            </a:endParaRPr>
          </a:p>
          <a:p>
            <a:pPr eaLnBrk="1" hangingPunct="1">
              <a:buFont typeface="Wingdings" panose="05000000000000000000" pitchFamily="2" charset="2"/>
              <a:buNone/>
            </a:pPr>
            <a:endParaRPr lang="en-US" altLang="zh-CN" b="1" dirty="0" smtClean="0"/>
          </a:p>
          <a:p>
            <a:pPr eaLnBrk="1" hangingPunct="1">
              <a:buFont typeface="Wingdings" panose="05000000000000000000" pitchFamily="2" charset="2"/>
              <a:buNone/>
            </a:pPr>
            <a:r>
              <a:rPr lang="zh-CN" altLang="en-US" b="1" dirty="0" smtClean="0"/>
              <a:t>解：             </a:t>
            </a:r>
            <a:r>
              <a:rPr lang="en-US" altLang="zh-CN" b="1" dirty="0" smtClean="0"/>
              <a:t>10101</a:t>
            </a:r>
            <a:endParaRPr lang="en-US" altLang="zh-CN" b="1" dirty="0" smtClean="0"/>
          </a:p>
          <a:p>
            <a:pPr eaLnBrk="1" hangingPunct="1">
              <a:buFont typeface="Wingdings" panose="05000000000000000000" pitchFamily="2" charset="2"/>
              <a:buNone/>
            </a:pPr>
            <a:r>
              <a:rPr lang="en-US" altLang="zh-CN" b="1" dirty="0" smtClean="0"/>
              <a:t>          +  </a:t>
            </a:r>
            <a:r>
              <a:rPr lang="zh-CN" altLang="en-US" b="1" dirty="0" smtClean="0"/>
              <a:t> </a:t>
            </a:r>
            <a:r>
              <a:rPr lang="en-US" altLang="zh-CN" b="1" dirty="0" smtClean="0"/>
              <a:t>    11000</a:t>
            </a:r>
            <a:endParaRPr lang="en-US" altLang="zh-CN" b="1" dirty="0" smtClean="0"/>
          </a:p>
          <a:p>
            <a:pPr eaLnBrk="1" hangingPunct="1">
              <a:buFont typeface="Wingdings" panose="05000000000000000000" pitchFamily="2" charset="2"/>
              <a:buNone/>
            </a:pPr>
            <a:r>
              <a:rPr lang="en-US" altLang="zh-CN" b="1" dirty="0" smtClean="0"/>
              <a:t>               </a:t>
            </a:r>
            <a:r>
              <a:rPr lang="zh-CN" altLang="en-US" b="1" dirty="0" smtClean="0"/>
              <a:t> </a:t>
            </a:r>
            <a:r>
              <a:rPr lang="en-US" altLang="zh-CN" b="1" dirty="0" smtClean="0"/>
              <a:t> 101101</a:t>
            </a:r>
            <a:endParaRPr lang="en-US" altLang="zh-CN" b="1" dirty="0" smtClean="0"/>
          </a:p>
        </p:txBody>
      </p:sp>
      <p:sp>
        <p:nvSpPr>
          <p:cNvPr id="12292" name="Line 4"/>
          <p:cNvSpPr>
            <a:spLocks noChangeShapeType="1"/>
          </p:cNvSpPr>
          <p:nvPr/>
        </p:nvSpPr>
        <p:spPr bwMode="auto">
          <a:xfrm>
            <a:off x="2816225" y="4643438"/>
            <a:ext cx="1890713" cy="0"/>
          </a:xfrm>
          <a:prstGeom prst="line">
            <a:avLst/>
          </a:prstGeom>
          <a:noFill/>
          <a:ln w="9525">
            <a:solidFill>
              <a:schemeClr val="tx1"/>
            </a:solidFill>
            <a:miter lim="800000"/>
          </a:ln>
        </p:spPr>
        <p:txBody>
          <a:bodyPr wrap="none"/>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wipe(left)">
                                      <p:cBhvr>
                                        <p:cTn id="7" dur="500"/>
                                        <p:tgtEl>
                                          <p:spTgt spid="162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wipe(left)">
                                      <p:cBhvr>
                                        <p:cTn id="12" dur="500"/>
                                        <p:tgtEl>
                                          <p:spTgt spid="162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2819">
                                            <p:txEl>
                                              <p:pRg st="2" end="2"/>
                                            </p:txEl>
                                          </p:spTgt>
                                        </p:tgtEl>
                                        <p:attrNameLst>
                                          <p:attrName>style.visibility</p:attrName>
                                        </p:attrNameLst>
                                      </p:cBhvr>
                                      <p:to>
                                        <p:strVal val="visible"/>
                                      </p:to>
                                    </p:set>
                                    <p:animEffect transition="in" filter="wipe(left)">
                                      <p:cBhvr>
                                        <p:cTn id="17" dur="500"/>
                                        <p:tgtEl>
                                          <p:spTgt spid="162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2819">
                                            <p:txEl>
                                              <p:pRg st="4" end="4"/>
                                            </p:txEl>
                                          </p:spTgt>
                                        </p:tgtEl>
                                        <p:attrNameLst>
                                          <p:attrName>style.visibility</p:attrName>
                                        </p:attrNameLst>
                                      </p:cBhvr>
                                      <p:to>
                                        <p:strVal val="visible"/>
                                      </p:to>
                                    </p:set>
                                    <p:animEffect transition="in" filter="wipe(left)">
                                      <p:cBhvr>
                                        <p:cTn id="22" dur="500"/>
                                        <p:tgtEl>
                                          <p:spTgt spid="1628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2819">
                                            <p:txEl>
                                              <p:pRg st="5" end="5"/>
                                            </p:txEl>
                                          </p:spTgt>
                                        </p:tgtEl>
                                        <p:attrNameLst>
                                          <p:attrName>style.visibility</p:attrName>
                                        </p:attrNameLst>
                                      </p:cBhvr>
                                      <p:to>
                                        <p:strVal val="visible"/>
                                      </p:to>
                                    </p:set>
                                    <p:animEffect transition="in" filter="wipe(left)">
                                      <p:cBhvr>
                                        <p:cTn id="27" dur="500"/>
                                        <p:tgtEl>
                                          <p:spTgt spid="16281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2819">
                                            <p:txEl>
                                              <p:pRg st="6" end="6"/>
                                            </p:txEl>
                                          </p:spTgt>
                                        </p:tgtEl>
                                        <p:attrNameLst>
                                          <p:attrName>style.visibility</p:attrName>
                                        </p:attrNameLst>
                                      </p:cBhvr>
                                      <p:to>
                                        <p:strVal val="visible"/>
                                      </p:to>
                                    </p:set>
                                    <p:animEffect transition="in" filter="wipe(left)">
                                      <p:cBhvr>
                                        <p:cTn id="32" dur="500"/>
                                        <p:tgtEl>
                                          <p:spTgt spid="162819">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62819">
                                            <p:txEl>
                                              <p:pRg st="2" end="2"/>
                                            </p:txEl>
                                          </p:spTgt>
                                        </p:tgtEl>
                                        <p:attrNameLst>
                                          <p:attrName>style.visibility</p:attrName>
                                        </p:attrNameLst>
                                      </p:cBhvr>
                                      <p:to>
                                        <p:strVal val="visible"/>
                                      </p:to>
                                    </p:set>
                                    <p:animEffect transition="in" filter="blinds(horizontal)">
                                      <p:cBhvr>
                                        <p:cTn id="35" dur="500"/>
                                        <p:tgtEl>
                                          <p:spTgt spid="162819">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62819">
                                            <p:txEl>
                                              <p:pRg st="5" end="5"/>
                                            </p:txEl>
                                          </p:spTgt>
                                        </p:tgtEl>
                                        <p:attrNameLst>
                                          <p:attrName>style.visibility</p:attrName>
                                        </p:attrNameLst>
                                      </p:cBhvr>
                                      <p:to>
                                        <p:strVal val="visible"/>
                                      </p:to>
                                    </p:set>
                                    <p:animEffect transition="in" filter="blinds(horizontal)">
                                      <p:cBhvr>
                                        <p:cTn id="38" dur="500"/>
                                        <p:tgtEl>
                                          <p:spTgt spid="162819">
                                            <p:txEl>
                                              <p:pRg st="5" end="5"/>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62819">
                                            <p:txEl>
                                              <p:pRg st="6" end="6"/>
                                            </p:txEl>
                                          </p:spTgt>
                                        </p:tgtEl>
                                        <p:attrNameLst>
                                          <p:attrName>style.visibility</p:attrName>
                                        </p:attrNameLst>
                                      </p:cBhvr>
                                      <p:to>
                                        <p:strVal val="visible"/>
                                      </p:to>
                                    </p:set>
                                    <p:animEffect transition="in" filter="blinds(horizontal)">
                                      <p:cBhvr>
                                        <p:cTn id="41" dur="500"/>
                                        <p:tgtEl>
                                          <p:spTgt spid="162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utoUpdateAnimBg="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smtClean="0"/>
              <a:t>溢出判断</a:t>
            </a:r>
            <a:endParaRPr lang="zh-CN" altLang="en-US" b="1" smtClean="0"/>
          </a:p>
        </p:txBody>
      </p:sp>
      <p:sp>
        <p:nvSpPr>
          <p:cNvPr id="163843" name="Rectangle 3"/>
          <p:cNvSpPr>
            <a:spLocks noGrp="1" noChangeArrowheads="1"/>
          </p:cNvSpPr>
          <p:nvPr>
            <p:ph type="body" idx="1"/>
          </p:nvPr>
        </p:nvSpPr>
        <p:spPr>
          <a:xfrm>
            <a:off x="1033463" y="1905000"/>
            <a:ext cx="7729537" cy="4495800"/>
          </a:xfrm>
        </p:spPr>
        <p:txBody>
          <a:bodyPr/>
          <a:lstStyle/>
          <a:p>
            <a:pPr eaLnBrk="1" hangingPunct="1">
              <a:spcBef>
                <a:spcPct val="50000"/>
              </a:spcBef>
              <a:buClrTx/>
              <a:buFontTx/>
              <a:buNone/>
            </a:pPr>
            <a:r>
              <a:rPr lang="zh-CN" altLang="en-US" sz="3400" b="1" smtClean="0">
                <a:latin typeface="Times New Roman" panose="02020603050405020304" pitchFamily="18" charset="0"/>
              </a:rPr>
              <a:t>一</a:t>
            </a:r>
            <a:r>
              <a:rPr lang="en-US" altLang="zh-CN" sz="3400" b="1" smtClean="0">
                <a:latin typeface="Times New Roman" panose="02020603050405020304" pitchFamily="18" charset="0"/>
              </a:rPr>
              <a:t>.</a:t>
            </a:r>
            <a:r>
              <a:rPr lang="zh-CN" altLang="en-US" sz="3400" b="1" smtClean="0">
                <a:latin typeface="Times New Roman" panose="02020603050405020304" pitchFamily="18" charset="0"/>
              </a:rPr>
              <a:t>溢出</a:t>
            </a:r>
            <a:endParaRPr lang="zh-CN" altLang="en-US" sz="3400" b="1" smtClean="0">
              <a:latin typeface="Times New Roman" panose="02020603050405020304" pitchFamily="18" charset="0"/>
            </a:endParaRPr>
          </a:p>
          <a:p>
            <a:pPr eaLnBrk="1" hangingPunct="1">
              <a:spcBef>
                <a:spcPct val="50000"/>
              </a:spcBef>
              <a:buClrTx/>
              <a:buFontTx/>
              <a:buNone/>
            </a:pPr>
            <a:r>
              <a:rPr lang="zh-CN" altLang="en-US" sz="2600" b="1" smtClean="0">
                <a:latin typeface="Times New Roman" panose="02020603050405020304" pitchFamily="18" charset="0"/>
              </a:rPr>
              <a:t>    </a:t>
            </a:r>
            <a:r>
              <a:rPr lang="zh-CN" altLang="en-US" b="1" smtClean="0">
                <a:latin typeface="Times New Roman" panose="02020603050405020304" pitchFamily="18" charset="0"/>
              </a:rPr>
              <a:t>机器数字长</a:t>
            </a:r>
            <a:r>
              <a:rPr lang="en-US" altLang="zh-CN" b="1" smtClean="0">
                <a:latin typeface="Times New Roman" panose="02020603050405020304" pitchFamily="18" charset="0"/>
              </a:rPr>
              <a:t>8</a:t>
            </a:r>
            <a:r>
              <a:rPr lang="zh-CN" altLang="en-US" b="1" smtClean="0">
                <a:latin typeface="Times New Roman" panose="02020603050405020304" pitchFamily="18" charset="0"/>
              </a:rPr>
              <a:t>位，其中含</a:t>
            </a:r>
            <a:r>
              <a:rPr lang="en-US" altLang="zh-CN" b="1" smtClean="0">
                <a:latin typeface="Times New Roman" panose="02020603050405020304" pitchFamily="18" charset="0"/>
              </a:rPr>
              <a:t>1</a:t>
            </a:r>
            <a:r>
              <a:rPr lang="zh-CN" altLang="en-US" b="1" smtClean="0">
                <a:latin typeface="Times New Roman" panose="02020603050405020304" pitchFamily="18" charset="0"/>
              </a:rPr>
              <a:t>位数符，补码运算，定点整数表示范围为：</a:t>
            </a:r>
            <a:endParaRPr lang="zh-CN" altLang="en-US" b="1" smtClean="0">
              <a:latin typeface="Times New Roman" panose="02020603050405020304" pitchFamily="18" charset="0"/>
            </a:endParaRPr>
          </a:p>
          <a:p>
            <a:pPr eaLnBrk="1" hangingPunct="1">
              <a:spcBef>
                <a:spcPct val="50000"/>
              </a:spcBef>
              <a:buClrTx/>
              <a:buFontTx/>
              <a:buNone/>
            </a:pPr>
            <a:r>
              <a:rPr lang="zh-CN" altLang="en-US" b="1" smtClean="0">
                <a:solidFill>
                  <a:schemeClr val="tx2"/>
                </a:solidFill>
                <a:latin typeface="Times New Roman" panose="02020603050405020304" pitchFamily="18" charset="0"/>
              </a:rPr>
              <a:t>            </a:t>
            </a:r>
            <a:r>
              <a:rPr lang="en-US" altLang="zh-CN" b="1" smtClean="0">
                <a:solidFill>
                  <a:schemeClr val="tx2"/>
                </a:solidFill>
                <a:latin typeface="Times New Roman" panose="02020603050405020304" pitchFamily="18" charset="0"/>
              </a:rPr>
              <a:t>-128 ~ +127 </a:t>
            </a:r>
            <a:r>
              <a:rPr lang="zh-CN" altLang="en-US" b="1" smtClean="0">
                <a:solidFill>
                  <a:schemeClr val="tx2"/>
                </a:solidFill>
                <a:latin typeface="Times New Roman" panose="02020603050405020304" pitchFamily="18" charset="0"/>
              </a:rPr>
              <a:t>（</a:t>
            </a:r>
            <a:r>
              <a:rPr lang="en-US" altLang="zh-CN" b="1" smtClean="0">
                <a:solidFill>
                  <a:schemeClr val="tx2"/>
                </a:solidFill>
                <a:latin typeface="Times New Roman" panose="02020603050405020304" pitchFamily="18" charset="0"/>
              </a:rPr>
              <a:t>10000000~ 01111111</a:t>
            </a:r>
            <a:r>
              <a:rPr lang="zh-CN" altLang="en-US" b="1" smtClean="0">
                <a:solidFill>
                  <a:schemeClr val="tx2"/>
                </a:solidFill>
                <a:latin typeface="Times New Roman" panose="02020603050405020304" pitchFamily="18" charset="0"/>
              </a:rPr>
              <a:t>）</a:t>
            </a:r>
            <a:endParaRPr lang="zh-CN" altLang="en-US" b="1" smtClean="0">
              <a:solidFill>
                <a:schemeClr val="tx2"/>
              </a:solidFill>
              <a:latin typeface="Times New Roman" panose="02020603050405020304" pitchFamily="18" charset="0"/>
            </a:endParaRPr>
          </a:p>
          <a:p>
            <a:pPr eaLnBrk="1" hangingPunct="1">
              <a:buFont typeface="Wingdings" panose="05000000000000000000" pitchFamily="2" charset="2"/>
              <a:buNone/>
            </a:pPr>
            <a:r>
              <a:rPr lang="zh-CN" altLang="en-US" b="1" smtClean="0">
                <a:solidFill>
                  <a:schemeClr val="folHlink"/>
                </a:solidFill>
              </a:rPr>
              <a:t>   所谓溢出就是指运算结果大于机器所能表示的最大正数或小于机器所能表示的最小负数。</a:t>
            </a:r>
            <a:endParaRPr lang="zh-CN" altLang="en-US" b="1" smtClean="0">
              <a:solidFill>
                <a:schemeClr val="folHlink"/>
              </a:solidFill>
            </a:endParaRPr>
          </a:p>
          <a:p>
            <a:pPr eaLnBrk="1" hangingPunct="1">
              <a:buFont typeface="Wingdings" panose="05000000000000000000" pitchFamily="2" charset="2"/>
              <a:buNone/>
            </a:pPr>
            <a:endParaRPr lang="en-US" altLang="zh-CN" sz="1500" b="1" smtClean="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blinds(vertical)">
                                      <p:cBhvr>
                                        <p:cTn id="7" dur="500"/>
                                        <p:tgtEl>
                                          <p:spTgt spid="1638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43">
                                            <p:txEl>
                                              <p:pRg st="0" end="0"/>
                                            </p:txEl>
                                          </p:spTgt>
                                        </p:tgtEl>
                                        <p:attrNameLst>
                                          <p:attrName>style.visibility</p:attrName>
                                        </p:attrNameLst>
                                      </p:cBhvr>
                                      <p:to>
                                        <p:strVal val="visible"/>
                                      </p:to>
                                    </p:set>
                                    <p:animEffect transition="in" filter="wipe(left)">
                                      <p:cBhvr>
                                        <p:cTn id="12" dur="500"/>
                                        <p:tgtEl>
                                          <p:spTgt spid="1638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43">
                                            <p:txEl>
                                              <p:pRg st="1" end="1"/>
                                            </p:txEl>
                                          </p:spTgt>
                                        </p:tgtEl>
                                        <p:attrNameLst>
                                          <p:attrName>style.visibility</p:attrName>
                                        </p:attrNameLst>
                                      </p:cBhvr>
                                      <p:to>
                                        <p:strVal val="visible"/>
                                      </p:to>
                                    </p:set>
                                    <p:animEffect transition="in" filter="wipe(left)">
                                      <p:cBhvr>
                                        <p:cTn id="17" dur="500"/>
                                        <p:tgtEl>
                                          <p:spTgt spid="16384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43">
                                            <p:txEl>
                                              <p:pRg st="2" end="2"/>
                                            </p:txEl>
                                          </p:spTgt>
                                        </p:tgtEl>
                                        <p:attrNameLst>
                                          <p:attrName>style.visibility</p:attrName>
                                        </p:attrNameLst>
                                      </p:cBhvr>
                                      <p:to>
                                        <p:strVal val="visible"/>
                                      </p:to>
                                    </p:set>
                                    <p:animEffect transition="in" filter="wipe(left)">
                                      <p:cBhvr>
                                        <p:cTn id="22" dur="500"/>
                                        <p:tgtEl>
                                          <p:spTgt spid="16384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843">
                                            <p:txEl>
                                              <p:pRg st="3" end="3"/>
                                            </p:txEl>
                                          </p:spTgt>
                                        </p:tgtEl>
                                        <p:attrNameLst>
                                          <p:attrName>style.visibility</p:attrName>
                                        </p:attrNameLst>
                                      </p:cBhvr>
                                      <p:to>
                                        <p:strVal val="visible"/>
                                      </p:to>
                                    </p:set>
                                    <p:animEffect transition="in" filter="wipe(left)">
                                      <p:cBhvr>
                                        <p:cTn id="27" dur="500"/>
                                        <p:tgtEl>
                                          <p:spTgt spid="163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P spid="163843" grpId="0" autoUpdateAnimBg="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smtClean="0"/>
              <a:t>溢出判断</a:t>
            </a:r>
            <a:endParaRPr lang="zh-CN" altLang="en-US" b="1" smtClean="0"/>
          </a:p>
        </p:txBody>
      </p:sp>
      <p:sp>
        <p:nvSpPr>
          <p:cNvPr id="1027" name="Rectangle 3"/>
          <p:cNvSpPr>
            <a:spLocks noGrp="1" noChangeArrowheads="1"/>
          </p:cNvSpPr>
          <p:nvPr>
            <p:ph type="body" idx="1"/>
          </p:nvPr>
        </p:nvSpPr>
        <p:spPr>
          <a:xfrm>
            <a:off x="1033463" y="1905000"/>
            <a:ext cx="7729537" cy="4495800"/>
          </a:xfrm>
        </p:spPr>
        <p:txBody>
          <a:bodyPr/>
          <a:lstStyle/>
          <a:p>
            <a:pPr eaLnBrk="1" hangingPunct="1"/>
            <a:r>
              <a:rPr lang="zh-CN" altLang="en-US" b="1" dirty="0" smtClean="0"/>
              <a:t>正溢：两个正数相加后结果超出允许的表示范围。</a:t>
            </a:r>
            <a:endParaRPr lang="en-US" altLang="zh-CN" b="1" dirty="0" smtClean="0"/>
          </a:p>
          <a:p>
            <a:pPr eaLnBrk="1" hangingPunct="1">
              <a:buNone/>
            </a:pPr>
            <a:r>
              <a:rPr lang="zh-CN" altLang="en-US" b="1" dirty="0" smtClean="0"/>
              <a:t>    两个正数相加得到负数</a:t>
            </a:r>
            <a:endParaRPr lang="zh-CN" altLang="en-US" b="1" dirty="0" smtClean="0"/>
          </a:p>
          <a:p>
            <a:pPr eaLnBrk="1" hangingPunct="1"/>
            <a:r>
              <a:rPr lang="zh-CN" altLang="en-US" b="1" dirty="0" smtClean="0"/>
              <a:t>负溢：两个负数相加后结果超出允许的表示范围。</a:t>
            </a:r>
            <a:endParaRPr lang="en-US" altLang="zh-CN" b="1" dirty="0" smtClean="0"/>
          </a:p>
          <a:p>
            <a:pPr>
              <a:buNone/>
            </a:pPr>
            <a:r>
              <a:rPr lang="zh-CN" altLang="en-US" b="1" dirty="0" smtClean="0"/>
              <a:t>    两个负数相加得正数</a:t>
            </a:r>
            <a:endParaRPr lang="zh-CN" altLang="en-US" b="1" dirty="0" smtClean="0"/>
          </a:p>
          <a:p>
            <a:pPr eaLnBrk="1" hangingPunct="1">
              <a:buFont typeface="Wingdings" panose="05000000000000000000" pitchFamily="2" charset="2"/>
              <a:buNone/>
            </a:pPr>
            <a:r>
              <a:rPr lang="zh-CN" altLang="en-US" sz="2600" b="1" dirty="0" smtClean="0"/>
              <a:t>     </a:t>
            </a:r>
            <a:endParaRPr lang="zh-CN" altLang="en-US" sz="2600" b="1"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left)">
                                      <p:cBhvr>
                                        <p:cTn id="7" dur="500"/>
                                        <p:tgtEl>
                                          <p:spTgt spid="1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wipe(left)">
                                      <p:cBhvr>
                                        <p:cTn id="12" dur="500"/>
                                        <p:tgtEl>
                                          <p:spTgt spid="1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wipe(left)">
                                      <p:cBhvr>
                                        <p:cTn id="17" dur="500"/>
                                        <p:tgtEl>
                                          <p:spTgt spid="1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wipe(left)">
                                      <p:cBhvr>
                                        <p:cTn id="22" dur="500"/>
                                        <p:tgtEl>
                                          <p:spTgt spid="1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wipe(left)">
                                      <p:cBhvr>
                                        <p:cTn id="27"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smtClean="0"/>
              <a:t>溢出判断</a:t>
            </a:r>
            <a:endParaRPr lang="zh-CN" altLang="en-US" b="1" smtClean="0"/>
          </a:p>
        </p:txBody>
      </p:sp>
      <p:sp>
        <p:nvSpPr>
          <p:cNvPr id="164867" name="Rectangle 3"/>
          <p:cNvSpPr>
            <a:spLocks noGrp="1" noChangeArrowheads="1"/>
          </p:cNvSpPr>
          <p:nvPr>
            <p:ph type="body" idx="1"/>
          </p:nvPr>
        </p:nvSpPr>
        <p:spPr/>
        <p:txBody>
          <a:bodyPr/>
          <a:lstStyle/>
          <a:p>
            <a:pPr eaLnBrk="1" hangingPunct="1"/>
            <a:r>
              <a:rPr lang="zh-CN" altLang="en-US" b="1" smtClean="0">
                <a:solidFill>
                  <a:schemeClr val="tx2"/>
                </a:solidFill>
              </a:rPr>
              <a:t>溢出判别</a:t>
            </a:r>
            <a:endParaRPr lang="zh-CN" altLang="en-US" b="1" smtClean="0"/>
          </a:p>
          <a:p>
            <a:pPr eaLnBrk="1" hangingPunct="1">
              <a:buFont typeface="Wingdings" panose="05000000000000000000" pitchFamily="2" charset="2"/>
              <a:buNone/>
            </a:pPr>
            <a:r>
              <a:rPr lang="zh-CN" altLang="en-US" b="1" smtClean="0"/>
              <a:t>定义：补码运算时符号位直接参与运算，产生的符号位进位为</a:t>
            </a:r>
            <a:r>
              <a:rPr lang="en-US" altLang="zh-CN" b="1" smtClean="0"/>
              <a:t>C</a:t>
            </a:r>
            <a:r>
              <a:rPr lang="en-US" altLang="zh-CN" sz="1300" b="1" smtClean="0"/>
              <a:t>f</a:t>
            </a:r>
            <a:r>
              <a:rPr lang="zh-CN" altLang="en-US" b="1" smtClean="0"/>
              <a:t>。最高有效数位产生的进位为</a:t>
            </a:r>
            <a:r>
              <a:rPr lang="en-US" altLang="zh-CN" b="1" smtClean="0"/>
              <a:t>C</a:t>
            </a:r>
            <a:r>
              <a:rPr lang="zh-CN" altLang="en-US" b="1" smtClean="0"/>
              <a:t>。</a:t>
            </a:r>
            <a:endParaRPr lang="zh-CN" altLang="en-US" sz="15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wipe(left)">
                                      <p:cBhvr>
                                        <p:cTn id="7" dur="500"/>
                                        <p:tgtEl>
                                          <p:spTgt spid="164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wipe(left)">
                                      <p:cBhvr>
                                        <p:cTn id="12" dur="500"/>
                                        <p:tgtEl>
                                          <p:spTgt spid="164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autoUpdateAnimBg="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566738" y="863600"/>
            <a:ext cx="8001000" cy="647700"/>
          </a:xfrm>
        </p:spPr>
        <p:txBody>
          <a:bodyPr>
            <a:normAutofit fontScale="90000"/>
          </a:bodyPr>
          <a:lstStyle/>
          <a:p>
            <a:pPr eaLnBrk="1" hangingPunct="1"/>
            <a:r>
              <a:rPr lang="zh-CN" altLang="en-US" b="1" smtClean="0"/>
              <a:t>溢出判断</a:t>
            </a:r>
            <a:endParaRPr lang="zh-CN" altLang="en-US" b="1" smtClean="0"/>
          </a:p>
        </p:txBody>
      </p:sp>
      <p:sp>
        <p:nvSpPr>
          <p:cNvPr id="165891" name="Rectangle 3"/>
          <p:cNvSpPr>
            <a:spLocks noGrp="1" noChangeArrowheads="1"/>
          </p:cNvSpPr>
          <p:nvPr>
            <p:ph type="body" idx="1"/>
          </p:nvPr>
        </p:nvSpPr>
        <p:spPr>
          <a:xfrm>
            <a:off x="566738" y="1752600"/>
            <a:ext cx="8001000" cy="1319213"/>
          </a:xfrm>
        </p:spPr>
        <p:txBody>
          <a:bodyPr/>
          <a:lstStyle/>
          <a:p>
            <a:pPr eaLnBrk="1" hangingPunct="1">
              <a:buFont typeface="Wingdings" panose="05000000000000000000" pitchFamily="2" charset="2"/>
              <a:buNone/>
            </a:pPr>
            <a:r>
              <a:rPr lang="zh-CN" altLang="en-US" b="1" dirty="0" smtClean="0">
                <a:solidFill>
                  <a:schemeClr val="tx2"/>
                </a:solidFill>
              </a:rPr>
              <a:t>判别方法：</a:t>
            </a:r>
            <a:endParaRPr lang="zh-CN" altLang="en-US" b="1" dirty="0" smtClean="0">
              <a:solidFill>
                <a:schemeClr val="tx2"/>
              </a:solidFill>
            </a:endParaRPr>
          </a:p>
          <a:p>
            <a:pPr eaLnBrk="1" hangingPunct="1">
              <a:buFont typeface="Wingdings" panose="05000000000000000000" pitchFamily="2" charset="2"/>
              <a:buNone/>
            </a:pPr>
            <a:r>
              <a:rPr lang="zh-CN" altLang="en-US" b="1" dirty="0" smtClean="0">
                <a:solidFill>
                  <a:schemeClr val="folHlink"/>
                </a:solidFill>
              </a:rPr>
              <a:t>  </a:t>
            </a:r>
            <a:r>
              <a:rPr lang="zh-CN" altLang="en-US" sz="2600" b="1" dirty="0" smtClean="0"/>
              <a:t>溢出</a:t>
            </a:r>
            <a:r>
              <a:rPr lang="en-US" altLang="zh-CN" sz="2600" b="1" dirty="0" smtClean="0"/>
              <a:t>=</a:t>
            </a:r>
            <a:endParaRPr lang="en-US" altLang="zh-CN" sz="2600" b="1" dirty="0" smtClean="0"/>
          </a:p>
        </p:txBody>
      </p:sp>
      <p:graphicFrame>
        <p:nvGraphicFramePr>
          <p:cNvPr id="165892" name="Object 4"/>
          <p:cNvGraphicFramePr>
            <a:graphicFrameLocks noChangeAspect="1"/>
          </p:cNvGraphicFramePr>
          <p:nvPr/>
        </p:nvGraphicFramePr>
        <p:xfrm>
          <a:off x="2267744" y="2204864"/>
          <a:ext cx="1068388" cy="520700"/>
        </p:xfrm>
        <a:graphic>
          <a:graphicData uri="http://schemas.openxmlformats.org/presentationml/2006/ole">
            <mc:AlternateContent xmlns:mc="http://schemas.openxmlformats.org/markup-compatibility/2006">
              <mc:Choice xmlns:v="urn:schemas-microsoft-com:vml" Requires="v">
                <p:oleObj spid="_x0000_s1025" name="公式" r:id="rId1" imgW="495300" imgH="241300" progId="Equation.3">
                  <p:embed/>
                </p:oleObj>
              </mc:Choice>
              <mc:Fallback>
                <p:oleObj name="公式" r:id="rId1" imgW="495300" imgH="241300" progId="Equation.3">
                  <p:embed/>
                  <p:pic>
                    <p:nvPicPr>
                      <p:cNvPr id="0" name="Object 4"/>
                      <p:cNvPicPr>
                        <a:picLocks noChangeAspect="1"/>
                      </p:cNvPicPr>
                      <p:nvPr/>
                    </p:nvPicPr>
                    <p:blipFill>
                      <a:blip r:embed="rId2"/>
                      <a:stretch>
                        <a:fillRect/>
                      </a:stretch>
                    </p:blipFill>
                    <p:spPr>
                      <a:xfrm>
                        <a:off x="2267744" y="2204864"/>
                        <a:ext cx="1068388" cy="520700"/>
                      </a:xfrm>
                      <a:prstGeom prst="rect">
                        <a:avLst/>
                      </a:prstGeom>
                      <a:noFill/>
                      <a:ln w="9525">
                        <a:noFill/>
                      </a:ln>
                    </p:spPr>
                  </p:pic>
                </p:oleObj>
              </mc:Fallback>
            </mc:AlternateContent>
          </a:graphicData>
        </a:graphic>
      </p:graphicFrame>
      <p:sp>
        <p:nvSpPr>
          <p:cNvPr id="165893" name="Text Box 5"/>
          <p:cNvSpPr txBox="1">
            <a:spLocks noChangeArrowheads="1"/>
          </p:cNvSpPr>
          <p:nvPr/>
        </p:nvSpPr>
        <p:spPr bwMode="auto">
          <a:xfrm>
            <a:off x="0" y="3114675"/>
            <a:ext cx="9144000" cy="457200"/>
          </a:xfrm>
          <a:prstGeom prst="rect">
            <a:avLst/>
          </a:prstGeom>
          <a:noFill/>
          <a:ln w="9525">
            <a:noFill/>
            <a:miter lim="800000"/>
          </a:ln>
        </p:spPr>
        <p:txBody>
          <a:bodyPr>
            <a:spAutoFit/>
          </a:bodyPr>
          <a:lstStyle/>
          <a:p>
            <a:pPr algn="ctr">
              <a:spcBef>
                <a:spcPct val="50000"/>
              </a:spcBef>
            </a:pPr>
            <a:r>
              <a:rPr kumimoji="1" lang="zh-CN" altLang="en-US" sz="2400" b="1"/>
              <a:t>（</a:t>
            </a:r>
            <a:r>
              <a:rPr kumimoji="1" lang="en-US" altLang="zh-CN" sz="2400" b="1"/>
              <a:t>C</a:t>
            </a:r>
            <a:r>
              <a:rPr kumimoji="1" lang="en-US" altLang="zh-CN" sz="1400" b="1"/>
              <a:t>f</a:t>
            </a:r>
            <a:r>
              <a:rPr kumimoji="1" lang="zh-CN" altLang="en-US" sz="2400" b="1"/>
              <a:t>为符号位运算产生的进位，</a:t>
            </a:r>
            <a:r>
              <a:rPr kumimoji="1" lang="en-US" altLang="zh-CN" sz="2400" b="1"/>
              <a:t>C</a:t>
            </a:r>
            <a:r>
              <a:rPr kumimoji="1" lang="zh-CN" altLang="en-US" sz="2400" b="1"/>
              <a:t>为最高有效数位产生的进位。）</a:t>
            </a:r>
            <a:endParaRPr kumimoji="1" lang="zh-CN" altLang="en-US" sz="2400" b="1"/>
          </a:p>
        </p:txBody>
      </p:sp>
      <p:sp>
        <p:nvSpPr>
          <p:cNvPr id="165894" name="Text Box 6"/>
          <p:cNvSpPr txBox="1">
            <a:spLocks noChangeArrowheads="1"/>
          </p:cNvSpPr>
          <p:nvPr/>
        </p:nvSpPr>
        <p:spPr bwMode="auto">
          <a:xfrm>
            <a:off x="1219200" y="3733800"/>
            <a:ext cx="6781800" cy="519113"/>
          </a:xfrm>
          <a:prstGeom prst="rect">
            <a:avLst/>
          </a:prstGeom>
          <a:noFill/>
          <a:ln w="9525">
            <a:noFill/>
            <a:miter lim="800000"/>
          </a:ln>
        </p:spPr>
        <p:txBody>
          <a:bodyPr>
            <a:spAutoFit/>
          </a:bodyPr>
          <a:lstStyle/>
          <a:p>
            <a:pPr>
              <a:spcBef>
                <a:spcPct val="50000"/>
              </a:spcBef>
              <a:buFontTx/>
              <a:buChar char="•"/>
            </a:pPr>
            <a:r>
              <a:rPr kumimoji="1" lang="en-US" altLang="zh-CN" sz="2800" b="1">
                <a:solidFill>
                  <a:schemeClr val="folHlink"/>
                </a:solidFill>
              </a:rPr>
              <a:t> Cf </a:t>
            </a:r>
            <a:r>
              <a:rPr kumimoji="1" lang="zh-CN" altLang="en-US" sz="2800" b="1">
                <a:solidFill>
                  <a:schemeClr val="folHlink"/>
                </a:solidFill>
              </a:rPr>
              <a:t>和</a:t>
            </a:r>
            <a:r>
              <a:rPr kumimoji="1" lang="en-US" altLang="zh-CN" sz="2800" b="1">
                <a:solidFill>
                  <a:schemeClr val="folHlink"/>
                </a:solidFill>
              </a:rPr>
              <a:t>C</a:t>
            </a:r>
            <a:r>
              <a:rPr kumimoji="1" lang="zh-CN" altLang="en-US" sz="2800" b="1">
                <a:solidFill>
                  <a:schemeClr val="folHlink"/>
                </a:solidFill>
              </a:rPr>
              <a:t>不同时表明溢出</a:t>
            </a:r>
            <a:endParaRPr kumimoji="1" lang="zh-CN" altLang="en-US" sz="2800" b="1">
              <a:solidFill>
                <a:schemeClr val="folHlink"/>
              </a:solidFill>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wipe(left)">
                                      <p:cBhvr>
                                        <p:cTn id="7" dur="500"/>
                                        <p:tgtEl>
                                          <p:spTgt spid="165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wipe(left)">
                                      <p:cBhvr>
                                        <p:cTn id="12" dur="500"/>
                                        <p:tgtEl>
                                          <p:spTgt spid="165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5892"/>
                                        </p:tgtEl>
                                        <p:attrNameLst>
                                          <p:attrName>style.visibility</p:attrName>
                                        </p:attrNameLst>
                                      </p:cBhvr>
                                      <p:to>
                                        <p:strVal val="visible"/>
                                      </p:to>
                                    </p:set>
                                    <p:animEffect transition="in" filter="wipe(left)">
                                      <p:cBhvr>
                                        <p:cTn id="17" dur="500"/>
                                        <p:tgtEl>
                                          <p:spTgt spid="1658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5893"/>
                                        </p:tgtEl>
                                        <p:attrNameLst>
                                          <p:attrName>style.visibility</p:attrName>
                                        </p:attrNameLst>
                                      </p:cBhvr>
                                      <p:to>
                                        <p:strVal val="visible"/>
                                      </p:to>
                                    </p:set>
                                    <p:animEffect transition="in" filter="wipe(left)">
                                      <p:cBhvr>
                                        <p:cTn id="22" dur="500"/>
                                        <p:tgtEl>
                                          <p:spTgt spid="16589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65894"/>
                                        </p:tgtEl>
                                        <p:attrNameLst>
                                          <p:attrName>style.visibility</p:attrName>
                                        </p:attrNameLst>
                                      </p:cBhvr>
                                      <p:to>
                                        <p:strVal val="visible"/>
                                      </p:to>
                                    </p:set>
                                    <p:animEffect transition="in" filter="slide(fromBottom)">
                                      <p:cBhvr>
                                        <p:cTn id="27" dur="500"/>
                                        <p:tgtEl>
                                          <p:spTgt spid="165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autoUpdateAnimBg="0" build="p"/>
      <p:bldP spid="165893" grpId="0" autoUpdateAnimBg="0"/>
      <p:bldP spid="16589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2-</a:t>
            </a:r>
            <a:fld id="{DC7F51B8-4AE6-4AC8-8808-67302A775AD3}" type="slidenum">
              <a:rPr lang="en-US" altLang="zh-CN"/>
            </a:fld>
            <a:endParaRPr lang="en-US" altLang="zh-CN"/>
          </a:p>
        </p:txBody>
      </p:sp>
      <p:sp>
        <p:nvSpPr>
          <p:cNvPr id="35842" name="Rectangle 2"/>
          <p:cNvSpPr>
            <a:spLocks noGrp="1" noChangeArrowheads="1"/>
          </p:cNvSpPr>
          <p:nvPr>
            <p:ph type="title"/>
          </p:nvPr>
        </p:nvSpPr>
        <p:spPr/>
        <p:txBody>
          <a:bodyPr>
            <a:normAutofit/>
          </a:bodyPr>
          <a:lstStyle/>
          <a:p>
            <a:r>
              <a:rPr lang="zh-CN" altLang="en-US" dirty="0" smtClean="0">
                <a:ea typeface="宋体" panose="02010600030101010101" pitchFamily="2" charset="-122"/>
              </a:rPr>
              <a:t>数据在计算机内部是怎么表示的</a:t>
            </a:r>
            <a:r>
              <a:rPr lang="en-US" altLang="zh-CN" dirty="0" smtClean="0">
                <a:ea typeface="宋体" panose="02010600030101010101" pitchFamily="2" charset="-122"/>
              </a:rPr>
              <a:t>?</a:t>
            </a:r>
            <a:endParaRPr lang="en-US" altLang="zh-CN" dirty="0">
              <a:ea typeface="宋体" panose="02010600030101010101" pitchFamily="2" charset="-122"/>
            </a:endParaRPr>
          </a:p>
        </p:txBody>
      </p:sp>
      <p:sp>
        <p:nvSpPr>
          <p:cNvPr id="35843" name="Rectangle 3"/>
          <p:cNvSpPr>
            <a:spLocks noGrp="1" noChangeArrowheads="1"/>
          </p:cNvSpPr>
          <p:nvPr>
            <p:ph type="body" idx="1"/>
          </p:nvPr>
        </p:nvSpPr>
        <p:spPr>
          <a:xfrm>
            <a:off x="228600" y="1143000"/>
            <a:ext cx="8686800" cy="5257800"/>
          </a:xfrm>
        </p:spPr>
        <p:txBody>
          <a:bodyPr>
            <a:normAutofit/>
          </a:bodyPr>
          <a:lstStyle/>
          <a:p>
            <a:r>
              <a:rPr lang="zh-CN" altLang="en-US" dirty="0" smtClean="0">
                <a:ea typeface="宋体" panose="02010600030101010101" pitchFamily="2" charset="-122"/>
              </a:rPr>
              <a:t>从最低层看</a:t>
            </a:r>
            <a:r>
              <a:rPr lang="en-US" altLang="zh-CN" dirty="0" smtClean="0">
                <a:ea typeface="宋体" panose="02010600030101010101" pitchFamily="2" charset="-122"/>
              </a:rPr>
              <a:t>, </a:t>
            </a:r>
            <a:r>
              <a:rPr lang="zh-CN" altLang="en-US" dirty="0" smtClean="0">
                <a:ea typeface="宋体" panose="02010600030101010101" pitchFamily="2" charset="-122"/>
              </a:rPr>
              <a:t>计算机实质是一个电子设备</a:t>
            </a:r>
            <a:endParaRPr lang="en-US" altLang="zh-CN" dirty="0">
              <a:ea typeface="宋体" panose="02010600030101010101" pitchFamily="2" charset="-122"/>
            </a:endParaRPr>
          </a:p>
          <a:p>
            <a:pPr marL="684530" lvl="1" indent="-341630"/>
            <a:r>
              <a:rPr lang="zh-CN" altLang="en-US" dirty="0" smtClean="0">
                <a:ea typeface="宋体" panose="02010600030101010101" pitchFamily="2" charset="-122"/>
              </a:rPr>
              <a:t>通过控制电子的流动进行工作</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smtClean="0">
                <a:ea typeface="宋体" panose="02010600030101010101" pitchFamily="2" charset="-122"/>
              </a:rPr>
              <a:t>电路上很容易区分的两种情况</a:t>
            </a:r>
            <a:endParaRPr lang="en-US" altLang="zh-CN" dirty="0">
              <a:ea typeface="宋体" panose="02010600030101010101" pitchFamily="2" charset="-122"/>
            </a:endParaRPr>
          </a:p>
          <a:p>
            <a:pPr marL="684530" lvl="1" indent="-341630">
              <a:buFontTx/>
              <a:buAutoNum type="arabicPeriod"/>
            </a:pPr>
            <a:r>
              <a:rPr lang="zh-CN" altLang="en-US" dirty="0" smtClean="0">
                <a:ea typeface="宋体" panose="02010600030101010101" pitchFamily="2" charset="-122"/>
              </a:rPr>
              <a:t>高电平</a:t>
            </a:r>
            <a:r>
              <a:rPr lang="en-US" altLang="zh-CN" dirty="0" smtClean="0">
                <a:ea typeface="宋体" panose="02010600030101010101" pitchFamily="2" charset="-122"/>
              </a:rPr>
              <a:t>(</a:t>
            </a:r>
            <a:r>
              <a:rPr lang="zh-CN" altLang="en-US" dirty="0" smtClean="0">
                <a:ea typeface="宋体" panose="02010600030101010101" pitchFamily="2" charset="-122"/>
              </a:rPr>
              <a:t>电压存在</a:t>
            </a:r>
            <a:r>
              <a:rPr lang="en-US" altLang="zh-CN" dirty="0" smtClean="0">
                <a:ea typeface="宋体" panose="02010600030101010101" pitchFamily="2" charset="-122"/>
              </a:rPr>
              <a:t>) </a:t>
            </a:r>
            <a:r>
              <a:rPr lang="zh-CN" altLang="en-US" dirty="0" smtClean="0">
                <a:ea typeface="宋体" panose="02010600030101010101" pitchFamily="2" charset="-122"/>
              </a:rPr>
              <a:t>       </a:t>
            </a:r>
            <a:r>
              <a:rPr lang="en-US" altLang="zh-CN" dirty="0" smtClean="0">
                <a:ea typeface="宋体" panose="02010600030101010101" pitchFamily="2" charset="-122"/>
              </a:rPr>
              <a:t>–state </a:t>
            </a:r>
            <a:r>
              <a:rPr lang="en-US" altLang="zh-CN" dirty="0">
                <a:ea typeface="宋体" panose="02010600030101010101" pitchFamily="2" charset="-122"/>
              </a:rPr>
              <a:t>“1”</a:t>
            </a:r>
            <a:endParaRPr lang="en-US" altLang="zh-CN" dirty="0">
              <a:ea typeface="宋体" panose="02010600030101010101" pitchFamily="2" charset="-122"/>
            </a:endParaRPr>
          </a:p>
          <a:p>
            <a:pPr marL="684530" lvl="1" indent="-341630">
              <a:buFontTx/>
              <a:buAutoNum type="arabicPeriod"/>
            </a:pPr>
            <a:r>
              <a:rPr lang="zh-CN" altLang="en-US" dirty="0" smtClean="0">
                <a:ea typeface="宋体" panose="02010600030101010101" pitchFamily="2" charset="-122"/>
              </a:rPr>
              <a:t>低电平（电压不存在）</a:t>
            </a:r>
            <a:r>
              <a:rPr lang="en-US" altLang="zh-CN" dirty="0" smtClean="0">
                <a:ea typeface="宋体" panose="02010600030101010101" pitchFamily="2" charset="-122"/>
              </a:rPr>
              <a:t> –state “</a:t>
            </a:r>
            <a:r>
              <a:rPr lang="en-US" altLang="zh-CN" dirty="0">
                <a:ea typeface="宋体" panose="02010600030101010101" pitchFamily="2" charset="-122"/>
              </a:rPr>
              <a:t>0”</a:t>
            </a:r>
            <a:endParaRPr lang="en-US" altLang="zh-CN" dirty="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能不能考虑根据电压值来区分更多状态？ </a:t>
            </a:r>
            <a:endParaRPr lang="en-US" altLang="zh-CN" sz="2300" dirty="0" smtClean="0">
              <a:ea typeface="宋体" panose="02010600030101010101" pitchFamily="2" charset="-122"/>
            </a:endParaRPr>
          </a:p>
          <a:p>
            <a:pPr marL="684530" lvl="1" indent="-341630"/>
            <a:r>
              <a:rPr lang="zh-CN" altLang="en-US" dirty="0" smtClean="0">
                <a:ea typeface="宋体" panose="02010600030101010101" pitchFamily="2" charset="-122"/>
              </a:rPr>
              <a:t> 需要复杂的控制和检测电路。</a:t>
            </a:r>
            <a:endParaRPr lang="en-US" altLang="zh-CN" dirty="0" smtClean="0">
              <a:ea typeface="宋体" panose="02010600030101010101" pitchFamily="2" charset="-122"/>
            </a:endParaRPr>
          </a:p>
          <a:p>
            <a:pPr marL="684530" lvl="1" indent="-341630"/>
            <a:r>
              <a:rPr lang="zh-CN" altLang="en-US" dirty="0" smtClean="0">
                <a:ea typeface="宋体" panose="02010600030101010101" pitchFamily="2" charset="-122"/>
              </a:rPr>
              <a:t>打开开关  </a:t>
            </a:r>
            <a:r>
              <a:rPr lang="en-US" altLang="zh-CN" dirty="0" err="1" smtClean="0">
                <a:ea typeface="宋体" panose="02010600030101010101" pitchFamily="2" charset="-122"/>
              </a:rPr>
              <a:t>vs</a:t>
            </a:r>
            <a:r>
              <a:rPr lang="en-US" altLang="zh-CN" dirty="0" smtClean="0">
                <a:ea typeface="宋体" panose="02010600030101010101" pitchFamily="2" charset="-122"/>
              </a:rPr>
              <a:t> </a:t>
            </a:r>
            <a:r>
              <a:rPr lang="zh-CN" altLang="en-US" dirty="0" smtClean="0">
                <a:ea typeface="宋体" panose="02010600030101010101" pitchFamily="2" charset="-122"/>
              </a:rPr>
              <a:t>调整和测量电压</a:t>
            </a:r>
            <a:endParaRPr lang="en-US" altLang="zh-CN"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66738" y="323850"/>
            <a:ext cx="8001000" cy="1216025"/>
          </a:xfrm>
        </p:spPr>
        <p:txBody>
          <a:bodyPr/>
          <a:lstStyle/>
          <a:p>
            <a:pPr eaLnBrk="1" hangingPunct="1"/>
            <a:endParaRPr lang="zh-CN" altLang="zh-CN" dirty="0" smtClean="0"/>
          </a:p>
        </p:txBody>
      </p:sp>
      <p:sp>
        <p:nvSpPr>
          <p:cNvPr id="17411" name="Rectangle 3"/>
          <p:cNvSpPr>
            <a:spLocks noGrp="1" noChangeArrowheads="1"/>
          </p:cNvSpPr>
          <p:nvPr>
            <p:ph type="body" idx="1"/>
          </p:nvPr>
        </p:nvSpPr>
        <p:spPr/>
        <p:txBody>
          <a:bodyPr/>
          <a:lstStyle/>
          <a:p>
            <a:pPr eaLnBrk="1" hangingPunct="1">
              <a:lnSpc>
                <a:spcPct val="90000"/>
              </a:lnSpc>
            </a:pPr>
            <a:r>
              <a:rPr lang="zh-CN" altLang="en-US" b="1" dirty="0" smtClean="0">
                <a:solidFill>
                  <a:schemeClr val="folHlink"/>
                </a:solidFill>
              </a:rPr>
              <a:t>例</a:t>
            </a:r>
            <a:r>
              <a:rPr lang="en-US" altLang="zh-CN" b="1" dirty="0" smtClean="0">
                <a:solidFill>
                  <a:schemeClr val="folHlink"/>
                </a:solidFill>
              </a:rPr>
              <a:t>3</a:t>
            </a:r>
            <a:endParaRPr lang="en-US" altLang="zh-CN" b="1" dirty="0" smtClean="0">
              <a:solidFill>
                <a:schemeClr val="folHlink"/>
              </a:solidFill>
            </a:endParaRPr>
          </a:p>
          <a:p>
            <a:pPr eaLnBrk="1" hangingPunct="1">
              <a:lnSpc>
                <a:spcPct val="90000"/>
              </a:lnSpc>
              <a:buFont typeface="Wingdings" panose="05000000000000000000" pitchFamily="2" charset="2"/>
              <a:buNone/>
            </a:pPr>
            <a:endParaRPr lang="en-US" altLang="zh-CN" sz="1500" b="1" dirty="0" smtClean="0">
              <a:solidFill>
                <a:schemeClr val="folHlink"/>
              </a:solidFill>
            </a:endParaRPr>
          </a:p>
          <a:p>
            <a:pPr eaLnBrk="1" hangingPunct="1">
              <a:lnSpc>
                <a:spcPct val="90000"/>
              </a:lnSpc>
              <a:buFont typeface="Wingdings" panose="05000000000000000000" pitchFamily="2" charset="2"/>
              <a:buNone/>
            </a:pPr>
            <a:r>
              <a:rPr lang="en-US" altLang="zh-CN" b="1" dirty="0" smtClean="0"/>
              <a:t>  </a:t>
            </a:r>
            <a:r>
              <a:rPr lang="en-US" altLang="zh-CN" b="1" dirty="0" smtClean="0">
                <a:solidFill>
                  <a:schemeClr val="folHlink"/>
                </a:solidFill>
              </a:rPr>
              <a:t>X</a:t>
            </a:r>
            <a:r>
              <a:rPr lang="zh-CN" altLang="en-US" b="1" dirty="0" smtClean="0">
                <a:solidFill>
                  <a:schemeClr val="folHlink"/>
                </a:solidFill>
              </a:rPr>
              <a:t>补</a:t>
            </a:r>
            <a:r>
              <a:rPr lang="en-US" altLang="zh-CN" b="1" dirty="0" smtClean="0">
                <a:solidFill>
                  <a:schemeClr val="folHlink"/>
                </a:solidFill>
              </a:rPr>
              <a:t>=10101    Y</a:t>
            </a:r>
            <a:r>
              <a:rPr lang="zh-CN" altLang="en-US" b="1" dirty="0" smtClean="0">
                <a:solidFill>
                  <a:schemeClr val="folHlink"/>
                </a:solidFill>
              </a:rPr>
              <a:t>补</a:t>
            </a:r>
            <a:r>
              <a:rPr lang="en-US" altLang="zh-CN" b="1" dirty="0" smtClean="0">
                <a:solidFill>
                  <a:schemeClr val="folHlink"/>
                </a:solidFill>
              </a:rPr>
              <a:t>=11000    </a:t>
            </a:r>
            <a:r>
              <a:rPr lang="zh-CN" altLang="en-US" b="1" dirty="0" smtClean="0">
                <a:solidFill>
                  <a:schemeClr val="folHlink"/>
                </a:solidFill>
              </a:rPr>
              <a:t>求</a:t>
            </a:r>
            <a:r>
              <a:rPr lang="en-US" altLang="zh-CN" b="1" dirty="0" smtClean="0">
                <a:solidFill>
                  <a:schemeClr val="folHlink"/>
                </a:solidFill>
              </a:rPr>
              <a:t>X+Y</a:t>
            </a:r>
            <a:endParaRPr lang="en-US" altLang="zh-CN" b="1" baseline="-30000" dirty="0" smtClean="0">
              <a:solidFill>
                <a:schemeClr val="folHlink"/>
              </a:solidFill>
            </a:endParaRPr>
          </a:p>
          <a:p>
            <a:pPr eaLnBrk="1" hangingPunct="1">
              <a:lnSpc>
                <a:spcPct val="90000"/>
              </a:lnSpc>
              <a:buFont typeface="Wingdings" panose="05000000000000000000" pitchFamily="2" charset="2"/>
              <a:buNone/>
            </a:pPr>
            <a:endParaRPr lang="en-US" altLang="zh-CN" sz="1700" b="1" dirty="0" smtClean="0">
              <a:solidFill>
                <a:schemeClr val="folHlink"/>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4213" y="333375"/>
            <a:ext cx="7705725" cy="1143000"/>
          </a:xfrm>
        </p:spPr>
        <p:txBody>
          <a:bodyPr/>
          <a:lstStyle/>
          <a:p>
            <a:pPr eaLnBrk="1" hangingPunct="1"/>
            <a:r>
              <a:rPr lang="en-US" altLang="zh-CN" b="1" smtClean="0">
                <a:solidFill>
                  <a:srgbClr val="FF3300"/>
                </a:solidFill>
                <a:latin typeface="华文楷体" pitchFamily="2" charset="-122"/>
                <a:ea typeface="华文楷体" pitchFamily="2" charset="-122"/>
              </a:rPr>
              <a:t>3.3</a:t>
            </a:r>
            <a:r>
              <a:rPr lang="zh-CN" altLang="en-US" b="1" smtClean="0">
                <a:solidFill>
                  <a:srgbClr val="FF3300"/>
                </a:solidFill>
                <a:latin typeface="华文楷体" pitchFamily="2" charset="-122"/>
                <a:ea typeface="华文楷体" pitchFamily="2" charset="-122"/>
              </a:rPr>
              <a:t> 反码 </a:t>
            </a:r>
            <a:endParaRPr lang="zh-CN" altLang="en-US" b="1" smtClean="0">
              <a:solidFill>
                <a:srgbClr val="FF3300"/>
              </a:solidFill>
              <a:latin typeface="华文楷体" pitchFamily="2" charset="-122"/>
              <a:ea typeface="华文楷体" pitchFamily="2" charset="-122"/>
            </a:endParaRPr>
          </a:p>
        </p:txBody>
      </p:sp>
      <p:sp>
        <p:nvSpPr>
          <p:cNvPr id="26627" name="Rectangle 3"/>
          <p:cNvSpPr>
            <a:spLocks noGrp="1" noChangeArrowheads="1"/>
          </p:cNvSpPr>
          <p:nvPr>
            <p:ph type="body" idx="1"/>
          </p:nvPr>
        </p:nvSpPr>
        <p:spPr>
          <a:xfrm>
            <a:off x="683568" y="1412776"/>
            <a:ext cx="7705725" cy="5257800"/>
          </a:xfrm>
        </p:spPr>
        <p:txBody>
          <a:bodyPr/>
          <a:lstStyle/>
          <a:p>
            <a:pPr eaLnBrk="1" hangingPunct="1">
              <a:buFont typeface="Wingdings" panose="05000000000000000000" pitchFamily="2" charset="2"/>
              <a:buNone/>
            </a:pP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）定义</a:t>
            </a:r>
            <a:endParaRPr lang="zh-CN" altLang="en-US" sz="2500" b="1" dirty="0" smtClean="0">
              <a:latin typeface="华文楷体" pitchFamily="2" charset="-122"/>
              <a:ea typeface="华文楷体" pitchFamily="2" charset="-122"/>
            </a:endParaRPr>
          </a:p>
          <a:p>
            <a:pPr eaLnBrk="1" hangingPunct="1">
              <a:buFont typeface="Wingdings" panose="05000000000000000000" pitchFamily="2" charset="2"/>
              <a:buNone/>
            </a:pPr>
            <a:r>
              <a:rPr lang="zh-CN" altLang="en-US" sz="2500" b="1" dirty="0" smtClean="0">
                <a:latin typeface="华文楷体" pitchFamily="2" charset="-122"/>
                <a:ea typeface="华文楷体" pitchFamily="2" charset="-122"/>
              </a:rPr>
              <a:t>    为方便计算机实现对负数求补。可通过反码求补码。将求补操作改变为简单的求反。</a:t>
            </a:r>
            <a:endParaRPr lang="zh-CN" altLang="en-US" sz="2500" b="1" dirty="0" smtClean="0">
              <a:latin typeface="华文楷体" pitchFamily="2" charset="-122"/>
              <a:ea typeface="华文楷体" pitchFamily="2" charset="-122"/>
            </a:endParaRPr>
          </a:p>
          <a:p>
            <a:pPr eaLnBrk="1" hangingPunct="1"/>
            <a:r>
              <a:rPr lang="zh-CN" altLang="en-US" sz="2500" b="1" dirty="0" smtClean="0">
                <a:latin typeface="华文楷体" pitchFamily="2" charset="-122"/>
                <a:ea typeface="华文楷体" pitchFamily="2" charset="-122"/>
              </a:rPr>
              <a:t>对正数来说，其反码和原码的形式是相同的，而负数的反码是符号位为</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，数值部分等于其各位的绝对值求反。</a:t>
            </a:r>
            <a:r>
              <a:rPr lang="zh-CN" altLang="en-US" sz="2100" b="1" dirty="0" smtClean="0">
                <a:latin typeface="华文楷体" pitchFamily="2" charset="-122"/>
                <a:ea typeface="华文楷体" pitchFamily="2" charset="-122"/>
              </a:rPr>
              <a:t>如</a:t>
            </a:r>
            <a:r>
              <a:rPr lang="en-US" altLang="zh-CN" sz="2100" b="1" dirty="0" smtClean="0">
                <a:latin typeface="华文楷体" pitchFamily="2" charset="-122"/>
                <a:ea typeface="华文楷体" pitchFamily="2" charset="-122"/>
              </a:rPr>
              <a:t>:X        [X]</a:t>
            </a:r>
            <a:r>
              <a:rPr lang="zh-CN" altLang="en-US" sz="2100" b="1" baseline="-25000" dirty="0" smtClean="0">
                <a:latin typeface="华文楷体" pitchFamily="2" charset="-122"/>
                <a:ea typeface="华文楷体" pitchFamily="2" charset="-122"/>
              </a:rPr>
              <a:t>原</a:t>
            </a:r>
            <a:r>
              <a:rPr lang="zh-CN" altLang="en-US" sz="2100" b="1" dirty="0" smtClean="0">
                <a:latin typeface="华文楷体" pitchFamily="2" charset="-122"/>
                <a:ea typeface="华文楷体" pitchFamily="2" charset="-122"/>
              </a:rPr>
              <a:t>      </a:t>
            </a:r>
            <a:r>
              <a:rPr lang="en-US" altLang="zh-CN" sz="2100" b="1" dirty="0" smtClean="0">
                <a:latin typeface="华文楷体" pitchFamily="2" charset="-122"/>
                <a:ea typeface="华文楷体" pitchFamily="2" charset="-122"/>
              </a:rPr>
              <a:t>[X]</a:t>
            </a:r>
            <a:r>
              <a:rPr lang="zh-CN" altLang="en-US" sz="2100" b="1" baseline="-25000" dirty="0" smtClean="0">
                <a:latin typeface="华文楷体" pitchFamily="2" charset="-122"/>
                <a:ea typeface="华文楷体" pitchFamily="2" charset="-122"/>
              </a:rPr>
              <a:t>反</a:t>
            </a:r>
            <a:endParaRPr lang="zh-CN" altLang="en-US" sz="2100" b="1" baseline="-25000" dirty="0" smtClean="0">
              <a:latin typeface="华文楷体" pitchFamily="2" charset="-122"/>
              <a:ea typeface="华文楷体" pitchFamily="2" charset="-122"/>
            </a:endParaRPr>
          </a:p>
          <a:p>
            <a:pPr eaLnBrk="1" hangingPunct="1">
              <a:buFont typeface="Wingdings" panose="05000000000000000000" pitchFamily="2" charset="2"/>
              <a:buNone/>
            </a:pPr>
            <a:r>
              <a:rPr lang="zh-CN" altLang="en-US" sz="2100" b="1" dirty="0" smtClean="0">
                <a:latin typeface="华文楷体" pitchFamily="2" charset="-122"/>
                <a:ea typeface="华文楷体" pitchFamily="2" charset="-122"/>
              </a:rPr>
              <a:t>                ＋</a:t>
            </a:r>
            <a:r>
              <a:rPr lang="en-US" altLang="zh-CN" sz="2100" b="1" dirty="0" smtClean="0">
                <a:latin typeface="华文楷体" pitchFamily="2" charset="-122"/>
                <a:ea typeface="华文楷体" pitchFamily="2" charset="-122"/>
              </a:rPr>
              <a:t>1101     01101      01101</a:t>
            </a:r>
            <a:endParaRPr lang="en-US" altLang="zh-CN" sz="2100" b="1" dirty="0" smtClean="0">
              <a:latin typeface="华文楷体" pitchFamily="2" charset="-122"/>
              <a:ea typeface="华文楷体" pitchFamily="2" charset="-122"/>
            </a:endParaRPr>
          </a:p>
          <a:p>
            <a:pPr eaLnBrk="1" hangingPunct="1">
              <a:buFont typeface="Wingdings" panose="05000000000000000000" pitchFamily="2" charset="2"/>
              <a:buNone/>
            </a:pPr>
            <a:r>
              <a:rPr lang="en-US" altLang="zh-CN" sz="2100" b="1" dirty="0" smtClean="0">
                <a:latin typeface="华文楷体" pitchFamily="2" charset="-122"/>
                <a:ea typeface="华文楷体" pitchFamily="2" charset="-122"/>
              </a:rPr>
              <a:t>                </a:t>
            </a:r>
            <a:r>
              <a:rPr lang="zh-CN" altLang="en-US" sz="2100" b="1" dirty="0" smtClean="0">
                <a:latin typeface="华文楷体" pitchFamily="2" charset="-122"/>
                <a:ea typeface="华文楷体" pitchFamily="2" charset="-122"/>
              </a:rPr>
              <a:t>－</a:t>
            </a:r>
            <a:r>
              <a:rPr lang="en-US" altLang="zh-CN" sz="2100" b="1" dirty="0" smtClean="0">
                <a:latin typeface="华文楷体" pitchFamily="2" charset="-122"/>
                <a:ea typeface="华文楷体" pitchFamily="2" charset="-122"/>
              </a:rPr>
              <a:t>1101     11101      10010</a:t>
            </a:r>
            <a:endParaRPr lang="en-US" altLang="zh-CN" sz="2100" b="1" dirty="0" smtClean="0">
              <a:latin typeface="华文楷体" pitchFamily="2" charset="-122"/>
              <a:ea typeface="华文楷体" pitchFamily="2" charset="-122"/>
            </a:endParaRPr>
          </a:p>
          <a:p>
            <a:pPr eaLnBrk="1" hangingPunct="1"/>
            <a:r>
              <a:rPr lang="zh-CN" altLang="en-US" sz="2500" b="1" dirty="0" smtClean="0">
                <a:latin typeface="华文楷体" pitchFamily="2" charset="-122"/>
                <a:ea typeface="华文楷体" pitchFamily="2" charset="-122"/>
              </a:rPr>
              <a:t>在反码表示中，真值</a:t>
            </a:r>
            <a:r>
              <a:rPr lang="en-US" altLang="zh-CN" sz="2500" b="1" dirty="0" smtClean="0">
                <a:latin typeface="华文楷体" pitchFamily="2" charset="-122"/>
                <a:ea typeface="华文楷体" pitchFamily="2" charset="-122"/>
              </a:rPr>
              <a:t>0</a:t>
            </a:r>
            <a:r>
              <a:rPr lang="zh-CN" altLang="en-US" sz="2500" b="1" dirty="0" smtClean="0">
                <a:latin typeface="华文楷体" pitchFamily="2" charset="-122"/>
                <a:ea typeface="华文楷体" pitchFamily="2" charset="-122"/>
              </a:rPr>
              <a:t>也有两种不同的表示形式：</a:t>
            </a:r>
            <a:endParaRPr lang="zh-CN" altLang="en-US" sz="2500" b="1" dirty="0" smtClean="0">
              <a:latin typeface="华文楷体" pitchFamily="2" charset="-122"/>
              <a:ea typeface="华文楷体" pitchFamily="2" charset="-122"/>
            </a:endParaRPr>
          </a:p>
          <a:p>
            <a:pPr eaLnBrk="1" hangingPunct="1">
              <a:buFont typeface="Wingdings" panose="05000000000000000000" pitchFamily="2" charset="2"/>
              <a:buNone/>
            </a:pPr>
            <a:r>
              <a:rPr lang="zh-CN" altLang="en-US" sz="2500" b="1" dirty="0" smtClean="0">
                <a:latin typeface="华文楷体" pitchFamily="2" charset="-122"/>
                <a:ea typeface="华文楷体" pitchFamily="2" charset="-122"/>
              </a:rPr>
              <a:t>   </a:t>
            </a:r>
            <a:r>
              <a:rPr lang="en-US" altLang="zh-CN"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a:t>
            </a:r>
            <a:r>
              <a:rPr lang="zh-CN" altLang="en-US"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a:t>
            </a:r>
            <a:r>
              <a:rPr lang="en-US" altLang="zh-CN"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0]</a:t>
            </a:r>
            <a:r>
              <a:rPr lang="zh-CN" altLang="en-US" sz="2500" b="1" baseline="-25000"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反</a:t>
            </a:r>
            <a:r>
              <a:rPr lang="zh-CN" altLang="en-US"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a:t>
            </a:r>
            <a:r>
              <a:rPr lang="en-US" altLang="zh-CN"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00000</a:t>
            </a:r>
            <a:endParaRPr lang="en-US" altLang="zh-CN"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endParaRPr>
          </a:p>
          <a:p>
            <a:pPr eaLnBrk="1" hangingPunct="1">
              <a:buFont typeface="Wingdings" panose="05000000000000000000" pitchFamily="2" charset="2"/>
              <a:buNone/>
            </a:pPr>
            <a:r>
              <a:rPr lang="en-US" altLang="zh-CN"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   [</a:t>
            </a:r>
            <a:r>
              <a:rPr lang="zh-CN" altLang="en-US"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a:t>
            </a:r>
            <a:r>
              <a:rPr lang="en-US" altLang="zh-CN"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0]</a:t>
            </a:r>
            <a:r>
              <a:rPr lang="zh-CN" altLang="en-US" sz="2500" b="1" baseline="-25000"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反</a:t>
            </a:r>
            <a:r>
              <a:rPr lang="zh-CN" altLang="en-US"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a:t>
            </a:r>
            <a:r>
              <a:rPr lang="en-US" altLang="zh-CN"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11111</a:t>
            </a:r>
            <a:endParaRPr lang="en-US" altLang="zh-CN"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endParaRPr>
          </a:p>
          <a:p>
            <a:pPr eaLnBrk="1" hangingPunct="1">
              <a:buFont typeface="Wingdings" panose="05000000000000000000" pitchFamily="2" charset="2"/>
              <a:buNone/>
            </a:pPr>
            <a:r>
              <a:rPr lang="zh-CN" altLang="en-US"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a:t>
            </a:r>
            <a:r>
              <a:rPr lang="en-US" altLang="zh-CN"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2</a:t>
            </a:r>
            <a:r>
              <a:rPr lang="zh-CN" altLang="en-US"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）负数的补码</a:t>
            </a:r>
            <a:r>
              <a:rPr lang="en-US" altLang="zh-CN"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a:t>
            </a:r>
            <a:r>
              <a:rPr lang="zh-CN" altLang="en-US"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反码</a:t>
            </a:r>
            <a:r>
              <a:rPr lang="en-US" altLang="zh-CN" sz="2500" b="1" dirty="0" smtClean="0">
                <a:ln w="22225">
                  <a:solidFill>
                    <a:schemeClr val="accent2"/>
                  </a:solidFill>
                  <a:prstDash val="solid"/>
                </a:ln>
                <a:solidFill>
                  <a:schemeClr val="accent2">
                    <a:lumMod val="40000"/>
                    <a:lumOff val="60000"/>
                  </a:schemeClr>
                </a:solidFill>
                <a:effectLst/>
                <a:latin typeface="华文楷体" pitchFamily="2" charset="-122"/>
                <a:ea typeface="华文楷体" pitchFamily="2" charset="-122"/>
              </a:rPr>
              <a:t>+1 </a:t>
            </a:r>
            <a:endParaRPr lang="en-US" altLang="zh-CN" sz="2500" b="1" dirty="0" smtClean="0">
              <a:latin typeface="华文楷体" pitchFamily="2" charset="-122"/>
              <a:ea typeface="华文楷体" pitchFamily="2" charset="-122"/>
            </a:endParaRPr>
          </a:p>
          <a:p>
            <a:pPr eaLnBrk="1" hangingPunct="1">
              <a:buFont typeface="Wingdings" panose="05000000000000000000" pitchFamily="2" charset="2"/>
              <a:buNone/>
            </a:pPr>
            <a:endParaRPr lang="en-US" altLang="zh-CN" sz="2500" b="1" dirty="0" smtClean="0">
              <a:latin typeface="华文楷体" pitchFamily="2" charset="-122"/>
              <a:ea typeface="华文楷体" pitchFamily="2" charset="-122"/>
            </a:endParaRPr>
          </a:p>
          <a:p>
            <a:pPr eaLnBrk="1" hangingPunct="1"/>
            <a:endParaRPr lang="en-US" altLang="zh-CN" sz="25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11188" y="333375"/>
            <a:ext cx="8001000" cy="1216025"/>
          </a:xfrm>
        </p:spPr>
        <p:txBody>
          <a:bodyPr/>
          <a:lstStyle/>
          <a:p>
            <a:pPr eaLnBrk="1" hangingPunct="1"/>
            <a:r>
              <a:rPr lang="zh-CN" altLang="en-US" b="1" smtClean="0">
                <a:solidFill>
                  <a:srgbClr val="FF3300"/>
                </a:solidFill>
                <a:latin typeface="华文楷体" pitchFamily="2" charset="-122"/>
                <a:ea typeface="华文楷体" pitchFamily="2" charset="-122"/>
              </a:rPr>
              <a:t>证明：负数的补码</a:t>
            </a:r>
            <a:r>
              <a:rPr lang="en-US" altLang="zh-CN" b="1" smtClean="0">
                <a:solidFill>
                  <a:srgbClr val="FF3300"/>
                </a:solidFill>
                <a:latin typeface="华文楷体" pitchFamily="2" charset="-122"/>
                <a:ea typeface="华文楷体" pitchFamily="2" charset="-122"/>
              </a:rPr>
              <a:t>=</a:t>
            </a:r>
            <a:r>
              <a:rPr lang="zh-CN" altLang="en-US" b="1" smtClean="0">
                <a:solidFill>
                  <a:srgbClr val="FF3300"/>
                </a:solidFill>
                <a:latin typeface="华文楷体" pitchFamily="2" charset="-122"/>
                <a:ea typeface="华文楷体" pitchFamily="2" charset="-122"/>
              </a:rPr>
              <a:t>反码</a:t>
            </a:r>
            <a:r>
              <a:rPr lang="en-US" altLang="zh-CN" b="1" smtClean="0">
                <a:solidFill>
                  <a:srgbClr val="FF3300"/>
                </a:solidFill>
                <a:latin typeface="华文楷体" pitchFamily="2" charset="-122"/>
                <a:ea typeface="华文楷体" pitchFamily="2" charset="-122"/>
              </a:rPr>
              <a:t>+1</a:t>
            </a:r>
            <a:endParaRPr lang="en-US" altLang="zh-CN" b="1" smtClean="0">
              <a:solidFill>
                <a:srgbClr val="FF3300"/>
              </a:solidFill>
              <a:latin typeface="华文楷体" pitchFamily="2" charset="-122"/>
              <a:ea typeface="华文楷体" pitchFamily="2" charset="-122"/>
            </a:endParaRPr>
          </a:p>
        </p:txBody>
      </p:sp>
      <p:sp>
        <p:nvSpPr>
          <p:cNvPr id="27651" name="Rectangle 3"/>
          <p:cNvSpPr>
            <a:spLocks noGrp="1" noChangeArrowheads="1"/>
          </p:cNvSpPr>
          <p:nvPr>
            <p:ph type="body" idx="1"/>
          </p:nvPr>
        </p:nvSpPr>
        <p:spPr>
          <a:xfrm>
            <a:off x="566738" y="1752600"/>
            <a:ext cx="8001000" cy="4916488"/>
          </a:xfrm>
        </p:spPr>
        <p:txBody>
          <a:bodyPr/>
          <a:lstStyle/>
          <a:p>
            <a:pPr eaLnBrk="1" hangingPunct="1">
              <a:lnSpc>
                <a:spcPct val="80000"/>
              </a:lnSpc>
              <a:buFont typeface="Wingdings" panose="05000000000000000000" pitchFamily="2" charset="2"/>
              <a:buNone/>
            </a:pPr>
            <a:r>
              <a:rPr lang="en-US" altLang="zh-CN" sz="2500" smtClean="0"/>
              <a:t>        </a:t>
            </a:r>
            <a:r>
              <a:rPr lang="zh-CN" altLang="en-US" sz="2500" smtClean="0"/>
              <a:t>假设二进制补</a:t>
            </a:r>
            <a:r>
              <a:rPr lang="zh-CN" altLang="en-US" sz="2400" b="1" smtClean="0">
                <a:latin typeface="华文楷体" pitchFamily="2" charset="-122"/>
                <a:ea typeface="华文楷体" pitchFamily="2" charset="-122"/>
              </a:rPr>
              <a:t>码形式为</a:t>
            </a:r>
            <a:r>
              <a:rPr lang="en-US" altLang="zh-CN" sz="2400" b="1" smtClean="0">
                <a:latin typeface="华文楷体" pitchFamily="2" charset="-122"/>
                <a:ea typeface="华文楷体" pitchFamily="2" charset="-122"/>
              </a:rPr>
              <a:t>X</a:t>
            </a:r>
            <a:r>
              <a:rPr lang="en-US" altLang="zh-CN" sz="2400" b="1" baseline="-25000" smtClean="0">
                <a:latin typeface="华文楷体" pitchFamily="2" charset="-122"/>
                <a:ea typeface="华文楷体" pitchFamily="2" charset="-122"/>
              </a:rPr>
              <a:t>n </a:t>
            </a:r>
            <a:r>
              <a:rPr lang="en-US" altLang="zh-CN" sz="2400" b="1" smtClean="0">
                <a:latin typeface="华文楷体" pitchFamily="2" charset="-122"/>
                <a:ea typeface="华文楷体" pitchFamily="2" charset="-122"/>
              </a:rPr>
              <a:t>X</a:t>
            </a:r>
            <a:r>
              <a:rPr lang="en-US" altLang="zh-CN" sz="2400" b="1" baseline="-25000" smtClean="0">
                <a:latin typeface="华文楷体" pitchFamily="2" charset="-122"/>
                <a:ea typeface="华文楷体" pitchFamily="2" charset="-122"/>
              </a:rPr>
              <a:t>n-1</a:t>
            </a:r>
            <a:r>
              <a:rPr lang="en-US" altLang="zh-CN" sz="2400" b="1" smtClean="0">
                <a:latin typeface="华文楷体" pitchFamily="2" charset="-122"/>
                <a:ea typeface="华文楷体" pitchFamily="2" charset="-122"/>
              </a:rPr>
              <a:t>…X</a:t>
            </a:r>
            <a:r>
              <a:rPr lang="en-US" altLang="zh-CN" sz="2400" b="1" baseline="-25000" smtClean="0">
                <a:latin typeface="华文楷体" pitchFamily="2" charset="-122"/>
                <a:ea typeface="华文楷体" pitchFamily="2" charset="-122"/>
              </a:rPr>
              <a:t>1</a:t>
            </a:r>
            <a:r>
              <a:rPr lang="en-US" altLang="zh-CN" sz="2400" b="1" smtClean="0">
                <a:latin typeface="华文楷体" pitchFamily="2" charset="-122"/>
                <a:ea typeface="华文楷体" pitchFamily="2" charset="-122"/>
              </a:rPr>
              <a:t>X</a:t>
            </a:r>
            <a:r>
              <a:rPr lang="en-US" altLang="zh-CN" sz="2400" b="1" baseline="-25000" smtClean="0">
                <a:latin typeface="华文楷体" pitchFamily="2" charset="-122"/>
                <a:ea typeface="华文楷体" pitchFamily="2" charset="-122"/>
              </a:rPr>
              <a:t>0</a:t>
            </a:r>
            <a:r>
              <a:rPr lang="en-US" altLang="zh-CN" sz="2400" b="1" smtClean="0">
                <a:latin typeface="华文楷体" pitchFamily="2" charset="-122"/>
                <a:ea typeface="华文楷体" pitchFamily="2" charset="-122"/>
              </a:rPr>
              <a:t> , </a:t>
            </a:r>
            <a:r>
              <a:rPr lang="zh-CN" altLang="en-US" sz="2400" b="1" smtClean="0">
                <a:latin typeface="华文楷体" pitchFamily="2" charset="-122"/>
                <a:ea typeface="华文楷体" pitchFamily="2" charset="-122"/>
              </a:rPr>
              <a:t>其中</a:t>
            </a:r>
            <a:r>
              <a:rPr lang="en-US" altLang="zh-CN" sz="2400" b="1" smtClean="0">
                <a:latin typeface="华文楷体" pitchFamily="2" charset="-122"/>
                <a:ea typeface="华文楷体" pitchFamily="2" charset="-122"/>
              </a:rPr>
              <a:t>X</a:t>
            </a:r>
            <a:r>
              <a:rPr lang="en-US" altLang="zh-CN" sz="2400" b="1" baseline="-25000" smtClean="0">
                <a:latin typeface="华文楷体" pitchFamily="2" charset="-122"/>
                <a:ea typeface="华文楷体" pitchFamily="2" charset="-122"/>
              </a:rPr>
              <a:t>n</a:t>
            </a:r>
            <a:r>
              <a:rPr lang="zh-CN" altLang="en-US" sz="2400" b="1" baseline="-25000" smtClean="0">
                <a:latin typeface="华文楷体" pitchFamily="2" charset="-122"/>
                <a:ea typeface="华文楷体" pitchFamily="2" charset="-122"/>
              </a:rPr>
              <a:t>为</a:t>
            </a:r>
            <a:r>
              <a:rPr lang="zh-CN" altLang="en-US" sz="2400" b="1" smtClean="0">
                <a:latin typeface="华文楷体" pitchFamily="2" charset="-122"/>
                <a:ea typeface="华文楷体" pitchFamily="2" charset="-122"/>
              </a:rPr>
              <a:t>符号位，共有</a:t>
            </a:r>
            <a:r>
              <a:rPr lang="en-US" altLang="zh-CN" sz="2400" b="1" smtClean="0">
                <a:latin typeface="华文楷体" pitchFamily="2" charset="-122"/>
                <a:ea typeface="华文楷体" pitchFamily="2" charset="-122"/>
              </a:rPr>
              <a:t>n+1</a:t>
            </a:r>
            <a:r>
              <a:rPr lang="zh-CN" altLang="en-US" sz="2400" b="1" smtClean="0">
                <a:latin typeface="华文楷体" pitchFamily="2" charset="-122"/>
                <a:ea typeface="华文楷体" pitchFamily="2" charset="-122"/>
              </a:rPr>
              <a:t>位。</a:t>
            </a:r>
            <a:r>
              <a:rPr lang="zh-CN" altLang="en-US" sz="2500" smtClean="0"/>
              <a:t>定点整数表示。</a:t>
            </a:r>
            <a:endParaRPr lang="zh-CN" altLang="en-US" sz="2500" smtClean="0"/>
          </a:p>
          <a:p>
            <a:pPr eaLnBrk="1" hangingPunct="1">
              <a:lnSpc>
                <a:spcPct val="80000"/>
              </a:lnSpc>
              <a:buFont typeface="Wingdings" panose="05000000000000000000" pitchFamily="2" charset="2"/>
              <a:buNone/>
            </a:pPr>
            <a:r>
              <a:rPr lang="zh-CN" altLang="en-US" sz="2500" smtClean="0"/>
              <a:t>       证明</a:t>
            </a:r>
            <a:r>
              <a:rPr lang="en-US" altLang="zh-CN" sz="2500" smtClean="0"/>
              <a:t>: </a:t>
            </a:r>
            <a:r>
              <a:rPr lang="zh-CN" altLang="en-US" sz="2500" smtClean="0"/>
              <a:t>负数补码的定义： </a:t>
            </a:r>
            <a:r>
              <a:rPr lang="en-US" altLang="zh-CN" sz="2400" b="1" smtClean="0">
                <a:latin typeface="华文楷体" pitchFamily="2" charset="-122"/>
                <a:ea typeface="华文楷体" pitchFamily="2" charset="-122"/>
              </a:rPr>
              <a:t>[X]</a:t>
            </a:r>
            <a:r>
              <a:rPr lang="zh-CN" altLang="en-US" sz="2400" b="1" baseline="-25000" smtClean="0">
                <a:latin typeface="华文楷体" pitchFamily="2" charset="-122"/>
                <a:ea typeface="华文楷体" pitchFamily="2" charset="-122"/>
              </a:rPr>
              <a:t>补</a:t>
            </a:r>
            <a:r>
              <a:rPr lang="zh-CN" altLang="en-US" sz="2400" b="1" smtClean="0">
                <a:latin typeface="华文楷体" pitchFamily="2" charset="-122"/>
                <a:ea typeface="华文楷体" pitchFamily="2" charset="-122"/>
              </a:rPr>
              <a:t>＝</a:t>
            </a:r>
            <a:r>
              <a:rPr lang="zh-CN" altLang="en-US" sz="2500" smtClean="0"/>
              <a:t> </a:t>
            </a:r>
            <a:r>
              <a:rPr lang="en-US" altLang="zh-CN" sz="2500" b="1" smtClean="0"/>
              <a:t>2</a:t>
            </a:r>
            <a:r>
              <a:rPr lang="en-US" altLang="zh-CN" sz="2500" b="1" baseline="30000" smtClean="0"/>
              <a:t>n+1</a:t>
            </a:r>
            <a:r>
              <a:rPr lang="en-US" altLang="zh-CN" sz="2500" b="1" smtClean="0"/>
              <a:t>-|X|</a:t>
            </a:r>
            <a:endParaRPr lang="en-US" altLang="zh-CN" sz="2500" b="1" smtClean="0"/>
          </a:p>
          <a:p>
            <a:pPr eaLnBrk="1" hangingPunct="1">
              <a:lnSpc>
                <a:spcPct val="80000"/>
              </a:lnSpc>
              <a:buFont typeface="Wingdings" panose="05000000000000000000" pitchFamily="2" charset="2"/>
              <a:buNone/>
            </a:pPr>
            <a:r>
              <a:rPr lang="en-US" altLang="zh-CN" sz="2500" b="1" smtClean="0"/>
              <a:t>        </a:t>
            </a:r>
            <a:r>
              <a:rPr lang="zh-CN" altLang="en-US" sz="2500" b="1" smtClean="0"/>
              <a:t>其中 </a:t>
            </a:r>
            <a:r>
              <a:rPr lang="en-US" altLang="zh-CN" sz="2500" smtClean="0"/>
              <a:t>|X|</a:t>
            </a:r>
            <a:r>
              <a:rPr lang="zh-CN" altLang="en-US" sz="2500" smtClean="0"/>
              <a:t>为</a:t>
            </a:r>
            <a:r>
              <a:rPr lang="en-US" altLang="zh-CN" sz="2500" smtClean="0"/>
              <a:t>X</a:t>
            </a:r>
            <a:r>
              <a:rPr lang="zh-CN" altLang="en-US" sz="2500" smtClean="0"/>
              <a:t>符号位由</a:t>
            </a:r>
            <a:r>
              <a:rPr lang="en-US" altLang="zh-CN" sz="2500" smtClean="0"/>
              <a:t>1</a:t>
            </a:r>
            <a:r>
              <a:rPr lang="zh-CN" altLang="en-US" sz="2500" smtClean="0"/>
              <a:t>改为</a:t>
            </a:r>
            <a:r>
              <a:rPr lang="en-US" altLang="zh-CN" sz="2500" smtClean="0"/>
              <a:t>0</a:t>
            </a:r>
            <a:r>
              <a:rPr lang="zh-CN" altLang="en-US" sz="2500" smtClean="0"/>
              <a:t>，</a:t>
            </a:r>
            <a:endParaRPr lang="zh-CN" altLang="en-US" sz="2500" smtClean="0"/>
          </a:p>
          <a:p>
            <a:pPr eaLnBrk="1" hangingPunct="1">
              <a:lnSpc>
                <a:spcPct val="80000"/>
              </a:lnSpc>
              <a:buFont typeface="Wingdings" panose="05000000000000000000" pitchFamily="2" charset="2"/>
              <a:buNone/>
            </a:pPr>
            <a:r>
              <a:rPr lang="zh-CN" altLang="en-US" sz="2500" smtClean="0"/>
              <a:t>        可知一个负数</a:t>
            </a:r>
            <a:r>
              <a:rPr lang="en-US" altLang="zh-CN" sz="2500" smtClean="0"/>
              <a:t>|X|</a:t>
            </a:r>
            <a:r>
              <a:rPr lang="zh-CN" altLang="en-US" sz="2500" smtClean="0"/>
              <a:t>加上它的反码</a:t>
            </a:r>
            <a:r>
              <a:rPr lang="en-US" altLang="zh-CN" sz="2500" smtClean="0"/>
              <a:t>x</a:t>
            </a:r>
            <a:r>
              <a:rPr lang="zh-CN" altLang="en-US" sz="2500" baseline="-25000" smtClean="0"/>
              <a:t>反</a:t>
            </a:r>
            <a:r>
              <a:rPr lang="zh-CN" altLang="en-US" sz="2500" smtClean="0"/>
              <a:t> ，则此全部二进制位是满的，也就是全部是</a:t>
            </a:r>
            <a:r>
              <a:rPr lang="en-US" altLang="zh-CN" sz="2500" smtClean="0"/>
              <a:t>1</a:t>
            </a:r>
            <a:r>
              <a:rPr lang="zh-CN" altLang="en-US" sz="2500" smtClean="0"/>
              <a:t>，其值为</a:t>
            </a:r>
            <a:r>
              <a:rPr lang="en-US" altLang="zh-CN" sz="2500" smtClean="0"/>
              <a:t>2</a:t>
            </a:r>
            <a:r>
              <a:rPr lang="en-US" altLang="zh-CN" sz="2500" baseline="30000" smtClean="0"/>
              <a:t>n</a:t>
            </a:r>
            <a:r>
              <a:rPr lang="en-US" altLang="zh-CN" sz="2500" smtClean="0"/>
              <a:t> + 2</a:t>
            </a:r>
            <a:r>
              <a:rPr lang="en-US" altLang="zh-CN" sz="2500" baseline="30000" smtClean="0"/>
              <a:t>n-1</a:t>
            </a:r>
            <a:r>
              <a:rPr lang="en-US" altLang="zh-CN" sz="2500" smtClean="0"/>
              <a:t> + </a:t>
            </a:r>
            <a:r>
              <a:rPr lang="en-US" altLang="zh-CN" sz="2500" smtClean="0">
                <a:latin typeface="Arial" panose="020B0604020202020204" pitchFamily="34" charset="0"/>
              </a:rPr>
              <a:t>…</a:t>
            </a:r>
            <a:r>
              <a:rPr lang="en-US" altLang="zh-CN" sz="2500" smtClean="0"/>
              <a:t> + 2</a:t>
            </a:r>
            <a:r>
              <a:rPr lang="en-US" altLang="zh-CN" sz="2500" baseline="30000" smtClean="0"/>
              <a:t>2</a:t>
            </a:r>
            <a:r>
              <a:rPr lang="en-US" altLang="zh-CN" sz="2500" smtClean="0"/>
              <a:t> + 2</a:t>
            </a:r>
            <a:r>
              <a:rPr lang="en-US" altLang="zh-CN" sz="2500" baseline="30000" smtClean="0"/>
              <a:t>1</a:t>
            </a:r>
            <a:r>
              <a:rPr lang="en-US" altLang="zh-CN" sz="2500" smtClean="0"/>
              <a:t> + 2</a:t>
            </a:r>
            <a:r>
              <a:rPr lang="en-US" altLang="zh-CN" sz="2500" baseline="30000" smtClean="0"/>
              <a:t>0</a:t>
            </a:r>
            <a:r>
              <a:rPr lang="en-US" altLang="zh-CN" sz="2500" smtClean="0"/>
              <a:t> = 2</a:t>
            </a:r>
            <a:r>
              <a:rPr lang="en-US" altLang="zh-CN" sz="2500" baseline="30000" smtClean="0"/>
              <a:t>n+1 </a:t>
            </a:r>
            <a:r>
              <a:rPr lang="en-US" altLang="zh-CN" sz="2500" smtClean="0"/>
              <a:t>– 1</a:t>
            </a:r>
            <a:br>
              <a:rPr lang="en-US" altLang="zh-CN" sz="2500" smtClean="0"/>
            </a:br>
            <a:r>
              <a:rPr lang="zh-CN" altLang="en-US" sz="2500" smtClean="0"/>
              <a:t>我们得出一个结论</a:t>
            </a:r>
            <a:br>
              <a:rPr lang="zh-CN" altLang="en-US" sz="2500" smtClean="0"/>
            </a:br>
            <a:r>
              <a:rPr lang="en-US" altLang="zh-CN" sz="2500" smtClean="0"/>
              <a:t>x</a:t>
            </a:r>
            <a:r>
              <a:rPr lang="zh-CN" altLang="en-US" sz="2500" baseline="-25000" smtClean="0"/>
              <a:t>反</a:t>
            </a:r>
            <a:r>
              <a:rPr lang="zh-CN" altLang="en-US" sz="2500" smtClean="0"/>
              <a:t> </a:t>
            </a:r>
            <a:r>
              <a:rPr lang="en-US" altLang="zh-CN" sz="2500" smtClean="0"/>
              <a:t>+ |x| = 2</a:t>
            </a:r>
            <a:r>
              <a:rPr lang="en-US" altLang="zh-CN" sz="2500" baseline="30000" smtClean="0"/>
              <a:t>n+1 </a:t>
            </a:r>
            <a:r>
              <a:rPr lang="en-US" altLang="zh-CN" sz="2500" smtClean="0"/>
              <a:t>– 1</a:t>
            </a:r>
            <a:r>
              <a:rPr lang="zh-CN" altLang="en-US" sz="2500" smtClean="0"/>
              <a:t>， </a:t>
            </a:r>
            <a:r>
              <a:rPr lang="en-US" altLang="zh-CN" sz="2500" smtClean="0"/>
              <a:t>x</a:t>
            </a:r>
            <a:r>
              <a:rPr lang="zh-CN" altLang="en-US" sz="2500" baseline="-25000" smtClean="0"/>
              <a:t>反</a:t>
            </a:r>
            <a:r>
              <a:rPr lang="zh-CN" altLang="en-US" sz="2500" smtClean="0"/>
              <a:t> </a:t>
            </a:r>
            <a:r>
              <a:rPr lang="en-US" altLang="zh-CN" sz="2500" smtClean="0"/>
              <a:t>= 2</a:t>
            </a:r>
            <a:r>
              <a:rPr lang="en-US" altLang="zh-CN" sz="2500" baseline="30000" smtClean="0"/>
              <a:t>n+1 </a:t>
            </a:r>
            <a:r>
              <a:rPr lang="en-US" altLang="zh-CN" sz="2500" smtClean="0"/>
              <a:t>– 1- |x| </a:t>
            </a:r>
            <a:endParaRPr lang="en-US" altLang="zh-CN" sz="2500" smtClean="0"/>
          </a:p>
          <a:p>
            <a:pPr eaLnBrk="1" hangingPunct="1">
              <a:lnSpc>
                <a:spcPct val="80000"/>
              </a:lnSpc>
              <a:buFont typeface="Wingdings" panose="05000000000000000000" pitchFamily="2" charset="2"/>
              <a:buNone/>
            </a:pPr>
            <a:r>
              <a:rPr lang="zh-CN" altLang="en-US" sz="2500" smtClean="0"/>
              <a:t>根据负数补码的定义： </a:t>
            </a:r>
            <a:r>
              <a:rPr lang="en-US" altLang="zh-CN" sz="2400" b="1" smtClean="0">
                <a:latin typeface="华文楷体" pitchFamily="2" charset="-122"/>
                <a:ea typeface="华文楷体" pitchFamily="2" charset="-122"/>
              </a:rPr>
              <a:t>[X]</a:t>
            </a:r>
            <a:r>
              <a:rPr lang="zh-CN" altLang="en-US" sz="2400" b="1" baseline="-25000" smtClean="0">
                <a:latin typeface="华文楷体" pitchFamily="2" charset="-122"/>
                <a:ea typeface="华文楷体" pitchFamily="2" charset="-122"/>
              </a:rPr>
              <a:t>补</a:t>
            </a:r>
            <a:r>
              <a:rPr lang="zh-CN" altLang="en-US" sz="2400" b="1" smtClean="0">
                <a:latin typeface="华文楷体" pitchFamily="2" charset="-122"/>
                <a:ea typeface="华文楷体" pitchFamily="2" charset="-122"/>
              </a:rPr>
              <a:t>＝</a:t>
            </a:r>
            <a:r>
              <a:rPr lang="zh-CN" altLang="en-US" sz="2500" smtClean="0"/>
              <a:t> </a:t>
            </a:r>
            <a:r>
              <a:rPr lang="en-US" altLang="zh-CN" sz="2500" b="1" smtClean="0"/>
              <a:t>2</a:t>
            </a:r>
            <a:r>
              <a:rPr lang="en-US" altLang="zh-CN" sz="2500" b="1" baseline="30000" smtClean="0"/>
              <a:t>n+1</a:t>
            </a:r>
            <a:r>
              <a:rPr lang="en-US" altLang="zh-CN" sz="2500" b="1" smtClean="0"/>
              <a:t>-|X|= (2</a:t>
            </a:r>
            <a:r>
              <a:rPr lang="en-US" altLang="zh-CN" sz="2500" b="1" baseline="30000" smtClean="0"/>
              <a:t>n+1</a:t>
            </a:r>
            <a:r>
              <a:rPr lang="en-US" altLang="zh-CN" sz="2500" b="1" smtClean="0"/>
              <a:t>-X-1)+1= </a:t>
            </a:r>
            <a:r>
              <a:rPr lang="en-US" altLang="zh-CN" sz="2500" smtClean="0"/>
              <a:t>x</a:t>
            </a:r>
            <a:r>
              <a:rPr lang="zh-CN" altLang="en-US" sz="2500" baseline="-25000" smtClean="0"/>
              <a:t>反</a:t>
            </a:r>
            <a:r>
              <a:rPr lang="zh-CN" altLang="en-US" sz="2500" smtClean="0"/>
              <a:t> </a:t>
            </a:r>
            <a:r>
              <a:rPr lang="en-US" altLang="zh-CN" sz="2500" smtClean="0"/>
              <a:t>+1</a:t>
            </a:r>
            <a:endParaRPr lang="en-US" altLang="zh-CN" sz="2500" smtClean="0"/>
          </a:p>
          <a:p>
            <a:pPr eaLnBrk="1" hangingPunct="1">
              <a:lnSpc>
                <a:spcPct val="80000"/>
              </a:lnSpc>
              <a:buFont typeface="Wingdings" panose="05000000000000000000" pitchFamily="2" charset="2"/>
              <a:buNone/>
            </a:pPr>
            <a:r>
              <a:rPr lang="en-US" altLang="zh-CN" sz="2500" smtClean="0"/>
              <a:t>       </a:t>
            </a:r>
            <a:r>
              <a:rPr lang="zh-CN" altLang="en-US" sz="2500" smtClean="0"/>
              <a:t>通过反码，计算机内部可以通过求反操作和加法得到负数的补码。</a:t>
            </a:r>
            <a:endParaRPr lang="zh-CN" altLang="en-US" sz="25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0825" y="404813"/>
            <a:ext cx="8605838" cy="1143000"/>
          </a:xfrm>
        </p:spPr>
        <p:txBody>
          <a:bodyPr/>
          <a:lstStyle/>
          <a:p>
            <a:pPr eaLnBrk="1" hangingPunct="1"/>
            <a:r>
              <a:rPr lang="zh-CN" altLang="en-US" b="1" dirty="0" smtClean="0">
                <a:solidFill>
                  <a:srgbClr val="FF3300"/>
                </a:solidFill>
                <a:latin typeface="华文楷体" pitchFamily="2" charset="-122"/>
                <a:ea typeface="华文楷体" pitchFamily="2" charset="-122"/>
              </a:rPr>
              <a:t>定点原码、补码、反码的比较与转换</a:t>
            </a:r>
            <a:r>
              <a:rPr lang="zh-CN" altLang="en-US" dirty="0" smtClean="0"/>
              <a:t> </a:t>
            </a:r>
            <a:endParaRPr lang="zh-CN" altLang="en-US" dirty="0" smtClean="0"/>
          </a:p>
        </p:txBody>
      </p:sp>
      <p:grpSp>
        <p:nvGrpSpPr>
          <p:cNvPr id="2" name="Group 4"/>
          <p:cNvGrpSpPr>
            <a:grpSpLocks noChangeAspect="1"/>
          </p:cNvGrpSpPr>
          <p:nvPr/>
        </p:nvGrpSpPr>
        <p:grpSpPr bwMode="auto">
          <a:xfrm>
            <a:off x="395536" y="1700808"/>
            <a:ext cx="4248844" cy="3071812"/>
            <a:chOff x="2236" y="9629"/>
            <a:chExt cx="8280" cy="4836"/>
          </a:xfrm>
        </p:grpSpPr>
        <p:sp>
          <p:nvSpPr>
            <p:cNvPr id="28678" name="AutoShape 5"/>
            <p:cNvSpPr>
              <a:spLocks noChangeAspect="1" noChangeArrowheads="1"/>
            </p:cNvSpPr>
            <p:nvPr/>
          </p:nvSpPr>
          <p:spPr bwMode="auto">
            <a:xfrm>
              <a:off x="2236" y="9629"/>
              <a:ext cx="8280" cy="4836"/>
            </a:xfrm>
            <a:prstGeom prst="rect">
              <a:avLst/>
            </a:prstGeom>
            <a:noFill/>
            <a:ln w="9525">
              <a:noFill/>
              <a:miter lim="800000"/>
            </a:ln>
          </p:spPr>
          <p:txBody>
            <a:bodyPr/>
            <a:lstStyle/>
            <a:p>
              <a:endParaRPr lang="zh-CN" altLang="en-US"/>
            </a:p>
          </p:txBody>
        </p:sp>
        <p:sp>
          <p:nvSpPr>
            <p:cNvPr id="28679" name="Rectangle 6"/>
            <p:cNvSpPr>
              <a:spLocks noChangeArrowheads="1"/>
            </p:cNvSpPr>
            <p:nvPr/>
          </p:nvSpPr>
          <p:spPr bwMode="auto">
            <a:xfrm>
              <a:off x="6305" y="9743"/>
              <a:ext cx="899" cy="624"/>
            </a:xfrm>
            <a:prstGeom prst="rect">
              <a:avLst/>
            </a:prstGeom>
            <a:solidFill>
              <a:srgbClr val="FFFFFF"/>
            </a:solidFill>
            <a:ln w="9525">
              <a:solidFill>
                <a:srgbClr val="000000"/>
              </a:solidFill>
              <a:miter lim="800000"/>
            </a:ln>
          </p:spPr>
          <p:txBody>
            <a:bodyPr/>
            <a:lstStyle/>
            <a:p>
              <a:pPr algn="ctr"/>
              <a:r>
                <a:rPr lang="en-US" altLang="zh-CN" sz="1400" dirty="0">
                  <a:latin typeface="Times New Roman" panose="02020603050405020304" pitchFamily="18" charset="0"/>
                </a:rPr>
                <a:t>[X]</a:t>
              </a:r>
              <a:r>
                <a:rPr lang="zh-CN" altLang="en-US" sz="1400" baseline="-25000" dirty="0">
                  <a:latin typeface="黑体" panose="02010609060101010101" charset="-122"/>
                  <a:ea typeface="黑体" panose="02010609060101010101" charset="-122"/>
                </a:rPr>
                <a:t>补</a:t>
              </a:r>
              <a:endParaRPr lang="zh-CN" altLang="en-US" sz="1400" dirty="0">
                <a:latin typeface="Arial" panose="020B0604020202020204" pitchFamily="34" charset="0"/>
              </a:endParaRPr>
            </a:p>
          </p:txBody>
        </p:sp>
        <p:sp>
          <p:nvSpPr>
            <p:cNvPr id="28680" name="Rectangle 7"/>
            <p:cNvSpPr>
              <a:spLocks noChangeArrowheads="1"/>
            </p:cNvSpPr>
            <p:nvPr/>
          </p:nvSpPr>
          <p:spPr bwMode="auto">
            <a:xfrm>
              <a:off x="6375" y="11502"/>
              <a:ext cx="899" cy="624"/>
            </a:xfrm>
            <a:prstGeom prst="rect">
              <a:avLst/>
            </a:prstGeom>
            <a:solidFill>
              <a:srgbClr val="FFFFFF"/>
            </a:solidFill>
            <a:ln w="9525">
              <a:solidFill>
                <a:srgbClr val="000000"/>
              </a:solidFill>
              <a:miter lim="800000"/>
            </a:ln>
          </p:spPr>
          <p:txBody>
            <a:bodyPr/>
            <a:lstStyle/>
            <a:p>
              <a:pPr algn="ctr"/>
              <a:r>
                <a:rPr lang="en-US" altLang="zh-CN" sz="1400" dirty="0">
                  <a:latin typeface="Times New Roman" panose="02020603050405020304" pitchFamily="18" charset="0"/>
                </a:rPr>
                <a:t>[X]</a:t>
              </a:r>
              <a:r>
                <a:rPr lang="zh-CN" altLang="en-US" sz="1400" baseline="-25000" dirty="0">
                  <a:latin typeface="黑体" panose="02010609060101010101" charset="-122"/>
                  <a:ea typeface="黑体" panose="02010609060101010101" charset="-122"/>
                </a:rPr>
                <a:t>原</a:t>
              </a:r>
              <a:endParaRPr lang="zh-CN" altLang="en-US" sz="1400" dirty="0">
                <a:latin typeface="Arial" panose="020B0604020202020204" pitchFamily="34" charset="0"/>
              </a:endParaRPr>
            </a:p>
          </p:txBody>
        </p:sp>
        <p:sp>
          <p:nvSpPr>
            <p:cNvPr id="28681" name="Rectangle 8"/>
            <p:cNvSpPr>
              <a:spLocks noChangeArrowheads="1"/>
            </p:cNvSpPr>
            <p:nvPr/>
          </p:nvSpPr>
          <p:spPr bwMode="auto">
            <a:xfrm>
              <a:off x="6375" y="13218"/>
              <a:ext cx="899" cy="624"/>
            </a:xfrm>
            <a:prstGeom prst="rect">
              <a:avLst/>
            </a:prstGeom>
            <a:solidFill>
              <a:srgbClr val="FFFFFF"/>
            </a:solidFill>
            <a:ln w="9525">
              <a:solidFill>
                <a:srgbClr val="000000"/>
              </a:solidFill>
              <a:miter lim="800000"/>
            </a:ln>
          </p:spPr>
          <p:txBody>
            <a:bodyPr/>
            <a:lstStyle/>
            <a:p>
              <a:pPr algn="ctr"/>
              <a:r>
                <a:rPr lang="en-US" altLang="zh-CN" sz="1400" dirty="0">
                  <a:latin typeface="Times New Roman" panose="02020603050405020304" pitchFamily="18" charset="0"/>
                </a:rPr>
                <a:t>[X]</a:t>
              </a:r>
              <a:r>
                <a:rPr lang="zh-CN" altLang="en-US" sz="1400" baseline="-25000" dirty="0">
                  <a:latin typeface="黑体" panose="02010609060101010101" charset="-122"/>
                  <a:ea typeface="黑体" panose="02010609060101010101" charset="-122"/>
                </a:rPr>
                <a:t>反</a:t>
              </a:r>
              <a:endParaRPr lang="zh-CN" altLang="en-US" sz="1400" dirty="0">
                <a:latin typeface="Arial" panose="020B0604020202020204" pitchFamily="34" charset="0"/>
              </a:endParaRPr>
            </a:p>
          </p:txBody>
        </p:sp>
        <p:sp>
          <p:nvSpPr>
            <p:cNvPr id="28682" name="Rectangle 9"/>
            <p:cNvSpPr>
              <a:spLocks noChangeArrowheads="1"/>
            </p:cNvSpPr>
            <p:nvPr/>
          </p:nvSpPr>
          <p:spPr bwMode="auto">
            <a:xfrm>
              <a:off x="2955" y="11502"/>
              <a:ext cx="899" cy="624"/>
            </a:xfrm>
            <a:prstGeom prst="rect">
              <a:avLst/>
            </a:prstGeom>
            <a:solidFill>
              <a:srgbClr val="FFFFFF"/>
            </a:solidFill>
            <a:ln w="9525">
              <a:solidFill>
                <a:srgbClr val="000000"/>
              </a:solidFill>
              <a:miter lim="800000"/>
            </a:ln>
          </p:spPr>
          <p:txBody>
            <a:bodyPr/>
            <a:lstStyle/>
            <a:p>
              <a:pPr algn="ctr"/>
              <a:r>
                <a:rPr lang="en-US" altLang="zh-CN" sz="1000" dirty="0">
                  <a:latin typeface="Times New Roman" panose="02020603050405020304" pitchFamily="18" charset="0"/>
                </a:rPr>
                <a:t>X</a:t>
              </a:r>
              <a:r>
                <a:rPr lang="zh-CN" altLang="en-US" sz="1200" baseline="-25000" dirty="0">
                  <a:latin typeface="黑体" panose="02010609060101010101" charset="-122"/>
                  <a:ea typeface="黑体" panose="02010609060101010101" charset="-122"/>
                </a:rPr>
                <a:t>真值</a:t>
              </a:r>
              <a:endParaRPr lang="zh-CN" altLang="en-US" dirty="0">
                <a:latin typeface="Arial" panose="020B0604020202020204" pitchFamily="34" charset="0"/>
              </a:endParaRPr>
            </a:p>
          </p:txBody>
        </p:sp>
        <p:sp>
          <p:nvSpPr>
            <p:cNvPr id="28683" name="Rectangle 10"/>
            <p:cNvSpPr>
              <a:spLocks noChangeArrowheads="1"/>
            </p:cNvSpPr>
            <p:nvPr/>
          </p:nvSpPr>
          <p:spPr bwMode="auto">
            <a:xfrm>
              <a:off x="4215" y="11346"/>
              <a:ext cx="1800" cy="780"/>
            </a:xfrm>
            <a:prstGeom prst="rect">
              <a:avLst/>
            </a:prstGeom>
            <a:noFill/>
            <a:ln w="9525">
              <a:noFill/>
              <a:miter lim="800000"/>
            </a:ln>
          </p:spPr>
          <p:txBody>
            <a:bodyPr/>
            <a:lstStyle/>
            <a:p>
              <a:pPr algn="l"/>
              <a:r>
                <a:rPr lang="zh-CN" altLang="en-US" sz="1200" dirty="0">
                  <a:latin typeface="Times New Roman" panose="02020603050405020304" pitchFamily="18" charset="0"/>
                </a:rPr>
                <a:t>符号位</a:t>
              </a:r>
              <a:r>
                <a:rPr lang="en-US" altLang="zh-CN" sz="1200" dirty="0">
                  <a:latin typeface="Times New Roman" panose="02020603050405020304" pitchFamily="18" charset="0"/>
                </a:rPr>
                <a:t>+/ -</a:t>
              </a:r>
              <a:r>
                <a:rPr lang="zh-CN" altLang="en-US" sz="1200" dirty="0">
                  <a:latin typeface="Times New Roman" panose="02020603050405020304" pitchFamily="18" charset="0"/>
                </a:rPr>
                <a:t>变成</a:t>
              </a:r>
              <a:r>
                <a:rPr lang="en-US" altLang="zh-CN" sz="1200" dirty="0">
                  <a:latin typeface="Times New Roman" panose="02020603050405020304" pitchFamily="18" charset="0"/>
                </a:rPr>
                <a:t>0/1</a:t>
              </a:r>
              <a:endParaRPr lang="en-US" altLang="zh-CN" sz="1200" dirty="0">
                <a:latin typeface="Times New Roman" panose="02020603050405020304" pitchFamily="18" charset="0"/>
              </a:endParaRPr>
            </a:p>
            <a:p>
              <a:pPr algn="l"/>
              <a:r>
                <a:rPr lang="zh-CN" altLang="en-US" sz="1200" dirty="0">
                  <a:latin typeface="Times New Roman" panose="02020603050405020304" pitchFamily="18" charset="0"/>
                </a:rPr>
                <a:t>数值位不变</a:t>
              </a:r>
              <a:endParaRPr lang="zh-CN" altLang="en-US" sz="1200" dirty="0">
                <a:latin typeface="Arial" panose="020B0604020202020204" pitchFamily="34" charset="0"/>
              </a:endParaRPr>
            </a:p>
          </p:txBody>
        </p:sp>
        <p:sp>
          <p:nvSpPr>
            <p:cNvPr id="28684" name="Line 11"/>
            <p:cNvSpPr>
              <a:spLocks noChangeShapeType="1"/>
            </p:cNvSpPr>
            <p:nvPr/>
          </p:nvSpPr>
          <p:spPr bwMode="auto">
            <a:xfrm flipH="1">
              <a:off x="3855" y="11813"/>
              <a:ext cx="360" cy="1"/>
            </a:xfrm>
            <a:prstGeom prst="line">
              <a:avLst/>
            </a:prstGeom>
            <a:noFill/>
            <a:ln w="9525">
              <a:solidFill>
                <a:srgbClr val="000000"/>
              </a:solidFill>
              <a:round/>
              <a:tailEnd type="triangle" w="med" len="med"/>
            </a:ln>
          </p:spPr>
          <p:txBody>
            <a:bodyPr/>
            <a:lstStyle/>
            <a:p>
              <a:endParaRPr lang="zh-CN" altLang="en-US"/>
            </a:p>
          </p:txBody>
        </p:sp>
        <p:sp>
          <p:nvSpPr>
            <p:cNvPr id="28685" name="Line 12"/>
            <p:cNvSpPr>
              <a:spLocks noChangeShapeType="1"/>
            </p:cNvSpPr>
            <p:nvPr/>
          </p:nvSpPr>
          <p:spPr bwMode="auto">
            <a:xfrm>
              <a:off x="6015" y="11813"/>
              <a:ext cx="360" cy="1"/>
            </a:xfrm>
            <a:prstGeom prst="line">
              <a:avLst/>
            </a:prstGeom>
            <a:noFill/>
            <a:ln w="9525">
              <a:solidFill>
                <a:srgbClr val="000000"/>
              </a:solidFill>
              <a:round/>
              <a:tailEnd type="triangle" w="med" len="med"/>
            </a:ln>
          </p:spPr>
          <p:txBody>
            <a:bodyPr/>
            <a:lstStyle/>
            <a:p>
              <a:endParaRPr lang="zh-CN" altLang="en-US"/>
            </a:p>
          </p:txBody>
        </p:sp>
        <p:sp>
          <p:nvSpPr>
            <p:cNvPr id="28686" name="Rectangle 13"/>
            <p:cNvSpPr>
              <a:spLocks noChangeArrowheads="1"/>
            </p:cNvSpPr>
            <p:nvPr/>
          </p:nvSpPr>
          <p:spPr bwMode="auto">
            <a:xfrm>
              <a:off x="5323" y="10650"/>
              <a:ext cx="3789" cy="780"/>
            </a:xfrm>
            <a:prstGeom prst="rect">
              <a:avLst/>
            </a:prstGeom>
            <a:noFill/>
            <a:ln w="9525">
              <a:noFill/>
              <a:miter lim="800000"/>
            </a:ln>
          </p:spPr>
          <p:txBody>
            <a:bodyPr/>
            <a:lstStyle/>
            <a:p>
              <a:r>
                <a:rPr lang="zh-CN" altLang="en-US" sz="1200" dirty="0">
                  <a:latin typeface="Times New Roman" panose="02020603050405020304" pitchFamily="18" charset="0"/>
                </a:rPr>
                <a:t>符号位</a:t>
              </a:r>
              <a:r>
                <a:rPr lang="zh-CN" altLang="en-US" sz="1200" dirty="0" smtClean="0">
                  <a:latin typeface="Times New Roman" panose="02020603050405020304" pitchFamily="18" charset="0"/>
                </a:rPr>
                <a:t>不变</a:t>
              </a:r>
              <a:r>
                <a:rPr lang="en-US" altLang="zh-CN" sz="1200" dirty="0" smtClean="0">
                  <a:latin typeface="Times New Roman" panose="02020603050405020304" pitchFamily="18" charset="0"/>
                </a:rPr>
                <a:t>:</a:t>
              </a:r>
              <a:r>
                <a:rPr lang="en-US" altLang="zh-CN" sz="1200" baseline="0" dirty="0" smtClean="0">
                  <a:latin typeface="Times New Roman" panose="02020603050405020304" pitchFamily="18" charset="0"/>
                </a:rPr>
                <a:t> </a:t>
              </a:r>
              <a:r>
                <a:rPr lang="en-US" altLang="zh-CN" sz="1200" dirty="0" smtClean="0">
                  <a:latin typeface="Times New Roman" panose="02020603050405020304" pitchFamily="18" charset="0"/>
                </a:rPr>
                <a:t>(XS=0)</a:t>
              </a:r>
              <a:r>
                <a:rPr lang="zh-CN" altLang="en-US" sz="1200" dirty="0" smtClean="0">
                  <a:latin typeface="Times New Roman" panose="02020603050405020304" pitchFamily="18" charset="0"/>
                </a:rPr>
                <a:t>数值</a:t>
              </a:r>
              <a:r>
                <a:rPr lang="zh-CN" altLang="en-US" sz="1200" dirty="0">
                  <a:latin typeface="Times New Roman" panose="02020603050405020304" pitchFamily="18" charset="0"/>
                </a:rPr>
                <a:t>位</a:t>
              </a:r>
              <a:r>
                <a:rPr lang="zh-CN" altLang="en-US" sz="1200" dirty="0" smtClean="0">
                  <a:latin typeface="Times New Roman" panose="02020603050405020304" pitchFamily="18" charset="0"/>
                </a:rPr>
                <a:t>不变</a:t>
              </a:r>
              <a:endParaRPr lang="en-US" altLang="zh-CN" sz="1200" dirty="0">
                <a:latin typeface="Times New Roman" panose="02020603050405020304" pitchFamily="18" charset="0"/>
              </a:endParaRPr>
            </a:p>
            <a:p>
              <a:r>
                <a:rPr lang="en-US" altLang="zh-CN" sz="1200" dirty="0">
                  <a:latin typeface="Times New Roman" panose="02020603050405020304" pitchFamily="18" charset="0"/>
                </a:rPr>
                <a:t>                   </a:t>
              </a:r>
              <a:r>
                <a:rPr lang="en-US" altLang="zh-CN" sz="1200" dirty="0" smtClean="0">
                  <a:latin typeface="Times New Roman" panose="02020603050405020304" pitchFamily="18" charset="0"/>
                </a:rPr>
                <a:t>    (XS=1)</a:t>
              </a:r>
              <a:r>
                <a:rPr lang="zh-CN" altLang="en-US" sz="1200" dirty="0" smtClean="0">
                  <a:latin typeface="Times New Roman" panose="02020603050405020304" pitchFamily="18" charset="0"/>
                </a:rPr>
                <a:t>数值位变</a:t>
              </a:r>
              <a:r>
                <a:rPr lang="zh-CN" altLang="en-US" sz="1200" dirty="0">
                  <a:latin typeface="Times New Roman" panose="02020603050405020304" pitchFamily="18" charset="0"/>
                </a:rPr>
                <a:t>反</a:t>
              </a:r>
              <a:r>
                <a:rPr lang="en-US" altLang="zh-CN" sz="1200" dirty="0">
                  <a:latin typeface="Times New Roman" panose="02020603050405020304" pitchFamily="18" charset="0"/>
                </a:rPr>
                <a:t>,</a:t>
              </a:r>
              <a:r>
                <a:rPr lang="zh-CN" altLang="en-US" sz="1200" dirty="0">
                  <a:latin typeface="Times New Roman" panose="02020603050405020304" pitchFamily="18" charset="0"/>
                </a:rPr>
                <a:t>末位</a:t>
              </a:r>
              <a:r>
                <a:rPr lang="en-US" altLang="zh-CN" sz="1200" dirty="0">
                  <a:latin typeface="Times New Roman" panose="02020603050405020304" pitchFamily="18" charset="0"/>
                </a:rPr>
                <a:t>+</a:t>
              </a:r>
              <a:r>
                <a:rPr lang="en-US" altLang="zh-CN" sz="1200" dirty="0" smtClean="0">
                  <a:latin typeface="Times New Roman" panose="02020603050405020304" pitchFamily="18" charset="0"/>
                </a:rPr>
                <a:t>1</a:t>
              </a:r>
              <a:endParaRPr lang="en-US" altLang="zh-CN" sz="1200" dirty="0">
                <a:latin typeface="Arial" panose="020B0604020202020204" pitchFamily="34" charset="0"/>
              </a:endParaRPr>
            </a:p>
          </p:txBody>
        </p:sp>
        <p:sp>
          <p:nvSpPr>
            <p:cNvPr id="28688" name="Line 15"/>
            <p:cNvSpPr>
              <a:spLocks noChangeShapeType="1"/>
            </p:cNvSpPr>
            <p:nvPr/>
          </p:nvSpPr>
          <p:spPr bwMode="auto">
            <a:xfrm flipV="1">
              <a:off x="6735" y="10410"/>
              <a:ext cx="1" cy="312"/>
            </a:xfrm>
            <a:prstGeom prst="line">
              <a:avLst/>
            </a:prstGeom>
            <a:noFill/>
            <a:ln w="9525">
              <a:solidFill>
                <a:srgbClr val="000000"/>
              </a:solidFill>
              <a:round/>
              <a:tailEnd type="triangle" w="med" len="med"/>
            </a:ln>
          </p:spPr>
          <p:txBody>
            <a:bodyPr/>
            <a:lstStyle/>
            <a:p>
              <a:endParaRPr lang="zh-CN" altLang="en-US"/>
            </a:p>
          </p:txBody>
        </p:sp>
        <p:sp>
          <p:nvSpPr>
            <p:cNvPr id="28689" name="Line 16"/>
            <p:cNvSpPr>
              <a:spLocks noChangeShapeType="1"/>
            </p:cNvSpPr>
            <p:nvPr/>
          </p:nvSpPr>
          <p:spPr bwMode="auto">
            <a:xfrm>
              <a:off x="6735" y="11190"/>
              <a:ext cx="0" cy="312"/>
            </a:xfrm>
            <a:prstGeom prst="line">
              <a:avLst/>
            </a:prstGeom>
            <a:noFill/>
            <a:ln w="9525">
              <a:solidFill>
                <a:srgbClr val="000000"/>
              </a:solidFill>
              <a:round/>
              <a:tailEnd type="triangle" w="med" len="med"/>
            </a:ln>
          </p:spPr>
          <p:txBody>
            <a:bodyPr/>
            <a:lstStyle/>
            <a:p>
              <a:endParaRPr lang="zh-CN" altLang="en-US"/>
            </a:p>
          </p:txBody>
        </p:sp>
        <p:sp>
          <p:nvSpPr>
            <p:cNvPr id="28690" name="Rectangle 17"/>
            <p:cNvSpPr>
              <a:spLocks noChangeArrowheads="1"/>
            </p:cNvSpPr>
            <p:nvPr/>
          </p:nvSpPr>
          <p:spPr bwMode="auto">
            <a:xfrm>
              <a:off x="6195" y="12282"/>
              <a:ext cx="3420" cy="780"/>
            </a:xfrm>
            <a:prstGeom prst="rect">
              <a:avLst/>
            </a:prstGeom>
            <a:noFill/>
            <a:ln w="9525">
              <a:noFill/>
              <a:miter lim="800000"/>
            </a:ln>
          </p:spPr>
          <p:txBody>
            <a:bodyPr/>
            <a:lstStyle/>
            <a:p>
              <a:pPr algn="l"/>
              <a:endParaRPr lang="en-US" altLang="zh-CN" sz="1200" dirty="0">
                <a:latin typeface="Arial" panose="020B0604020202020204" pitchFamily="34" charset="0"/>
              </a:endParaRPr>
            </a:p>
          </p:txBody>
        </p:sp>
        <p:sp>
          <p:nvSpPr>
            <p:cNvPr id="28692" name="Line 19"/>
            <p:cNvSpPr>
              <a:spLocks noChangeShapeType="1"/>
            </p:cNvSpPr>
            <p:nvPr/>
          </p:nvSpPr>
          <p:spPr bwMode="auto">
            <a:xfrm flipV="1">
              <a:off x="6735" y="12126"/>
              <a:ext cx="0" cy="312"/>
            </a:xfrm>
            <a:prstGeom prst="line">
              <a:avLst/>
            </a:prstGeom>
            <a:noFill/>
            <a:ln w="9525">
              <a:solidFill>
                <a:srgbClr val="000000"/>
              </a:solidFill>
              <a:round/>
              <a:tailEnd type="triangle" w="med" len="med"/>
            </a:ln>
          </p:spPr>
          <p:txBody>
            <a:bodyPr/>
            <a:lstStyle/>
            <a:p>
              <a:endParaRPr lang="zh-CN" altLang="en-US"/>
            </a:p>
          </p:txBody>
        </p:sp>
        <p:sp>
          <p:nvSpPr>
            <p:cNvPr id="28693" name="Line 20"/>
            <p:cNvSpPr>
              <a:spLocks noChangeShapeType="1"/>
            </p:cNvSpPr>
            <p:nvPr/>
          </p:nvSpPr>
          <p:spPr bwMode="auto">
            <a:xfrm>
              <a:off x="6735" y="12906"/>
              <a:ext cx="0" cy="312"/>
            </a:xfrm>
            <a:prstGeom prst="line">
              <a:avLst/>
            </a:prstGeom>
            <a:noFill/>
            <a:ln w="9525">
              <a:solidFill>
                <a:srgbClr val="000000"/>
              </a:solidFill>
              <a:round/>
              <a:tailEnd type="triangle" w="med" len="med"/>
            </a:ln>
          </p:spPr>
          <p:txBody>
            <a:bodyPr/>
            <a:lstStyle/>
            <a:p>
              <a:endParaRPr lang="zh-CN" altLang="en-US"/>
            </a:p>
          </p:txBody>
        </p:sp>
        <p:sp>
          <p:nvSpPr>
            <p:cNvPr id="28694" name="Rectangle 21"/>
            <p:cNvSpPr>
              <a:spLocks noChangeArrowheads="1"/>
            </p:cNvSpPr>
            <p:nvPr/>
          </p:nvSpPr>
          <p:spPr bwMode="auto">
            <a:xfrm>
              <a:off x="3495" y="13842"/>
              <a:ext cx="6660" cy="468"/>
            </a:xfrm>
            <a:prstGeom prst="rect">
              <a:avLst/>
            </a:prstGeom>
            <a:noFill/>
            <a:ln w="9525">
              <a:noFill/>
              <a:miter lim="800000"/>
            </a:ln>
          </p:spPr>
          <p:txBody>
            <a:bodyPr/>
            <a:lstStyle/>
            <a:p>
              <a:pPr algn="ctr"/>
              <a:r>
                <a:rPr lang="en-US" altLang="zh-CN" sz="1200" b="1" dirty="0" smtClean="0">
                  <a:latin typeface="Times New Roman" panose="02020603050405020304" pitchFamily="18" charset="0"/>
                </a:rPr>
                <a:t> </a:t>
              </a:r>
              <a:r>
                <a:rPr lang="zh-CN" altLang="en-US" sz="1200" b="1" dirty="0">
                  <a:latin typeface="Times New Roman" panose="02020603050405020304" pitchFamily="18" charset="0"/>
                </a:rPr>
                <a:t>三种机器数及真值间的转换关系</a:t>
              </a:r>
              <a:endParaRPr lang="zh-CN" altLang="en-US" sz="1200" b="1" dirty="0">
                <a:latin typeface="Times New Roman" panose="02020603050405020304" pitchFamily="18" charset="0"/>
              </a:endParaRPr>
            </a:p>
          </p:txBody>
        </p:sp>
      </p:grpSp>
      <p:sp>
        <p:nvSpPr>
          <p:cNvPr id="28676" name="Rectangle 22"/>
          <p:cNvSpPr>
            <a:spLocks noChangeArrowheads="1"/>
          </p:cNvSpPr>
          <p:nvPr/>
        </p:nvSpPr>
        <p:spPr bwMode="auto">
          <a:xfrm>
            <a:off x="4572000" y="1700808"/>
            <a:ext cx="3635375" cy="3024336"/>
          </a:xfrm>
          <a:prstGeom prst="rect">
            <a:avLst/>
          </a:prstGeom>
          <a:noFill/>
          <a:ln w="9525">
            <a:noFill/>
            <a:miter lim="800000"/>
          </a:ln>
        </p:spPr>
        <p:txBody>
          <a:bodyPr wrap="none" anchor="ctr"/>
          <a:lstStyle/>
          <a:p>
            <a:pPr algn="l"/>
            <a:r>
              <a:rPr lang="en-US" altLang="zh-CN" sz="2800" b="1" dirty="0">
                <a:solidFill>
                  <a:srgbClr val="FF3300"/>
                </a:solidFill>
                <a:latin typeface="华文楷体" pitchFamily="2" charset="-122"/>
                <a:ea typeface="华文楷体" pitchFamily="2" charset="-122"/>
              </a:rPr>
              <a:t>(1)</a:t>
            </a:r>
            <a:r>
              <a:rPr lang="zh-CN" altLang="en-US" sz="2800" b="1" dirty="0">
                <a:solidFill>
                  <a:srgbClr val="FF3300"/>
                </a:solidFill>
                <a:latin typeface="华文楷体" pitchFamily="2" charset="-122"/>
                <a:ea typeface="华文楷体" pitchFamily="2" charset="-122"/>
              </a:rPr>
              <a:t>比较</a:t>
            </a:r>
            <a:endParaRPr lang="zh-CN" altLang="en-US" sz="2800" b="1" dirty="0">
              <a:solidFill>
                <a:srgbClr val="FF3300"/>
              </a:solidFill>
              <a:latin typeface="华文楷体" pitchFamily="2" charset="-122"/>
              <a:ea typeface="华文楷体" pitchFamily="2" charset="-122"/>
            </a:endParaRPr>
          </a:p>
          <a:p>
            <a:pPr algn="l"/>
            <a:r>
              <a:rPr lang="zh-CN" altLang="en-US" sz="2800" b="1" dirty="0">
                <a:latin typeface="华文楷体" pitchFamily="2" charset="-122"/>
                <a:ea typeface="华文楷体" pitchFamily="2" charset="-122"/>
              </a:rPr>
              <a:t>● 对正数而言</a:t>
            </a:r>
            <a:r>
              <a:rPr lang="en-US" altLang="zh-CN" sz="2800" b="1" dirty="0">
                <a:latin typeface="华文楷体" pitchFamily="2" charset="-122"/>
                <a:ea typeface="华文楷体" pitchFamily="2" charset="-122"/>
              </a:rPr>
              <a:t>, </a:t>
            </a:r>
            <a:r>
              <a:rPr lang="zh-CN" altLang="en-US" sz="2800" b="1" dirty="0">
                <a:latin typeface="华文楷体" pitchFamily="2" charset="-122"/>
                <a:ea typeface="华文楷体" pitchFamily="2" charset="-122"/>
              </a:rPr>
              <a:t>上述三种码都等</a:t>
            </a:r>
            <a:endParaRPr lang="zh-CN" altLang="en-US" sz="2800" b="1" dirty="0">
              <a:latin typeface="华文楷体" pitchFamily="2" charset="-122"/>
              <a:ea typeface="华文楷体" pitchFamily="2" charset="-122"/>
            </a:endParaRPr>
          </a:p>
          <a:p>
            <a:pPr algn="l"/>
            <a:r>
              <a:rPr lang="zh-CN" altLang="en-US" sz="2800" b="1" dirty="0">
                <a:latin typeface="华文楷体" pitchFamily="2" charset="-122"/>
                <a:ea typeface="华文楷体" pitchFamily="2" charset="-122"/>
              </a:rPr>
              <a:t>于真值本身。</a:t>
            </a:r>
            <a:endParaRPr lang="zh-CN" altLang="en-US" sz="2800" b="1" dirty="0">
              <a:latin typeface="华文楷体" pitchFamily="2" charset="-122"/>
              <a:ea typeface="华文楷体" pitchFamily="2" charset="-122"/>
            </a:endParaRPr>
          </a:p>
          <a:p>
            <a:pPr algn="l"/>
            <a:r>
              <a:rPr lang="zh-CN" altLang="en-US" sz="2800" b="1" dirty="0">
                <a:latin typeface="Arial" panose="020B0604020202020204" pitchFamily="34" charset="0"/>
              </a:rPr>
              <a:t>●</a:t>
            </a:r>
            <a:r>
              <a:rPr lang="zh-CN" altLang="zh-CN" sz="2800" b="1" dirty="0">
                <a:latin typeface="华文楷体" pitchFamily="2" charset="-122"/>
                <a:ea typeface="华文楷体" pitchFamily="2" charset="-122"/>
              </a:rPr>
              <a:t>最高位都表示符号位</a:t>
            </a:r>
            <a:r>
              <a:rPr lang="en-US" altLang="zh-CN" sz="2800" b="1" dirty="0">
                <a:latin typeface="华文楷体" pitchFamily="2" charset="-122"/>
                <a:ea typeface="华文楷体" pitchFamily="2" charset="-122"/>
              </a:rPr>
              <a:t>,</a:t>
            </a:r>
            <a:r>
              <a:rPr lang="zh-CN" altLang="zh-CN" sz="2800" b="1" dirty="0">
                <a:latin typeface="华文楷体" pitchFamily="2" charset="-122"/>
                <a:ea typeface="华文楷体" pitchFamily="2" charset="-122"/>
              </a:rPr>
              <a:t>补码</a:t>
            </a:r>
            <a:endParaRPr lang="zh-CN" altLang="en-US" sz="2800" b="1" dirty="0">
              <a:latin typeface="华文楷体" pitchFamily="2" charset="-122"/>
              <a:ea typeface="华文楷体" pitchFamily="2" charset="-122"/>
            </a:endParaRPr>
          </a:p>
          <a:p>
            <a:pPr algn="l"/>
            <a:r>
              <a:rPr lang="zh-CN" altLang="zh-CN" sz="2800" b="1" dirty="0">
                <a:latin typeface="华文楷体" pitchFamily="2" charset="-122"/>
                <a:ea typeface="华文楷体" pitchFamily="2" charset="-122"/>
              </a:rPr>
              <a:t>的符号位可</a:t>
            </a:r>
            <a:r>
              <a:rPr lang="zh-CN" altLang="en-US" sz="2800" b="1" dirty="0">
                <a:latin typeface="华文楷体" pitchFamily="2" charset="-122"/>
                <a:ea typeface="华文楷体" pitchFamily="2" charset="-122"/>
              </a:rPr>
              <a:t>与</a:t>
            </a:r>
            <a:r>
              <a:rPr lang="zh-CN" altLang="zh-CN" sz="2800" b="1" dirty="0">
                <a:latin typeface="华文楷体" pitchFamily="2" charset="-122"/>
                <a:ea typeface="华文楷体" pitchFamily="2" charset="-122"/>
              </a:rPr>
              <a:t>数值位一</a:t>
            </a:r>
            <a:r>
              <a:rPr lang="zh-CN" altLang="en-US" sz="2800" b="1" dirty="0">
                <a:latin typeface="华文楷体" pitchFamily="2" charset="-122"/>
                <a:ea typeface="华文楷体" pitchFamily="2" charset="-122"/>
              </a:rPr>
              <a:t>样</a:t>
            </a:r>
            <a:r>
              <a:rPr lang="zh-CN" altLang="zh-CN" sz="2800" b="1" dirty="0">
                <a:latin typeface="华文楷体" pitchFamily="2" charset="-122"/>
                <a:ea typeface="华文楷体" pitchFamily="2" charset="-122"/>
              </a:rPr>
              <a:t>看待</a:t>
            </a:r>
            <a:r>
              <a:rPr lang="en-US" altLang="zh-CN" sz="2800" b="1" dirty="0">
                <a:latin typeface="华文楷体" pitchFamily="2" charset="-122"/>
                <a:ea typeface="华文楷体" pitchFamily="2" charset="-122"/>
              </a:rPr>
              <a:t>,</a:t>
            </a:r>
            <a:endParaRPr lang="en-US" altLang="zh-CN" sz="2800" b="1" dirty="0">
              <a:latin typeface="华文楷体" pitchFamily="2" charset="-122"/>
              <a:ea typeface="华文楷体" pitchFamily="2" charset="-122"/>
            </a:endParaRPr>
          </a:p>
          <a:p>
            <a:pPr algn="l"/>
            <a:r>
              <a:rPr lang="zh-CN" altLang="zh-CN" sz="2800" b="1" dirty="0">
                <a:latin typeface="华文楷体" pitchFamily="2" charset="-122"/>
                <a:ea typeface="华文楷体" pitchFamily="2" charset="-122"/>
              </a:rPr>
              <a:t>和数值位一起参加运算；但原码</a:t>
            </a:r>
            <a:endParaRPr lang="zh-CN" altLang="en-US" sz="2800" b="1" dirty="0">
              <a:latin typeface="华文楷体" pitchFamily="2" charset="-122"/>
              <a:ea typeface="华文楷体" pitchFamily="2" charset="-122"/>
            </a:endParaRPr>
          </a:p>
          <a:p>
            <a:pPr algn="l"/>
            <a:r>
              <a:rPr lang="zh-CN" altLang="zh-CN" sz="2800" b="1" dirty="0">
                <a:latin typeface="华文楷体" pitchFamily="2" charset="-122"/>
                <a:ea typeface="华文楷体" pitchFamily="2" charset="-122"/>
              </a:rPr>
              <a:t>的符号位必须</a:t>
            </a:r>
            <a:r>
              <a:rPr lang="zh-CN" altLang="en-US" sz="2800" b="1" dirty="0">
                <a:latin typeface="华文楷体" pitchFamily="2" charset="-122"/>
                <a:ea typeface="华文楷体" pitchFamily="2" charset="-122"/>
              </a:rPr>
              <a:t>与数值位</a:t>
            </a:r>
            <a:r>
              <a:rPr lang="zh-CN" altLang="zh-CN" sz="2800" b="1" dirty="0">
                <a:latin typeface="华文楷体" pitchFamily="2" charset="-122"/>
                <a:ea typeface="华文楷体" pitchFamily="2" charset="-122"/>
              </a:rPr>
              <a:t>分开处理。</a:t>
            </a:r>
            <a:endParaRPr lang="zh-CN" altLang="en-US" sz="2800" b="1" dirty="0">
              <a:latin typeface="华文楷体" pitchFamily="2" charset="-122"/>
              <a:ea typeface="华文楷体" pitchFamily="2" charset="-122"/>
            </a:endParaRPr>
          </a:p>
          <a:p>
            <a:pPr algn="l"/>
            <a:r>
              <a:rPr lang="zh-CN" altLang="en-US" sz="2800" b="1" dirty="0">
                <a:latin typeface="华文楷体" pitchFamily="2" charset="-122"/>
                <a:ea typeface="华文楷体" pitchFamily="2" charset="-122"/>
              </a:rPr>
              <a:t>● 原码和反码的真值</a:t>
            </a:r>
            <a:r>
              <a:rPr lang="en-US" altLang="zh-CN" sz="2800" b="1" dirty="0">
                <a:latin typeface="华文楷体" pitchFamily="2" charset="-122"/>
                <a:ea typeface="华文楷体" pitchFamily="2" charset="-122"/>
              </a:rPr>
              <a:t>0</a:t>
            </a:r>
            <a:r>
              <a:rPr lang="zh-CN" altLang="en-US" sz="2800" b="1" dirty="0">
                <a:latin typeface="华文楷体" pitchFamily="2" charset="-122"/>
                <a:ea typeface="华文楷体" pitchFamily="2" charset="-122"/>
              </a:rPr>
              <a:t>各有两种</a:t>
            </a:r>
            <a:endParaRPr lang="zh-CN" altLang="en-US" sz="2800" b="1" dirty="0">
              <a:latin typeface="华文楷体" pitchFamily="2" charset="-122"/>
              <a:ea typeface="华文楷体" pitchFamily="2" charset="-122"/>
            </a:endParaRPr>
          </a:p>
          <a:p>
            <a:pPr algn="l"/>
            <a:r>
              <a:rPr lang="zh-CN" altLang="en-US" sz="2800" b="1" dirty="0">
                <a:latin typeface="华文楷体" pitchFamily="2" charset="-122"/>
                <a:ea typeface="华文楷体" pitchFamily="2" charset="-122"/>
              </a:rPr>
              <a:t>不同的表示方式</a:t>
            </a:r>
            <a:r>
              <a:rPr lang="en-US" altLang="zh-CN"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而补码的真值</a:t>
            </a:r>
            <a:r>
              <a:rPr lang="en-US" altLang="zh-CN" sz="2800" b="1" dirty="0">
                <a:latin typeface="华文楷体" pitchFamily="2" charset="-122"/>
                <a:ea typeface="华文楷体" pitchFamily="2" charset="-122"/>
              </a:rPr>
              <a:t>0</a:t>
            </a:r>
            <a:endParaRPr lang="en-US" altLang="zh-CN" sz="2800" b="1" dirty="0">
              <a:latin typeface="华文楷体" pitchFamily="2" charset="-122"/>
              <a:ea typeface="华文楷体" pitchFamily="2" charset="-122"/>
            </a:endParaRPr>
          </a:p>
          <a:p>
            <a:pPr algn="l"/>
            <a:r>
              <a:rPr lang="zh-CN" altLang="en-US" sz="2800" b="1" dirty="0">
                <a:latin typeface="华文楷体" pitchFamily="2" charset="-122"/>
                <a:ea typeface="华文楷体" pitchFamily="2" charset="-122"/>
              </a:rPr>
              <a:t>表示</a:t>
            </a:r>
            <a:r>
              <a:rPr lang="zh-CN" altLang="en-US" sz="2800" b="1" dirty="0">
                <a:latin typeface="Arial" panose="020B0604020202020204" pitchFamily="34" charset="0"/>
                <a:ea typeface="华文楷体" pitchFamily="2" charset="-122"/>
              </a:rPr>
              <a:t>是</a:t>
            </a:r>
            <a:r>
              <a:rPr lang="zh-CN" altLang="en-US" sz="2800" b="1" dirty="0">
                <a:latin typeface="华文楷体" pitchFamily="2" charset="-122"/>
                <a:ea typeface="华文楷体" pitchFamily="2" charset="-122"/>
              </a:rPr>
              <a:t>唯一的</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p:txBody>
      </p:sp>
      <p:sp>
        <p:nvSpPr>
          <p:cNvPr id="28677" name="Rectangle 23"/>
          <p:cNvSpPr>
            <a:spLocks noChangeArrowheads="1"/>
          </p:cNvSpPr>
          <p:nvPr/>
        </p:nvSpPr>
        <p:spPr bwMode="auto">
          <a:xfrm>
            <a:off x="539552" y="4941168"/>
            <a:ext cx="8424936" cy="1440160"/>
          </a:xfrm>
          <a:prstGeom prst="rect">
            <a:avLst/>
          </a:prstGeom>
          <a:noFill/>
          <a:ln w="9525">
            <a:noFill/>
            <a:miter lim="800000"/>
          </a:ln>
        </p:spPr>
        <p:txBody>
          <a:bodyPr wrap="none" anchor="ctr"/>
          <a:lstStyle/>
          <a:p>
            <a:pPr algn="l"/>
            <a:r>
              <a:rPr lang="en-US" altLang="zh-CN" sz="3200" b="1" dirty="0">
                <a:solidFill>
                  <a:srgbClr val="FF3300"/>
                </a:solidFill>
                <a:latin typeface="华文楷体" pitchFamily="2" charset="-122"/>
                <a:ea typeface="华文楷体" pitchFamily="2" charset="-122"/>
              </a:rPr>
              <a:t>(2)</a:t>
            </a:r>
            <a:r>
              <a:rPr lang="zh-CN" altLang="en-US" sz="3200" b="1" dirty="0">
                <a:solidFill>
                  <a:srgbClr val="FF3300"/>
                </a:solidFill>
                <a:latin typeface="华文楷体" pitchFamily="2" charset="-122"/>
                <a:ea typeface="华文楷体" pitchFamily="2" charset="-122"/>
              </a:rPr>
              <a:t>转换</a:t>
            </a:r>
            <a:endParaRPr lang="zh-CN" altLang="en-US" sz="3200" b="1" dirty="0">
              <a:solidFill>
                <a:srgbClr val="FF3300"/>
              </a:solidFill>
              <a:latin typeface="华文楷体" pitchFamily="2" charset="-122"/>
              <a:ea typeface="华文楷体" pitchFamily="2" charset="-122"/>
            </a:endParaRPr>
          </a:p>
          <a:p>
            <a:pPr algn="l"/>
            <a:r>
              <a:rPr lang="zh-CN" altLang="en-US" sz="3200" b="1" dirty="0">
                <a:latin typeface="华文楷体" pitchFamily="2" charset="-122"/>
                <a:ea typeface="华文楷体" pitchFamily="2" charset="-122"/>
              </a:rPr>
              <a:t>三种机器数及真值的转换关系如上图所示。从图中可见</a:t>
            </a:r>
            <a:r>
              <a:rPr lang="en-US" altLang="zh-CN" sz="3200" b="1" dirty="0">
                <a:latin typeface="华文楷体" pitchFamily="2" charset="-122"/>
                <a:ea typeface="华文楷体" pitchFamily="2" charset="-122"/>
              </a:rPr>
              <a:t>, </a:t>
            </a:r>
            <a:r>
              <a:rPr lang="zh-CN" altLang="en-US" sz="3200" b="1" dirty="0">
                <a:latin typeface="华文楷体" pitchFamily="2" charset="-122"/>
                <a:ea typeface="华文楷体" pitchFamily="2" charset="-122"/>
              </a:rPr>
              <a:t>真值</a:t>
            </a:r>
            <a:r>
              <a:rPr lang="en-US" altLang="zh-CN" sz="3200" b="1" dirty="0">
                <a:latin typeface="华文楷体" pitchFamily="2" charset="-122"/>
                <a:ea typeface="华文楷体" pitchFamily="2" charset="-122"/>
              </a:rPr>
              <a:t>X</a:t>
            </a:r>
            <a:r>
              <a:rPr lang="zh-CN" altLang="en-US" sz="3200" b="1" dirty="0">
                <a:latin typeface="华文楷体" pitchFamily="2" charset="-122"/>
                <a:ea typeface="华文楷体" pitchFamily="2" charset="-122"/>
              </a:rPr>
              <a:t>与补</a:t>
            </a:r>
            <a:endParaRPr lang="zh-CN" altLang="en-US" sz="3200" b="1" dirty="0">
              <a:latin typeface="华文楷体" pitchFamily="2" charset="-122"/>
              <a:ea typeface="华文楷体" pitchFamily="2" charset="-122"/>
            </a:endParaRPr>
          </a:p>
          <a:p>
            <a:pPr algn="l"/>
            <a:r>
              <a:rPr lang="zh-CN" altLang="en-US" sz="3200" b="1" dirty="0">
                <a:latin typeface="华文楷体" pitchFamily="2" charset="-122"/>
                <a:ea typeface="华文楷体" pitchFamily="2" charset="-122"/>
              </a:rPr>
              <a:t>码或反码间的转换是通过原码实现的</a:t>
            </a:r>
            <a:r>
              <a:rPr lang="en-US" altLang="zh-CN" sz="3200" b="1" dirty="0">
                <a:latin typeface="华文楷体" pitchFamily="2" charset="-122"/>
                <a:ea typeface="华文楷体" pitchFamily="2" charset="-122"/>
              </a:rPr>
              <a:t>, </a:t>
            </a:r>
            <a:r>
              <a:rPr lang="zh-CN" altLang="en-US" sz="3200" b="1" dirty="0">
                <a:latin typeface="华文楷体" pitchFamily="2" charset="-122"/>
                <a:ea typeface="华文楷体" pitchFamily="2" charset="-122"/>
              </a:rPr>
              <a:t>当然</a:t>
            </a:r>
            <a:r>
              <a:rPr lang="en-US" altLang="zh-CN" sz="3200" b="1" dirty="0">
                <a:latin typeface="华文楷体" pitchFamily="2" charset="-122"/>
                <a:ea typeface="华文楷体" pitchFamily="2" charset="-122"/>
              </a:rPr>
              <a:t>, </a:t>
            </a:r>
            <a:r>
              <a:rPr lang="zh-CN" altLang="en-US" sz="3200" b="1" dirty="0">
                <a:latin typeface="华文楷体" pitchFamily="2" charset="-122"/>
                <a:ea typeface="华文楷体" pitchFamily="2" charset="-122"/>
              </a:rPr>
              <a:t>对于已熟练掌握转换方</a:t>
            </a:r>
            <a:endParaRPr lang="zh-CN" altLang="en-US" sz="3200" b="1" dirty="0">
              <a:latin typeface="华文楷体" pitchFamily="2" charset="-122"/>
              <a:ea typeface="华文楷体" pitchFamily="2" charset="-122"/>
            </a:endParaRPr>
          </a:p>
          <a:p>
            <a:pPr algn="l"/>
            <a:r>
              <a:rPr lang="zh-CN" altLang="en-US" sz="3200" b="1" dirty="0">
                <a:latin typeface="华文楷体" pitchFamily="2" charset="-122"/>
                <a:ea typeface="华文楷体" pitchFamily="2" charset="-122"/>
              </a:rPr>
              <a:t>法也可直接完成真值</a:t>
            </a:r>
            <a:r>
              <a:rPr lang="en-US" altLang="zh-CN" sz="3200" b="1" dirty="0">
                <a:latin typeface="华文楷体" pitchFamily="2" charset="-122"/>
                <a:ea typeface="华文楷体" pitchFamily="2" charset="-122"/>
              </a:rPr>
              <a:t>X</a:t>
            </a:r>
            <a:r>
              <a:rPr lang="zh-CN" altLang="en-US" sz="3200" b="1" dirty="0">
                <a:latin typeface="华文楷体" pitchFamily="2" charset="-122"/>
                <a:ea typeface="华文楷体" pitchFamily="2" charset="-122"/>
              </a:rPr>
              <a:t>与补码或反码间的转换。 </a:t>
            </a:r>
            <a:endParaRPr lang="zh-CN" altLang="en-US" sz="3200" b="1" dirty="0">
              <a:latin typeface="华文楷体" pitchFamily="2" charset="-122"/>
              <a:ea typeface="华文楷体" pitchFamily="2" charset="-122"/>
            </a:endParaRPr>
          </a:p>
        </p:txBody>
      </p:sp>
      <p:sp>
        <p:nvSpPr>
          <p:cNvPr id="23" name="Rectangle 13"/>
          <p:cNvSpPr>
            <a:spLocks noChangeArrowheads="1"/>
          </p:cNvSpPr>
          <p:nvPr/>
        </p:nvSpPr>
        <p:spPr bwMode="auto">
          <a:xfrm>
            <a:off x="2195736" y="3356992"/>
            <a:ext cx="1944171" cy="495454"/>
          </a:xfrm>
          <a:prstGeom prst="rect">
            <a:avLst/>
          </a:prstGeom>
          <a:noFill/>
          <a:ln w="9525">
            <a:noFill/>
            <a:miter lim="800000"/>
          </a:ln>
        </p:spPr>
        <p:txBody>
          <a:bodyPr/>
          <a:lstStyle/>
          <a:p>
            <a:r>
              <a:rPr lang="zh-CN" altLang="en-US" sz="1200" dirty="0">
                <a:latin typeface="Times New Roman" panose="02020603050405020304" pitchFamily="18" charset="0"/>
              </a:rPr>
              <a:t>符号位</a:t>
            </a:r>
            <a:r>
              <a:rPr lang="zh-CN" altLang="en-US" sz="1200" dirty="0" smtClean="0">
                <a:latin typeface="Times New Roman" panose="02020603050405020304" pitchFamily="18" charset="0"/>
              </a:rPr>
              <a:t>不变</a:t>
            </a:r>
            <a:r>
              <a:rPr lang="en-US" altLang="zh-CN" sz="1200" dirty="0" smtClean="0">
                <a:latin typeface="Times New Roman" panose="02020603050405020304" pitchFamily="18" charset="0"/>
              </a:rPr>
              <a:t>:</a:t>
            </a:r>
            <a:r>
              <a:rPr lang="en-US" altLang="zh-CN" sz="1200" baseline="0" dirty="0" smtClean="0">
                <a:latin typeface="Times New Roman" panose="02020603050405020304" pitchFamily="18" charset="0"/>
              </a:rPr>
              <a:t> </a:t>
            </a:r>
            <a:r>
              <a:rPr lang="en-US" altLang="zh-CN" sz="1200" dirty="0" smtClean="0">
                <a:latin typeface="Times New Roman" panose="02020603050405020304" pitchFamily="18" charset="0"/>
              </a:rPr>
              <a:t>(XS=0)</a:t>
            </a:r>
            <a:r>
              <a:rPr lang="zh-CN" altLang="en-US" sz="1200" dirty="0" smtClean="0">
                <a:latin typeface="Times New Roman" panose="02020603050405020304" pitchFamily="18" charset="0"/>
              </a:rPr>
              <a:t>数值</a:t>
            </a:r>
            <a:r>
              <a:rPr lang="zh-CN" altLang="en-US" sz="1200" dirty="0">
                <a:latin typeface="Times New Roman" panose="02020603050405020304" pitchFamily="18" charset="0"/>
              </a:rPr>
              <a:t>位</a:t>
            </a:r>
            <a:r>
              <a:rPr lang="zh-CN" altLang="en-US" sz="1200" dirty="0" smtClean="0">
                <a:latin typeface="Times New Roman" panose="02020603050405020304" pitchFamily="18" charset="0"/>
              </a:rPr>
              <a:t>不变</a:t>
            </a:r>
            <a:endParaRPr lang="en-US" altLang="zh-CN" sz="1200" dirty="0">
              <a:latin typeface="Times New Roman" panose="02020603050405020304" pitchFamily="18" charset="0"/>
            </a:endParaRPr>
          </a:p>
          <a:p>
            <a:r>
              <a:rPr lang="en-US" altLang="zh-CN" sz="1200" dirty="0">
                <a:latin typeface="Times New Roman" panose="02020603050405020304" pitchFamily="18" charset="0"/>
              </a:rPr>
              <a:t>                   </a:t>
            </a:r>
            <a:r>
              <a:rPr lang="en-US" altLang="zh-CN" sz="1200" dirty="0" smtClean="0">
                <a:latin typeface="Times New Roman" panose="02020603050405020304" pitchFamily="18" charset="0"/>
              </a:rPr>
              <a:t>    (XS=1)</a:t>
            </a:r>
            <a:r>
              <a:rPr lang="zh-CN" altLang="en-US" sz="1200" dirty="0" smtClean="0">
                <a:latin typeface="Times New Roman" panose="02020603050405020304" pitchFamily="18" charset="0"/>
              </a:rPr>
              <a:t>数值位变反</a:t>
            </a:r>
            <a:endParaRPr lang="en-US" altLang="zh-CN" sz="12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611188" y="188913"/>
            <a:ext cx="8001000" cy="1368425"/>
          </a:xfrm>
        </p:spPr>
        <p:txBody>
          <a:bodyPr/>
          <a:lstStyle/>
          <a:p>
            <a:pPr eaLnBrk="1" hangingPunct="1">
              <a:lnSpc>
                <a:spcPct val="90000"/>
              </a:lnSpc>
              <a:buFont typeface="Wingdings" panose="05000000000000000000" pitchFamily="2" charset="2"/>
              <a:buNone/>
            </a:pPr>
            <a:r>
              <a:rPr lang="en-US" altLang="zh-CN" b="1" smtClean="0"/>
              <a:t>[</a:t>
            </a:r>
            <a:r>
              <a:rPr lang="zh-CN" altLang="en-US" b="1" smtClean="0"/>
              <a:t>例</a:t>
            </a:r>
            <a:r>
              <a:rPr lang="en-US" altLang="zh-CN" b="1" smtClean="0"/>
              <a:t>] </a:t>
            </a:r>
            <a:r>
              <a:rPr lang="zh-CN" altLang="en-US" b="1" smtClean="0"/>
              <a:t>以定点整数为例</a:t>
            </a:r>
            <a:r>
              <a:rPr lang="en-US" altLang="zh-CN" b="1" smtClean="0"/>
              <a:t>,</a:t>
            </a:r>
            <a:r>
              <a:rPr lang="zh-CN" altLang="en-US" b="1" smtClean="0"/>
              <a:t>用数轴形式说明原码、反码、补码表示范围和可能的数码组合情况。（</a:t>
            </a:r>
            <a:r>
              <a:rPr lang="en-US" altLang="zh-CN" b="1" smtClean="0"/>
              <a:t>n:</a:t>
            </a:r>
            <a:r>
              <a:rPr lang="zh-CN" altLang="en-US" b="1" smtClean="0"/>
              <a:t>数值位数，符号位</a:t>
            </a:r>
            <a:r>
              <a:rPr lang="en-US" altLang="zh-CN" b="1" smtClean="0"/>
              <a:t>1</a:t>
            </a:r>
            <a:r>
              <a:rPr lang="zh-CN" altLang="en-US" b="1" smtClean="0"/>
              <a:t>位）</a:t>
            </a:r>
            <a:endParaRPr lang="zh-CN" altLang="en-US" b="1" smtClean="0"/>
          </a:p>
        </p:txBody>
      </p:sp>
      <p:pic>
        <p:nvPicPr>
          <p:cNvPr id="29699" name="Picture 8"/>
          <p:cNvPicPr>
            <a:picLocks noChangeAspect="1" noChangeArrowheads="1"/>
          </p:cNvPicPr>
          <p:nvPr/>
        </p:nvPicPr>
        <p:blipFill>
          <a:blip r:embed="rId1" cstate="print"/>
          <a:srcRect/>
          <a:stretch>
            <a:fillRect/>
          </a:stretch>
        </p:blipFill>
        <p:spPr bwMode="auto">
          <a:xfrm>
            <a:off x="395288" y="1916113"/>
            <a:ext cx="8243887" cy="3725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109855" indent="0">
              <a:buNone/>
            </a:pPr>
            <a:r>
              <a:rPr lang="en-US" altLang="zh-CN"/>
              <a:t>1 </a:t>
            </a:r>
            <a:r>
              <a:rPr lang="zh-CN" altLang="en-US"/>
              <a:t>常用的定点数表示</a:t>
            </a:r>
            <a:endParaRPr lang="zh-CN" altLang="en-US"/>
          </a:p>
          <a:p>
            <a:pPr marL="109855" indent="0">
              <a:buNone/>
            </a:pPr>
            <a:r>
              <a:rPr lang="zh-CN" altLang="en-US"/>
              <a:t>   原码</a:t>
            </a:r>
            <a:endParaRPr lang="zh-CN" altLang="en-US"/>
          </a:p>
          <a:p>
            <a:pPr marL="109855" indent="0">
              <a:buNone/>
            </a:pPr>
            <a:r>
              <a:rPr lang="zh-CN" altLang="en-US"/>
              <a:t>   补码</a:t>
            </a:r>
            <a:endParaRPr lang="zh-CN" altLang="en-US"/>
          </a:p>
          <a:p>
            <a:pPr marL="109855" indent="0">
              <a:buNone/>
            </a:pPr>
            <a:r>
              <a:rPr lang="zh-CN" altLang="en-US"/>
              <a:t>   反码</a:t>
            </a:r>
            <a:endParaRPr lang="zh-CN" altLang="en-US"/>
          </a:p>
          <a:p>
            <a:pPr marL="109855" indent="0">
              <a:buNone/>
            </a:pPr>
            <a:endParaRPr lang="zh-CN" altLang="en-US"/>
          </a:p>
          <a:p>
            <a:pPr marL="109855" indent="0">
              <a:buNone/>
            </a:pPr>
            <a:r>
              <a:rPr lang="en-US" altLang="zh-CN"/>
              <a:t>2 </a:t>
            </a:r>
            <a:r>
              <a:rPr lang="zh-CN" altLang="en-US"/>
              <a:t>补码的运算规则</a:t>
            </a:r>
            <a:endParaRPr lang="zh-CN" altLang="en-US"/>
          </a:p>
          <a:p>
            <a:pPr marL="109855" indent="0">
              <a:buNone/>
            </a:pPr>
            <a:r>
              <a:rPr lang="zh-CN" altLang="en-US"/>
              <a:t>   溢出的判断</a:t>
            </a:r>
            <a:endParaRPr lang="zh-CN" altLang="en-US"/>
          </a:p>
        </p:txBody>
      </p:sp>
      <p:sp>
        <p:nvSpPr>
          <p:cNvPr id="3" name="标题 2"/>
          <p:cNvSpPr>
            <a:spLocks noGrp="1"/>
          </p:cNvSpPr>
          <p:nvPr>
            <p:ph type="title"/>
          </p:nvPr>
        </p:nvSpPr>
        <p:spPr/>
        <p:txBody>
          <a:bodyPr/>
          <a:p>
            <a:r>
              <a:rPr lang="zh-CN" altLang="en-US"/>
              <a:t>回顾</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2-</a:t>
            </a:r>
            <a:fld id="{A9898C61-15F7-4669-B580-1C18A14184CF}" type="slidenum">
              <a:rPr lang="en-US" altLang="zh-CN"/>
            </a:fld>
            <a:endParaRPr lang="en-US" altLang="zh-CN"/>
          </a:p>
        </p:txBody>
      </p:sp>
      <p:sp>
        <p:nvSpPr>
          <p:cNvPr id="122882" name="Rectangle 2"/>
          <p:cNvSpPr>
            <a:spLocks noGrp="1" noChangeArrowheads="1"/>
          </p:cNvSpPr>
          <p:nvPr>
            <p:ph type="title"/>
          </p:nvPr>
        </p:nvSpPr>
        <p:spPr/>
        <p:txBody>
          <a:bodyPr/>
          <a:lstStyle/>
          <a:p>
            <a:r>
              <a:rPr lang="zh-CN" altLang="en-US" dirty="0" smtClean="0">
                <a:ea typeface="宋体" panose="02010600030101010101" pitchFamily="2" charset="-122"/>
              </a:rPr>
              <a:t>符号扩展</a:t>
            </a:r>
            <a:endParaRPr lang="en-US" altLang="zh-CN" dirty="0">
              <a:ea typeface="宋体" panose="02010600030101010101" pitchFamily="2" charset="-122"/>
            </a:endParaRPr>
          </a:p>
        </p:txBody>
      </p:sp>
      <p:sp>
        <p:nvSpPr>
          <p:cNvPr id="122883" name="Rectangle 3"/>
          <p:cNvSpPr>
            <a:spLocks noGrp="1" noChangeArrowheads="1"/>
          </p:cNvSpPr>
          <p:nvPr>
            <p:ph type="body" idx="1"/>
          </p:nvPr>
        </p:nvSpPr>
        <p:spPr>
          <a:xfrm>
            <a:off x="395536" y="1124745"/>
            <a:ext cx="8229600" cy="3528392"/>
          </a:xfrm>
        </p:spPr>
        <p:txBody>
          <a:bodyPr>
            <a:normAutofit/>
          </a:bodyPr>
          <a:lstStyle/>
          <a:p>
            <a:r>
              <a:rPr lang="en-US" altLang="zh-CN" dirty="0" smtClean="0">
                <a:ea typeface="宋体" panose="02010600030101010101" pitchFamily="2" charset="-122"/>
              </a:rPr>
              <a:t>8</a:t>
            </a:r>
            <a:r>
              <a:rPr lang="zh-CN" altLang="en-US" dirty="0" smtClean="0">
                <a:ea typeface="宋体" panose="02010600030101010101" pitchFamily="2" charset="-122"/>
              </a:rPr>
              <a:t>位数加</a:t>
            </a:r>
            <a:r>
              <a:rPr lang="en-US" altLang="zh-CN" dirty="0" smtClean="0">
                <a:ea typeface="宋体" panose="02010600030101010101" pitchFamily="2" charset="-122"/>
              </a:rPr>
              <a:t>+4</a:t>
            </a:r>
            <a:r>
              <a:rPr lang="zh-CN" altLang="en-US" dirty="0" smtClean="0">
                <a:ea typeface="宋体" panose="02010600030101010101" pitchFamily="2" charset="-122"/>
              </a:rPr>
              <a:t>位数</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无符号数，在左侧添</a:t>
            </a:r>
            <a:r>
              <a:rPr lang="en-US" altLang="zh-CN" dirty="0" smtClean="0">
                <a:ea typeface="宋体" panose="02010600030101010101" pitchFamily="2" charset="-122"/>
              </a:rPr>
              <a:t>’0’</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smtClean="0">
                <a:ea typeface="宋体" panose="02010600030101010101" pitchFamily="2" charset="-122"/>
              </a:rPr>
              <a:t>符号数，在左侧添加符号位</a:t>
            </a:r>
            <a:endParaRPr lang="en-US" altLang="zh-CN" dirty="0">
              <a:ea typeface="宋体" panose="02010600030101010101" pitchFamily="2" charset="-122"/>
            </a:endParaRPr>
          </a:p>
        </p:txBody>
      </p:sp>
      <p:sp>
        <p:nvSpPr>
          <p:cNvPr id="122884" name="Text Box 4"/>
          <p:cNvSpPr txBox="1">
            <a:spLocks noChangeArrowheads="1"/>
          </p:cNvSpPr>
          <p:nvPr/>
        </p:nvSpPr>
        <p:spPr bwMode="auto">
          <a:xfrm>
            <a:off x="1187624" y="2708920"/>
            <a:ext cx="6111875" cy="1187450"/>
          </a:xfrm>
          <a:prstGeom prst="rect">
            <a:avLst/>
          </a:prstGeom>
          <a:noFill/>
          <a:ln w="9525">
            <a:noFill/>
            <a:miter lim="800000"/>
          </a:ln>
          <a:effectLst/>
        </p:spPr>
        <p:txBody>
          <a:bodyPr>
            <a:spAutoFit/>
          </a:bodyPr>
          <a:lstStyle/>
          <a:p>
            <a:pPr algn="l" defTabSz="-635">
              <a:tabLst>
                <a:tab pos="863600" algn="l"/>
                <a:tab pos="2172970" algn="l"/>
                <a:tab pos="3823970" algn="l"/>
              </a:tabLst>
            </a:pPr>
            <a:r>
              <a:rPr lang="en-US" altLang="zh-CN" b="1" u="sng" dirty="0">
                <a:ea typeface="宋体" panose="02010600030101010101" pitchFamily="2" charset="-122"/>
              </a:rPr>
              <a:t>4-bit</a:t>
            </a:r>
            <a:r>
              <a:rPr lang="en-US" altLang="zh-CN" sz="1800" b="1" dirty="0">
                <a:latin typeface="Franklin Gothic Book" pitchFamily="34" charset="0"/>
                <a:ea typeface="宋体" panose="02010600030101010101" pitchFamily="2" charset="-122"/>
              </a:rPr>
              <a:t>		</a:t>
            </a:r>
            <a:r>
              <a:rPr lang="en-US" altLang="zh-CN" b="1" u="sng" dirty="0">
                <a:ea typeface="宋体" panose="02010600030101010101" pitchFamily="2" charset="-122"/>
              </a:rPr>
              <a:t>8-bit</a:t>
            </a:r>
            <a:endParaRPr lang="en-US" altLang="zh-CN" b="1" u="sng" dirty="0">
              <a:latin typeface="Franklin Gothic Book" pitchFamily="34" charset="0"/>
              <a:ea typeface="宋体" panose="02010600030101010101" pitchFamily="2" charset="-122"/>
            </a:endParaRPr>
          </a:p>
          <a:p>
            <a:pPr algn="l" defTabSz="-635">
              <a:tabLst>
                <a:tab pos="863600" algn="l"/>
                <a:tab pos="2172970" algn="l"/>
                <a:tab pos="3823970" algn="l"/>
              </a:tabLst>
            </a:pPr>
            <a:r>
              <a:rPr lang="en-US" altLang="zh-CN" b="1" dirty="0">
                <a:latin typeface="CourierPS" pitchFamily="49" charset="0"/>
                <a:ea typeface="宋体" panose="02010600030101010101" pitchFamily="2" charset="-122"/>
              </a:rPr>
              <a:t>0100	</a:t>
            </a:r>
            <a:r>
              <a:rPr lang="en-US" altLang="zh-CN" sz="2000" dirty="0">
                <a:ea typeface="宋体" panose="02010600030101010101" pitchFamily="2" charset="-122"/>
              </a:rPr>
              <a:t>(4)</a:t>
            </a:r>
            <a:r>
              <a:rPr lang="en-US" altLang="zh-CN" dirty="0">
                <a:latin typeface="Franklin Gothic Book" pitchFamily="34" charset="0"/>
                <a:ea typeface="宋体" panose="02010600030101010101" pitchFamily="2" charset="-122"/>
              </a:rPr>
              <a:t>	</a:t>
            </a:r>
            <a:r>
              <a:rPr lang="en-US" altLang="zh-CN" b="1" dirty="0">
                <a:latin typeface="CourierPS" pitchFamily="49" charset="0"/>
                <a:ea typeface="宋体" panose="02010600030101010101" pitchFamily="2" charset="-122"/>
              </a:rPr>
              <a:t>00000100	</a:t>
            </a:r>
            <a:r>
              <a:rPr lang="en-US" altLang="zh-CN" sz="2000" dirty="0">
                <a:ea typeface="宋体" panose="02010600030101010101" pitchFamily="2" charset="-122"/>
              </a:rPr>
              <a:t>(still 4)</a:t>
            </a:r>
            <a:endParaRPr lang="en-US" altLang="zh-CN" sz="2000" dirty="0">
              <a:latin typeface="Franklin Gothic Book" pitchFamily="34" charset="0"/>
              <a:ea typeface="宋体" panose="02010600030101010101" pitchFamily="2" charset="-122"/>
            </a:endParaRPr>
          </a:p>
          <a:p>
            <a:pPr algn="l" defTabSz="-635">
              <a:tabLst>
                <a:tab pos="863600" algn="l"/>
                <a:tab pos="2172970" algn="l"/>
                <a:tab pos="3823970" algn="l"/>
              </a:tabLst>
            </a:pPr>
            <a:r>
              <a:rPr lang="en-US" altLang="zh-CN" b="1" dirty="0">
                <a:latin typeface="CourierPS" pitchFamily="49" charset="0"/>
                <a:ea typeface="宋体" panose="02010600030101010101" pitchFamily="2" charset="-122"/>
              </a:rPr>
              <a:t>1100	</a:t>
            </a:r>
            <a:r>
              <a:rPr lang="en-US" altLang="zh-CN" sz="2000" dirty="0">
                <a:ea typeface="宋体" panose="02010600030101010101" pitchFamily="2" charset="-122"/>
              </a:rPr>
              <a:t>(-4)</a:t>
            </a:r>
            <a:r>
              <a:rPr lang="en-US" altLang="zh-CN" dirty="0">
                <a:latin typeface="Franklin Gothic Book" pitchFamily="34" charset="0"/>
                <a:ea typeface="宋体" panose="02010600030101010101" pitchFamily="2" charset="-122"/>
              </a:rPr>
              <a:t>	</a:t>
            </a:r>
            <a:r>
              <a:rPr lang="en-US" altLang="zh-CN" b="1" dirty="0">
                <a:latin typeface="CourierPS" pitchFamily="49" charset="0"/>
                <a:ea typeface="宋体" panose="02010600030101010101" pitchFamily="2" charset="-122"/>
              </a:rPr>
              <a:t>00001100	</a:t>
            </a:r>
            <a:r>
              <a:rPr lang="en-US" altLang="zh-CN" sz="2000" dirty="0">
                <a:latin typeface="Franklin Gothic Book" pitchFamily="34" charset="0"/>
                <a:ea typeface="宋体" panose="02010600030101010101" pitchFamily="2" charset="-122"/>
              </a:rPr>
              <a:t>(</a:t>
            </a:r>
            <a:r>
              <a:rPr lang="en-US" altLang="zh-CN" sz="2000" dirty="0">
                <a:ea typeface="宋体" panose="02010600030101010101" pitchFamily="2" charset="-122"/>
              </a:rPr>
              <a:t>12, not -4)</a:t>
            </a:r>
            <a:endParaRPr lang="en-US" altLang="zh-CN" sz="2000" b="1" dirty="0">
              <a:latin typeface="CourierPS" pitchFamily="49" charset="0"/>
              <a:ea typeface="宋体" panose="02010600030101010101" pitchFamily="2" charset="-122"/>
            </a:endParaRPr>
          </a:p>
        </p:txBody>
      </p:sp>
      <p:sp>
        <p:nvSpPr>
          <p:cNvPr id="122885" name="Text Box 5"/>
          <p:cNvSpPr txBox="1">
            <a:spLocks noChangeArrowheads="1"/>
          </p:cNvSpPr>
          <p:nvPr/>
        </p:nvSpPr>
        <p:spPr bwMode="auto">
          <a:xfrm>
            <a:off x="1187624" y="4941168"/>
            <a:ext cx="6111875" cy="1187450"/>
          </a:xfrm>
          <a:prstGeom prst="rect">
            <a:avLst/>
          </a:prstGeom>
          <a:noFill/>
          <a:ln w="9525">
            <a:noFill/>
            <a:miter lim="800000"/>
          </a:ln>
          <a:effectLst/>
        </p:spPr>
        <p:txBody>
          <a:bodyPr>
            <a:spAutoFit/>
          </a:bodyPr>
          <a:lstStyle/>
          <a:p>
            <a:pPr algn="l" defTabSz="-635">
              <a:tabLst>
                <a:tab pos="863600" algn="l"/>
                <a:tab pos="2172970" algn="l"/>
                <a:tab pos="3823970" algn="l"/>
              </a:tabLst>
            </a:pPr>
            <a:r>
              <a:rPr lang="en-US" altLang="zh-CN" b="1" u="sng" dirty="0">
                <a:ea typeface="宋体" panose="02010600030101010101" pitchFamily="2" charset="-122"/>
              </a:rPr>
              <a:t>4-bit</a:t>
            </a:r>
            <a:r>
              <a:rPr lang="en-US" altLang="zh-CN" sz="1800" b="1" dirty="0">
                <a:latin typeface="Franklin Gothic Book" pitchFamily="34" charset="0"/>
                <a:ea typeface="宋体" panose="02010600030101010101" pitchFamily="2" charset="-122"/>
              </a:rPr>
              <a:t>		</a:t>
            </a:r>
            <a:r>
              <a:rPr lang="en-US" altLang="zh-CN" b="1" u="sng" dirty="0">
                <a:ea typeface="宋体" panose="02010600030101010101" pitchFamily="2" charset="-122"/>
              </a:rPr>
              <a:t>8-bit</a:t>
            </a:r>
            <a:endParaRPr lang="en-US" altLang="zh-CN" b="1" u="sng" dirty="0">
              <a:latin typeface="Franklin Gothic Book" pitchFamily="34" charset="0"/>
              <a:ea typeface="宋体" panose="02010600030101010101" pitchFamily="2" charset="-122"/>
            </a:endParaRPr>
          </a:p>
          <a:p>
            <a:pPr algn="l" defTabSz="-635">
              <a:tabLst>
                <a:tab pos="863600" algn="l"/>
                <a:tab pos="2172970" algn="l"/>
                <a:tab pos="3823970" algn="l"/>
              </a:tabLst>
            </a:pPr>
            <a:r>
              <a:rPr lang="en-US" altLang="zh-CN" b="1" dirty="0">
                <a:latin typeface="CourierPS" pitchFamily="49" charset="0"/>
                <a:ea typeface="宋体" panose="02010600030101010101" pitchFamily="2" charset="-122"/>
              </a:rPr>
              <a:t>0100	</a:t>
            </a:r>
            <a:r>
              <a:rPr lang="en-US" altLang="zh-CN" sz="2000" dirty="0">
                <a:ea typeface="宋体" panose="02010600030101010101" pitchFamily="2" charset="-122"/>
              </a:rPr>
              <a:t>(4)</a:t>
            </a:r>
            <a:r>
              <a:rPr lang="en-US" altLang="zh-CN" dirty="0">
                <a:latin typeface="Franklin Gothic Book" pitchFamily="34" charset="0"/>
                <a:ea typeface="宋体" panose="02010600030101010101" pitchFamily="2" charset="-122"/>
              </a:rPr>
              <a:t>	</a:t>
            </a:r>
            <a:r>
              <a:rPr lang="en-US" altLang="zh-CN" b="1" dirty="0">
                <a:latin typeface="CourierPS" pitchFamily="49" charset="0"/>
                <a:ea typeface="宋体" panose="02010600030101010101" pitchFamily="2" charset="-122"/>
              </a:rPr>
              <a:t>00000100	</a:t>
            </a:r>
            <a:r>
              <a:rPr lang="en-US" altLang="zh-CN" sz="2000" dirty="0">
                <a:ea typeface="宋体" panose="02010600030101010101" pitchFamily="2" charset="-122"/>
              </a:rPr>
              <a:t>(still 4)</a:t>
            </a:r>
            <a:endParaRPr lang="en-US" altLang="zh-CN" sz="2000" dirty="0">
              <a:latin typeface="Franklin Gothic Book" pitchFamily="34" charset="0"/>
              <a:ea typeface="宋体" panose="02010600030101010101" pitchFamily="2" charset="-122"/>
            </a:endParaRPr>
          </a:p>
          <a:p>
            <a:pPr algn="l" defTabSz="-635">
              <a:tabLst>
                <a:tab pos="863600" algn="l"/>
                <a:tab pos="2172970" algn="l"/>
                <a:tab pos="3823970" algn="l"/>
              </a:tabLst>
            </a:pPr>
            <a:r>
              <a:rPr lang="en-US" altLang="zh-CN" b="1" dirty="0">
                <a:latin typeface="CourierPS" pitchFamily="49" charset="0"/>
                <a:ea typeface="宋体" panose="02010600030101010101" pitchFamily="2" charset="-122"/>
              </a:rPr>
              <a:t>1100	</a:t>
            </a:r>
            <a:r>
              <a:rPr lang="en-US" altLang="zh-CN" sz="2000" dirty="0">
                <a:ea typeface="宋体" panose="02010600030101010101" pitchFamily="2" charset="-122"/>
              </a:rPr>
              <a:t>(-4)</a:t>
            </a:r>
            <a:r>
              <a:rPr lang="en-US" altLang="zh-CN" dirty="0">
                <a:latin typeface="Franklin Gothic Book" pitchFamily="34" charset="0"/>
                <a:ea typeface="宋体" panose="02010600030101010101" pitchFamily="2" charset="-122"/>
              </a:rPr>
              <a:t>	</a:t>
            </a:r>
            <a:r>
              <a:rPr lang="en-US" altLang="zh-CN" b="1" dirty="0">
                <a:latin typeface="CourierPS" pitchFamily="49" charset="0"/>
                <a:ea typeface="宋体" panose="02010600030101010101" pitchFamily="2" charset="-122"/>
              </a:rPr>
              <a:t>11111100	</a:t>
            </a:r>
            <a:r>
              <a:rPr lang="en-US" altLang="zh-CN" sz="2000" dirty="0">
                <a:ea typeface="宋体" panose="02010600030101010101" pitchFamily="2" charset="-122"/>
              </a:rPr>
              <a:t>(still -4)</a:t>
            </a:r>
            <a:endParaRPr lang="en-US" altLang="zh-CN" sz="2000" b="1" dirty="0">
              <a:latin typeface="CourierPS" pitchFamily="49"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77215" y="76200"/>
            <a:ext cx="7632700" cy="1143000"/>
          </a:xfrm>
        </p:spPr>
        <p:txBody>
          <a:bodyPr/>
          <a:lstStyle/>
          <a:p>
            <a:pPr eaLnBrk="1" hangingPunct="1"/>
            <a:r>
              <a:rPr lang="en-US" altLang="zh-CN" b="1" smtClean="0">
                <a:solidFill>
                  <a:srgbClr val="FF3300"/>
                </a:solidFill>
                <a:latin typeface="华文楷体" pitchFamily="2" charset="-122"/>
                <a:ea typeface="华文楷体" pitchFamily="2" charset="-122"/>
              </a:rPr>
              <a:t>3.4</a:t>
            </a:r>
            <a:r>
              <a:rPr lang="zh-CN" altLang="en-US" b="1" smtClean="0">
                <a:solidFill>
                  <a:srgbClr val="FF3300"/>
                </a:solidFill>
                <a:latin typeface="华文楷体" pitchFamily="2" charset="-122"/>
                <a:ea typeface="华文楷体" pitchFamily="2" charset="-122"/>
              </a:rPr>
              <a:t> 移码</a:t>
            </a:r>
            <a:endParaRPr lang="zh-CN" altLang="en-US" b="1" smtClean="0">
              <a:solidFill>
                <a:srgbClr val="FF3300"/>
              </a:solidFill>
              <a:latin typeface="华文楷体" pitchFamily="2" charset="-122"/>
              <a:ea typeface="华文楷体" pitchFamily="2" charset="-122"/>
            </a:endParaRPr>
          </a:p>
        </p:txBody>
      </p:sp>
      <p:sp>
        <p:nvSpPr>
          <p:cNvPr id="30723" name="Rectangle 3"/>
          <p:cNvSpPr>
            <a:spLocks noGrp="1" noChangeArrowheads="1"/>
          </p:cNvSpPr>
          <p:nvPr>
            <p:ph type="body" idx="1"/>
          </p:nvPr>
        </p:nvSpPr>
        <p:spPr>
          <a:xfrm>
            <a:off x="765101" y="963612"/>
            <a:ext cx="7885112" cy="5373688"/>
          </a:xfrm>
        </p:spPr>
        <p:txBody>
          <a:bodyPr/>
          <a:lstStyle/>
          <a:p>
            <a:pPr eaLnBrk="1" hangingPunct="1">
              <a:lnSpc>
                <a:spcPct val="90000"/>
              </a:lnSpc>
            </a:pPr>
            <a:r>
              <a:rPr lang="zh-CN" altLang="en-US" sz="2000" b="1" dirty="0" smtClean="0">
                <a:solidFill>
                  <a:srgbClr val="FF3300"/>
                </a:solidFill>
                <a:latin typeface="华文楷体" pitchFamily="2" charset="-122"/>
                <a:ea typeface="华文楷体" pitchFamily="2" charset="-122"/>
              </a:rPr>
              <a:t>移码也叫增码或偏码</a:t>
            </a:r>
            <a:r>
              <a:rPr lang="zh-CN" altLang="en-US" sz="2000" b="1" dirty="0" smtClean="0">
                <a:latin typeface="华文楷体" pitchFamily="2" charset="-122"/>
                <a:ea typeface="华文楷体" pitchFamily="2" charset="-122"/>
              </a:rPr>
              <a:t>，常用于表示浮点数中的阶码。</a:t>
            </a:r>
            <a:endParaRPr lang="zh-CN" altLang="en-US" sz="20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000" b="1" dirty="0" smtClean="0">
                <a:latin typeface="华文楷体" pitchFamily="2" charset="-122"/>
                <a:ea typeface="华文楷体" pitchFamily="2" charset="-122"/>
              </a:rPr>
              <a:t>    规格化浮点数大小比较：阶码比较</a:t>
            </a:r>
            <a:r>
              <a:rPr lang="en-US" altLang="zh-CN" sz="2000" b="1" dirty="0" smtClean="0">
                <a:latin typeface="华文楷体" pitchFamily="2" charset="-122"/>
                <a:ea typeface="华文楷体" pitchFamily="2" charset="-122"/>
              </a:rPr>
              <a:t>(</a:t>
            </a:r>
            <a:r>
              <a:rPr lang="zh-CN" altLang="en-US" sz="2000" b="1" dirty="0" smtClean="0">
                <a:latin typeface="华文楷体" pitchFamily="2" charset="-122"/>
                <a:ea typeface="华文楷体" pitchFamily="2" charset="-122"/>
              </a:rPr>
              <a:t>浮点数加减运算需要对阶比较</a:t>
            </a:r>
            <a:r>
              <a:rPr lang="en-US" altLang="zh-CN" sz="2000" b="1" dirty="0" smtClean="0">
                <a:latin typeface="华文楷体" pitchFamily="2" charset="-122"/>
                <a:ea typeface="华文楷体" pitchFamily="2" charset="-122"/>
              </a:rPr>
              <a:t>)</a:t>
            </a:r>
            <a:endParaRPr lang="zh-CN" altLang="en-US" sz="20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000" b="1" dirty="0" smtClean="0">
                <a:latin typeface="华文楷体" pitchFamily="2" charset="-122"/>
                <a:ea typeface="华文楷体" pitchFamily="2" charset="-122"/>
              </a:rPr>
              <a:t>    思路：统一加一个偏移量，将负数空间移动到正整数空间方便比较</a:t>
            </a:r>
            <a:endParaRPr lang="zh-CN" altLang="en-US" sz="2000" b="1" dirty="0" smtClean="0">
              <a:latin typeface="华文楷体" pitchFamily="2" charset="-122"/>
              <a:ea typeface="华文楷体" pitchFamily="2" charset="-122"/>
            </a:endParaRPr>
          </a:p>
          <a:p>
            <a:pPr eaLnBrk="1" hangingPunct="1">
              <a:lnSpc>
                <a:spcPct val="90000"/>
              </a:lnSpc>
            </a:pPr>
            <a:r>
              <a:rPr lang="zh-CN" altLang="en-US" sz="2000" b="1" dirty="0" smtClean="0">
                <a:latin typeface="华文楷体" pitchFamily="2" charset="-122"/>
                <a:ea typeface="华文楷体" pitchFamily="2" charset="-122"/>
              </a:rPr>
              <a:t>移码就是在真值</a:t>
            </a:r>
            <a:r>
              <a:rPr lang="en-US" altLang="zh-CN" sz="2000" b="1" dirty="0" smtClean="0">
                <a:latin typeface="华文楷体" pitchFamily="2" charset="-122"/>
                <a:ea typeface="华文楷体" pitchFamily="2" charset="-122"/>
              </a:rPr>
              <a:t>X</a:t>
            </a:r>
            <a:r>
              <a:rPr lang="zh-CN" altLang="en-US" sz="2000" b="1" dirty="0" smtClean="0">
                <a:latin typeface="华文楷体" pitchFamily="2" charset="-122"/>
                <a:ea typeface="华文楷体" pitchFamily="2" charset="-122"/>
              </a:rPr>
              <a:t>基础上加一常数</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此常数被称为偏置值</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相当于</a:t>
            </a:r>
            <a:r>
              <a:rPr lang="en-US" altLang="zh-CN" sz="2000" b="1" dirty="0" smtClean="0">
                <a:latin typeface="华文楷体" pitchFamily="2" charset="-122"/>
                <a:ea typeface="华文楷体" pitchFamily="2" charset="-122"/>
              </a:rPr>
              <a:t>X</a:t>
            </a:r>
            <a:r>
              <a:rPr lang="zh-CN" altLang="en-US" sz="2000" b="1" dirty="0" smtClean="0">
                <a:latin typeface="华文楷体" pitchFamily="2" charset="-122"/>
                <a:ea typeface="华文楷体" pitchFamily="2" charset="-122"/>
              </a:rPr>
              <a:t>在数轴上向正向偏移了若干单位</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这就是“移码”一词的由来。即：</a:t>
            </a:r>
            <a:endParaRPr lang="zh-CN" altLang="en-US" sz="2000" b="1" dirty="0" smtClean="0">
              <a:latin typeface="华文楷体" pitchFamily="2" charset="-122"/>
              <a:ea typeface="华文楷体" pitchFamily="2" charset="-122"/>
            </a:endParaRPr>
          </a:p>
          <a:p>
            <a:pPr eaLnBrk="1" hangingPunct="1">
              <a:lnSpc>
                <a:spcPct val="90000"/>
              </a:lnSpc>
            </a:pPr>
            <a:r>
              <a:rPr lang="zh-CN" altLang="en-US" sz="2000" b="1" dirty="0" smtClean="0">
                <a:latin typeface="华文楷体" pitchFamily="2" charset="-122"/>
                <a:ea typeface="华文楷体" pitchFamily="2" charset="-122"/>
              </a:rPr>
              <a:t>对字长为</a:t>
            </a:r>
            <a:r>
              <a:rPr lang="en-US" altLang="zh-CN" sz="2000" b="1" dirty="0" smtClean="0">
                <a:latin typeface="华文楷体" pitchFamily="2" charset="-122"/>
                <a:ea typeface="华文楷体" pitchFamily="2" charset="-122"/>
              </a:rPr>
              <a:t>N</a:t>
            </a:r>
            <a:r>
              <a:rPr lang="zh-CN" altLang="en-US" sz="2000" b="1" dirty="0" smtClean="0">
                <a:latin typeface="华文楷体" pitchFamily="2" charset="-122"/>
                <a:ea typeface="华文楷体" pitchFamily="2" charset="-122"/>
              </a:rPr>
              <a:t>的计算机</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若最高位为符号位</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数值位</a:t>
            </a:r>
            <a:r>
              <a:rPr lang="en-US" altLang="zh-CN" sz="2000" b="1" dirty="0" smtClean="0">
                <a:latin typeface="华文楷体" pitchFamily="2" charset="-122"/>
                <a:ea typeface="华文楷体" pitchFamily="2" charset="-122"/>
              </a:rPr>
              <a:t>n=N-1</a:t>
            </a:r>
            <a:r>
              <a:rPr lang="zh-CN" altLang="en-US" sz="2000" b="1" dirty="0" smtClean="0">
                <a:latin typeface="华文楷体" pitchFamily="2" charset="-122"/>
                <a:ea typeface="华文楷体" pitchFamily="2" charset="-122"/>
              </a:rPr>
              <a:t>位</a:t>
            </a:r>
            <a:r>
              <a:rPr lang="en-US" altLang="zh-CN" sz="2000" b="1" dirty="0" smtClean="0">
                <a:latin typeface="华文楷体" pitchFamily="2" charset="-122"/>
                <a:ea typeface="华文楷体" pitchFamily="2" charset="-122"/>
              </a:rPr>
              <a:t>,</a:t>
            </a:r>
            <a:r>
              <a:rPr lang="zh-CN" altLang="en-US" sz="2000" b="1" dirty="0" smtClean="0">
                <a:latin typeface="华文楷体" pitchFamily="2" charset="-122"/>
                <a:ea typeface="华文楷体" pitchFamily="2" charset="-122"/>
              </a:rPr>
              <a:t>当偏移量取</a:t>
            </a:r>
            <a:r>
              <a:rPr lang="en-US" altLang="zh-CN" sz="2000" b="1" dirty="0" smtClean="0">
                <a:latin typeface="华文楷体" pitchFamily="2" charset="-122"/>
                <a:ea typeface="华文楷体" pitchFamily="2" charset="-122"/>
              </a:rPr>
              <a:t>2 </a:t>
            </a:r>
            <a:r>
              <a:rPr lang="en-US" altLang="zh-CN" sz="2000" b="1" baseline="30000" dirty="0" smtClean="0">
                <a:latin typeface="华文楷体" pitchFamily="2" charset="-122"/>
                <a:ea typeface="华文楷体" pitchFamily="2" charset="-122"/>
              </a:rPr>
              <a:t>n</a:t>
            </a:r>
            <a:r>
              <a:rPr lang="zh-CN" altLang="en-US" sz="2000" b="1" dirty="0" smtClean="0">
                <a:latin typeface="华文楷体" pitchFamily="2" charset="-122"/>
                <a:ea typeface="华文楷体" pitchFamily="2" charset="-122"/>
              </a:rPr>
              <a:t>时</a:t>
            </a:r>
            <a:r>
              <a:rPr lang="en-US" altLang="zh-CN" sz="2000" b="1" dirty="0" smtClean="0">
                <a:latin typeface="华文楷体" pitchFamily="2" charset="-122"/>
                <a:ea typeface="华文楷体" pitchFamily="2" charset="-122"/>
              </a:rPr>
              <a:t>,</a:t>
            </a:r>
            <a:r>
              <a:rPr lang="zh-CN" altLang="en-US" sz="2000" b="1" dirty="0" smtClean="0">
                <a:latin typeface="华文楷体" pitchFamily="2" charset="-122"/>
                <a:ea typeface="华文楷体" pitchFamily="2" charset="-122"/>
              </a:rPr>
              <a:t>其真值</a:t>
            </a:r>
            <a:r>
              <a:rPr lang="en-US" altLang="zh-CN" sz="2000" b="1" dirty="0" smtClean="0">
                <a:latin typeface="华文楷体" pitchFamily="2" charset="-122"/>
                <a:ea typeface="华文楷体" pitchFamily="2" charset="-122"/>
              </a:rPr>
              <a:t>X</a:t>
            </a:r>
            <a:r>
              <a:rPr lang="zh-CN" altLang="en-US" sz="2000" b="1" dirty="0" smtClean="0">
                <a:latin typeface="华文楷体" pitchFamily="2" charset="-122"/>
                <a:ea typeface="华文楷体" pitchFamily="2" charset="-122"/>
              </a:rPr>
              <a:t>对应的移码的表示公式为：</a:t>
            </a:r>
            <a:endParaRPr lang="zh-CN" altLang="en-US" sz="2000" b="1" dirty="0" smtClean="0">
              <a:latin typeface="华文楷体" pitchFamily="2" charset="-122"/>
              <a:ea typeface="华文楷体" pitchFamily="2" charset="-122"/>
            </a:endParaRPr>
          </a:p>
          <a:p>
            <a:pPr eaLnBrk="1" hangingPunct="1">
              <a:lnSpc>
                <a:spcPct val="90000"/>
              </a:lnSpc>
            </a:pPr>
            <a:r>
              <a:rPr lang="en-US" altLang="zh-CN" sz="2000" b="1" dirty="0" smtClean="0">
                <a:latin typeface="华文楷体" pitchFamily="2" charset="-122"/>
                <a:ea typeface="华文楷体" pitchFamily="2" charset="-122"/>
              </a:rPr>
              <a:t>[X]</a:t>
            </a:r>
            <a:r>
              <a:rPr lang="zh-CN" altLang="en-US" sz="2000" b="1" baseline="-25000" dirty="0" smtClean="0">
                <a:latin typeface="华文楷体" pitchFamily="2" charset="-122"/>
                <a:ea typeface="华文楷体" pitchFamily="2" charset="-122"/>
              </a:rPr>
              <a:t>移</a:t>
            </a: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2 </a:t>
            </a:r>
            <a:r>
              <a:rPr lang="en-US" altLang="zh-CN" sz="2000" b="1" baseline="30000" dirty="0" smtClean="0">
                <a:latin typeface="华文楷体" pitchFamily="2" charset="-122"/>
                <a:ea typeface="华文楷体" pitchFamily="2" charset="-122"/>
              </a:rPr>
              <a:t>n</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a:t>
            </a:r>
            <a:r>
              <a:rPr lang="en-US" altLang="zh-CN" sz="2000" b="1" dirty="0" smtClean="0">
                <a:latin typeface="华文楷体" pitchFamily="2" charset="-122"/>
                <a:ea typeface="华文楷体" pitchFamily="2" charset="-122"/>
              </a:rPr>
              <a:t>X       </a:t>
            </a: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2 </a:t>
            </a:r>
            <a:r>
              <a:rPr lang="en-US" altLang="zh-CN" sz="2000" b="1" baseline="30000" dirty="0" smtClean="0">
                <a:latin typeface="华文楷体" pitchFamily="2" charset="-122"/>
                <a:ea typeface="华文楷体" pitchFamily="2" charset="-122"/>
              </a:rPr>
              <a:t>n</a:t>
            </a:r>
            <a:r>
              <a:rPr lang="en-US" altLang="zh-CN" sz="2000" b="1" dirty="0" smtClean="0">
                <a:latin typeface="华文楷体" pitchFamily="2" charset="-122"/>
                <a:ea typeface="华文楷体" pitchFamily="2" charset="-122"/>
              </a:rPr>
              <a:t> ≤X</a:t>
            </a: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2 </a:t>
            </a:r>
            <a:r>
              <a:rPr lang="en-US" altLang="zh-CN" sz="2000" b="1" baseline="30000" dirty="0" smtClean="0">
                <a:latin typeface="华文楷体" pitchFamily="2" charset="-122"/>
                <a:ea typeface="华文楷体" pitchFamily="2" charset="-122"/>
              </a:rPr>
              <a:t>n</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a:t>
            </a:r>
            <a:endParaRPr lang="zh-CN" altLang="en-US" sz="20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[X]</a:t>
            </a:r>
            <a:r>
              <a:rPr lang="zh-CN" altLang="en-US" sz="2000" b="1" baseline="-25000" dirty="0" smtClean="0">
                <a:latin typeface="华文楷体" pitchFamily="2" charset="-122"/>
                <a:ea typeface="华文楷体" pitchFamily="2" charset="-122"/>
              </a:rPr>
              <a:t>移           </a:t>
            </a: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0 ≤X</a:t>
            </a: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2 </a:t>
            </a:r>
            <a:r>
              <a:rPr lang="en-US" altLang="zh-CN" sz="2000" b="1" baseline="30000" dirty="0" smtClean="0">
                <a:latin typeface="华文楷体" pitchFamily="2" charset="-122"/>
                <a:ea typeface="华文楷体" pitchFamily="2" charset="-122"/>
              </a:rPr>
              <a:t>n+1</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a:t>
            </a:r>
            <a:endParaRPr lang="en-US" altLang="zh-CN" sz="20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000" dirty="0" smtClean="0"/>
              <a:t>         例如： </a:t>
            </a:r>
            <a:r>
              <a:rPr lang="en-US" altLang="zh-CN" sz="2000" dirty="0" smtClean="0"/>
              <a:t>X=</a:t>
            </a:r>
            <a:r>
              <a:rPr lang="zh-CN" altLang="en-US" sz="2000" dirty="0" smtClean="0"/>
              <a:t>＋</a:t>
            </a:r>
            <a:r>
              <a:rPr lang="en-US" altLang="zh-CN" sz="2000" dirty="0" smtClean="0"/>
              <a:t>1011     [X]</a:t>
            </a:r>
            <a:r>
              <a:rPr lang="zh-CN" altLang="en-US" sz="2000" baseline="-25000" dirty="0" smtClean="0"/>
              <a:t>移</a:t>
            </a:r>
            <a:r>
              <a:rPr lang="en-US" altLang="zh-CN" sz="2000" dirty="0" smtClean="0"/>
              <a:t>=11011   </a:t>
            </a:r>
            <a:r>
              <a:rPr lang="zh-CN" altLang="en-US" sz="2000" dirty="0" smtClean="0"/>
              <a:t>符号位“</a:t>
            </a:r>
            <a:r>
              <a:rPr lang="en-US" altLang="zh-CN" sz="2000" dirty="0" smtClean="0"/>
              <a:t>1”</a:t>
            </a:r>
            <a:r>
              <a:rPr lang="zh-CN" altLang="en-US" sz="2000" dirty="0" smtClean="0"/>
              <a:t>表示正号</a:t>
            </a:r>
            <a:br>
              <a:rPr lang="zh-CN" altLang="en-US" sz="2000" dirty="0" smtClean="0"/>
            </a:br>
            <a:r>
              <a:rPr lang="zh-CN" altLang="en-US" sz="2000" dirty="0" smtClean="0"/>
              <a:t>              </a:t>
            </a:r>
            <a:r>
              <a:rPr lang="en-US" altLang="zh-CN" sz="2000" dirty="0" smtClean="0"/>
              <a:t>X=</a:t>
            </a:r>
            <a:r>
              <a:rPr lang="zh-CN" altLang="en-US" sz="2000" dirty="0" smtClean="0"/>
              <a:t>－</a:t>
            </a:r>
            <a:r>
              <a:rPr lang="en-US" altLang="zh-CN" sz="2000" dirty="0" smtClean="0"/>
              <a:t>1011     [X]</a:t>
            </a:r>
            <a:r>
              <a:rPr lang="zh-CN" altLang="en-US" sz="2000" baseline="-25000" dirty="0" smtClean="0"/>
              <a:t>移</a:t>
            </a:r>
            <a:r>
              <a:rPr lang="en-US" altLang="zh-CN" sz="2000" dirty="0" smtClean="0"/>
              <a:t>=00101   </a:t>
            </a:r>
            <a:r>
              <a:rPr lang="zh-CN" altLang="en-US" sz="2000" dirty="0" smtClean="0"/>
              <a:t>符号位“</a:t>
            </a:r>
            <a:r>
              <a:rPr lang="en-US" altLang="zh-CN" sz="2000" dirty="0" smtClean="0"/>
              <a:t>0”</a:t>
            </a:r>
            <a:r>
              <a:rPr lang="zh-CN" altLang="en-US" sz="2000" dirty="0" smtClean="0"/>
              <a:t>表示负号</a:t>
            </a:r>
            <a:endParaRPr lang="en-US" altLang="zh-CN" sz="2000" b="1" dirty="0" smtClean="0">
              <a:latin typeface="华文楷体" pitchFamily="2" charset="-122"/>
              <a:ea typeface="华文楷体" pitchFamily="2" charset="-122"/>
            </a:endParaRPr>
          </a:p>
          <a:p>
            <a:pPr eaLnBrk="1" hangingPunct="1">
              <a:lnSpc>
                <a:spcPct val="90000"/>
              </a:lnSpc>
            </a:pPr>
            <a:r>
              <a:rPr lang="zh-CN" altLang="en-US" sz="2000" dirty="0" smtClean="0"/>
              <a:t>移码与补码的关系： </a:t>
            </a:r>
            <a:r>
              <a:rPr lang="en-US" altLang="zh-CN" sz="2000" dirty="0" smtClean="0"/>
              <a:t>[X]</a:t>
            </a:r>
            <a:r>
              <a:rPr lang="zh-CN" altLang="en-US" sz="2000" dirty="0" smtClean="0"/>
              <a:t>移与</a:t>
            </a:r>
            <a:r>
              <a:rPr lang="en-US" altLang="zh-CN" sz="2000" dirty="0" smtClean="0"/>
              <a:t>[X]</a:t>
            </a:r>
            <a:r>
              <a:rPr lang="zh-CN" altLang="en-US" sz="2000" dirty="0" smtClean="0"/>
              <a:t>补的关系是符号位互为反码，</a:t>
            </a:r>
            <a:br>
              <a:rPr lang="zh-CN" altLang="en-US" sz="2000" dirty="0" smtClean="0"/>
            </a:br>
            <a:r>
              <a:rPr lang="zh-CN" altLang="en-US" sz="2000" dirty="0" smtClean="0"/>
              <a:t>例如： </a:t>
            </a:r>
            <a:r>
              <a:rPr lang="en-US" altLang="zh-CN" sz="2000" dirty="0" smtClean="0"/>
              <a:t>X=</a:t>
            </a:r>
            <a:r>
              <a:rPr lang="zh-CN" altLang="en-US" sz="2000" dirty="0" smtClean="0"/>
              <a:t>＋</a:t>
            </a:r>
            <a:r>
              <a:rPr lang="en-US" altLang="zh-CN" sz="2000" dirty="0" smtClean="0"/>
              <a:t>1011     [X]</a:t>
            </a:r>
            <a:r>
              <a:rPr lang="zh-CN" altLang="en-US" sz="2000" baseline="-25000" dirty="0" smtClean="0"/>
              <a:t>移</a:t>
            </a:r>
            <a:r>
              <a:rPr lang="en-US" altLang="zh-CN" sz="2000" dirty="0" smtClean="0"/>
              <a:t>=11011     [X]</a:t>
            </a:r>
            <a:r>
              <a:rPr lang="zh-CN" altLang="en-US" sz="2000" baseline="-25000" dirty="0" smtClean="0"/>
              <a:t>补</a:t>
            </a:r>
            <a:r>
              <a:rPr lang="en-US" altLang="zh-CN" sz="2000" dirty="0" smtClean="0"/>
              <a:t>=01011 </a:t>
            </a:r>
            <a:br>
              <a:rPr lang="zh-CN" altLang="en-US" sz="2000" dirty="0" smtClean="0"/>
            </a:br>
            <a:r>
              <a:rPr lang="zh-CN" altLang="en-US" sz="2000" dirty="0" smtClean="0"/>
              <a:t>          </a:t>
            </a:r>
            <a:r>
              <a:rPr lang="en-US" altLang="zh-CN" sz="2000" dirty="0" smtClean="0"/>
              <a:t>X=</a:t>
            </a:r>
            <a:r>
              <a:rPr lang="zh-CN" altLang="en-US" sz="2000" dirty="0" smtClean="0"/>
              <a:t>－</a:t>
            </a:r>
            <a:r>
              <a:rPr lang="en-US" altLang="zh-CN" sz="2000" dirty="0" smtClean="0"/>
              <a:t>1011     [X]</a:t>
            </a:r>
            <a:r>
              <a:rPr lang="zh-CN" altLang="en-US" sz="2000" baseline="-25000" dirty="0" smtClean="0"/>
              <a:t>移</a:t>
            </a:r>
            <a:r>
              <a:rPr lang="en-US" altLang="zh-CN" sz="2000" dirty="0" smtClean="0"/>
              <a:t>=00101     [X]</a:t>
            </a:r>
            <a:r>
              <a:rPr lang="zh-CN" altLang="en-US" sz="2000" baseline="-25000" dirty="0" smtClean="0"/>
              <a:t>补</a:t>
            </a:r>
            <a:r>
              <a:rPr lang="en-US" altLang="zh-CN" sz="2000" dirty="0" smtClean="0"/>
              <a:t>=10101 </a:t>
            </a:r>
            <a:r>
              <a:rPr lang="zh-CN" altLang="en-US" sz="2000" b="1" dirty="0" smtClean="0">
                <a:latin typeface="华文楷体" pitchFamily="2" charset="-122"/>
                <a:ea typeface="华文楷体" pitchFamily="2" charset="-122"/>
              </a:rPr>
              <a:t>    </a:t>
            </a:r>
            <a:endParaRPr lang="en-US" altLang="zh-CN" sz="2000" b="1" dirty="0" smtClean="0">
              <a:latin typeface="华文楷体" pitchFamily="2" charset="-122"/>
              <a:ea typeface="华文楷体" pitchFamily="2" charset="-122"/>
            </a:endParaRPr>
          </a:p>
          <a:p>
            <a:pPr eaLnBrk="1" hangingPunct="1">
              <a:lnSpc>
                <a:spcPct val="90000"/>
              </a:lnSpc>
              <a:buFont typeface="Wingdings" panose="05000000000000000000" pitchFamily="2" charset="2"/>
              <a:buNone/>
            </a:pPr>
            <a:r>
              <a:rPr lang="zh-CN" altLang="en-US" sz="2000" b="1" dirty="0" smtClean="0">
                <a:solidFill>
                  <a:srgbClr val="FF0000"/>
                </a:solidFill>
              </a:rPr>
              <a:t>      移码 </a:t>
            </a:r>
            <a:r>
              <a:rPr lang="en-US" altLang="zh-CN" sz="2000" b="1" dirty="0" smtClean="0">
                <a:solidFill>
                  <a:srgbClr val="FF0000"/>
                </a:solidFill>
              </a:rPr>
              <a:t>= </a:t>
            </a:r>
            <a:r>
              <a:rPr lang="zh-CN" altLang="en-US" sz="2000" b="1" dirty="0" smtClean="0">
                <a:solidFill>
                  <a:srgbClr val="FF0000"/>
                </a:solidFill>
              </a:rPr>
              <a:t>补码符号位取反</a:t>
            </a:r>
            <a:endParaRPr lang="zh-CN" altLang="en-US" sz="2000" b="1" dirty="0" smtClean="0">
              <a:solidFill>
                <a:srgbClr val="FF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74675" y="873125"/>
            <a:ext cx="8001000" cy="647700"/>
          </a:xfrm>
        </p:spPr>
        <p:txBody>
          <a:bodyPr>
            <a:normAutofit fontScale="90000"/>
          </a:bodyPr>
          <a:lstStyle/>
          <a:p>
            <a:pPr eaLnBrk="1" hangingPunct="1"/>
            <a:r>
              <a:rPr lang="en-US" altLang="zh-CN" b="1" smtClean="0"/>
              <a:t>4 </a:t>
            </a:r>
            <a:r>
              <a:rPr lang="zh-CN" altLang="en-US" b="1" smtClean="0"/>
              <a:t>浮点数表示</a:t>
            </a:r>
            <a:endParaRPr lang="zh-CN" altLang="en-US" b="1" smtClean="0"/>
          </a:p>
        </p:txBody>
      </p:sp>
      <p:sp>
        <p:nvSpPr>
          <p:cNvPr id="128003" name="Rectangle 3"/>
          <p:cNvSpPr>
            <a:spLocks noGrp="1" noChangeArrowheads="1"/>
          </p:cNvSpPr>
          <p:nvPr>
            <p:ph type="body" idx="1"/>
          </p:nvPr>
        </p:nvSpPr>
        <p:spPr>
          <a:xfrm>
            <a:off x="566738" y="1752600"/>
            <a:ext cx="8001000" cy="3103563"/>
          </a:xfrm>
        </p:spPr>
        <p:txBody>
          <a:bodyPr/>
          <a:lstStyle/>
          <a:p>
            <a:pPr eaLnBrk="1" hangingPunct="1"/>
            <a:r>
              <a:rPr lang="zh-CN" altLang="en-US" sz="2600" b="1" smtClean="0"/>
              <a:t>浮点数的表示：  </a:t>
            </a:r>
            <a:r>
              <a:rPr lang="en-US" altLang="zh-CN" sz="2600" b="1" smtClean="0">
                <a:solidFill>
                  <a:schemeClr val="folHlink"/>
                </a:solidFill>
              </a:rPr>
              <a:t>N=2</a:t>
            </a:r>
            <a:r>
              <a:rPr lang="en-US" altLang="zh-CN" sz="2600" b="1" baseline="30000" smtClean="0">
                <a:solidFill>
                  <a:schemeClr val="folHlink"/>
                </a:solidFill>
              </a:rPr>
              <a:t>E</a:t>
            </a:r>
            <a:r>
              <a:rPr lang="en-US" altLang="zh-CN" sz="2600" b="1" smtClean="0">
                <a:solidFill>
                  <a:schemeClr val="folHlink"/>
                </a:solidFill>
                <a:latin typeface="Arial" panose="020B0604020202020204" pitchFamily="34" charset="0"/>
              </a:rPr>
              <a:t>·</a:t>
            </a:r>
            <a:r>
              <a:rPr lang="en-US" altLang="zh-CN" sz="2600" b="1" smtClean="0">
                <a:solidFill>
                  <a:schemeClr val="folHlink"/>
                </a:solidFill>
              </a:rPr>
              <a:t>M</a:t>
            </a:r>
            <a:endParaRPr lang="en-US" altLang="zh-CN" sz="2600" b="1" smtClean="0">
              <a:solidFill>
                <a:schemeClr val="folHlink"/>
              </a:solidFill>
            </a:endParaRPr>
          </a:p>
          <a:p>
            <a:pPr eaLnBrk="1" hangingPunct="1">
              <a:buFont typeface="Wingdings" panose="05000000000000000000" pitchFamily="2" charset="2"/>
              <a:buNone/>
            </a:pPr>
            <a:r>
              <a:rPr lang="en-US" altLang="zh-CN" sz="2600" b="1" smtClean="0"/>
              <a:t>		</a:t>
            </a:r>
            <a:r>
              <a:rPr lang="zh-CN" altLang="en-US" sz="1900" b="1" smtClean="0">
                <a:solidFill>
                  <a:schemeClr val="tx2"/>
                </a:solidFill>
              </a:rPr>
              <a:t>其中</a:t>
            </a:r>
            <a:r>
              <a:rPr lang="en-US" altLang="zh-CN" sz="1900" b="1" smtClean="0">
                <a:solidFill>
                  <a:schemeClr val="tx2"/>
                </a:solidFill>
              </a:rPr>
              <a:t>E</a:t>
            </a:r>
            <a:r>
              <a:rPr lang="zh-CN" altLang="en-US" sz="1900" b="1" smtClean="0">
                <a:solidFill>
                  <a:schemeClr val="tx2"/>
                </a:solidFill>
              </a:rPr>
              <a:t>是一个二进制整数，称为数</a:t>
            </a:r>
            <a:r>
              <a:rPr lang="en-US" altLang="zh-CN" sz="1900" b="1" smtClean="0">
                <a:solidFill>
                  <a:schemeClr val="tx2"/>
                </a:solidFill>
              </a:rPr>
              <a:t>N</a:t>
            </a:r>
            <a:r>
              <a:rPr lang="zh-CN" altLang="en-US" sz="1900" b="1" smtClean="0">
                <a:solidFill>
                  <a:schemeClr val="tx2"/>
                </a:solidFill>
              </a:rPr>
              <a:t>的阶码，</a:t>
            </a:r>
            <a:r>
              <a:rPr lang="en-US" altLang="zh-CN" sz="1900" b="1" smtClean="0">
                <a:solidFill>
                  <a:schemeClr val="tx2"/>
                </a:solidFill>
              </a:rPr>
              <a:t>2</a:t>
            </a:r>
            <a:r>
              <a:rPr lang="zh-CN" altLang="en-US" sz="1900" b="1" smtClean="0">
                <a:solidFill>
                  <a:schemeClr val="tx2"/>
                </a:solidFill>
              </a:rPr>
              <a:t>为阶码的基数，</a:t>
            </a:r>
            <a:r>
              <a:rPr lang="en-US" altLang="zh-CN" sz="1900" b="1" smtClean="0">
                <a:solidFill>
                  <a:schemeClr val="tx2"/>
                </a:solidFill>
              </a:rPr>
              <a:t>M</a:t>
            </a:r>
            <a:r>
              <a:rPr lang="zh-CN" altLang="en-US" sz="1900" b="1" smtClean="0">
                <a:solidFill>
                  <a:schemeClr val="tx2"/>
                </a:solidFill>
              </a:rPr>
              <a:t>是二进制小数，称为数</a:t>
            </a:r>
            <a:r>
              <a:rPr lang="en-US" altLang="zh-CN" sz="1900" b="1" smtClean="0">
                <a:solidFill>
                  <a:schemeClr val="tx2"/>
                </a:solidFill>
              </a:rPr>
              <a:t>N</a:t>
            </a:r>
            <a:r>
              <a:rPr lang="zh-CN" altLang="en-US" sz="1900" b="1" smtClean="0">
                <a:solidFill>
                  <a:schemeClr val="tx2"/>
                </a:solidFill>
              </a:rPr>
              <a:t>的尾数。</a:t>
            </a:r>
            <a:r>
              <a:rPr lang="en-US" altLang="zh-CN" sz="1900" b="1" smtClean="0">
                <a:solidFill>
                  <a:schemeClr val="tx2"/>
                </a:solidFill>
              </a:rPr>
              <a:t>E</a:t>
            </a:r>
            <a:r>
              <a:rPr lang="zh-CN" altLang="en-US" sz="1900" b="1" smtClean="0">
                <a:solidFill>
                  <a:schemeClr val="tx2"/>
                </a:solidFill>
              </a:rPr>
              <a:t>和</a:t>
            </a:r>
            <a:r>
              <a:rPr lang="en-US" altLang="zh-CN" sz="1900" b="1" smtClean="0">
                <a:solidFill>
                  <a:schemeClr val="tx2"/>
                </a:solidFill>
              </a:rPr>
              <a:t>M</a:t>
            </a:r>
            <a:r>
              <a:rPr lang="zh-CN" altLang="en-US" sz="1900" b="1" smtClean="0">
                <a:solidFill>
                  <a:schemeClr val="tx2"/>
                </a:solidFill>
              </a:rPr>
              <a:t>可正可负。尾数</a:t>
            </a:r>
            <a:r>
              <a:rPr lang="en-US" altLang="zh-CN" sz="1900" b="1" smtClean="0">
                <a:solidFill>
                  <a:schemeClr val="tx2"/>
                </a:solidFill>
              </a:rPr>
              <a:t>M</a:t>
            </a:r>
            <a:r>
              <a:rPr lang="zh-CN" altLang="en-US" sz="1900" b="1" smtClean="0">
                <a:solidFill>
                  <a:schemeClr val="tx2"/>
                </a:solidFill>
              </a:rPr>
              <a:t>表示数</a:t>
            </a:r>
            <a:r>
              <a:rPr lang="en-US" altLang="zh-CN" sz="1900" b="1" smtClean="0">
                <a:solidFill>
                  <a:schemeClr val="tx2"/>
                </a:solidFill>
              </a:rPr>
              <a:t>N</a:t>
            </a:r>
            <a:r>
              <a:rPr lang="zh-CN" altLang="en-US" sz="1900" b="1" smtClean="0">
                <a:solidFill>
                  <a:schemeClr val="tx2"/>
                </a:solidFill>
              </a:rPr>
              <a:t>的全部有效数据，阶码</a:t>
            </a:r>
            <a:r>
              <a:rPr lang="en-US" altLang="zh-CN" sz="1900" b="1" smtClean="0">
                <a:solidFill>
                  <a:schemeClr val="tx2"/>
                </a:solidFill>
              </a:rPr>
              <a:t>E</a:t>
            </a:r>
            <a:r>
              <a:rPr lang="zh-CN" altLang="en-US" sz="1900" b="1" smtClean="0">
                <a:solidFill>
                  <a:schemeClr val="tx2"/>
                </a:solidFill>
              </a:rPr>
              <a:t>指明该数的小数点位置，表示数据的大小范围。</a:t>
            </a:r>
            <a:endParaRPr lang="zh-CN" altLang="en-US" sz="1900" b="1" smtClean="0">
              <a:solidFill>
                <a:schemeClr val="tx2"/>
              </a:solidFill>
            </a:endParaRPr>
          </a:p>
          <a:p>
            <a:pPr eaLnBrk="1" hangingPunct="1">
              <a:buFont typeface="Wingdings" panose="05000000000000000000" pitchFamily="2" charset="2"/>
              <a:buNone/>
            </a:pPr>
            <a:endParaRPr lang="en-US" altLang="zh-CN" sz="1900" b="1" smtClean="0">
              <a:solidFill>
                <a:schemeClr val="tx2"/>
              </a:solidFill>
            </a:endParaRPr>
          </a:p>
        </p:txBody>
      </p:sp>
      <p:grpSp>
        <p:nvGrpSpPr>
          <p:cNvPr id="2" name="Group 38"/>
          <p:cNvGrpSpPr/>
          <p:nvPr/>
        </p:nvGrpSpPr>
        <p:grpSpPr bwMode="auto">
          <a:xfrm>
            <a:off x="914400" y="3962400"/>
            <a:ext cx="7924800" cy="2622550"/>
            <a:chOff x="576" y="2496"/>
            <a:chExt cx="4992" cy="1652"/>
          </a:xfrm>
        </p:grpSpPr>
        <p:sp>
          <p:nvSpPr>
            <p:cNvPr id="31749" name="Line 4"/>
            <p:cNvSpPr>
              <a:spLocks noChangeShapeType="1"/>
            </p:cNvSpPr>
            <p:nvPr/>
          </p:nvSpPr>
          <p:spPr bwMode="auto">
            <a:xfrm flipV="1">
              <a:off x="816" y="3314"/>
              <a:ext cx="1" cy="190"/>
            </a:xfrm>
            <a:prstGeom prst="line">
              <a:avLst/>
            </a:prstGeom>
            <a:noFill/>
            <a:ln w="12700" cap="sq">
              <a:solidFill>
                <a:srgbClr val="FF3300"/>
              </a:solidFill>
              <a:round/>
              <a:headEnd type="none" w="sm" len="sm"/>
              <a:tailEnd type="triangle" w="sm" len="sm"/>
            </a:ln>
          </p:spPr>
          <p:txBody>
            <a:bodyPr wrap="none" anchor="ctr"/>
            <a:lstStyle/>
            <a:p>
              <a:endParaRPr lang="zh-CN" altLang="en-US"/>
            </a:p>
          </p:txBody>
        </p:sp>
        <p:sp>
          <p:nvSpPr>
            <p:cNvPr id="31750" name="Text Box 5"/>
            <p:cNvSpPr txBox="1">
              <a:spLocks noChangeArrowheads="1"/>
            </p:cNvSpPr>
            <p:nvPr/>
          </p:nvSpPr>
          <p:spPr bwMode="auto">
            <a:xfrm>
              <a:off x="905" y="3314"/>
              <a:ext cx="528" cy="212"/>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1600" b="1">
                  <a:latin typeface="Times New Roman" panose="02020603050405020304" pitchFamily="18" charset="0"/>
                </a:rPr>
                <a:t>阶符</a:t>
              </a:r>
              <a:endParaRPr kumimoji="1" lang="zh-CN" altLang="en-US" sz="1600" b="1">
                <a:latin typeface="Times New Roman" panose="02020603050405020304" pitchFamily="18" charset="0"/>
              </a:endParaRPr>
            </a:p>
          </p:txBody>
        </p:sp>
        <p:sp>
          <p:nvSpPr>
            <p:cNvPr id="31751" name="Line 6"/>
            <p:cNvSpPr>
              <a:spLocks noChangeShapeType="1"/>
            </p:cNvSpPr>
            <p:nvPr/>
          </p:nvSpPr>
          <p:spPr bwMode="auto">
            <a:xfrm flipV="1">
              <a:off x="3072" y="3312"/>
              <a:ext cx="1" cy="190"/>
            </a:xfrm>
            <a:prstGeom prst="line">
              <a:avLst/>
            </a:prstGeom>
            <a:noFill/>
            <a:ln w="12700" cap="sq">
              <a:solidFill>
                <a:srgbClr val="FF6600"/>
              </a:solidFill>
              <a:round/>
              <a:headEnd type="none" w="sm" len="sm"/>
              <a:tailEnd type="triangle" w="sm" len="sm"/>
            </a:ln>
          </p:spPr>
          <p:txBody>
            <a:bodyPr wrap="none" anchor="ctr"/>
            <a:lstStyle/>
            <a:p>
              <a:endParaRPr lang="zh-CN" altLang="en-US"/>
            </a:p>
          </p:txBody>
        </p:sp>
        <p:sp>
          <p:nvSpPr>
            <p:cNvPr id="31752" name="Text Box 7"/>
            <p:cNvSpPr txBox="1">
              <a:spLocks noChangeArrowheads="1"/>
            </p:cNvSpPr>
            <p:nvPr/>
          </p:nvSpPr>
          <p:spPr bwMode="auto">
            <a:xfrm>
              <a:off x="2448" y="3596"/>
              <a:ext cx="816" cy="366"/>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1600" b="1">
                  <a:latin typeface="Times New Roman" panose="02020603050405020304" pitchFamily="18" charset="0"/>
                </a:rPr>
                <a:t>阶码小数点位置（隐含）</a:t>
              </a:r>
              <a:endParaRPr kumimoji="1" lang="zh-CN" altLang="en-US" sz="1600" b="1">
                <a:latin typeface="Times New Roman" panose="02020603050405020304" pitchFamily="18" charset="0"/>
              </a:endParaRPr>
            </a:p>
          </p:txBody>
        </p:sp>
        <p:grpSp>
          <p:nvGrpSpPr>
            <p:cNvPr id="3" name="Group 8"/>
            <p:cNvGrpSpPr/>
            <p:nvPr/>
          </p:nvGrpSpPr>
          <p:grpSpPr bwMode="auto">
            <a:xfrm>
              <a:off x="576" y="2496"/>
              <a:ext cx="4992" cy="775"/>
              <a:chOff x="480" y="2640"/>
              <a:chExt cx="4752" cy="775"/>
            </a:xfrm>
          </p:grpSpPr>
          <p:sp>
            <p:nvSpPr>
              <p:cNvPr id="31758" name="Rectangle 9"/>
              <p:cNvSpPr>
                <a:spLocks noChangeArrowheads="1"/>
              </p:cNvSpPr>
              <p:nvPr/>
            </p:nvSpPr>
            <p:spPr bwMode="auto">
              <a:xfrm>
                <a:off x="480" y="3161"/>
                <a:ext cx="4656" cy="224"/>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31759" name="Line 10"/>
              <p:cNvSpPr>
                <a:spLocks noChangeShapeType="1"/>
              </p:cNvSpPr>
              <p:nvPr/>
            </p:nvSpPr>
            <p:spPr bwMode="auto">
              <a:xfrm>
                <a:off x="864" y="3161"/>
                <a:ext cx="0" cy="20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60" name="Line 11"/>
              <p:cNvSpPr>
                <a:spLocks noChangeShapeType="1"/>
              </p:cNvSpPr>
              <p:nvPr/>
            </p:nvSpPr>
            <p:spPr bwMode="auto">
              <a:xfrm>
                <a:off x="1248" y="3161"/>
                <a:ext cx="1" cy="224"/>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61" name="Line 12"/>
              <p:cNvSpPr>
                <a:spLocks noChangeShapeType="1"/>
              </p:cNvSpPr>
              <p:nvPr/>
            </p:nvSpPr>
            <p:spPr bwMode="auto">
              <a:xfrm>
                <a:off x="3600" y="3161"/>
                <a:ext cx="1" cy="224"/>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62" name="Line 13"/>
              <p:cNvSpPr>
                <a:spLocks noChangeShapeType="1"/>
              </p:cNvSpPr>
              <p:nvPr/>
            </p:nvSpPr>
            <p:spPr bwMode="auto">
              <a:xfrm>
                <a:off x="3216" y="3161"/>
                <a:ext cx="1" cy="224"/>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63" name="Line 14"/>
              <p:cNvSpPr>
                <a:spLocks noChangeShapeType="1"/>
              </p:cNvSpPr>
              <p:nvPr/>
            </p:nvSpPr>
            <p:spPr bwMode="auto">
              <a:xfrm>
                <a:off x="1296" y="3223"/>
                <a:ext cx="624" cy="1"/>
              </a:xfrm>
              <a:prstGeom prst="line">
                <a:avLst/>
              </a:prstGeom>
              <a:noFill/>
              <a:ln w="12700">
                <a:solidFill>
                  <a:schemeClr val="folHlink"/>
                </a:solidFill>
                <a:prstDash val="lgDash"/>
                <a:round/>
                <a:headEnd type="none" w="sm" len="sm"/>
                <a:tailEnd type="none" w="sm" len="sm"/>
              </a:ln>
            </p:spPr>
            <p:txBody>
              <a:bodyPr wrap="none" anchor="ctr"/>
              <a:lstStyle/>
              <a:p>
                <a:endParaRPr lang="zh-CN" altLang="en-US"/>
              </a:p>
            </p:txBody>
          </p:sp>
          <p:sp>
            <p:nvSpPr>
              <p:cNvPr id="31764" name="Text Box 15"/>
              <p:cNvSpPr txBox="1">
                <a:spLocks noChangeArrowheads="1"/>
              </p:cNvSpPr>
              <p:nvPr/>
            </p:nvSpPr>
            <p:spPr bwMode="auto">
              <a:xfrm>
                <a:off x="480" y="3127"/>
                <a:ext cx="336"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solidFill>
                      <a:schemeClr val="folHlink"/>
                    </a:solidFill>
                    <a:latin typeface="Times New Roman" panose="02020603050405020304" pitchFamily="18" charset="0"/>
                  </a:rPr>
                  <a:t>E </a:t>
                </a:r>
                <a:r>
                  <a:rPr kumimoji="1" lang="en-US" altLang="zh-CN" sz="2400" b="1" baseline="-25000">
                    <a:solidFill>
                      <a:schemeClr val="folHlink"/>
                    </a:solidFill>
                    <a:latin typeface="Times New Roman" panose="02020603050405020304" pitchFamily="18" charset="0"/>
                  </a:rPr>
                  <a:t>f</a:t>
                </a:r>
                <a:endParaRPr kumimoji="1" lang="en-US" altLang="zh-CN" sz="2400" b="1">
                  <a:solidFill>
                    <a:schemeClr val="folHlink"/>
                  </a:solidFill>
                  <a:latin typeface="Times New Roman" panose="02020603050405020304" pitchFamily="18" charset="0"/>
                </a:endParaRPr>
              </a:p>
            </p:txBody>
          </p:sp>
          <p:sp>
            <p:nvSpPr>
              <p:cNvPr id="31765" name="Text Box 16"/>
              <p:cNvSpPr txBox="1">
                <a:spLocks noChangeArrowheads="1"/>
              </p:cNvSpPr>
              <p:nvPr/>
            </p:nvSpPr>
            <p:spPr bwMode="auto">
              <a:xfrm>
                <a:off x="816" y="3127"/>
                <a:ext cx="528"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solidFill>
                      <a:schemeClr val="folHlink"/>
                    </a:solidFill>
                    <a:latin typeface="Times New Roman" panose="02020603050405020304" pitchFamily="18" charset="0"/>
                  </a:rPr>
                  <a:t>E </a:t>
                </a:r>
                <a:r>
                  <a:rPr kumimoji="1" lang="en-US" altLang="zh-CN" sz="2400" b="1" baseline="-25000">
                    <a:solidFill>
                      <a:schemeClr val="folHlink"/>
                    </a:solidFill>
                    <a:latin typeface="Times New Roman" panose="02020603050405020304" pitchFamily="18" charset="0"/>
                  </a:rPr>
                  <a:t>1</a:t>
                </a:r>
                <a:endParaRPr kumimoji="1" lang="en-US" altLang="zh-CN" sz="2400" b="1" baseline="-25000">
                  <a:solidFill>
                    <a:schemeClr val="folHlink"/>
                  </a:solidFill>
                  <a:latin typeface="Times New Roman" panose="02020603050405020304" pitchFamily="18" charset="0"/>
                </a:endParaRPr>
              </a:p>
            </p:txBody>
          </p:sp>
          <p:sp>
            <p:nvSpPr>
              <p:cNvPr id="31766" name="AutoShape 17"/>
              <p:cNvSpPr/>
              <p:nvPr/>
            </p:nvSpPr>
            <p:spPr bwMode="auto">
              <a:xfrm rot="-5400000">
                <a:off x="1784" y="1953"/>
                <a:ext cx="128" cy="1872"/>
              </a:xfrm>
              <a:prstGeom prst="rightBrace">
                <a:avLst>
                  <a:gd name="adj1" fmla="val 121875"/>
                  <a:gd name="adj2" fmla="val 50000"/>
                </a:avLst>
              </a:prstGeom>
              <a:noFill/>
              <a:ln w="12700" cap="sq">
                <a:solidFill>
                  <a:schemeClr val="tx1"/>
                </a:solidFill>
                <a:round/>
                <a:headEnd type="none" w="sm" len="sm"/>
                <a:tailEnd type="none" w="sm" len="sm"/>
              </a:ln>
            </p:spPr>
            <p:txBody>
              <a:bodyPr vert="eaVert" wrap="none" anchor="ctr"/>
              <a:lstStyle/>
              <a:p>
                <a:pPr algn="ctr"/>
                <a:endParaRPr kumimoji="1" lang="zh-CN" altLang="zh-CN" sz="2400" b="1"/>
              </a:p>
            </p:txBody>
          </p:sp>
          <p:sp>
            <p:nvSpPr>
              <p:cNvPr id="31767" name="Text Box 18"/>
              <p:cNvSpPr txBox="1">
                <a:spLocks noChangeArrowheads="1"/>
              </p:cNvSpPr>
              <p:nvPr/>
            </p:nvSpPr>
            <p:spPr bwMode="auto">
              <a:xfrm>
                <a:off x="1392" y="2640"/>
                <a:ext cx="1104" cy="212"/>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1600" b="1">
                    <a:latin typeface="Times New Roman" panose="02020603050405020304" pitchFamily="18" charset="0"/>
                  </a:rPr>
                  <a:t>m</a:t>
                </a:r>
                <a:r>
                  <a:rPr kumimoji="1" lang="zh-CN" altLang="zh-CN" sz="1600" b="1">
                    <a:latin typeface="Times New Roman" panose="02020603050405020304" pitchFamily="18" charset="0"/>
                  </a:rPr>
                  <a:t>位</a:t>
                </a:r>
                <a:r>
                  <a:rPr kumimoji="1" lang="zh-CN" altLang="en-US" sz="1600" b="1">
                    <a:latin typeface="Times New Roman" panose="02020603050405020304" pitchFamily="18" charset="0"/>
                  </a:rPr>
                  <a:t>阶码</a:t>
                </a:r>
                <a:r>
                  <a:rPr kumimoji="1" lang="zh-CN" altLang="zh-CN" sz="1600" b="1">
                    <a:latin typeface="Times New Roman" panose="02020603050405020304" pitchFamily="18" charset="0"/>
                  </a:rPr>
                  <a:t>数码位</a:t>
                </a:r>
                <a:endParaRPr kumimoji="1" lang="zh-CN" altLang="en-US" sz="1600" b="1">
                  <a:latin typeface="Times New Roman" panose="02020603050405020304" pitchFamily="18" charset="0"/>
                </a:endParaRPr>
              </a:p>
            </p:txBody>
          </p:sp>
          <p:sp>
            <p:nvSpPr>
              <p:cNvPr id="31768" name="Line 19"/>
              <p:cNvSpPr>
                <a:spLocks noChangeShapeType="1"/>
              </p:cNvSpPr>
              <p:nvPr/>
            </p:nvSpPr>
            <p:spPr bwMode="auto">
              <a:xfrm>
                <a:off x="2400" y="3175"/>
                <a:ext cx="0" cy="19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69" name="Line 20"/>
              <p:cNvSpPr>
                <a:spLocks noChangeShapeType="1"/>
              </p:cNvSpPr>
              <p:nvPr/>
            </p:nvSpPr>
            <p:spPr bwMode="auto">
              <a:xfrm>
                <a:off x="2832" y="3191"/>
                <a:ext cx="0" cy="17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70" name="Line 21"/>
              <p:cNvSpPr>
                <a:spLocks noChangeShapeType="1"/>
              </p:cNvSpPr>
              <p:nvPr/>
            </p:nvSpPr>
            <p:spPr bwMode="auto">
              <a:xfrm>
                <a:off x="1968" y="3175"/>
                <a:ext cx="0" cy="19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71" name="Line 22"/>
              <p:cNvSpPr>
                <a:spLocks noChangeShapeType="1"/>
              </p:cNvSpPr>
              <p:nvPr/>
            </p:nvSpPr>
            <p:spPr bwMode="auto">
              <a:xfrm>
                <a:off x="2832" y="3175"/>
                <a:ext cx="0" cy="17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72" name="Text Box 23"/>
              <p:cNvSpPr txBox="1">
                <a:spLocks noChangeArrowheads="1"/>
              </p:cNvSpPr>
              <p:nvPr/>
            </p:nvSpPr>
            <p:spPr bwMode="auto">
              <a:xfrm>
                <a:off x="1968" y="3127"/>
                <a:ext cx="576"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solidFill>
                      <a:schemeClr val="folHlink"/>
                    </a:solidFill>
                    <a:latin typeface="Times New Roman" panose="02020603050405020304" pitchFamily="18" charset="0"/>
                  </a:rPr>
                  <a:t>E </a:t>
                </a:r>
                <a:r>
                  <a:rPr kumimoji="1" lang="en-US" altLang="zh-CN" sz="2400" b="1" baseline="-25000">
                    <a:solidFill>
                      <a:schemeClr val="folHlink"/>
                    </a:solidFill>
                    <a:latin typeface="Times New Roman" panose="02020603050405020304" pitchFamily="18" charset="0"/>
                  </a:rPr>
                  <a:t>m-1</a:t>
                </a:r>
                <a:endParaRPr kumimoji="1" lang="en-US" altLang="zh-CN" sz="2400" b="1">
                  <a:solidFill>
                    <a:schemeClr val="folHlink"/>
                  </a:solidFill>
                  <a:latin typeface="Times New Roman" panose="02020603050405020304" pitchFamily="18" charset="0"/>
                </a:endParaRPr>
              </a:p>
            </p:txBody>
          </p:sp>
          <p:sp>
            <p:nvSpPr>
              <p:cNvPr id="31773" name="Text Box 24"/>
              <p:cNvSpPr txBox="1">
                <a:spLocks noChangeArrowheads="1"/>
              </p:cNvSpPr>
              <p:nvPr/>
            </p:nvSpPr>
            <p:spPr bwMode="auto">
              <a:xfrm>
                <a:off x="2448" y="3127"/>
                <a:ext cx="384"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solidFill>
                      <a:schemeClr val="folHlink"/>
                    </a:solidFill>
                    <a:latin typeface="Times New Roman" panose="02020603050405020304" pitchFamily="18" charset="0"/>
                  </a:rPr>
                  <a:t>E </a:t>
                </a:r>
                <a:r>
                  <a:rPr kumimoji="1" lang="en-US" altLang="zh-CN" sz="2400" b="1" baseline="-25000">
                    <a:solidFill>
                      <a:schemeClr val="folHlink"/>
                    </a:solidFill>
                    <a:latin typeface="Times New Roman" panose="02020603050405020304" pitchFamily="18" charset="0"/>
                  </a:rPr>
                  <a:t>m</a:t>
                </a:r>
                <a:endParaRPr kumimoji="1" lang="en-US" altLang="zh-CN" sz="2400" b="1">
                  <a:solidFill>
                    <a:schemeClr val="folHlink"/>
                  </a:solidFill>
                  <a:latin typeface="Times New Roman" panose="02020603050405020304" pitchFamily="18" charset="0"/>
                </a:endParaRPr>
              </a:p>
            </p:txBody>
          </p:sp>
          <p:sp>
            <p:nvSpPr>
              <p:cNvPr id="31774" name="Text Box 25"/>
              <p:cNvSpPr txBox="1">
                <a:spLocks noChangeArrowheads="1"/>
              </p:cNvSpPr>
              <p:nvPr/>
            </p:nvSpPr>
            <p:spPr bwMode="auto">
              <a:xfrm>
                <a:off x="2832" y="3127"/>
                <a:ext cx="336"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latin typeface="Times New Roman" panose="02020603050405020304" pitchFamily="18" charset="0"/>
                  </a:rPr>
                  <a:t>M</a:t>
                </a:r>
                <a:r>
                  <a:rPr kumimoji="1" lang="en-US" altLang="zh-CN" sz="2400" b="1" baseline="-25000">
                    <a:latin typeface="Times New Roman" panose="02020603050405020304" pitchFamily="18" charset="0"/>
                  </a:rPr>
                  <a:t>f</a:t>
                </a:r>
                <a:endParaRPr kumimoji="1" lang="en-US" altLang="zh-CN" sz="2400" b="1">
                  <a:latin typeface="Times New Roman" panose="02020603050405020304" pitchFamily="18" charset="0"/>
                </a:endParaRPr>
              </a:p>
            </p:txBody>
          </p:sp>
          <p:sp>
            <p:nvSpPr>
              <p:cNvPr id="31775" name="Text Box 26"/>
              <p:cNvSpPr txBox="1">
                <a:spLocks noChangeArrowheads="1"/>
              </p:cNvSpPr>
              <p:nvPr/>
            </p:nvSpPr>
            <p:spPr bwMode="auto">
              <a:xfrm>
                <a:off x="3168" y="3127"/>
                <a:ext cx="480"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latin typeface="Times New Roman" panose="02020603050405020304" pitchFamily="18" charset="0"/>
                  </a:rPr>
                  <a:t>M </a:t>
                </a:r>
                <a:r>
                  <a:rPr kumimoji="1" lang="en-US" altLang="zh-CN" sz="2400" b="1" baseline="-25000">
                    <a:latin typeface="Times New Roman" panose="02020603050405020304" pitchFamily="18" charset="0"/>
                  </a:rPr>
                  <a:t>1</a:t>
                </a:r>
                <a:endParaRPr kumimoji="1" lang="en-US" altLang="zh-CN" sz="2400" b="1">
                  <a:latin typeface="Times New Roman" panose="02020603050405020304" pitchFamily="18" charset="0"/>
                </a:endParaRPr>
              </a:p>
            </p:txBody>
          </p:sp>
          <p:sp>
            <p:nvSpPr>
              <p:cNvPr id="31776" name="Line 27"/>
              <p:cNvSpPr>
                <a:spLocks noChangeShapeType="1"/>
              </p:cNvSpPr>
              <p:nvPr/>
            </p:nvSpPr>
            <p:spPr bwMode="auto">
              <a:xfrm>
                <a:off x="4368" y="3175"/>
                <a:ext cx="0" cy="19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77" name="Line 28"/>
              <p:cNvSpPr>
                <a:spLocks noChangeShapeType="1"/>
              </p:cNvSpPr>
              <p:nvPr/>
            </p:nvSpPr>
            <p:spPr bwMode="auto">
              <a:xfrm>
                <a:off x="4752" y="3175"/>
                <a:ext cx="0" cy="19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78" name="Line 29"/>
              <p:cNvSpPr>
                <a:spLocks noChangeShapeType="1"/>
              </p:cNvSpPr>
              <p:nvPr/>
            </p:nvSpPr>
            <p:spPr bwMode="auto">
              <a:xfrm>
                <a:off x="3648" y="3223"/>
                <a:ext cx="624" cy="1"/>
              </a:xfrm>
              <a:prstGeom prst="line">
                <a:avLst/>
              </a:prstGeom>
              <a:noFill/>
              <a:ln w="12700">
                <a:solidFill>
                  <a:schemeClr val="tx1"/>
                </a:solidFill>
                <a:prstDash val="lgDash"/>
                <a:round/>
                <a:headEnd type="none" w="sm" len="sm"/>
                <a:tailEnd type="none" w="sm" len="sm"/>
              </a:ln>
            </p:spPr>
            <p:txBody>
              <a:bodyPr wrap="none" anchor="ctr"/>
              <a:lstStyle/>
              <a:p>
                <a:endParaRPr lang="zh-CN" altLang="en-US"/>
              </a:p>
            </p:txBody>
          </p:sp>
          <p:sp>
            <p:nvSpPr>
              <p:cNvPr id="31779" name="Text Box 30"/>
              <p:cNvSpPr txBox="1">
                <a:spLocks noChangeArrowheads="1"/>
              </p:cNvSpPr>
              <p:nvPr/>
            </p:nvSpPr>
            <p:spPr bwMode="auto">
              <a:xfrm>
                <a:off x="4320" y="3127"/>
                <a:ext cx="528"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latin typeface="Times New Roman" panose="02020603050405020304" pitchFamily="18" charset="0"/>
                  </a:rPr>
                  <a:t>M </a:t>
                </a:r>
                <a:r>
                  <a:rPr kumimoji="1" lang="en-US" altLang="zh-CN" sz="2400" b="1" baseline="-25000">
                    <a:latin typeface="Times New Roman" panose="02020603050405020304" pitchFamily="18" charset="0"/>
                  </a:rPr>
                  <a:t>n-1</a:t>
                </a:r>
                <a:endParaRPr kumimoji="1" lang="en-US" altLang="zh-CN" sz="2400" b="1">
                  <a:latin typeface="Times New Roman" panose="02020603050405020304" pitchFamily="18" charset="0"/>
                </a:endParaRPr>
              </a:p>
            </p:txBody>
          </p:sp>
          <p:sp>
            <p:nvSpPr>
              <p:cNvPr id="31780" name="Text Box 31"/>
              <p:cNvSpPr txBox="1">
                <a:spLocks noChangeArrowheads="1"/>
              </p:cNvSpPr>
              <p:nvPr/>
            </p:nvSpPr>
            <p:spPr bwMode="auto">
              <a:xfrm>
                <a:off x="4752" y="3127"/>
                <a:ext cx="480"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latin typeface="Times New Roman" panose="02020603050405020304" pitchFamily="18" charset="0"/>
                  </a:rPr>
                  <a:t>M </a:t>
                </a:r>
                <a:r>
                  <a:rPr kumimoji="1" lang="en-US" altLang="zh-CN" sz="2400" b="1" baseline="-25000">
                    <a:latin typeface="Times New Roman" panose="02020603050405020304" pitchFamily="18" charset="0"/>
                  </a:rPr>
                  <a:t>n</a:t>
                </a:r>
                <a:endParaRPr kumimoji="1" lang="en-US" altLang="zh-CN" sz="2400" b="1">
                  <a:latin typeface="Times New Roman" panose="02020603050405020304" pitchFamily="18" charset="0"/>
                </a:endParaRPr>
              </a:p>
            </p:txBody>
          </p:sp>
          <p:sp>
            <p:nvSpPr>
              <p:cNvPr id="31781" name="AutoShape 32"/>
              <p:cNvSpPr/>
              <p:nvPr/>
            </p:nvSpPr>
            <p:spPr bwMode="auto">
              <a:xfrm rot="-5400000">
                <a:off x="4088" y="1983"/>
                <a:ext cx="128" cy="1872"/>
              </a:xfrm>
              <a:prstGeom prst="rightBrace">
                <a:avLst>
                  <a:gd name="adj1" fmla="val 121875"/>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31782" name="Text Box 33"/>
              <p:cNvSpPr txBox="1">
                <a:spLocks noChangeArrowheads="1"/>
              </p:cNvSpPr>
              <p:nvPr/>
            </p:nvSpPr>
            <p:spPr bwMode="auto">
              <a:xfrm>
                <a:off x="3648" y="2670"/>
                <a:ext cx="1008" cy="212"/>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1600" b="1">
                    <a:latin typeface="Times New Roman" panose="02020603050405020304" pitchFamily="18" charset="0"/>
                  </a:rPr>
                  <a:t>n</a:t>
                </a:r>
                <a:r>
                  <a:rPr kumimoji="1" lang="zh-CN" altLang="zh-CN" sz="1600" b="1">
                    <a:latin typeface="Times New Roman" panose="02020603050405020304" pitchFamily="18" charset="0"/>
                  </a:rPr>
                  <a:t>位</a:t>
                </a:r>
                <a:r>
                  <a:rPr kumimoji="1" lang="zh-CN" altLang="en-US" sz="1600" b="1">
                    <a:latin typeface="Times New Roman" panose="02020603050405020304" pitchFamily="18" charset="0"/>
                  </a:rPr>
                  <a:t>尾数</a:t>
                </a:r>
                <a:r>
                  <a:rPr kumimoji="1" lang="zh-CN" altLang="zh-CN" sz="1600" b="1">
                    <a:latin typeface="Times New Roman" panose="02020603050405020304" pitchFamily="18" charset="0"/>
                  </a:rPr>
                  <a:t>数码位</a:t>
                </a:r>
                <a:endParaRPr kumimoji="1" lang="zh-CN" altLang="en-US" sz="1600" b="1">
                  <a:latin typeface="Times New Roman" panose="02020603050405020304" pitchFamily="18" charset="0"/>
                </a:endParaRPr>
              </a:p>
            </p:txBody>
          </p:sp>
        </p:grpSp>
        <p:sp>
          <p:nvSpPr>
            <p:cNvPr id="31754" name="Text Box 34"/>
            <p:cNvSpPr txBox="1">
              <a:spLocks noChangeArrowheads="1"/>
            </p:cNvSpPr>
            <p:nvPr/>
          </p:nvSpPr>
          <p:spPr bwMode="auto">
            <a:xfrm>
              <a:off x="3072" y="3936"/>
              <a:ext cx="528" cy="212"/>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1600" b="1">
                  <a:latin typeface="Times New Roman" panose="02020603050405020304" pitchFamily="18" charset="0"/>
                </a:rPr>
                <a:t>数符</a:t>
              </a:r>
              <a:endParaRPr kumimoji="1" lang="zh-CN" altLang="en-US" sz="1600" b="1">
                <a:latin typeface="Times New Roman" panose="02020603050405020304" pitchFamily="18" charset="0"/>
              </a:endParaRPr>
            </a:p>
          </p:txBody>
        </p:sp>
        <p:sp>
          <p:nvSpPr>
            <p:cNvPr id="31755" name="Line 35"/>
            <p:cNvSpPr>
              <a:spLocks noChangeShapeType="1"/>
            </p:cNvSpPr>
            <p:nvPr/>
          </p:nvSpPr>
          <p:spPr bwMode="auto">
            <a:xfrm flipV="1">
              <a:off x="3264" y="3264"/>
              <a:ext cx="1" cy="672"/>
            </a:xfrm>
            <a:prstGeom prst="line">
              <a:avLst/>
            </a:prstGeom>
            <a:noFill/>
            <a:ln w="12700" cap="sq">
              <a:solidFill>
                <a:srgbClr val="FF3300"/>
              </a:solidFill>
              <a:round/>
              <a:headEnd type="none" w="sm" len="sm"/>
              <a:tailEnd type="triangle" w="sm" len="sm"/>
            </a:ln>
          </p:spPr>
          <p:txBody>
            <a:bodyPr wrap="none" anchor="ctr"/>
            <a:lstStyle/>
            <a:p>
              <a:endParaRPr lang="zh-CN" altLang="en-US"/>
            </a:p>
          </p:txBody>
        </p:sp>
        <p:sp>
          <p:nvSpPr>
            <p:cNvPr id="31756" name="Line 36"/>
            <p:cNvSpPr>
              <a:spLocks noChangeShapeType="1"/>
            </p:cNvSpPr>
            <p:nvPr/>
          </p:nvSpPr>
          <p:spPr bwMode="auto">
            <a:xfrm flipV="1">
              <a:off x="3456" y="3296"/>
              <a:ext cx="1" cy="160"/>
            </a:xfrm>
            <a:prstGeom prst="line">
              <a:avLst/>
            </a:prstGeom>
            <a:noFill/>
            <a:ln w="12700" cap="sq">
              <a:solidFill>
                <a:srgbClr val="FF6600"/>
              </a:solidFill>
              <a:round/>
              <a:headEnd type="none" w="sm" len="sm"/>
              <a:tailEnd type="triangle" w="sm" len="sm"/>
            </a:ln>
          </p:spPr>
          <p:txBody>
            <a:bodyPr wrap="none" anchor="ctr"/>
            <a:lstStyle/>
            <a:p>
              <a:endParaRPr lang="zh-CN" altLang="en-US"/>
            </a:p>
          </p:txBody>
        </p:sp>
        <p:sp>
          <p:nvSpPr>
            <p:cNvPr id="31757" name="Text Box 37"/>
            <p:cNvSpPr txBox="1">
              <a:spLocks noChangeArrowheads="1"/>
            </p:cNvSpPr>
            <p:nvPr/>
          </p:nvSpPr>
          <p:spPr bwMode="auto">
            <a:xfrm>
              <a:off x="3264" y="3600"/>
              <a:ext cx="816" cy="366"/>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1600" b="1">
                  <a:latin typeface="Times New Roman" panose="02020603050405020304" pitchFamily="18" charset="0"/>
                </a:rPr>
                <a:t>尾数小数点位置（隐含）</a:t>
              </a:r>
              <a:endParaRPr kumimoji="1" lang="zh-CN" altLang="en-US" sz="1600" b="1">
                <a:latin typeface="Times New Roman" panose="02020603050405020304" pitchFamily="18" charset="0"/>
              </a:endParaRPr>
            </a:p>
          </p:txBody>
        </p:sp>
      </p:gr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blinds(vertical)">
                                      <p:cBhvr>
                                        <p:cTn id="7" dur="500"/>
                                        <p:tgtEl>
                                          <p:spTgt spid="1280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3">
                                            <p:txEl>
                                              <p:pRg st="0" end="0"/>
                                            </p:txEl>
                                          </p:spTgt>
                                        </p:tgtEl>
                                        <p:attrNameLst>
                                          <p:attrName>style.visibility</p:attrName>
                                        </p:attrNameLst>
                                      </p:cBhvr>
                                      <p:to>
                                        <p:strVal val="visible"/>
                                      </p:to>
                                    </p:set>
                                    <p:animEffect transition="in" filter="wipe(left)">
                                      <p:cBhvr>
                                        <p:cTn id="12" dur="500"/>
                                        <p:tgtEl>
                                          <p:spTgt spid="1280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003">
                                            <p:txEl>
                                              <p:pRg st="1" end="1"/>
                                            </p:txEl>
                                          </p:spTgt>
                                        </p:tgtEl>
                                        <p:attrNameLst>
                                          <p:attrName>style.visibility</p:attrName>
                                        </p:attrNameLst>
                                      </p:cBhvr>
                                      <p:to>
                                        <p:strVal val="visible"/>
                                      </p:to>
                                    </p:set>
                                    <p:animEffect transition="in" filter="wipe(left)">
                                      <p:cBhvr>
                                        <p:cTn id="17" dur="500"/>
                                        <p:tgtEl>
                                          <p:spTgt spid="1280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P spid="128003" grpId="0" autoUpdateAnimBg="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2543"/>
            <a:ext cx="8229600" cy="1143000"/>
          </a:xfrm>
        </p:spPr>
        <p:txBody>
          <a:bodyPr/>
          <a:lstStyle/>
          <a:p>
            <a:pPr eaLnBrk="1" hangingPunct="1"/>
            <a:r>
              <a:rPr lang="zh-CN" altLang="en-US" sz="4700" b="1" smtClean="0">
                <a:latin typeface="宋体" panose="02010600030101010101" pitchFamily="2" charset="-122"/>
              </a:rPr>
              <a:t>浮点数的表示</a:t>
            </a:r>
            <a:r>
              <a:rPr lang="en-US" altLang="zh-CN" sz="4700" b="1" smtClean="0">
                <a:latin typeface="宋体" panose="02010600030101010101" pitchFamily="2" charset="-122"/>
              </a:rPr>
              <a:t>-IEEE 754</a:t>
            </a:r>
            <a:endParaRPr lang="en-US" altLang="zh-CN" sz="4700" b="1" smtClean="0">
              <a:latin typeface="宋体" panose="02010600030101010101" pitchFamily="2" charset="-122"/>
            </a:endParaRPr>
          </a:p>
        </p:txBody>
      </p:sp>
      <p:sp>
        <p:nvSpPr>
          <p:cNvPr id="32771" name="Rectangle 3"/>
          <p:cNvSpPr>
            <a:spLocks noGrp="1" noChangeArrowheads="1"/>
          </p:cNvSpPr>
          <p:nvPr>
            <p:ph type="body" idx="1"/>
          </p:nvPr>
        </p:nvSpPr>
        <p:spPr>
          <a:xfrm>
            <a:off x="457200" y="868045"/>
            <a:ext cx="8509000" cy="5976620"/>
          </a:xfrm>
        </p:spPr>
        <p:txBody>
          <a:bodyPr>
            <a:normAutofit/>
          </a:bodyPr>
          <a:lstStyle/>
          <a:p>
            <a:pPr eaLnBrk="1" hangingPunct="1">
              <a:lnSpc>
                <a:spcPct val="80000"/>
              </a:lnSpc>
            </a:pPr>
            <a:r>
              <a:rPr lang="en-US" altLang="zh-CN" sz="2000" b="1" smtClean="0">
                <a:latin typeface="宋体" panose="02010600030101010101" pitchFamily="2" charset="-122"/>
              </a:rPr>
              <a:t>IEEE 754</a:t>
            </a:r>
            <a:r>
              <a:rPr lang="zh-CN" altLang="en-US" sz="2000" b="1" smtClean="0">
                <a:latin typeface="宋体" panose="02010600030101010101" pitchFamily="2" charset="-122"/>
              </a:rPr>
              <a:t>标准：</a:t>
            </a:r>
            <a:endParaRPr lang="zh-CN" altLang="en-US" sz="2000" b="1"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2000" b="1" smtClean="0">
                <a:latin typeface="宋体" panose="02010600030101010101" pitchFamily="2" charset="-122"/>
              </a:rPr>
              <a:t>    </a:t>
            </a:r>
            <a:r>
              <a:rPr lang="en-US" altLang="zh-CN" sz="2000" b="1" smtClean="0">
                <a:latin typeface="宋体" panose="02010600030101010101" pitchFamily="2" charset="-122"/>
              </a:rPr>
              <a:t>1</a:t>
            </a:r>
            <a:r>
              <a:rPr lang="zh-CN" altLang="en-US" sz="2000" b="1" smtClean="0">
                <a:latin typeface="宋体" panose="02010600030101010101" pitchFamily="2" charset="-122"/>
              </a:rPr>
              <a:t>、 阶码采用移码表示，无符号位。</a:t>
            </a:r>
            <a:r>
              <a:rPr lang="zh-CN" altLang="zh-CN" sz="2000" b="1" smtClean="0"/>
              <a:t>基为2</a:t>
            </a:r>
            <a:r>
              <a:rPr lang="en-US" altLang="zh-CN" sz="2000" b="1" smtClean="0">
                <a:latin typeface="宋体" panose="02010600030101010101" pitchFamily="2" charset="-122"/>
              </a:rPr>
              <a:t> </a:t>
            </a:r>
            <a:r>
              <a:rPr lang="zh-CN" altLang="en-US" sz="2000" b="1" smtClean="0">
                <a:latin typeface="宋体" panose="02010600030101010101" pitchFamily="2" charset="-122"/>
              </a:rPr>
              <a:t>：</a:t>
            </a:r>
            <a:endParaRPr lang="zh-CN" altLang="en-US" sz="2000" b="1"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2000" b="1" smtClean="0">
                <a:latin typeface="宋体" panose="02010600030101010101" pitchFamily="2" charset="-122"/>
              </a:rPr>
              <a:t>      </a:t>
            </a:r>
            <a:r>
              <a:rPr lang="zh-CN" altLang="en-US" sz="2000" b="1" smtClean="0"/>
              <a:t>移码方法对两个指数大小的比较和对阶操作都比较方便，因为阶码域值大者其指数值也大。 </a:t>
            </a:r>
            <a:endParaRPr lang="zh-CN" altLang="en-US" sz="2000" b="1" smtClean="0"/>
          </a:p>
          <a:p>
            <a:pPr eaLnBrk="1" hangingPunct="1">
              <a:lnSpc>
                <a:spcPct val="80000"/>
              </a:lnSpc>
              <a:buFont typeface="Wingdings" panose="05000000000000000000" pitchFamily="2" charset="2"/>
              <a:buNone/>
            </a:pPr>
            <a:r>
              <a:rPr lang="zh-CN" altLang="en-US" sz="2000" b="1" smtClean="0"/>
              <a:t>            采用这种方式时，将浮点数的指数真值</a:t>
            </a:r>
            <a:r>
              <a:rPr lang="en-US" altLang="zh-CN" sz="2000" b="1" smtClean="0"/>
              <a:t>e </a:t>
            </a:r>
            <a:r>
              <a:rPr lang="zh-CN" altLang="en-US" sz="2000" b="1" smtClean="0"/>
              <a:t>变成阶码</a:t>
            </a:r>
            <a:r>
              <a:rPr lang="en-US" altLang="zh-CN" sz="2000" b="1" smtClean="0"/>
              <a:t>E </a:t>
            </a:r>
            <a:r>
              <a:rPr lang="zh-CN" altLang="en-US" sz="2000" b="1" smtClean="0"/>
              <a:t>时，应将指数 </a:t>
            </a:r>
            <a:r>
              <a:rPr lang="en-US" altLang="zh-CN" sz="2000" b="1" smtClean="0"/>
              <a:t>e </a:t>
            </a:r>
            <a:r>
              <a:rPr lang="zh-CN" altLang="en-US" sz="2000" b="1" smtClean="0"/>
              <a:t>加上一个固定的偏移值如：</a:t>
            </a:r>
            <a:r>
              <a:rPr lang="en-US" altLang="zh-CN" sz="2000" b="1" smtClean="0"/>
              <a:t>127(01111111)</a:t>
            </a:r>
            <a:r>
              <a:rPr lang="zh-CN" altLang="en-US" sz="2000" b="1" smtClean="0"/>
              <a:t>，即 </a:t>
            </a:r>
            <a:r>
              <a:rPr lang="en-US" altLang="zh-CN" sz="2000" b="1" smtClean="0"/>
              <a:t>E</a:t>
            </a:r>
            <a:r>
              <a:rPr lang="zh-CN" altLang="en-US" sz="2000" b="1" smtClean="0"/>
              <a:t>＝</a:t>
            </a:r>
            <a:r>
              <a:rPr lang="en-US" altLang="zh-CN" sz="2000" b="1" smtClean="0"/>
              <a:t>e</a:t>
            </a:r>
            <a:r>
              <a:rPr lang="zh-CN" altLang="en-US" sz="2000" b="1" smtClean="0"/>
              <a:t>＋</a:t>
            </a:r>
            <a:r>
              <a:rPr lang="en-US" altLang="zh-CN" sz="2000" b="1" smtClean="0"/>
              <a:t>127 </a:t>
            </a:r>
            <a:r>
              <a:rPr lang="zh-CN" altLang="en-US" sz="2000" b="1" smtClean="0"/>
              <a:t>。</a:t>
            </a:r>
            <a:endParaRPr lang="zh-CN" altLang="en-US" sz="2000" b="1" smtClean="0"/>
          </a:p>
          <a:p>
            <a:pPr eaLnBrk="1" hangingPunct="1">
              <a:lnSpc>
                <a:spcPct val="80000"/>
              </a:lnSpc>
              <a:buFont typeface="Wingdings" panose="05000000000000000000" pitchFamily="2" charset="2"/>
              <a:buNone/>
            </a:pPr>
            <a:r>
              <a:rPr lang="zh-CN" altLang="en-US" sz="2000" b="1" smtClean="0"/>
              <a:t>        说明：</a:t>
            </a:r>
            <a:r>
              <a:rPr lang="en-US" altLang="zh-CN" sz="2000" b="1" smtClean="0"/>
              <a:t>IEEE 754</a:t>
            </a:r>
            <a:r>
              <a:rPr lang="zh-CN" altLang="en-US" sz="2000" b="1" smtClean="0"/>
              <a:t>中定义的</a:t>
            </a:r>
            <a:r>
              <a:rPr lang="zh-CN" altLang="en-US" sz="2000" b="1" smtClean="0">
                <a:solidFill>
                  <a:srgbClr val="FF3300"/>
                </a:solidFill>
              </a:rPr>
              <a:t>短浮点数（</a:t>
            </a:r>
            <a:r>
              <a:rPr lang="en-US" altLang="zh-CN" sz="2000" b="1" smtClean="0">
                <a:solidFill>
                  <a:srgbClr val="FF3300"/>
                </a:solidFill>
              </a:rPr>
              <a:t>32</a:t>
            </a:r>
            <a:r>
              <a:rPr lang="zh-CN" altLang="en-US" sz="2000" b="1" smtClean="0">
                <a:solidFill>
                  <a:srgbClr val="FF3300"/>
                </a:solidFill>
              </a:rPr>
              <a:t>位）的移码的偏置值</a:t>
            </a:r>
            <a:r>
              <a:rPr lang="zh-CN" altLang="en-US" sz="2000" b="1" smtClean="0"/>
              <a:t>是</a:t>
            </a:r>
            <a:r>
              <a:rPr lang="en-US" altLang="zh-CN" sz="2000" b="1" smtClean="0"/>
              <a:t>127(3FH)</a:t>
            </a:r>
            <a:r>
              <a:rPr lang="zh-CN" altLang="en-US" sz="2000" b="1" smtClean="0"/>
              <a:t>；长浮点数（</a:t>
            </a:r>
            <a:r>
              <a:rPr lang="en-US" altLang="zh-CN" sz="2000" b="1" smtClean="0"/>
              <a:t>64</a:t>
            </a:r>
            <a:r>
              <a:rPr lang="zh-CN" altLang="en-US" sz="2000" b="1" smtClean="0"/>
              <a:t>位）的偏置值是</a:t>
            </a:r>
            <a:r>
              <a:rPr lang="en-US" altLang="zh-CN" sz="2000" b="1" smtClean="0"/>
              <a:t>1023</a:t>
            </a:r>
            <a:r>
              <a:rPr lang="zh-CN" altLang="en-US" sz="2000" b="1" smtClean="0"/>
              <a:t>（</a:t>
            </a:r>
            <a:r>
              <a:rPr lang="en-US" altLang="zh-CN" sz="2000" b="1" smtClean="0"/>
              <a:t>3FFH</a:t>
            </a:r>
            <a:r>
              <a:rPr lang="zh-CN" altLang="en-US" sz="2000" b="1" smtClean="0"/>
              <a:t>）。</a:t>
            </a:r>
            <a:endParaRPr lang="en-US" altLang="zh-CN" sz="2000" b="1" smtClean="0"/>
          </a:p>
          <a:p>
            <a:pPr eaLnBrk="1" hangingPunct="1">
              <a:lnSpc>
                <a:spcPct val="80000"/>
              </a:lnSpc>
              <a:buFont typeface="Wingdings" panose="05000000000000000000" pitchFamily="2" charset="2"/>
              <a:buNone/>
            </a:pPr>
            <a:endParaRPr lang="zh-CN" altLang="en-US" sz="2000" b="1"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2000" b="1" smtClean="0">
                <a:latin typeface="宋体" panose="02010600030101010101" pitchFamily="2" charset="-122"/>
              </a:rPr>
              <a:t>    </a:t>
            </a:r>
            <a:r>
              <a:rPr lang="en-US" altLang="zh-CN" sz="2000" b="1" smtClean="0">
                <a:latin typeface="宋体" panose="02010600030101010101" pitchFamily="2" charset="-122"/>
              </a:rPr>
              <a:t>2</a:t>
            </a:r>
            <a:r>
              <a:rPr lang="zh-CN" altLang="en-US" sz="2000" b="1" smtClean="0">
                <a:latin typeface="宋体" panose="02010600030101010101" pitchFamily="2" charset="-122"/>
              </a:rPr>
              <a:t>、尾数符号位占用一位。</a:t>
            </a:r>
            <a:r>
              <a:rPr lang="en-US" altLang="zh-CN" sz="2000" b="1" smtClean="0">
                <a:latin typeface="宋体" panose="02010600030101010101" pitchFamily="2" charset="-122"/>
              </a:rPr>
              <a:t>1</a:t>
            </a:r>
            <a:r>
              <a:rPr lang="zh-CN" altLang="en-US" sz="2000" b="1" smtClean="0">
                <a:latin typeface="宋体" panose="02010600030101010101" pitchFamily="2" charset="-122"/>
              </a:rPr>
              <a:t>：负数 </a:t>
            </a:r>
            <a:r>
              <a:rPr lang="en-US" altLang="zh-CN" sz="2000" b="1" smtClean="0">
                <a:latin typeface="宋体" panose="02010600030101010101" pitchFamily="2" charset="-122"/>
              </a:rPr>
              <a:t>0</a:t>
            </a:r>
            <a:r>
              <a:rPr lang="zh-CN" altLang="en-US" sz="2000" b="1" smtClean="0">
                <a:latin typeface="宋体" panose="02010600030101010101" pitchFamily="2" charset="-122"/>
              </a:rPr>
              <a:t>：正数</a:t>
            </a:r>
            <a:endParaRPr lang="zh-CN" altLang="en-US" sz="2000" b="1" smtClean="0">
              <a:latin typeface="宋体" panose="02010600030101010101" pitchFamily="2" charset="-122"/>
            </a:endParaRPr>
          </a:p>
          <a:p>
            <a:pPr eaLnBrk="1" hangingPunct="1">
              <a:lnSpc>
                <a:spcPct val="80000"/>
              </a:lnSpc>
              <a:buFont typeface="Wingdings" panose="05000000000000000000" pitchFamily="2" charset="2"/>
              <a:buNone/>
            </a:pPr>
            <a:endParaRPr lang="en-US" altLang="zh-CN" sz="2000" b="1"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2000" b="1" smtClean="0">
                <a:latin typeface="宋体" panose="02010600030101010101" pitchFamily="2" charset="-122"/>
              </a:rPr>
              <a:t>    </a:t>
            </a:r>
            <a:r>
              <a:rPr lang="en-US" altLang="zh-CN" sz="2000" b="1" smtClean="0">
                <a:latin typeface="宋体" panose="02010600030101010101" pitchFamily="2" charset="-122"/>
              </a:rPr>
              <a:t>3</a:t>
            </a:r>
            <a:r>
              <a:rPr lang="zh-CN" altLang="en-US" sz="2000" b="1" smtClean="0">
                <a:latin typeface="宋体" panose="02010600030101010101" pitchFamily="2" charset="-122"/>
              </a:rPr>
              <a:t>、尾数</a:t>
            </a:r>
            <a:r>
              <a:rPr lang="zh-CN" altLang="zh-CN" sz="2000" b="1" smtClean="0"/>
              <a:t>用原码</a:t>
            </a:r>
            <a:r>
              <a:rPr lang="zh-CN" altLang="en-US" sz="2000" b="1" smtClean="0"/>
              <a:t>，</a:t>
            </a:r>
            <a:r>
              <a:rPr lang="zh-CN" altLang="en-US" sz="2000" b="1" smtClean="0">
                <a:latin typeface="宋体" panose="02010600030101010101" pitchFamily="2" charset="-122"/>
              </a:rPr>
              <a:t>采用隐含位表示：对规格化的二进制浮点数，约定最高位总是“</a:t>
            </a:r>
            <a:r>
              <a:rPr lang="en-US" altLang="zh-CN" sz="2000" b="1" smtClean="0">
                <a:latin typeface="宋体" panose="02010600030101010101" pitchFamily="2" charset="-122"/>
              </a:rPr>
              <a:t>1”,</a:t>
            </a:r>
            <a:r>
              <a:rPr lang="zh-CN" altLang="en-US" sz="2000" b="1" smtClean="0">
                <a:latin typeface="宋体" panose="02010600030101010101" pitchFamily="2" charset="-122"/>
              </a:rPr>
              <a:t>为使尾数能多表示一位有效值，可将这个“</a:t>
            </a:r>
            <a:r>
              <a:rPr lang="en-US" altLang="zh-CN" sz="2000" b="1" smtClean="0">
                <a:latin typeface="宋体" panose="02010600030101010101" pitchFamily="2" charset="-122"/>
              </a:rPr>
              <a:t>1”</a:t>
            </a:r>
            <a:r>
              <a:rPr lang="zh-CN" altLang="en-US" sz="2000" b="1" smtClean="0">
                <a:latin typeface="宋体" panose="02010600030101010101" pitchFamily="2" charset="-122"/>
              </a:rPr>
              <a:t>隐含</a:t>
            </a:r>
            <a:r>
              <a:rPr lang="en-US" altLang="zh-CN" sz="2000" b="1" smtClean="0">
                <a:latin typeface="宋体" panose="02010600030101010101" pitchFamily="2" charset="-122"/>
              </a:rPr>
              <a:t>.</a:t>
            </a:r>
            <a:endParaRPr lang="en-US" altLang="zh-CN" sz="2000" b="1"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2000" b="1" smtClean="0">
                <a:latin typeface="宋体" panose="02010600030101010101" pitchFamily="2" charset="-122"/>
              </a:rPr>
              <a:t>       </a:t>
            </a:r>
            <a:r>
              <a:rPr lang="zh-CN" altLang="en-US" sz="2000" b="1" smtClean="0">
                <a:latin typeface="宋体" panose="02010600030101010101" pitchFamily="2" charset="-122"/>
              </a:rPr>
              <a:t>为什么用原码？</a:t>
            </a:r>
            <a:endParaRPr lang="en-US" altLang="zh-CN" sz="2000" b="1" smtClean="0">
              <a:latin typeface="宋体" panose="02010600030101010101" pitchFamily="2" charset="-122"/>
            </a:endParaRPr>
          </a:p>
          <a:p>
            <a:pPr eaLnBrk="1" hangingPunct="1">
              <a:lnSpc>
                <a:spcPct val="80000"/>
              </a:lnSpc>
              <a:buFont typeface="Wingdings" panose="05000000000000000000" pitchFamily="2" charset="2"/>
              <a:buNone/>
            </a:pPr>
            <a:endParaRPr lang="en-US" altLang="zh-CN" sz="2000" b="1" smtClean="0">
              <a:latin typeface="宋体" panose="02010600030101010101" pitchFamily="2" charset="-122"/>
            </a:endParaRPr>
          </a:p>
          <a:p>
            <a:pPr eaLnBrk="1" hangingPunct="1">
              <a:lnSpc>
                <a:spcPct val="80000"/>
              </a:lnSpc>
            </a:pPr>
            <a:r>
              <a:rPr lang="zh-CN" altLang="en-US" sz="2000" b="1" smtClean="0"/>
              <a:t>浮点数的</a:t>
            </a:r>
            <a:r>
              <a:rPr lang="zh-CN" altLang="zh-CN" sz="2000" b="1" smtClean="0">
                <a:solidFill>
                  <a:srgbClr val="FF6600"/>
                </a:solidFill>
              </a:rPr>
              <a:t>阶码</a:t>
            </a:r>
            <a:r>
              <a:rPr lang="zh-CN" altLang="zh-CN" sz="2000" b="1" smtClean="0"/>
              <a:t>的位数决定数的表示范围，</a:t>
            </a:r>
            <a:r>
              <a:rPr lang="zh-CN" altLang="zh-CN" sz="2000" b="1" smtClean="0">
                <a:solidFill>
                  <a:srgbClr val="0066FF"/>
                </a:solidFill>
              </a:rPr>
              <a:t>尾数</a:t>
            </a:r>
            <a:r>
              <a:rPr lang="zh-CN" altLang="zh-CN" sz="2000" b="1" smtClean="0"/>
              <a:t>的位数决定数的精度，精度不够造成误差</a:t>
            </a:r>
            <a:endParaRPr lang="zh-CN" altLang="en-US" sz="1900" b="1" smtClean="0"/>
          </a:p>
          <a:p>
            <a:pPr eaLnBrk="1" hangingPunct="1">
              <a:lnSpc>
                <a:spcPct val="80000"/>
              </a:lnSpc>
            </a:pPr>
            <a:endParaRPr lang="en-US" altLang="zh-CN" sz="17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2-</a:t>
            </a:r>
            <a:fld id="{267D012F-0BBB-43B4-9791-03D4AE87DAA3}" type="slidenum">
              <a:rPr lang="en-US" altLang="zh-CN"/>
            </a:fld>
            <a:endParaRPr lang="en-US" altLang="zh-CN"/>
          </a:p>
        </p:txBody>
      </p:sp>
      <p:sp>
        <p:nvSpPr>
          <p:cNvPr id="36866" name="Rectangle 2"/>
          <p:cNvSpPr>
            <a:spLocks noGrp="1" noChangeArrowheads="1"/>
          </p:cNvSpPr>
          <p:nvPr>
            <p:ph type="title"/>
          </p:nvPr>
        </p:nvSpPr>
        <p:spPr/>
        <p:txBody>
          <a:bodyPr>
            <a:normAutofit/>
          </a:bodyPr>
          <a:lstStyle/>
          <a:p>
            <a:r>
              <a:rPr lang="zh-CN" altLang="en-US" dirty="0" smtClean="0">
                <a:ea typeface="宋体" panose="02010600030101010101" pitchFamily="2" charset="-122"/>
              </a:rPr>
              <a:t>计算是采用二进制的数字系统</a:t>
            </a:r>
            <a:endParaRPr lang="en-US" altLang="zh-CN" dirty="0">
              <a:ea typeface="宋体" panose="02010600030101010101" pitchFamily="2" charset="-122"/>
            </a:endParaRPr>
          </a:p>
        </p:txBody>
      </p:sp>
      <p:sp>
        <p:nvSpPr>
          <p:cNvPr id="36867" name="Rectangle 3"/>
          <p:cNvSpPr>
            <a:spLocks noGrp="1" noChangeArrowheads="1"/>
          </p:cNvSpPr>
          <p:nvPr>
            <p:ph type="body" idx="1"/>
          </p:nvPr>
        </p:nvSpPr>
        <p:spPr>
          <a:xfrm>
            <a:off x="246063" y="3581400"/>
            <a:ext cx="8288337" cy="2971800"/>
          </a:xfrm>
        </p:spPr>
        <p:txBody>
          <a:bodyPr>
            <a:normAutofit lnSpcReduction="10000"/>
          </a:bodyPr>
          <a:lstStyle/>
          <a:p>
            <a:r>
              <a:rPr lang="zh-CN" altLang="en-US" dirty="0" smtClean="0">
                <a:ea typeface="宋体" panose="02010600030101010101" pitchFamily="2" charset="-122"/>
              </a:rPr>
              <a:t>二进制系统最基本的信息单元：位 </a:t>
            </a:r>
            <a:r>
              <a:rPr lang="en-US" altLang="zh-CN" i="1" dirty="0" smtClean="0">
                <a:solidFill>
                  <a:schemeClr val="accent2"/>
                </a:solidFill>
                <a:ea typeface="宋体" panose="02010600030101010101" pitchFamily="2" charset="-122"/>
              </a:rPr>
              <a:t>bit</a:t>
            </a:r>
            <a:r>
              <a:rPr lang="en-US" altLang="zh-CN" dirty="0" smtClean="0">
                <a:ea typeface="宋体" panose="02010600030101010101" pitchFamily="2" charset="-122"/>
              </a:rPr>
              <a:t>.</a:t>
            </a:r>
            <a:endParaRPr lang="en-US" altLang="zh-CN" dirty="0">
              <a:ea typeface="宋体" panose="02010600030101010101" pitchFamily="2" charset="-122"/>
            </a:endParaRPr>
          </a:p>
          <a:p>
            <a:r>
              <a:rPr lang="zh-CN" altLang="en-US" dirty="0" smtClean="0">
                <a:ea typeface="宋体" panose="02010600030101010101" pitchFamily="2" charset="-122"/>
              </a:rPr>
              <a:t>用多个位来表示超过两个状态的数值。</a:t>
            </a:r>
            <a:endParaRPr lang="en-US" altLang="zh-CN" dirty="0" smtClean="0">
              <a:ea typeface="宋体" panose="02010600030101010101" pitchFamily="2" charset="-122"/>
            </a:endParaRPr>
          </a:p>
          <a:p>
            <a:pPr lvl="1"/>
            <a:r>
              <a:rPr lang="zh-CN" altLang="en-US" dirty="0" smtClean="0">
                <a:ea typeface="宋体" panose="02010600030101010101" pitchFamily="2" charset="-122"/>
              </a:rPr>
              <a:t>两位（</a:t>
            </a:r>
            <a:r>
              <a:rPr lang="en-US" altLang="zh-CN" dirty="0" smtClean="0">
                <a:ea typeface="宋体" panose="02010600030101010101" pitchFamily="2" charset="-122"/>
              </a:rPr>
              <a:t> </a:t>
            </a:r>
            <a:r>
              <a:rPr lang="en-US" altLang="zh-CN" dirty="0" smtClean="0">
                <a:solidFill>
                  <a:srgbClr val="CE0000"/>
                </a:solidFill>
                <a:ea typeface="宋体" panose="02010600030101010101" pitchFamily="2" charset="-122"/>
              </a:rPr>
              <a:t>two</a:t>
            </a:r>
            <a:r>
              <a:rPr lang="en-US" altLang="zh-CN" dirty="0" smtClean="0">
                <a:ea typeface="宋体" panose="02010600030101010101" pitchFamily="2" charset="-122"/>
              </a:rPr>
              <a:t> bits</a:t>
            </a:r>
            <a:r>
              <a:rPr lang="zh-CN" altLang="en-US" dirty="0" smtClean="0">
                <a:ea typeface="宋体" panose="02010600030101010101" pitchFamily="2" charset="-122"/>
              </a:rPr>
              <a:t>）二进制可以表示</a:t>
            </a:r>
            <a:r>
              <a:rPr lang="en-US" altLang="zh-CN" dirty="0" smtClean="0">
                <a:ea typeface="宋体" panose="02010600030101010101" pitchFamily="2" charset="-122"/>
              </a:rPr>
              <a:t>4</a:t>
            </a:r>
            <a:r>
              <a:rPr lang="zh-CN" altLang="en-US" dirty="0" smtClean="0">
                <a:ea typeface="宋体" panose="02010600030101010101" pitchFamily="2" charset="-122"/>
              </a:rPr>
              <a:t>个状态的数值</a:t>
            </a:r>
            <a:r>
              <a:rPr lang="en-US" altLang="zh-CN" dirty="0" smtClean="0">
                <a:ea typeface="宋体" panose="02010600030101010101" pitchFamily="2" charset="-122"/>
              </a:rPr>
              <a:t>:</a:t>
            </a:r>
            <a:br>
              <a:rPr lang="en-US" altLang="zh-CN" dirty="0" smtClean="0">
                <a:ea typeface="宋体" panose="02010600030101010101" pitchFamily="2" charset="-122"/>
              </a:rPr>
            </a:br>
            <a:r>
              <a:rPr lang="en-US" altLang="zh-CN" dirty="0" smtClean="0">
                <a:solidFill>
                  <a:srgbClr val="CE0000"/>
                </a:solidFill>
                <a:ea typeface="宋体" panose="02010600030101010101" pitchFamily="2" charset="-122"/>
              </a:rPr>
              <a:t>00, 01, 10, 11</a:t>
            </a:r>
            <a:endParaRPr lang="en-US" altLang="zh-CN" dirty="0" smtClean="0">
              <a:solidFill>
                <a:srgbClr val="CE0000"/>
              </a:solidFill>
              <a:ea typeface="宋体" panose="02010600030101010101" pitchFamily="2" charset="-122"/>
            </a:endParaRPr>
          </a:p>
          <a:p>
            <a:pPr lvl="1">
              <a:lnSpc>
                <a:spcPct val="120000"/>
              </a:lnSpc>
            </a:pPr>
            <a:r>
              <a:rPr lang="zh-CN" altLang="en-US" dirty="0" smtClean="0">
                <a:ea typeface="宋体" panose="02010600030101010101" pitchFamily="2" charset="-122"/>
              </a:rPr>
              <a:t>三位（</a:t>
            </a:r>
            <a:r>
              <a:rPr lang="en-US" altLang="zh-CN" dirty="0" smtClean="0">
                <a:ea typeface="宋体" panose="02010600030101010101" pitchFamily="2" charset="-122"/>
              </a:rPr>
              <a:t> </a:t>
            </a:r>
            <a:r>
              <a:rPr lang="en-US" altLang="zh-CN" dirty="0" smtClean="0">
                <a:solidFill>
                  <a:srgbClr val="CE0000"/>
                </a:solidFill>
                <a:ea typeface="宋体" panose="02010600030101010101" pitchFamily="2" charset="-122"/>
              </a:rPr>
              <a:t>three</a:t>
            </a:r>
            <a:r>
              <a:rPr lang="en-US" altLang="zh-CN" dirty="0" smtClean="0">
                <a:ea typeface="宋体" panose="02010600030101010101" pitchFamily="2" charset="-122"/>
              </a:rPr>
              <a:t> bits</a:t>
            </a:r>
            <a:r>
              <a:rPr lang="zh-CN" altLang="en-US" dirty="0" smtClean="0">
                <a:ea typeface="宋体" panose="02010600030101010101" pitchFamily="2" charset="-122"/>
              </a:rPr>
              <a:t>）二进制可以表示</a:t>
            </a:r>
            <a:r>
              <a:rPr lang="en-US" altLang="zh-CN" dirty="0" smtClean="0">
                <a:ea typeface="宋体" panose="02010600030101010101" pitchFamily="2" charset="-122"/>
              </a:rPr>
              <a:t>8</a:t>
            </a:r>
            <a:r>
              <a:rPr lang="zh-CN" altLang="en-US" dirty="0" smtClean="0">
                <a:ea typeface="宋体" panose="02010600030101010101" pitchFamily="2" charset="-122"/>
              </a:rPr>
              <a:t>个状态的数值</a:t>
            </a:r>
            <a:r>
              <a:rPr lang="en-US" altLang="zh-CN" dirty="0" smtClean="0">
                <a:ea typeface="宋体" panose="02010600030101010101" pitchFamily="2" charset="-122"/>
              </a:rPr>
              <a:t>:</a:t>
            </a:r>
            <a:br>
              <a:rPr lang="en-US" altLang="zh-CN" dirty="0">
                <a:ea typeface="宋体" panose="02010600030101010101" pitchFamily="2" charset="-122"/>
              </a:rPr>
            </a:br>
            <a:r>
              <a:rPr lang="en-US" altLang="zh-CN" dirty="0">
                <a:solidFill>
                  <a:srgbClr val="CE0000"/>
                </a:solidFill>
                <a:ea typeface="宋体" panose="02010600030101010101" pitchFamily="2" charset="-122"/>
              </a:rPr>
              <a:t>000, 001, 010, 011, 100, 101, 110, </a:t>
            </a:r>
            <a:r>
              <a:rPr lang="en-US" altLang="zh-CN" dirty="0" smtClean="0">
                <a:solidFill>
                  <a:srgbClr val="CE0000"/>
                </a:solidFill>
                <a:ea typeface="宋体" panose="02010600030101010101" pitchFamily="2" charset="-122"/>
              </a:rPr>
              <a:t>111</a:t>
            </a:r>
            <a:endParaRPr lang="en-US" altLang="zh-CN" dirty="0" smtClean="0">
              <a:solidFill>
                <a:srgbClr val="CE0000"/>
              </a:solidFill>
              <a:ea typeface="宋体" panose="02010600030101010101" pitchFamily="2" charset="-122"/>
            </a:endParaRPr>
          </a:p>
          <a:p>
            <a:pPr lvl="1">
              <a:lnSpc>
                <a:spcPct val="110000"/>
              </a:lnSpc>
            </a:pPr>
            <a:r>
              <a:rPr lang="en-US" altLang="zh-CN" i="1" u="sng" dirty="0" smtClean="0">
                <a:solidFill>
                  <a:srgbClr val="CE0000"/>
                </a:solidFill>
                <a:ea typeface="宋体" panose="02010600030101010101" pitchFamily="2" charset="-122"/>
              </a:rPr>
              <a:t>n</a:t>
            </a:r>
            <a:r>
              <a:rPr lang="en-US" altLang="zh-CN" i="1" u="sng" dirty="0" smtClean="0">
                <a:ea typeface="宋体" panose="02010600030101010101" pitchFamily="2" charset="-122"/>
              </a:rPr>
              <a:t> </a:t>
            </a:r>
            <a:r>
              <a:rPr lang="en-US" altLang="zh-CN" i="1" u="sng" dirty="0">
                <a:ea typeface="宋体" panose="02010600030101010101" pitchFamily="2" charset="-122"/>
              </a:rPr>
              <a:t>bits </a:t>
            </a:r>
            <a:r>
              <a:rPr lang="zh-CN" altLang="en-US" i="1" u="sng" dirty="0" smtClean="0">
                <a:ea typeface="宋体" panose="02010600030101010101" pitchFamily="2" charset="-122"/>
              </a:rPr>
              <a:t>可以表示</a:t>
            </a:r>
            <a:r>
              <a:rPr lang="en-US" altLang="zh-CN" i="1" u="sng" dirty="0" smtClean="0">
                <a:solidFill>
                  <a:srgbClr val="CE0000"/>
                </a:solidFill>
                <a:ea typeface="宋体" panose="02010600030101010101" pitchFamily="2" charset="-122"/>
              </a:rPr>
              <a:t>2</a:t>
            </a:r>
            <a:r>
              <a:rPr lang="en-US" altLang="zh-CN" i="1" u="sng" baseline="30000" dirty="0" smtClean="0">
                <a:solidFill>
                  <a:srgbClr val="CE0000"/>
                </a:solidFill>
                <a:ea typeface="宋体" panose="02010600030101010101" pitchFamily="2" charset="-122"/>
              </a:rPr>
              <a:t>n</a:t>
            </a:r>
            <a:r>
              <a:rPr lang="en-US" altLang="zh-CN" i="1" u="sng" dirty="0" smtClean="0">
                <a:ea typeface="宋体" panose="02010600030101010101" pitchFamily="2" charset="-122"/>
              </a:rPr>
              <a:t> </a:t>
            </a:r>
            <a:r>
              <a:rPr lang="zh-CN" altLang="en-US" i="1" u="sng" dirty="0" smtClean="0">
                <a:ea typeface="宋体" panose="02010600030101010101" pitchFamily="2" charset="-122"/>
              </a:rPr>
              <a:t>个状态的数值</a:t>
            </a:r>
            <a:r>
              <a:rPr lang="en-US" altLang="zh-CN" i="1" u="sng" dirty="0" smtClean="0">
                <a:ea typeface="宋体" panose="02010600030101010101" pitchFamily="2" charset="-122"/>
              </a:rPr>
              <a:t>.</a:t>
            </a:r>
            <a:endParaRPr lang="en-US" altLang="zh-CN" i="1" u="sng" dirty="0">
              <a:ea typeface="宋体" panose="02010600030101010101" pitchFamily="2" charset="-122"/>
            </a:endParaRPr>
          </a:p>
        </p:txBody>
      </p:sp>
      <p:sp>
        <p:nvSpPr>
          <p:cNvPr id="36869" name="Text Box 5"/>
          <p:cNvSpPr txBox="1">
            <a:spLocks noChangeArrowheads="1"/>
          </p:cNvSpPr>
          <p:nvPr/>
        </p:nvSpPr>
        <p:spPr bwMode="auto">
          <a:xfrm>
            <a:off x="4589463" y="1219200"/>
            <a:ext cx="3107261" cy="1356269"/>
          </a:xfrm>
          <a:prstGeom prst="rect">
            <a:avLst/>
          </a:prstGeom>
          <a:noFill/>
          <a:ln w="9525">
            <a:noFill/>
            <a:miter lim="800000"/>
          </a:ln>
          <a:effectLst/>
        </p:spPr>
        <p:txBody>
          <a:bodyPr wrap="none">
            <a:spAutoFit/>
          </a:bodyPr>
          <a:lstStyle/>
          <a:p>
            <a:pPr algn="l">
              <a:spcBef>
                <a:spcPct val="20000"/>
              </a:spcBef>
            </a:pPr>
            <a:r>
              <a:rPr lang="zh-CN" altLang="en-US" sz="2800" dirty="0" smtClean="0">
                <a:ea typeface="宋体" panose="02010600030101010101" pitchFamily="2" charset="-122"/>
              </a:rPr>
              <a:t>二进制数字系统</a:t>
            </a:r>
            <a:r>
              <a:rPr lang="en-US" altLang="zh-CN" sz="2800" dirty="0" smtClean="0">
                <a:ea typeface="宋体" panose="02010600030101010101" pitchFamily="2" charset="-122"/>
              </a:rPr>
              <a:t>:</a:t>
            </a:r>
            <a:endParaRPr lang="en-US" altLang="zh-CN" sz="2800" dirty="0" smtClean="0">
              <a:ea typeface="宋体" panose="02010600030101010101" pitchFamily="2" charset="-122"/>
            </a:endParaRPr>
          </a:p>
          <a:p>
            <a:pPr algn="l">
              <a:spcBef>
                <a:spcPct val="20000"/>
              </a:spcBef>
              <a:buFont typeface="Arial" panose="020B0604020202020204" pitchFamily="34" charset="0"/>
              <a:buChar char="•"/>
            </a:pPr>
            <a:r>
              <a:rPr lang="zh-CN" altLang="en-US" sz="2800" dirty="0" smtClean="0">
                <a:ea typeface="宋体" panose="02010600030101010101" pitchFamily="2" charset="-122"/>
              </a:rPr>
              <a:t>   最简单的数字系统</a:t>
            </a:r>
            <a:endParaRPr lang="en-US" altLang="zh-CN" sz="2800" dirty="0" smtClean="0">
              <a:ea typeface="宋体" panose="02010600030101010101" pitchFamily="2" charset="-122"/>
            </a:endParaRPr>
          </a:p>
          <a:p>
            <a:pPr marL="462280" lvl="1" indent="-238125" algn="l">
              <a:spcBef>
                <a:spcPct val="20000"/>
              </a:spcBef>
              <a:buFontTx/>
              <a:buChar char="•"/>
            </a:pPr>
            <a:r>
              <a:rPr lang="en-US" altLang="zh-CN" sz="2800" dirty="0" smtClean="0">
                <a:ea typeface="宋体" panose="02010600030101010101" pitchFamily="2" charset="-122"/>
              </a:rPr>
              <a:t>has </a:t>
            </a:r>
            <a:r>
              <a:rPr lang="en-US" altLang="zh-CN" sz="2800" dirty="0">
                <a:ea typeface="宋体" panose="02010600030101010101" pitchFamily="2" charset="-122"/>
              </a:rPr>
              <a:t>two states: 0 and 1</a:t>
            </a:r>
            <a:endParaRPr lang="en-US" altLang="zh-CN" sz="2800" dirty="0">
              <a:ea typeface="宋体" panose="02010600030101010101" pitchFamily="2" charset="-122"/>
            </a:endParaRPr>
          </a:p>
          <a:p>
            <a:pPr algn="l"/>
            <a:endParaRPr lang="en-US" altLang="zh-CN" sz="2800" dirty="0">
              <a:ea typeface="宋体" panose="02010600030101010101" pitchFamily="2" charset="-122"/>
            </a:endParaRPr>
          </a:p>
        </p:txBody>
      </p:sp>
      <p:sp>
        <p:nvSpPr>
          <p:cNvPr id="36871" name="Text Box 7"/>
          <p:cNvSpPr txBox="1">
            <a:spLocks noChangeArrowheads="1"/>
          </p:cNvSpPr>
          <p:nvPr/>
        </p:nvSpPr>
        <p:spPr bwMode="auto">
          <a:xfrm>
            <a:off x="228600" y="1219200"/>
            <a:ext cx="3039935" cy="1356269"/>
          </a:xfrm>
          <a:prstGeom prst="rect">
            <a:avLst/>
          </a:prstGeom>
          <a:noFill/>
          <a:ln w="9525">
            <a:noFill/>
            <a:miter lim="800000"/>
          </a:ln>
          <a:effectLst/>
        </p:spPr>
        <p:txBody>
          <a:bodyPr wrap="none">
            <a:spAutoFit/>
          </a:bodyPr>
          <a:lstStyle/>
          <a:p>
            <a:pPr algn="l">
              <a:spcBef>
                <a:spcPct val="20000"/>
              </a:spcBef>
            </a:pPr>
            <a:r>
              <a:rPr lang="zh-CN" altLang="en-US" sz="2800" dirty="0" smtClean="0">
                <a:ea typeface="宋体" panose="02010600030101010101" pitchFamily="2" charset="-122"/>
              </a:rPr>
              <a:t>数字系统</a:t>
            </a:r>
            <a:endParaRPr lang="en-US" altLang="zh-CN" sz="2800" dirty="0" smtClean="0">
              <a:ea typeface="宋体" panose="02010600030101010101" pitchFamily="2" charset="-122"/>
            </a:endParaRPr>
          </a:p>
          <a:p>
            <a:pPr marL="462280" lvl="1" indent="-238125" algn="l">
              <a:spcBef>
                <a:spcPct val="20000"/>
              </a:spcBef>
              <a:buFontTx/>
              <a:buChar char="•"/>
            </a:pPr>
            <a:r>
              <a:rPr lang="zh-CN" altLang="en-US" sz="2800" dirty="0" smtClean="0">
                <a:ea typeface="宋体" panose="02010600030101010101" pitchFamily="2" charset="-122"/>
              </a:rPr>
              <a:t>变量具有有限个状态，</a:t>
            </a:r>
            <a:endParaRPr lang="en-US" altLang="zh-CN" sz="2800" dirty="0" smtClean="0">
              <a:ea typeface="宋体" panose="02010600030101010101" pitchFamily="2" charset="-122"/>
            </a:endParaRPr>
          </a:p>
          <a:p>
            <a:pPr marL="462280" lvl="1" indent="-238125" algn="l">
              <a:spcBef>
                <a:spcPct val="20000"/>
              </a:spcBef>
              <a:buFontTx/>
              <a:buChar char="•"/>
            </a:pPr>
            <a:r>
              <a:rPr lang="zh-CN" altLang="en-US" sz="2800" dirty="0" smtClean="0">
                <a:ea typeface="宋体" panose="02010600030101010101" pitchFamily="2" charset="-122"/>
              </a:rPr>
              <a:t>用有限个符号表示</a:t>
            </a:r>
            <a:endParaRPr lang="en-US" altLang="zh-CN" sz="2800" dirty="0">
              <a:ea typeface="宋体" panose="02010600030101010101" pitchFamily="2" charset="-122"/>
            </a:endParaRPr>
          </a:p>
          <a:p>
            <a:pPr algn="l"/>
            <a:endParaRPr lang="en-US" altLang="zh-CN" sz="2800" dirty="0">
              <a:ea typeface="宋体" panose="02010600030101010101" pitchFamily="2" charset="-122"/>
            </a:endParaRPr>
          </a:p>
        </p:txBody>
      </p:sp>
      <p:pic>
        <p:nvPicPr>
          <p:cNvPr id="36873" name="Picture 9" descr="C:\Documents and Settings\Greg Byrd\My Documents\ece206\mh-slides\ch02\ch02-digital.jpg"/>
          <p:cNvPicPr>
            <a:picLocks noChangeAspect="1" noChangeArrowheads="1"/>
          </p:cNvPicPr>
          <p:nvPr/>
        </p:nvPicPr>
        <p:blipFill>
          <a:blip r:embed="rId1" cstate="print"/>
          <a:srcRect/>
          <a:stretch>
            <a:fillRect/>
          </a:stretch>
        </p:blipFill>
        <p:spPr bwMode="auto">
          <a:xfrm>
            <a:off x="228600" y="2438400"/>
            <a:ext cx="8662988" cy="974725"/>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66738" y="323850"/>
            <a:ext cx="8001000" cy="1216025"/>
          </a:xfrm>
        </p:spPr>
        <p:txBody>
          <a:bodyPr/>
          <a:lstStyle/>
          <a:p>
            <a:pPr eaLnBrk="1" hangingPunct="1"/>
            <a:r>
              <a:rPr lang="zh-CN" altLang="en-US" sz="3400" smtClean="0"/>
              <a:t>区别：规格化浮点数与</a:t>
            </a:r>
            <a:r>
              <a:rPr lang="en-US" altLang="zh-CN" sz="3400" smtClean="0"/>
              <a:t>IEEE754 </a:t>
            </a:r>
            <a:r>
              <a:rPr lang="zh-CN" altLang="en-US" sz="3400" smtClean="0"/>
              <a:t>规格化（隐藏位技术）</a:t>
            </a:r>
            <a:endParaRPr lang="zh-CN" altLang="en-US" sz="3400" smtClean="0"/>
          </a:p>
        </p:txBody>
      </p:sp>
      <p:sp>
        <p:nvSpPr>
          <p:cNvPr id="33795" name="Rectangle 3"/>
          <p:cNvSpPr>
            <a:spLocks noGrp="1" noChangeArrowheads="1"/>
          </p:cNvSpPr>
          <p:nvPr>
            <p:ph type="body" idx="1"/>
          </p:nvPr>
        </p:nvSpPr>
        <p:spPr>
          <a:xfrm>
            <a:off x="539433" y="1427798"/>
            <a:ext cx="8054975" cy="4951412"/>
          </a:xfrm>
        </p:spPr>
        <p:txBody>
          <a:bodyPr>
            <a:normAutofit fontScale="60000"/>
          </a:bodyPr>
          <a:lstStyle/>
          <a:p>
            <a:pPr eaLnBrk="1" hangingPunct="1">
              <a:lnSpc>
                <a:spcPct val="80000"/>
              </a:lnSpc>
            </a:pPr>
            <a:r>
              <a:rPr lang="zh-CN" altLang="en-US" sz="2400" smtClean="0"/>
              <a:t>规格化浮点数（最高有效数值位为</a:t>
            </a:r>
            <a:r>
              <a:rPr lang="en-US" altLang="zh-CN" sz="2400" smtClean="0"/>
              <a:t>1</a:t>
            </a:r>
            <a:r>
              <a:rPr lang="zh-CN" altLang="en-US" sz="2400" smtClean="0"/>
              <a:t>）</a:t>
            </a:r>
            <a:endParaRPr lang="zh-CN" altLang="en-US" sz="2400" smtClean="0"/>
          </a:p>
          <a:p>
            <a:pPr eaLnBrk="1" hangingPunct="1">
              <a:lnSpc>
                <a:spcPct val="80000"/>
              </a:lnSpc>
              <a:buFont typeface="Wingdings" panose="05000000000000000000" pitchFamily="2" charset="2"/>
              <a:buNone/>
            </a:pPr>
            <a:r>
              <a:rPr lang="zh-CN" altLang="en-US" sz="2400" smtClean="0"/>
              <a:t>    规格化浮点数的尾数</a:t>
            </a:r>
            <a:r>
              <a:rPr lang="en-US" altLang="zh-CN" sz="2400" smtClean="0"/>
              <a:t>M</a:t>
            </a:r>
            <a:r>
              <a:rPr lang="zh-CN" altLang="en-US" sz="2400" smtClean="0"/>
              <a:t>应该在下列范围内（纯小数最高有效数位为</a:t>
            </a:r>
            <a:r>
              <a:rPr lang="en-US" altLang="zh-CN" sz="2400" smtClean="0"/>
              <a:t>1</a:t>
            </a:r>
            <a:r>
              <a:rPr lang="zh-CN" altLang="en-US" sz="2400" smtClean="0">
                <a:sym typeface="Wingdings" panose="05000000000000000000" pitchFamily="2" charset="2"/>
              </a:rPr>
              <a:t>）</a:t>
            </a:r>
            <a:endParaRPr lang="zh-CN" altLang="en-US" sz="2400" smtClean="0"/>
          </a:p>
          <a:p>
            <a:pPr eaLnBrk="1" hangingPunct="1">
              <a:lnSpc>
                <a:spcPct val="80000"/>
              </a:lnSpc>
              <a:buFont typeface="Wingdings" panose="05000000000000000000" pitchFamily="2" charset="2"/>
              <a:buNone/>
            </a:pPr>
            <a:r>
              <a:rPr lang="zh-CN" altLang="en-US" sz="2400" smtClean="0"/>
              <a:t>     </a:t>
            </a:r>
            <a:r>
              <a:rPr lang="en-US" altLang="zh-CN" sz="2400" smtClean="0"/>
              <a:t>0.5&lt;=|M|&lt;=1</a:t>
            </a:r>
            <a:endParaRPr lang="en-US" altLang="zh-CN" sz="2400" smtClean="0"/>
          </a:p>
          <a:p>
            <a:pPr eaLnBrk="1" hangingPunct="1">
              <a:lnSpc>
                <a:spcPct val="80000"/>
              </a:lnSpc>
              <a:buFont typeface="Wingdings" panose="05000000000000000000" pitchFamily="2" charset="2"/>
              <a:buNone/>
            </a:pPr>
            <a:r>
              <a:rPr lang="en-US" altLang="zh-CN" sz="2400" smtClean="0"/>
              <a:t>    </a:t>
            </a:r>
            <a:r>
              <a:rPr lang="zh-CN" altLang="en-US" sz="2400" smtClean="0"/>
              <a:t>因为</a:t>
            </a:r>
            <a:r>
              <a:rPr lang="en-US" altLang="zh-CN" sz="2400" smtClean="0"/>
              <a:t>0.5=2</a:t>
            </a:r>
            <a:r>
              <a:rPr lang="en-US" altLang="zh-CN" sz="2400" baseline="30000" smtClean="0"/>
              <a:t>-1 </a:t>
            </a:r>
            <a:endParaRPr lang="en-US" altLang="zh-CN" sz="2400" baseline="30000" smtClean="0"/>
          </a:p>
          <a:p>
            <a:pPr eaLnBrk="1" hangingPunct="1">
              <a:lnSpc>
                <a:spcPct val="80000"/>
              </a:lnSpc>
              <a:buFont typeface="Wingdings" panose="05000000000000000000" pitchFamily="2" charset="2"/>
              <a:buNone/>
            </a:pPr>
            <a:r>
              <a:rPr lang="en-US" altLang="zh-CN" sz="2400" baseline="30000" smtClean="0"/>
              <a:t>      </a:t>
            </a:r>
            <a:r>
              <a:rPr lang="zh-CN" altLang="en-US" sz="2400" smtClean="0"/>
              <a:t>因此：对于正数规格化浮点数的表示方法为：</a:t>
            </a:r>
            <a:endParaRPr lang="zh-CN" altLang="en-US" sz="2400" smtClean="0"/>
          </a:p>
          <a:p>
            <a:pPr eaLnBrk="1" hangingPunct="1">
              <a:lnSpc>
                <a:spcPct val="80000"/>
              </a:lnSpc>
              <a:buFont typeface="Wingdings" panose="05000000000000000000" pitchFamily="2" charset="2"/>
              <a:buNone/>
            </a:pPr>
            <a:r>
              <a:rPr lang="zh-CN" altLang="en-US" sz="2400" smtClean="0"/>
              <a:t>                    </a:t>
            </a:r>
            <a:r>
              <a:rPr lang="en-US" altLang="zh-CN" sz="2400" smtClean="0"/>
              <a:t>0.1xx…xx</a:t>
            </a:r>
            <a:endParaRPr lang="en-US" altLang="zh-CN" sz="2400" smtClean="0"/>
          </a:p>
          <a:p>
            <a:pPr eaLnBrk="1" hangingPunct="1">
              <a:lnSpc>
                <a:spcPct val="80000"/>
              </a:lnSpc>
              <a:buFont typeface="Wingdings" panose="05000000000000000000" pitchFamily="2" charset="2"/>
              <a:buNone/>
            </a:pPr>
            <a:r>
              <a:rPr lang="zh-CN" altLang="en-US" sz="2400" smtClean="0"/>
              <a:t>对于负数原码：</a:t>
            </a:r>
            <a:r>
              <a:rPr lang="en-US" altLang="zh-CN" sz="2400" smtClean="0"/>
              <a:t>1.1xx…xx</a:t>
            </a:r>
            <a:endParaRPr lang="en-US" altLang="zh-CN" sz="2400" smtClean="0"/>
          </a:p>
          <a:p>
            <a:pPr eaLnBrk="1" hangingPunct="1">
              <a:lnSpc>
                <a:spcPct val="80000"/>
              </a:lnSpc>
              <a:buFont typeface="Wingdings" panose="05000000000000000000" pitchFamily="2" charset="2"/>
              <a:buNone/>
            </a:pPr>
            <a:r>
              <a:rPr lang="zh-CN" altLang="en-US" sz="2400" smtClean="0"/>
              <a:t>对于负数补码：</a:t>
            </a:r>
            <a:r>
              <a:rPr lang="en-US" altLang="zh-CN" sz="2400" smtClean="0"/>
              <a:t>1.0xxxxx   (</a:t>
            </a:r>
            <a:r>
              <a:rPr lang="zh-CN" altLang="en-US" sz="2400" smtClean="0"/>
              <a:t>与符号位不同</a:t>
            </a:r>
            <a:r>
              <a:rPr lang="en-US" altLang="zh-CN" sz="2400" smtClean="0"/>
              <a:t>)</a:t>
            </a:r>
            <a:br>
              <a:rPr lang="en-US" altLang="zh-CN" sz="2400" smtClean="0"/>
            </a:br>
            <a:endParaRPr lang="en-US" altLang="zh-CN" sz="2400" smtClean="0"/>
          </a:p>
          <a:p>
            <a:pPr eaLnBrk="1" hangingPunct="1">
              <a:lnSpc>
                <a:spcPct val="80000"/>
              </a:lnSpc>
            </a:pPr>
            <a:r>
              <a:rPr lang="en-US" altLang="zh-CN" sz="2400" smtClean="0"/>
              <a:t> IEEE754 </a:t>
            </a:r>
            <a:r>
              <a:rPr lang="zh-CN" altLang="en-US" sz="2400" smtClean="0"/>
              <a:t>规格化</a:t>
            </a:r>
            <a:r>
              <a:rPr lang="en-US" altLang="zh-CN" sz="2400" smtClean="0"/>
              <a:t>-</a:t>
            </a:r>
            <a:r>
              <a:rPr lang="zh-CN" altLang="en-US" sz="2400" smtClean="0"/>
              <a:t>隐藏位技术</a:t>
            </a:r>
            <a:endParaRPr lang="zh-CN" altLang="en-US" sz="2400" smtClean="0"/>
          </a:p>
          <a:p>
            <a:pPr eaLnBrk="1" hangingPunct="1">
              <a:lnSpc>
                <a:spcPct val="80000"/>
              </a:lnSpc>
              <a:buFont typeface="Wingdings" panose="05000000000000000000" pitchFamily="2" charset="2"/>
              <a:buNone/>
            </a:pPr>
            <a:r>
              <a:rPr lang="zh-CN" altLang="en-US" sz="2400" smtClean="0"/>
              <a:t>    尾数采用原码表示，符号位单独表示 ，最高位为</a:t>
            </a:r>
            <a:r>
              <a:rPr lang="en-US" altLang="zh-CN" sz="2400" smtClean="0"/>
              <a:t>1</a:t>
            </a:r>
            <a:endParaRPr lang="en-US" altLang="zh-CN" sz="2400" smtClean="0"/>
          </a:p>
          <a:p>
            <a:pPr eaLnBrk="1" hangingPunct="1">
              <a:lnSpc>
                <a:spcPct val="80000"/>
              </a:lnSpc>
              <a:buFont typeface="Wingdings" panose="05000000000000000000" pitchFamily="2" charset="2"/>
              <a:buNone/>
            </a:pPr>
            <a:r>
              <a:rPr lang="en-US" altLang="zh-CN" sz="2400" smtClean="0"/>
              <a:t>    .1(xx</a:t>
            </a:r>
            <a:r>
              <a:rPr lang="en-US" altLang="zh-CN" sz="2400" smtClean="0">
                <a:latin typeface="Arial" panose="020B0604020202020204" pitchFamily="34" charset="0"/>
              </a:rPr>
              <a:t>…</a:t>
            </a:r>
            <a:r>
              <a:rPr lang="en-US" altLang="zh-CN" sz="2400" smtClean="0"/>
              <a:t>xxx) </a:t>
            </a:r>
            <a:r>
              <a:rPr lang="zh-CN" altLang="en-US" sz="2400" smtClean="0"/>
              <a:t>左移一位</a:t>
            </a:r>
            <a:r>
              <a:rPr lang="en-US" altLang="zh-CN" sz="2400" smtClean="0">
                <a:solidFill>
                  <a:srgbClr val="FF0701"/>
                </a:solidFill>
              </a:rPr>
              <a:t>1</a:t>
            </a:r>
            <a:r>
              <a:rPr lang="en-US" altLang="zh-CN" sz="2400" smtClean="0"/>
              <a:t>.xx</a:t>
            </a:r>
            <a:r>
              <a:rPr lang="en-US" altLang="zh-CN" sz="2400" smtClean="0">
                <a:latin typeface="Arial" panose="020B0604020202020204" pitchFamily="34" charset="0"/>
              </a:rPr>
              <a:t>…</a:t>
            </a:r>
            <a:r>
              <a:rPr lang="en-US" altLang="zh-CN" sz="2400" smtClean="0"/>
              <a:t>xxx</a:t>
            </a:r>
            <a:r>
              <a:rPr lang="zh-CN" altLang="en-US" sz="2400" smtClean="0"/>
              <a:t>，阶码</a:t>
            </a:r>
            <a:r>
              <a:rPr lang="en-US" altLang="zh-CN" sz="2400" smtClean="0"/>
              <a:t>-1 </a:t>
            </a:r>
            <a:r>
              <a:rPr lang="zh-CN" altLang="en-US" sz="2400" smtClean="0"/>
              <a:t>保存</a:t>
            </a:r>
            <a:r>
              <a:rPr lang="en-US" altLang="zh-CN" sz="2400" smtClean="0"/>
              <a:t>.xx</a:t>
            </a:r>
            <a:r>
              <a:rPr lang="en-US" altLang="zh-CN" sz="2400" smtClean="0">
                <a:latin typeface="Arial" panose="020B0604020202020204" pitchFamily="34" charset="0"/>
              </a:rPr>
              <a:t>…</a:t>
            </a:r>
            <a:r>
              <a:rPr lang="en-US" altLang="zh-CN" sz="2400" smtClean="0"/>
              <a:t>x(1</a:t>
            </a:r>
            <a:r>
              <a:rPr lang="zh-CN" altLang="en-US" sz="2400" smtClean="0"/>
              <a:t>默认不保存</a:t>
            </a:r>
            <a:r>
              <a:rPr lang="en-US" altLang="zh-CN" sz="2400" smtClean="0"/>
              <a:t>)</a:t>
            </a:r>
            <a:endParaRPr lang="en-US" altLang="zh-CN" sz="2400" smtClean="0"/>
          </a:p>
          <a:p>
            <a:pPr eaLnBrk="1" hangingPunct="1">
              <a:lnSpc>
                <a:spcPct val="80000"/>
              </a:lnSpc>
              <a:buFont typeface="Wingdings" panose="05000000000000000000" pitchFamily="2" charset="2"/>
              <a:buNone/>
            </a:pPr>
            <a:r>
              <a:rPr lang="en-US" altLang="zh-CN" sz="2400" smtClean="0"/>
              <a:t>    .1(xx..xxxx)</a:t>
            </a:r>
            <a:r>
              <a:rPr lang="zh-CN" altLang="en-US" sz="2400" smtClean="0"/>
              <a:t>左移一位</a:t>
            </a:r>
            <a:r>
              <a:rPr lang="en-US" altLang="zh-CN" sz="2400" smtClean="0">
                <a:solidFill>
                  <a:srgbClr val="FF0701"/>
                </a:solidFill>
              </a:rPr>
              <a:t>1</a:t>
            </a:r>
            <a:r>
              <a:rPr lang="en-US" altLang="zh-CN" sz="2400" smtClean="0"/>
              <a:t>.xx</a:t>
            </a:r>
            <a:r>
              <a:rPr lang="en-US" altLang="zh-CN" sz="2400" smtClean="0">
                <a:latin typeface="Arial" panose="020B0604020202020204" pitchFamily="34" charset="0"/>
              </a:rPr>
              <a:t>…</a:t>
            </a:r>
            <a:r>
              <a:rPr lang="en-US" altLang="zh-CN" sz="2400" smtClean="0"/>
              <a:t>xxx</a:t>
            </a:r>
            <a:r>
              <a:rPr lang="zh-CN" altLang="en-US" sz="2400" smtClean="0"/>
              <a:t>，阶码</a:t>
            </a:r>
            <a:r>
              <a:rPr lang="en-US" altLang="zh-CN" sz="2400" smtClean="0"/>
              <a:t>-1 </a:t>
            </a:r>
            <a:r>
              <a:rPr lang="zh-CN" altLang="en-US" sz="2400" smtClean="0"/>
              <a:t>保存</a:t>
            </a:r>
            <a:r>
              <a:rPr lang="en-US" altLang="zh-CN" sz="2400" smtClean="0"/>
              <a:t>.xx</a:t>
            </a:r>
            <a:r>
              <a:rPr lang="en-US" altLang="zh-CN" sz="2400" smtClean="0">
                <a:latin typeface="Arial" panose="020B0604020202020204" pitchFamily="34" charset="0"/>
              </a:rPr>
              <a:t>…</a:t>
            </a:r>
            <a:r>
              <a:rPr lang="en-US" altLang="zh-CN" sz="2400" smtClean="0"/>
              <a:t>x(1</a:t>
            </a:r>
            <a:r>
              <a:rPr lang="zh-CN" altLang="en-US" sz="2400" smtClean="0"/>
              <a:t>默认不保存</a:t>
            </a:r>
            <a:r>
              <a:rPr lang="en-US" altLang="zh-CN" sz="2400" smtClean="0"/>
              <a:t>)</a:t>
            </a:r>
            <a:endParaRPr lang="en-US" altLang="zh-CN" sz="2400" smtClean="0"/>
          </a:p>
          <a:p>
            <a:pPr eaLnBrk="1" hangingPunct="1">
              <a:lnSpc>
                <a:spcPct val="80000"/>
              </a:lnSpc>
              <a:buFont typeface="Wingdings" panose="05000000000000000000" pitchFamily="2" charset="2"/>
              <a:buNone/>
            </a:pPr>
            <a:r>
              <a:rPr lang="zh-CN" altLang="en-US" sz="2400" smtClean="0"/>
              <a:t>实际计算时需要恢复原值    </a:t>
            </a:r>
            <a:endParaRPr lang="en-US" altLang="zh-CN" sz="2400" smtClean="0"/>
          </a:p>
          <a:p>
            <a:pPr eaLnBrk="1" hangingPunct="1">
              <a:lnSpc>
                <a:spcPct val="80000"/>
              </a:lnSpc>
              <a:buFont typeface="Wingdings" panose="05000000000000000000" pitchFamily="2" charset="2"/>
              <a:buNone/>
            </a:pPr>
            <a:endParaRPr lang="en-US" altLang="zh-CN" sz="2400" smtClean="0"/>
          </a:p>
          <a:p>
            <a:pPr eaLnBrk="1" hangingPunct="1">
              <a:lnSpc>
                <a:spcPct val="80000"/>
              </a:lnSpc>
              <a:buFont typeface="Wingdings" panose="05000000000000000000" pitchFamily="2" charset="2"/>
              <a:buNone/>
            </a:pPr>
            <a:endParaRPr lang="en-US" altLang="zh-CN" sz="2400" smtClean="0"/>
          </a:p>
          <a:p>
            <a:pPr eaLnBrk="1" hangingPunct="1">
              <a:lnSpc>
                <a:spcPct val="80000"/>
              </a:lnSpc>
              <a:buFont typeface="Wingdings" panose="05000000000000000000" pitchFamily="2" charset="2"/>
              <a:buNone/>
            </a:pPr>
            <a:endParaRPr lang="en-US" altLang="zh-CN" sz="2400" smtClean="0"/>
          </a:p>
          <a:p>
            <a:pPr eaLnBrk="1" hangingPunct="1">
              <a:lnSpc>
                <a:spcPct val="80000"/>
              </a:lnSpc>
              <a:buFont typeface="Wingdings" panose="05000000000000000000" pitchFamily="2" charset="2"/>
              <a:buNone/>
            </a:pPr>
            <a:r>
              <a:rPr lang="zh-CN" altLang="en-US" sz="2400" b="1" smtClean="0">
                <a:solidFill>
                  <a:srgbClr val="FF3300"/>
                </a:solidFill>
              </a:rPr>
              <a:t>注意</a:t>
            </a:r>
            <a:r>
              <a:rPr lang="en-US" altLang="zh-CN" sz="2400" b="1" smtClean="0"/>
              <a:t>:</a:t>
            </a:r>
            <a:r>
              <a:rPr lang="zh-CN" altLang="en-US" sz="2400" b="1" smtClean="0"/>
              <a:t>隐含的</a:t>
            </a:r>
            <a:r>
              <a:rPr lang="zh-CN" altLang="en-US" sz="2400" b="1" smtClean="0">
                <a:latin typeface="Arial" panose="020B0604020202020204" pitchFamily="34" charset="0"/>
              </a:rPr>
              <a:t>“</a:t>
            </a:r>
            <a:r>
              <a:rPr lang="en-US" altLang="zh-CN" sz="2400" b="1" smtClean="0"/>
              <a:t>1</a:t>
            </a:r>
            <a:r>
              <a:rPr lang="en-US" altLang="zh-CN" sz="2400" b="1" smtClean="0">
                <a:latin typeface="Arial" panose="020B0604020202020204" pitchFamily="34" charset="0"/>
              </a:rPr>
              <a:t>”</a:t>
            </a:r>
            <a:r>
              <a:rPr lang="zh-CN" altLang="en-US" sz="2400" b="1" smtClean="0"/>
              <a:t>是一位整数</a:t>
            </a:r>
            <a:r>
              <a:rPr lang="en-US" altLang="zh-CN" sz="2400" b="1" smtClean="0"/>
              <a:t>(</a:t>
            </a:r>
            <a:r>
              <a:rPr lang="zh-CN" altLang="en-US" sz="2400" b="1" smtClean="0"/>
              <a:t>即位权为</a:t>
            </a:r>
            <a:r>
              <a:rPr lang="en-US" altLang="zh-CN" sz="2400" b="1" smtClean="0"/>
              <a:t>2</a:t>
            </a:r>
            <a:r>
              <a:rPr lang="en-US" altLang="zh-CN" sz="2400" b="1" baseline="30000" smtClean="0"/>
              <a:t>0</a:t>
            </a:r>
            <a:r>
              <a:rPr lang="en-US" altLang="zh-CN" sz="2400" b="1" smtClean="0"/>
              <a:t>),</a:t>
            </a:r>
            <a:r>
              <a:rPr lang="zh-CN" altLang="en-US" sz="2400" b="1" smtClean="0"/>
              <a:t>在浮点格式中表示出来的尾数是纯小数</a:t>
            </a:r>
            <a:r>
              <a:rPr lang="en-US" altLang="zh-CN" sz="2400" b="1" smtClean="0"/>
              <a:t>,</a:t>
            </a:r>
            <a:r>
              <a:rPr lang="zh-CN" altLang="en-US" sz="2400" b="1" smtClean="0"/>
              <a:t>用</a:t>
            </a:r>
            <a:r>
              <a:rPr lang="zh-CN" altLang="en-US" sz="2400" b="1" smtClean="0">
                <a:solidFill>
                  <a:srgbClr val="FF0701"/>
                </a:solidFill>
              </a:rPr>
              <a:t>原码</a:t>
            </a:r>
            <a:r>
              <a:rPr lang="zh-CN" altLang="en-US" sz="2400" b="1" smtClean="0"/>
              <a:t>表示</a:t>
            </a:r>
            <a:r>
              <a:rPr lang="en-US" altLang="zh-CN" sz="2400" b="1" smtClean="0"/>
              <a:t>.</a:t>
            </a:r>
            <a:endParaRPr lang="en-US" altLang="zh-CN" sz="2400" b="1" smtClean="0"/>
          </a:p>
          <a:p>
            <a:pPr eaLnBrk="1" hangingPunct="1">
              <a:lnSpc>
                <a:spcPct val="80000"/>
              </a:lnSpc>
              <a:buFont typeface="Wingdings" panose="05000000000000000000" pitchFamily="2" charset="2"/>
              <a:buNone/>
            </a:pPr>
            <a:r>
              <a:rPr lang="zh-CN" altLang="en-US" sz="2400" b="1" smtClean="0"/>
              <a:t>例：</a:t>
            </a:r>
            <a:r>
              <a:rPr lang="en-US" altLang="zh-CN" sz="2400" b="1" smtClean="0"/>
              <a:t>(12)</a:t>
            </a:r>
            <a:r>
              <a:rPr lang="en-US" altLang="zh-CN" sz="2400" b="1" baseline="-25000" smtClean="0"/>
              <a:t>10</a:t>
            </a:r>
            <a:r>
              <a:rPr lang="en-US" altLang="zh-CN" sz="2400" b="1" smtClean="0"/>
              <a:t>=(1100)</a:t>
            </a:r>
            <a:r>
              <a:rPr lang="en-US" altLang="zh-CN" sz="2400" b="1" baseline="-25000" smtClean="0"/>
              <a:t>2</a:t>
            </a:r>
            <a:r>
              <a:rPr lang="en-US" altLang="zh-CN" sz="2400" b="1" smtClean="0"/>
              <a:t>,</a:t>
            </a:r>
            <a:r>
              <a:rPr lang="zh-CN" altLang="en-US" sz="2400" b="1" smtClean="0"/>
              <a:t>将它规格化为</a:t>
            </a:r>
            <a:r>
              <a:rPr lang="en-US" altLang="zh-CN" sz="2400" b="1" smtClean="0"/>
              <a:t>1.1× 2</a:t>
            </a:r>
            <a:r>
              <a:rPr lang="en-US" altLang="zh-CN" sz="2400" b="1" baseline="30000" smtClean="0"/>
              <a:t>3</a:t>
            </a:r>
            <a:r>
              <a:rPr lang="en-US" altLang="zh-CN" sz="2400" b="1" smtClean="0"/>
              <a:t>,</a:t>
            </a:r>
            <a:r>
              <a:rPr lang="zh-CN" altLang="en-US" sz="2400" b="1" smtClean="0"/>
              <a:t>其中整数部分的</a:t>
            </a:r>
            <a:r>
              <a:rPr lang="en-US" altLang="zh-CN" sz="2400" b="1" smtClean="0"/>
              <a:t>1</a:t>
            </a:r>
            <a:r>
              <a:rPr lang="zh-CN" altLang="en-US" sz="2400" b="1" smtClean="0"/>
              <a:t>将不存储在</a:t>
            </a:r>
            <a:r>
              <a:rPr lang="en-US" altLang="zh-CN" sz="2400" b="1" smtClean="0"/>
              <a:t>23</a:t>
            </a:r>
            <a:r>
              <a:rPr lang="zh-CN" altLang="en-US" sz="2400" b="1" smtClean="0"/>
              <a:t>位尾数内</a:t>
            </a:r>
            <a:r>
              <a:rPr lang="en-US" altLang="zh-CN" sz="2400" b="1" smtClean="0"/>
              <a:t>.</a:t>
            </a:r>
            <a:r>
              <a:rPr lang="en-US" altLang="zh-CN" sz="2400" smtClean="0"/>
              <a:t> </a:t>
            </a:r>
            <a:r>
              <a:rPr lang="zh-CN" altLang="en-US" sz="2400" b="1" smtClean="0"/>
              <a:t>故尾数数值实际上是</a:t>
            </a:r>
            <a:r>
              <a:rPr lang="en-US" altLang="zh-CN" sz="2400" b="1" smtClean="0"/>
              <a:t>24</a:t>
            </a:r>
            <a:r>
              <a:rPr lang="zh-CN" altLang="en-US" sz="2400" b="1" smtClean="0"/>
              <a:t>位</a:t>
            </a:r>
            <a:r>
              <a:rPr lang="en-US" altLang="zh-CN" sz="2400" b="1" smtClean="0"/>
              <a:t>, </a:t>
            </a:r>
            <a:r>
              <a:rPr lang="zh-CN" altLang="en-US" sz="2400" b="1" smtClean="0"/>
              <a:t>即</a:t>
            </a:r>
            <a:r>
              <a:rPr lang="en-US" altLang="zh-CN" sz="2400" b="1" smtClean="0"/>
              <a:t>1</a:t>
            </a:r>
            <a:r>
              <a:rPr lang="zh-CN" altLang="en-US" sz="2400" b="1" smtClean="0"/>
              <a:t>位隐含位加</a:t>
            </a:r>
            <a:r>
              <a:rPr lang="en-US" altLang="zh-CN" sz="2400" b="1" smtClean="0"/>
              <a:t>23</a:t>
            </a:r>
            <a:r>
              <a:rPr lang="zh-CN" altLang="en-US" sz="2400" b="1" smtClean="0"/>
              <a:t>位小数位</a:t>
            </a:r>
            <a:endParaRPr lang="zh-CN" altLang="en-US" sz="1600" b="1" smtClean="0"/>
          </a:p>
          <a:p>
            <a:pPr eaLnBrk="1" hangingPunct="1">
              <a:lnSpc>
                <a:spcPct val="80000"/>
              </a:lnSpc>
              <a:buFont typeface="Wingdings" panose="05000000000000000000" pitchFamily="2" charset="2"/>
              <a:buNone/>
            </a:pPr>
            <a:endParaRPr lang="zh-CN" altLang="en-US" sz="1700" smtClean="0"/>
          </a:p>
          <a:p>
            <a:pPr eaLnBrk="1" hangingPunct="1">
              <a:lnSpc>
                <a:spcPct val="80000"/>
              </a:lnSpc>
              <a:buFont typeface="Wingdings" panose="05000000000000000000" pitchFamily="2" charset="2"/>
              <a:buNone/>
            </a:pPr>
            <a:r>
              <a:rPr lang="zh-CN" altLang="en-US" sz="1700" smtClean="0"/>
              <a:t>    </a:t>
            </a:r>
            <a:endParaRPr lang="zh-CN" altLang="en-US" sz="17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4700" b="1" smtClean="0">
                <a:latin typeface="宋体" panose="02010600030101010101" pitchFamily="2" charset="-122"/>
              </a:rPr>
              <a:t>浮点数的表示</a:t>
            </a:r>
            <a:r>
              <a:rPr lang="en-US" altLang="zh-CN" sz="4700" b="1" smtClean="0">
                <a:latin typeface="宋体" panose="02010600030101010101" pitchFamily="2" charset="-122"/>
              </a:rPr>
              <a:t>-IEEE 754</a:t>
            </a:r>
            <a:endParaRPr lang="en-US" altLang="zh-CN" sz="4700" b="1" smtClean="0">
              <a:latin typeface="宋体" panose="02010600030101010101" pitchFamily="2" charset="-122"/>
            </a:endParaRPr>
          </a:p>
        </p:txBody>
      </p:sp>
      <p:graphicFrame>
        <p:nvGraphicFramePr>
          <p:cNvPr id="219181" name="Group 45"/>
          <p:cNvGraphicFramePr>
            <a:graphicFrameLocks noGrp="1"/>
          </p:cNvGraphicFramePr>
          <p:nvPr>
            <p:ph sz="half" idx="2"/>
          </p:nvPr>
        </p:nvGraphicFramePr>
        <p:xfrm>
          <a:off x="2232025" y="1763713"/>
          <a:ext cx="3933825" cy="1648460"/>
        </p:xfrm>
        <a:graphic>
          <a:graphicData uri="http://schemas.openxmlformats.org/drawingml/2006/table">
            <a:tbl>
              <a:tblPr/>
              <a:tblGrid>
                <a:gridCol w="901700"/>
                <a:gridCol w="481013"/>
                <a:gridCol w="479425"/>
                <a:gridCol w="600075"/>
                <a:gridCol w="601662"/>
                <a:gridCol w="869950"/>
              </a:tblGrid>
              <a:tr h="4794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类型</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数符</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阶码</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尾数位</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总位数</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偏置值</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短浮点数</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23</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32</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7FH(127)</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长浮点数</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11</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52</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64</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3FFH</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临时浮点数</a:t>
                      </a:r>
                      <a:endParaRPr kumimoji="0" lang="zh-CN" altLang="en-US"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15</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64</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80</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3FFFH</a:t>
                      </a:r>
                      <a:endParaRPr kumimoji="0" lang="en-US" altLang="zh-CN" sz="13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56" name="Rectangle 44"/>
          <p:cNvSpPr>
            <a:spLocks noChangeArrowheads="1"/>
          </p:cNvSpPr>
          <p:nvPr/>
        </p:nvSpPr>
        <p:spPr bwMode="auto">
          <a:xfrm>
            <a:off x="3668395" y="4360863"/>
            <a:ext cx="6102350" cy="2924175"/>
          </a:xfrm>
          <a:prstGeom prst="rect">
            <a:avLst/>
          </a:prstGeom>
          <a:noFill/>
          <a:ln w="9525">
            <a:noFill/>
            <a:miter lim="800000"/>
          </a:ln>
        </p:spPr>
        <p:txBody>
          <a:bodyPr wrap="none" anchor="ctr"/>
          <a:lstStyle/>
          <a:p>
            <a:endParaRPr lang="en-US" altLang="zh-CN" b="1"/>
          </a:p>
          <a:p>
            <a:r>
              <a:rPr lang="en-US" altLang="zh-CN" sz="2400" b="1"/>
              <a:t>IEEE 754</a:t>
            </a:r>
            <a:r>
              <a:rPr lang="zh-CN" altLang="en-US" sz="2400" b="1"/>
              <a:t>标准中有三种形式的浮点数</a:t>
            </a:r>
            <a:r>
              <a:rPr lang="en-US" altLang="zh-CN" sz="2400" b="1"/>
              <a:t>, </a:t>
            </a:r>
            <a:r>
              <a:rPr lang="zh-CN" altLang="en-US" sz="2400" b="1"/>
              <a:t>格式见表</a:t>
            </a:r>
            <a:r>
              <a:rPr lang="en-US" altLang="zh-CN" sz="2400" b="1"/>
              <a:t>1</a:t>
            </a:r>
            <a:r>
              <a:rPr lang="zh-CN" altLang="en-US" sz="2400" b="1"/>
              <a:t>。</a:t>
            </a:r>
            <a:endParaRPr lang="zh-CN" altLang="en-US" sz="2400" b="1"/>
          </a:p>
          <a:p>
            <a:r>
              <a:rPr lang="zh-CN" altLang="en-US" sz="2400" b="1"/>
              <a:t>短浮点数即单精度浮点数，长浮点数即双精度浮点数</a:t>
            </a:r>
            <a:r>
              <a:rPr lang="en-US" altLang="zh-CN" sz="2400" b="1"/>
              <a:t>, </a:t>
            </a:r>
            <a:endParaRPr lang="en-US" altLang="zh-CN" sz="2400" b="1"/>
          </a:p>
          <a:p>
            <a:r>
              <a:rPr lang="zh-CN" altLang="en-US" sz="2400" b="1"/>
              <a:t>都采用隐含尾数最高数位的方法</a:t>
            </a:r>
            <a:r>
              <a:rPr lang="en-US" altLang="zh-CN" sz="2400" b="1"/>
              <a:t>, </a:t>
            </a:r>
            <a:r>
              <a:rPr lang="zh-CN" altLang="en-US" sz="2400" b="1"/>
              <a:t>故增加了一位尾数。</a:t>
            </a:r>
            <a:endParaRPr lang="zh-CN" altLang="en-US" sz="2400" b="1"/>
          </a:p>
          <a:p>
            <a:r>
              <a:rPr lang="zh-CN" altLang="en-US" sz="2400" b="1"/>
              <a:t>临时浮点数又称扩展精度浮点数，</a:t>
            </a:r>
            <a:r>
              <a:rPr lang="zh-CN" altLang="en-US" sz="2400" b="1">
                <a:solidFill>
                  <a:srgbClr val="FF0701"/>
                </a:solidFill>
              </a:rPr>
              <a:t>无隐含位</a:t>
            </a:r>
            <a:r>
              <a:rPr lang="zh-CN" altLang="en-US" sz="2400" b="1"/>
              <a:t>。</a:t>
            </a:r>
            <a:endParaRPr lang="zh-CN" altLang="en-US" sz="2400" b="1"/>
          </a:p>
          <a:p>
            <a:r>
              <a:rPr kumimoji="1" lang="zh-CN" altLang="en-US" sz="2400" b="1"/>
              <a:t>临时浮点数仅用于计算过程，它不属于 </a:t>
            </a:r>
            <a:r>
              <a:rPr kumimoji="1" lang="en-US" altLang="zh-CN" sz="2400" b="1"/>
              <a:t>IEEE </a:t>
            </a:r>
            <a:r>
              <a:rPr kumimoji="1" lang="zh-CN" altLang="en-US" sz="2400" b="1"/>
              <a:t>标准，</a:t>
            </a:r>
            <a:endParaRPr kumimoji="1" lang="zh-CN" altLang="en-US" sz="2400" b="1"/>
          </a:p>
          <a:p>
            <a:r>
              <a:rPr kumimoji="1" lang="zh-CN" altLang="en-US" sz="2400" b="1"/>
              <a:t>在某些计算机的系统中，用于减少计算误差。</a:t>
            </a:r>
            <a:r>
              <a:rPr kumimoji="1" lang="zh-CN" altLang="en-US" sz="2400"/>
              <a:t> </a:t>
            </a:r>
            <a:endParaRPr lang="zh-CN" altLang="en-US" sz="2400" b="1">
              <a:solidFill>
                <a:srgbClr val="FF3300"/>
              </a:solidFill>
              <a:latin typeface="宋体" panose="02010600030101010101" pitchFamily="2" charset="-122"/>
            </a:endParaRPr>
          </a:p>
          <a:p>
            <a:endParaRPr lang="zh-CN" altLang="en-US" sz="2400" b="1"/>
          </a:p>
          <a:p>
            <a:r>
              <a:rPr lang="zh-CN" altLang="en-US" sz="2400" b="1"/>
              <a:t>短浮点数</a:t>
            </a:r>
            <a:r>
              <a:rPr lang="en-US" altLang="zh-CN" sz="2400" b="1"/>
              <a:t>:</a:t>
            </a:r>
            <a:r>
              <a:rPr lang="zh-CN" altLang="en-US" sz="2400" b="1"/>
              <a:t>最高位为数符位 </a:t>
            </a:r>
            <a:r>
              <a:rPr lang="en-US" altLang="zh-CN" sz="2400" b="1"/>
              <a:t>;</a:t>
            </a:r>
            <a:r>
              <a:rPr lang="zh-CN" altLang="en-US" sz="2400" b="1"/>
              <a:t>其后是</a:t>
            </a:r>
            <a:r>
              <a:rPr lang="en-US" altLang="zh-CN" sz="2400" b="1"/>
              <a:t>8</a:t>
            </a:r>
            <a:r>
              <a:rPr lang="zh-CN" altLang="en-US" sz="2400" b="1"/>
              <a:t>位阶码</a:t>
            </a:r>
            <a:r>
              <a:rPr lang="en-US" altLang="zh-CN" sz="2400" b="1"/>
              <a:t>, </a:t>
            </a:r>
            <a:endParaRPr lang="en-US" altLang="zh-CN" sz="2400" b="1"/>
          </a:p>
          <a:p>
            <a:r>
              <a:rPr lang="zh-CN" altLang="en-US" sz="2400" b="1"/>
              <a:t>以</a:t>
            </a:r>
            <a:r>
              <a:rPr lang="en-US" altLang="zh-CN" sz="2400" b="1"/>
              <a:t>2</a:t>
            </a:r>
            <a:r>
              <a:rPr lang="zh-CN" altLang="en-US" sz="2400" b="1"/>
              <a:t>为底</a:t>
            </a:r>
            <a:r>
              <a:rPr lang="en-US" altLang="zh-CN" sz="2400" b="1"/>
              <a:t>, </a:t>
            </a:r>
            <a:r>
              <a:rPr lang="zh-CN" altLang="en-US" sz="2400" b="1"/>
              <a:t>用</a:t>
            </a:r>
            <a:r>
              <a:rPr lang="zh-CN" altLang="en-US" sz="2400" b="1">
                <a:solidFill>
                  <a:srgbClr val="FF0701"/>
                </a:solidFill>
              </a:rPr>
              <a:t>移码</a:t>
            </a:r>
            <a:r>
              <a:rPr lang="zh-CN" altLang="en-US" sz="2400" b="1"/>
              <a:t>表示</a:t>
            </a:r>
            <a:r>
              <a:rPr lang="en-US" altLang="zh-CN" sz="2400" b="1"/>
              <a:t>, </a:t>
            </a:r>
            <a:r>
              <a:rPr lang="zh-CN" altLang="en-US" sz="2400" b="1"/>
              <a:t>阶码的偏移值为</a:t>
            </a:r>
            <a:r>
              <a:rPr lang="en-US" altLang="zh-CN" sz="2400" b="1"/>
              <a:t>127</a:t>
            </a:r>
            <a:endParaRPr lang="en-US" altLang="zh-CN" sz="2400" b="1"/>
          </a:p>
          <a:p>
            <a:r>
              <a:rPr lang="en-US" altLang="zh-CN" sz="2400" b="1"/>
              <a:t>(</a:t>
            </a:r>
            <a:r>
              <a:rPr lang="zh-CN" altLang="en-US" sz="2400" b="1"/>
              <a:t>叫移</a:t>
            </a:r>
            <a:r>
              <a:rPr lang="en-US" altLang="zh-CN" sz="2400" b="1"/>
              <a:t>127</a:t>
            </a:r>
            <a:r>
              <a:rPr lang="zh-CN" altLang="en-US" sz="2400" b="1"/>
              <a:t>码</a:t>
            </a:r>
            <a:r>
              <a:rPr lang="en-US" altLang="zh-CN" sz="2400" b="1"/>
              <a:t>); </a:t>
            </a:r>
            <a:r>
              <a:rPr lang="zh-CN" altLang="en-US" sz="2400" b="1"/>
              <a:t>其余</a:t>
            </a:r>
            <a:r>
              <a:rPr lang="en-US" altLang="zh-CN" sz="2400" b="1"/>
              <a:t>23</a:t>
            </a:r>
            <a:r>
              <a:rPr lang="zh-CN" altLang="en-US" sz="2400" b="1"/>
              <a:t>位是尾数的数值位。</a:t>
            </a:r>
            <a:endParaRPr lang="zh-CN" altLang="en-US" sz="2400" b="1"/>
          </a:p>
          <a:p>
            <a:r>
              <a:rPr lang="zh-CN" altLang="en-US" sz="2400" b="1"/>
              <a:t>实际数值位为</a:t>
            </a:r>
            <a:r>
              <a:rPr lang="en-US" altLang="zh-CN" sz="2400" b="1"/>
              <a:t>24</a:t>
            </a:r>
            <a:r>
              <a:rPr lang="zh-CN" altLang="en-US" sz="2400" b="1"/>
              <a:t>位</a:t>
            </a:r>
            <a:endParaRPr lang="zh-CN" altLang="en-US" sz="1800" b="1"/>
          </a:p>
          <a:p>
            <a:endParaRPr lang="zh-CN" altLang="en-US" b="1">
              <a:latin typeface="宋体" panose="02010600030101010101" pitchFamily="2" charset="-122"/>
            </a:endParaRPr>
          </a:p>
          <a:p>
            <a:endParaRPr lang="en-US" altLang="zh-CN">
              <a:latin typeface="宋体" panose="02010600030101010101" pitchFamily="2" charset="-122"/>
            </a:endParaRPr>
          </a:p>
        </p:txBody>
      </p:sp>
      <p:grpSp>
        <p:nvGrpSpPr>
          <p:cNvPr id="2" name="Group 10"/>
          <p:cNvGrpSpPr/>
          <p:nvPr/>
        </p:nvGrpSpPr>
        <p:grpSpPr bwMode="auto">
          <a:xfrm>
            <a:off x="2232025" y="3473450"/>
            <a:ext cx="6324600" cy="635000"/>
            <a:chOff x="1056" y="3600"/>
            <a:chExt cx="3984" cy="400"/>
          </a:xfrm>
        </p:grpSpPr>
        <p:sp>
          <p:nvSpPr>
            <p:cNvPr id="34858" name="Text Box 4"/>
            <p:cNvSpPr txBox="1">
              <a:spLocks noChangeArrowheads="1"/>
            </p:cNvSpPr>
            <p:nvPr/>
          </p:nvSpPr>
          <p:spPr bwMode="auto">
            <a:xfrm>
              <a:off x="1056" y="3600"/>
              <a:ext cx="96" cy="160"/>
            </a:xfrm>
            <a:prstGeom prst="rect">
              <a:avLst/>
            </a:prstGeom>
            <a:noFill/>
            <a:ln w="9525">
              <a:solidFill>
                <a:schemeClr val="tx1"/>
              </a:solidFill>
              <a:miter lim="800000"/>
            </a:ln>
          </p:spPr>
          <p:txBody>
            <a:bodyPr lIns="0" tIns="0" rIns="0" bIns="0">
              <a:spAutoFit/>
            </a:bodyPr>
            <a:lstStyle/>
            <a:p>
              <a:pPr algn="ctr">
                <a:spcBef>
                  <a:spcPct val="50000"/>
                </a:spcBef>
              </a:pPr>
              <a:r>
                <a:rPr lang="en-US" altLang="zh-CN" sz="1600">
                  <a:latin typeface="Arial" panose="020B0604020202020204" pitchFamily="34" charset="0"/>
                </a:rPr>
                <a:t>S</a:t>
              </a:r>
              <a:endParaRPr lang="en-US" altLang="zh-CN" sz="1600"/>
            </a:p>
          </p:txBody>
        </p:sp>
        <p:sp>
          <p:nvSpPr>
            <p:cNvPr id="34859" name="Text Box 5"/>
            <p:cNvSpPr txBox="1">
              <a:spLocks noChangeArrowheads="1"/>
            </p:cNvSpPr>
            <p:nvPr/>
          </p:nvSpPr>
          <p:spPr bwMode="auto">
            <a:xfrm>
              <a:off x="1152" y="3600"/>
              <a:ext cx="576" cy="160"/>
            </a:xfrm>
            <a:prstGeom prst="rect">
              <a:avLst/>
            </a:prstGeom>
            <a:noFill/>
            <a:ln w="9525">
              <a:solidFill>
                <a:schemeClr val="tx1"/>
              </a:solidFill>
              <a:miter lim="800000"/>
            </a:ln>
          </p:spPr>
          <p:txBody>
            <a:bodyPr lIns="0" tIns="0" rIns="0" bIns="0">
              <a:spAutoFit/>
            </a:bodyPr>
            <a:lstStyle/>
            <a:p>
              <a:pPr algn="ctr">
                <a:spcBef>
                  <a:spcPct val="50000"/>
                </a:spcBef>
              </a:pPr>
              <a:r>
                <a:rPr lang="en-US" altLang="zh-CN" sz="1600">
                  <a:latin typeface="Arial" panose="020B0604020202020204" pitchFamily="34" charset="0"/>
                </a:rPr>
                <a:t>Exp. (8)</a:t>
              </a:r>
              <a:endParaRPr lang="en-US" altLang="zh-CN" sz="1600">
                <a:latin typeface="Arial" panose="020B0604020202020204" pitchFamily="34" charset="0"/>
              </a:endParaRPr>
            </a:p>
          </p:txBody>
        </p:sp>
        <p:sp>
          <p:nvSpPr>
            <p:cNvPr id="34860" name="Text Box 6"/>
            <p:cNvSpPr txBox="1">
              <a:spLocks noChangeArrowheads="1"/>
            </p:cNvSpPr>
            <p:nvPr/>
          </p:nvSpPr>
          <p:spPr bwMode="auto">
            <a:xfrm>
              <a:off x="1728" y="3600"/>
              <a:ext cx="1392" cy="160"/>
            </a:xfrm>
            <a:prstGeom prst="rect">
              <a:avLst/>
            </a:prstGeom>
            <a:noFill/>
            <a:ln w="9525">
              <a:solidFill>
                <a:schemeClr val="tx1"/>
              </a:solidFill>
              <a:miter lim="800000"/>
            </a:ln>
          </p:spPr>
          <p:txBody>
            <a:bodyPr lIns="0" tIns="0" rIns="0" bIns="0">
              <a:spAutoFit/>
            </a:bodyPr>
            <a:lstStyle/>
            <a:p>
              <a:pPr algn="ctr">
                <a:spcBef>
                  <a:spcPct val="50000"/>
                </a:spcBef>
              </a:pPr>
              <a:r>
                <a:rPr lang="en-US" altLang="zh-CN" sz="1600">
                  <a:latin typeface="Arial" panose="020B0604020202020204" pitchFamily="34" charset="0"/>
                </a:rPr>
                <a:t>Fraction(23)</a:t>
              </a:r>
              <a:endParaRPr lang="en-US" altLang="zh-CN" sz="1600">
                <a:latin typeface="Arial" panose="020B0604020202020204" pitchFamily="34" charset="0"/>
              </a:endParaRPr>
            </a:p>
          </p:txBody>
        </p:sp>
        <p:sp>
          <p:nvSpPr>
            <p:cNvPr id="34861" name="Text Box 7"/>
            <p:cNvSpPr txBox="1">
              <a:spLocks noChangeArrowheads="1"/>
            </p:cNvSpPr>
            <p:nvPr/>
          </p:nvSpPr>
          <p:spPr bwMode="auto">
            <a:xfrm>
              <a:off x="1056" y="3840"/>
              <a:ext cx="96" cy="160"/>
            </a:xfrm>
            <a:prstGeom prst="rect">
              <a:avLst/>
            </a:prstGeom>
            <a:noFill/>
            <a:ln w="9525">
              <a:solidFill>
                <a:schemeClr val="tx1"/>
              </a:solidFill>
              <a:miter lim="800000"/>
            </a:ln>
          </p:spPr>
          <p:txBody>
            <a:bodyPr lIns="0" tIns="0" rIns="0" bIns="0">
              <a:spAutoFit/>
            </a:bodyPr>
            <a:lstStyle/>
            <a:p>
              <a:pPr algn="ctr">
                <a:spcBef>
                  <a:spcPct val="50000"/>
                </a:spcBef>
              </a:pPr>
              <a:r>
                <a:rPr lang="en-US" altLang="zh-CN" sz="1600">
                  <a:latin typeface="Arial" panose="020B0604020202020204" pitchFamily="34" charset="0"/>
                </a:rPr>
                <a:t>S</a:t>
              </a:r>
              <a:endParaRPr lang="en-US" altLang="zh-CN" sz="1600"/>
            </a:p>
          </p:txBody>
        </p:sp>
        <p:sp>
          <p:nvSpPr>
            <p:cNvPr id="34862" name="Text Box 8"/>
            <p:cNvSpPr txBox="1">
              <a:spLocks noChangeArrowheads="1"/>
            </p:cNvSpPr>
            <p:nvPr/>
          </p:nvSpPr>
          <p:spPr bwMode="auto">
            <a:xfrm>
              <a:off x="1152" y="3840"/>
              <a:ext cx="768" cy="160"/>
            </a:xfrm>
            <a:prstGeom prst="rect">
              <a:avLst/>
            </a:prstGeom>
            <a:noFill/>
            <a:ln w="9525">
              <a:solidFill>
                <a:schemeClr val="tx1"/>
              </a:solidFill>
              <a:miter lim="800000"/>
            </a:ln>
          </p:spPr>
          <p:txBody>
            <a:bodyPr lIns="0" tIns="0" rIns="0" bIns="0">
              <a:spAutoFit/>
            </a:bodyPr>
            <a:lstStyle/>
            <a:p>
              <a:pPr algn="ctr">
                <a:spcBef>
                  <a:spcPct val="50000"/>
                </a:spcBef>
              </a:pPr>
              <a:r>
                <a:rPr lang="en-US" altLang="zh-CN" sz="1600">
                  <a:latin typeface="Arial" panose="020B0604020202020204" pitchFamily="34" charset="0"/>
                </a:rPr>
                <a:t>Exp. (11)</a:t>
              </a:r>
              <a:endParaRPr lang="en-US" altLang="zh-CN" sz="1600">
                <a:latin typeface="Arial" panose="020B0604020202020204" pitchFamily="34" charset="0"/>
              </a:endParaRPr>
            </a:p>
          </p:txBody>
        </p:sp>
        <p:sp>
          <p:nvSpPr>
            <p:cNvPr id="34863" name="Text Box 9"/>
            <p:cNvSpPr txBox="1">
              <a:spLocks noChangeArrowheads="1"/>
            </p:cNvSpPr>
            <p:nvPr/>
          </p:nvSpPr>
          <p:spPr bwMode="auto">
            <a:xfrm>
              <a:off x="1920" y="3840"/>
              <a:ext cx="3120" cy="160"/>
            </a:xfrm>
            <a:prstGeom prst="rect">
              <a:avLst/>
            </a:prstGeom>
            <a:noFill/>
            <a:ln w="9525">
              <a:solidFill>
                <a:schemeClr val="tx1"/>
              </a:solidFill>
              <a:miter lim="800000"/>
            </a:ln>
          </p:spPr>
          <p:txBody>
            <a:bodyPr lIns="0" tIns="0" rIns="0" bIns="0">
              <a:spAutoFit/>
            </a:bodyPr>
            <a:lstStyle/>
            <a:p>
              <a:pPr algn="ctr">
                <a:spcBef>
                  <a:spcPct val="50000"/>
                </a:spcBef>
              </a:pPr>
              <a:r>
                <a:rPr lang="en-US" altLang="zh-CN" sz="1600">
                  <a:latin typeface="Arial" panose="020B0604020202020204" pitchFamily="34" charset="0"/>
                </a:rPr>
                <a:t>Fraction(52)</a:t>
              </a:r>
              <a:endParaRPr lang="en-US" altLang="zh-CN" sz="1600">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5"/>
          <p:cNvSpPr>
            <a:spLocks noGrp="1"/>
          </p:cNvSpPr>
          <p:nvPr>
            <p:ph type="sldNum" sz="quarter" idx="12"/>
          </p:nvPr>
        </p:nvSpPr>
        <p:spPr>
          <a:noFill/>
        </p:spPr>
        <p:txBody>
          <a:bodyPr/>
          <a:lstStyle/>
          <a:p>
            <a:fld id="{D855EA9F-7051-4D8A-92DA-1CE4E39C6B76}" type="slidenum">
              <a:rPr lang="en-US" altLang="zh-CN" smtClean="0"/>
            </a:fld>
            <a:endParaRPr lang="en-US" altLang="zh-CN" smtClean="0"/>
          </a:p>
        </p:txBody>
      </p:sp>
      <p:sp>
        <p:nvSpPr>
          <p:cNvPr id="1028" name="Rectangle 2"/>
          <p:cNvSpPr>
            <a:spLocks noGrp="1" noChangeArrowheads="1"/>
          </p:cNvSpPr>
          <p:nvPr>
            <p:ph type="title"/>
          </p:nvPr>
        </p:nvSpPr>
        <p:spPr>
          <a:xfrm>
            <a:off x="609600" y="304800"/>
            <a:ext cx="7772400" cy="533400"/>
          </a:xfrm>
        </p:spPr>
        <p:txBody>
          <a:bodyPr>
            <a:normAutofit fontScale="90000"/>
          </a:bodyPr>
          <a:lstStyle/>
          <a:p>
            <a:pPr eaLnBrk="1" hangingPunct="1"/>
            <a:r>
              <a:rPr lang="zh-CN" altLang="en-US" smtClean="0"/>
              <a:t>浮点数的表示（</a:t>
            </a:r>
            <a:r>
              <a:rPr lang="en-US" altLang="zh-CN" smtClean="0"/>
              <a:t>2</a:t>
            </a:r>
            <a:r>
              <a:rPr lang="zh-CN" altLang="en-US" smtClean="0"/>
              <a:t>）</a:t>
            </a:r>
            <a:endParaRPr lang="zh-CN" altLang="en-US" smtClean="0"/>
          </a:p>
        </p:txBody>
      </p:sp>
      <p:sp>
        <p:nvSpPr>
          <p:cNvPr id="1029" name="Rectangle 3"/>
          <p:cNvSpPr>
            <a:spLocks noGrp="1" noChangeArrowheads="1"/>
          </p:cNvSpPr>
          <p:nvPr>
            <p:ph type="body" idx="1"/>
          </p:nvPr>
        </p:nvSpPr>
        <p:spPr>
          <a:xfrm>
            <a:off x="685800" y="990600"/>
            <a:ext cx="7772400" cy="457200"/>
          </a:xfrm>
        </p:spPr>
        <p:txBody>
          <a:bodyPr>
            <a:normAutofit fontScale="92500" lnSpcReduction="10000"/>
          </a:bodyPr>
          <a:lstStyle/>
          <a:p>
            <a:pPr eaLnBrk="1" hangingPunct="1"/>
            <a:r>
              <a:rPr lang="en-US" altLang="zh-CN" smtClean="0"/>
              <a:t>IEEE 754 </a:t>
            </a:r>
            <a:r>
              <a:rPr lang="zh-CN" altLang="en-US" smtClean="0"/>
              <a:t>浮点格式参数</a:t>
            </a:r>
            <a:endParaRPr lang="zh-CN" altLang="en-US" smtClean="0"/>
          </a:p>
        </p:txBody>
      </p:sp>
      <p:graphicFrame>
        <p:nvGraphicFramePr>
          <p:cNvPr id="1026" name="Object 4"/>
          <p:cNvGraphicFramePr>
            <a:graphicFrameLocks noChangeAspect="1"/>
          </p:cNvGraphicFramePr>
          <p:nvPr/>
        </p:nvGraphicFramePr>
        <p:xfrm>
          <a:off x="918210" y="1575118"/>
          <a:ext cx="7729220" cy="4177665"/>
        </p:xfrm>
        <a:graphic>
          <a:graphicData uri="http://schemas.openxmlformats.org/presentationml/2006/ole">
            <mc:AlternateContent xmlns:mc="http://schemas.openxmlformats.org/markup-compatibility/2006">
              <mc:Choice xmlns:v="urn:schemas-microsoft-com:vml" Requires="v">
                <p:oleObj spid="_x0000_s2049" name="Document" r:id="rId1" imgW="6271260" imgH="3383280" progId="Word.Document.8">
                  <p:embed/>
                </p:oleObj>
              </mc:Choice>
              <mc:Fallback>
                <p:oleObj name="Document" r:id="rId1" imgW="6271260" imgH="3383280" progId="Word.Document.8">
                  <p:embed/>
                  <p:pic>
                    <p:nvPicPr>
                      <p:cNvPr id="0" name="Object 4"/>
                      <p:cNvPicPr>
                        <a:picLocks noChangeAspect="1"/>
                      </p:cNvPicPr>
                      <p:nvPr/>
                    </p:nvPicPr>
                    <p:blipFill>
                      <a:blip r:embed="rId2"/>
                      <a:stretch>
                        <a:fillRect/>
                      </a:stretch>
                    </p:blipFill>
                    <p:spPr>
                      <a:xfrm>
                        <a:off x="918210" y="1575118"/>
                        <a:ext cx="7729220" cy="417766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3"/>
          <p:cNvSpPr>
            <a:spLocks noGrp="1"/>
          </p:cNvSpPr>
          <p:nvPr>
            <p:ph type="sldNum" sz="quarter" idx="12"/>
          </p:nvPr>
        </p:nvSpPr>
        <p:spPr>
          <a:noFill/>
        </p:spPr>
        <p:txBody>
          <a:bodyPr/>
          <a:lstStyle/>
          <a:p>
            <a:fld id="{C7C201B7-6363-4713-B0AE-565A0A34D4F5}" type="slidenum">
              <a:rPr lang="en-US" altLang="zh-CN" smtClean="0"/>
            </a:fld>
            <a:endParaRPr lang="en-US" altLang="zh-CN" smtClean="0"/>
          </a:p>
        </p:txBody>
      </p:sp>
      <p:sp>
        <p:nvSpPr>
          <p:cNvPr id="2052" name="Rectangle 1026"/>
          <p:cNvSpPr>
            <a:spLocks noChangeArrowheads="1"/>
          </p:cNvSpPr>
          <p:nvPr/>
        </p:nvSpPr>
        <p:spPr bwMode="auto">
          <a:xfrm>
            <a:off x="609600" y="304800"/>
            <a:ext cx="7772400" cy="533400"/>
          </a:xfrm>
          <a:prstGeom prst="rect">
            <a:avLst/>
          </a:prstGeom>
          <a:noFill/>
          <a:ln w="9525">
            <a:noFill/>
            <a:miter lim="800000"/>
          </a:ln>
        </p:spPr>
        <p:txBody>
          <a:bodyPr anchor="ctr"/>
          <a:lstStyle/>
          <a:p>
            <a:pPr algn="ctr"/>
            <a:r>
              <a:rPr lang="zh-CN" altLang="en-US" sz="3200">
                <a:solidFill>
                  <a:srgbClr val="FF0000"/>
                </a:solidFill>
                <a:latin typeface="Arial" panose="020B0604020202020204" pitchFamily="34" charset="0"/>
                <a:ea typeface="黑体" panose="02010609060101010101" charset="-122"/>
              </a:rPr>
              <a:t>浮点数的表示（</a:t>
            </a:r>
            <a:r>
              <a:rPr lang="en-US" altLang="zh-CN" sz="3200">
                <a:solidFill>
                  <a:srgbClr val="FF0000"/>
                </a:solidFill>
                <a:latin typeface="Arial" panose="020B0604020202020204" pitchFamily="34" charset="0"/>
                <a:ea typeface="黑体" panose="02010609060101010101" charset="-122"/>
              </a:rPr>
              <a:t>3</a:t>
            </a:r>
            <a:r>
              <a:rPr lang="zh-CN" altLang="en-US" sz="3200">
                <a:solidFill>
                  <a:srgbClr val="FF0000"/>
                </a:solidFill>
                <a:latin typeface="Arial" panose="020B0604020202020204" pitchFamily="34" charset="0"/>
                <a:ea typeface="黑体" panose="02010609060101010101" charset="-122"/>
              </a:rPr>
              <a:t>）</a:t>
            </a:r>
            <a:endParaRPr lang="zh-CN" altLang="en-US" sz="3200">
              <a:solidFill>
                <a:srgbClr val="FF0000"/>
              </a:solidFill>
              <a:latin typeface="Arial" panose="020B0604020202020204" pitchFamily="34" charset="0"/>
              <a:ea typeface="黑体" panose="02010609060101010101" charset="-122"/>
            </a:endParaRPr>
          </a:p>
        </p:txBody>
      </p:sp>
      <p:sp>
        <p:nvSpPr>
          <p:cNvPr id="2053" name="Rectangle 1027"/>
          <p:cNvSpPr>
            <a:spLocks noChangeArrowheads="1"/>
          </p:cNvSpPr>
          <p:nvPr/>
        </p:nvSpPr>
        <p:spPr bwMode="auto">
          <a:xfrm>
            <a:off x="685800" y="990600"/>
            <a:ext cx="7772400" cy="457200"/>
          </a:xfrm>
          <a:prstGeom prst="rect">
            <a:avLst/>
          </a:prstGeom>
          <a:noFill/>
          <a:ln w="9525">
            <a:noFill/>
            <a:miter lim="800000"/>
          </a:ln>
        </p:spPr>
        <p:txBody>
          <a:bodyPr/>
          <a:lstStyle/>
          <a:p>
            <a:pPr marL="342900" indent="-342900">
              <a:spcBef>
                <a:spcPct val="20000"/>
              </a:spcBef>
              <a:buFontTx/>
              <a:buChar char="•"/>
            </a:pPr>
            <a:r>
              <a:rPr lang="en-US" altLang="zh-CN" sz="2800" b="1"/>
              <a:t>IEEE 754 </a:t>
            </a:r>
            <a:r>
              <a:rPr lang="zh-CN" altLang="en-US" sz="2800" b="1"/>
              <a:t>浮点格式</a:t>
            </a:r>
            <a:endParaRPr lang="zh-CN" altLang="en-US" sz="2800" b="1"/>
          </a:p>
        </p:txBody>
      </p:sp>
      <p:graphicFrame>
        <p:nvGraphicFramePr>
          <p:cNvPr id="2050" name="Object 12"/>
          <p:cNvGraphicFramePr>
            <a:graphicFrameLocks noChangeAspect="1"/>
          </p:cNvGraphicFramePr>
          <p:nvPr/>
        </p:nvGraphicFramePr>
        <p:xfrm>
          <a:off x="609600" y="1557338"/>
          <a:ext cx="8364538" cy="4318000"/>
        </p:xfrm>
        <a:graphic>
          <a:graphicData uri="http://schemas.openxmlformats.org/presentationml/2006/ole">
            <mc:AlternateContent xmlns:mc="http://schemas.openxmlformats.org/markup-compatibility/2006">
              <mc:Choice xmlns:v="urn:schemas-microsoft-com:vml" Requires="v">
                <p:oleObj spid="_x0000_s3073" name="文档" r:id="rId1" imgW="8493760" imgH="4425950" progId="Word.Document.8">
                  <p:embed/>
                </p:oleObj>
              </mc:Choice>
              <mc:Fallback>
                <p:oleObj name="文档" r:id="rId1" imgW="8493760" imgH="4425950" progId="Word.Document.8">
                  <p:embed/>
                  <p:pic>
                    <p:nvPicPr>
                      <p:cNvPr id="0" name="Object 12"/>
                      <p:cNvPicPr>
                        <a:picLocks noChangeAspect="1"/>
                      </p:cNvPicPr>
                      <p:nvPr/>
                    </p:nvPicPr>
                    <p:blipFill>
                      <a:blip r:embed="rId2"/>
                      <a:stretch>
                        <a:fillRect/>
                      </a:stretch>
                    </p:blipFill>
                    <p:spPr>
                      <a:xfrm>
                        <a:off x="609600" y="1557338"/>
                        <a:ext cx="8364538" cy="43180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0" name="Rectangle 2"/>
          <p:cNvSpPr>
            <a:spLocks noChangeArrowheads="1"/>
          </p:cNvSpPr>
          <p:nvPr/>
        </p:nvSpPr>
        <p:spPr bwMode="auto">
          <a:xfrm>
            <a:off x="296863" y="3743325"/>
            <a:ext cx="8569325" cy="647700"/>
          </a:xfrm>
          <a:prstGeom prst="rect">
            <a:avLst/>
          </a:prstGeom>
          <a:solidFill>
            <a:schemeClr val="accent1"/>
          </a:solidFill>
          <a:ln w="28575" algn="ctr">
            <a:solidFill>
              <a:srgbClr val="0066FF"/>
            </a:solidFill>
            <a:miter lim="800000"/>
          </a:ln>
        </p:spPr>
        <p:txBody>
          <a:bodyPr anchor="ctr">
            <a:spAutoFit/>
          </a:bodyPr>
          <a:lstStyle/>
          <a:p>
            <a:endParaRPr lang="zh-CN" altLang="en-US"/>
          </a:p>
        </p:txBody>
      </p:sp>
      <p:sp>
        <p:nvSpPr>
          <p:cNvPr id="35843" name="Rectangle 3"/>
          <p:cNvSpPr>
            <a:spLocks noGrp="1" noChangeArrowheads="1"/>
          </p:cNvSpPr>
          <p:nvPr>
            <p:ph type="title"/>
          </p:nvPr>
        </p:nvSpPr>
        <p:spPr>
          <a:xfrm>
            <a:off x="574675" y="304800"/>
            <a:ext cx="8001000" cy="1027113"/>
          </a:xfrm>
        </p:spPr>
        <p:txBody>
          <a:bodyPr/>
          <a:lstStyle/>
          <a:p>
            <a:pPr eaLnBrk="1" hangingPunct="1"/>
            <a:r>
              <a:rPr lang="en-US" altLang="zh-CN" smtClean="0"/>
              <a:t>IEEE </a:t>
            </a:r>
            <a:r>
              <a:rPr lang="zh-CN" altLang="en-US" smtClean="0"/>
              <a:t>浮点数标准</a:t>
            </a:r>
            <a:r>
              <a:rPr lang="en-US" altLang="zh-CN" smtClean="0"/>
              <a:t>754  </a:t>
            </a:r>
            <a:r>
              <a:rPr lang="en-US" altLang="zh-CN" sz="3000" smtClean="0">
                <a:solidFill>
                  <a:srgbClr val="333399"/>
                </a:solidFill>
              </a:rPr>
              <a:t>(</a:t>
            </a:r>
            <a:r>
              <a:rPr lang="zh-CN" altLang="en-US" sz="3000" smtClean="0">
                <a:solidFill>
                  <a:srgbClr val="333399"/>
                </a:solidFill>
              </a:rPr>
              <a:t>短浮点数</a:t>
            </a:r>
            <a:r>
              <a:rPr lang="en-US" altLang="zh-CN" sz="3000" smtClean="0">
                <a:solidFill>
                  <a:srgbClr val="333399"/>
                </a:solidFill>
              </a:rPr>
              <a:t>)</a:t>
            </a:r>
            <a:endParaRPr lang="en-US" altLang="zh-CN" sz="3000" smtClean="0">
              <a:solidFill>
                <a:srgbClr val="333399"/>
              </a:solidFill>
            </a:endParaRPr>
          </a:p>
        </p:txBody>
      </p:sp>
      <p:graphicFrame>
        <p:nvGraphicFramePr>
          <p:cNvPr id="227370" name="Group 42"/>
          <p:cNvGraphicFramePr>
            <a:graphicFrameLocks noGrp="1"/>
          </p:cNvGraphicFramePr>
          <p:nvPr>
            <p:ph idx="1"/>
          </p:nvPr>
        </p:nvGraphicFramePr>
        <p:xfrm>
          <a:off x="566738" y="1752600"/>
          <a:ext cx="7867650" cy="4019553"/>
        </p:xfrm>
        <a:graphic>
          <a:graphicData uri="http://schemas.openxmlformats.org/drawingml/2006/table">
            <a:tbl>
              <a:tblPr/>
              <a:tblGrid>
                <a:gridCol w="1311275"/>
                <a:gridCol w="1598612"/>
                <a:gridCol w="1314450"/>
                <a:gridCol w="3643313"/>
              </a:tblGrid>
              <a:tr h="66833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S(1</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位</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E(8</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位</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M(23</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位</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X(</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共</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32</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位</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08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不等于</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r>
                        <a:rPr kumimoji="0" lang="en-US" altLang="zh-CN" sz="1600" b="1" i="0" u="none" strike="noStrike" cap="none" normalizeH="0" baseline="30000" smtClean="0">
                          <a:ln>
                            <a:noFill/>
                          </a:ln>
                          <a:solidFill>
                            <a:schemeClr val="tx1"/>
                          </a:solidFill>
                          <a:effectLst/>
                          <a:latin typeface="Verdana" panose="020B0604030504040204" pitchFamily="34" charset="0"/>
                          <a:ea typeface="宋体" panose="02010600030101010101" pitchFamily="2" charset="-122"/>
                        </a:rPr>
                        <a:t>S</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a:t>
                      </a:r>
                      <a:r>
                        <a:rPr kumimoji="0" lang="en-US" altLang="zh-CN" sz="1600" b="1" i="0" u="none" strike="noStrike" cap="none" normalizeH="0" baseline="30000" smtClean="0">
                          <a:ln>
                            <a:noFill/>
                          </a:ln>
                          <a:solidFill>
                            <a:schemeClr val="tx1"/>
                          </a:solidFill>
                          <a:effectLst/>
                          <a:latin typeface="Verdana" panose="020B0604030504040204" pitchFamily="34" charset="0"/>
                          <a:ea typeface="宋体" panose="02010600030101010101" pitchFamily="2" charset="-122"/>
                        </a:rPr>
                        <a:t>-126</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r>
                        <a:rPr kumimoji="0" lang="en-US" altLang="zh-CN" sz="16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rPr>
                        <a:t>0</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   </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非规格化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到</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254</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之间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不等于</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r>
                        <a:rPr kumimoji="0" lang="en-US" altLang="zh-CN" sz="1600" b="1" i="0" u="none" strike="noStrike" cap="none" normalizeH="0" baseline="30000" smtClean="0">
                          <a:ln>
                            <a:noFill/>
                          </a:ln>
                          <a:solidFill>
                            <a:schemeClr val="tx1"/>
                          </a:solidFill>
                          <a:effectLst/>
                          <a:latin typeface="Verdana" panose="020B0604030504040204" pitchFamily="34" charset="0"/>
                          <a:ea typeface="宋体" panose="02010600030101010101" pitchFamily="2" charset="-122"/>
                        </a:rPr>
                        <a:t>S</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a:t>
                      </a:r>
                      <a:r>
                        <a:rPr kumimoji="0" lang="en-US" altLang="zh-CN" sz="1600" b="1" i="0" u="none" strike="noStrike" cap="none" normalizeH="0" baseline="30000" smtClean="0">
                          <a:ln>
                            <a:noFill/>
                          </a:ln>
                          <a:solidFill>
                            <a:schemeClr val="tx1"/>
                          </a:solidFill>
                          <a:effectLst/>
                          <a:latin typeface="Verdana" panose="020B0604030504040204" pitchFamily="34" charset="0"/>
                          <a:ea typeface="宋体" panose="02010600030101010101" pitchFamily="2" charset="-122"/>
                        </a:rPr>
                        <a:t>E-127</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r>
                        <a:rPr kumimoji="0" lang="en-US" altLang="zh-CN" sz="1600" b="1" i="0" u="none" strike="noStrike" cap="none" normalizeH="0" baseline="0" smtClean="0">
                          <a:ln>
                            <a:noFill/>
                          </a:ln>
                          <a:solidFill>
                            <a:srgbClr val="FF3333"/>
                          </a:solidFill>
                          <a:effectLst/>
                          <a:latin typeface="Verdana" panose="020B0604030504040204" pitchFamily="34" charset="0"/>
                          <a:ea typeface="宋体" panose="02010600030101010101" pitchFamily="2" charset="-122"/>
                        </a:rPr>
                        <a:t>1</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     </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规格化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255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无穷大</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255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不等于</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NaN(</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非数值</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7369" name="Text Box 41"/>
          <p:cNvSpPr txBox="1">
            <a:spLocks noChangeArrowheads="1"/>
          </p:cNvSpPr>
          <p:nvPr/>
        </p:nvSpPr>
        <p:spPr bwMode="auto">
          <a:xfrm>
            <a:off x="334010" y="5921375"/>
            <a:ext cx="8496300" cy="946150"/>
          </a:xfrm>
          <a:prstGeom prst="rect">
            <a:avLst/>
          </a:prstGeom>
          <a:noFill/>
          <a:ln w="9525" algn="ctr">
            <a:noFill/>
            <a:miter lim="800000"/>
          </a:ln>
        </p:spPr>
        <p:txBody>
          <a:bodyPr>
            <a:spAutoFit/>
          </a:bodyPr>
          <a:lstStyle/>
          <a:p>
            <a:pPr>
              <a:spcBef>
                <a:spcPct val="50000"/>
              </a:spcBef>
            </a:pPr>
            <a:r>
              <a:rPr kumimoji="1" lang="en-US" altLang="zh-CN" sz="2800" b="1" dirty="0">
                <a:solidFill>
                  <a:srgbClr val="333399"/>
                </a:solidFill>
                <a:latin typeface="Times New Roman" panose="02020603050405020304" pitchFamily="18" charset="0"/>
                <a:ea typeface="华文楷体" pitchFamily="2" charset="-122"/>
              </a:rPr>
              <a:t>        </a:t>
            </a:r>
            <a:r>
              <a:rPr kumimoji="1" lang="zh-CN" altLang="en-US" sz="2800" b="1" dirty="0">
                <a:solidFill>
                  <a:schemeClr val="accent2"/>
                </a:solidFill>
                <a:latin typeface="Times New Roman" panose="02020603050405020304" pitchFamily="18" charset="0"/>
                <a:ea typeface="华文楷体" pitchFamily="2" charset="-122"/>
              </a:rPr>
              <a:t>鉴于 </a:t>
            </a:r>
            <a:r>
              <a:rPr kumimoji="1" lang="en-US" altLang="zh-CN" sz="2800" b="1" dirty="0">
                <a:solidFill>
                  <a:schemeClr val="accent2"/>
                </a:solidFill>
                <a:latin typeface="Times New Roman" panose="02020603050405020304" pitchFamily="18" charset="0"/>
                <a:ea typeface="华文楷体" pitchFamily="2" charset="-122"/>
              </a:rPr>
              <a:t>IEEE754</a:t>
            </a:r>
            <a:r>
              <a:rPr kumimoji="1" lang="zh-CN" altLang="en-US" sz="2800" b="1" dirty="0">
                <a:solidFill>
                  <a:schemeClr val="accent2"/>
                </a:solidFill>
                <a:latin typeface="Times New Roman" panose="02020603050405020304" pitchFamily="18" charset="0"/>
                <a:ea typeface="华文楷体" pitchFamily="2" charset="-122"/>
              </a:rPr>
              <a:t>标准 对计算机界的重要贡献</a:t>
            </a:r>
            <a:r>
              <a:rPr kumimoji="1" lang="en-US" altLang="zh-CN" sz="2800" b="1" dirty="0">
                <a:solidFill>
                  <a:schemeClr val="accent2"/>
                </a:solidFill>
                <a:latin typeface="Times New Roman" panose="02020603050405020304" pitchFamily="18" charset="0"/>
                <a:ea typeface="华文楷体" pitchFamily="2" charset="-122"/>
              </a:rPr>
              <a:t>, </a:t>
            </a:r>
            <a:r>
              <a:rPr kumimoji="1" lang="zh-CN" altLang="en-US" sz="2800" b="1" dirty="0">
                <a:solidFill>
                  <a:schemeClr val="accent2"/>
                </a:solidFill>
                <a:latin typeface="Times New Roman" panose="02020603050405020304" pitchFamily="18" charset="0"/>
                <a:ea typeface="华文楷体" pitchFamily="2" charset="-122"/>
              </a:rPr>
              <a:t>发挥关键作用的数学家 </a:t>
            </a:r>
            <a:r>
              <a:rPr kumimoji="1" lang="en-US" altLang="zh-CN" sz="2800" b="1" dirty="0" err="1">
                <a:solidFill>
                  <a:schemeClr val="accent2"/>
                </a:solidFill>
                <a:latin typeface="Times New Roman" panose="02020603050405020304" pitchFamily="18" charset="0"/>
                <a:ea typeface="华文楷体" pitchFamily="2" charset="-122"/>
              </a:rPr>
              <a:t>Kahan</a:t>
            </a:r>
            <a:r>
              <a:rPr kumimoji="1" lang="en-US" altLang="zh-CN" sz="2800" b="1" dirty="0">
                <a:solidFill>
                  <a:schemeClr val="accent2"/>
                </a:solidFill>
                <a:latin typeface="Times New Roman" panose="02020603050405020304" pitchFamily="18" charset="0"/>
                <a:ea typeface="华文楷体" pitchFamily="2" charset="-122"/>
              </a:rPr>
              <a:t> </a:t>
            </a:r>
            <a:r>
              <a:rPr kumimoji="1" lang="zh-CN" altLang="en-US" sz="2800" b="1" dirty="0">
                <a:solidFill>
                  <a:schemeClr val="accent2"/>
                </a:solidFill>
                <a:latin typeface="Times New Roman" panose="02020603050405020304" pitchFamily="18" charset="0"/>
                <a:ea typeface="华文楷体" pitchFamily="2" charset="-122"/>
              </a:rPr>
              <a:t>于</a:t>
            </a:r>
            <a:r>
              <a:rPr kumimoji="1" lang="en-US" altLang="zh-CN" sz="2800" b="1" dirty="0">
                <a:solidFill>
                  <a:schemeClr val="accent2"/>
                </a:solidFill>
                <a:latin typeface="Times New Roman" panose="02020603050405020304" pitchFamily="18" charset="0"/>
                <a:ea typeface="华文楷体" pitchFamily="2" charset="-122"/>
              </a:rPr>
              <a:t>1989</a:t>
            </a:r>
            <a:r>
              <a:rPr kumimoji="1" lang="zh-CN" altLang="en-US" sz="2800" b="1" dirty="0">
                <a:solidFill>
                  <a:schemeClr val="accent2"/>
                </a:solidFill>
                <a:latin typeface="Times New Roman" panose="02020603050405020304" pitchFamily="18" charset="0"/>
                <a:ea typeface="华文楷体" pitchFamily="2" charset="-122"/>
              </a:rPr>
              <a:t>年被授予图灵奖。</a:t>
            </a:r>
            <a:endParaRPr kumimoji="1" lang="zh-CN" altLang="en-US" sz="2800" b="1" dirty="0">
              <a:solidFill>
                <a:schemeClr val="accent2"/>
              </a:solidFill>
              <a:latin typeface="Times New Roman" panose="02020603050405020304" pitchFamily="18" charset="0"/>
              <a:ea typeface="华文楷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7370"/>
                                        </p:tgtEl>
                                        <p:attrNameLst>
                                          <p:attrName>style.visibility</p:attrName>
                                        </p:attrNameLst>
                                      </p:cBhvr>
                                      <p:to>
                                        <p:strVal val="visible"/>
                                      </p:to>
                                    </p:set>
                                    <p:animEffect transition="in" filter="fade">
                                      <p:cBhvr>
                                        <p:cTn id="7" dur="1000"/>
                                        <p:tgtEl>
                                          <p:spTgt spid="227370"/>
                                        </p:tgtEl>
                                      </p:cBhvr>
                                    </p:animEffect>
                                    <p:anim calcmode="lin" valueType="num">
                                      <p:cBhvr>
                                        <p:cTn id="8" dur="1000" fill="hold"/>
                                        <p:tgtEl>
                                          <p:spTgt spid="227370"/>
                                        </p:tgtEl>
                                        <p:attrNameLst>
                                          <p:attrName>ppt_x</p:attrName>
                                        </p:attrNameLst>
                                      </p:cBhvr>
                                      <p:tavLst>
                                        <p:tav tm="0">
                                          <p:val>
                                            <p:strVal val="#ppt_x"/>
                                          </p:val>
                                        </p:tav>
                                        <p:tav tm="100000">
                                          <p:val>
                                            <p:strVal val="#ppt_x"/>
                                          </p:val>
                                        </p:tav>
                                      </p:tavLst>
                                    </p:anim>
                                    <p:anim calcmode="lin" valueType="num">
                                      <p:cBhvr>
                                        <p:cTn id="9" dur="1000" fill="hold"/>
                                        <p:tgtEl>
                                          <p:spTgt spid="2273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2733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27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animBg="1"/>
      <p:bldP spid="22736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450215" y="167005"/>
            <a:ext cx="8155940" cy="474345"/>
          </a:xfrm>
        </p:spPr>
        <p:txBody>
          <a:bodyPr vert="horz" wrap="square" lIns="91440" tIns="45720" rIns="91440" bIns="45720" anchor="ctr">
            <a:noAutofit/>
          </a:bodyPr>
          <a:p>
            <a:r>
              <a:rPr lang="zh-CN" altLang="en-US" sz="3600" dirty="0">
                <a:ea typeface="宋体" panose="02010600030101010101" pitchFamily="2" charset="-122"/>
              </a:rPr>
              <a:t>“</a:t>
            </a:r>
            <a:r>
              <a:rPr lang="en-US" altLang="zh-CN" sz="3600" dirty="0">
                <a:ea typeface="宋体" panose="02010600030101010101" pitchFamily="2" charset="-122"/>
              </a:rPr>
              <a:t>Father” of the IEEE 754 standard</a:t>
            </a:r>
            <a:endParaRPr lang="en-US" altLang="zh-CN" sz="3600" dirty="0">
              <a:ea typeface="宋体" panose="02010600030101010101" pitchFamily="2" charset="-122"/>
            </a:endParaRPr>
          </a:p>
        </p:txBody>
      </p:sp>
      <p:sp>
        <p:nvSpPr>
          <p:cNvPr id="308227" name="Rectangle 3"/>
          <p:cNvSpPr>
            <a:spLocks noGrp="1"/>
          </p:cNvSpPr>
          <p:nvPr>
            <p:ph idx="1"/>
          </p:nvPr>
        </p:nvSpPr>
        <p:spPr>
          <a:xfrm>
            <a:off x="476250" y="2414588"/>
            <a:ext cx="5568950" cy="415925"/>
          </a:xfrm>
        </p:spPr>
        <p:txBody>
          <a:bodyPr vert="horz" wrap="square" lIns="91440" tIns="45720" rIns="91440" bIns="45720" anchor="t"/>
          <a:p>
            <a:pPr>
              <a:buFont typeface="Wingdings" panose="05000000000000000000" pitchFamily="2" charset="2"/>
              <a:buNone/>
            </a:pPr>
            <a:r>
              <a:rPr lang="zh-CN" altLang="en-US" sz="2000" dirty="0">
                <a:solidFill>
                  <a:srgbClr val="000000"/>
                </a:solidFill>
                <a:latin typeface="黑体" panose="02010609060101010101" charset="-122"/>
                <a:ea typeface="黑体" panose="02010609060101010101" charset="-122"/>
              </a:rPr>
              <a:t>现在所有计算机都采用</a:t>
            </a:r>
            <a:r>
              <a:rPr lang="en-US" altLang="zh-CN" sz="2000" dirty="0">
                <a:solidFill>
                  <a:srgbClr val="000000"/>
                </a:solidFill>
                <a:latin typeface="黑体" panose="02010609060101010101" charset="-122"/>
                <a:ea typeface="黑体" panose="02010609060101010101" charset="-122"/>
              </a:rPr>
              <a:t>IEEE 754</a:t>
            </a:r>
            <a:r>
              <a:rPr lang="zh-CN" altLang="en-US" sz="2000" dirty="0">
                <a:solidFill>
                  <a:srgbClr val="000000"/>
                </a:solidFill>
                <a:latin typeface="黑体" panose="02010609060101010101" charset="-122"/>
                <a:ea typeface="黑体" panose="02010609060101010101" charset="-122"/>
              </a:rPr>
              <a:t>来表示浮点数</a:t>
            </a:r>
            <a:endParaRPr lang="zh-CN" altLang="en-US" dirty="0">
              <a:latin typeface="黑体" panose="02010609060101010101" charset="-122"/>
              <a:ea typeface="黑体" panose="02010609060101010101" charset="-122"/>
            </a:endParaRPr>
          </a:p>
        </p:txBody>
      </p:sp>
      <p:sp>
        <p:nvSpPr>
          <p:cNvPr id="308232" name="Rectangle 8"/>
          <p:cNvSpPr/>
          <p:nvPr/>
        </p:nvSpPr>
        <p:spPr>
          <a:xfrm>
            <a:off x="485775" y="1520825"/>
            <a:ext cx="5499100" cy="370840"/>
          </a:xfrm>
          <a:prstGeom prst="rect">
            <a:avLst/>
          </a:prstGeom>
          <a:noFill/>
          <a:ln w="12700">
            <a:noFill/>
          </a:ln>
        </p:spPr>
        <p:txBody>
          <a:bodyPr wrap="none">
            <a:spAutoFit/>
          </a:bodyPr>
          <a:p>
            <a:r>
              <a:rPr lang="en-US" altLang="zh-CN" sz="2800" dirty="0">
                <a:latin typeface="黑体" panose="02010609060101010101" charset="-122"/>
                <a:ea typeface="黑体" panose="02010609060101010101" charset="-122"/>
              </a:rPr>
              <a:t>1970</a:t>
            </a:r>
            <a:r>
              <a:rPr lang="zh-CN" altLang="en-US" sz="2800" dirty="0">
                <a:latin typeface="黑体" panose="02010609060101010101" charset="-122"/>
                <a:ea typeface="黑体" panose="02010609060101010101" charset="-122"/>
              </a:rPr>
              <a:t>年代后期</a:t>
            </a:r>
            <a:r>
              <a:rPr lang="en-US" altLang="zh-CN" sz="2800" dirty="0">
                <a:latin typeface="黑体" panose="02010609060101010101" charset="-122"/>
                <a:ea typeface="黑体" panose="02010609060101010101" charset="-122"/>
              </a:rPr>
              <a:t>, IEEE</a:t>
            </a:r>
            <a:r>
              <a:rPr lang="zh-CN" altLang="en-US" sz="2800" dirty="0">
                <a:latin typeface="黑体" panose="02010609060101010101" charset="-122"/>
                <a:ea typeface="黑体" panose="02010609060101010101" charset="-122"/>
              </a:rPr>
              <a:t>成立委员会着手制定浮点数标准</a:t>
            </a:r>
            <a:endParaRPr lang="zh-CN" altLang="en-US" sz="2800" dirty="0">
              <a:latin typeface="黑体" panose="02010609060101010101" charset="-122"/>
              <a:ea typeface="黑体" panose="02010609060101010101" charset="-122"/>
            </a:endParaRPr>
          </a:p>
        </p:txBody>
      </p:sp>
      <p:sp>
        <p:nvSpPr>
          <p:cNvPr id="308233" name="Rectangle 9"/>
          <p:cNvSpPr/>
          <p:nvPr/>
        </p:nvSpPr>
        <p:spPr>
          <a:xfrm>
            <a:off x="465138" y="1970088"/>
            <a:ext cx="4112260" cy="370840"/>
          </a:xfrm>
          <a:prstGeom prst="rect">
            <a:avLst/>
          </a:prstGeom>
          <a:noFill/>
          <a:ln w="12700">
            <a:noFill/>
          </a:ln>
        </p:spPr>
        <p:txBody>
          <a:bodyPr wrap="none">
            <a:spAutoFit/>
          </a:bodyPr>
          <a:p>
            <a:r>
              <a:rPr lang="en-US" altLang="zh-CN" sz="2800" dirty="0">
                <a:latin typeface="黑体" panose="02010609060101010101" charset="-122"/>
                <a:ea typeface="黑体" panose="02010609060101010101" charset="-122"/>
              </a:rPr>
              <a:t>1985</a:t>
            </a:r>
            <a:r>
              <a:rPr lang="zh-CN" altLang="en-US" sz="2800" dirty="0">
                <a:latin typeface="黑体" panose="02010609060101010101" charset="-122"/>
                <a:ea typeface="黑体" panose="02010609060101010101" charset="-122"/>
              </a:rPr>
              <a:t>年完成浮点数标准</a:t>
            </a:r>
            <a:r>
              <a:rPr lang="en-US" altLang="zh-CN" sz="2800" dirty="0">
                <a:latin typeface="黑体" panose="02010609060101010101" charset="-122"/>
                <a:ea typeface="黑体" panose="02010609060101010101" charset="-122"/>
              </a:rPr>
              <a:t>IEEE 754</a:t>
            </a:r>
            <a:r>
              <a:rPr lang="zh-CN" altLang="en-US" sz="2800" dirty="0">
                <a:latin typeface="黑体" panose="02010609060101010101" charset="-122"/>
                <a:ea typeface="黑体" panose="02010609060101010101" charset="-122"/>
              </a:rPr>
              <a:t>的制定</a:t>
            </a:r>
            <a:endParaRPr lang="zh-CN" altLang="en-US" sz="2800" dirty="0">
              <a:latin typeface="黑体" panose="02010609060101010101" charset="-122"/>
              <a:ea typeface="黑体" panose="02010609060101010101" charset="-122"/>
            </a:endParaRPr>
          </a:p>
        </p:txBody>
      </p:sp>
      <p:grpSp>
        <p:nvGrpSpPr>
          <p:cNvPr id="2" name="Group 12"/>
          <p:cNvGrpSpPr/>
          <p:nvPr/>
        </p:nvGrpSpPr>
        <p:grpSpPr>
          <a:xfrm>
            <a:off x="165100" y="2681288"/>
            <a:ext cx="8907463" cy="3781425"/>
            <a:chOff x="104" y="1689"/>
            <a:chExt cx="5611" cy="2382"/>
          </a:xfrm>
        </p:grpSpPr>
        <p:pic>
          <p:nvPicPr>
            <p:cNvPr id="25608" name="Picture 4"/>
            <p:cNvPicPr>
              <a:picLocks noChangeAspect="1"/>
            </p:cNvPicPr>
            <p:nvPr/>
          </p:nvPicPr>
          <p:blipFill>
            <a:blip r:embed="rId1"/>
            <a:stretch>
              <a:fillRect/>
            </a:stretch>
          </p:blipFill>
          <p:spPr>
            <a:xfrm>
              <a:off x="3927" y="1689"/>
              <a:ext cx="1788" cy="2382"/>
            </a:xfrm>
            <a:prstGeom prst="rect">
              <a:avLst/>
            </a:prstGeom>
            <a:noFill/>
            <a:ln w="9525">
              <a:noFill/>
            </a:ln>
          </p:spPr>
        </p:pic>
        <p:pic>
          <p:nvPicPr>
            <p:cNvPr id="25609" name="Picture 5"/>
            <p:cNvPicPr>
              <a:picLocks noChangeAspect="1"/>
            </p:cNvPicPr>
            <p:nvPr/>
          </p:nvPicPr>
          <p:blipFill>
            <a:blip r:embed="rId2"/>
            <a:stretch>
              <a:fillRect/>
            </a:stretch>
          </p:blipFill>
          <p:spPr>
            <a:xfrm>
              <a:off x="387" y="2300"/>
              <a:ext cx="3139" cy="1164"/>
            </a:xfrm>
            <a:prstGeom prst="rect">
              <a:avLst/>
            </a:prstGeom>
            <a:noFill/>
            <a:ln w="9525">
              <a:noFill/>
            </a:ln>
          </p:spPr>
        </p:pic>
        <p:sp>
          <p:nvSpPr>
            <p:cNvPr id="25610" name="Text Box 6"/>
            <p:cNvSpPr txBox="1"/>
            <p:nvPr/>
          </p:nvSpPr>
          <p:spPr>
            <a:xfrm>
              <a:off x="3264" y="3696"/>
              <a:ext cx="2352" cy="327"/>
            </a:xfrm>
            <a:prstGeom prst="rect">
              <a:avLst/>
            </a:prstGeom>
            <a:solidFill>
              <a:schemeClr val="bg1"/>
            </a:solidFill>
            <a:ln w="9525">
              <a:noFill/>
            </a:ln>
          </p:spPr>
          <p:txBody>
            <a:bodyPr>
              <a:spAutoFit/>
            </a:bodyPr>
            <a:p>
              <a:pPr>
                <a:spcBef>
                  <a:spcPct val="50000"/>
                </a:spcBef>
              </a:pPr>
              <a:r>
                <a:rPr lang="en-US" altLang="zh-CN" sz="2800" dirty="0">
                  <a:latin typeface="Tahoma" panose="020B0604030504040204" pitchFamily="34" charset="0"/>
                  <a:ea typeface="宋体" panose="02010600030101010101" pitchFamily="2" charset="-122"/>
                </a:rPr>
                <a:t>Prof. William Kahan </a:t>
              </a:r>
              <a:endParaRPr lang="en-US" altLang="zh-CN" sz="2800" dirty="0">
                <a:latin typeface="Tahoma" panose="020B0604030504040204" pitchFamily="34" charset="0"/>
                <a:ea typeface="宋体" panose="02010600030101010101" pitchFamily="2" charset="-122"/>
              </a:endParaRPr>
            </a:p>
          </p:txBody>
        </p:sp>
        <p:sp>
          <p:nvSpPr>
            <p:cNvPr id="25611" name="Rectangle 7"/>
            <p:cNvSpPr/>
            <p:nvPr/>
          </p:nvSpPr>
          <p:spPr>
            <a:xfrm>
              <a:off x="284" y="3401"/>
              <a:ext cx="2925" cy="410"/>
            </a:xfrm>
            <a:prstGeom prst="rect">
              <a:avLst/>
            </a:prstGeom>
            <a:noFill/>
            <a:ln w="9525">
              <a:noFill/>
            </a:ln>
          </p:spPr>
          <p:txBody>
            <a:bodyPr>
              <a:spAutoFit/>
            </a:bodyPr>
            <a:p>
              <a:r>
                <a:rPr lang="en-US" altLang="zh-CN" sz="2800" dirty="0">
                  <a:solidFill>
                    <a:schemeClr val="tx2"/>
                  </a:solidFill>
                  <a:latin typeface="Arial" panose="020B0604020202020204" pitchFamily="34" charset="0"/>
                  <a:ea typeface="Arial" panose="020B0604020202020204" pitchFamily="34" charset="0"/>
                </a:rPr>
                <a:t>www.cs.berkeley.edu/~wkahan/</a:t>
              </a:r>
              <a:endParaRPr lang="en-US" altLang="zh-CN" sz="2800" dirty="0">
                <a:solidFill>
                  <a:schemeClr val="tx2"/>
                </a:solidFill>
                <a:latin typeface="Arial" panose="020B0604020202020204" pitchFamily="34" charset="0"/>
                <a:ea typeface="Arial" panose="020B0604020202020204" pitchFamily="34" charset="0"/>
              </a:endParaRPr>
            </a:p>
            <a:p>
              <a:r>
                <a:rPr lang="en-US" altLang="zh-CN" sz="2800" dirty="0">
                  <a:solidFill>
                    <a:schemeClr val="tx2"/>
                  </a:solidFill>
                  <a:latin typeface="Arial" panose="020B0604020202020204" pitchFamily="34" charset="0"/>
                  <a:ea typeface="Arial" panose="020B0604020202020204" pitchFamily="34" charset="0"/>
                </a:rPr>
                <a:t>ieee754status/754story.html</a:t>
              </a:r>
              <a:endParaRPr lang="en-US" altLang="zh-CN" sz="2800" dirty="0">
                <a:solidFill>
                  <a:schemeClr val="tx2"/>
                </a:solidFill>
                <a:latin typeface="Arial" panose="020B0604020202020204" pitchFamily="34" charset="0"/>
                <a:ea typeface="Arial" panose="020B0604020202020204" pitchFamily="34" charset="0"/>
              </a:endParaRPr>
            </a:p>
          </p:txBody>
        </p:sp>
        <p:sp>
          <p:nvSpPr>
            <p:cNvPr id="25612" name="Rectangle 10"/>
            <p:cNvSpPr/>
            <p:nvPr/>
          </p:nvSpPr>
          <p:spPr>
            <a:xfrm>
              <a:off x="104" y="1850"/>
              <a:ext cx="3857" cy="410"/>
            </a:xfrm>
            <a:prstGeom prst="rect">
              <a:avLst/>
            </a:prstGeom>
            <a:noFill/>
            <a:ln w="12700">
              <a:noFill/>
            </a:ln>
          </p:spPr>
          <p:txBody>
            <a:bodyPr>
              <a:spAutoFit/>
            </a:bodyPr>
            <a:p>
              <a:r>
                <a:rPr lang="en-US" altLang="zh-CN" sz="2800" dirty="0">
                  <a:latin typeface="Arial" panose="020B0604020202020204" pitchFamily="34" charset="0"/>
                  <a:ea typeface="Arial" panose="020B0604020202020204" pitchFamily="34" charset="0"/>
                </a:rPr>
                <a:t>This standard was primarily the work of one person, UC Berkeley math professor William Kahan.</a:t>
              </a:r>
              <a:endParaRPr lang="zh-CN" altLang="en-US" sz="2800" dirty="0">
                <a:latin typeface="Arial" panose="020B0604020202020204" pitchFamily="34" charset="0"/>
                <a:ea typeface="Arial" panose="020B0604020202020204" pitchFamily="34" charset="0"/>
              </a:endParaRPr>
            </a:p>
          </p:txBody>
        </p:sp>
      </p:grpSp>
      <p:sp>
        <p:nvSpPr>
          <p:cNvPr id="25607" name="Rectangle 11"/>
          <p:cNvSpPr/>
          <p:nvPr/>
        </p:nvSpPr>
        <p:spPr>
          <a:xfrm>
            <a:off x="269875" y="763588"/>
            <a:ext cx="8262938" cy="650240"/>
          </a:xfrm>
          <a:prstGeom prst="rect">
            <a:avLst/>
          </a:prstGeom>
          <a:noFill/>
          <a:ln w="12700">
            <a:noFill/>
          </a:ln>
        </p:spPr>
        <p:txBody>
          <a:bodyPr>
            <a:spAutoFit/>
          </a:bodyPr>
          <a:p>
            <a:r>
              <a:rPr lang="zh-CN" altLang="en-US" dirty="0">
                <a:solidFill>
                  <a:srgbClr val="000000"/>
                </a:solidFill>
                <a:latin typeface="Times New Roman" panose="02020603050405020304" pitchFamily="18" charset="0"/>
                <a:ea typeface="宋体" panose="02010600030101010101" pitchFamily="2" charset="-122"/>
              </a:rPr>
              <a:t>   </a:t>
            </a:r>
            <a:r>
              <a:rPr lang="zh-CN" altLang="en-US" sz="2800" dirty="0">
                <a:solidFill>
                  <a:srgbClr val="000000"/>
                </a:solidFill>
                <a:latin typeface="Times New Roman" panose="02020603050405020304" pitchFamily="18" charset="0"/>
                <a:ea typeface="宋体" panose="02010600030101010101" pitchFamily="2" charset="-122"/>
              </a:rPr>
              <a:t>  </a:t>
            </a:r>
            <a:r>
              <a:rPr lang="zh-CN" altLang="en-US" sz="2800" dirty="0">
                <a:solidFill>
                  <a:srgbClr val="000000"/>
                </a:solidFill>
                <a:latin typeface="黑体" panose="02010609060101010101" charset="-122"/>
                <a:ea typeface="黑体" panose="02010609060101010101" charset="-122"/>
              </a:rPr>
              <a:t>直到</a:t>
            </a:r>
            <a:r>
              <a:rPr lang="en-US" altLang="zh-CN" sz="2800" dirty="0">
                <a:solidFill>
                  <a:srgbClr val="000000"/>
                </a:solidFill>
                <a:latin typeface="黑体" panose="02010609060101010101" charset="-122"/>
                <a:ea typeface="黑体" panose="02010609060101010101" charset="-122"/>
              </a:rPr>
              <a:t>80</a:t>
            </a:r>
            <a:r>
              <a:rPr lang="zh-CN" altLang="en-US" sz="2800" dirty="0">
                <a:solidFill>
                  <a:srgbClr val="000000"/>
                </a:solidFill>
                <a:latin typeface="黑体" panose="02010609060101010101" charset="-122"/>
                <a:ea typeface="黑体" panose="02010609060101010101" charset="-122"/>
              </a:rPr>
              <a:t>年代初，各个机器内部的浮点数表示格式还没有统一</a:t>
            </a:r>
            <a:endParaRPr lang="zh-CN" altLang="en-US" sz="2800" dirty="0">
              <a:solidFill>
                <a:srgbClr val="000000"/>
              </a:solidFill>
              <a:latin typeface="黑体" panose="02010609060101010101" charset="-122"/>
              <a:ea typeface="黑体" panose="02010609060101010101" charset="-122"/>
            </a:endParaRPr>
          </a:p>
          <a:p>
            <a:r>
              <a:rPr lang="zh-CN" altLang="en-US" sz="2800" dirty="0">
                <a:solidFill>
                  <a:srgbClr val="000000"/>
                </a:solidFill>
                <a:latin typeface="黑体" panose="02010609060101010101" charset="-122"/>
                <a:ea typeface="黑体" panose="02010609060101010101" charset="-122"/>
              </a:rPr>
              <a:t>  因而相互不兼容，机器之间传送数据时，带来麻烦</a:t>
            </a:r>
            <a:r>
              <a:rPr lang="zh-CN" altLang="en-US" sz="2800" dirty="0">
                <a:latin typeface="黑体" panose="02010609060101010101" charset="-122"/>
                <a:ea typeface="黑体" panose="02010609060101010101" charset="-122"/>
              </a:rPr>
              <a:t> </a:t>
            </a:r>
            <a:endParaRPr lang="zh-CN" altLang="en-US" sz="2800" dirty="0">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32"/>
                                        </p:tgtEl>
                                        <p:attrNameLst>
                                          <p:attrName>style.visibility</p:attrName>
                                        </p:attrNameLst>
                                      </p:cBhvr>
                                      <p:to>
                                        <p:strVal val="visible"/>
                                      </p:to>
                                    </p:set>
                                    <p:animEffect transition="in" filter="blinds(horizontal)">
                                      <p:cBhvr>
                                        <p:cTn id="7" dur="500"/>
                                        <p:tgtEl>
                                          <p:spTgt spid="3082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8233"/>
                                        </p:tgtEl>
                                        <p:attrNameLst>
                                          <p:attrName>style.visibility</p:attrName>
                                        </p:attrNameLst>
                                      </p:cBhvr>
                                      <p:to>
                                        <p:strVal val="visible"/>
                                      </p:to>
                                    </p:set>
                                    <p:animEffect transition="in" filter="blinds(horizontal)">
                                      <p:cBhvr>
                                        <p:cTn id="10" dur="500"/>
                                        <p:tgtEl>
                                          <p:spTgt spid="30823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8227">
                                            <p:txEl>
                                              <p:charRg st="0" end="25"/>
                                            </p:txEl>
                                          </p:spTgt>
                                        </p:tgtEl>
                                        <p:attrNameLst>
                                          <p:attrName>style.visibility</p:attrName>
                                        </p:attrNameLst>
                                      </p:cBhvr>
                                      <p:to>
                                        <p:strVal val="visible"/>
                                      </p:to>
                                    </p:set>
                                    <p:animEffect transition="in" filter="blinds(horizontal)">
                                      <p:cBhvr>
                                        <p:cTn id="13" dur="500"/>
                                        <p:tgtEl>
                                          <p:spTgt spid="308227">
                                            <p:txEl>
                                              <p:charRg st="0" end="2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P spid="308232" grpId="0"/>
      <p:bldP spid="308233"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746125" y="323850"/>
            <a:ext cx="5392738" cy="1027113"/>
          </a:xfrm>
        </p:spPr>
        <p:txBody>
          <a:bodyPr/>
          <a:lstStyle/>
          <a:p>
            <a:pPr eaLnBrk="1" hangingPunct="1"/>
            <a:r>
              <a:rPr lang="zh-CN" altLang="en-US" smtClean="0">
                <a:latin typeface="宋体" panose="02010600030101010101" pitchFamily="2" charset="-122"/>
              </a:rPr>
              <a:t>浮点数的表示范围</a:t>
            </a:r>
            <a:endParaRPr lang="zh-CN" altLang="en-US" smtClean="0">
              <a:latin typeface="宋体" panose="02010600030101010101" pitchFamily="2" charset="-122"/>
            </a:endParaRPr>
          </a:p>
        </p:txBody>
      </p:sp>
      <p:sp>
        <p:nvSpPr>
          <p:cNvPr id="228355" name="Rectangle 3"/>
          <p:cNvSpPr>
            <a:spLocks noGrp="1" noChangeArrowheads="1"/>
          </p:cNvSpPr>
          <p:nvPr>
            <p:ph type="body" idx="1"/>
          </p:nvPr>
        </p:nvSpPr>
        <p:spPr>
          <a:xfrm>
            <a:off x="993775" y="1350963"/>
            <a:ext cx="7065963" cy="2835275"/>
          </a:xfrm>
        </p:spPr>
        <p:txBody>
          <a:bodyPr/>
          <a:lstStyle/>
          <a:p>
            <a:pPr eaLnBrk="1" hangingPunct="1"/>
            <a:r>
              <a:rPr lang="zh-CN" altLang="en-US" sz="2000" b="1" dirty="0" smtClean="0">
                <a:solidFill>
                  <a:srgbClr val="333399"/>
                </a:solidFill>
              </a:rPr>
              <a:t>浮点数的溢出表现为阶码的溢出</a:t>
            </a:r>
            <a:endParaRPr lang="zh-CN" altLang="en-US" sz="2000" b="1" dirty="0" smtClean="0">
              <a:solidFill>
                <a:srgbClr val="333399"/>
              </a:solidFill>
            </a:endParaRPr>
          </a:p>
          <a:p>
            <a:pPr eaLnBrk="1" hangingPunct="1">
              <a:buFont typeface="Wingdings" panose="05000000000000000000" pitchFamily="2" charset="2"/>
              <a:buNone/>
            </a:pPr>
            <a:endParaRPr lang="zh-CN" altLang="en-US" sz="2000" b="1" dirty="0" smtClean="0">
              <a:solidFill>
                <a:schemeClr val="accent2"/>
              </a:solidFill>
            </a:endParaRPr>
          </a:p>
          <a:p>
            <a:pPr eaLnBrk="1" hangingPunct="1"/>
            <a:r>
              <a:rPr lang="zh-CN" altLang="en-US" sz="2000" b="1" dirty="0" smtClean="0">
                <a:solidFill>
                  <a:srgbClr val="A50021"/>
                </a:solidFill>
              </a:rPr>
              <a:t>浮点数的上溢 </a:t>
            </a:r>
            <a:r>
              <a:rPr lang="en-US" altLang="zh-CN" sz="2000" b="1" dirty="0" smtClean="0">
                <a:solidFill>
                  <a:srgbClr val="A50021"/>
                </a:solidFill>
              </a:rPr>
              <a:t>(overflow)</a:t>
            </a:r>
            <a:endParaRPr lang="en-US" altLang="zh-CN" sz="2000" b="1" dirty="0" smtClean="0">
              <a:solidFill>
                <a:srgbClr val="A50021"/>
              </a:solidFill>
            </a:endParaRPr>
          </a:p>
          <a:p>
            <a:pPr lvl="1" eaLnBrk="1" hangingPunct="1">
              <a:buFont typeface="Wingdings" panose="05000000000000000000" pitchFamily="2" charset="2"/>
              <a:buNone/>
            </a:pPr>
            <a:r>
              <a:rPr lang="zh-CN" altLang="en-US" sz="2000" b="1" dirty="0" smtClean="0"/>
              <a:t>数据太大，以至于大于阶码所能表示的数值</a:t>
            </a:r>
            <a:endParaRPr lang="zh-CN" altLang="en-US" sz="2000" b="1" dirty="0" smtClean="0"/>
          </a:p>
          <a:p>
            <a:pPr eaLnBrk="1" hangingPunct="1"/>
            <a:r>
              <a:rPr lang="zh-CN" altLang="en-US" sz="2000" b="1" dirty="0" smtClean="0">
                <a:solidFill>
                  <a:srgbClr val="A50021"/>
                </a:solidFill>
              </a:rPr>
              <a:t>浮点数的下溢 </a:t>
            </a:r>
            <a:r>
              <a:rPr lang="en-US" altLang="zh-CN" sz="2000" b="1" dirty="0" smtClean="0">
                <a:solidFill>
                  <a:srgbClr val="A50021"/>
                </a:solidFill>
              </a:rPr>
              <a:t>(underflow)</a:t>
            </a:r>
            <a:endParaRPr lang="en-US" altLang="zh-CN" sz="2000" b="1" dirty="0" smtClean="0">
              <a:solidFill>
                <a:srgbClr val="A50021"/>
              </a:solidFill>
            </a:endParaRPr>
          </a:p>
          <a:p>
            <a:pPr lvl="1" eaLnBrk="1" hangingPunct="1">
              <a:buFont typeface="Wingdings" panose="05000000000000000000" pitchFamily="2" charset="2"/>
              <a:buNone/>
            </a:pPr>
            <a:r>
              <a:rPr lang="zh-CN" altLang="en-US" sz="2000" b="1" dirty="0" smtClean="0"/>
              <a:t>数据太小，以至于小于阶码所能表示的数值</a:t>
            </a:r>
            <a:endParaRPr lang="zh-CN" altLang="en-US" sz="2000" b="1" dirty="0" smtClean="0"/>
          </a:p>
        </p:txBody>
      </p:sp>
      <p:graphicFrame>
        <p:nvGraphicFramePr>
          <p:cNvPr id="3074" name="Object 4"/>
          <p:cNvGraphicFramePr>
            <a:graphicFrameLocks noChangeAspect="1"/>
          </p:cNvGraphicFramePr>
          <p:nvPr/>
        </p:nvGraphicFramePr>
        <p:xfrm>
          <a:off x="746125" y="3671570"/>
          <a:ext cx="7561263" cy="1800225"/>
        </p:xfrm>
        <a:graphic>
          <a:graphicData uri="http://schemas.openxmlformats.org/presentationml/2006/ole">
            <mc:AlternateContent xmlns:mc="http://schemas.openxmlformats.org/markup-compatibility/2006">
              <mc:Choice xmlns:v="urn:schemas-microsoft-com:vml" Requires="v">
                <p:oleObj spid="_x0000_s4097" name="图片" r:id="rId1" imgW="27660600" imgH="9496425" progId="Word.Picture.8">
                  <p:embed/>
                </p:oleObj>
              </mc:Choice>
              <mc:Fallback>
                <p:oleObj name="图片" r:id="rId1" imgW="27660600" imgH="9496425" progId="Word.Picture.8">
                  <p:embed/>
                  <p:pic>
                    <p:nvPicPr>
                      <p:cNvPr id="0" name="Object 4"/>
                      <p:cNvPicPr>
                        <a:picLocks noChangeAspect="1"/>
                      </p:cNvPicPr>
                      <p:nvPr/>
                    </p:nvPicPr>
                    <p:blipFill>
                      <a:blip r:embed="rId2"/>
                      <a:srcRect b="35655"/>
                      <a:stretch>
                        <a:fillRect/>
                      </a:stretch>
                    </p:blipFill>
                    <p:spPr>
                      <a:xfrm>
                        <a:off x="746125" y="3671570"/>
                        <a:ext cx="7561263" cy="1800225"/>
                      </a:xfrm>
                      <a:prstGeom prst="rect">
                        <a:avLst/>
                      </a:prstGeom>
                      <a:noFill/>
                      <a:ln w="9525">
                        <a:noFill/>
                      </a:ln>
                    </p:spPr>
                  </p:pic>
                </p:oleObj>
              </mc:Fallback>
            </mc:AlternateContent>
          </a:graphicData>
        </a:graphic>
      </p:graphicFrame>
      <p:sp>
        <p:nvSpPr>
          <p:cNvPr id="3077" name="Text Box 5"/>
          <p:cNvSpPr txBox="1">
            <a:spLocks noChangeArrowheads="1"/>
          </p:cNvSpPr>
          <p:nvPr/>
        </p:nvSpPr>
        <p:spPr bwMode="auto">
          <a:xfrm>
            <a:off x="4302125" y="5994400"/>
            <a:ext cx="431800" cy="396875"/>
          </a:xfrm>
          <a:prstGeom prst="rect">
            <a:avLst/>
          </a:prstGeom>
          <a:noFill/>
          <a:ln w="9525" algn="ctr">
            <a:noFill/>
            <a:miter lim="800000"/>
          </a:ln>
        </p:spPr>
        <p:txBody>
          <a:bodyPr>
            <a:spAutoFit/>
          </a:bodyPr>
          <a:lstStyle/>
          <a:p>
            <a:pPr algn="ctr">
              <a:spcBef>
                <a:spcPct val="50000"/>
              </a:spcBef>
            </a:pPr>
            <a:r>
              <a:rPr kumimoji="1" lang="en-US" altLang="zh-CN" sz="2000" b="1">
                <a:latin typeface="Times New Roman" panose="02020603050405020304" pitchFamily="18" charset="0"/>
                <a:ea typeface="华文楷体" pitchFamily="2" charset="-122"/>
              </a:rPr>
              <a:t>0</a:t>
            </a:r>
            <a:endParaRPr kumimoji="1" lang="en-US" altLang="zh-CN" sz="2000" b="1">
              <a:latin typeface="Times New Roman" panose="02020603050405020304" pitchFamily="18" charset="0"/>
              <a:ea typeface="华文楷体"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indefinite" fill="hold">
                                          <p:stCondLst>
                                            <p:cond delay="0"/>
                                          </p:stCondLst>
                                        </p:cTn>
                                        <p:tgtEl>
                                          <p:spTgt spid="228355">
                                            <p:txEl>
                                              <p:pRg st="0" end="0"/>
                                            </p:txEl>
                                          </p:spTgt>
                                        </p:tgtEl>
                                        <p:attrNameLst>
                                          <p:attrName>style.visibility</p:attrName>
                                        </p:attrNameLst>
                                      </p:cBhvr>
                                      <p:to>
                                        <p:strVal val="visible"/>
                                      </p:to>
                                    </p:set>
                                    <p:animEffect transition="in" filter="fade">
                                      <p:cBhvr>
                                        <p:cTn id="7" dur="1000"/>
                                        <p:tgtEl>
                                          <p:spTgt spid="228355">
                                            <p:txEl>
                                              <p:pRg st="0" end="0"/>
                                            </p:txEl>
                                          </p:spTgt>
                                        </p:tgtEl>
                                      </p:cBhvr>
                                    </p:animEffect>
                                    <p:anim calcmode="lin" valueType="num">
                                      <p:cBhvr>
                                        <p:cTn id="8" dur="1000" fill="hold"/>
                                        <p:tgtEl>
                                          <p:spTgt spid="228355">
                                            <p:txEl>
                                              <p:pRg st="0" end="0"/>
                                            </p:txEl>
                                          </p:spTgt>
                                        </p:tgtEl>
                                        <p:attrNameLst>
                                          <p:attrName>ppt_x</p:attrName>
                                        </p:attrNameLst>
                                      </p:cBhvr>
                                      <p:tavLst>
                                        <p:tav tm="0">
                                          <p:val>
                                            <p:strVal val="#ppt_x"/>
                                          </p:val>
                                        </p:tav>
                                        <p:tav tm="100000">
                                          <p:val>
                                            <p:strVal val="#ppt_x"/>
                                          </p:val>
                                        </p:tav>
                                      </p:tavLst>
                                    </p:anim>
                                    <p:anim calcmode="lin" valueType="num">
                                      <p:cBhvr>
                                        <p:cTn id="9" dur="897" decel="100000" fill="hold"/>
                                        <p:tgtEl>
                                          <p:spTgt spid="228355">
                                            <p:txEl>
                                              <p:pRg st="0" end="0"/>
                                            </p:txEl>
                                          </p:spTgt>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228355">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indefinite" fill="hold">
                                          <p:stCondLst>
                                            <p:cond delay="0"/>
                                          </p:stCondLst>
                                        </p:cTn>
                                        <p:tgtEl>
                                          <p:spTgt spid="228355">
                                            <p:txEl>
                                              <p:pRg st="2" end="2"/>
                                            </p:txEl>
                                          </p:spTgt>
                                        </p:tgtEl>
                                        <p:attrNameLst>
                                          <p:attrName>style.visibility</p:attrName>
                                        </p:attrNameLst>
                                      </p:cBhvr>
                                      <p:to>
                                        <p:strVal val="visible"/>
                                      </p:to>
                                    </p:set>
                                    <p:animEffect transition="in" filter="fade">
                                      <p:cBhvr>
                                        <p:cTn id="13" dur="1000"/>
                                        <p:tgtEl>
                                          <p:spTgt spid="228355">
                                            <p:txEl>
                                              <p:pRg st="2" end="2"/>
                                            </p:txEl>
                                          </p:spTgt>
                                        </p:tgtEl>
                                      </p:cBhvr>
                                    </p:animEffect>
                                    <p:anim calcmode="lin" valueType="num">
                                      <p:cBhvr>
                                        <p:cTn id="14" dur="1000" fill="hold"/>
                                        <p:tgtEl>
                                          <p:spTgt spid="228355">
                                            <p:txEl>
                                              <p:pRg st="2" end="2"/>
                                            </p:txEl>
                                          </p:spTgt>
                                        </p:tgtEl>
                                        <p:attrNameLst>
                                          <p:attrName>ppt_x</p:attrName>
                                        </p:attrNameLst>
                                      </p:cBhvr>
                                      <p:tavLst>
                                        <p:tav tm="0">
                                          <p:val>
                                            <p:strVal val="#ppt_x"/>
                                          </p:val>
                                        </p:tav>
                                        <p:tav tm="100000">
                                          <p:val>
                                            <p:strVal val="#ppt_x"/>
                                          </p:val>
                                        </p:tav>
                                      </p:tavLst>
                                    </p:anim>
                                    <p:anim calcmode="lin" valueType="num">
                                      <p:cBhvr>
                                        <p:cTn id="15" dur="897" decel="100000" fill="hold"/>
                                        <p:tgtEl>
                                          <p:spTgt spid="228355">
                                            <p:txEl>
                                              <p:pRg st="2" end="2"/>
                                            </p:txEl>
                                          </p:spTgt>
                                        </p:tgtEl>
                                        <p:attrNameLst>
                                          <p:attrName>ppt_y</p:attrName>
                                        </p:attrNameLst>
                                      </p:cBhvr>
                                      <p:tavLst>
                                        <p:tav tm="0">
                                          <p:val>
                                            <p:strVal val="#ppt_y+1"/>
                                          </p:val>
                                        </p:tav>
                                        <p:tav tm="100000">
                                          <p:val>
                                            <p:strVal val="#ppt_y-.03"/>
                                          </p:val>
                                        </p:tav>
                                      </p:tavLst>
                                    </p:anim>
                                    <p:anim calcmode="lin" valueType="num">
                                      <p:cBhvr>
                                        <p:cTn id="16" dur="97" accel="100000" fill="hold">
                                          <p:stCondLst>
                                            <p:cond delay="897"/>
                                          </p:stCondLst>
                                        </p:cTn>
                                        <p:tgtEl>
                                          <p:spTgt spid="228355">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indefinite" fill="hold">
                                          <p:stCondLst>
                                            <p:cond delay="0"/>
                                          </p:stCondLst>
                                        </p:cTn>
                                        <p:tgtEl>
                                          <p:spTgt spid="228355">
                                            <p:txEl>
                                              <p:pRg st="3" end="3"/>
                                            </p:txEl>
                                          </p:spTgt>
                                        </p:tgtEl>
                                        <p:attrNameLst>
                                          <p:attrName>style.visibility</p:attrName>
                                        </p:attrNameLst>
                                      </p:cBhvr>
                                      <p:to>
                                        <p:strVal val="visible"/>
                                      </p:to>
                                    </p:set>
                                    <p:animEffect transition="in" filter="fade">
                                      <p:cBhvr>
                                        <p:cTn id="19" dur="1000"/>
                                        <p:tgtEl>
                                          <p:spTgt spid="228355">
                                            <p:txEl>
                                              <p:pRg st="3" end="3"/>
                                            </p:txEl>
                                          </p:spTgt>
                                        </p:tgtEl>
                                      </p:cBhvr>
                                    </p:animEffect>
                                    <p:anim calcmode="lin" valueType="num">
                                      <p:cBhvr>
                                        <p:cTn id="20" dur="1000" fill="hold"/>
                                        <p:tgtEl>
                                          <p:spTgt spid="228355">
                                            <p:txEl>
                                              <p:pRg st="3" end="3"/>
                                            </p:txEl>
                                          </p:spTgt>
                                        </p:tgtEl>
                                        <p:attrNameLst>
                                          <p:attrName>ppt_x</p:attrName>
                                        </p:attrNameLst>
                                      </p:cBhvr>
                                      <p:tavLst>
                                        <p:tav tm="0">
                                          <p:val>
                                            <p:strVal val="#ppt_x"/>
                                          </p:val>
                                        </p:tav>
                                        <p:tav tm="100000">
                                          <p:val>
                                            <p:strVal val="#ppt_x"/>
                                          </p:val>
                                        </p:tav>
                                      </p:tavLst>
                                    </p:anim>
                                    <p:anim calcmode="lin" valueType="num">
                                      <p:cBhvr>
                                        <p:cTn id="21" dur="897" decel="100000" fill="hold"/>
                                        <p:tgtEl>
                                          <p:spTgt spid="228355">
                                            <p:txEl>
                                              <p:pRg st="3" end="3"/>
                                            </p:txEl>
                                          </p:spTgt>
                                        </p:tgtEl>
                                        <p:attrNameLst>
                                          <p:attrName>ppt_y</p:attrName>
                                        </p:attrNameLst>
                                      </p:cBhvr>
                                      <p:tavLst>
                                        <p:tav tm="0">
                                          <p:val>
                                            <p:strVal val="#ppt_y+1"/>
                                          </p:val>
                                        </p:tav>
                                        <p:tav tm="100000">
                                          <p:val>
                                            <p:strVal val="#ppt_y-.03"/>
                                          </p:val>
                                        </p:tav>
                                      </p:tavLst>
                                    </p:anim>
                                    <p:anim calcmode="lin" valueType="num">
                                      <p:cBhvr>
                                        <p:cTn id="22" dur="97" accel="100000" fill="hold">
                                          <p:stCondLst>
                                            <p:cond delay="897"/>
                                          </p:stCondLst>
                                        </p:cTn>
                                        <p:tgtEl>
                                          <p:spTgt spid="228355">
                                            <p:txEl>
                                              <p:pRg st="3" end="3"/>
                                            </p:txEl>
                                          </p:spTgt>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indefinite" fill="hold">
                                          <p:stCondLst>
                                            <p:cond delay="0"/>
                                          </p:stCondLst>
                                        </p:cTn>
                                        <p:tgtEl>
                                          <p:spTgt spid="228355">
                                            <p:txEl>
                                              <p:pRg st="4" end="4"/>
                                            </p:txEl>
                                          </p:spTgt>
                                        </p:tgtEl>
                                        <p:attrNameLst>
                                          <p:attrName>style.visibility</p:attrName>
                                        </p:attrNameLst>
                                      </p:cBhvr>
                                      <p:to>
                                        <p:strVal val="visible"/>
                                      </p:to>
                                    </p:set>
                                    <p:animEffect transition="in" filter="fade">
                                      <p:cBhvr>
                                        <p:cTn id="25" dur="1000"/>
                                        <p:tgtEl>
                                          <p:spTgt spid="228355">
                                            <p:txEl>
                                              <p:pRg st="4" end="4"/>
                                            </p:txEl>
                                          </p:spTgt>
                                        </p:tgtEl>
                                      </p:cBhvr>
                                    </p:animEffect>
                                    <p:anim calcmode="lin" valueType="num">
                                      <p:cBhvr>
                                        <p:cTn id="26" dur="1000" fill="hold"/>
                                        <p:tgtEl>
                                          <p:spTgt spid="228355">
                                            <p:txEl>
                                              <p:pRg st="4" end="4"/>
                                            </p:txEl>
                                          </p:spTgt>
                                        </p:tgtEl>
                                        <p:attrNameLst>
                                          <p:attrName>ppt_x</p:attrName>
                                        </p:attrNameLst>
                                      </p:cBhvr>
                                      <p:tavLst>
                                        <p:tav tm="0">
                                          <p:val>
                                            <p:strVal val="#ppt_x"/>
                                          </p:val>
                                        </p:tav>
                                        <p:tav tm="100000">
                                          <p:val>
                                            <p:strVal val="#ppt_x"/>
                                          </p:val>
                                        </p:tav>
                                      </p:tavLst>
                                    </p:anim>
                                    <p:anim calcmode="lin" valueType="num">
                                      <p:cBhvr>
                                        <p:cTn id="27" dur="897" decel="100000" fill="hold"/>
                                        <p:tgtEl>
                                          <p:spTgt spid="228355">
                                            <p:txEl>
                                              <p:pRg st="4" end="4"/>
                                            </p:txEl>
                                          </p:spTgt>
                                        </p:tgtEl>
                                        <p:attrNameLst>
                                          <p:attrName>ppt_y</p:attrName>
                                        </p:attrNameLst>
                                      </p:cBhvr>
                                      <p:tavLst>
                                        <p:tav tm="0">
                                          <p:val>
                                            <p:strVal val="#ppt_y+1"/>
                                          </p:val>
                                        </p:tav>
                                        <p:tav tm="100000">
                                          <p:val>
                                            <p:strVal val="#ppt_y-.03"/>
                                          </p:val>
                                        </p:tav>
                                      </p:tavLst>
                                    </p:anim>
                                    <p:anim calcmode="lin" valueType="num">
                                      <p:cBhvr>
                                        <p:cTn id="28" dur="97" accel="100000" fill="hold">
                                          <p:stCondLst>
                                            <p:cond delay="897"/>
                                          </p:stCondLst>
                                        </p:cTn>
                                        <p:tgtEl>
                                          <p:spTgt spid="228355">
                                            <p:txEl>
                                              <p:pRg st="4" end="4"/>
                                            </p:txEl>
                                          </p:spTgt>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indefinite" fill="hold">
                                          <p:stCondLst>
                                            <p:cond delay="0"/>
                                          </p:stCondLst>
                                        </p:cTn>
                                        <p:tgtEl>
                                          <p:spTgt spid="228355">
                                            <p:txEl>
                                              <p:pRg st="5" end="5"/>
                                            </p:txEl>
                                          </p:spTgt>
                                        </p:tgtEl>
                                        <p:attrNameLst>
                                          <p:attrName>style.visibility</p:attrName>
                                        </p:attrNameLst>
                                      </p:cBhvr>
                                      <p:to>
                                        <p:strVal val="visible"/>
                                      </p:to>
                                    </p:set>
                                    <p:animEffect transition="in" filter="fade">
                                      <p:cBhvr>
                                        <p:cTn id="31" dur="1000"/>
                                        <p:tgtEl>
                                          <p:spTgt spid="228355">
                                            <p:txEl>
                                              <p:pRg st="5" end="5"/>
                                            </p:txEl>
                                          </p:spTgt>
                                        </p:tgtEl>
                                      </p:cBhvr>
                                    </p:animEffect>
                                    <p:anim calcmode="lin" valueType="num">
                                      <p:cBhvr>
                                        <p:cTn id="32" dur="1000" fill="hold"/>
                                        <p:tgtEl>
                                          <p:spTgt spid="228355">
                                            <p:txEl>
                                              <p:pRg st="5" end="5"/>
                                            </p:txEl>
                                          </p:spTgt>
                                        </p:tgtEl>
                                        <p:attrNameLst>
                                          <p:attrName>ppt_x</p:attrName>
                                        </p:attrNameLst>
                                      </p:cBhvr>
                                      <p:tavLst>
                                        <p:tav tm="0">
                                          <p:val>
                                            <p:strVal val="#ppt_x"/>
                                          </p:val>
                                        </p:tav>
                                        <p:tav tm="100000">
                                          <p:val>
                                            <p:strVal val="#ppt_x"/>
                                          </p:val>
                                        </p:tav>
                                      </p:tavLst>
                                    </p:anim>
                                    <p:anim calcmode="lin" valueType="num">
                                      <p:cBhvr>
                                        <p:cTn id="33" dur="897" decel="100000" fill="hold"/>
                                        <p:tgtEl>
                                          <p:spTgt spid="228355">
                                            <p:txEl>
                                              <p:pRg st="5" end="5"/>
                                            </p:txEl>
                                          </p:spTgt>
                                        </p:tgtEl>
                                        <p:attrNameLst>
                                          <p:attrName>ppt_y</p:attrName>
                                        </p:attrNameLst>
                                      </p:cBhvr>
                                      <p:tavLst>
                                        <p:tav tm="0">
                                          <p:val>
                                            <p:strVal val="#ppt_y+1"/>
                                          </p:val>
                                        </p:tav>
                                        <p:tav tm="100000">
                                          <p:val>
                                            <p:strVal val="#ppt_y-.03"/>
                                          </p:val>
                                        </p:tav>
                                      </p:tavLst>
                                    </p:anim>
                                    <p:anim calcmode="lin" valueType="num">
                                      <p:cBhvr>
                                        <p:cTn id="34" dur="97" accel="100000" fill="hold">
                                          <p:stCondLst>
                                            <p:cond delay="897"/>
                                          </p:stCondLst>
                                        </p:cTn>
                                        <p:tgtEl>
                                          <p:spTgt spid="228355">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浮点数举例</a:t>
            </a:r>
            <a:endParaRPr lang="zh-CN" altLang="en-US" smtClean="0"/>
          </a:p>
        </p:txBody>
      </p:sp>
      <p:sp>
        <p:nvSpPr>
          <p:cNvPr id="221187"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zh-CN" altLang="en-US" sz="1700" b="1" dirty="0" smtClean="0">
                <a:latin typeface="宋体" panose="02010600030101010101" pitchFamily="2" charset="-122"/>
              </a:rPr>
              <a:t>例</a:t>
            </a:r>
            <a:r>
              <a:rPr lang="en-US" altLang="zh-CN" sz="1700" b="1" dirty="0" smtClean="0">
                <a:latin typeface="宋体" panose="02010600030101010101" pitchFamily="2" charset="-122"/>
              </a:rPr>
              <a:t>1: </a:t>
            </a:r>
            <a:r>
              <a:rPr lang="zh-CN" altLang="en-US" sz="1700" b="1" dirty="0" smtClean="0">
                <a:latin typeface="宋体" panose="02010600030101010101" pitchFamily="2" charset="-122"/>
              </a:rPr>
              <a:t>将</a:t>
            </a:r>
            <a:r>
              <a:rPr lang="en-US" altLang="zh-CN" sz="1700" b="1" dirty="0" smtClean="0">
                <a:latin typeface="宋体" panose="02010600030101010101" pitchFamily="2" charset="-122"/>
              </a:rPr>
              <a:t>(100.25)</a:t>
            </a:r>
            <a:r>
              <a:rPr lang="en-US" altLang="zh-CN" sz="1700" b="1" baseline="-25000" dirty="0" smtClean="0">
                <a:latin typeface="宋体" panose="02010600030101010101" pitchFamily="2" charset="-122"/>
              </a:rPr>
              <a:t>10</a:t>
            </a:r>
            <a:r>
              <a:rPr lang="zh-CN" altLang="en-US" sz="1700" b="1" dirty="0" smtClean="0">
                <a:latin typeface="宋体" panose="02010600030101010101" pitchFamily="2" charset="-122"/>
              </a:rPr>
              <a:t>转换成短浮点数格式。</a:t>
            </a:r>
            <a:endParaRPr lang="zh-CN" altLang="en-US" sz="1700" b="1" dirty="0"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1700" b="1" dirty="0" smtClean="0">
                <a:latin typeface="宋体" panose="02010600030101010101" pitchFamily="2" charset="-122"/>
              </a:rPr>
              <a:t>解</a:t>
            </a:r>
            <a:r>
              <a:rPr lang="en-US" altLang="zh-CN" sz="1700" b="1" dirty="0" smtClean="0">
                <a:latin typeface="宋体" panose="02010600030101010101" pitchFamily="2" charset="-122"/>
              </a:rPr>
              <a:t>: (1)</a:t>
            </a:r>
            <a:r>
              <a:rPr lang="zh-CN" altLang="en-US" sz="1700" b="1" dirty="0" smtClean="0">
                <a:latin typeface="宋体" panose="02010600030101010101" pitchFamily="2" charset="-122"/>
              </a:rPr>
              <a:t>把十进制数转换成二进制数</a:t>
            </a:r>
            <a:endParaRPr lang="zh-CN" altLang="en-US" sz="1700" b="1"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1700" b="1" dirty="0" smtClean="0">
                <a:latin typeface="宋体" panose="02010600030101010101" pitchFamily="2" charset="-122"/>
              </a:rPr>
              <a:t>(100.25)</a:t>
            </a:r>
            <a:r>
              <a:rPr lang="en-US" altLang="zh-CN" sz="1700" b="1" baseline="-25000" dirty="0" smtClean="0">
                <a:latin typeface="宋体" panose="02010600030101010101" pitchFamily="2" charset="-122"/>
              </a:rPr>
              <a:t>10 </a:t>
            </a:r>
            <a:r>
              <a:rPr lang="zh-CN" altLang="en-US" sz="1700" b="1" dirty="0" smtClean="0">
                <a:latin typeface="宋体" panose="02010600030101010101" pitchFamily="2" charset="-122"/>
              </a:rPr>
              <a:t>＝</a:t>
            </a:r>
            <a:r>
              <a:rPr lang="en-US" altLang="zh-CN" sz="1700" b="1" dirty="0" smtClean="0">
                <a:latin typeface="宋体" panose="02010600030101010101" pitchFamily="2" charset="-122"/>
              </a:rPr>
              <a:t>(1100100.01)</a:t>
            </a:r>
            <a:r>
              <a:rPr lang="en-US" altLang="zh-CN" sz="1700" b="1" baseline="-25000" dirty="0" smtClean="0">
                <a:latin typeface="宋体" panose="02010600030101010101" pitchFamily="2" charset="-122"/>
              </a:rPr>
              <a:t>2</a:t>
            </a:r>
            <a:endParaRPr lang="en-US" altLang="zh-CN" sz="1700" b="1" baseline="-25000"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1700" b="1" dirty="0" smtClean="0">
                <a:latin typeface="宋体" panose="02010600030101010101" pitchFamily="2" charset="-122"/>
              </a:rPr>
              <a:t>(2)</a:t>
            </a:r>
            <a:r>
              <a:rPr lang="zh-CN" altLang="en-US" sz="1700" b="1" dirty="0" smtClean="0">
                <a:latin typeface="宋体" panose="02010600030101010101" pitchFamily="2" charset="-122"/>
              </a:rPr>
              <a:t>规格化二进制数      </a:t>
            </a:r>
            <a:endParaRPr lang="zh-CN" altLang="en-US" sz="1700" b="1"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1700" b="1" dirty="0" smtClean="0">
                <a:latin typeface="宋体" panose="02010600030101010101" pitchFamily="2" charset="-122"/>
              </a:rPr>
              <a:t>1100100.01</a:t>
            </a:r>
            <a:r>
              <a:rPr lang="zh-CN" altLang="en-US" sz="1700" b="1" dirty="0" smtClean="0">
                <a:latin typeface="宋体" panose="02010600030101010101" pitchFamily="2" charset="-122"/>
              </a:rPr>
              <a:t>＝</a:t>
            </a:r>
            <a:r>
              <a:rPr lang="en-US" altLang="zh-CN" sz="1700" b="1" dirty="0" smtClean="0">
                <a:solidFill>
                  <a:srgbClr val="FF3300"/>
                </a:solidFill>
                <a:latin typeface="宋体" panose="02010600030101010101" pitchFamily="2" charset="-122"/>
              </a:rPr>
              <a:t>1</a:t>
            </a:r>
            <a:r>
              <a:rPr lang="en-US" altLang="zh-CN" sz="1700" b="1" dirty="0" smtClean="0">
                <a:latin typeface="宋体" panose="02010600030101010101" pitchFamily="2" charset="-122"/>
              </a:rPr>
              <a:t>.10010001×2 </a:t>
            </a:r>
            <a:r>
              <a:rPr lang="en-US" altLang="zh-CN" sz="1700" b="1" baseline="30000" dirty="0" smtClean="0">
                <a:latin typeface="宋体" panose="02010600030101010101" pitchFamily="2" charset="-122"/>
              </a:rPr>
              <a:t>6</a:t>
            </a:r>
            <a:endParaRPr lang="en-US" altLang="zh-CN" sz="1700" b="1" baseline="30000"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1700" b="1" dirty="0" smtClean="0">
                <a:latin typeface="宋体" panose="02010600030101010101" pitchFamily="2" charset="-122"/>
              </a:rPr>
              <a:t>(3)</a:t>
            </a:r>
            <a:r>
              <a:rPr lang="zh-CN" altLang="en-US" sz="1700" b="1" dirty="0" smtClean="0">
                <a:latin typeface="宋体" panose="02010600030101010101" pitchFamily="2" charset="-122"/>
              </a:rPr>
              <a:t>计算出阶码的移码（偏置值＋阶码真值）</a:t>
            </a:r>
            <a:endParaRPr lang="zh-CN" altLang="en-US" sz="1700" b="1" dirty="0"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1700" b="1" dirty="0" smtClean="0">
                <a:latin typeface="宋体" panose="02010600030101010101" pitchFamily="2" charset="-122"/>
              </a:rPr>
              <a:t>    </a:t>
            </a:r>
            <a:r>
              <a:rPr lang="en-US" altLang="zh-CN" sz="1700" b="1" dirty="0" smtClean="0">
                <a:latin typeface="宋体" panose="02010600030101010101" pitchFamily="2" charset="-122"/>
              </a:rPr>
              <a:t>01111111(127H)</a:t>
            </a:r>
            <a:r>
              <a:rPr lang="zh-CN" altLang="en-US" sz="1700" b="1" dirty="0" smtClean="0">
                <a:latin typeface="宋体" panose="02010600030101010101" pitchFamily="2" charset="-122"/>
              </a:rPr>
              <a:t>＋</a:t>
            </a:r>
            <a:r>
              <a:rPr lang="en-US" altLang="zh-CN" sz="1700" b="1" dirty="0" smtClean="0">
                <a:latin typeface="宋体" panose="02010600030101010101" pitchFamily="2" charset="-122"/>
              </a:rPr>
              <a:t>110 </a:t>
            </a:r>
            <a:r>
              <a:rPr lang="zh-CN" altLang="en-US" sz="1700" b="1" dirty="0" smtClean="0">
                <a:latin typeface="宋体" panose="02010600030101010101" pitchFamily="2" charset="-122"/>
              </a:rPr>
              <a:t>＝</a:t>
            </a:r>
            <a:r>
              <a:rPr lang="en-US" altLang="zh-CN" sz="1700" b="1" dirty="0" smtClean="0">
                <a:latin typeface="宋体" panose="02010600030101010101" pitchFamily="2" charset="-122"/>
              </a:rPr>
              <a:t>10000101</a:t>
            </a:r>
            <a:endParaRPr lang="en-US" altLang="zh-CN" sz="1700" b="1" dirty="0"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1700" b="1" dirty="0" smtClean="0">
                <a:solidFill>
                  <a:srgbClr val="FF3300"/>
                </a:solidFill>
                <a:latin typeface="宋体" panose="02010600030101010101" pitchFamily="2" charset="-122"/>
              </a:rPr>
              <a:t>注意：</a:t>
            </a:r>
            <a:r>
              <a:rPr lang="zh-CN" altLang="en-US" sz="1700" b="1" dirty="0" smtClean="0">
                <a:latin typeface="宋体" panose="02010600030101010101" pitchFamily="2" charset="-122"/>
              </a:rPr>
              <a:t>短浮点数的阶码偏置值是</a:t>
            </a:r>
            <a:r>
              <a:rPr lang="en-US" altLang="zh-CN" sz="1700" b="1" dirty="0" smtClean="0">
                <a:latin typeface="宋体" panose="02010600030101010101" pitchFamily="2" charset="-122"/>
              </a:rPr>
              <a:t>1111111(127H)</a:t>
            </a:r>
            <a:r>
              <a:rPr lang="zh-CN" altLang="en-US" sz="1700" b="1" dirty="0" smtClean="0">
                <a:latin typeface="宋体" panose="02010600030101010101" pitchFamily="2" charset="-122"/>
              </a:rPr>
              <a:t>。</a:t>
            </a:r>
            <a:endParaRPr lang="zh-CN" altLang="en-US" sz="1700" b="1"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1700" b="1" dirty="0" smtClean="0">
                <a:latin typeface="宋体" panose="02010600030101010101" pitchFamily="2" charset="-122"/>
              </a:rPr>
              <a:t>(4)</a:t>
            </a:r>
            <a:r>
              <a:rPr lang="zh-CN" altLang="en-US" sz="1700" b="1" dirty="0" smtClean="0">
                <a:latin typeface="宋体" panose="02010600030101010101" pitchFamily="2" charset="-122"/>
              </a:rPr>
              <a:t>以短浮点数格式存储该数</a:t>
            </a:r>
            <a:endParaRPr lang="zh-CN" altLang="en-US" sz="1700" b="1" dirty="0"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1700" b="1" dirty="0" smtClean="0">
                <a:latin typeface="宋体" panose="02010600030101010101" pitchFamily="2" charset="-122"/>
              </a:rPr>
              <a:t>该数的</a:t>
            </a:r>
            <a:r>
              <a:rPr lang="zh-CN" altLang="en-US" sz="1700" b="1" dirty="0" smtClean="0">
                <a:solidFill>
                  <a:srgbClr val="FF3300"/>
                </a:solidFill>
                <a:latin typeface="宋体" panose="02010600030101010101" pitchFamily="2" charset="-122"/>
              </a:rPr>
              <a:t>符号位</a:t>
            </a:r>
            <a:r>
              <a:rPr lang="zh-CN" altLang="en-US" sz="1700" b="1" dirty="0" smtClean="0">
                <a:latin typeface="宋体" panose="02010600030101010101" pitchFamily="2" charset="-122"/>
              </a:rPr>
              <a:t>＝</a:t>
            </a:r>
            <a:r>
              <a:rPr lang="en-US" altLang="zh-CN" sz="1700" b="1" dirty="0" smtClean="0">
                <a:latin typeface="宋体" panose="02010600030101010101" pitchFamily="2" charset="-122"/>
              </a:rPr>
              <a:t>0   ,</a:t>
            </a:r>
            <a:r>
              <a:rPr lang="zh-CN" altLang="en-US" sz="1700" b="1" dirty="0" smtClean="0">
                <a:solidFill>
                  <a:srgbClr val="FF3300"/>
                </a:solidFill>
                <a:latin typeface="宋体" panose="02010600030101010101" pitchFamily="2" charset="-122"/>
              </a:rPr>
              <a:t>阶码</a:t>
            </a:r>
            <a:r>
              <a:rPr lang="zh-CN" altLang="en-US" sz="1700" b="1" dirty="0" smtClean="0">
                <a:latin typeface="宋体" panose="02010600030101010101" pitchFamily="2" charset="-122"/>
              </a:rPr>
              <a:t>＝</a:t>
            </a:r>
            <a:r>
              <a:rPr lang="en-US" altLang="zh-CN" sz="1700" b="1" dirty="0" smtClean="0">
                <a:latin typeface="宋体" panose="02010600030101010101" pitchFamily="2" charset="-122"/>
              </a:rPr>
              <a:t>10000101</a:t>
            </a:r>
            <a:endParaRPr lang="en-US" altLang="zh-CN" sz="1700" b="1"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1700" b="1" dirty="0" smtClean="0">
                <a:solidFill>
                  <a:srgbClr val="FF3300"/>
                </a:solidFill>
                <a:latin typeface="宋体" panose="02010600030101010101" pitchFamily="2" charset="-122"/>
              </a:rPr>
              <a:t>            </a:t>
            </a:r>
            <a:r>
              <a:rPr lang="zh-CN" altLang="en-US" sz="1700" b="1" dirty="0" smtClean="0">
                <a:solidFill>
                  <a:srgbClr val="FF3300"/>
                </a:solidFill>
                <a:latin typeface="宋体" panose="02010600030101010101" pitchFamily="2" charset="-122"/>
              </a:rPr>
              <a:t>尾数</a:t>
            </a:r>
            <a:r>
              <a:rPr lang="zh-CN" altLang="en-US" sz="1700" b="1" dirty="0" smtClean="0">
                <a:latin typeface="宋体" panose="02010600030101010101" pitchFamily="2" charset="-122"/>
              </a:rPr>
              <a:t>＝</a:t>
            </a:r>
            <a:r>
              <a:rPr lang="en-US" altLang="zh-CN" sz="1700" b="1" dirty="0" smtClean="0">
                <a:latin typeface="宋体" panose="02010600030101010101" pitchFamily="2" charset="-122"/>
              </a:rPr>
              <a:t>100</a:t>
            </a:r>
            <a:r>
              <a:rPr lang="en-US" altLang="zh-CN" sz="1700" b="1" dirty="0" smtClean="0">
                <a:solidFill>
                  <a:srgbClr val="FF3300"/>
                </a:solidFill>
                <a:latin typeface="宋体" panose="02010600030101010101" pitchFamily="2" charset="-122"/>
              </a:rPr>
              <a:t>1000</a:t>
            </a:r>
            <a:r>
              <a:rPr lang="en-US" altLang="zh-CN" sz="1700" b="1" dirty="0" smtClean="0">
                <a:latin typeface="宋体" panose="02010600030101010101" pitchFamily="2" charset="-122"/>
              </a:rPr>
              <a:t>1000</a:t>
            </a:r>
            <a:r>
              <a:rPr lang="en-US" altLang="zh-CN" sz="1700" b="1" dirty="0" smtClean="0">
                <a:solidFill>
                  <a:srgbClr val="FF3300"/>
                </a:solidFill>
                <a:latin typeface="宋体" panose="02010600030101010101" pitchFamily="2" charset="-122"/>
              </a:rPr>
              <a:t>0000</a:t>
            </a:r>
            <a:r>
              <a:rPr lang="en-US" altLang="zh-CN" sz="1700" b="1" dirty="0" smtClean="0">
                <a:latin typeface="宋体" panose="02010600030101010101" pitchFamily="2" charset="-122"/>
              </a:rPr>
              <a:t>0000</a:t>
            </a:r>
            <a:r>
              <a:rPr lang="en-US" altLang="zh-CN" sz="1700" b="1" dirty="0" smtClean="0">
                <a:solidFill>
                  <a:srgbClr val="FF3300"/>
                </a:solidFill>
                <a:latin typeface="宋体" panose="02010600030101010101" pitchFamily="2" charset="-122"/>
              </a:rPr>
              <a:t>0000         23</a:t>
            </a:r>
            <a:r>
              <a:rPr lang="zh-CN" altLang="en-US" sz="1700" b="1" dirty="0" smtClean="0">
                <a:solidFill>
                  <a:srgbClr val="FF3300"/>
                </a:solidFill>
                <a:latin typeface="宋体" panose="02010600030101010101" pitchFamily="2" charset="-122"/>
              </a:rPr>
              <a:t>位（原码）</a:t>
            </a:r>
            <a:endParaRPr lang="zh-CN" altLang="en-US" sz="1700" b="1" dirty="0" smtClean="0">
              <a:solidFill>
                <a:srgbClr val="FF3300"/>
              </a:solidFill>
              <a:latin typeface="宋体" panose="02010600030101010101" pitchFamily="2" charset="-122"/>
            </a:endParaRPr>
          </a:p>
          <a:p>
            <a:pPr eaLnBrk="1" hangingPunct="1">
              <a:lnSpc>
                <a:spcPct val="80000"/>
              </a:lnSpc>
              <a:buFont typeface="Wingdings" panose="05000000000000000000" pitchFamily="2" charset="2"/>
              <a:buNone/>
            </a:pPr>
            <a:r>
              <a:rPr lang="zh-CN" altLang="en-US" sz="1700" b="1" dirty="0" smtClean="0">
                <a:latin typeface="宋体" panose="02010600030101010101" pitchFamily="2" charset="-122"/>
              </a:rPr>
              <a:t>所以</a:t>
            </a:r>
            <a:r>
              <a:rPr lang="en-US" altLang="zh-CN" sz="1700" b="1" dirty="0" smtClean="0">
                <a:latin typeface="宋体" panose="02010600030101010101" pitchFamily="2" charset="-122"/>
              </a:rPr>
              <a:t>(100.25)</a:t>
            </a:r>
            <a:r>
              <a:rPr lang="en-US" altLang="zh-CN" sz="1700" b="1" baseline="-25000" dirty="0" smtClean="0">
                <a:latin typeface="宋体" panose="02010600030101010101" pitchFamily="2" charset="-122"/>
              </a:rPr>
              <a:t>10</a:t>
            </a:r>
            <a:r>
              <a:rPr lang="zh-CN" altLang="en-US" sz="1700" b="1" dirty="0" smtClean="0">
                <a:latin typeface="宋体" panose="02010600030101010101" pitchFamily="2" charset="-122"/>
              </a:rPr>
              <a:t>的短浮点数代码为</a:t>
            </a:r>
            <a:endParaRPr lang="zh-CN" altLang="en-US" sz="1700" b="1"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1700" b="1" dirty="0" smtClean="0">
                <a:solidFill>
                  <a:srgbClr val="FF3300"/>
                </a:solidFill>
                <a:latin typeface="宋体" panose="02010600030101010101" pitchFamily="2" charset="-122"/>
              </a:rPr>
              <a:t>0</a:t>
            </a:r>
            <a:r>
              <a:rPr lang="zh-CN" altLang="en-US" sz="1700" b="1" dirty="0" smtClean="0">
                <a:solidFill>
                  <a:srgbClr val="FF3300"/>
                </a:solidFill>
                <a:latin typeface="宋体" panose="02010600030101010101" pitchFamily="2" charset="-122"/>
              </a:rPr>
              <a:t>；</a:t>
            </a:r>
            <a:r>
              <a:rPr lang="en-US" altLang="zh-CN" sz="1700" b="1" dirty="0" smtClean="0">
                <a:latin typeface="宋体" panose="02010600030101010101" pitchFamily="2" charset="-122"/>
              </a:rPr>
              <a:t> 10000101 </a:t>
            </a:r>
            <a:r>
              <a:rPr lang="zh-CN" altLang="en-US" sz="1700" b="1" dirty="0" smtClean="0">
                <a:latin typeface="宋体" panose="02010600030101010101" pitchFamily="2" charset="-122"/>
              </a:rPr>
              <a:t>；</a:t>
            </a:r>
            <a:r>
              <a:rPr lang="en-US" altLang="zh-CN" sz="1700" b="1" dirty="0" smtClean="0">
                <a:solidFill>
                  <a:srgbClr val="FF3300"/>
                </a:solidFill>
                <a:latin typeface="宋体" panose="02010600030101010101" pitchFamily="2" charset="-122"/>
              </a:rPr>
              <a:t>100</a:t>
            </a:r>
            <a:r>
              <a:rPr lang="en-US" altLang="zh-CN" sz="1700" b="1" dirty="0" smtClean="0">
                <a:latin typeface="宋体" panose="02010600030101010101" pitchFamily="2" charset="-122"/>
              </a:rPr>
              <a:t>1000</a:t>
            </a:r>
            <a:r>
              <a:rPr lang="en-US" altLang="zh-CN" sz="1700" b="1" dirty="0" smtClean="0">
                <a:solidFill>
                  <a:srgbClr val="FF3300"/>
                </a:solidFill>
                <a:latin typeface="宋体" panose="02010600030101010101" pitchFamily="2" charset="-122"/>
              </a:rPr>
              <a:t>1000</a:t>
            </a:r>
            <a:r>
              <a:rPr lang="en-US" altLang="zh-CN" sz="1700" b="1" dirty="0" smtClean="0">
                <a:latin typeface="宋体" panose="02010600030101010101" pitchFamily="2" charset="-122"/>
              </a:rPr>
              <a:t>0000</a:t>
            </a:r>
            <a:r>
              <a:rPr lang="en-US" altLang="zh-CN" sz="1700" b="1" dirty="0" smtClean="0">
                <a:solidFill>
                  <a:srgbClr val="FF3300"/>
                </a:solidFill>
                <a:latin typeface="宋体" panose="02010600030101010101" pitchFamily="2" charset="-122"/>
              </a:rPr>
              <a:t>0000</a:t>
            </a:r>
            <a:r>
              <a:rPr lang="en-US" altLang="zh-CN" sz="1700" b="1" dirty="0" smtClean="0">
                <a:latin typeface="宋体" panose="02010600030101010101" pitchFamily="2" charset="-122"/>
              </a:rPr>
              <a:t>0000</a:t>
            </a:r>
            <a:endParaRPr lang="en-US" altLang="zh-CN" sz="1700" b="1" dirty="0" smtClean="0">
              <a:latin typeface="宋体" panose="02010600030101010101" pitchFamily="2" charset="-122"/>
            </a:endParaRPr>
          </a:p>
          <a:p>
            <a:pPr eaLnBrk="1" hangingPunct="1">
              <a:lnSpc>
                <a:spcPct val="80000"/>
              </a:lnSpc>
              <a:buFont typeface="Wingdings" panose="05000000000000000000" pitchFamily="2" charset="2"/>
              <a:buNone/>
            </a:pPr>
            <a:r>
              <a:rPr lang="zh-CN" altLang="en-US" sz="1700" b="1" dirty="0" smtClean="0">
                <a:latin typeface="宋体" panose="02010600030101010101" pitchFamily="2" charset="-122"/>
              </a:rPr>
              <a:t>十六进制值是</a:t>
            </a:r>
            <a:r>
              <a:rPr lang="en-US" altLang="zh-CN" sz="1700" b="1" dirty="0" smtClean="0">
                <a:latin typeface="宋体" panose="02010600030101010101" pitchFamily="2" charset="-122"/>
              </a:rPr>
              <a:t>42C88000H</a:t>
            </a:r>
            <a:r>
              <a:rPr lang="zh-CN" altLang="en-US" sz="1700" b="1" dirty="0" smtClean="0">
                <a:latin typeface="宋体" panose="02010600030101010101" pitchFamily="2" charset="-122"/>
              </a:rPr>
              <a:t>。</a:t>
            </a:r>
            <a:endParaRPr lang="zh-CN" altLang="en-US" sz="1700" b="1" dirty="0" smtClean="0">
              <a:latin typeface="宋体" panose="02010600030101010101" pitchFamily="2" charset="-122"/>
            </a:endParaRPr>
          </a:p>
          <a:p>
            <a:pPr eaLnBrk="1" hangingPunct="1">
              <a:lnSpc>
                <a:spcPct val="80000"/>
              </a:lnSpc>
              <a:buFont typeface="Wingdings" panose="05000000000000000000" pitchFamily="2" charset="2"/>
              <a:buNone/>
            </a:pPr>
            <a:r>
              <a:rPr lang="en-US" altLang="zh-CN" sz="1700" b="1" dirty="0" smtClean="0">
                <a:latin typeface="宋体" panose="02010600030101010101" pitchFamily="2" charset="-122"/>
              </a:rPr>
              <a:t>? (-100.25)</a:t>
            </a:r>
            <a:r>
              <a:rPr lang="en-US" altLang="zh-CN" sz="1700" b="1" baseline="-25000" dirty="0" smtClean="0">
                <a:latin typeface="宋体" panose="02010600030101010101" pitchFamily="2" charset="-122"/>
              </a:rPr>
              <a:t>10</a:t>
            </a:r>
            <a:endParaRPr lang="en-US" altLang="zh-CN" sz="1700" b="1" baseline="-25000" dirty="0" smtClean="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7" dur="500"/>
                                        <p:tgtEl>
                                          <p:spTgt spid="221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2" dur="500"/>
                                        <p:tgtEl>
                                          <p:spTgt spid="22118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15" dur="500"/>
                                        <p:tgtEl>
                                          <p:spTgt spid="2211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21187">
                                            <p:txEl>
                                              <p:pRg st="3" end="3"/>
                                            </p:txEl>
                                          </p:spTgt>
                                        </p:tgtEl>
                                        <p:attrNameLst>
                                          <p:attrName>style.visibility</p:attrName>
                                        </p:attrNameLst>
                                      </p:cBhvr>
                                      <p:to>
                                        <p:strVal val="visible"/>
                                      </p:to>
                                    </p:set>
                                    <p:animEffect transition="in" filter="blinds(horizontal)">
                                      <p:cBhvr>
                                        <p:cTn id="20" dur="500"/>
                                        <p:tgtEl>
                                          <p:spTgt spid="221187">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21187">
                                            <p:txEl>
                                              <p:pRg st="4" end="4"/>
                                            </p:txEl>
                                          </p:spTgt>
                                        </p:tgtEl>
                                        <p:attrNameLst>
                                          <p:attrName>style.visibility</p:attrName>
                                        </p:attrNameLst>
                                      </p:cBhvr>
                                      <p:to>
                                        <p:strVal val="visible"/>
                                      </p:to>
                                    </p:set>
                                    <p:animEffect transition="in" filter="blinds(horizontal)">
                                      <p:cBhvr>
                                        <p:cTn id="23" dur="500"/>
                                        <p:tgtEl>
                                          <p:spTgt spid="22118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21187">
                                            <p:txEl>
                                              <p:pRg st="5" end="5"/>
                                            </p:txEl>
                                          </p:spTgt>
                                        </p:tgtEl>
                                        <p:attrNameLst>
                                          <p:attrName>style.visibility</p:attrName>
                                        </p:attrNameLst>
                                      </p:cBhvr>
                                      <p:to>
                                        <p:strVal val="visible"/>
                                      </p:to>
                                    </p:set>
                                    <p:animEffect transition="in" filter="blinds(horizontal)">
                                      <p:cBhvr>
                                        <p:cTn id="28" dur="500"/>
                                        <p:tgtEl>
                                          <p:spTgt spid="221187">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21187">
                                            <p:txEl>
                                              <p:pRg st="6" end="6"/>
                                            </p:txEl>
                                          </p:spTgt>
                                        </p:tgtEl>
                                        <p:attrNameLst>
                                          <p:attrName>style.visibility</p:attrName>
                                        </p:attrNameLst>
                                      </p:cBhvr>
                                      <p:to>
                                        <p:strVal val="visible"/>
                                      </p:to>
                                    </p:set>
                                    <p:animEffect transition="in" filter="blinds(horizontal)">
                                      <p:cBhvr>
                                        <p:cTn id="31" dur="500"/>
                                        <p:tgtEl>
                                          <p:spTgt spid="22118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21187">
                                            <p:txEl>
                                              <p:pRg st="7" end="7"/>
                                            </p:txEl>
                                          </p:spTgt>
                                        </p:tgtEl>
                                        <p:attrNameLst>
                                          <p:attrName>style.visibility</p:attrName>
                                        </p:attrNameLst>
                                      </p:cBhvr>
                                      <p:to>
                                        <p:strVal val="visible"/>
                                      </p:to>
                                    </p:set>
                                    <p:animEffect transition="in" filter="blinds(horizontal)">
                                      <p:cBhvr>
                                        <p:cTn id="36" dur="500"/>
                                        <p:tgtEl>
                                          <p:spTgt spid="22118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21187">
                                            <p:txEl>
                                              <p:pRg st="8" end="8"/>
                                            </p:txEl>
                                          </p:spTgt>
                                        </p:tgtEl>
                                        <p:attrNameLst>
                                          <p:attrName>style.visibility</p:attrName>
                                        </p:attrNameLst>
                                      </p:cBhvr>
                                      <p:to>
                                        <p:strVal val="visible"/>
                                      </p:to>
                                    </p:set>
                                    <p:animEffect transition="in" filter="blinds(horizontal)">
                                      <p:cBhvr>
                                        <p:cTn id="41" dur="500"/>
                                        <p:tgtEl>
                                          <p:spTgt spid="221187">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221187">
                                            <p:txEl>
                                              <p:pRg st="9" end="9"/>
                                            </p:txEl>
                                          </p:spTgt>
                                        </p:tgtEl>
                                        <p:attrNameLst>
                                          <p:attrName>style.visibility</p:attrName>
                                        </p:attrNameLst>
                                      </p:cBhvr>
                                      <p:to>
                                        <p:strVal val="visible"/>
                                      </p:to>
                                    </p:set>
                                    <p:animEffect transition="in" filter="blinds(horizontal)">
                                      <p:cBhvr>
                                        <p:cTn id="44" dur="500"/>
                                        <p:tgtEl>
                                          <p:spTgt spid="221187">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221187">
                                            <p:txEl>
                                              <p:pRg st="10" end="10"/>
                                            </p:txEl>
                                          </p:spTgt>
                                        </p:tgtEl>
                                        <p:attrNameLst>
                                          <p:attrName>style.visibility</p:attrName>
                                        </p:attrNameLst>
                                      </p:cBhvr>
                                      <p:to>
                                        <p:strVal val="visible"/>
                                      </p:to>
                                    </p:set>
                                    <p:animEffect transition="in" filter="blinds(horizontal)">
                                      <p:cBhvr>
                                        <p:cTn id="47" dur="500"/>
                                        <p:tgtEl>
                                          <p:spTgt spid="221187">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21187">
                                            <p:txEl>
                                              <p:pRg st="11" end="11"/>
                                            </p:txEl>
                                          </p:spTgt>
                                        </p:tgtEl>
                                        <p:attrNameLst>
                                          <p:attrName>style.visibility</p:attrName>
                                        </p:attrNameLst>
                                      </p:cBhvr>
                                      <p:to>
                                        <p:strVal val="visible"/>
                                      </p:to>
                                    </p:set>
                                    <p:animEffect transition="in" filter="blinds(horizontal)">
                                      <p:cBhvr>
                                        <p:cTn id="52" dur="500"/>
                                        <p:tgtEl>
                                          <p:spTgt spid="221187">
                                            <p:txEl>
                                              <p:pRg st="11" end="11"/>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221187">
                                            <p:txEl>
                                              <p:pRg st="12" end="12"/>
                                            </p:txEl>
                                          </p:spTgt>
                                        </p:tgtEl>
                                        <p:attrNameLst>
                                          <p:attrName>style.visibility</p:attrName>
                                        </p:attrNameLst>
                                      </p:cBhvr>
                                      <p:to>
                                        <p:strVal val="visible"/>
                                      </p:to>
                                    </p:set>
                                    <p:animEffect transition="in" filter="blinds(horizontal)">
                                      <p:cBhvr>
                                        <p:cTn id="55" dur="500"/>
                                        <p:tgtEl>
                                          <p:spTgt spid="221187">
                                            <p:txEl>
                                              <p:pRg st="12" end="12"/>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221187">
                                            <p:txEl>
                                              <p:pRg st="13" end="13"/>
                                            </p:txEl>
                                          </p:spTgt>
                                        </p:tgtEl>
                                        <p:attrNameLst>
                                          <p:attrName>style.visibility</p:attrName>
                                        </p:attrNameLst>
                                      </p:cBhvr>
                                      <p:to>
                                        <p:strVal val="visible"/>
                                      </p:to>
                                    </p:set>
                                    <p:animEffect transition="in" filter="blinds(horizontal)">
                                      <p:cBhvr>
                                        <p:cTn id="58" dur="500"/>
                                        <p:tgtEl>
                                          <p:spTgt spid="221187">
                                            <p:txEl>
                                              <p:pRg st="13" end="13"/>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221187">
                                            <p:txEl>
                                              <p:pRg st="14" end="14"/>
                                            </p:txEl>
                                          </p:spTgt>
                                        </p:tgtEl>
                                        <p:attrNameLst>
                                          <p:attrName>style.visibility</p:attrName>
                                        </p:attrNameLst>
                                      </p:cBhvr>
                                      <p:to>
                                        <p:strVal val="visible"/>
                                      </p:to>
                                    </p:set>
                                    <p:animEffect transition="in" filter="blinds(horizontal)">
                                      <p:cBhvr>
                                        <p:cTn id="61" dur="500"/>
                                        <p:tgtEl>
                                          <p:spTgt spid="22118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66738" y="323850"/>
            <a:ext cx="8001000" cy="1216025"/>
          </a:xfrm>
        </p:spPr>
        <p:txBody>
          <a:bodyPr/>
          <a:lstStyle/>
          <a:p>
            <a:pPr eaLnBrk="1" hangingPunct="1"/>
            <a:r>
              <a:rPr lang="zh-CN" altLang="en-US" smtClean="0"/>
              <a:t>浮点数举例</a:t>
            </a:r>
            <a:endParaRPr lang="zh-CN" altLang="en-US" smtClean="0"/>
          </a:p>
        </p:txBody>
      </p:sp>
      <p:sp>
        <p:nvSpPr>
          <p:cNvPr id="222211"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z="2400" b="1" baseline="-25000" dirty="0" smtClean="0">
                <a:latin typeface="宋体" panose="02010600030101010101" pitchFamily="2" charset="-122"/>
              </a:rPr>
              <a:t>例</a:t>
            </a:r>
            <a:r>
              <a:rPr lang="en-US" altLang="zh-CN" sz="2400" b="1" baseline="-25000" dirty="0" smtClean="0">
                <a:latin typeface="宋体" panose="02010600030101010101" pitchFamily="2" charset="-122"/>
              </a:rPr>
              <a:t>2</a:t>
            </a:r>
            <a:r>
              <a:rPr lang="zh-CN" altLang="en-US" sz="2400" b="1" baseline="-25000" dirty="0" smtClean="0">
                <a:latin typeface="宋体" panose="02010600030101010101" pitchFamily="2" charset="-122"/>
              </a:rPr>
              <a:t>：将短浮点数</a:t>
            </a:r>
            <a:r>
              <a:rPr lang="en-US" altLang="zh-CN" sz="2400" b="1" baseline="-25000" dirty="0" smtClean="0">
                <a:latin typeface="宋体" panose="02010600030101010101" pitchFamily="2" charset="-122"/>
              </a:rPr>
              <a:t>C1C90000H</a:t>
            </a:r>
            <a:r>
              <a:rPr lang="zh-CN" altLang="en-US" sz="2400" b="1" baseline="-25000" dirty="0" smtClean="0">
                <a:latin typeface="宋体" panose="02010600030101010101" pitchFamily="2" charset="-122"/>
              </a:rPr>
              <a:t>转换成十进制数。</a:t>
            </a:r>
            <a:endParaRPr lang="zh-CN" altLang="en-US" sz="2400" b="1" baseline="-25000" dirty="0" smtClean="0">
              <a:latin typeface="宋体" panose="02010600030101010101" pitchFamily="2" charset="-122"/>
            </a:endParaRPr>
          </a:p>
          <a:p>
            <a:pPr eaLnBrk="1" hangingPunct="1">
              <a:lnSpc>
                <a:spcPct val="90000"/>
              </a:lnSpc>
              <a:buFont typeface="Wingdings" panose="05000000000000000000" pitchFamily="2" charset="2"/>
              <a:buNone/>
            </a:pPr>
            <a:r>
              <a:rPr lang="zh-CN" altLang="en-US" sz="2400" b="1" baseline="-25000" dirty="0" smtClean="0">
                <a:latin typeface="宋体" panose="02010600030101010101" pitchFamily="2" charset="-122"/>
              </a:rPr>
              <a:t>解</a:t>
            </a:r>
            <a:r>
              <a:rPr lang="en-US" altLang="zh-CN" sz="2400" b="1" baseline="-25000" dirty="0" smtClean="0">
                <a:latin typeface="宋体" panose="02010600030101010101" pitchFamily="2" charset="-122"/>
              </a:rPr>
              <a:t>:</a:t>
            </a:r>
            <a:r>
              <a:rPr lang="zh-CN" altLang="en-US" sz="2400" b="1" baseline="-25000" dirty="0" smtClean="0">
                <a:latin typeface="宋体" panose="02010600030101010101" pitchFamily="2" charset="-122"/>
              </a:rPr>
              <a:t>（</a:t>
            </a:r>
            <a:r>
              <a:rPr lang="en-US" altLang="zh-CN" sz="2400" b="1" baseline="-25000" dirty="0" smtClean="0">
                <a:latin typeface="宋体" panose="02010600030101010101" pitchFamily="2" charset="-122"/>
              </a:rPr>
              <a:t>1</a:t>
            </a:r>
            <a:r>
              <a:rPr lang="zh-CN" altLang="en-US" sz="2400" b="1" baseline="-25000" dirty="0" smtClean="0">
                <a:latin typeface="宋体" panose="02010600030101010101" pitchFamily="2" charset="-122"/>
              </a:rPr>
              <a:t>）把十六进制数转换成二进制形式，并分离出符号位、阶码和尾数</a:t>
            </a:r>
            <a:endParaRPr lang="zh-CN" altLang="en-US" sz="2400" b="1" baseline="-25000" dirty="0" smtClean="0">
              <a:latin typeface="宋体" panose="02010600030101010101" pitchFamily="2" charset="-122"/>
            </a:endParaRPr>
          </a:p>
          <a:p>
            <a:pPr eaLnBrk="1" hangingPunct="1">
              <a:lnSpc>
                <a:spcPct val="90000"/>
              </a:lnSpc>
              <a:buFont typeface="Wingdings" panose="05000000000000000000" pitchFamily="2" charset="2"/>
              <a:buNone/>
            </a:pPr>
            <a:r>
              <a:rPr lang="zh-CN" altLang="en-US" sz="2400" b="1" baseline="-25000" dirty="0" smtClean="0">
                <a:latin typeface="宋体" panose="02010600030101010101" pitchFamily="2" charset="-122"/>
              </a:rPr>
              <a:t>因为，</a:t>
            </a:r>
            <a:r>
              <a:rPr lang="en-US" altLang="zh-CN" sz="2400" b="1" baseline="-25000" dirty="0" smtClean="0">
                <a:latin typeface="宋体" panose="02010600030101010101" pitchFamily="2" charset="-122"/>
              </a:rPr>
              <a:t>C1C90000H</a:t>
            </a:r>
            <a:r>
              <a:rPr lang="zh-CN" altLang="en-US" sz="2400" b="1" baseline="-25000" dirty="0" smtClean="0">
                <a:latin typeface="宋体" panose="02010600030101010101" pitchFamily="2" charset="-122"/>
              </a:rPr>
              <a:t>＝</a:t>
            </a:r>
            <a:r>
              <a:rPr lang="en-US" altLang="zh-CN" sz="2400" b="1" baseline="-25000" dirty="0" smtClean="0">
                <a:solidFill>
                  <a:srgbClr val="FF3300"/>
                </a:solidFill>
                <a:latin typeface="宋体" panose="02010600030101010101" pitchFamily="2" charset="-122"/>
              </a:rPr>
              <a:t>1100</a:t>
            </a:r>
            <a:r>
              <a:rPr lang="en-US" altLang="zh-CN" sz="2400" b="1" baseline="-25000" dirty="0" smtClean="0">
                <a:latin typeface="宋体" panose="02010600030101010101" pitchFamily="2" charset="-122"/>
              </a:rPr>
              <a:t>0001</a:t>
            </a:r>
            <a:r>
              <a:rPr lang="en-US" altLang="zh-CN" sz="2400" b="1" baseline="-25000" dirty="0" smtClean="0">
                <a:solidFill>
                  <a:srgbClr val="FF3300"/>
                </a:solidFill>
                <a:latin typeface="宋体" panose="02010600030101010101" pitchFamily="2" charset="-122"/>
              </a:rPr>
              <a:t>1100</a:t>
            </a:r>
            <a:r>
              <a:rPr lang="en-US" altLang="zh-CN" sz="2400" b="1" baseline="-25000" dirty="0" smtClean="0">
                <a:latin typeface="宋体" panose="02010600030101010101" pitchFamily="2" charset="-122"/>
              </a:rPr>
              <a:t>1001</a:t>
            </a:r>
            <a:r>
              <a:rPr lang="en-US" altLang="zh-CN" sz="2400" b="1" baseline="-25000" dirty="0" smtClean="0">
                <a:solidFill>
                  <a:srgbClr val="FF3300"/>
                </a:solidFill>
                <a:latin typeface="宋体" panose="02010600030101010101" pitchFamily="2" charset="-122"/>
              </a:rPr>
              <a:t>0000</a:t>
            </a:r>
            <a:r>
              <a:rPr lang="en-US" altLang="zh-CN" sz="2400" b="1" baseline="-25000" dirty="0" smtClean="0">
                <a:latin typeface="宋体" panose="02010600030101010101" pitchFamily="2" charset="-122"/>
              </a:rPr>
              <a:t>0000</a:t>
            </a:r>
            <a:r>
              <a:rPr lang="en-US" altLang="zh-CN" sz="2400" b="1" baseline="-25000" dirty="0" smtClean="0">
                <a:solidFill>
                  <a:srgbClr val="FF3300"/>
                </a:solidFill>
                <a:latin typeface="宋体" panose="02010600030101010101" pitchFamily="2" charset="-122"/>
              </a:rPr>
              <a:t>0000</a:t>
            </a:r>
            <a:r>
              <a:rPr lang="en-US" altLang="zh-CN" sz="2400" b="1" baseline="-25000" dirty="0" smtClean="0">
                <a:latin typeface="宋体" panose="02010600030101010101" pitchFamily="2" charset="-122"/>
              </a:rPr>
              <a:t>0000B</a:t>
            </a:r>
            <a:endParaRPr lang="en-US" altLang="zh-CN" sz="2400" b="1" baseline="-25000" dirty="0" smtClean="0">
              <a:latin typeface="宋体" panose="02010600030101010101" pitchFamily="2" charset="-122"/>
            </a:endParaRPr>
          </a:p>
          <a:p>
            <a:pPr eaLnBrk="1" hangingPunct="1">
              <a:lnSpc>
                <a:spcPct val="90000"/>
              </a:lnSpc>
              <a:buFont typeface="Wingdings" panose="05000000000000000000" pitchFamily="2" charset="2"/>
              <a:buNone/>
            </a:pPr>
            <a:r>
              <a:rPr lang="zh-CN" altLang="en-US" sz="2400" b="1" baseline="-25000" dirty="0" smtClean="0">
                <a:latin typeface="宋体" panose="02010600030101010101" pitchFamily="2" charset="-122"/>
              </a:rPr>
              <a:t>所以，       符号位＝</a:t>
            </a:r>
            <a:r>
              <a:rPr lang="en-US" altLang="zh-CN" sz="2400" b="1" baseline="-25000" dirty="0" smtClean="0">
                <a:latin typeface="宋体" panose="02010600030101010101" pitchFamily="2" charset="-122"/>
              </a:rPr>
              <a:t>1</a:t>
            </a:r>
            <a:endParaRPr lang="en-US" altLang="zh-CN"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en-US" altLang="zh-CN" sz="2400" b="1" baseline="-25000" dirty="0" smtClean="0">
                <a:latin typeface="宋体" panose="02010600030101010101" pitchFamily="2" charset="-122"/>
              </a:rPr>
              <a:t>                    </a:t>
            </a:r>
            <a:r>
              <a:rPr lang="zh-CN" altLang="en-US" sz="2400" b="1" baseline="-25000" dirty="0" smtClean="0">
                <a:latin typeface="宋体" panose="02010600030101010101" pitchFamily="2" charset="-122"/>
              </a:rPr>
              <a:t>阶码＝</a:t>
            </a:r>
            <a:r>
              <a:rPr lang="en-US" altLang="zh-CN" sz="2400" b="1" baseline="-25000" dirty="0" smtClean="0">
                <a:latin typeface="宋体" panose="02010600030101010101" pitchFamily="2" charset="-122"/>
              </a:rPr>
              <a:t>10000011</a:t>
            </a:r>
            <a:r>
              <a:rPr lang="zh-CN" altLang="en-US" sz="2400" b="1" baseline="-25000" dirty="0" smtClean="0">
                <a:latin typeface="宋体" panose="02010600030101010101" pitchFamily="2" charset="-122"/>
              </a:rPr>
              <a:t>（用黑体字表示）</a:t>
            </a:r>
            <a:r>
              <a:rPr lang="zh-CN" altLang="en-US" sz="2400" b="1" dirty="0" smtClean="0">
                <a:latin typeface="宋体" panose="02010600030101010101" pitchFamily="2" charset="-122"/>
              </a:rPr>
              <a:t>→</a:t>
            </a:r>
            <a:r>
              <a:rPr lang="zh-CN" altLang="en-US" sz="2400" b="1" baseline="-25000" dirty="0" smtClean="0">
                <a:latin typeface="宋体" panose="02010600030101010101" pitchFamily="2" charset="-122"/>
              </a:rPr>
              <a:t>      </a:t>
            </a:r>
            <a:r>
              <a:rPr lang="en-US" altLang="zh-CN" sz="2400" b="1" baseline="-25000" dirty="0" smtClean="0">
                <a:latin typeface="宋体" panose="02010600030101010101" pitchFamily="2" charset="-122"/>
              </a:rPr>
              <a:t>8</a:t>
            </a:r>
            <a:r>
              <a:rPr lang="zh-CN" altLang="en-US" sz="2400" b="1" baseline="-25000" dirty="0" smtClean="0">
                <a:latin typeface="宋体" panose="02010600030101010101" pitchFamily="2" charset="-122"/>
              </a:rPr>
              <a:t>位</a:t>
            </a:r>
            <a:endParaRPr lang="zh-CN" altLang="en-US"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zh-CN" altLang="en-US" sz="2400" b="1" baseline="-25000" dirty="0" smtClean="0">
                <a:latin typeface="宋体" panose="02010600030101010101" pitchFamily="2" charset="-122"/>
              </a:rPr>
              <a:t>                    尾数＝</a:t>
            </a:r>
            <a:r>
              <a:rPr lang="en-US" altLang="zh-CN" sz="2400" b="1" baseline="-25000" dirty="0" smtClean="0">
                <a:latin typeface="宋体" panose="02010600030101010101" pitchFamily="2" charset="-122"/>
              </a:rPr>
              <a:t>10010010000000000000000     </a:t>
            </a:r>
            <a:r>
              <a:rPr lang="en-US" altLang="zh-CN" sz="2400" b="1" dirty="0" smtClean="0">
                <a:latin typeface="宋体" panose="02010600030101010101" pitchFamily="2" charset="-122"/>
              </a:rPr>
              <a:t>→</a:t>
            </a:r>
            <a:r>
              <a:rPr lang="en-US" altLang="zh-CN" sz="2400" b="1" baseline="-25000" dirty="0" smtClean="0">
                <a:latin typeface="宋体" panose="02010600030101010101" pitchFamily="2" charset="-122"/>
              </a:rPr>
              <a:t>     23</a:t>
            </a:r>
            <a:r>
              <a:rPr lang="zh-CN" altLang="en-US" sz="2400" b="1" baseline="-25000" dirty="0" smtClean="0">
                <a:latin typeface="宋体" panose="02010600030101010101" pitchFamily="2" charset="-122"/>
              </a:rPr>
              <a:t>位</a:t>
            </a:r>
            <a:endParaRPr lang="zh-CN" altLang="en-US"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zh-CN" altLang="en-US" sz="2400" b="1" baseline="-25000" dirty="0" smtClean="0">
                <a:latin typeface="宋体" panose="02010600030101010101" pitchFamily="2" charset="-122"/>
              </a:rPr>
              <a:t>（</a:t>
            </a:r>
            <a:r>
              <a:rPr lang="en-US" altLang="zh-CN" sz="2400" b="1" baseline="-25000" dirty="0" smtClean="0">
                <a:latin typeface="宋体" panose="02010600030101010101" pitchFamily="2" charset="-122"/>
              </a:rPr>
              <a:t>2</a:t>
            </a:r>
            <a:r>
              <a:rPr lang="zh-CN" altLang="en-US" sz="2400" b="1" baseline="-25000" dirty="0" smtClean="0">
                <a:latin typeface="宋体" panose="02010600030101010101" pitchFamily="2" charset="-122"/>
              </a:rPr>
              <a:t>）计算出阶码的真值（即移码－偏置值）</a:t>
            </a:r>
            <a:endParaRPr lang="zh-CN" altLang="en-US"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en-US" altLang="zh-CN" sz="2400" b="1" baseline="-25000" dirty="0" smtClean="0">
                <a:latin typeface="宋体" panose="02010600030101010101" pitchFamily="2" charset="-122"/>
              </a:rPr>
              <a:t>10000011 -1111111</a:t>
            </a:r>
            <a:r>
              <a:rPr lang="zh-CN" altLang="en-US" sz="2400" b="1" baseline="-25000" dirty="0" smtClean="0">
                <a:latin typeface="宋体" panose="02010600030101010101" pitchFamily="2" charset="-122"/>
              </a:rPr>
              <a:t>＝</a:t>
            </a:r>
            <a:r>
              <a:rPr lang="en-US" altLang="zh-CN" sz="2400" b="1" baseline="-25000" dirty="0" smtClean="0">
                <a:latin typeface="宋体" panose="02010600030101010101" pitchFamily="2" charset="-122"/>
              </a:rPr>
              <a:t>100  </a:t>
            </a:r>
            <a:r>
              <a:rPr lang="zh-CN" altLang="en-US" sz="2400" b="1" baseline="-25000" dirty="0" smtClean="0">
                <a:latin typeface="宋体" panose="02010600030101010101" pitchFamily="2" charset="-122"/>
              </a:rPr>
              <a:t>真值为</a:t>
            </a:r>
            <a:r>
              <a:rPr lang="en-US" altLang="zh-CN" sz="2400" b="1" baseline="-25000" dirty="0" smtClean="0">
                <a:latin typeface="宋体" panose="02010600030101010101" pitchFamily="2" charset="-122"/>
              </a:rPr>
              <a:t>4</a:t>
            </a:r>
            <a:endParaRPr lang="en-US" altLang="zh-CN"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zh-CN" altLang="en-US" sz="2400" b="1" baseline="-25000" dirty="0" smtClean="0">
                <a:latin typeface="宋体" panose="02010600030101010101" pitchFamily="2" charset="-122"/>
              </a:rPr>
              <a:t>（</a:t>
            </a:r>
            <a:r>
              <a:rPr lang="en-US" altLang="zh-CN" sz="2400" b="1" baseline="-25000" dirty="0" smtClean="0">
                <a:latin typeface="宋体" panose="02010600030101010101" pitchFamily="2" charset="-122"/>
              </a:rPr>
              <a:t>3</a:t>
            </a:r>
            <a:r>
              <a:rPr lang="zh-CN" altLang="en-US" sz="2400" b="1" baseline="-25000" dirty="0" smtClean="0">
                <a:latin typeface="宋体" panose="02010600030101010101" pitchFamily="2" charset="-122"/>
              </a:rPr>
              <a:t>）以规格化二进制数形式写出此数</a:t>
            </a:r>
            <a:endParaRPr lang="zh-CN" altLang="en-US"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en-US" altLang="zh-CN" sz="2400" b="1" baseline="-25000" dirty="0" smtClean="0">
                <a:solidFill>
                  <a:srgbClr val="FF3300"/>
                </a:solidFill>
                <a:latin typeface="宋体" panose="02010600030101010101" pitchFamily="2" charset="-122"/>
              </a:rPr>
              <a:t>1.</a:t>
            </a:r>
            <a:r>
              <a:rPr lang="en-US" altLang="zh-CN" sz="2400" b="1" baseline="-25000" dirty="0" smtClean="0">
                <a:latin typeface="宋体" panose="02010600030101010101" pitchFamily="2" charset="-122"/>
              </a:rPr>
              <a:t>1001001×2</a:t>
            </a:r>
            <a:r>
              <a:rPr lang="en-US" altLang="zh-CN" sz="2400" b="1" baseline="30000" dirty="0" smtClean="0">
                <a:latin typeface="宋体" panose="02010600030101010101" pitchFamily="2" charset="-122"/>
              </a:rPr>
              <a:t>4</a:t>
            </a:r>
            <a:endParaRPr lang="en-US" altLang="zh-CN" sz="2400" b="1" baseline="30000" dirty="0" smtClean="0">
              <a:latin typeface="宋体" panose="02010600030101010101" pitchFamily="2" charset="-122"/>
            </a:endParaRPr>
          </a:p>
          <a:p>
            <a:pPr eaLnBrk="1" hangingPunct="1">
              <a:lnSpc>
                <a:spcPct val="95000"/>
              </a:lnSpc>
              <a:buFont typeface="Wingdings" panose="05000000000000000000" pitchFamily="2" charset="2"/>
              <a:buNone/>
            </a:pPr>
            <a:r>
              <a:rPr lang="zh-CN" altLang="en-US" sz="2400" b="1" baseline="-25000" dirty="0" smtClean="0">
                <a:latin typeface="宋体" panose="02010600030101010101" pitchFamily="2" charset="-122"/>
              </a:rPr>
              <a:t>（</a:t>
            </a:r>
            <a:r>
              <a:rPr lang="en-US" altLang="zh-CN" sz="2400" b="1" baseline="-25000" dirty="0" smtClean="0">
                <a:latin typeface="宋体" panose="02010600030101010101" pitchFamily="2" charset="-122"/>
              </a:rPr>
              <a:t>4</a:t>
            </a:r>
            <a:r>
              <a:rPr lang="zh-CN" altLang="en-US" sz="2400" b="1" baseline="-25000" dirty="0" smtClean="0">
                <a:latin typeface="宋体" panose="02010600030101010101" pitchFamily="2" charset="-122"/>
              </a:rPr>
              <a:t>）写成非规格化二进制数形式</a:t>
            </a:r>
            <a:endParaRPr lang="zh-CN" altLang="en-US"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en-US" altLang="zh-CN" sz="2400" b="1" baseline="-25000" dirty="0" smtClean="0">
                <a:latin typeface="宋体" panose="02010600030101010101" pitchFamily="2" charset="-122"/>
              </a:rPr>
              <a:t>11000.001</a:t>
            </a:r>
            <a:endParaRPr lang="en-US" altLang="zh-CN"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en-US" altLang="zh-CN" sz="2400" b="1" baseline="-25000" dirty="0" smtClean="0">
                <a:latin typeface="宋体" panose="02010600030101010101" pitchFamily="2" charset="-122"/>
              </a:rPr>
              <a:t>(5)</a:t>
            </a:r>
            <a:r>
              <a:rPr lang="zh-CN" altLang="en-US" sz="2400" b="1" baseline="-25000" dirty="0" smtClean="0">
                <a:latin typeface="宋体" panose="02010600030101010101" pitchFamily="2" charset="-122"/>
              </a:rPr>
              <a:t>转换成十进制数</a:t>
            </a:r>
            <a:r>
              <a:rPr lang="en-US" altLang="zh-CN" sz="2400" b="1" baseline="-25000" dirty="0" smtClean="0">
                <a:latin typeface="宋体" panose="02010600030101010101" pitchFamily="2" charset="-122"/>
              </a:rPr>
              <a:t>,</a:t>
            </a:r>
            <a:r>
              <a:rPr lang="zh-CN" altLang="en-US" sz="2400" b="1" baseline="-25000" dirty="0" smtClean="0">
                <a:latin typeface="宋体" panose="02010600030101010101" pitchFamily="2" charset="-122"/>
              </a:rPr>
              <a:t>并加上符号位</a:t>
            </a:r>
            <a:endParaRPr lang="zh-CN" altLang="en-US" sz="2400" b="1" baseline="-25000" dirty="0" smtClean="0">
              <a:latin typeface="宋体" panose="02010600030101010101" pitchFamily="2" charset="-122"/>
            </a:endParaRPr>
          </a:p>
          <a:p>
            <a:pPr eaLnBrk="1" hangingPunct="1">
              <a:lnSpc>
                <a:spcPct val="95000"/>
              </a:lnSpc>
              <a:buFont typeface="Wingdings" panose="05000000000000000000" pitchFamily="2" charset="2"/>
              <a:buNone/>
            </a:pPr>
            <a:r>
              <a:rPr lang="zh-CN" altLang="en-US" sz="2400" b="1" baseline="-25000" dirty="0" smtClean="0">
                <a:latin typeface="宋体" panose="02010600030101010101" pitchFamily="2" charset="-122"/>
              </a:rPr>
              <a:t>（</a:t>
            </a:r>
            <a:r>
              <a:rPr lang="en-US" altLang="zh-CN" sz="2400" b="1" baseline="-25000" dirty="0" smtClean="0">
                <a:latin typeface="宋体" panose="02010600030101010101" pitchFamily="2" charset="-122"/>
              </a:rPr>
              <a:t>11000.001</a:t>
            </a:r>
            <a:r>
              <a:rPr lang="zh-CN" altLang="en-US" sz="2400" b="1" baseline="-25000" dirty="0" smtClean="0">
                <a:latin typeface="宋体" panose="02010600030101010101" pitchFamily="2" charset="-122"/>
              </a:rPr>
              <a:t>）</a:t>
            </a:r>
            <a:r>
              <a:rPr lang="en-US" altLang="zh-CN" sz="2400" b="1" baseline="-42000" dirty="0" smtClean="0">
                <a:latin typeface="宋体" panose="02010600030101010101" pitchFamily="2" charset="-122"/>
              </a:rPr>
              <a:t>2</a:t>
            </a:r>
            <a:r>
              <a:rPr lang="zh-CN" altLang="en-US" sz="2400" b="1" baseline="-25000" dirty="0" smtClean="0">
                <a:latin typeface="宋体" panose="02010600030101010101" pitchFamily="2" charset="-122"/>
              </a:rPr>
              <a:t>＝（</a:t>
            </a:r>
            <a:r>
              <a:rPr lang="en-US" altLang="zh-CN" sz="2400" b="1" baseline="-25000" dirty="0" smtClean="0">
                <a:latin typeface="宋体" panose="02010600030101010101" pitchFamily="2" charset="-122"/>
              </a:rPr>
              <a:t>25.125</a:t>
            </a:r>
            <a:r>
              <a:rPr lang="zh-CN" altLang="en-US" sz="2400" b="1" baseline="-25000" dirty="0" smtClean="0">
                <a:latin typeface="宋体" panose="02010600030101010101" pitchFamily="2" charset="-122"/>
              </a:rPr>
              <a:t>）</a:t>
            </a:r>
            <a:r>
              <a:rPr lang="en-US" altLang="zh-CN" sz="2400" b="1" baseline="-25000" dirty="0" smtClean="0">
                <a:latin typeface="宋体" panose="02010600030101010101" pitchFamily="2" charset="-122"/>
              </a:rPr>
              <a:t>10</a:t>
            </a:r>
            <a:endParaRPr lang="en-US" altLang="zh-CN" sz="2400" b="1" baseline="-25000" dirty="0" smtClean="0">
              <a:latin typeface="宋体" panose="02010600030101010101" pitchFamily="2" charset="-122"/>
            </a:endParaRPr>
          </a:p>
          <a:p>
            <a:pPr eaLnBrk="1" hangingPunct="1"/>
            <a:endParaRPr lang="en-US" altLang="zh-CN" sz="2400" dirty="0" smtClean="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blinds(horizontal)">
                                      <p:cBhvr>
                                        <p:cTn id="7" dur="500"/>
                                        <p:tgtEl>
                                          <p:spTgt spid="222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2211">
                                            <p:txEl>
                                              <p:pRg st="1" end="1"/>
                                            </p:txEl>
                                          </p:spTgt>
                                        </p:tgtEl>
                                        <p:attrNameLst>
                                          <p:attrName>style.visibility</p:attrName>
                                        </p:attrNameLst>
                                      </p:cBhvr>
                                      <p:to>
                                        <p:strVal val="visible"/>
                                      </p:to>
                                    </p:set>
                                    <p:animEffect transition="in" filter="blinds(horizontal)">
                                      <p:cBhvr>
                                        <p:cTn id="12" dur="500"/>
                                        <p:tgtEl>
                                          <p:spTgt spid="22221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2211">
                                            <p:txEl>
                                              <p:pRg st="2" end="2"/>
                                            </p:txEl>
                                          </p:spTgt>
                                        </p:tgtEl>
                                        <p:attrNameLst>
                                          <p:attrName>style.visibility</p:attrName>
                                        </p:attrNameLst>
                                      </p:cBhvr>
                                      <p:to>
                                        <p:strVal val="visible"/>
                                      </p:to>
                                    </p:set>
                                    <p:animEffect transition="in" filter="blinds(horizontal)">
                                      <p:cBhvr>
                                        <p:cTn id="15" dur="500"/>
                                        <p:tgtEl>
                                          <p:spTgt spid="22221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2211">
                                            <p:txEl>
                                              <p:pRg st="3" end="3"/>
                                            </p:txEl>
                                          </p:spTgt>
                                        </p:tgtEl>
                                        <p:attrNameLst>
                                          <p:attrName>style.visibility</p:attrName>
                                        </p:attrNameLst>
                                      </p:cBhvr>
                                      <p:to>
                                        <p:strVal val="visible"/>
                                      </p:to>
                                    </p:set>
                                    <p:animEffect transition="in" filter="blinds(horizontal)">
                                      <p:cBhvr>
                                        <p:cTn id="18" dur="500"/>
                                        <p:tgtEl>
                                          <p:spTgt spid="22221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2211">
                                            <p:txEl>
                                              <p:pRg st="4" end="4"/>
                                            </p:txEl>
                                          </p:spTgt>
                                        </p:tgtEl>
                                        <p:attrNameLst>
                                          <p:attrName>style.visibility</p:attrName>
                                        </p:attrNameLst>
                                      </p:cBhvr>
                                      <p:to>
                                        <p:strVal val="visible"/>
                                      </p:to>
                                    </p:set>
                                    <p:animEffect transition="in" filter="blinds(horizontal)">
                                      <p:cBhvr>
                                        <p:cTn id="21" dur="500"/>
                                        <p:tgtEl>
                                          <p:spTgt spid="22221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22211">
                                            <p:txEl>
                                              <p:pRg st="5" end="5"/>
                                            </p:txEl>
                                          </p:spTgt>
                                        </p:tgtEl>
                                        <p:attrNameLst>
                                          <p:attrName>style.visibility</p:attrName>
                                        </p:attrNameLst>
                                      </p:cBhvr>
                                      <p:to>
                                        <p:strVal val="visible"/>
                                      </p:to>
                                    </p:set>
                                    <p:animEffect transition="in" filter="blinds(horizontal)">
                                      <p:cBhvr>
                                        <p:cTn id="24" dur="500"/>
                                        <p:tgtEl>
                                          <p:spTgt spid="22221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22211">
                                            <p:txEl>
                                              <p:pRg st="6" end="6"/>
                                            </p:txEl>
                                          </p:spTgt>
                                        </p:tgtEl>
                                        <p:attrNameLst>
                                          <p:attrName>style.visibility</p:attrName>
                                        </p:attrNameLst>
                                      </p:cBhvr>
                                      <p:to>
                                        <p:strVal val="visible"/>
                                      </p:to>
                                    </p:set>
                                    <p:animEffect transition="in" filter="blinds(horizontal)">
                                      <p:cBhvr>
                                        <p:cTn id="29" dur="500"/>
                                        <p:tgtEl>
                                          <p:spTgt spid="22221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22211">
                                            <p:txEl>
                                              <p:pRg st="7" end="7"/>
                                            </p:txEl>
                                          </p:spTgt>
                                        </p:tgtEl>
                                        <p:attrNameLst>
                                          <p:attrName>style.visibility</p:attrName>
                                        </p:attrNameLst>
                                      </p:cBhvr>
                                      <p:to>
                                        <p:strVal val="visible"/>
                                      </p:to>
                                    </p:set>
                                    <p:animEffect transition="in" filter="blinds(horizontal)">
                                      <p:cBhvr>
                                        <p:cTn id="32" dur="500"/>
                                        <p:tgtEl>
                                          <p:spTgt spid="2222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2211">
                                            <p:txEl>
                                              <p:pRg st="8" end="8"/>
                                            </p:txEl>
                                          </p:spTgt>
                                        </p:tgtEl>
                                        <p:attrNameLst>
                                          <p:attrName>style.visibility</p:attrName>
                                        </p:attrNameLst>
                                      </p:cBhvr>
                                      <p:to>
                                        <p:strVal val="visible"/>
                                      </p:to>
                                    </p:set>
                                    <p:animEffect transition="in" filter="blinds(horizontal)">
                                      <p:cBhvr>
                                        <p:cTn id="37" dur="500"/>
                                        <p:tgtEl>
                                          <p:spTgt spid="222211">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22211">
                                            <p:txEl>
                                              <p:pRg st="9" end="9"/>
                                            </p:txEl>
                                          </p:spTgt>
                                        </p:tgtEl>
                                        <p:attrNameLst>
                                          <p:attrName>style.visibility</p:attrName>
                                        </p:attrNameLst>
                                      </p:cBhvr>
                                      <p:to>
                                        <p:strVal val="visible"/>
                                      </p:to>
                                    </p:set>
                                    <p:animEffect transition="in" filter="blinds(horizontal)">
                                      <p:cBhvr>
                                        <p:cTn id="40" dur="500"/>
                                        <p:tgtEl>
                                          <p:spTgt spid="222211">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22211">
                                            <p:txEl>
                                              <p:pRg st="10" end="10"/>
                                            </p:txEl>
                                          </p:spTgt>
                                        </p:tgtEl>
                                        <p:attrNameLst>
                                          <p:attrName>style.visibility</p:attrName>
                                        </p:attrNameLst>
                                      </p:cBhvr>
                                      <p:to>
                                        <p:strVal val="visible"/>
                                      </p:to>
                                    </p:set>
                                    <p:animEffect transition="in" filter="blinds(horizontal)">
                                      <p:cBhvr>
                                        <p:cTn id="45" dur="500"/>
                                        <p:tgtEl>
                                          <p:spTgt spid="222211">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222211">
                                            <p:txEl>
                                              <p:pRg st="11" end="11"/>
                                            </p:txEl>
                                          </p:spTgt>
                                        </p:tgtEl>
                                        <p:attrNameLst>
                                          <p:attrName>style.visibility</p:attrName>
                                        </p:attrNameLst>
                                      </p:cBhvr>
                                      <p:to>
                                        <p:strVal val="visible"/>
                                      </p:to>
                                    </p:set>
                                    <p:animEffect transition="in" filter="blinds(horizontal)">
                                      <p:cBhvr>
                                        <p:cTn id="48" dur="500"/>
                                        <p:tgtEl>
                                          <p:spTgt spid="222211">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22211">
                                            <p:txEl>
                                              <p:pRg st="12" end="12"/>
                                            </p:txEl>
                                          </p:spTgt>
                                        </p:tgtEl>
                                        <p:attrNameLst>
                                          <p:attrName>style.visibility</p:attrName>
                                        </p:attrNameLst>
                                      </p:cBhvr>
                                      <p:to>
                                        <p:strVal val="visible"/>
                                      </p:to>
                                    </p:set>
                                    <p:animEffect transition="in" filter="blinds(horizontal)">
                                      <p:cBhvr>
                                        <p:cTn id="53" dur="500"/>
                                        <p:tgtEl>
                                          <p:spTgt spid="222211">
                                            <p:txEl>
                                              <p:pRg st="12" end="12"/>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222211">
                                            <p:txEl>
                                              <p:pRg st="13" end="13"/>
                                            </p:txEl>
                                          </p:spTgt>
                                        </p:tgtEl>
                                        <p:attrNameLst>
                                          <p:attrName>style.visibility</p:attrName>
                                        </p:attrNameLst>
                                      </p:cBhvr>
                                      <p:to>
                                        <p:strVal val="visible"/>
                                      </p:to>
                                    </p:set>
                                    <p:animEffect transition="in" filter="blinds(horizontal)">
                                      <p:cBhvr>
                                        <p:cTn id="56" dur="500"/>
                                        <p:tgtEl>
                                          <p:spTgt spid="2222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1481455"/>
            <a:ext cx="8229600" cy="5083810"/>
          </a:xfrm>
        </p:spPr>
        <p:txBody>
          <a:bodyPr>
            <a:normAutofit/>
          </a:bodyPr>
          <a:p>
            <a:r>
              <a:rPr lang="en-US" altLang="zh-CN"/>
              <a:t>c</a:t>
            </a:r>
            <a:r>
              <a:rPr lang="zh-CN" altLang="en-US"/>
              <a:t>语言数据类型：</a:t>
            </a:r>
            <a:r>
              <a:rPr lang="en-US" altLang="zh-CN"/>
              <a:t>int</a:t>
            </a:r>
            <a:r>
              <a:rPr lang="zh-CN" altLang="en-US"/>
              <a:t>（</a:t>
            </a:r>
            <a:r>
              <a:rPr lang="en-US" altLang="zh-CN"/>
              <a:t>32</a:t>
            </a:r>
            <a:r>
              <a:rPr lang="zh-CN" altLang="en-US"/>
              <a:t>）</a:t>
            </a:r>
            <a:r>
              <a:rPr lang="en-US" altLang="zh-CN"/>
              <a:t>, float</a:t>
            </a:r>
            <a:r>
              <a:rPr lang="zh-CN" altLang="en-US"/>
              <a:t>（</a:t>
            </a:r>
            <a:r>
              <a:rPr lang="en-US" altLang="zh-CN"/>
              <a:t>32</a:t>
            </a:r>
            <a:r>
              <a:rPr lang="zh-CN" altLang="en-US"/>
              <a:t>）</a:t>
            </a:r>
            <a:r>
              <a:rPr lang="en-US" altLang="zh-CN"/>
              <a:t> ,double</a:t>
            </a:r>
            <a:r>
              <a:rPr lang="zh-CN" altLang="en-US"/>
              <a:t>（</a:t>
            </a:r>
            <a:r>
              <a:rPr lang="en-US" altLang="zh-CN"/>
              <a:t>64</a:t>
            </a:r>
            <a:r>
              <a:rPr lang="zh-CN" altLang="en-US"/>
              <a:t>）</a:t>
            </a:r>
            <a:r>
              <a:rPr lang="en-US" altLang="zh-CN"/>
              <a:t> , long int</a:t>
            </a:r>
            <a:r>
              <a:rPr lang="zh-CN" altLang="en-US"/>
              <a:t>（</a:t>
            </a:r>
            <a:r>
              <a:rPr lang="en-US" altLang="zh-CN"/>
              <a:t>64</a:t>
            </a:r>
            <a:r>
              <a:rPr lang="zh-CN" altLang="en-US"/>
              <a:t>）</a:t>
            </a:r>
            <a:endParaRPr lang="en-US" altLang="zh-CN"/>
          </a:p>
          <a:p>
            <a:r>
              <a:rPr lang="zh-CN" altLang="en-US"/>
              <a:t>表示误差</a:t>
            </a:r>
            <a:endParaRPr lang="zh-CN" altLang="en-US"/>
          </a:p>
          <a:p>
            <a:pPr marL="109855" indent="0">
              <a:buNone/>
            </a:pPr>
            <a:r>
              <a:rPr lang="zh-CN" altLang="en-US"/>
              <a:t>   </a:t>
            </a:r>
            <a:r>
              <a:rPr lang="en-US" altLang="zh-CN">
                <a:sym typeface="+mn-ea"/>
              </a:rPr>
              <a:t>0.3 </a:t>
            </a:r>
            <a:r>
              <a:rPr lang="zh-CN" altLang="en-US">
                <a:sym typeface="+mn-ea"/>
              </a:rPr>
              <a:t>（</a:t>
            </a:r>
            <a:r>
              <a:rPr lang="en-US" altLang="zh-CN">
                <a:sym typeface="+mn-ea"/>
              </a:rPr>
              <a:t>10</a:t>
            </a:r>
            <a:r>
              <a:rPr lang="zh-CN" altLang="en-US">
                <a:sym typeface="+mn-ea"/>
              </a:rPr>
              <a:t>进制）</a:t>
            </a:r>
            <a:endParaRPr lang="zh-CN" altLang="en-US"/>
          </a:p>
          <a:p>
            <a:pPr marL="109855" indent="0">
              <a:buNone/>
            </a:pPr>
            <a:r>
              <a:rPr lang="zh-CN" altLang="en-US">
                <a:sym typeface="+mn-ea"/>
              </a:rPr>
              <a:t> 类型转换的问题</a:t>
            </a:r>
            <a:endParaRPr lang="zh-CN" altLang="en-US">
              <a:sym typeface="+mn-ea"/>
            </a:endParaRPr>
          </a:p>
          <a:p>
            <a:pPr marL="109855" indent="0">
              <a:buNone/>
            </a:pPr>
            <a:endParaRPr lang="zh-CN" altLang="en-US"/>
          </a:p>
          <a:p>
            <a:pPr marL="109855" indent="0">
              <a:buNone/>
            </a:pPr>
            <a:endParaRPr lang="en-US" altLang="zh-CN"/>
          </a:p>
          <a:p>
            <a:pPr marL="109855" indent="0">
              <a:buNone/>
            </a:pPr>
            <a:endParaRPr lang="en-US" altLang="zh-CN"/>
          </a:p>
          <a:p>
            <a:pPr marL="109855" indent="0">
              <a:buNone/>
            </a:pPr>
            <a:endParaRPr lang="zh-CN" altLang="en-US"/>
          </a:p>
        </p:txBody>
      </p:sp>
      <p:sp>
        <p:nvSpPr>
          <p:cNvPr id="3" name="标题 2"/>
          <p:cNvSpPr>
            <a:spLocks noGrp="1"/>
          </p:cNvSpPr>
          <p:nvPr>
            <p:ph type="title"/>
          </p:nvPr>
        </p:nvSpPr>
        <p:spPr/>
        <p:txBody>
          <a:bodyPr/>
          <a:p>
            <a:r>
              <a:rPr lang="zh-CN" altLang="en-US"/>
              <a:t>运算精度</a:t>
            </a:r>
            <a:r>
              <a:rPr lang="en-US" altLang="zh-CN"/>
              <a:t>&amp;</a:t>
            </a:r>
            <a:r>
              <a:rPr lang="zh-CN" altLang="en-US"/>
              <a:t>表示范围</a:t>
            </a:r>
            <a:endParaRPr lang="zh-CN" altLang="en-US"/>
          </a:p>
        </p:txBody>
      </p:sp>
      <p:sp>
        <p:nvSpPr>
          <p:cNvPr id="28678" name="Rectangle 6"/>
          <p:cNvSpPr/>
          <p:nvPr/>
        </p:nvSpPr>
        <p:spPr>
          <a:xfrm>
            <a:off x="978535" y="3907790"/>
            <a:ext cx="2160588" cy="1304925"/>
          </a:xfrm>
          <a:prstGeom prst="rect">
            <a:avLst/>
          </a:prstGeom>
          <a:solidFill>
            <a:srgbClr val="D6D6F4">
              <a:alpha val="29019"/>
            </a:srgbClr>
          </a:solidFill>
          <a:ln w="25400" cap="flat" cmpd="sng">
            <a:solidFill>
              <a:srgbClr val="ADADEA"/>
            </a:solidFill>
            <a:prstDash val="solid"/>
            <a:miter/>
            <a:headEnd type="none" w="med" len="med"/>
            <a:tailEnd type="none" w="med" len="med"/>
          </a:ln>
        </p:spPr>
        <p:txBody>
          <a:bodyPr lIns="38100" tIns="38100" rIns="38100" bIns="38100"/>
          <a:p>
            <a:pPr defTabSz="0">
              <a:spcBef>
                <a:spcPts val="475"/>
              </a:spcBef>
              <a:tabLst>
                <a:tab pos="1371600" algn="l"/>
                <a:tab pos="2286000" algn="l"/>
              </a:tabLst>
            </a:pPr>
            <a:r>
              <a:rPr lang="en-US" altLang="zh-CN" sz="2300" dirty="0">
                <a:latin typeface="微软雅黑" panose="020B0503020204020204" charset="-122"/>
                <a:ea typeface="微软雅黑" panose="020B0503020204020204" charset="-122"/>
                <a:sym typeface="Monaco"/>
              </a:rPr>
              <a:t>int x ;</a:t>
            </a:r>
            <a:endParaRPr lang="en-US" altLang="zh-CN" sz="2300" dirty="0">
              <a:latin typeface="微软雅黑" panose="020B0503020204020204" charset="-122"/>
              <a:ea typeface="微软雅黑" panose="020B0503020204020204" charset="-122"/>
              <a:sym typeface="Monaco"/>
            </a:endParaRPr>
          </a:p>
          <a:p>
            <a:pPr defTabSz="0">
              <a:spcBef>
                <a:spcPts val="475"/>
              </a:spcBef>
              <a:tabLst>
                <a:tab pos="1371600" algn="l"/>
                <a:tab pos="2286000" algn="l"/>
              </a:tabLst>
            </a:pPr>
            <a:r>
              <a:rPr lang="en-US" altLang="zh-CN" sz="2300" dirty="0">
                <a:latin typeface="微软雅黑" panose="020B0503020204020204" charset="-122"/>
                <a:ea typeface="微软雅黑" panose="020B0503020204020204" charset="-122"/>
                <a:sym typeface="Monaco"/>
              </a:rPr>
              <a:t>float f ;</a:t>
            </a:r>
            <a:endParaRPr lang="en-US" altLang="zh-CN" sz="2300" dirty="0">
              <a:latin typeface="微软雅黑" panose="020B0503020204020204" charset="-122"/>
              <a:ea typeface="微软雅黑" panose="020B0503020204020204" charset="-122"/>
              <a:sym typeface="Monaco"/>
            </a:endParaRPr>
          </a:p>
          <a:p>
            <a:pPr defTabSz="0">
              <a:spcBef>
                <a:spcPts val="475"/>
              </a:spcBef>
              <a:tabLst>
                <a:tab pos="1371600" algn="l"/>
                <a:tab pos="2286000" algn="l"/>
              </a:tabLst>
            </a:pPr>
            <a:r>
              <a:rPr lang="en-US" altLang="zh-CN" sz="2300" dirty="0">
                <a:latin typeface="微软雅黑" panose="020B0503020204020204" charset="-122"/>
                <a:ea typeface="微软雅黑" panose="020B0503020204020204" charset="-122"/>
                <a:sym typeface="Monaco"/>
              </a:rPr>
              <a:t>double d ;</a:t>
            </a:r>
            <a:endParaRPr lang="en-US" altLang="zh-CN" sz="2300" dirty="0">
              <a:latin typeface="微软雅黑" panose="020B0503020204020204" charset="-122"/>
              <a:ea typeface="微软雅黑" panose="020B0503020204020204" charset="-122"/>
              <a:sym typeface="Monaco"/>
            </a:endParaRPr>
          </a:p>
        </p:txBody>
      </p:sp>
      <p:sp>
        <p:nvSpPr>
          <p:cNvPr id="28677" name="Rectangle 5"/>
          <p:cNvSpPr/>
          <p:nvPr/>
        </p:nvSpPr>
        <p:spPr>
          <a:xfrm>
            <a:off x="3649345" y="3482975"/>
            <a:ext cx="4972685" cy="2870200"/>
          </a:xfrm>
          <a:prstGeom prst="rect">
            <a:avLst/>
          </a:prstGeom>
          <a:noFill/>
          <a:ln w="25400">
            <a:noFill/>
          </a:ln>
        </p:spPr>
        <p:txBody>
          <a:bodyPr lIns="38100" tIns="38100" rIns="38100" bIns="38100"/>
          <a:p>
            <a:pPr marL="254000" indent="-254000" defTabSz="0">
              <a:spcBef>
                <a:spcPts val="575"/>
              </a:spcBef>
              <a:buClr>
                <a:srgbClr val="000000"/>
              </a:buClr>
              <a:buFont typeface="Helvetica" pitchFamily="34" charset="0"/>
              <a:buNone/>
              <a:tabLst>
                <a:tab pos="1828800" algn="l"/>
                <a:tab pos="2463800" algn="l"/>
                <a:tab pos="3086100" algn="l"/>
              </a:tabLst>
            </a:pPr>
            <a:r>
              <a:rPr lang="en-US" altLang="zh-CN" sz="3200" dirty="0">
                <a:solidFill>
                  <a:srgbClr val="0033CC"/>
                </a:solidFill>
                <a:latin typeface="Monaco"/>
                <a:ea typeface="Monaco"/>
                <a:sym typeface="Monaco"/>
              </a:rPr>
              <a:t>x == (int)(float) x</a:t>
            </a:r>
            <a:endParaRPr lang="en-US" altLang="zh-CN" sz="3200" dirty="0">
              <a:solidFill>
                <a:srgbClr val="0033CC"/>
              </a:solidFill>
              <a:latin typeface="Monaco"/>
              <a:ea typeface="Monaco"/>
              <a:sym typeface="Monaco"/>
            </a:endParaRPr>
          </a:p>
          <a:p>
            <a:pPr marL="254000" indent="-254000" defTabSz="0">
              <a:spcBef>
                <a:spcPts val="575"/>
              </a:spcBef>
              <a:buClr>
                <a:srgbClr val="000000"/>
              </a:buClr>
              <a:buFont typeface="Helvetica" pitchFamily="34" charset="0"/>
              <a:buNone/>
              <a:tabLst>
                <a:tab pos="1828800" algn="l"/>
                <a:tab pos="2463800" algn="l"/>
                <a:tab pos="3086100" algn="l"/>
              </a:tabLst>
            </a:pPr>
            <a:r>
              <a:rPr lang="en-US" altLang="zh-CN" sz="3200" dirty="0">
                <a:solidFill>
                  <a:srgbClr val="0033CC"/>
                </a:solidFill>
                <a:latin typeface="Monaco"/>
                <a:ea typeface="Monaco"/>
                <a:sym typeface="Monaco"/>
              </a:rPr>
              <a:t>x == (int)(double) x</a:t>
            </a:r>
            <a:endParaRPr lang="en-US" altLang="zh-CN" sz="3200" dirty="0">
              <a:solidFill>
                <a:srgbClr val="0033CC"/>
              </a:solidFill>
              <a:latin typeface="Monaco"/>
              <a:ea typeface="Monaco"/>
              <a:sym typeface="Monaco"/>
            </a:endParaRPr>
          </a:p>
          <a:p>
            <a:pPr marL="254000" indent="-254000" defTabSz="0">
              <a:spcBef>
                <a:spcPts val="575"/>
              </a:spcBef>
              <a:buClr>
                <a:srgbClr val="000000"/>
              </a:buClr>
              <a:buFont typeface="Helvetica" pitchFamily="34" charset="0"/>
              <a:buNone/>
              <a:tabLst>
                <a:tab pos="1828800" algn="l"/>
                <a:tab pos="2463800" algn="l"/>
                <a:tab pos="3086100" algn="l"/>
              </a:tabLst>
            </a:pPr>
            <a:r>
              <a:rPr lang="en-US" altLang="zh-CN" sz="3200" dirty="0">
                <a:solidFill>
                  <a:srgbClr val="0033CC"/>
                </a:solidFill>
                <a:latin typeface="Monaco"/>
                <a:ea typeface="Monaco"/>
                <a:sym typeface="Monaco"/>
              </a:rPr>
              <a:t>f == (float)(double) f</a:t>
            </a:r>
            <a:endParaRPr lang="en-US" altLang="zh-CN" sz="3200" dirty="0">
              <a:solidFill>
                <a:srgbClr val="0033CC"/>
              </a:solidFill>
              <a:latin typeface="Monaco"/>
              <a:ea typeface="Monaco"/>
              <a:sym typeface="Monaco"/>
            </a:endParaRPr>
          </a:p>
          <a:p>
            <a:pPr marL="254000" indent="-254000" defTabSz="0">
              <a:spcBef>
                <a:spcPts val="575"/>
              </a:spcBef>
              <a:buClr>
                <a:srgbClr val="000000"/>
              </a:buClr>
              <a:buFont typeface="Helvetica" pitchFamily="34" charset="0"/>
              <a:buNone/>
              <a:tabLst>
                <a:tab pos="1828800" algn="l"/>
                <a:tab pos="2463800" algn="l"/>
                <a:tab pos="3086100" algn="l"/>
              </a:tabLst>
            </a:pPr>
            <a:r>
              <a:rPr lang="en-US" altLang="zh-CN" sz="3200" dirty="0">
                <a:solidFill>
                  <a:srgbClr val="0033CC"/>
                </a:solidFill>
                <a:latin typeface="Monaco"/>
                <a:ea typeface="Monaco"/>
                <a:sym typeface="Monaco"/>
              </a:rPr>
              <a:t>d == (float) d</a:t>
            </a:r>
            <a:endParaRPr lang="en-US" altLang="zh-CN" sz="3200" dirty="0">
              <a:solidFill>
                <a:srgbClr val="0033CC"/>
              </a:solidFill>
              <a:latin typeface="Monaco"/>
              <a:ea typeface="Monaco"/>
              <a:sym typeface="Monaco"/>
            </a:endParaRPr>
          </a:p>
          <a:p>
            <a:pPr marL="254000" indent="-254000" defTabSz="0">
              <a:spcBef>
                <a:spcPts val="575"/>
              </a:spcBef>
              <a:buClr>
                <a:srgbClr val="000000"/>
              </a:buClr>
              <a:buFont typeface="Helvetica" pitchFamily="34" charset="0"/>
              <a:buNone/>
              <a:tabLst>
                <a:tab pos="1828800" algn="l"/>
                <a:tab pos="2463800" algn="l"/>
                <a:tab pos="3086100" algn="l"/>
              </a:tabLst>
            </a:pPr>
            <a:r>
              <a:rPr lang="en-US" altLang="zh-CN" sz="3200" dirty="0">
                <a:solidFill>
                  <a:srgbClr val="0033CC"/>
                </a:solidFill>
                <a:latin typeface="Monaco"/>
                <a:ea typeface="Monaco"/>
                <a:sym typeface="Monaco"/>
              </a:rPr>
              <a:t>2/3 == 2/3.0</a:t>
            </a:r>
            <a:endParaRPr lang="en-US" altLang="zh-CN" sz="3200" dirty="0">
              <a:solidFill>
                <a:srgbClr val="0033CC"/>
              </a:solidFill>
              <a:latin typeface="Monaco"/>
              <a:ea typeface="Monaco"/>
              <a:sym typeface="Monaco"/>
            </a:endParaRPr>
          </a:p>
          <a:p>
            <a:pPr marL="254000" indent="-254000" defTabSz="0">
              <a:spcBef>
                <a:spcPts val="575"/>
              </a:spcBef>
              <a:buClr>
                <a:srgbClr val="000000"/>
              </a:buClr>
              <a:buFont typeface="Helvetica" pitchFamily="34" charset="0"/>
              <a:buNone/>
              <a:tabLst>
                <a:tab pos="1828800" algn="l"/>
                <a:tab pos="2463800" algn="l"/>
                <a:tab pos="3086100" algn="l"/>
              </a:tabLst>
            </a:pPr>
            <a:r>
              <a:rPr lang="en-US" altLang="zh-CN" sz="3200" dirty="0">
                <a:solidFill>
                  <a:srgbClr val="0033CC"/>
                </a:solidFill>
                <a:latin typeface="Monaco"/>
                <a:ea typeface="Monaco"/>
                <a:sym typeface="Monaco"/>
              </a:rPr>
              <a:t>(d+f)-d == f</a:t>
            </a:r>
            <a:endParaRPr lang="en-US" altLang="zh-CN" sz="3200" dirty="0">
              <a:solidFill>
                <a:srgbClr val="0033CC"/>
              </a:solidFill>
              <a:latin typeface="Monaco"/>
              <a:ea typeface="Monaco"/>
              <a:sym typeface="Monac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95288" y="620713"/>
            <a:ext cx="7632700" cy="1143000"/>
          </a:xfrm>
        </p:spPr>
        <p:txBody>
          <a:bodyPr>
            <a:normAutofit/>
          </a:bodyPr>
          <a:lstStyle/>
          <a:p>
            <a:r>
              <a:rPr lang="zh-CN" altLang="en-US" sz="3600" dirty="0" smtClean="0"/>
              <a:t>计算机中的信息分类</a:t>
            </a:r>
            <a:endParaRPr lang="zh-CN" altLang="en-US" sz="3400" dirty="0" smtClean="0"/>
          </a:p>
        </p:txBody>
      </p:sp>
      <p:sp>
        <p:nvSpPr>
          <p:cNvPr id="8196" name="Text Box 6"/>
          <p:cNvSpPr txBox="1">
            <a:spLocks noChangeArrowheads="1"/>
          </p:cNvSpPr>
          <p:nvPr/>
        </p:nvSpPr>
        <p:spPr bwMode="auto">
          <a:xfrm>
            <a:off x="3563888" y="1772816"/>
            <a:ext cx="5256584" cy="1339854"/>
          </a:xfrm>
          <a:prstGeom prst="rect">
            <a:avLst/>
          </a:prstGeom>
          <a:noFill/>
          <a:ln w="12700" cap="sq">
            <a:noFill/>
            <a:miter lim="800000"/>
            <a:headEnd type="none" w="sm" len="sm"/>
            <a:tailEnd type="none" w="sm" len="sm"/>
          </a:ln>
        </p:spPr>
        <p:txBody>
          <a:bodyPr wrap="square">
            <a:spAutoFit/>
          </a:bodyPr>
          <a:lstStyle/>
          <a:p>
            <a:pPr algn="l">
              <a:lnSpc>
                <a:spcPct val="70000"/>
              </a:lnSpc>
              <a:spcBef>
                <a:spcPct val="50000"/>
              </a:spcBef>
            </a:pPr>
            <a:r>
              <a:rPr kumimoji="1" lang="zh-CN" altLang="en-US" sz="3200" b="1" dirty="0">
                <a:latin typeface="宋体" panose="02010600030101010101" pitchFamily="2" charset="-122"/>
              </a:rPr>
              <a:t>数值型</a:t>
            </a:r>
            <a:r>
              <a:rPr kumimoji="1" lang="zh-CN" altLang="en-US" sz="3200" b="1" dirty="0" smtClean="0">
                <a:latin typeface="宋体" panose="02010600030101010101" pitchFamily="2" charset="-122"/>
              </a:rPr>
              <a:t>数据</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 </a:t>
            </a:r>
            <a:endParaRPr kumimoji="1" lang="en-US" altLang="zh-CN" sz="3200" b="1" dirty="0" smtClean="0">
              <a:latin typeface="宋体" panose="02010600030101010101" pitchFamily="2" charset="-122"/>
            </a:endParaRPr>
          </a:p>
          <a:p>
            <a:pPr algn="l">
              <a:lnSpc>
                <a:spcPct val="70000"/>
              </a:lnSpc>
              <a:spcBef>
                <a:spcPct val="50000"/>
              </a:spcBef>
            </a:pPr>
            <a:r>
              <a:rPr kumimoji="1" lang="zh-CN" altLang="en-US" sz="3200" b="1" dirty="0" smtClean="0">
                <a:latin typeface="宋体" panose="02010600030101010101" pitchFamily="2" charset="-122"/>
              </a:rPr>
              <a:t>     整数</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正数</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负数</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实数</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有理数</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无理数</a:t>
            </a:r>
            <a:r>
              <a:rPr kumimoji="1" lang="en-US" altLang="zh-CN" sz="3200" b="1" dirty="0" smtClean="0">
                <a:latin typeface="宋体" panose="02010600030101010101" pitchFamily="2" charset="-122"/>
              </a:rPr>
              <a:t>…</a:t>
            </a:r>
            <a:endParaRPr kumimoji="1" lang="en-US" altLang="zh-CN" sz="3200" b="1" dirty="0" smtClean="0">
              <a:latin typeface="宋体" panose="02010600030101010101" pitchFamily="2" charset="-122"/>
            </a:endParaRPr>
          </a:p>
          <a:p>
            <a:pPr algn="l">
              <a:lnSpc>
                <a:spcPct val="70000"/>
              </a:lnSpc>
              <a:spcBef>
                <a:spcPct val="50000"/>
              </a:spcBef>
            </a:pPr>
            <a:endParaRPr kumimoji="1" lang="zh-CN" altLang="en-US" sz="3200" b="1" dirty="0">
              <a:latin typeface="宋体" panose="02010600030101010101" pitchFamily="2" charset="-122"/>
            </a:endParaRPr>
          </a:p>
        </p:txBody>
      </p:sp>
      <p:sp>
        <p:nvSpPr>
          <p:cNvPr id="8197" name="Text Box 7"/>
          <p:cNvSpPr txBox="1">
            <a:spLocks noChangeArrowheads="1"/>
          </p:cNvSpPr>
          <p:nvPr/>
        </p:nvSpPr>
        <p:spPr bwMode="auto">
          <a:xfrm>
            <a:off x="1223913" y="2591073"/>
            <a:ext cx="1828800" cy="579438"/>
          </a:xfrm>
          <a:prstGeom prst="rect">
            <a:avLst/>
          </a:prstGeom>
          <a:noFill/>
          <a:ln w="12700" cap="sq">
            <a:noFill/>
            <a:miter lim="800000"/>
            <a:headEnd type="none" w="sm" len="sm"/>
            <a:tailEnd type="none" w="sm" len="sm"/>
          </a:ln>
        </p:spPr>
        <p:txBody>
          <a:bodyPr>
            <a:spAutoFit/>
          </a:bodyPr>
          <a:lstStyle/>
          <a:p>
            <a:pPr algn="l">
              <a:spcBef>
                <a:spcPct val="50000"/>
              </a:spcBef>
            </a:pPr>
            <a:r>
              <a:rPr kumimoji="1" lang="zh-CN" altLang="en-US" sz="3200" b="1">
                <a:solidFill>
                  <a:srgbClr val="0000FF"/>
                </a:solidFill>
                <a:latin typeface="宋体" panose="02010600030101010101" pitchFamily="2" charset="-122"/>
              </a:rPr>
              <a:t>数据信息</a:t>
            </a:r>
            <a:endParaRPr kumimoji="1" lang="zh-CN" altLang="en-US" sz="3200" b="1">
              <a:solidFill>
                <a:srgbClr val="0000FF"/>
              </a:solidFill>
              <a:latin typeface="宋体" panose="02010600030101010101" pitchFamily="2" charset="-122"/>
            </a:endParaRPr>
          </a:p>
        </p:txBody>
      </p:sp>
      <p:sp>
        <p:nvSpPr>
          <p:cNvPr id="8198" name="Text Box 8"/>
          <p:cNvSpPr txBox="1">
            <a:spLocks noChangeArrowheads="1"/>
          </p:cNvSpPr>
          <p:nvPr/>
        </p:nvSpPr>
        <p:spPr bwMode="auto">
          <a:xfrm>
            <a:off x="1201688" y="4194448"/>
            <a:ext cx="2438400" cy="579438"/>
          </a:xfrm>
          <a:prstGeom prst="rect">
            <a:avLst/>
          </a:prstGeom>
          <a:noFill/>
          <a:ln w="12700" cap="sq">
            <a:noFill/>
            <a:miter lim="800000"/>
            <a:headEnd type="none" w="sm" len="sm"/>
            <a:tailEnd type="none" w="sm" len="sm"/>
          </a:ln>
        </p:spPr>
        <p:txBody>
          <a:bodyPr>
            <a:spAutoFit/>
          </a:bodyPr>
          <a:lstStyle/>
          <a:p>
            <a:pPr algn="l">
              <a:spcBef>
                <a:spcPct val="50000"/>
              </a:spcBef>
            </a:pPr>
            <a:r>
              <a:rPr kumimoji="1" lang="zh-CN" altLang="en-US" sz="3200" b="1" dirty="0">
                <a:solidFill>
                  <a:srgbClr val="0000FF"/>
                </a:solidFill>
                <a:latin typeface="宋体" panose="02010600030101010101" pitchFamily="2" charset="-122"/>
              </a:rPr>
              <a:t>控制信息</a:t>
            </a:r>
            <a:endParaRPr kumimoji="1" lang="zh-CN" altLang="en-US" sz="3200" b="1" dirty="0">
              <a:solidFill>
                <a:srgbClr val="0000FF"/>
              </a:solidFill>
              <a:latin typeface="宋体" panose="02010600030101010101" pitchFamily="2" charset="-122"/>
            </a:endParaRPr>
          </a:p>
        </p:txBody>
      </p:sp>
      <p:sp>
        <p:nvSpPr>
          <p:cNvPr id="8199" name="AutoShape 9"/>
          <p:cNvSpPr/>
          <p:nvPr/>
        </p:nvSpPr>
        <p:spPr bwMode="auto">
          <a:xfrm>
            <a:off x="3106688" y="2137048"/>
            <a:ext cx="457200" cy="1600200"/>
          </a:xfrm>
          <a:prstGeom prst="leftBrace">
            <a:avLst>
              <a:gd name="adj1" fmla="val 29167"/>
              <a:gd name="adj2" fmla="val 50000"/>
            </a:avLst>
          </a:prstGeom>
          <a:noFill/>
          <a:ln w="38100" cap="sq">
            <a:solidFill>
              <a:schemeClr val="tx1"/>
            </a:solidFill>
            <a:round/>
            <a:headEnd type="none" w="sm" len="sm"/>
            <a:tailEnd type="none" w="sm" len="sm"/>
          </a:ln>
        </p:spPr>
        <p:txBody>
          <a:bodyPr wrap="none" anchor="ctr"/>
          <a:lstStyle/>
          <a:p>
            <a:endParaRPr lang="zh-CN" altLang="en-US"/>
          </a:p>
        </p:txBody>
      </p:sp>
      <p:sp>
        <p:nvSpPr>
          <p:cNvPr id="8200" name="AutoShape 10"/>
          <p:cNvSpPr/>
          <p:nvPr/>
        </p:nvSpPr>
        <p:spPr bwMode="auto">
          <a:xfrm>
            <a:off x="896888" y="2746648"/>
            <a:ext cx="152400" cy="1905000"/>
          </a:xfrm>
          <a:prstGeom prst="leftBrace">
            <a:avLst>
              <a:gd name="adj1" fmla="val 104167"/>
              <a:gd name="adj2" fmla="val 50000"/>
            </a:avLst>
          </a:prstGeom>
          <a:noFill/>
          <a:ln w="41275" cap="sq">
            <a:solidFill>
              <a:schemeClr val="tx1"/>
            </a:solidFill>
            <a:round/>
            <a:headEnd type="none" w="sm" len="sm"/>
            <a:tailEnd type="none" w="sm" len="sm"/>
          </a:ln>
        </p:spPr>
        <p:txBody>
          <a:bodyPr wrap="none" anchor="ctr"/>
          <a:lstStyle/>
          <a:p>
            <a:pPr algn="ctr" eaLnBrk="0" hangingPunct="0"/>
            <a:endParaRPr kumimoji="1" lang="zh-CN" altLang="zh-CN" sz="3200">
              <a:latin typeface="Times New Roman" panose="02020603050405020304" pitchFamily="18" charset="0"/>
            </a:endParaRPr>
          </a:p>
        </p:txBody>
      </p:sp>
      <p:sp>
        <p:nvSpPr>
          <p:cNvPr id="8201" name="Text Box 11"/>
          <p:cNvSpPr txBox="1">
            <a:spLocks noChangeArrowheads="1"/>
          </p:cNvSpPr>
          <p:nvPr/>
        </p:nvSpPr>
        <p:spPr bwMode="auto">
          <a:xfrm>
            <a:off x="3707904" y="3429000"/>
            <a:ext cx="5040560" cy="1110047"/>
          </a:xfrm>
          <a:prstGeom prst="rect">
            <a:avLst/>
          </a:prstGeom>
          <a:noFill/>
          <a:ln w="12700" cap="sq">
            <a:noFill/>
            <a:miter lim="800000"/>
            <a:headEnd type="none" w="sm" len="sm"/>
            <a:tailEnd type="none" w="sm" len="sm"/>
          </a:ln>
        </p:spPr>
        <p:txBody>
          <a:bodyPr wrap="square">
            <a:spAutoFit/>
          </a:bodyPr>
          <a:lstStyle/>
          <a:p>
            <a:pPr algn="l">
              <a:lnSpc>
                <a:spcPct val="70000"/>
              </a:lnSpc>
              <a:spcBef>
                <a:spcPct val="50000"/>
              </a:spcBef>
            </a:pPr>
            <a:r>
              <a:rPr kumimoji="1" lang="zh-CN" altLang="en-US" sz="3200" b="1" dirty="0">
                <a:latin typeface="宋体" panose="02010600030101010101" pitchFamily="2" charset="-122"/>
              </a:rPr>
              <a:t>非数值型</a:t>
            </a:r>
            <a:r>
              <a:rPr kumimoji="1" lang="zh-CN" altLang="en-US" sz="3200" b="1" dirty="0" smtClean="0">
                <a:latin typeface="宋体" panose="02010600030101010101" pitchFamily="2" charset="-122"/>
              </a:rPr>
              <a:t>数据</a:t>
            </a:r>
            <a:r>
              <a:rPr kumimoji="1" lang="en-US" altLang="zh-CN" sz="3200" b="1" dirty="0" smtClean="0">
                <a:latin typeface="宋体" panose="02010600030101010101" pitchFamily="2" charset="-122"/>
              </a:rPr>
              <a:t>:</a:t>
            </a:r>
            <a:endParaRPr kumimoji="1" lang="en-US" altLang="zh-CN" sz="3200" b="1" dirty="0" smtClean="0">
              <a:latin typeface="宋体" panose="02010600030101010101" pitchFamily="2" charset="-122"/>
            </a:endParaRPr>
          </a:p>
          <a:p>
            <a:pPr algn="l">
              <a:lnSpc>
                <a:spcPct val="70000"/>
              </a:lnSpc>
              <a:spcBef>
                <a:spcPct val="50000"/>
              </a:spcBef>
            </a:pPr>
            <a:r>
              <a:rPr kumimoji="1" lang="zh-CN" altLang="en-US" sz="3200" b="1" dirty="0" smtClean="0">
                <a:latin typeface="宋体" panose="02010600030101010101" pitchFamily="2" charset="-122"/>
              </a:rPr>
              <a:t> 文本</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声音</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图像</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逻辑值</a:t>
            </a:r>
            <a:r>
              <a:rPr kumimoji="1" lang="en-US" altLang="zh-CN" sz="3200" b="1" dirty="0" smtClean="0">
                <a:latin typeface="宋体" panose="02010600030101010101" pitchFamily="2" charset="-122"/>
              </a:rPr>
              <a:t>……</a:t>
            </a:r>
            <a:endParaRPr kumimoji="1" lang="en-US" altLang="zh-CN" sz="3200" b="1" dirty="0" smtClean="0">
              <a:latin typeface="宋体" panose="02010600030101010101" pitchFamily="2" charset="-122"/>
            </a:endParaRPr>
          </a:p>
          <a:p>
            <a:pPr algn="l">
              <a:lnSpc>
                <a:spcPct val="70000"/>
              </a:lnSpc>
              <a:spcBef>
                <a:spcPct val="50000"/>
              </a:spcBef>
            </a:pPr>
            <a:r>
              <a:rPr kumimoji="1" lang="zh-CN" altLang="en-US" sz="3200" b="1" dirty="0" smtClean="0">
                <a:latin typeface="宋体" panose="02010600030101010101" pitchFamily="2" charset="-122"/>
              </a:rPr>
              <a:t>    </a:t>
            </a:r>
            <a:endParaRPr kumimoji="1" lang="zh-CN" altLang="en-US" sz="3200" b="1" dirty="0">
              <a:latin typeface="宋体" panose="02010600030101010101" pitchFamily="2" charset="-122"/>
            </a:endParaRPr>
          </a:p>
        </p:txBody>
      </p:sp>
      <p:sp>
        <p:nvSpPr>
          <p:cNvPr id="8202" name="Text Box 12"/>
          <p:cNvSpPr txBox="1">
            <a:spLocks noChangeArrowheads="1"/>
          </p:cNvSpPr>
          <p:nvPr/>
        </p:nvSpPr>
        <p:spPr bwMode="auto">
          <a:xfrm>
            <a:off x="3441651" y="4310336"/>
            <a:ext cx="3429000" cy="433387"/>
          </a:xfrm>
          <a:prstGeom prst="rect">
            <a:avLst/>
          </a:prstGeom>
          <a:noFill/>
          <a:ln w="12700" cap="sq">
            <a:noFill/>
            <a:miter lim="800000"/>
            <a:headEnd type="none" w="sm" len="sm"/>
            <a:tailEnd type="none" w="sm" len="sm"/>
          </a:ln>
        </p:spPr>
        <p:txBody>
          <a:bodyPr>
            <a:spAutoFit/>
          </a:bodyPr>
          <a:lstStyle/>
          <a:p>
            <a:pPr algn="l">
              <a:lnSpc>
                <a:spcPct val="70000"/>
              </a:lnSpc>
              <a:spcBef>
                <a:spcPct val="50000"/>
              </a:spcBef>
            </a:pPr>
            <a:r>
              <a:rPr kumimoji="1" lang="zh-CN" altLang="en-US" sz="3200" b="1" dirty="0">
                <a:latin typeface="宋体" panose="02010600030101010101" pitchFamily="2" charset="-122"/>
              </a:rPr>
              <a:t>指令编码</a:t>
            </a:r>
            <a:endParaRPr kumimoji="1" lang="zh-CN" altLang="en-US" sz="32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浮点数的表示</a:t>
            </a:r>
            <a:endParaRPr lang="zh-CN" altLang="en-US"/>
          </a:p>
          <a:p>
            <a:endParaRPr lang="zh-CN" altLang="en-US"/>
          </a:p>
          <a:p>
            <a:pPr marL="109855" indent="0">
              <a:buNone/>
            </a:pPr>
            <a:endParaRPr lang="zh-CN" altLang="en-US"/>
          </a:p>
        </p:txBody>
      </p:sp>
      <p:sp>
        <p:nvSpPr>
          <p:cNvPr id="3" name="标题 2"/>
          <p:cNvSpPr>
            <a:spLocks noGrp="1"/>
          </p:cNvSpPr>
          <p:nvPr>
            <p:ph type="title"/>
          </p:nvPr>
        </p:nvSpPr>
        <p:spPr/>
        <p:txBody>
          <a:bodyPr/>
          <a:p>
            <a:r>
              <a:rPr lang="zh-CN" altLang="en-US"/>
              <a:t>内容回顾</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b="1" dirty="0" smtClean="0">
                <a:solidFill>
                  <a:srgbClr val="FF3300"/>
                </a:solidFill>
                <a:latin typeface="华文楷体" pitchFamily="2" charset="-122"/>
                <a:ea typeface="华文楷体" pitchFamily="2" charset="-122"/>
              </a:rPr>
              <a:t>5 </a:t>
            </a:r>
            <a:r>
              <a:rPr lang="zh-CN" altLang="en-US" b="1" dirty="0" smtClean="0">
                <a:solidFill>
                  <a:srgbClr val="FF3300"/>
                </a:solidFill>
                <a:latin typeface="华文楷体" pitchFamily="2" charset="-122"/>
                <a:ea typeface="华文楷体" pitchFamily="2" charset="-122"/>
              </a:rPr>
              <a:t>二进制逻辑运算</a:t>
            </a:r>
            <a:endParaRPr lang="zh-CN" altLang="en-US" b="1" dirty="0" smtClean="0">
              <a:solidFill>
                <a:srgbClr val="FF3300"/>
              </a:solidFill>
              <a:latin typeface="华文楷体" pitchFamily="2" charset="-122"/>
              <a:ea typeface="华文楷体" pitchFamily="2" charset="-122"/>
            </a:endParaRPr>
          </a:p>
        </p:txBody>
      </p:sp>
      <p:sp>
        <p:nvSpPr>
          <p:cNvPr id="14339" name="Rectangle 15"/>
          <p:cNvSpPr>
            <a:spLocks noChangeArrowheads="1"/>
          </p:cNvSpPr>
          <p:nvPr/>
        </p:nvSpPr>
        <p:spPr bwMode="auto">
          <a:xfrm>
            <a:off x="539552" y="1412776"/>
            <a:ext cx="7488237" cy="1569660"/>
          </a:xfrm>
          <a:prstGeom prst="rect">
            <a:avLst/>
          </a:prstGeom>
          <a:noFill/>
          <a:ln w="9525">
            <a:noFill/>
            <a:miter lim="800000"/>
          </a:ln>
        </p:spPr>
        <p:txBody>
          <a:bodyPr wrap="square">
            <a:spAutoFit/>
          </a:bodyPr>
          <a:lstStyle/>
          <a:p>
            <a:pPr algn="l"/>
            <a:r>
              <a:rPr kumimoji="1" lang="en-US" altLang="zh-CN" sz="3600" b="1" dirty="0"/>
              <a:t>      </a:t>
            </a:r>
            <a:r>
              <a:rPr kumimoji="1" lang="zh-CN" altLang="en-US" sz="3600" b="1" dirty="0"/>
              <a:t>一个二进制数位可以用来表示一个二值逻辑型的数据，但逻辑型数据并不存在进位关系。</a:t>
            </a:r>
            <a:endParaRPr kumimoji="1" lang="zh-CN" altLang="en-US" sz="3600" b="1" dirty="0"/>
          </a:p>
          <a:p>
            <a:pPr algn="l"/>
            <a:r>
              <a:rPr kumimoji="1" lang="zh-CN" altLang="en-US" sz="3600" b="1" dirty="0"/>
              <a:t>      </a:t>
            </a:r>
            <a:r>
              <a:rPr kumimoji="1" lang="zh-CN" altLang="en-US" sz="3600" b="1" dirty="0" smtClean="0"/>
              <a:t> 这里</a:t>
            </a:r>
            <a:r>
              <a:rPr kumimoji="1" lang="zh-CN" altLang="en-US" sz="3600" b="1" dirty="0"/>
              <a:t>的</a:t>
            </a:r>
            <a:r>
              <a:rPr kumimoji="1" lang="zh-CN" altLang="en-US" sz="3600" b="1" dirty="0">
                <a:solidFill>
                  <a:schemeClr val="tx2"/>
                </a:solidFill>
              </a:rPr>
              <a:t>与</a:t>
            </a:r>
            <a:r>
              <a:rPr kumimoji="1" lang="zh-CN" altLang="en-US" sz="3600" b="1" dirty="0"/>
              <a:t>、</a:t>
            </a:r>
            <a:r>
              <a:rPr kumimoji="1" lang="zh-CN" altLang="en-US" sz="3600" b="1" dirty="0">
                <a:solidFill>
                  <a:schemeClr val="tx2"/>
                </a:solidFill>
              </a:rPr>
              <a:t>或</a:t>
            </a:r>
            <a:r>
              <a:rPr kumimoji="1" lang="zh-CN" altLang="en-US" sz="3600" b="1" dirty="0"/>
              <a:t>、</a:t>
            </a:r>
            <a:r>
              <a:rPr kumimoji="1" lang="zh-CN" altLang="en-US" sz="3600" b="1" dirty="0">
                <a:solidFill>
                  <a:schemeClr val="tx2"/>
                </a:solidFill>
              </a:rPr>
              <a:t>非</a:t>
            </a:r>
            <a:r>
              <a:rPr kumimoji="1" lang="zh-CN" altLang="en-US" sz="3600" b="1" dirty="0"/>
              <a:t>逻辑可以用</a:t>
            </a:r>
            <a:r>
              <a:rPr kumimoji="1" lang="zh-CN" altLang="en-US" sz="3600" b="1" dirty="0">
                <a:solidFill>
                  <a:schemeClr val="tx2"/>
                </a:solidFill>
              </a:rPr>
              <a:t>与门</a:t>
            </a:r>
            <a:r>
              <a:rPr kumimoji="1" lang="zh-CN" altLang="en-US" sz="3600" b="1" dirty="0"/>
              <a:t>、</a:t>
            </a:r>
            <a:r>
              <a:rPr kumimoji="1" lang="zh-CN" altLang="en-US" sz="3600" b="1" dirty="0">
                <a:solidFill>
                  <a:schemeClr val="tx2"/>
                </a:solidFill>
              </a:rPr>
              <a:t>或门</a:t>
            </a:r>
            <a:r>
              <a:rPr kumimoji="1" lang="zh-CN" altLang="en-US" sz="3600" b="1" dirty="0"/>
              <a:t>、</a:t>
            </a:r>
            <a:r>
              <a:rPr kumimoji="1" lang="zh-CN" altLang="en-US" sz="3600" b="1" dirty="0">
                <a:solidFill>
                  <a:schemeClr val="tx2"/>
                </a:solidFill>
              </a:rPr>
              <a:t>非门</a:t>
            </a:r>
            <a:r>
              <a:rPr kumimoji="1" lang="zh-CN" altLang="en-US" sz="3600" b="1" dirty="0"/>
              <a:t>电路实现</a:t>
            </a:r>
            <a:r>
              <a:rPr kumimoji="1" lang="zh-CN" altLang="en-US" sz="3600" dirty="0"/>
              <a:t> 。</a:t>
            </a:r>
            <a:endParaRPr kumimoji="1" lang="zh-CN" altLang="en-US" sz="3600" dirty="0"/>
          </a:p>
        </p:txBody>
      </p:sp>
      <p:graphicFrame>
        <p:nvGraphicFramePr>
          <p:cNvPr id="129090" name="Group 66"/>
          <p:cNvGraphicFramePr>
            <a:graphicFrameLocks noGrp="1"/>
          </p:cNvGraphicFramePr>
          <p:nvPr>
            <p:ph idx="1"/>
          </p:nvPr>
        </p:nvGraphicFramePr>
        <p:xfrm>
          <a:off x="539750" y="3357563"/>
          <a:ext cx="8064500" cy="2560956"/>
        </p:xfrm>
        <a:graphic>
          <a:graphicData uri="http://schemas.openxmlformats.org/drawingml/2006/table">
            <a:tbl>
              <a:tblPr/>
              <a:tblGrid>
                <a:gridCol w="1344613"/>
                <a:gridCol w="1343025"/>
                <a:gridCol w="1344612"/>
                <a:gridCol w="1344613"/>
                <a:gridCol w="1343025"/>
                <a:gridCol w="1344612"/>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X</a:t>
                      </a:r>
                      <a:endPar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Y</a:t>
                      </a:r>
                      <a:endPar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X</a:t>
                      </a:r>
                      <a:r>
                        <a:rPr kumimoji="1" lang="zh-CN" altLang="en-US"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与</a:t>
                      </a: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Y</a:t>
                      </a:r>
                      <a:endPar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X</a:t>
                      </a:r>
                      <a:r>
                        <a:rPr kumimoji="1" lang="zh-CN" altLang="en-US"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或</a:t>
                      </a: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Y</a:t>
                      </a:r>
                      <a:endPar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X</a:t>
                      </a:r>
                      <a:r>
                        <a:rPr kumimoji="1" lang="zh-CN" altLang="en-US"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非</a:t>
                      </a:r>
                      <a:endParaRPr kumimoji="1" lang="zh-CN" altLang="en-US"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X</a:t>
                      </a:r>
                      <a:r>
                        <a:rPr kumimoji="1" lang="zh-CN" altLang="en-US"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异或</a:t>
                      </a:r>
                      <a:r>
                        <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Y</a:t>
                      </a:r>
                      <a:endParaRPr kumimoji="1" lang="en-US" altLang="zh-CN" sz="26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dirty="0" smtClean="0"/>
              <a:t>6 </a:t>
            </a:r>
            <a:r>
              <a:rPr lang="zh-CN" altLang="en-US" dirty="0" smtClean="0"/>
              <a:t>移位操作</a:t>
            </a:r>
            <a:endParaRPr lang="zh-CN" altLang="en-US" dirty="0" smtClean="0"/>
          </a:p>
        </p:txBody>
      </p:sp>
      <p:sp>
        <p:nvSpPr>
          <p:cNvPr id="18435" name="Rectangle 3"/>
          <p:cNvSpPr>
            <a:spLocks noGrp="1" noChangeArrowheads="1"/>
          </p:cNvSpPr>
          <p:nvPr>
            <p:ph type="body" idx="1"/>
          </p:nvPr>
        </p:nvSpPr>
        <p:spPr/>
        <p:txBody>
          <a:bodyPr>
            <a:normAutofit fontScale="92500" lnSpcReduction="20000"/>
          </a:bodyPr>
          <a:lstStyle/>
          <a:p>
            <a:pPr eaLnBrk="1" hangingPunct="1">
              <a:lnSpc>
                <a:spcPct val="115000"/>
              </a:lnSpc>
              <a:spcBef>
                <a:spcPct val="0"/>
              </a:spcBef>
              <a:buClr>
                <a:srgbClr val="0033CC"/>
              </a:buClr>
              <a:buFont typeface="Wingdings" panose="05000000000000000000" pitchFamily="2" charset="2"/>
              <a:buChar char="v"/>
            </a:pPr>
            <a:r>
              <a:rPr lang="zh-CN" altLang="en-US" sz="2400" dirty="0" smtClean="0">
                <a:latin typeface="黑体" panose="02010609060101010101" charset="-122"/>
                <a:ea typeface="黑体" panose="02010609060101010101" charset="-122"/>
              </a:rPr>
              <a:t>移位</a:t>
            </a:r>
            <a:br>
              <a:rPr lang="zh-CN" altLang="en-US" sz="2400" dirty="0" smtClean="0">
                <a:latin typeface="黑体" panose="02010609060101010101" charset="-122"/>
                <a:ea typeface="黑体" panose="02010609060101010101" charset="-122"/>
              </a:rPr>
            </a:br>
            <a:r>
              <a:rPr lang="en-US" altLang="zh-CN" sz="2400" dirty="0" smtClean="0">
                <a:solidFill>
                  <a:srgbClr val="A50021"/>
                </a:solidFill>
                <a:latin typeface="黑体" panose="02010609060101010101" charset="-122"/>
                <a:ea typeface="黑体" panose="02010609060101010101" charset="-122"/>
              </a:rPr>
              <a:t>1</a:t>
            </a:r>
            <a:r>
              <a:rPr lang="zh-CN" altLang="en-US" sz="2400" dirty="0" smtClean="0">
                <a:solidFill>
                  <a:srgbClr val="A50021"/>
                </a:solidFill>
                <a:latin typeface="黑体" panose="02010609060101010101" charset="-122"/>
                <a:ea typeface="黑体" panose="02010609060101010101" charset="-122"/>
              </a:rPr>
              <a:t>、逻辑移位</a:t>
            </a:r>
            <a:r>
              <a:rPr lang="zh-CN" altLang="en-US" sz="2400" dirty="0" smtClean="0">
                <a:latin typeface="黑体" panose="02010609060101010101" charset="-122"/>
                <a:ea typeface="黑体" panose="02010609060101010101" charset="-122"/>
              </a:rPr>
              <a:t>：左移时低位补</a:t>
            </a:r>
            <a:r>
              <a:rPr lang="en-US" altLang="zh-CN" sz="2400" dirty="0" smtClean="0">
                <a:latin typeface="黑体" panose="02010609060101010101" charset="-122"/>
                <a:ea typeface="黑体" panose="02010609060101010101" charset="-122"/>
              </a:rPr>
              <a:t>0</a:t>
            </a:r>
            <a:r>
              <a:rPr lang="zh-CN" altLang="en-US" sz="2400" dirty="0" smtClean="0">
                <a:latin typeface="黑体" panose="02010609060101010101" charset="-122"/>
                <a:ea typeface="黑体" panose="02010609060101010101" charset="-122"/>
              </a:rPr>
              <a:t>，右移时高位补</a:t>
            </a:r>
            <a:r>
              <a:rPr lang="en-US" altLang="zh-CN" sz="2400" dirty="0" smtClean="0">
                <a:latin typeface="黑体" panose="02010609060101010101" charset="-122"/>
                <a:ea typeface="黑体" panose="02010609060101010101" charset="-122"/>
              </a:rPr>
              <a:t>0</a:t>
            </a:r>
            <a:br>
              <a:rPr lang="en-US" altLang="zh-CN" sz="2400" dirty="0" smtClean="0">
                <a:latin typeface="黑体" panose="02010609060101010101" charset="-122"/>
                <a:ea typeface="黑体" panose="02010609060101010101" charset="-122"/>
              </a:rPr>
            </a:br>
            <a:r>
              <a:rPr lang="en-US" altLang="zh-CN" sz="2400" dirty="0" smtClean="0">
                <a:solidFill>
                  <a:srgbClr val="A50021"/>
                </a:solidFill>
                <a:latin typeface="黑体" panose="02010609060101010101" charset="-122"/>
                <a:ea typeface="黑体" panose="02010609060101010101" charset="-122"/>
              </a:rPr>
              <a:t>2</a:t>
            </a:r>
            <a:r>
              <a:rPr lang="zh-CN" altLang="en-US" sz="2400" dirty="0" smtClean="0">
                <a:solidFill>
                  <a:srgbClr val="A50021"/>
                </a:solidFill>
                <a:latin typeface="黑体" panose="02010609060101010101" charset="-122"/>
                <a:ea typeface="黑体" panose="02010609060101010101" charset="-122"/>
              </a:rPr>
              <a:t>、循环移位</a:t>
            </a:r>
            <a:r>
              <a:rPr lang="zh-CN" altLang="en-US" sz="2400" dirty="0" smtClean="0">
                <a:latin typeface="黑体" panose="02010609060101010101" charset="-122"/>
                <a:ea typeface="黑体" panose="02010609060101010101" charset="-122"/>
              </a:rPr>
              <a:t>：首尾相接，左右循环移动</a:t>
            </a:r>
            <a:br>
              <a:rPr lang="zh-CN" altLang="en-US" sz="2400" dirty="0" smtClean="0">
                <a:latin typeface="黑体" panose="02010609060101010101" charset="-122"/>
                <a:ea typeface="黑体" panose="02010609060101010101" charset="-122"/>
              </a:rPr>
            </a:br>
            <a:r>
              <a:rPr lang="en-US" altLang="zh-CN" sz="2400" dirty="0" smtClean="0">
                <a:solidFill>
                  <a:srgbClr val="A50021"/>
                </a:solidFill>
                <a:latin typeface="黑体" panose="02010609060101010101" charset="-122"/>
                <a:ea typeface="黑体" panose="02010609060101010101" charset="-122"/>
              </a:rPr>
              <a:t>3</a:t>
            </a:r>
            <a:r>
              <a:rPr lang="zh-CN" altLang="en-US" sz="2400" dirty="0" smtClean="0">
                <a:solidFill>
                  <a:srgbClr val="A50021"/>
                </a:solidFill>
                <a:latin typeface="黑体" panose="02010609060101010101" charset="-122"/>
                <a:ea typeface="黑体" panose="02010609060101010101" charset="-122"/>
              </a:rPr>
              <a:t>、算术移位</a:t>
            </a:r>
            <a:r>
              <a:rPr lang="zh-CN" altLang="en-US" sz="2400" dirty="0" smtClean="0">
                <a:latin typeface="黑体" panose="02010609060101010101" charset="-122"/>
                <a:ea typeface="黑体" panose="02010609060101010101" charset="-122"/>
              </a:rPr>
              <a:t>：移位后没有溢出时，左移一位相当于乘</a:t>
            </a:r>
            <a:r>
              <a:rPr lang="en-US" altLang="zh-CN" sz="2400" dirty="0" smtClean="0">
                <a:latin typeface="黑体" panose="02010609060101010101" charset="-122"/>
                <a:ea typeface="黑体" panose="02010609060101010101" charset="-122"/>
              </a:rPr>
              <a:t>2</a:t>
            </a:r>
            <a:r>
              <a:rPr lang="zh-CN" altLang="en-US" sz="2400" dirty="0" smtClean="0">
                <a:latin typeface="黑体" panose="02010609060101010101" charset="-122"/>
                <a:ea typeface="黑体" panose="02010609060101010101" charset="-122"/>
              </a:rPr>
              <a:t>（*</a:t>
            </a:r>
            <a:r>
              <a:rPr lang="en-US" altLang="zh-CN" sz="2400" dirty="0" smtClean="0">
                <a:latin typeface="黑体" panose="02010609060101010101" charset="-122"/>
                <a:ea typeface="黑体" panose="02010609060101010101" charset="-122"/>
              </a:rPr>
              <a:t>2</a:t>
            </a:r>
            <a:r>
              <a:rPr lang="zh-CN" altLang="en-US" sz="2400" dirty="0" smtClean="0">
                <a:latin typeface="黑体" panose="02010609060101010101" charset="-122"/>
                <a:ea typeface="黑体" panose="02010609060101010101" charset="-122"/>
              </a:rPr>
              <a:t>），右移一位相当于除</a:t>
            </a:r>
            <a:r>
              <a:rPr lang="en-US" altLang="zh-CN" sz="2400" dirty="0" smtClean="0">
                <a:latin typeface="黑体" panose="02010609060101010101" charset="-122"/>
                <a:ea typeface="黑体" panose="02010609060101010101" charset="-122"/>
              </a:rPr>
              <a:t>2</a:t>
            </a:r>
            <a:r>
              <a:rPr lang="zh-CN" altLang="en-US" sz="2400" dirty="0" smtClean="0">
                <a:latin typeface="黑体" panose="02010609060101010101" charset="-122"/>
                <a:ea typeface="黑体" panose="02010609060101010101" charset="-122"/>
              </a:rPr>
              <a:t>（</a:t>
            </a:r>
            <a:r>
              <a:rPr lang="en-US" altLang="zh-CN" sz="2400" dirty="0" smtClean="0">
                <a:latin typeface="黑体" panose="02010609060101010101" charset="-122"/>
                <a:ea typeface="黑体" panose="02010609060101010101" charset="-122"/>
              </a:rPr>
              <a:t>x1/2</a:t>
            </a:r>
            <a:r>
              <a:rPr lang="zh-CN" altLang="en-US" sz="2400" dirty="0" smtClean="0">
                <a:latin typeface="黑体" panose="02010609060101010101" charset="-122"/>
                <a:ea typeface="黑体" panose="02010609060101010101" charset="-122"/>
              </a:rPr>
              <a:t>）</a:t>
            </a:r>
            <a:br>
              <a:rPr lang="zh-CN" altLang="en-US" sz="2400" dirty="0" smtClean="0">
                <a:latin typeface="黑体" panose="02010609060101010101" charset="-122"/>
                <a:ea typeface="黑体" panose="02010609060101010101" charset="-122"/>
              </a:rPr>
            </a:br>
            <a:r>
              <a:rPr lang="en-US" altLang="zh-CN" sz="2400" dirty="0" smtClean="0">
                <a:solidFill>
                  <a:srgbClr val="000099"/>
                </a:solidFill>
                <a:latin typeface="黑体" panose="02010609060101010101" charset="-122"/>
                <a:ea typeface="黑体" panose="02010609060101010101" charset="-122"/>
              </a:rPr>
              <a:t>(1)</a:t>
            </a:r>
            <a:r>
              <a:rPr lang="zh-CN" altLang="en-US" sz="2400" dirty="0" smtClean="0">
                <a:solidFill>
                  <a:srgbClr val="000099"/>
                </a:solidFill>
                <a:latin typeface="黑体" panose="02010609060101010101" charset="-122"/>
                <a:ea typeface="黑体" panose="02010609060101010101" charset="-122"/>
              </a:rPr>
              <a:t>原码移位：</a:t>
            </a:r>
            <a:r>
              <a:rPr lang="zh-CN" altLang="en-US" sz="2400" dirty="0" smtClean="0">
                <a:latin typeface="黑体" panose="02010609060101010101" charset="-122"/>
                <a:ea typeface="黑体" panose="02010609060101010101" charset="-122"/>
              </a:rPr>
              <a:t>保持符号位不变，各位依次左</a:t>
            </a:r>
            <a:r>
              <a:rPr lang="en-US" altLang="zh-CN" sz="2400" dirty="0" smtClean="0">
                <a:latin typeface="黑体" panose="02010609060101010101" charset="-122"/>
                <a:ea typeface="黑体" panose="02010609060101010101" charset="-122"/>
              </a:rPr>
              <a:t>/</a:t>
            </a:r>
            <a:r>
              <a:rPr lang="zh-CN" altLang="en-US" sz="2400" dirty="0" smtClean="0">
                <a:latin typeface="黑体" panose="02010609060101010101" charset="-122"/>
                <a:ea typeface="黑体" panose="02010609060101010101" charset="-122"/>
              </a:rPr>
              <a:t>右移，缺位补</a:t>
            </a:r>
            <a:r>
              <a:rPr lang="en-US" altLang="zh-CN" sz="2400" dirty="0" smtClean="0">
                <a:latin typeface="黑体" panose="02010609060101010101" charset="-122"/>
                <a:ea typeface="黑体" panose="02010609060101010101" charset="-122"/>
              </a:rPr>
              <a:t>0</a:t>
            </a:r>
            <a:r>
              <a:rPr lang="zh-CN" altLang="en-US" sz="2400" dirty="0" smtClean="0">
                <a:latin typeface="黑体" panose="02010609060101010101" charset="-122"/>
                <a:ea typeface="黑体" panose="02010609060101010101" charset="-122"/>
              </a:rPr>
              <a:t>。 </a:t>
            </a:r>
            <a:br>
              <a:rPr lang="zh-CN" altLang="en-US" sz="2400" dirty="0" smtClean="0">
                <a:latin typeface="黑体" panose="02010609060101010101" charset="-122"/>
                <a:ea typeface="黑体" panose="02010609060101010101" charset="-122"/>
              </a:rPr>
            </a:br>
            <a:r>
              <a:rPr lang="en-US" altLang="zh-CN" sz="2400" dirty="0" smtClean="0">
                <a:solidFill>
                  <a:srgbClr val="000099"/>
                </a:solidFill>
                <a:latin typeface="黑体" panose="02010609060101010101" charset="-122"/>
                <a:ea typeface="黑体" panose="02010609060101010101" charset="-122"/>
              </a:rPr>
              <a:t>(2)</a:t>
            </a:r>
            <a:r>
              <a:rPr lang="zh-CN" altLang="en-US" sz="2400" dirty="0" smtClean="0">
                <a:solidFill>
                  <a:srgbClr val="000099"/>
                </a:solidFill>
                <a:latin typeface="黑体" panose="02010609060101010101" charset="-122"/>
                <a:ea typeface="黑体" panose="02010609060101010101" charset="-122"/>
              </a:rPr>
              <a:t>补码左移：</a:t>
            </a:r>
            <a:r>
              <a:rPr lang="zh-CN" altLang="en-US" sz="2400" dirty="0" smtClean="0">
                <a:latin typeface="黑体" panose="02010609060101010101" charset="-122"/>
                <a:ea typeface="黑体" panose="02010609060101010101" charset="-122"/>
              </a:rPr>
              <a:t>各位依次左移，最高有效位移到符号位，末位补</a:t>
            </a:r>
            <a:r>
              <a:rPr lang="en-US" altLang="zh-CN" sz="2400" dirty="0" smtClean="0">
                <a:latin typeface="黑体" panose="02010609060101010101" charset="-122"/>
                <a:ea typeface="黑体" panose="02010609060101010101" charset="-122"/>
              </a:rPr>
              <a:t>0</a:t>
            </a:r>
            <a:br>
              <a:rPr lang="en-US" altLang="zh-CN" sz="2400" dirty="0" smtClean="0">
                <a:latin typeface="黑体" panose="02010609060101010101" charset="-122"/>
                <a:ea typeface="黑体" panose="02010609060101010101" charset="-122"/>
              </a:rPr>
            </a:br>
            <a:r>
              <a:rPr lang="en-US" altLang="zh-CN" sz="2400" dirty="0" smtClean="0">
                <a:solidFill>
                  <a:srgbClr val="000099"/>
                </a:solidFill>
                <a:latin typeface="黑体" panose="02010609060101010101" charset="-122"/>
                <a:ea typeface="黑体" panose="02010609060101010101" charset="-122"/>
              </a:rPr>
              <a:t>(3)</a:t>
            </a:r>
            <a:r>
              <a:rPr lang="zh-CN" altLang="en-US" sz="2400" dirty="0" smtClean="0">
                <a:solidFill>
                  <a:srgbClr val="000099"/>
                </a:solidFill>
                <a:latin typeface="黑体" panose="02010609060101010101" charset="-122"/>
                <a:ea typeface="黑体" panose="02010609060101010101" charset="-122"/>
              </a:rPr>
              <a:t>补码右移：</a:t>
            </a:r>
            <a:r>
              <a:rPr lang="zh-CN" altLang="en-US" sz="2400" dirty="0" smtClean="0">
                <a:latin typeface="黑体" panose="02010609060101010101" charset="-122"/>
                <a:ea typeface="黑体" panose="02010609060101010101" charset="-122"/>
              </a:rPr>
              <a:t>连同符号位一起，各位依次右移，符号位的值移到最高有效位，而符号位本身保持不变</a:t>
            </a:r>
            <a:endParaRPr lang="zh-CN" altLang="en-US" sz="2400" dirty="0" smtClean="0">
              <a:latin typeface="黑体" panose="02010609060101010101" charset="-122"/>
              <a:ea typeface="黑体" panose="02010609060101010101" charset="-122"/>
            </a:endParaRPr>
          </a:p>
          <a:p>
            <a:pPr eaLnBrk="1" hangingPunct="1">
              <a:lnSpc>
                <a:spcPct val="115000"/>
              </a:lnSpc>
              <a:spcBef>
                <a:spcPct val="0"/>
              </a:spcBef>
              <a:buClr>
                <a:srgbClr val="0033CC"/>
              </a:buClr>
              <a:buFont typeface="Wingdings" panose="05000000000000000000" pitchFamily="2" charset="2"/>
              <a:buChar char="v"/>
            </a:pPr>
            <a:r>
              <a:rPr lang="en-US" altLang="zh-CN" sz="2400" dirty="0" smtClean="0">
                <a:latin typeface="黑体" panose="02010609060101010101" charset="-122"/>
                <a:ea typeface="黑体" panose="02010609060101010101" charset="-122"/>
              </a:rPr>
              <a:t>A</a:t>
            </a:r>
            <a:r>
              <a:rPr lang="zh-CN" altLang="en-US" sz="2400" dirty="0" smtClean="0">
                <a:latin typeface="黑体" panose="02010609060101010101" charset="-122"/>
                <a:ea typeface="黑体" panose="02010609060101010101" charset="-122"/>
              </a:rPr>
              <a:t>为二进制数： </a:t>
            </a:r>
            <a:endParaRPr lang="zh-CN" altLang="en-US" sz="2400" dirty="0" smtClean="0">
              <a:latin typeface="黑体" panose="02010609060101010101" charset="-122"/>
              <a:ea typeface="黑体" panose="02010609060101010101" charset="-122"/>
            </a:endParaRPr>
          </a:p>
          <a:p>
            <a:pPr eaLnBrk="1" hangingPunct="1">
              <a:lnSpc>
                <a:spcPct val="115000"/>
              </a:lnSpc>
              <a:spcBef>
                <a:spcPct val="0"/>
              </a:spcBef>
              <a:buClr>
                <a:srgbClr val="0033CC"/>
              </a:buClr>
              <a:buFont typeface="Wingdings" panose="05000000000000000000" pitchFamily="2" charset="2"/>
              <a:buNone/>
            </a:pPr>
            <a:r>
              <a:rPr lang="zh-CN" altLang="en-US" sz="2400" dirty="0" smtClean="0">
                <a:latin typeface="黑体" panose="02010609060101010101" charset="-122"/>
                <a:ea typeface="黑体" panose="02010609060101010101" charset="-122"/>
              </a:rPr>
              <a:t>     可用</a:t>
            </a:r>
            <a:r>
              <a:rPr lang="en-US" altLang="zh-CN" sz="2400" dirty="0" smtClean="0">
                <a:latin typeface="黑体" panose="02010609060101010101" charset="-122"/>
                <a:ea typeface="黑体" panose="02010609060101010101" charset="-122"/>
              </a:rPr>
              <a:t>1/2*A </a:t>
            </a:r>
            <a:r>
              <a:rPr lang="zh-CN" altLang="en-US" sz="2400" dirty="0" smtClean="0">
                <a:latin typeface="黑体" panose="02010609060101010101" charset="-122"/>
                <a:ea typeface="黑体" panose="02010609060101010101" charset="-122"/>
              </a:rPr>
              <a:t>代表将</a:t>
            </a:r>
            <a:r>
              <a:rPr lang="en-US" altLang="zh-CN" sz="2400" dirty="0" smtClean="0">
                <a:latin typeface="黑体" panose="02010609060101010101" charset="-122"/>
                <a:ea typeface="黑体" panose="02010609060101010101" charset="-122"/>
              </a:rPr>
              <a:t>A</a:t>
            </a:r>
            <a:r>
              <a:rPr lang="zh-CN" altLang="en-US" sz="2400" dirty="0" smtClean="0">
                <a:latin typeface="黑体" panose="02010609060101010101" charset="-122"/>
                <a:ea typeface="黑体" panose="02010609060101010101" charset="-122"/>
              </a:rPr>
              <a:t>右移一位</a:t>
            </a:r>
            <a:endParaRPr lang="zh-CN" altLang="en-US" sz="2400" dirty="0" smtClean="0">
              <a:latin typeface="黑体" panose="02010609060101010101" charset="-122"/>
              <a:ea typeface="黑体" panose="02010609060101010101" charset="-122"/>
            </a:endParaRPr>
          </a:p>
          <a:p>
            <a:pPr eaLnBrk="1" hangingPunct="1">
              <a:lnSpc>
                <a:spcPct val="115000"/>
              </a:lnSpc>
              <a:spcBef>
                <a:spcPct val="0"/>
              </a:spcBef>
              <a:buClr>
                <a:srgbClr val="0033CC"/>
              </a:buClr>
              <a:buFont typeface="Wingdings" panose="05000000000000000000" pitchFamily="2" charset="2"/>
              <a:buNone/>
            </a:pPr>
            <a:r>
              <a:rPr lang="zh-CN" altLang="en-US" sz="2400" dirty="0" smtClean="0">
                <a:latin typeface="黑体" panose="02010609060101010101" charset="-122"/>
                <a:ea typeface="黑体" panose="02010609060101010101" charset="-122"/>
              </a:rPr>
              <a:t>     </a:t>
            </a:r>
            <a:r>
              <a:rPr lang="en-US" altLang="zh-CN" sz="2400" dirty="0" smtClean="0">
                <a:latin typeface="黑体" panose="02010609060101010101" charset="-122"/>
                <a:ea typeface="黑体" panose="02010609060101010101" charset="-122"/>
              </a:rPr>
              <a:t>2A</a:t>
            </a:r>
            <a:r>
              <a:rPr lang="zh-CN" altLang="en-US" sz="2400" dirty="0" smtClean="0">
                <a:latin typeface="黑体" panose="02010609060101010101" charset="-122"/>
                <a:ea typeface="黑体" panose="02010609060101010101" charset="-122"/>
              </a:rPr>
              <a:t>或</a:t>
            </a:r>
            <a:r>
              <a:rPr lang="en-US" altLang="zh-CN" sz="2400" dirty="0" smtClean="0">
                <a:latin typeface="黑体" panose="02010609060101010101" charset="-122"/>
                <a:ea typeface="黑体" panose="02010609060101010101" charset="-122"/>
              </a:rPr>
              <a:t>2*A</a:t>
            </a:r>
            <a:r>
              <a:rPr lang="zh-CN" altLang="en-US" sz="2400" dirty="0" smtClean="0">
                <a:latin typeface="黑体" panose="02010609060101010101" charset="-122"/>
                <a:ea typeface="黑体" panose="02010609060101010101" charset="-122"/>
              </a:rPr>
              <a:t>代表将</a:t>
            </a:r>
            <a:r>
              <a:rPr lang="en-US" altLang="zh-CN" sz="2400" dirty="0" smtClean="0">
                <a:latin typeface="黑体" panose="02010609060101010101" charset="-122"/>
                <a:ea typeface="黑体" panose="02010609060101010101" charset="-122"/>
              </a:rPr>
              <a:t>A</a:t>
            </a:r>
            <a:r>
              <a:rPr lang="zh-CN" altLang="en-US" sz="2400" dirty="0" smtClean="0">
                <a:latin typeface="黑体" panose="02010609060101010101" charset="-122"/>
                <a:ea typeface="黑体" panose="02010609060101010101" charset="-122"/>
              </a:rPr>
              <a:t>左移动一位</a:t>
            </a:r>
            <a:endParaRPr lang="zh-CN" altLang="en-US" sz="2400" dirty="0" smtClean="0">
              <a:latin typeface="黑体" panose="02010609060101010101" charset="-122"/>
              <a:ea typeface="黑体" panose="02010609060101010101" charset="-122"/>
            </a:endParaRPr>
          </a:p>
          <a:p>
            <a:pPr eaLnBrk="1" hangingPunct="1">
              <a:lnSpc>
                <a:spcPct val="80000"/>
              </a:lnSpc>
            </a:pPr>
            <a:endParaRPr lang="en-US" altLang="zh-CN" sz="19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2"/>
          </p:nvPr>
        </p:nvSpPr>
        <p:spPr>
          <a:xfrm>
            <a:off x="609600" y="6245225"/>
            <a:ext cx="1981200" cy="476250"/>
          </a:xfrm>
          <a:noFill/>
        </p:spPr>
        <p:txBody>
          <a:bodyPr/>
          <a:lstStyle/>
          <a:p>
            <a:pPr algn="l"/>
            <a:fld id="{B2F366FB-AF5C-4F85-91BB-C87D23B26A1A}"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67650" name="Text Box 2"/>
          <p:cNvSpPr txBox="1">
            <a:spLocks noChangeArrowheads="1"/>
          </p:cNvSpPr>
          <p:nvPr/>
        </p:nvSpPr>
        <p:spPr bwMode="auto">
          <a:xfrm>
            <a:off x="0" y="0"/>
            <a:ext cx="4572000" cy="701675"/>
          </a:xfrm>
          <a:prstGeom prst="rect">
            <a:avLst/>
          </a:prstGeom>
          <a:noFill/>
          <a:ln w="9525">
            <a:noFill/>
            <a:miter lim="800000"/>
          </a:ln>
        </p:spPr>
        <p:txBody>
          <a:bodyPr>
            <a:spAutoFit/>
          </a:bodyPr>
          <a:lstStyle/>
          <a:p>
            <a:r>
              <a:rPr lang="zh-CN" altLang="en-US" sz="4000" b="1">
                <a:ea typeface="黑体" panose="02010609060101010101" charset="-122"/>
              </a:rPr>
              <a:t>移位操作</a:t>
            </a:r>
            <a:endParaRPr lang="zh-CN" altLang="en-US" sz="4000" b="1">
              <a:ea typeface="黑体" panose="02010609060101010101" charset="-122"/>
            </a:endParaRPr>
          </a:p>
        </p:txBody>
      </p:sp>
      <p:sp>
        <p:nvSpPr>
          <p:cNvPr id="667651" name="Text Box 3"/>
          <p:cNvSpPr txBox="1">
            <a:spLocks noChangeArrowheads="1"/>
          </p:cNvSpPr>
          <p:nvPr/>
        </p:nvSpPr>
        <p:spPr bwMode="auto">
          <a:xfrm>
            <a:off x="228600" y="1600200"/>
            <a:ext cx="2438400" cy="519113"/>
          </a:xfrm>
          <a:prstGeom prst="rect">
            <a:avLst/>
          </a:prstGeom>
          <a:noFill/>
          <a:ln w="9525">
            <a:noFill/>
            <a:miter lim="800000"/>
          </a:ln>
        </p:spPr>
        <p:txBody>
          <a:bodyPr>
            <a:spAutoFit/>
          </a:bodyPr>
          <a:lstStyle/>
          <a:p>
            <a:pPr>
              <a:lnSpc>
                <a:spcPct val="70000"/>
              </a:lnSpc>
            </a:pPr>
            <a:r>
              <a:rPr lang="zh-CN" altLang="en-US" sz="4000" b="1">
                <a:ea typeface="黑体" panose="02010609060101010101" charset="-122"/>
              </a:rPr>
              <a:t>逻辑移位</a:t>
            </a:r>
            <a:r>
              <a:rPr lang="zh-CN" altLang="en-US" sz="4000" b="1"/>
              <a:t>    </a:t>
            </a:r>
            <a:endParaRPr lang="zh-CN" altLang="en-US" sz="4000" b="1"/>
          </a:p>
        </p:txBody>
      </p:sp>
      <p:sp>
        <p:nvSpPr>
          <p:cNvPr id="667652" name="Text Box 4"/>
          <p:cNvSpPr txBox="1">
            <a:spLocks noChangeArrowheads="1"/>
          </p:cNvSpPr>
          <p:nvPr/>
        </p:nvSpPr>
        <p:spPr bwMode="auto">
          <a:xfrm>
            <a:off x="2438400" y="1431925"/>
            <a:ext cx="6400800" cy="701675"/>
          </a:xfrm>
          <a:prstGeom prst="rect">
            <a:avLst/>
          </a:prstGeom>
          <a:noFill/>
          <a:ln w="9525">
            <a:noFill/>
            <a:miter lim="800000"/>
          </a:ln>
        </p:spPr>
        <p:txBody>
          <a:bodyPr>
            <a:spAutoFit/>
          </a:bodyPr>
          <a:lstStyle/>
          <a:p>
            <a:r>
              <a:rPr lang="zh-CN" altLang="en-US" sz="4000" b="1">
                <a:ea typeface="黑体" panose="02010609060101010101" charset="-122"/>
              </a:rPr>
              <a:t>：数码位置变化</a:t>
            </a:r>
            <a:endParaRPr lang="zh-CN" altLang="en-US" sz="4000" b="1">
              <a:ea typeface="黑体" panose="02010609060101010101" charset="-122"/>
            </a:endParaRPr>
          </a:p>
        </p:txBody>
      </p:sp>
      <p:sp>
        <p:nvSpPr>
          <p:cNvPr id="667653" name="Text Box 5"/>
          <p:cNvSpPr txBox="1">
            <a:spLocks noChangeArrowheads="1"/>
          </p:cNvSpPr>
          <p:nvPr/>
        </p:nvSpPr>
        <p:spPr bwMode="auto">
          <a:xfrm>
            <a:off x="0" y="685800"/>
            <a:ext cx="3048000" cy="701675"/>
          </a:xfrm>
          <a:prstGeom prst="rect">
            <a:avLst/>
          </a:prstGeom>
          <a:noFill/>
          <a:ln w="9525">
            <a:noFill/>
            <a:miter lim="800000"/>
          </a:ln>
        </p:spPr>
        <p:txBody>
          <a:bodyPr>
            <a:spAutoFit/>
          </a:bodyPr>
          <a:lstStyle/>
          <a:p>
            <a:r>
              <a:rPr lang="en-US" altLang="zh-CN" sz="4000" b="1"/>
              <a:t>1. </a:t>
            </a:r>
            <a:r>
              <a:rPr lang="zh-CN" altLang="en-US" sz="4000" b="1">
                <a:ea typeface="黑体" panose="02010609060101010101" charset="-122"/>
              </a:rPr>
              <a:t>移位类型</a:t>
            </a:r>
            <a:endParaRPr lang="zh-CN" altLang="en-US" sz="4000" b="1">
              <a:ea typeface="黑体" panose="02010609060101010101" charset="-122"/>
            </a:endParaRPr>
          </a:p>
        </p:txBody>
      </p:sp>
      <p:sp>
        <p:nvSpPr>
          <p:cNvPr id="667654" name="Text Box 6"/>
          <p:cNvSpPr txBox="1">
            <a:spLocks noChangeArrowheads="1"/>
          </p:cNvSpPr>
          <p:nvPr/>
        </p:nvSpPr>
        <p:spPr bwMode="auto">
          <a:xfrm>
            <a:off x="228600" y="4038600"/>
            <a:ext cx="2438400" cy="519113"/>
          </a:xfrm>
          <a:prstGeom prst="rect">
            <a:avLst/>
          </a:prstGeom>
          <a:noFill/>
          <a:ln w="9525">
            <a:noFill/>
            <a:miter lim="800000"/>
          </a:ln>
        </p:spPr>
        <p:txBody>
          <a:bodyPr>
            <a:spAutoFit/>
          </a:bodyPr>
          <a:lstStyle/>
          <a:p>
            <a:pPr>
              <a:lnSpc>
                <a:spcPct val="70000"/>
              </a:lnSpc>
            </a:pPr>
            <a:r>
              <a:rPr lang="zh-CN" altLang="en-US" sz="4000" b="1">
                <a:ea typeface="黑体" panose="02010609060101010101" charset="-122"/>
              </a:rPr>
              <a:t>算术移位</a:t>
            </a:r>
            <a:r>
              <a:rPr lang="zh-CN" altLang="en-US" sz="4000" b="1"/>
              <a:t>     </a:t>
            </a:r>
            <a:endParaRPr lang="zh-CN" altLang="en-US" sz="4000" b="1"/>
          </a:p>
        </p:txBody>
      </p:sp>
      <p:grpSp>
        <p:nvGrpSpPr>
          <p:cNvPr id="2" name="Group 10"/>
          <p:cNvGrpSpPr/>
          <p:nvPr/>
        </p:nvGrpSpPr>
        <p:grpSpPr bwMode="auto">
          <a:xfrm>
            <a:off x="2438400" y="3886200"/>
            <a:ext cx="6705600" cy="1311275"/>
            <a:chOff x="1536" y="2448"/>
            <a:chExt cx="4224" cy="826"/>
          </a:xfrm>
        </p:grpSpPr>
        <p:sp>
          <p:nvSpPr>
            <p:cNvPr id="19476" name="Text Box 11"/>
            <p:cNvSpPr txBox="1">
              <a:spLocks noChangeArrowheads="1"/>
            </p:cNvSpPr>
            <p:nvPr/>
          </p:nvSpPr>
          <p:spPr bwMode="auto">
            <a:xfrm>
              <a:off x="1536" y="2448"/>
              <a:ext cx="4224" cy="442"/>
            </a:xfrm>
            <a:prstGeom prst="rect">
              <a:avLst/>
            </a:prstGeom>
            <a:noFill/>
            <a:ln w="9525">
              <a:noFill/>
              <a:miter lim="800000"/>
            </a:ln>
          </p:spPr>
          <p:txBody>
            <a:bodyPr>
              <a:spAutoFit/>
            </a:bodyPr>
            <a:lstStyle/>
            <a:p>
              <a:r>
                <a:rPr lang="zh-CN" altLang="en-US" sz="4000" b="1">
                  <a:ea typeface="黑体" panose="02010609060101010101" charset="-122"/>
                </a:rPr>
                <a:t>：数码位置变化，数值</a:t>
              </a:r>
              <a:r>
                <a:rPr lang="zh-CN" altLang="en-US" sz="4000" b="1">
                  <a:solidFill>
                    <a:schemeClr val="folHlink"/>
                  </a:solidFill>
                  <a:ea typeface="黑体" panose="02010609060101010101" charset="-122"/>
                </a:rPr>
                <a:t>变化</a:t>
              </a:r>
              <a:r>
                <a:rPr lang="en-US" altLang="zh-CN" sz="4000" b="1">
                  <a:ea typeface="黑体" panose="02010609060101010101" charset="-122"/>
                </a:rPr>
                <a:t>,</a:t>
              </a:r>
              <a:endParaRPr lang="en-US" altLang="zh-CN" sz="4000" b="1">
                <a:ea typeface="黑体" panose="02010609060101010101" charset="-122"/>
              </a:endParaRPr>
            </a:p>
          </p:txBody>
        </p:sp>
        <p:sp>
          <p:nvSpPr>
            <p:cNvPr id="19477" name="Text Box 12"/>
            <p:cNvSpPr txBox="1">
              <a:spLocks noChangeArrowheads="1"/>
            </p:cNvSpPr>
            <p:nvPr/>
          </p:nvSpPr>
          <p:spPr bwMode="auto">
            <a:xfrm>
              <a:off x="1872" y="2832"/>
              <a:ext cx="3888" cy="442"/>
            </a:xfrm>
            <a:prstGeom prst="rect">
              <a:avLst/>
            </a:prstGeom>
            <a:noFill/>
            <a:ln w="9525">
              <a:noFill/>
              <a:miter lim="800000"/>
            </a:ln>
          </p:spPr>
          <p:txBody>
            <a:bodyPr>
              <a:spAutoFit/>
            </a:bodyPr>
            <a:lstStyle/>
            <a:p>
              <a:r>
                <a:rPr lang="zh-CN" altLang="en-US" sz="4000" b="1">
                  <a:ea typeface="黑体" panose="02010609060101010101" charset="-122"/>
                </a:rPr>
                <a:t>符号位不变。</a:t>
              </a:r>
              <a:endParaRPr lang="zh-CN" altLang="en-US" sz="4000" b="1">
                <a:ea typeface="黑体" panose="02010609060101010101" charset="-122"/>
              </a:endParaRPr>
            </a:p>
          </p:txBody>
        </p:sp>
      </p:grpSp>
      <p:sp>
        <p:nvSpPr>
          <p:cNvPr id="667661" name="Text Box 13"/>
          <p:cNvSpPr txBox="1">
            <a:spLocks noChangeArrowheads="1"/>
          </p:cNvSpPr>
          <p:nvPr/>
        </p:nvSpPr>
        <p:spPr bwMode="auto">
          <a:xfrm>
            <a:off x="3132138" y="5319713"/>
            <a:ext cx="5786437" cy="701675"/>
          </a:xfrm>
          <a:prstGeom prst="rect">
            <a:avLst/>
          </a:prstGeom>
          <a:noFill/>
          <a:ln w="9525">
            <a:noFill/>
            <a:miter lim="800000"/>
          </a:ln>
        </p:spPr>
        <p:txBody>
          <a:bodyPr>
            <a:spAutoFit/>
          </a:bodyPr>
          <a:lstStyle/>
          <a:p>
            <a:pPr eaLnBrk="0" hangingPunct="0"/>
            <a:r>
              <a:rPr lang="en-US" altLang="zh-CN" sz="4000" b="1">
                <a:solidFill>
                  <a:schemeClr val="folHlink"/>
                </a:solidFill>
              </a:rPr>
              <a:t>1</a:t>
            </a:r>
            <a:r>
              <a:rPr lang="en-US" altLang="zh-CN" sz="4000" b="1"/>
              <a:t> 0 0 1 1 1 1 </a:t>
            </a:r>
            <a:endParaRPr lang="en-US" altLang="zh-CN" sz="4000" b="1"/>
          </a:p>
        </p:txBody>
      </p:sp>
      <p:sp>
        <p:nvSpPr>
          <p:cNvPr id="667662" name="Text Box 14"/>
          <p:cNvSpPr txBox="1">
            <a:spLocks noChangeArrowheads="1"/>
          </p:cNvSpPr>
          <p:nvPr/>
        </p:nvSpPr>
        <p:spPr bwMode="auto">
          <a:xfrm>
            <a:off x="914400" y="5835650"/>
            <a:ext cx="3352800" cy="641350"/>
          </a:xfrm>
          <a:prstGeom prst="rect">
            <a:avLst/>
          </a:prstGeom>
          <a:noFill/>
          <a:ln w="9525">
            <a:noFill/>
            <a:miter lim="800000"/>
          </a:ln>
        </p:spPr>
        <p:txBody>
          <a:bodyPr>
            <a:spAutoFit/>
          </a:bodyPr>
          <a:lstStyle/>
          <a:p>
            <a:pPr eaLnBrk="0" hangingPunct="0"/>
            <a:r>
              <a:rPr lang="zh-CN" altLang="en-US" sz="3600" b="1"/>
              <a:t>算术左移：</a:t>
            </a:r>
            <a:endParaRPr lang="zh-CN" altLang="en-US" sz="3600" b="1"/>
          </a:p>
        </p:txBody>
      </p:sp>
      <p:sp>
        <p:nvSpPr>
          <p:cNvPr id="667663" name="Text Box 15"/>
          <p:cNvSpPr txBox="1">
            <a:spLocks noChangeArrowheads="1"/>
          </p:cNvSpPr>
          <p:nvPr/>
        </p:nvSpPr>
        <p:spPr bwMode="auto">
          <a:xfrm>
            <a:off x="3200400" y="5867400"/>
            <a:ext cx="533400" cy="701675"/>
          </a:xfrm>
          <a:prstGeom prst="rect">
            <a:avLst/>
          </a:prstGeom>
          <a:noFill/>
          <a:ln w="9525">
            <a:noFill/>
            <a:miter lim="800000"/>
          </a:ln>
        </p:spPr>
        <p:txBody>
          <a:bodyPr>
            <a:spAutoFit/>
          </a:bodyPr>
          <a:lstStyle/>
          <a:p>
            <a:pPr eaLnBrk="0" hangingPunct="0"/>
            <a:r>
              <a:rPr lang="en-US" altLang="zh-CN" sz="4000" b="1">
                <a:solidFill>
                  <a:schemeClr val="folHlink"/>
                </a:solidFill>
              </a:rPr>
              <a:t>1</a:t>
            </a:r>
            <a:r>
              <a:rPr lang="en-US" altLang="zh-CN" sz="4000" b="1"/>
              <a:t> </a:t>
            </a:r>
            <a:endParaRPr lang="en-US" altLang="zh-CN" sz="4000" b="1"/>
          </a:p>
        </p:txBody>
      </p:sp>
      <p:sp>
        <p:nvSpPr>
          <p:cNvPr id="667671" name="Text Box 23"/>
          <p:cNvSpPr txBox="1">
            <a:spLocks noChangeArrowheads="1"/>
          </p:cNvSpPr>
          <p:nvPr/>
        </p:nvSpPr>
        <p:spPr bwMode="auto">
          <a:xfrm>
            <a:off x="3581400" y="5867400"/>
            <a:ext cx="533400" cy="701675"/>
          </a:xfrm>
          <a:prstGeom prst="rect">
            <a:avLst/>
          </a:prstGeom>
          <a:noFill/>
          <a:ln w="9525">
            <a:noFill/>
            <a:miter lim="800000"/>
          </a:ln>
        </p:spPr>
        <p:txBody>
          <a:bodyPr>
            <a:spAutoFit/>
          </a:bodyPr>
          <a:lstStyle/>
          <a:p>
            <a:pPr eaLnBrk="0" hangingPunct="0"/>
            <a:r>
              <a:rPr lang="en-US" altLang="zh-CN" sz="4000" b="1"/>
              <a:t>0  </a:t>
            </a:r>
            <a:endParaRPr lang="en-US" altLang="zh-CN" sz="4000" b="1"/>
          </a:p>
        </p:txBody>
      </p:sp>
      <p:sp>
        <p:nvSpPr>
          <p:cNvPr id="667672" name="Text Box 24"/>
          <p:cNvSpPr txBox="1">
            <a:spLocks noChangeArrowheads="1"/>
          </p:cNvSpPr>
          <p:nvPr/>
        </p:nvSpPr>
        <p:spPr bwMode="auto">
          <a:xfrm>
            <a:off x="3962400" y="5867400"/>
            <a:ext cx="685800" cy="701675"/>
          </a:xfrm>
          <a:prstGeom prst="rect">
            <a:avLst/>
          </a:prstGeom>
          <a:noFill/>
          <a:ln w="9525">
            <a:noFill/>
            <a:miter lim="800000"/>
          </a:ln>
        </p:spPr>
        <p:txBody>
          <a:bodyPr>
            <a:spAutoFit/>
          </a:bodyPr>
          <a:lstStyle/>
          <a:p>
            <a:pPr eaLnBrk="0" hangingPunct="0"/>
            <a:r>
              <a:rPr lang="en-US" altLang="zh-CN" sz="4000" b="1"/>
              <a:t>1 </a:t>
            </a:r>
            <a:endParaRPr lang="en-US" altLang="zh-CN" sz="4000" b="1"/>
          </a:p>
        </p:txBody>
      </p:sp>
      <p:sp>
        <p:nvSpPr>
          <p:cNvPr id="667673" name="Text Box 25"/>
          <p:cNvSpPr txBox="1">
            <a:spLocks noChangeArrowheads="1"/>
          </p:cNvSpPr>
          <p:nvPr/>
        </p:nvSpPr>
        <p:spPr bwMode="auto">
          <a:xfrm>
            <a:off x="4343400" y="5867400"/>
            <a:ext cx="533400" cy="701675"/>
          </a:xfrm>
          <a:prstGeom prst="rect">
            <a:avLst/>
          </a:prstGeom>
          <a:noFill/>
          <a:ln w="9525">
            <a:noFill/>
            <a:miter lim="800000"/>
          </a:ln>
        </p:spPr>
        <p:txBody>
          <a:bodyPr>
            <a:spAutoFit/>
          </a:bodyPr>
          <a:lstStyle/>
          <a:p>
            <a:pPr eaLnBrk="0" hangingPunct="0"/>
            <a:r>
              <a:rPr lang="en-US" altLang="zh-CN" sz="4000" b="1"/>
              <a:t>1  </a:t>
            </a:r>
            <a:endParaRPr lang="en-US" altLang="zh-CN" sz="4000" b="1"/>
          </a:p>
        </p:txBody>
      </p:sp>
      <p:sp>
        <p:nvSpPr>
          <p:cNvPr id="667674" name="Text Box 26"/>
          <p:cNvSpPr txBox="1">
            <a:spLocks noChangeArrowheads="1"/>
          </p:cNvSpPr>
          <p:nvPr/>
        </p:nvSpPr>
        <p:spPr bwMode="auto">
          <a:xfrm>
            <a:off x="4724400" y="5867400"/>
            <a:ext cx="609600" cy="701675"/>
          </a:xfrm>
          <a:prstGeom prst="rect">
            <a:avLst/>
          </a:prstGeom>
          <a:noFill/>
          <a:ln w="9525">
            <a:noFill/>
            <a:miter lim="800000"/>
          </a:ln>
        </p:spPr>
        <p:txBody>
          <a:bodyPr>
            <a:spAutoFit/>
          </a:bodyPr>
          <a:lstStyle/>
          <a:p>
            <a:pPr eaLnBrk="0" hangingPunct="0"/>
            <a:r>
              <a:rPr lang="en-US" altLang="zh-CN" sz="4000" b="1"/>
              <a:t>1 </a:t>
            </a:r>
            <a:endParaRPr lang="en-US" altLang="zh-CN" sz="4000" b="1"/>
          </a:p>
        </p:txBody>
      </p:sp>
      <p:sp>
        <p:nvSpPr>
          <p:cNvPr id="667675" name="Text Box 27"/>
          <p:cNvSpPr txBox="1">
            <a:spLocks noChangeArrowheads="1"/>
          </p:cNvSpPr>
          <p:nvPr/>
        </p:nvSpPr>
        <p:spPr bwMode="auto">
          <a:xfrm>
            <a:off x="5105400" y="5867400"/>
            <a:ext cx="533400" cy="701675"/>
          </a:xfrm>
          <a:prstGeom prst="rect">
            <a:avLst/>
          </a:prstGeom>
          <a:noFill/>
          <a:ln w="9525">
            <a:noFill/>
            <a:miter lim="800000"/>
          </a:ln>
        </p:spPr>
        <p:txBody>
          <a:bodyPr>
            <a:spAutoFit/>
          </a:bodyPr>
          <a:lstStyle/>
          <a:p>
            <a:pPr eaLnBrk="0" hangingPunct="0"/>
            <a:r>
              <a:rPr lang="en-US" altLang="zh-CN" sz="4000" b="1"/>
              <a:t>1 </a:t>
            </a:r>
            <a:endParaRPr lang="en-US" altLang="zh-CN" sz="4000" b="1"/>
          </a:p>
        </p:txBody>
      </p:sp>
      <p:sp>
        <p:nvSpPr>
          <p:cNvPr id="667676" name="Text Box 28"/>
          <p:cNvSpPr txBox="1">
            <a:spLocks noChangeArrowheads="1"/>
          </p:cNvSpPr>
          <p:nvPr/>
        </p:nvSpPr>
        <p:spPr bwMode="auto">
          <a:xfrm>
            <a:off x="5486400" y="5867400"/>
            <a:ext cx="609600" cy="701675"/>
          </a:xfrm>
          <a:prstGeom prst="rect">
            <a:avLst/>
          </a:prstGeom>
          <a:noFill/>
          <a:ln w="9525">
            <a:noFill/>
            <a:miter lim="800000"/>
          </a:ln>
        </p:spPr>
        <p:txBody>
          <a:bodyPr>
            <a:spAutoFit/>
          </a:bodyPr>
          <a:lstStyle/>
          <a:p>
            <a:pPr eaLnBrk="0" hangingPunct="0"/>
            <a:r>
              <a:rPr lang="en-US" altLang="zh-CN" sz="4000" b="1"/>
              <a:t>0 </a:t>
            </a:r>
            <a:endParaRPr lang="en-US" altLang="zh-CN" sz="4000" b="1"/>
          </a:p>
        </p:txBody>
      </p:sp>
      <p:sp>
        <p:nvSpPr>
          <p:cNvPr id="667677" name="Text Box 29"/>
          <p:cNvSpPr txBox="1">
            <a:spLocks noChangeArrowheads="1"/>
          </p:cNvSpPr>
          <p:nvPr/>
        </p:nvSpPr>
        <p:spPr bwMode="auto">
          <a:xfrm>
            <a:off x="7002463" y="5319713"/>
            <a:ext cx="1935162" cy="641350"/>
          </a:xfrm>
          <a:prstGeom prst="rect">
            <a:avLst/>
          </a:prstGeom>
          <a:noFill/>
          <a:ln w="9525">
            <a:noFill/>
            <a:miter lim="800000"/>
          </a:ln>
        </p:spPr>
        <p:txBody>
          <a:bodyPr>
            <a:spAutoFit/>
          </a:bodyPr>
          <a:lstStyle/>
          <a:p>
            <a:pPr eaLnBrk="0" hangingPunct="0"/>
            <a:r>
              <a:rPr lang="en-US" altLang="zh-CN" sz="3600" b="1">
                <a:solidFill>
                  <a:schemeClr val="folHlink"/>
                </a:solidFill>
              </a:rPr>
              <a:t>(-15)</a:t>
            </a:r>
            <a:endParaRPr lang="en-US" altLang="zh-CN" sz="3600" b="1">
              <a:solidFill>
                <a:schemeClr val="folHlink"/>
              </a:solidFill>
            </a:endParaRPr>
          </a:p>
        </p:txBody>
      </p:sp>
      <p:sp>
        <p:nvSpPr>
          <p:cNvPr id="667678" name="Text Box 30"/>
          <p:cNvSpPr txBox="1">
            <a:spLocks noChangeArrowheads="1"/>
          </p:cNvSpPr>
          <p:nvPr/>
        </p:nvSpPr>
        <p:spPr bwMode="auto">
          <a:xfrm>
            <a:off x="7046913" y="5903913"/>
            <a:ext cx="2514600" cy="641350"/>
          </a:xfrm>
          <a:prstGeom prst="rect">
            <a:avLst/>
          </a:prstGeom>
          <a:noFill/>
          <a:ln w="9525">
            <a:noFill/>
            <a:miter lim="800000"/>
          </a:ln>
        </p:spPr>
        <p:txBody>
          <a:bodyPr>
            <a:spAutoFit/>
          </a:bodyPr>
          <a:lstStyle/>
          <a:p>
            <a:pPr eaLnBrk="0" hangingPunct="0"/>
            <a:r>
              <a:rPr lang="en-US" altLang="zh-CN" sz="3600" b="1">
                <a:solidFill>
                  <a:schemeClr val="folHlink"/>
                </a:solidFill>
              </a:rPr>
              <a:t>(-30)</a:t>
            </a:r>
            <a:endParaRPr lang="en-US" altLang="zh-CN" sz="3600" b="1">
              <a:solidFill>
                <a:schemeClr val="folHlink"/>
              </a:solidFill>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7650">
                                            <p:txEl>
                                              <p:pRg st="0" end="0"/>
                                            </p:txEl>
                                          </p:spTgt>
                                        </p:tgtEl>
                                        <p:attrNameLst>
                                          <p:attrName>style.visibility</p:attrName>
                                        </p:attrNameLst>
                                      </p:cBhvr>
                                      <p:to>
                                        <p:strVal val="visible"/>
                                      </p:to>
                                    </p:set>
                                    <p:animEffect transition="in" filter="wipe(left)">
                                      <p:cBhvr>
                                        <p:cTn id="7" dur="500"/>
                                        <p:tgtEl>
                                          <p:spTgt spid="667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667653"/>
                                        </p:tgtEl>
                                        <p:attrNameLst>
                                          <p:attrName>style.visibility</p:attrName>
                                        </p:attrNameLst>
                                      </p:cBhvr>
                                      <p:to>
                                        <p:strVal val="visible"/>
                                      </p:to>
                                    </p:set>
                                    <p:anim calcmode="lin" valueType="num">
                                      <p:cBhvr>
                                        <p:cTn id="12" dur="500" fill="hold"/>
                                        <p:tgtEl>
                                          <p:spTgt spid="667653"/>
                                        </p:tgtEl>
                                        <p:attrNameLst>
                                          <p:attrName>ppt_x</p:attrName>
                                        </p:attrNameLst>
                                      </p:cBhvr>
                                      <p:tavLst>
                                        <p:tav tm="0">
                                          <p:val>
                                            <p:strVal val="#ppt_x-#ppt_w/2"/>
                                          </p:val>
                                        </p:tav>
                                        <p:tav tm="100000">
                                          <p:val>
                                            <p:strVal val="#ppt_x"/>
                                          </p:val>
                                        </p:tav>
                                      </p:tavLst>
                                    </p:anim>
                                    <p:anim calcmode="lin" valueType="num">
                                      <p:cBhvr>
                                        <p:cTn id="13" dur="500" fill="hold"/>
                                        <p:tgtEl>
                                          <p:spTgt spid="667653"/>
                                        </p:tgtEl>
                                        <p:attrNameLst>
                                          <p:attrName>ppt_y</p:attrName>
                                        </p:attrNameLst>
                                      </p:cBhvr>
                                      <p:tavLst>
                                        <p:tav tm="0">
                                          <p:val>
                                            <p:strVal val="#ppt_y"/>
                                          </p:val>
                                        </p:tav>
                                        <p:tav tm="100000">
                                          <p:val>
                                            <p:strVal val="#ppt_y"/>
                                          </p:val>
                                        </p:tav>
                                      </p:tavLst>
                                    </p:anim>
                                    <p:anim calcmode="lin" valueType="num">
                                      <p:cBhvr>
                                        <p:cTn id="14" dur="500" fill="hold"/>
                                        <p:tgtEl>
                                          <p:spTgt spid="667653"/>
                                        </p:tgtEl>
                                        <p:attrNameLst>
                                          <p:attrName>ppt_w</p:attrName>
                                        </p:attrNameLst>
                                      </p:cBhvr>
                                      <p:tavLst>
                                        <p:tav tm="0">
                                          <p:val>
                                            <p:fltVal val="0"/>
                                          </p:val>
                                        </p:tav>
                                        <p:tav tm="100000">
                                          <p:val>
                                            <p:strVal val="#ppt_w"/>
                                          </p:val>
                                        </p:tav>
                                      </p:tavLst>
                                    </p:anim>
                                    <p:anim calcmode="lin" valueType="num">
                                      <p:cBhvr>
                                        <p:cTn id="15" dur="500" fill="hold"/>
                                        <p:tgtEl>
                                          <p:spTgt spid="667653"/>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67651">
                                            <p:txEl>
                                              <p:pRg st="0" end="0"/>
                                            </p:txEl>
                                          </p:spTgt>
                                        </p:tgtEl>
                                        <p:attrNameLst>
                                          <p:attrName>style.visibility</p:attrName>
                                        </p:attrNameLst>
                                      </p:cBhvr>
                                      <p:to>
                                        <p:strVal val="visible"/>
                                      </p:to>
                                    </p:set>
                                    <p:animEffect transition="in" filter="wipe(left)">
                                      <p:cBhvr>
                                        <p:cTn id="20" dur="500"/>
                                        <p:tgtEl>
                                          <p:spTgt spid="66765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67654">
                                            <p:txEl>
                                              <p:pRg st="0" end="0"/>
                                            </p:txEl>
                                          </p:spTgt>
                                        </p:tgtEl>
                                        <p:attrNameLst>
                                          <p:attrName>style.visibility</p:attrName>
                                        </p:attrNameLst>
                                      </p:cBhvr>
                                      <p:to>
                                        <p:strVal val="visible"/>
                                      </p:to>
                                    </p:set>
                                    <p:animEffect transition="in" filter="wipe(left)">
                                      <p:cBhvr>
                                        <p:cTn id="25" dur="500"/>
                                        <p:tgtEl>
                                          <p:spTgt spid="66765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67652">
                                            <p:txEl>
                                              <p:pRg st="0" end="0"/>
                                            </p:txEl>
                                          </p:spTgt>
                                        </p:tgtEl>
                                        <p:attrNameLst>
                                          <p:attrName>style.visibility</p:attrName>
                                        </p:attrNameLst>
                                      </p:cBhvr>
                                      <p:to>
                                        <p:strVal val="visible"/>
                                      </p:to>
                                    </p:set>
                                    <p:animEffect transition="in" filter="wipe(left)">
                                      <p:cBhvr>
                                        <p:cTn id="30" dur="500"/>
                                        <p:tgtEl>
                                          <p:spTgt spid="667652">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667661"/>
                                        </p:tgtEl>
                                        <p:attrNameLst>
                                          <p:attrName>style.visibility</p:attrName>
                                        </p:attrNameLst>
                                      </p:cBhvr>
                                      <p:to>
                                        <p:strVal val="visible"/>
                                      </p:to>
                                    </p:set>
                                    <p:anim calcmode="lin" valueType="num">
                                      <p:cBhvr>
                                        <p:cTn id="40" dur="500" fill="hold"/>
                                        <p:tgtEl>
                                          <p:spTgt spid="667661"/>
                                        </p:tgtEl>
                                        <p:attrNameLst>
                                          <p:attrName>ppt_w</p:attrName>
                                        </p:attrNameLst>
                                      </p:cBhvr>
                                      <p:tavLst>
                                        <p:tav tm="0">
                                          <p:val>
                                            <p:fltVal val="0"/>
                                          </p:val>
                                        </p:tav>
                                        <p:tav tm="100000">
                                          <p:val>
                                            <p:strVal val="#ppt_w"/>
                                          </p:val>
                                        </p:tav>
                                      </p:tavLst>
                                    </p:anim>
                                    <p:anim calcmode="lin" valueType="num">
                                      <p:cBhvr>
                                        <p:cTn id="41" dur="500" fill="hold"/>
                                        <p:tgtEl>
                                          <p:spTgt spid="667661"/>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67677"/>
                                        </p:tgtEl>
                                        <p:attrNameLst>
                                          <p:attrName>style.visibility</p:attrName>
                                        </p:attrNameLst>
                                      </p:cBhvr>
                                      <p:to>
                                        <p:strVal val="visible"/>
                                      </p:to>
                                    </p:set>
                                    <p:animEffect transition="in" filter="dissolve">
                                      <p:cBhvr>
                                        <p:cTn id="46" dur="500"/>
                                        <p:tgtEl>
                                          <p:spTgt spid="66767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67662"/>
                                        </p:tgtEl>
                                        <p:attrNameLst>
                                          <p:attrName>style.visibility</p:attrName>
                                        </p:attrNameLst>
                                      </p:cBhvr>
                                      <p:to>
                                        <p:strVal val="visible"/>
                                      </p:to>
                                    </p:set>
                                    <p:animEffect transition="in" filter="wipe(left)">
                                      <p:cBhvr>
                                        <p:cTn id="51" dur="500"/>
                                        <p:tgtEl>
                                          <p:spTgt spid="667662"/>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667663"/>
                                        </p:tgtEl>
                                        <p:attrNameLst>
                                          <p:attrName>style.visibility</p:attrName>
                                        </p:attrNameLst>
                                      </p:cBhvr>
                                      <p:to>
                                        <p:strVal val="visible"/>
                                      </p:to>
                                    </p:set>
                                    <p:animEffect transition="in" filter="dissolve">
                                      <p:cBhvr>
                                        <p:cTn id="56" dur="500"/>
                                        <p:tgtEl>
                                          <p:spTgt spid="66766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667671"/>
                                        </p:tgtEl>
                                        <p:attrNameLst>
                                          <p:attrName>style.visibility</p:attrName>
                                        </p:attrNameLst>
                                      </p:cBhvr>
                                      <p:to>
                                        <p:strVal val="visible"/>
                                      </p:to>
                                    </p:set>
                                    <p:animEffect transition="in" filter="wipe(right)">
                                      <p:cBhvr>
                                        <p:cTn id="61" dur="500"/>
                                        <p:tgtEl>
                                          <p:spTgt spid="667671"/>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667672"/>
                                        </p:tgtEl>
                                        <p:attrNameLst>
                                          <p:attrName>style.visibility</p:attrName>
                                        </p:attrNameLst>
                                      </p:cBhvr>
                                      <p:to>
                                        <p:strVal val="visible"/>
                                      </p:to>
                                    </p:set>
                                    <p:animEffect transition="in" filter="wipe(right)">
                                      <p:cBhvr>
                                        <p:cTn id="65" dur="500"/>
                                        <p:tgtEl>
                                          <p:spTgt spid="667672"/>
                                        </p:tgtEl>
                                      </p:cBhvr>
                                    </p:animEffect>
                                  </p:childTnLst>
                                </p:cTn>
                              </p:par>
                            </p:childTnLst>
                          </p:cTn>
                        </p:par>
                        <p:par>
                          <p:cTn id="66" fill="hold">
                            <p:stCondLst>
                              <p:cond delay="1000"/>
                            </p:stCondLst>
                            <p:childTnLst>
                              <p:par>
                                <p:cTn id="67" presetID="22" presetClass="entr" presetSubtype="2" fill="hold" grpId="0" nodeType="afterEffect">
                                  <p:stCondLst>
                                    <p:cond delay="0"/>
                                  </p:stCondLst>
                                  <p:childTnLst>
                                    <p:set>
                                      <p:cBhvr>
                                        <p:cTn id="68" dur="1" fill="hold">
                                          <p:stCondLst>
                                            <p:cond delay="0"/>
                                          </p:stCondLst>
                                        </p:cTn>
                                        <p:tgtEl>
                                          <p:spTgt spid="667673"/>
                                        </p:tgtEl>
                                        <p:attrNameLst>
                                          <p:attrName>style.visibility</p:attrName>
                                        </p:attrNameLst>
                                      </p:cBhvr>
                                      <p:to>
                                        <p:strVal val="visible"/>
                                      </p:to>
                                    </p:set>
                                    <p:animEffect transition="in" filter="wipe(right)">
                                      <p:cBhvr>
                                        <p:cTn id="69" dur="500"/>
                                        <p:tgtEl>
                                          <p:spTgt spid="667673"/>
                                        </p:tgtEl>
                                      </p:cBhvr>
                                    </p:animEffect>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667674"/>
                                        </p:tgtEl>
                                        <p:attrNameLst>
                                          <p:attrName>style.visibility</p:attrName>
                                        </p:attrNameLst>
                                      </p:cBhvr>
                                      <p:to>
                                        <p:strVal val="visible"/>
                                      </p:to>
                                    </p:set>
                                    <p:animEffect transition="in" filter="wipe(right)">
                                      <p:cBhvr>
                                        <p:cTn id="73" dur="500"/>
                                        <p:tgtEl>
                                          <p:spTgt spid="667674"/>
                                        </p:tgtEl>
                                      </p:cBhvr>
                                    </p:animEffect>
                                  </p:childTnLst>
                                </p:cTn>
                              </p:par>
                            </p:childTnLst>
                          </p:cTn>
                        </p:par>
                        <p:par>
                          <p:cTn id="74" fill="hold">
                            <p:stCondLst>
                              <p:cond delay="2000"/>
                            </p:stCondLst>
                            <p:childTnLst>
                              <p:par>
                                <p:cTn id="75" presetID="22" presetClass="entr" presetSubtype="2" fill="hold" grpId="0" nodeType="afterEffect">
                                  <p:stCondLst>
                                    <p:cond delay="0"/>
                                  </p:stCondLst>
                                  <p:childTnLst>
                                    <p:set>
                                      <p:cBhvr>
                                        <p:cTn id="76" dur="1" fill="hold">
                                          <p:stCondLst>
                                            <p:cond delay="0"/>
                                          </p:stCondLst>
                                        </p:cTn>
                                        <p:tgtEl>
                                          <p:spTgt spid="667675"/>
                                        </p:tgtEl>
                                        <p:attrNameLst>
                                          <p:attrName>style.visibility</p:attrName>
                                        </p:attrNameLst>
                                      </p:cBhvr>
                                      <p:to>
                                        <p:strVal val="visible"/>
                                      </p:to>
                                    </p:set>
                                    <p:animEffect transition="in" filter="wipe(right)">
                                      <p:cBhvr>
                                        <p:cTn id="77" dur="500"/>
                                        <p:tgtEl>
                                          <p:spTgt spid="667675"/>
                                        </p:tgtEl>
                                      </p:cBhvr>
                                    </p:animEffect>
                                  </p:childTnLst>
                                </p:cTn>
                              </p:par>
                            </p:childTnLst>
                          </p:cTn>
                        </p:par>
                        <p:par>
                          <p:cTn id="78" fill="hold">
                            <p:stCondLst>
                              <p:cond delay="2500"/>
                            </p:stCondLst>
                            <p:childTnLst>
                              <p:par>
                                <p:cTn id="79" presetID="22" presetClass="entr" presetSubtype="2" fill="hold" grpId="0" nodeType="afterEffect">
                                  <p:stCondLst>
                                    <p:cond delay="0"/>
                                  </p:stCondLst>
                                  <p:childTnLst>
                                    <p:set>
                                      <p:cBhvr>
                                        <p:cTn id="80" dur="1" fill="hold">
                                          <p:stCondLst>
                                            <p:cond delay="0"/>
                                          </p:stCondLst>
                                        </p:cTn>
                                        <p:tgtEl>
                                          <p:spTgt spid="667676"/>
                                        </p:tgtEl>
                                        <p:attrNameLst>
                                          <p:attrName>style.visibility</p:attrName>
                                        </p:attrNameLst>
                                      </p:cBhvr>
                                      <p:to>
                                        <p:strVal val="visible"/>
                                      </p:to>
                                    </p:set>
                                    <p:animEffect transition="in" filter="wipe(right)">
                                      <p:cBhvr>
                                        <p:cTn id="81" dur="500"/>
                                        <p:tgtEl>
                                          <p:spTgt spid="667676"/>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667678"/>
                                        </p:tgtEl>
                                        <p:attrNameLst>
                                          <p:attrName>style.visibility</p:attrName>
                                        </p:attrNameLst>
                                      </p:cBhvr>
                                      <p:to>
                                        <p:strVal val="visible"/>
                                      </p:to>
                                    </p:set>
                                    <p:animEffect transition="in" filter="dissolve">
                                      <p:cBhvr>
                                        <p:cTn id="86" dur="500"/>
                                        <p:tgtEl>
                                          <p:spTgt spid="667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0" grpId="0" autoUpdateAnimBg="0" build="p"/>
      <p:bldP spid="667651" grpId="0" autoUpdateAnimBg="0" build="p"/>
      <p:bldP spid="667652" grpId="0" autoUpdateAnimBg="0" build="p"/>
      <p:bldP spid="667653" grpId="0" autoUpdateAnimBg="0"/>
      <p:bldP spid="667654" grpId="0" autoUpdateAnimBg="0" build="p"/>
      <p:bldP spid="667661" grpId="0" autoUpdateAnimBg="0"/>
      <p:bldP spid="667662" grpId="0" autoUpdateAnimBg="0"/>
      <p:bldP spid="667663" grpId="0" autoUpdateAnimBg="0"/>
      <p:bldP spid="667671" grpId="0" autoUpdateAnimBg="0"/>
      <p:bldP spid="667672" grpId="0" autoUpdateAnimBg="0"/>
      <p:bldP spid="667673" grpId="0" autoUpdateAnimBg="0"/>
      <p:bldP spid="667674" grpId="0" autoUpdateAnimBg="0"/>
      <p:bldP spid="667675" grpId="0" autoUpdateAnimBg="0"/>
      <p:bldP spid="667676" grpId="0" autoUpdateAnimBg="0"/>
      <p:bldP spid="667677" grpId="0" autoUpdateAnimBg="0"/>
      <p:bldP spid="667678"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2"/>
          </p:nvPr>
        </p:nvSpPr>
        <p:spPr>
          <a:xfrm>
            <a:off x="609600" y="6245225"/>
            <a:ext cx="1981200" cy="476250"/>
          </a:xfrm>
          <a:noFill/>
        </p:spPr>
        <p:txBody>
          <a:bodyPr/>
          <a:lstStyle/>
          <a:p>
            <a:pPr algn="l"/>
            <a:fld id="{A4050E5C-477A-4FD6-9CC6-FEB8AC2342EE}"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69698" name="Text Box 2"/>
          <p:cNvSpPr txBox="1">
            <a:spLocks noChangeArrowheads="1"/>
          </p:cNvSpPr>
          <p:nvPr/>
        </p:nvSpPr>
        <p:spPr bwMode="auto">
          <a:xfrm>
            <a:off x="0" y="685800"/>
            <a:ext cx="3505200" cy="641350"/>
          </a:xfrm>
          <a:prstGeom prst="rect">
            <a:avLst/>
          </a:prstGeom>
          <a:noFill/>
          <a:ln w="9525">
            <a:noFill/>
            <a:miter lim="800000"/>
          </a:ln>
        </p:spPr>
        <p:txBody>
          <a:bodyPr>
            <a:spAutoFit/>
          </a:bodyPr>
          <a:lstStyle/>
          <a:p>
            <a:r>
              <a:rPr lang="zh-CN" altLang="en-US" sz="3600" b="1">
                <a:ea typeface="黑体" panose="02010609060101010101" charset="-122"/>
              </a:rPr>
              <a:t>（</a:t>
            </a:r>
            <a:r>
              <a:rPr lang="en-US" altLang="zh-CN" sz="3600" b="1">
                <a:ea typeface="黑体" panose="02010609060101010101" charset="-122"/>
              </a:rPr>
              <a:t>1</a:t>
            </a:r>
            <a:r>
              <a:rPr lang="zh-CN" altLang="en-US" sz="3600" b="1">
                <a:ea typeface="黑体" panose="02010609060101010101" charset="-122"/>
              </a:rPr>
              <a:t>）单符号位 ：   </a:t>
            </a:r>
            <a:endParaRPr lang="zh-CN" altLang="en-US" sz="3600" b="1">
              <a:ea typeface="黑体" panose="02010609060101010101" charset="-122"/>
            </a:endParaRPr>
          </a:p>
        </p:txBody>
      </p:sp>
      <p:sp>
        <p:nvSpPr>
          <p:cNvPr id="669699" name="Text Box 3"/>
          <p:cNvSpPr txBox="1">
            <a:spLocks noChangeArrowheads="1"/>
          </p:cNvSpPr>
          <p:nvPr/>
        </p:nvSpPr>
        <p:spPr bwMode="auto">
          <a:xfrm>
            <a:off x="1524000" y="1447800"/>
            <a:ext cx="1828800" cy="384175"/>
          </a:xfrm>
          <a:prstGeom prst="rect">
            <a:avLst/>
          </a:prstGeom>
          <a:noFill/>
          <a:ln w="9525">
            <a:noFill/>
            <a:miter lim="800000"/>
          </a:ln>
        </p:spPr>
        <p:txBody>
          <a:bodyPr>
            <a:spAutoFit/>
          </a:bodyPr>
          <a:lstStyle/>
          <a:p>
            <a:pPr>
              <a:lnSpc>
                <a:spcPct val="60000"/>
              </a:lnSpc>
            </a:pPr>
            <a:r>
              <a:rPr lang="en-US" altLang="zh-CN" sz="3200" b="1">
                <a:solidFill>
                  <a:schemeClr val="folHlink"/>
                </a:solidFill>
              </a:rPr>
              <a:t>0</a:t>
            </a:r>
            <a:r>
              <a:rPr lang="en-US" altLang="zh-CN" sz="3200" b="1"/>
              <a:t> 0111</a:t>
            </a:r>
            <a:endParaRPr lang="en-US" altLang="zh-CN" sz="3200" b="1"/>
          </a:p>
        </p:txBody>
      </p:sp>
      <p:sp>
        <p:nvSpPr>
          <p:cNvPr id="669700" name="Text Box 4"/>
          <p:cNvSpPr txBox="1">
            <a:spLocks noChangeArrowheads="1"/>
          </p:cNvSpPr>
          <p:nvPr/>
        </p:nvSpPr>
        <p:spPr bwMode="auto">
          <a:xfrm>
            <a:off x="1524000" y="1828800"/>
            <a:ext cx="1968500" cy="579438"/>
          </a:xfrm>
          <a:prstGeom prst="rect">
            <a:avLst/>
          </a:prstGeom>
          <a:noFill/>
          <a:ln w="9525">
            <a:noFill/>
            <a:miter lim="800000"/>
          </a:ln>
        </p:spPr>
        <p:txBody>
          <a:bodyPr>
            <a:spAutoFit/>
          </a:bodyPr>
          <a:lstStyle/>
          <a:p>
            <a:r>
              <a:rPr lang="en-US" altLang="zh-CN" sz="3200" b="1">
                <a:solidFill>
                  <a:schemeClr val="folHlink"/>
                </a:solidFill>
              </a:rPr>
              <a:t>0</a:t>
            </a:r>
            <a:r>
              <a:rPr lang="en-US" altLang="zh-CN" sz="3200" b="1"/>
              <a:t> 111</a:t>
            </a:r>
            <a:r>
              <a:rPr lang="en-US" altLang="zh-CN" sz="3200" b="1">
                <a:solidFill>
                  <a:schemeClr val="accent1"/>
                </a:solidFill>
              </a:rPr>
              <a:t>0</a:t>
            </a:r>
            <a:r>
              <a:rPr lang="en-US" altLang="zh-CN" sz="3200" b="1"/>
              <a:t>     </a:t>
            </a:r>
            <a:endParaRPr lang="en-US" altLang="zh-CN" sz="3200" b="1"/>
          </a:p>
        </p:txBody>
      </p:sp>
      <p:sp>
        <p:nvSpPr>
          <p:cNvPr id="669701" name="Text Box 5"/>
          <p:cNvSpPr txBox="1">
            <a:spLocks noChangeArrowheads="1"/>
          </p:cNvSpPr>
          <p:nvPr/>
        </p:nvSpPr>
        <p:spPr bwMode="auto">
          <a:xfrm>
            <a:off x="4038600" y="685800"/>
            <a:ext cx="3733800" cy="641350"/>
          </a:xfrm>
          <a:prstGeom prst="rect">
            <a:avLst/>
          </a:prstGeom>
          <a:noFill/>
          <a:ln w="9525">
            <a:noFill/>
            <a:miter lim="800000"/>
          </a:ln>
        </p:spPr>
        <p:txBody>
          <a:bodyPr>
            <a:spAutoFit/>
          </a:bodyPr>
          <a:lstStyle/>
          <a:p>
            <a:r>
              <a:rPr lang="zh-CN" altLang="en-US" sz="3600" b="1">
                <a:ea typeface="黑体" panose="02010609060101010101" charset="-122"/>
              </a:rPr>
              <a:t>（</a:t>
            </a:r>
            <a:r>
              <a:rPr lang="en-US" altLang="zh-CN" sz="3600" b="1">
                <a:ea typeface="黑体" panose="02010609060101010101" charset="-122"/>
              </a:rPr>
              <a:t>2</a:t>
            </a:r>
            <a:r>
              <a:rPr lang="zh-CN" altLang="en-US" sz="3600" b="1">
                <a:ea typeface="黑体" panose="02010609060101010101" charset="-122"/>
              </a:rPr>
              <a:t>）双符号位：</a:t>
            </a:r>
            <a:endParaRPr lang="zh-CN" altLang="en-US" sz="3600" b="1">
              <a:ea typeface="黑体" panose="02010609060101010101" charset="-122"/>
            </a:endParaRPr>
          </a:p>
        </p:txBody>
      </p:sp>
      <p:sp>
        <p:nvSpPr>
          <p:cNvPr id="669702" name="Text Box 6"/>
          <p:cNvSpPr txBox="1">
            <a:spLocks noChangeArrowheads="1"/>
          </p:cNvSpPr>
          <p:nvPr/>
        </p:nvSpPr>
        <p:spPr bwMode="auto">
          <a:xfrm>
            <a:off x="5562600" y="1828800"/>
            <a:ext cx="2114550" cy="579438"/>
          </a:xfrm>
          <a:prstGeom prst="rect">
            <a:avLst/>
          </a:prstGeom>
          <a:noFill/>
          <a:ln w="9525">
            <a:noFill/>
            <a:miter lim="800000"/>
          </a:ln>
        </p:spPr>
        <p:txBody>
          <a:bodyPr>
            <a:spAutoFit/>
          </a:bodyPr>
          <a:lstStyle/>
          <a:p>
            <a:r>
              <a:rPr lang="en-US" altLang="zh-CN" sz="3200" b="1">
                <a:solidFill>
                  <a:schemeClr val="folHlink"/>
                </a:solidFill>
              </a:rPr>
              <a:t>00</a:t>
            </a:r>
            <a:r>
              <a:rPr lang="en-US" altLang="zh-CN" sz="3200" b="1"/>
              <a:t> 111</a:t>
            </a:r>
            <a:r>
              <a:rPr lang="en-US" altLang="zh-CN" sz="3200" b="1">
                <a:solidFill>
                  <a:schemeClr val="accent1"/>
                </a:solidFill>
              </a:rPr>
              <a:t>0</a:t>
            </a:r>
            <a:r>
              <a:rPr lang="en-US" altLang="zh-CN" sz="3200" b="1"/>
              <a:t>     </a:t>
            </a:r>
            <a:endParaRPr lang="en-US" altLang="zh-CN" sz="3200" b="1"/>
          </a:p>
        </p:txBody>
      </p:sp>
      <p:sp>
        <p:nvSpPr>
          <p:cNvPr id="669703" name="Text Box 7"/>
          <p:cNvSpPr txBox="1">
            <a:spLocks noChangeArrowheads="1"/>
          </p:cNvSpPr>
          <p:nvPr/>
        </p:nvSpPr>
        <p:spPr bwMode="auto">
          <a:xfrm>
            <a:off x="5562600" y="1447800"/>
            <a:ext cx="2249488" cy="384175"/>
          </a:xfrm>
          <a:prstGeom prst="rect">
            <a:avLst/>
          </a:prstGeom>
          <a:noFill/>
          <a:ln w="9525">
            <a:noFill/>
            <a:miter lim="800000"/>
          </a:ln>
        </p:spPr>
        <p:txBody>
          <a:bodyPr>
            <a:spAutoFit/>
          </a:bodyPr>
          <a:lstStyle/>
          <a:p>
            <a:pPr>
              <a:lnSpc>
                <a:spcPct val="60000"/>
              </a:lnSpc>
            </a:pPr>
            <a:r>
              <a:rPr lang="en-US" altLang="zh-CN" sz="3200" b="1">
                <a:solidFill>
                  <a:schemeClr val="folHlink"/>
                </a:solidFill>
              </a:rPr>
              <a:t>00</a:t>
            </a:r>
            <a:r>
              <a:rPr lang="en-US" altLang="zh-CN" sz="3200" b="1"/>
              <a:t> 0111</a:t>
            </a:r>
            <a:endParaRPr lang="en-US" altLang="zh-CN" sz="3200" b="1"/>
          </a:p>
        </p:txBody>
      </p:sp>
      <p:sp>
        <p:nvSpPr>
          <p:cNvPr id="669704" name="Text Box 8"/>
          <p:cNvSpPr txBox="1">
            <a:spLocks noChangeArrowheads="1"/>
          </p:cNvSpPr>
          <p:nvPr/>
        </p:nvSpPr>
        <p:spPr bwMode="auto">
          <a:xfrm>
            <a:off x="304800" y="0"/>
            <a:ext cx="6629400" cy="701675"/>
          </a:xfrm>
          <a:prstGeom prst="rect">
            <a:avLst/>
          </a:prstGeom>
          <a:noFill/>
          <a:ln w="9525">
            <a:noFill/>
            <a:miter lim="800000"/>
          </a:ln>
        </p:spPr>
        <p:txBody>
          <a:bodyPr>
            <a:spAutoFit/>
          </a:bodyPr>
          <a:lstStyle/>
          <a:p>
            <a:r>
              <a:rPr lang="en-US" altLang="zh-CN" sz="4000" b="1"/>
              <a:t>2.</a:t>
            </a:r>
            <a:r>
              <a:rPr lang="zh-CN" altLang="en-US" sz="4000" b="1">
                <a:ea typeface="黑体" panose="02010609060101010101" charset="-122"/>
              </a:rPr>
              <a:t>正数补码移位规则</a:t>
            </a:r>
            <a:endParaRPr lang="zh-CN" altLang="en-US" sz="4000" b="1">
              <a:ea typeface="黑体" panose="02010609060101010101" charset="-122"/>
            </a:endParaRPr>
          </a:p>
        </p:txBody>
      </p:sp>
      <p:sp>
        <p:nvSpPr>
          <p:cNvPr id="669705" name="Text Box 9"/>
          <p:cNvSpPr txBox="1">
            <a:spLocks noChangeArrowheads="1"/>
          </p:cNvSpPr>
          <p:nvPr/>
        </p:nvSpPr>
        <p:spPr bwMode="auto">
          <a:xfrm>
            <a:off x="0" y="3733800"/>
            <a:ext cx="3962400" cy="641350"/>
          </a:xfrm>
          <a:prstGeom prst="rect">
            <a:avLst/>
          </a:prstGeom>
          <a:noFill/>
          <a:ln w="9525">
            <a:noFill/>
            <a:miter lim="800000"/>
          </a:ln>
        </p:spPr>
        <p:txBody>
          <a:bodyPr>
            <a:spAutoFit/>
          </a:bodyPr>
          <a:lstStyle/>
          <a:p>
            <a:r>
              <a:rPr lang="zh-CN" altLang="en-US" sz="3600" b="1">
                <a:latin typeface="黑体" panose="02010609060101010101" charset="-122"/>
                <a:ea typeface="黑体" panose="02010609060101010101" charset="-122"/>
              </a:rPr>
              <a:t>（</a:t>
            </a:r>
            <a:r>
              <a:rPr lang="en-US" altLang="zh-CN" sz="3600" b="1">
                <a:latin typeface="黑体" panose="02010609060101010101" charset="-122"/>
                <a:ea typeface="黑体" panose="02010609060101010101" charset="-122"/>
              </a:rPr>
              <a:t>3</a:t>
            </a:r>
            <a:r>
              <a:rPr lang="zh-CN" altLang="en-US" sz="3600" b="1">
                <a:latin typeface="黑体" panose="02010609060101010101" charset="-122"/>
                <a:ea typeface="黑体" panose="02010609060101010101" charset="-122"/>
              </a:rPr>
              <a:t>）移位规则</a:t>
            </a:r>
            <a:endParaRPr lang="zh-CN" altLang="en-US" sz="3600" b="1">
              <a:latin typeface="黑体" panose="02010609060101010101" charset="-122"/>
              <a:ea typeface="黑体" panose="02010609060101010101" charset="-122"/>
            </a:endParaRPr>
          </a:p>
        </p:txBody>
      </p:sp>
      <p:grpSp>
        <p:nvGrpSpPr>
          <p:cNvPr id="2" name="Group 10"/>
          <p:cNvGrpSpPr/>
          <p:nvPr/>
        </p:nvGrpSpPr>
        <p:grpSpPr bwMode="auto">
          <a:xfrm>
            <a:off x="381000" y="1676400"/>
            <a:ext cx="1066800" cy="579438"/>
            <a:chOff x="240" y="1056"/>
            <a:chExt cx="672" cy="365"/>
          </a:xfrm>
        </p:grpSpPr>
        <p:sp>
          <p:nvSpPr>
            <p:cNvPr id="20519" name="Line 11"/>
            <p:cNvSpPr>
              <a:spLocks noChangeShapeType="1"/>
            </p:cNvSpPr>
            <p:nvPr/>
          </p:nvSpPr>
          <p:spPr bwMode="auto">
            <a:xfrm>
              <a:off x="240" y="1392"/>
              <a:ext cx="624" cy="0"/>
            </a:xfrm>
            <a:prstGeom prst="line">
              <a:avLst/>
            </a:prstGeom>
            <a:noFill/>
            <a:ln w="38100">
              <a:solidFill>
                <a:schemeClr val="folHlink"/>
              </a:solidFill>
              <a:round/>
              <a:headEnd type="triangle" w="med" len="med"/>
            </a:ln>
          </p:spPr>
          <p:txBody>
            <a:bodyPr wrap="none" anchor="ctr"/>
            <a:lstStyle/>
            <a:p>
              <a:endParaRPr lang="zh-CN" altLang="en-US"/>
            </a:p>
          </p:txBody>
        </p:sp>
        <p:sp>
          <p:nvSpPr>
            <p:cNvPr id="20520" name="Text Box 12"/>
            <p:cNvSpPr txBox="1">
              <a:spLocks noChangeArrowheads="1"/>
            </p:cNvSpPr>
            <p:nvPr/>
          </p:nvSpPr>
          <p:spPr bwMode="auto">
            <a:xfrm>
              <a:off x="240" y="1056"/>
              <a:ext cx="672" cy="365"/>
            </a:xfrm>
            <a:prstGeom prst="rect">
              <a:avLst/>
            </a:prstGeom>
            <a:noFill/>
            <a:ln w="9525">
              <a:noFill/>
              <a:miter lim="800000"/>
            </a:ln>
          </p:spPr>
          <p:txBody>
            <a:bodyPr>
              <a:spAutoFit/>
            </a:bodyPr>
            <a:lstStyle/>
            <a:p>
              <a:r>
                <a:rPr lang="zh-CN" altLang="en-US" sz="3200" b="1">
                  <a:ea typeface="黑体" panose="02010609060101010101" charset="-122"/>
                </a:rPr>
                <a:t>左移</a:t>
              </a:r>
              <a:endParaRPr lang="zh-CN" altLang="en-US" sz="3200" b="1">
                <a:ea typeface="黑体" panose="02010609060101010101" charset="-122"/>
              </a:endParaRPr>
            </a:p>
          </p:txBody>
        </p:sp>
      </p:grpSp>
      <p:grpSp>
        <p:nvGrpSpPr>
          <p:cNvPr id="3" name="Group 13"/>
          <p:cNvGrpSpPr/>
          <p:nvPr/>
        </p:nvGrpSpPr>
        <p:grpSpPr bwMode="auto">
          <a:xfrm>
            <a:off x="304800" y="2209800"/>
            <a:ext cx="1143000" cy="579438"/>
            <a:chOff x="192" y="1392"/>
            <a:chExt cx="720" cy="365"/>
          </a:xfrm>
        </p:grpSpPr>
        <p:sp>
          <p:nvSpPr>
            <p:cNvPr id="20517" name="Text Box 14"/>
            <p:cNvSpPr txBox="1">
              <a:spLocks noChangeArrowheads="1"/>
            </p:cNvSpPr>
            <p:nvPr/>
          </p:nvSpPr>
          <p:spPr bwMode="auto">
            <a:xfrm>
              <a:off x="192" y="1392"/>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sp>
          <p:nvSpPr>
            <p:cNvPr id="20518" name="Line 15"/>
            <p:cNvSpPr>
              <a:spLocks noChangeShapeType="1"/>
            </p:cNvSpPr>
            <p:nvPr/>
          </p:nvSpPr>
          <p:spPr bwMode="auto">
            <a:xfrm>
              <a:off x="240" y="1728"/>
              <a:ext cx="672" cy="0"/>
            </a:xfrm>
            <a:prstGeom prst="line">
              <a:avLst/>
            </a:prstGeom>
            <a:noFill/>
            <a:ln w="38100">
              <a:solidFill>
                <a:schemeClr val="folHlink"/>
              </a:solidFill>
              <a:round/>
              <a:tailEnd type="triangle" w="med" len="med"/>
            </a:ln>
          </p:spPr>
          <p:txBody>
            <a:bodyPr wrap="none" anchor="ctr"/>
            <a:lstStyle/>
            <a:p>
              <a:endParaRPr lang="zh-CN" altLang="en-US"/>
            </a:p>
          </p:txBody>
        </p:sp>
      </p:grpSp>
      <p:grpSp>
        <p:nvGrpSpPr>
          <p:cNvPr id="4" name="Group 16"/>
          <p:cNvGrpSpPr/>
          <p:nvPr/>
        </p:nvGrpSpPr>
        <p:grpSpPr bwMode="auto">
          <a:xfrm>
            <a:off x="381000" y="2743200"/>
            <a:ext cx="1066800" cy="579438"/>
            <a:chOff x="240" y="1728"/>
            <a:chExt cx="672" cy="365"/>
          </a:xfrm>
        </p:grpSpPr>
        <p:sp>
          <p:nvSpPr>
            <p:cNvPr id="20515" name="Line 17"/>
            <p:cNvSpPr>
              <a:spLocks noChangeShapeType="1"/>
            </p:cNvSpPr>
            <p:nvPr/>
          </p:nvSpPr>
          <p:spPr bwMode="auto">
            <a:xfrm>
              <a:off x="240" y="2064"/>
              <a:ext cx="672"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0516" name="Text Box 18"/>
            <p:cNvSpPr txBox="1">
              <a:spLocks noChangeArrowheads="1"/>
            </p:cNvSpPr>
            <p:nvPr/>
          </p:nvSpPr>
          <p:spPr bwMode="auto">
            <a:xfrm>
              <a:off x="240" y="1728"/>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sp>
        <p:nvSpPr>
          <p:cNvPr id="669715" name="Text Box 19"/>
          <p:cNvSpPr txBox="1">
            <a:spLocks noChangeArrowheads="1"/>
          </p:cNvSpPr>
          <p:nvPr/>
        </p:nvSpPr>
        <p:spPr bwMode="auto">
          <a:xfrm>
            <a:off x="1524000" y="2362200"/>
            <a:ext cx="2012950" cy="579438"/>
          </a:xfrm>
          <a:prstGeom prst="rect">
            <a:avLst/>
          </a:prstGeom>
          <a:noFill/>
          <a:ln w="9525">
            <a:noFill/>
            <a:miter lim="800000"/>
          </a:ln>
        </p:spPr>
        <p:txBody>
          <a:bodyPr>
            <a:spAutoFit/>
          </a:bodyPr>
          <a:lstStyle/>
          <a:p>
            <a:r>
              <a:rPr lang="en-US" altLang="zh-CN" sz="3200" b="1">
                <a:solidFill>
                  <a:schemeClr val="folHlink"/>
                </a:solidFill>
              </a:rPr>
              <a:t>0</a:t>
            </a:r>
            <a:r>
              <a:rPr lang="en-US" altLang="zh-CN" sz="3200" b="1"/>
              <a:t> 0111     </a:t>
            </a:r>
            <a:endParaRPr lang="en-US" altLang="zh-CN" sz="3200" b="1"/>
          </a:p>
        </p:txBody>
      </p:sp>
      <p:sp>
        <p:nvSpPr>
          <p:cNvPr id="669716" name="Text Box 20"/>
          <p:cNvSpPr txBox="1">
            <a:spLocks noChangeArrowheads="1"/>
          </p:cNvSpPr>
          <p:nvPr/>
        </p:nvSpPr>
        <p:spPr bwMode="auto">
          <a:xfrm>
            <a:off x="1601788" y="2933700"/>
            <a:ext cx="1979612" cy="579438"/>
          </a:xfrm>
          <a:prstGeom prst="rect">
            <a:avLst/>
          </a:prstGeom>
          <a:noFill/>
          <a:ln w="9525">
            <a:noFill/>
            <a:miter lim="800000"/>
          </a:ln>
        </p:spPr>
        <p:txBody>
          <a:bodyPr>
            <a:spAutoFit/>
          </a:bodyPr>
          <a:lstStyle/>
          <a:p>
            <a:r>
              <a:rPr lang="en-US" altLang="zh-CN" sz="3200" b="1">
                <a:solidFill>
                  <a:schemeClr val="folHlink"/>
                </a:solidFill>
              </a:rPr>
              <a:t>0</a:t>
            </a:r>
            <a:r>
              <a:rPr lang="en-US" altLang="zh-CN" sz="3200" b="1"/>
              <a:t> 0011     </a:t>
            </a:r>
            <a:endParaRPr lang="en-US" altLang="zh-CN" sz="3200" b="1"/>
          </a:p>
        </p:txBody>
      </p:sp>
      <p:grpSp>
        <p:nvGrpSpPr>
          <p:cNvPr id="5" name="Group 21"/>
          <p:cNvGrpSpPr/>
          <p:nvPr/>
        </p:nvGrpSpPr>
        <p:grpSpPr bwMode="auto">
          <a:xfrm>
            <a:off x="4495800" y="1676400"/>
            <a:ext cx="1143000" cy="579438"/>
            <a:chOff x="2832" y="1056"/>
            <a:chExt cx="720" cy="365"/>
          </a:xfrm>
        </p:grpSpPr>
        <p:sp>
          <p:nvSpPr>
            <p:cNvPr id="20513" name="Line 22"/>
            <p:cNvSpPr>
              <a:spLocks noChangeShapeType="1"/>
            </p:cNvSpPr>
            <p:nvPr/>
          </p:nvSpPr>
          <p:spPr bwMode="auto">
            <a:xfrm>
              <a:off x="2832" y="1392"/>
              <a:ext cx="624" cy="0"/>
            </a:xfrm>
            <a:prstGeom prst="line">
              <a:avLst/>
            </a:prstGeom>
            <a:noFill/>
            <a:ln w="38100">
              <a:solidFill>
                <a:schemeClr val="folHlink"/>
              </a:solidFill>
              <a:round/>
              <a:headEnd type="triangle" w="med" len="med"/>
            </a:ln>
          </p:spPr>
          <p:txBody>
            <a:bodyPr wrap="none" anchor="ctr"/>
            <a:lstStyle/>
            <a:p>
              <a:endParaRPr lang="zh-CN" altLang="en-US"/>
            </a:p>
          </p:txBody>
        </p:sp>
        <p:sp>
          <p:nvSpPr>
            <p:cNvPr id="20514" name="Text Box 23"/>
            <p:cNvSpPr txBox="1">
              <a:spLocks noChangeArrowheads="1"/>
            </p:cNvSpPr>
            <p:nvPr/>
          </p:nvSpPr>
          <p:spPr bwMode="auto">
            <a:xfrm>
              <a:off x="2880" y="1056"/>
              <a:ext cx="672" cy="365"/>
            </a:xfrm>
            <a:prstGeom prst="rect">
              <a:avLst/>
            </a:prstGeom>
            <a:noFill/>
            <a:ln w="9525">
              <a:noFill/>
              <a:miter lim="800000"/>
            </a:ln>
          </p:spPr>
          <p:txBody>
            <a:bodyPr>
              <a:spAutoFit/>
            </a:bodyPr>
            <a:lstStyle/>
            <a:p>
              <a:r>
                <a:rPr lang="zh-CN" altLang="en-US" sz="3200" b="1">
                  <a:ea typeface="黑体" panose="02010609060101010101" charset="-122"/>
                </a:rPr>
                <a:t>左移</a:t>
              </a:r>
              <a:endParaRPr lang="zh-CN" altLang="en-US" sz="3200" b="1">
                <a:ea typeface="黑体" panose="02010609060101010101" charset="-122"/>
              </a:endParaRPr>
            </a:p>
          </p:txBody>
        </p:sp>
      </p:grpSp>
      <p:grpSp>
        <p:nvGrpSpPr>
          <p:cNvPr id="6" name="Group 24"/>
          <p:cNvGrpSpPr/>
          <p:nvPr/>
        </p:nvGrpSpPr>
        <p:grpSpPr bwMode="auto">
          <a:xfrm>
            <a:off x="4495800" y="2209800"/>
            <a:ext cx="1143000" cy="579438"/>
            <a:chOff x="2832" y="1392"/>
            <a:chExt cx="720" cy="365"/>
          </a:xfrm>
        </p:grpSpPr>
        <p:sp>
          <p:nvSpPr>
            <p:cNvPr id="20511" name="Line 25"/>
            <p:cNvSpPr>
              <a:spLocks noChangeShapeType="1"/>
            </p:cNvSpPr>
            <p:nvPr/>
          </p:nvSpPr>
          <p:spPr bwMode="auto">
            <a:xfrm flipV="1">
              <a:off x="2832" y="1728"/>
              <a:ext cx="624" cy="0"/>
            </a:xfrm>
            <a:prstGeom prst="line">
              <a:avLst/>
            </a:prstGeom>
            <a:noFill/>
            <a:ln w="38100">
              <a:solidFill>
                <a:schemeClr val="folHlink"/>
              </a:solidFill>
              <a:round/>
              <a:headEnd type="triangle" w="med" len="med"/>
            </a:ln>
          </p:spPr>
          <p:txBody>
            <a:bodyPr wrap="none" anchor="ctr"/>
            <a:lstStyle/>
            <a:p>
              <a:endParaRPr lang="zh-CN" altLang="en-US"/>
            </a:p>
          </p:txBody>
        </p:sp>
        <p:sp>
          <p:nvSpPr>
            <p:cNvPr id="20512" name="Text Box 26"/>
            <p:cNvSpPr txBox="1">
              <a:spLocks noChangeArrowheads="1"/>
            </p:cNvSpPr>
            <p:nvPr/>
          </p:nvSpPr>
          <p:spPr bwMode="auto">
            <a:xfrm>
              <a:off x="2880" y="1392"/>
              <a:ext cx="672" cy="365"/>
            </a:xfrm>
            <a:prstGeom prst="rect">
              <a:avLst/>
            </a:prstGeom>
            <a:noFill/>
            <a:ln w="9525">
              <a:noFill/>
              <a:miter lim="800000"/>
            </a:ln>
          </p:spPr>
          <p:txBody>
            <a:bodyPr>
              <a:spAutoFit/>
            </a:bodyPr>
            <a:lstStyle/>
            <a:p>
              <a:r>
                <a:rPr lang="zh-CN" altLang="en-US" sz="3200" b="1">
                  <a:ea typeface="黑体" panose="02010609060101010101" charset="-122"/>
                </a:rPr>
                <a:t>左移</a:t>
              </a:r>
              <a:endParaRPr lang="zh-CN" altLang="en-US" sz="3200" b="1">
                <a:ea typeface="黑体" panose="02010609060101010101" charset="-122"/>
              </a:endParaRPr>
            </a:p>
          </p:txBody>
        </p:sp>
      </p:grpSp>
      <p:grpSp>
        <p:nvGrpSpPr>
          <p:cNvPr id="7" name="Group 27"/>
          <p:cNvGrpSpPr/>
          <p:nvPr/>
        </p:nvGrpSpPr>
        <p:grpSpPr bwMode="auto">
          <a:xfrm>
            <a:off x="4572000" y="2743200"/>
            <a:ext cx="1066800" cy="579438"/>
            <a:chOff x="2880" y="1728"/>
            <a:chExt cx="672" cy="365"/>
          </a:xfrm>
        </p:grpSpPr>
        <p:sp>
          <p:nvSpPr>
            <p:cNvPr id="20509" name="Line 28"/>
            <p:cNvSpPr>
              <a:spLocks noChangeShapeType="1"/>
            </p:cNvSpPr>
            <p:nvPr/>
          </p:nvSpPr>
          <p:spPr bwMode="auto">
            <a:xfrm>
              <a:off x="2880" y="2064"/>
              <a:ext cx="624"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0510" name="Text Box 29"/>
            <p:cNvSpPr txBox="1">
              <a:spLocks noChangeArrowheads="1"/>
            </p:cNvSpPr>
            <p:nvPr/>
          </p:nvSpPr>
          <p:spPr bwMode="auto">
            <a:xfrm>
              <a:off x="2880" y="1728"/>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grpSp>
        <p:nvGrpSpPr>
          <p:cNvPr id="8" name="Group 30"/>
          <p:cNvGrpSpPr/>
          <p:nvPr/>
        </p:nvGrpSpPr>
        <p:grpSpPr bwMode="auto">
          <a:xfrm>
            <a:off x="4572000" y="3276600"/>
            <a:ext cx="1066800" cy="579438"/>
            <a:chOff x="2880" y="2064"/>
            <a:chExt cx="672" cy="365"/>
          </a:xfrm>
        </p:grpSpPr>
        <p:sp>
          <p:nvSpPr>
            <p:cNvPr id="20507" name="Line 31"/>
            <p:cNvSpPr>
              <a:spLocks noChangeShapeType="1"/>
            </p:cNvSpPr>
            <p:nvPr/>
          </p:nvSpPr>
          <p:spPr bwMode="auto">
            <a:xfrm>
              <a:off x="2880" y="2400"/>
              <a:ext cx="624"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0508" name="Text Box 32"/>
            <p:cNvSpPr txBox="1">
              <a:spLocks noChangeArrowheads="1"/>
            </p:cNvSpPr>
            <p:nvPr/>
          </p:nvSpPr>
          <p:spPr bwMode="auto">
            <a:xfrm>
              <a:off x="2880" y="2064"/>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sp>
        <p:nvSpPr>
          <p:cNvPr id="669729" name="Text Box 33"/>
          <p:cNvSpPr txBox="1">
            <a:spLocks noChangeArrowheads="1"/>
          </p:cNvSpPr>
          <p:nvPr/>
        </p:nvSpPr>
        <p:spPr bwMode="auto">
          <a:xfrm>
            <a:off x="5562600" y="2362200"/>
            <a:ext cx="2249488" cy="579438"/>
          </a:xfrm>
          <a:prstGeom prst="rect">
            <a:avLst/>
          </a:prstGeom>
          <a:noFill/>
          <a:ln w="9525">
            <a:noFill/>
            <a:miter lim="800000"/>
          </a:ln>
        </p:spPr>
        <p:txBody>
          <a:bodyPr>
            <a:spAutoFit/>
          </a:bodyPr>
          <a:lstStyle/>
          <a:p>
            <a:r>
              <a:rPr lang="en-US" altLang="zh-CN" sz="3200" b="1">
                <a:solidFill>
                  <a:schemeClr val="folHlink"/>
                </a:solidFill>
              </a:rPr>
              <a:t>0</a:t>
            </a:r>
            <a:r>
              <a:rPr lang="en-US" altLang="zh-CN" sz="3200" b="1"/>
              <a:t>1 110</a:t>
            </a:r>
            <a:r>
              <a:rPr lang="en-US" altLang="zh-CN" sz="3200" b="1">
                <a:solidFill>
                  <a:schemeClr val="accent1"/>
                </a:solidFill>
              </a:rPr>
              <a:t>0</a:t>
            </a:r>
            <a:r>
              <a:rPr lang="en-US" altLang="zh-CN" sz="3200" b="1"/>
              <a:t>     </a:t>
            </a:r>
            <a:endParaRPr lang="en-US" altLang="zh-CN" sz="3200" b="1"/>
          </a:p>
        </p:txBody>
      </p:sp>
      <p:sp>
        <p:nvSpPr>
          <p:cNvPr id="669730" name="Text Box 34"/>
          <p:cNvSpPr txBox="1">
            <a:spLocks noChangeArrowheads="1"/>
          </p:cNvSpPr>
          <p:nvPr/>
        </p:nvSpPr>
        <p:spPr bwMode="auto">
          <a:xfrm>
            <a:off x="5562600" y="2895600"/>
            <a:ext cx="2519363" cy="579438"/>
          </a:xfrm>
          <a:prstGeom prst="rect">
            <a:avLst/>
          </a:prstGeom>
          <a:noFill/>
          <a:ln w="9525">
            <a:noFill/>
            <a:miter lim="800000"/>
          </a:ln>
        </p:spPr>
        <p:txBody>
          <a:bodyPr>
            <a:spAutoFit/>
          </a:bodyPr>
          <a:lstStyle/>
          <a:p>
            <a:r>
              <a:rPr lang="en-US" altLang="zh-CN" sz="3200" b="1">
                <a:solidFill>
                  <a:schemeClr val="folHlink"/>
                </a:solidFill>
              </a:rPr>
              <a:t>00</a:t>
            </a:r>
            <a:r>
              <a:rPr lang="en-US" altLang="zh-CN" sz="3200" b="1"/>
              <a:t> 1110     </a:t>
            </a:r>
            <a:endParaRPr lang="en-US" altLang="zh-CN" sz="3200" b="1"/>
          </a:p>
        </p:txBody>
      </p:sp>
      <p:sp>
        <p:nvSpPr>
          <p:cNvPr id="669731" name="Text Box 35"/>
          <p:cNvSpPr txBox="1">
            <a:spLocks noChangeArrowheads="1"/>
          </p:cNvSpPr>
          <p:nvPr/>
        </p:nvSpPr>
        <p:spPr bwMode="auto">
          <a:xfrm>
            <a:off x="5562600" y="3429000"/>
            <a:ext cx="2609850" cy="579438"/>
          </a:xfrm>
          <a:prstGeom prst="rect">
            <a:avLst/>
          </a:prstGeom>
          <a:noFill/>
          <a:ln w="9525">
            <a:noFill/>
            <a:miter lim="800000"/>
          </a:ln>
        </p:spPr>
        <p:txBody>
          <a:bodyPr>
            <a:spAutoFit/>
          </a:bodyPr>
          <a:lstStyle/>
          <a:p>
            <a:r>
              <a:rPr lang="en-US" altLang="zh-CN" sz="3200" b="1">
                <a:solidFill>
                  <a:schemeClr val="folHlink"/>
                </a:solidFill>
              </a:rPr>
              <a:t>00</a:t>
            </a:r>
            <a:r>
              <a:rPr lang="en-US" altLang="zh-CN" sz="3200" b="1"/>
              <a:t> 0111     </a:t>
            </a:r>
            <a:endParaRPr lang="en-US" altLang="zh-CN" sz="3200" b="1"/>
          </a:p>
        </p:txBody>
      </p:sp>
      <p:sp>
        <p:nvSpPr>
          <p:cNvPr id="669732" name="Text Box 36"/>
          <p:cNvSpPr txBox="1">
            <a:spLocks noChangeArrowheads="1"/>
          </p:cNvSpPr>
          <p:nvPr/>
        </p:nvSpPr>
        <p:spPr bwMode="auto">
          <a:xfrm>
            <a:off x="228600" y="4419600"/>
            <a:ext cx="2057400" cy="641350"/>
          </a:xfrm>
          <a:prstGeom prst="rect">
            <a:avLst/>
          </a:prstGeom>
          <a:noFill/>
          <a:ln w="9525">
            <a:noFill/>
            <a:miter lim="800000"/>
          </a:ln>
        </p:spPr>
        <p:txBody>
          <a:bodyPr>
            <a:spAutoFit/>
          </a:bodyPr>
          <a:lstStyle/>
          <a:p>
            <a:r>
              <a:rPr lang="zh-CN" altLang="en-US" sz="3600" b="1">
                <a:solidFill>
                  <a:schemeClr val="folHlink"/>
                </a:solidFill>
                <a:ea typeface="黑体" panose="02010609060101010101" charset="-122"/>
              </a:rPr>
              <a:t>数符不变</a:t>
            </a:r>
            <a:endParaRPr lang="zh-CN" altLang="en-US" sz="3600" b="1">
              <a:solidFill>
                <a:schemeClr val="folHlink"/>
              </a:solidFill>
              <a:ea typeface="黑体" panose="02010609060101010101" charset="-122"/>
            </a:endParaRPr>
          </a:p>
        </p:txBody>
      </p:sp>
      <p:sp>
        <p:nvSpPr>
          <p:cNvPr id="669733" name="Text Box 37"/>
          <p:cNvSpPr txBox="1">
            <a:spLocks noChangeArrowheads="1"/>
          </p:cNvSpPr>
          <p:nvPr/>
        </p:nvSpPr>
        <p:spPr bwMode="auto">
          <a:xfrm>
            <a:off x="1981200" y="4495800"/>
            <a:ext cx="6629400" cy="1066800"/>
          </a:xfrm>
          <a:prstGeom prst="rect">
            <a:avLst/>
          </a:prstGeom>
          <a:noFill/>
          <a:ln w="9525">
            <a:noFill/>
            <a:miter lim="800000"/>
          </a:ln>
        </p:spPr>
        <p:txBody>
          <a:bodyPr>
            <a:spAutoFit/>
          </a:bodyPr>
          <a:lstStyle/>
          <a:p>
            <a:r>
              <a:rPr lang="zh-CN" altLang="en-US" sz="3200" b="1">
                <a:ea typeface="黑体" panose="02010609060101010101" charset="-122"/>
              </a:rPr>
              <a:t>（单：符号位不变；双：第一符号位不变）。</a:t>
            </a:r>
            <a:endParaRPr lang="zh-CN" altLang="en-US" sz="3200" b="1">
              <a:ea typeface="黑体" panose="02010609060101010101" charset="-122"/>
            </a:endParaRPr>
          </a:p>
        </p:txBody>
      </p:sp>
      <p:sp>
        <p:nvSpPr>
          <p:cNvPr id="669734" name="Text Box 38"/>
          <p:cNvSpPr txBox="1">
            <a:spLocks noChangeArrowheads="1"/>
          </p:cNvSpPr>
          <p:nvPr/>
        </p:nvSpPr>
        <p:spPr bwMode="auto">
          <a:xfrm>
            <a:off x="228600" y="5638800"/>
            <a:ext cx="1981200" cy="641350"/>
          </a:xfrm>
          <a:prstGeom prst="rect">
            <a:avLst/>
          </a:prstGeom>
          <a:noFill/>
          <a:ln w="9525">
            <a:noFill/>
            <a:miter lim="800000"/>
          </a:ln>
        </p:spPr>
        <p:txBody>
          <a:bodyPr>
            <a:spAutoFit/>
          </a:bodyPr>
          <a:lstStyle/>
          <a:p>
            <a:r>
              <a:rPr lang="zh-CN" altLang="en-US" sz="3600" b="1">
                <a:solidFill>
                  <a:schemeClr val="folHlink"/>
                </a:solidFill>
                <a:ea typeface="黑体" panose="02010609060101010101" charset="-122"/>
              </a:rPr>
              <a:t>空位补</a:t>
            </a:r>
            <a:r>
              <a:rPr lang="en-US" altLang="zh-CN" sz="3600" b="1">
                <a:solidFill>
                  <a:schemeClr val="folHlink"/>
                </a:solidFill>
                <a:ea typeface="黑体" panose="02010609060101010101" charset="-122"/>
              </a:rPr>
              <a:t>0</a:t>
            </a:r>
            <a:endParaRPr lang="en-US" altLang="zh-CN" sz="3600" b="1">
              <a:solidFill>
                <a:schemeClr val="folHlink"/>
              </a:solidFill>
              <a:ea typeface="黑体" panose="02010609060101010101" charset="-122"/>
            </a:endParaRPr>
          </a:p>
        </p:txBody>
      </p:sp>
      <p:sp>
        <p:nvSpPr>
          <p:cNvPr id="669735" name="Text Box 39"/>
          <p:cNvSpPr txBox="1">
            <a:spLocks noChangeArrowheads="1"/>
          </p:cNvSpPr>
          <p:nvPr/>
        </p:nvSpPr>
        <p:spPr bwMode="auto">
          <a:xfrm>
            <a:off x="1828800" y="5715000"/>
            <a:ext cx="7696200" cy="579438"/>
          </a:xfrm>
          <a:prstGeom prst="rect">
            <a:avLst/>
          </a:prstGeom>
          <a:noFill/>
          <a:ln w="9525">
            <a:noFill/>
            <a:miter lim="800000"/>
          </a:ln>
        </p:spPr>
        <p:txBody>
          <a:bodyPr>
            <a:spAutoFit/>
          </a:bodyPr>
          <a:lstStyle/>
          <a:p>
            <a:r>
              <a:rPr lang="zh-CN" altLang="en-US" sz="3200" b="1">
                <a:ea typeface="黑体" panose="02010609060101010101" charset="-122"/>
              </a:rPr>
              <a:t>（右移时第二符号位移至尾数最高位）。</a:t>
            </a:r>
            <a:endParaRPr lang="zh-CN" altLang="en-US" sz="3200" b="1">
              <a:ea typeface="黑体" panose="02010609060101010101"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69704"/>
                                        </p:tgtEl>
                                        <p:attrNameLst>
                                          <p:attrName>style.visibility</p:attrName>
                                        </p:attrNameLst>
                                      </p:cBhvr>
                                      <p:to>
                                        <p:strVal val="visible"/>
                                      </p:to>
                                    </p:set>
                                    <p:anim calcmode="lin" valueType="num">
                                      <p:cBhvr>
                                        <p:cTn id="7" dur="500" fill="hold"/>
                                        <p:tgtEl>
                                          <p:spTgt spid="669704"/>
                                        </p:tgtEl>
                                        <p:attrNameLst>
                                          <p:attrName>ppt_x</p:attrName>
                                        </p:attrNameLst>
                                      </p:cBhvr>
                                      <p:tavLst>
                                        <p:tav tm="0">
                                          <p:val>
                                            <p:strVal val="#ppt_x-#ppt_w/2"/>
                                          </p:val>
                                        </p:tav>
                                        <p:tav tm="100000">
                                          <p:val>
                                            <p:strVal val="#ppt_x"/>
                                          </p:val>
                                        </p:tav>
                                      </p:tavLst>
                                    </p:anim>
                                    <p:anim calcmode="lin" valueType="num">
                                      <p:cBhvr>
                                        <p:cTn id="8" dur="500" fill="hold"/>
                                        <p:tgtEl>
                                          <p:spTgt spid="669704"/>
                                        </p:tgtEl>
                                        <p:attrNameLst>
                                          <p:attrName>ppt_y</p:attrName>
                                        </p:attrNameLst>
                                      </p:cBhvr>
                                      <p:tavLst>
                                        <p:tav tm="0">
                                          <p:val>
                                            <p:strVal val="#ppt_y"/>
                                          </p:val>
                                        </p:tav>
                                        <p:tav tm="100000">
                                          <p:val>
                                            <p:strVal val="#ppt_y"/>
                                          </p:val>
                                        </p:tav>
                                      </p:tavLst>
                                    </p:anim>
                                    <p:anim calcmode="lin" valueType="num">
                                      <p:cBhvr>
                                        <p:cTn id="9" dur="500" fill="hold"/>
                                        <p:tgtEl>
                                          <p:spTgt spid="669704"/>
                                        </p:tgtEl>
                                        <p:attrNameLst>
                                          <p:attrName>ppt_w</p:attrName>
                                        </p:attrNameLst>
                                      </p:cBhvr>
                                      <p:tavLst>
                                        <p:tav tm="0">
                                          <p:val>
                                            <p:fltVal val="0"/>
                                          </p:val>
                                        </p:tav>
                                        <p:tav tm="100000">
                                          <p:val>
                                            <p:strVal val="#ppt_w"/>
                                          </p:val>
                                        </p:tav>
                                      </p:tavLst>
                                    </p:anim>
                                    <p:anim calcmode="lin" valueType="num">
                                      <p:cBhvr>
                                        <p:cTn id="10" dur="500" fill="hold"/>
                                        <p:tgtEl>
                                          <p:spTgt spid="66970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69698">
                                            <p:txEl>
                                              <p:pRg st="0" end="0"/>
                                            </p:txEl>
                                          </p:spTgt>
                                        </p:tgtEl>
                                        <p:attrNameLst>
                                          <p:attrName>style.visibility</p:attrName>
                                        </p:attrNameLst>
                                      </p:cBhvr>
                                      <p:to>
                                        <p:strVal val="visible"/>
                                      </p:to>
                                    </p:set>
                                    <p:animEffect transition="in" filter="wipe(left)">
                                      <p:cBhvr>
                                        <p:cTn id="15" dur="500"/>
                                        <p:tgtEl>
                                          <p:spTgt spid="66969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4" fill="hold" grpId="0" nodeType="clickEffect">
                                  <p:stCondLst>
                                    <p:cond delay="0"/>
                                  </p:stCondLst>
                                  <p:childTnLst>
                                    <p:set>
                                      <p:cBhvr>
                                        <p:cTn id="19" dur="1" fill="hold">
                                          <p:stCondLst>
                                            <p:cond delay="0"/>
                                          </p:stCondLst>
                                        </p:cTn>
                                        <p:tgtEl>
                                          <p:spTgt spid="669699"/>
                                        </p:tgtEl>
                                        <p:attrNameLst>
                                          <p:attrName>style.visibility</p:attrName>
                                        </p:attrNameLst>
                                      </p:cBhvr>
                                      <p:to>
                                        <p:strVal val="visible"/>
                                      </p:to>
                                    </p:set>
                                    <p:anim calcmode="lin" valueType="num">
                                      <p:cBhvr>
                                        <p:cTn id="20" dur="500" fill="hold"/>
                                        <p:tgtEl>
                                          <p:spTgt spid="669699"/>
                                        </p:tgtEl>
                                        <p:attrNameLst>
                                          <p:attrName>ppt_x</p:attrName>
                                        </p:attrNameLst>
                                      </p:cBhvr>
                                      <p:tavLst>
                                        <p:tav tm="0">
                                          <p:val>
                                            <p:strVal val="#ppt_x"/>
                                          </p:val>
                                        </p:tav>
                                        <p:tav tm="100000">
                                          <p:val>
                                            <p:strVal val="#ppt_x"/>
                                          </p:val>
                                        </p:tav>
                                      </p:tavLst>
                                    </p:anim>
                                    <p:anim calcmode="lin" valueType="num">
                                      <p:cBhvr>
                                        <p:cTn id="21" dur="500" fill="hold"/>
                                        <p:tgtEl>
                                          <p:spTgt spid="669699"/>
                                        </p:tgtEl>
                                        <p:attrNameLst>
                                          <p:attrName>ppt_y</p:attrName>
                                        </p:attrNameLst>
                                      </p:cBhvr>
                                      <p:tavLst>
                                        <p:tav tm="0">
                                          <p:val>
                                            <p:strVal val="#ppt_y+#ppt_h/2"/>
                                          </p:val>
                                        </p:tav>
                                        <p:tav tm="100000">
                                          <p:val>
                                            <p:strVal val="#ppt_y"/>
                                          </p:val>
                                        </p:tav>
                                      </p:tavLst>
                                    </p:anim>
                                    <p:anim calcmode="lin" valueType="num">
                                      <p:cBhvr>
                                        <p:cTn id="22" dur="500" fill="hold"/>
                                        <p:tgtEl>
                                          <p:spTgt spid="669699"/>
                                        </p:tgtEl>
                                        <p:attrNameLst>
                                          <p:attrName>ppt_w</p:attrName>
                                        </p:attrNameLst>
                                      </p:cBhvr>
                                      <p:tavLst>
                                        <p:tav tm="0">
                                          <p:val>
                                            <p:strVal val="#ppt_w"/>
                                          </p:val>
                                        </p:tav>
                                        <p:tav tm="100000">
                                          <p:val>
                                            <p:strVal val="#ppt_w"/>
                                          </p:val>
                                        </p:tav>
                                      </p:tavLst>
                                    </p:anim>
                                    <p:anim calcmode="lin" valueType="num">
                                      <p:cBhvr>
                                        <p:cTn id="23" dur="500" fill="hold"/>
                                        <p:tgtEl>
                                          <p:spTgt spid="669699"/>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right)">
                                      <p:cBhvr>
                                        <p:cTn id="28" dur="500"/>
                                        <p:tgtEl>
                                          <p:spTgt spid="2"/>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669700"/>
                                        </p:tgtEl>
                                        <p:attrNameLst>
                                          <p:attrName>style.visibility</p:attrName>
                                        </p:attrNameLst>
                                      </p:cBhvr>
                                      <p:to>
                                        <p:strVal val="visible"/>
                                      </p:to>
                                    </p:set>
                                    <p:animEffect transition="in" filter="wipe(right)">
                                      <p:cBhvr>
                                        <p:cTn id="32" dur="500"/>
                                        <p:tgtEl>
                                          <p:spTgt spid="6697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669715"/>
                                        </p:tgtEl>
                                        <p:attrNameLst>
                                          <p:attrName>style.visibility</p:attrName>
                                        </p:attrNameLst>
                                      </p:cBhvr>
                                      <p:to>
                                        <p:strVal val="visible"/>
                                      </p:to>
                                    </p:set>
                                    <p:animEffect transition="in" filter="wipe(left)">
                                      <p:cBhvr>
                                        <p:cTn id="41" dur="500"/>
                                        <p:tgtEl>
                                          <p:spTgt spid="6697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669716"/>
                                        </p:tgtEl>
                                        <p:attrNameLst>
                                          <p:attrName>style.visibility</p:attrName>
                                        </p:attrNameLst>
                                      </p:cBhvr>
                                      <p:to>
                                        <p:strVal val="visible"/>
                                      </p:to>
                                    </p:set>
                                    <p:animEffect transition="in" filter="wipe(left)">
                                      <p:cBhvr>
                                        <p:cTn id="50" dur="500"/>
                                        <p:tgtEl>
                                          <p:spTgt spid="66971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69701">
                                            <p:txEl>
                                              <p:pRg st="0" end="0"/>
                                            </p:txEl>
                                          </p:spTgt>
                                        </p:tgtEl>
                                        <p:attrNameLst>
                                          <p:attrName>style.visibility</p:attrName>
                                        </p:attrNameLst>
                                      </p:cBhvr>
                                      <p:to>
                                        <p:strVal val="visible"/>
                                      </p:to>
                                    </p:set>
                                    <p:animEffect transition="in" filter="wipe(left)">
                                      <p:cBhvr>
                                        <p:cTn id="55" dur="500"/>
                                        <p:tgtEl>
                                          <p:spTgt spid="669701">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4" fill="hold" grpId="0" nodeType="clickEffect">
                                  <p:stCondLst>
                                    <p:cond delay="0"/>
                                  </p:stCondLst>
                                  <p:childTnLst>
                                    <p:set>
                                      <p:cBhvr>
                                        <p:cTn id="59" dur="1" fill="hold">
                                          <p:stCondLst>
                                            <p:cond delay="0"/>
                                          </p:stCondLst>
                                        </p:cTn>
                                        <p:tgtEl>
                                          <p:spTgt spid="669703"/>
                                        </p:tgtEl>
                                        <p:attrNameLst>
                                          <p:attrName>style.visibility</p:attrName>
                                        </p:attrNameLst>
                                      </p:cBhvr>
                                      <p:to>
                                        <p:strVal val="visible"/>
                                      </p:to>
                                    </p:set>
                                    <p:anim calcmode="lin" valueType="num">
                                      <p:cBhvr>
                                        <p:cTn id="60" dur="500" fill="hold"/>
                                        <p:tgtEl>
                                          <p:spTgt spid="669703"/>
                                        </p:tgtEl>
                                        <p:attrNameLst>
                                          <p:attrName>ppt_x</p:attrName>
                                        </p:attrNameLst>
                                      </p:cBhvr>
                                      <p:tavLst>
                                        <p:tav tm="0">
                                          <p:val>
                                            <p:strVal val="#ppt_x"/>
                                          </p:val>
                                        </p:tav>
                                        <p:tav tm="100000">
                                          <p:val>
                                            <p:strVal val="#ppt_x"/>
                                          </p:val>
                                        </p:tav>
                                      </p:tavLst>
                                    </p:anim>
                                    <p:anim calcmode="lin" valueType="num">
                                      <p:cBhvr>
                                        <p:cTn id="61" dur="500" fill="hold"/>
                                        <p:tgtEl>
                                          <p:spTgt spid="669703"/>
                                        </p:tgtEl>
                                        <p:attrNameLst>
                                          <p:attrName>ppt_y</p:attrName>
                                        </p:attrNameLst>
                                      </p:cBhvr>
                                      <p:tavLst>
                                        <p:tav tm="0">
                                          <p:val>
                                            <p:strVal val="#ppt_y+#ppt_h/2"/>
                                          </p:val>
                                        </p:tav>
                                        <p:tav tm="100000">
                                          <p:val>
                                            <p:strVal val="#ppt_y"/>
                                          </p:val>
                                        </p:tav>
                                      </p:tavLst>
                                    </p:anim>
                                    <p:anim calcmode="lin" valueType="num">
                                      <p:cBhvr>
                                        <p:cTn id="62" dur="500" fill="hold"/>
                                        <p:tgtEl>
                                          <p:spTgt spid="669703"/>
                                        </p:tgtEl>
                                        <p:attrNameLst>
                                          <p:attrName>ppt_w</p:attrName>
                                        </p:attrNameLst>
                                      </p:cBhvr>
                                      <p:tavLst>
                                        <p:tav tm="0">
                                          <p:val>
                                            <p:strVal val="#ppt_w"/>
                                          </p:val>
                                        </p:tav>
                                        <p:tav tm="100000">
                                          <p:val>
                                            <p:strVal val="#ppt_w"/>
                                          </p:val>
                                        </p:tav>
                                      </p:tavLst>
                                    </p:anim>
                                    <p:anim calcmode="lin" valueType="num">
                                      <p:cBhvr>
                                        <p:cTn id="63" dur="500" fill="hold"/>
                                        <p:tgtEl>
                                          <p:spTgt spid="669703"/>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wipe(right)">
                                      <p:cBhvr>
                                        <p:cTn id="68" dur="500"/>
                                        <p:tgtEl>
                                          <p:spTgt spid="5"/>
                                        </p:tgtEl>
                                      </p:cBhvr>
                                    </p:animEffect>
                                  </p:childTnLst>
                                </p:cTn>
                              </p:par>
                            </p:childTnLst>
                          </p:cTn>
                        </p:par>
                        <p:par>
                          <p:cTn id="69" fill="hold">
                            <p:stCondLst>
                              <p:cond delay="500"/>
                            </p:stCondLst>
                            <p:childTnLst>
                              <p:par>
                                <p:cTn id="70" presetID="22" presetClass="entr" presetSubtype="2" fill="hold" grpId="0" nodeType="afterEffect">
                                  <p:stCondLst>
                                    <p:cond delay="0"/>
                                  </p:stCondLst>
                                  <p:childTnLst>
                                    <p:set>
                                      <p:cBhvr>
                                        <p:cTn id="71" dur="1" fill="hold">
                                          <p:stCondLst>
                                            <p:cond delay="0"/>
                                          </p:stCondLst>
                                        </p:cTn>
                                        <p:tgtEl>
                                          <p:spTgt spid="669702"/>
                                        </p:tgtEl>
                                        <p:attrNameLst>
                                          <p:attrName>style.visibility</p:attrName>
                                        </p:attrNameLst>
                                      </p:cBhvr>
                                      <p:to>
                                        <p:strVal val="visible"/>
                                      </p:to>
                                    </p:set>
                                    <p:animEffect transition="in" filter="wipe(right)">
                                      <p:cBhvr>
                                        <p:cTn id="72" dur="500"/>
                                        <p:tgtEl>
                                          <p:spTgt spid="66970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right)">
                                      <p:cBhvr>
                                        <p:cTn id="77" dur="500"/>
                                        <p:tgtEl>
                                          <p:spTgt spid="6"/>
                                        </p:tgtEl>
                                      </p:cBhvr>
                                    </p:animEffect>
                                  </p:childTnLst>
                                </p:cTn>
                              </p:par>
                            </p:childTnLst>
                          </p:cTn>
                        </p:par>
                        <p:par>
                          <p:cTn id="78" fill="hold">
                            <p:stCondLst>
                              <p:cond delay="500"/>
                            </p:stCondLst>
                            <p:childTnLst>
                              <p:par>
                                <p:cTn id="79" presetID="22" presetClass="entr" presetSubtype="2" fill="hold" grpId="0" nodeType="afterEffect">
                                  <p:stCondLst>
                                    <p:cond delay="0"/>
                                  </p:stCondLst>
                                  <p:childTnLst>
                                    <p:set>
                                      <p:cBhvr>
                                        <p:cTn id="80" dur="1" fill="hold">
                                          <p:stCondLst>
                                            <p:cond delay="0"/>
                                          </p:stCondLst>
                                        </p:cTn>
                                        <p:tgtEl>
                                          <p:spTgt spid="669729"/>
                                        </p:tgtEl>
                                        <p:attrNameLst>
                                          <p:attrName>style.visibility</p:attrName>
                                        </p:attrNameLst>
                                      </p:cBhvr>
                                      <p:to>
                                        <p:strVal val="visible"/>
                                      </p:to>
                                    </p:set>
                                    <p:animEffect transition="in" filter="wipe(right)">
                                      <p:cBhvr>
                                        <p:cTn id="81" dur="500"/>
                                        <p:tgtEl>
                                          <p:spTgt spid="66972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ipe(left)">
                                      <p:cBhvr>
                                        <p:cTn id="86" dur="500"/>
                                        <p:tgtEl>
                                          <p:spTgt spid="7"/>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669730"/>
                                        </p:tgtEl>
                                        <p:attrNameLst>
                                          <p:attrName>style.visibility</p:attrName>
                                        </p:attrNameLst>
                                      </p:cBhvr>
                                      <p:to>
                                        <p:strVal val="visible"/>
                                      </p:to>
                                    </p:set>
                                    <p:animEffect transition="in" filter="wipe(left)">
                                      <p:cBhvr>
                                        <p:cTn id="90" dur="500"/>
                                        <p:tgtEl>
                                          <p:spTgt spid="66973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wipe(left)">
                                      <p:cBhvr>
                                        <p:cTn id="95" dur="500"/>
                                        <p:tgtEl>
                                          <p:spTgt spid="8"/>
                                        </p:tgtEl>
                                      </p:cBhvr>
                                    </p:animEffec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669731"/>
                                        </p:tgtEl>
                                        <p:attrNameLst>
                                          <p:attrName>style.visibility</p:attrName>
                                        </p:attrNameLst>
                                      </p:cBhvr>
                                      <p:to>
                                        <p:strVal val="visible"/>
                                      </p:to>
                                    </p:set>
                                    <p:animEffect transition="in" filter="wipe(left)">
                                      <p:cBhvr>
                                        <p:cTn id="99" dur="500"/>
                                        <p:tgtEl>
                                          <p:spTgt spid="66973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669705">
                                            <p:txEl>
                                              <p:pRg st="0" end="0"/>
                                            </p:txEl>
                                          </p:spTgt>
                                        </p:tgtEl>
                                        <p:attrNameLst>
                                          <p:attrName>style.visibility</p:attrName>
                                        </p:attrNameLst>
                                      </p:cBhvr>
                                      <p:to>
                                        <p:strVal val="visible"/>
                                      </p:to>
                                    </p:set>
                                    <p:animEffect transition="in" filter="wipe(left)">
                                      <p:cBhvr>
                                        <p:cTn id="104" dur="500"/>
                                        <p:tgtEl>
                                          <p:spTgt spid="669705">
                                            <p:txEl>
                                              <p:pRg st="0" end="0"/>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23" presetClass="entr" presetSubtype="16" fill="hold" grpId="0" nodeType="clickEffect">
                                  <p:stCondLst>
                                    <p:cond delay="0"/>
                                  </p:stCondLst>
                                  <p:childTnLst>
                                    <p:set>
                                      <p:cBhvr>
                                        <p:cTn id="108" dur="1" fill="hold">
                                          <p:stCondLst>
                                            <p:cond delay="0"/>
                                          </p:stCondLst>
                                        </p:cTn>
                                        <p:tgtEl>
                                          <p:spTgt spid="669732"/>
                                        </p:tgtEl>
                                        <p:attrNameLst>
                                          <p:attrName>style.visibility</p:attrName>
                                        </p:attrNameLst>
                                      </p:cBhvr>
                                      <p:to>
                                        <p:strVal val="visible"/>
                                      </p:to>
                                    </p:set>
                                    <p:anim calcmode="lin" valueType="num">
                                      <p:cBhvr>
                                        <p:cTn id="109" dur="500" fill="hold"/>
                                        <p:tgtEl>
                                          <p:spTgt spid="669732"/>
                                        </p:tgtEl>
                                        <p:attrNameLst>
                                          <p:attrName>ppt_w</p:attrName>
                                        </p:attrNameLst>
                                      </p:cBhvr>
                                      <p:tavLst>
                                        <p:tav tm="0">
                                          <p:val>
                                            <p:fltVal val="0"/>
                                          </p:val>
                                        </p:tav>
                                        <p:tav tm="100000">
                                          <p:val>
                                            <p:strVal val="#ppt_w"/>
                                          </p:val>
                                        </p:tav>
                                      </p:tavLst>
                                    </p:anim>
                                    <p:anim calcmode="lin" valueType="num">
                                      <p:cBhvr>
                                        <p:cTn id="110" dur="500" fill="hold"/>
                                        <p:tgtEl>
                                          <p:spTgt spid="669732"/>
                                        </p:tgtEl>
                                        <p:attrNameLst>
                                          <p:attrName>ppt_h</p:attrName>
                                        </p:attrNameLst>
                                      </p:cBhvr>
                                      <p:tavLst>
                                        <p:tav tm="0">
                                          <p:val>
                                            <p:fltVal val="0"/>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669733"/>
                                        </p:tgtEl>
                                        <p:attrNameLst>
                                          <p:attrName>style.visibility</p:attrName>
                                        </p:attrNameLst>
                                      </p:cBhvr>
                                      <p:to>
                                        <p:strVal val="visible"/>
                                      </p:to>
                                    </p:set>
                                    <p:animEffect transition="in" filter="wipe(left)">
                                      <p:cBhvr>
                                        <p:cTn id="115" dur="500"/>
                                        <p:tgtEl>
                                          <p:spTgt spid="669733"/>
                                        </p:tgtEl>
                                      </p:cBhvr>
                                    </p:animEffect>
                                  </p:childTnLst>
                                </p:cTn>
                              </p:par>
                            </p:childTnLst>
                          </p:cTn>
                        </p:par>
                      </p:childTnLst>
                    </p:cTn>
                  </p:par>
                  <p:par>
                    <p:cTn id="116" fill="hold">
                      <p:stCondLst>
                        <p:cond delay="indefinite"/>
                      </p:stCondLst>
                      <p:childTnLst>
                        <p:par>
                          <p:cTn id="117" fill="hold">
                            <p:stCondLst>
                              <p:cond delay="0"/>
                            </p:stCondLst>
                            <p:childTnLst>
                              <p:par>
                                <p:cTn id="118" presetID="23" presetClass="entr" presetSubtype="16" fill="hold" grpId="0" nodeType="clickEffect">
                                  <p:stCondLst>
                                    <p:cond delay="0"/>
                                  </p:stCondLst>
                                  <p:childTnLst>
                                    <p:set>
                                      <p:cBhvr>
                                        <p:cTn id="119" dur="1" fill="hold">
                                          <p:stCondLst>
                                            <p:cond delay="0"/>
                                          </p:stCondLst>
                                        </p:cTn>
                                        <p:tgtEl>
                                          <p:spTgt spid="669734"/>
                                        </p:tgtEl>
                                        <p:attrNameLst>
                                          <p:attrName>style.visibility</p:attrName>
                                        </p:attrNameLst>
                                      </p:cBhvr>
                                      <p:to>
                                        <p:strVal val="visible"/>
                                      </p:to>
                                    </p:set>
                                    <p:anim calcmode="lin" valueType="num">
                                      <p:cBhvr>
                                        <p:cTn id="120" dur="500" fill="hold"/>
                                        <p:tgtEl>
                                          <p:spTgt spid="669734"/>
                                        </p:tgtEl>
                                        <p:attrNameLst>
                                          <p:attrName>ppt_w</p:attrName>
                                        </p:attrNameLst>
                                      </p:cBhvr>
                                      <p:tavLst>
                                        <p:tav tm="0">
                                          <p:val>
                                            <p:fltVal val="0"/>
                                          </p:val>
                                        </p:tav>
                                        <p:tav tm="100000">
                                          <p:val>
                                            <p:strVal val="#ppt_w"/>
                                          </p:val>
                                        </p:tav>
                                      </p:tavLst>
                                    </p:anim>
                                    <p:anim calcmode="lin" valueType="num">
                                      <p:cBhvr>
                                        <p:cTn id="121" dur="500" fill="hold"/>
                                        <p:tgtEl>
                                          <p:spTgt spid="669734"/>
                                        </p:tgtEl>
                                        <p:attrNameLst>
                                          <p:attrName>ppt_h</p:attrName>
                                        </p:attrNameLst>
                                      </p:cBhvr>
                                      <p:tavLst>
                                        <p:tav tm="0">
                                          <p:val>
                                            <p:fltVal val="0"/>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669735">
                                            <p:txEl>
                                              <p:pRg st="0" end="0"/>
                                            </p:txEl>
                                          </p:spTgt>
                                        </p:tgtEl>
                                        <p:attrNameLst>
                                          <p:attrName>style.visibility</p:attrName>
                                        </p:attrNameLst>
                                      </p:cBhvr>
                                      <p:to>
                                        <p:strVal val="visible"/>
                                      </p:to>
                                    </p:set>
                                    <p:animEffect transition="in" filter="wipe(left)">
                                      <p:cBhvr>
                                        <p:cTn id="126" dur="500"/>
                                        <p:tgtEl>
                                          <p:spTgt spid="6697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698" grpId="0" autoUpdateAnimBg="0" build="p"/>
      <p:bldP spid="669699" grpId="0" autoUpdateAnimBg="0"/>
      <p:bldP spid="669700" grpId="0" autoUpdateAnimBg="0"/>
      <p:bldP spid="669701" grpId="0" autoUpdateAnimBg="0" build="p"/>
      <p:bldP spid="669702" grpId="0" autoUpdateAnimBg="0"/>
      <p:bldP spid="669703" grpId="0" autoUpdateAnimBg="0"/>
      <p:bldP spid="669704" grpId="0" autoUpdateAnimBg="0"/>
      <p:bldP spid="669705" grpId="0" autoUpdateAnimBg="0" build="p"/>
      <p:bldP spid="669715" grpId="0" autoUpdateAnimBg="0"/>
      <p:bldP spid="669716" grpId="0" autoUpdateAnimBg="0"/>
      <p:bldP spid="669729" grpId="0" autoUpdateAnimBg="0"/>
      <p:bldP spid="669730" grpId="0" autoUpdateAnimBg="0"/>
      <p:bldP spid="669731" grpId="0" autoUpdateAnimBg="0"/>
      <p:bldP spid="669732" grpId="0" autoUpdateAnimBg="0"/>
      <p:bldP spid="669733" grpId="0" autoUpdateAnimBg="0"/>
      <p:bldP spid="669734" grpId="0" autoUpdateAnimBg="0"/>
      <p:bldP spid="669735" grpId="0" autoUpdateAnimBg="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a:spLocks noGrp="1"/>
          </p:cNvSpPr>
          <p:nvPr>
            <p:ph type="sldNum" sz="quarter" idx="12"/>
          </p:nvPr>
        </p:nvSpPr>
        <p:spPr>
          <a:xfrm>
            <a:off x="609600" y="6245225"/>
            <a:ext cx="1981200" cy="476250"/>
          </a:xfrm>
          <a:noFill/>
        </p:spPr>
        <p:txBody>
          <a:bodyPr/>
          <a:lstStyle/>
          <a:p>
            <a:pPr algn="l"/>
            <a:fld id="{9714A57A-7FE6-4101-8C99-A253EAFBE42B}"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71746" name="Text Box 2"/>
          <p:cNvSpPr txBox="1">
            <a:spLocks noChangeArrowheads="1"/>
          </p:cNvSpPr>
          <p:nvPr/>
        </p:nvSpPr>
        <p:spPr bwMode="auto">
          <a:xfrm>
            <a:off x="0" y="762000"/>
            <a:ext cx="3505200" cy="641350"/>
          </a:xfrm>
          <a:prstGeom prst="rect">
            <a:avLst/>
          </a:prstGeom>
          <a:noFill/>
          <a:ln w="9525">
            <a:noFill/>
            <a:miter lim="800000"/>
          </a:ln>
        </p:spPr>
        <p:txBody>
          <a:bodyPr>
            <a:spAutoFit/>
          </a:bodyPr>
          <a:lstStyle/>
          <a:p>
            <a:r>
              <a:rPr lang="zh-CN" altLang="en-US" sz="3600" b="1">
                <a:ea typeface="黑体" panose="02010609060101010101" charset="-122"/>
              </a:rPr>
              <a:t>（</a:t>
            </a:r>
            <a:r>
              <a:rPr lang="en-US" altLang="zh-CN" sz="3600" b="1">
                <a:ea typeface="黑体" panose="02010609060101010101" charset="-122"/>
              </a:rPr>
              <a:t>1</a:t>
            </a:r>
            <a:r>
              <a:rPr lang="zh-CN" altLang="en-US" sz="3600" b="1">
                <a:ea typeface="黑体" panose="02010609060101010101" charset="-122"/>
              </a:rPr>
              <a:t>）单符号位 ：   </a:t>
            </a:r>
            <a:endParaRPr lang="zh-CN" altLang="en-US" sz="3600" b="1">
              <a:ea typeface="黑体" panose="02010609060101010101" charset="-122"/>
            </a:endParaRPr>
          </a:p>
        </p:txBody>
      </p:sp>
      <p:sp>
        <p:nvSpPr>
          <p:cNvPr id="671747" name="Text Box 3"/>
          <p:cNvSpPr txBox="1">
            <a:spLocks noChangeArrowheads="1"/>
          </p:cNvSpPr>
          <p:nvPr/>
        </p:nvSpPr>
        <p:spPr bwMode="auto">
          <a:xfrm>
            <a:off x="1676400" y="1600200"/>
            <a:ext cx="1828800" cy="384175"/>
          </a:xfrm>
          <a:prstGeom prst="rect">
            <a:avLst/>
          </a:prstGeom>
          <a:noFill/>
          <a:ln w="9525">
            <a:noFill/>
            <a:miter lim="800000"/>
          </a:ln>
        </p:spPr>
        <p:txBody>
          <a:bodyPr>
            <a:spAutoFit/>
          </a:bodyPr>
          <a:lstStyle/>
          <a:p>
            <a:pPr>
              <a:lnSpc>
                <a:spcPct val="60000"/>
              </a:lnSpc>
            </a:pPr>
            <a:r>
              <a:rPr lang="en-US" altLang="zh-CN" sz="3200" b="1">
                <a:solidFill>
                  <a:schemeClr val="folHlink"/>
                </a:solidFill>
              </a:rPr>
              <a:t>1</a:t>
            </a:r>
            <a:r>
              <a:rPr lang="en-US" altLang="zh-CN" sz="3200" b="1"/>
              <a:t> 1011</a:t>
            </a:r>
            <a:endParaRPr lang="en-US" altLang="zh-CN" sz="3200" b="1"/>
          </a:p>
        </p:txBody>
      </p:sp>
      <p:sp>
        <p:nvSpPr>
          <p:cNvPr id="671748" name="Text Box 4"/>
          <p:cNvSpPr txBox="1">
            <a:spLocks noChangeArrowheads="1"/>
          </p:cNvSpPr>
          <p:nvPr/>
        </p:nvSpPr>
        <p:spPr bwMode="auto">
          <a:xfrm>
            <a:off x="1676400" y="1981200"/>
            <a:ext cx="2220913" cy="579438"/>
          </a:xfrm>
          <a:prstGeom prst="rect">
            <a:avLst/>
          </a:prstGeom>
          <a:noFill/>
          <a:ln w="9525">
            <a:noFill/>
            <a:miter lim="800000"/>
          </a:ln>
        </p:spPr>
        <p:txBody>
          <a:bodyPr>
            <a:spAutoFit/>
          </a:bodyPr>
          <a:lstStyle/>
          <a:p>
            <a:r>
              <a:rPr lang="en-US" altLang="zh-CN" sz="3200" b="1">
                <a:solidFill>
                  <a:schemeClr val="folHlink"/>
                </a:solidFill>
              </a:rPr>
              <a:t>1</a:t>
            </a:r>
            <a:r>
              <a:rPr lang="en-US" altLang="zh-CN" sz="3200" b="1"/>
              <a:t> 011</a:t>
            </a:r>
            <a:r>
              <a:rPr lang="en-US" altLang="zh-CN" sz="3200" b="1">
                <a:solidFill>
                  <a:schemeClr val="accent1"/>
                </a:solidFill>
              </a:rPr>
              <a:t>0</a:t>
            </a:r>
            <a:r>
              <a:rPr lang="en-US" altLang="zh-CN" sz="3200" b="1"/>
              <a:t>     </a:t>
            </a:r>
            <a:endParaRPr lang="en-US" altLang="zh-CN" sz="3200" b="1"/>
          </a:p>
        </p:txBody>
      </p:sp>
      <p:sp>
        <p:nvSpPr>
          <p:cNvPr id="671749" name="Text Box 5"/>
          <p:cNvSpPr txBox="1">
            <a:spLocks noChangeArrowheads="1"/>
          </p:cNvSpPr>
          <p:nvPr/>
        </p:nvSpPr>
        <p:spPr bwMode="auto">
          <a:xfrm>
            <a:off x="3962400" y="685800"/>
            <a:ext cx="3733800" cy="641350"/>
          </a:xfrm>
          <a:prstGeom prst="rect">
            <a:avLst/>
          </a:prstGeom>
          <a:noFill/>
          <a:ln w="9525">
            <a:noFill/>
            <a:miter lim="800000"/>
          </a:ln>
        </p:spPr>
        <p:txBody>
          <a:bodyPr>
            <a:spAutoFit/>
          </a:bodyPr>
          <a:lstStyle/>
          <a:p>
            <a:r>
              <a:rPr lang="zh-CN" altLang="en-US" sz="3600" b="1">
                <a:ea typeface="黑体" panose="02010609060101010101" charset="-122"/>
              </a:rPr>
              <a:t>（</a:t>
            </a:r>
            <a:r>
              <a:rPr lang="en-US" altLang="zh-CN" sz="3600" b="1">
                <a:ea typeface="黑体" panose="02010609060101010101" charset="-122"/>
              </a:rPr>
              <a:t>2</a:t>
            </a:r>
            <a:r>
              <a:rPr lang="zh-CN" altLang="en-US" sz="3600" b="1">
                <a:ea typeface="黑体" panose="02010609060101010101" charset="-122"/>
              </a:rPr>
              <a:t>）双符号位：</a:t>
            </a:r>
            <a:endParaRPr lang="zh-CN" altLang="en-US" sz="3600" b="1">
              <a:ea typeface="黑体" panose="02010609060101010101" charset="-122"/>
            </a:endParaRPr>
          </a:p>
        </p:txBody>
      </p:sp>
      <p:sp>
        <p:nvSpPr>
          <p:cNvPr id="671750" name="Text Box 6"/>
          <p:cNvSpPr txBox="1">
            <a:spLocks noChangeArrowheads="1"/>
          </p:cNvSpPr>
          <p:nvPr/>
        </p:nvSpPr>
        <p:spPr bwMode="auto">
          <a:xfrm>
            <a:off x="5334000" y="1981200"/>
            <a:ext cx="2387600" cy="579438"/>
          </a:xfrm>
          <a:prstGeom prst="rect">
            <a:avLst/>
          </a:prstGeom>
          <a:noFill/>
          <a:ln w="9525">
            <a:noFill/>
            <a:miter lim="800000"/>
          </a:ln>
        </p:spPr>
        <p:txBody>
          <a:bodyPr>
            <a:spAutoFit/>
          </a:bodyPr>
          <a:lstStyle/>
          <a:p>
            <a:r>
              <a:rPr lang="en-US" altLang="zh-CN" sz="3200" b="1">
                <a:solidFill>
                  <a:schemeClr val="folHlink"/>
                </a:solidFill>
              </a:rPr>
              <a:t>1</a:t>
            </a:r>
            <a:r>
              <a:rPr lang="en-US" altLang="zh-CN" sz="3200" b="1"/>
              <a:t>0 110</a:t>
            </a:r>
            <a:r>
              <a:rPr lang="en-US" altLang="zh-CN" sz="3200" b="1">
                <a:solidFill>
                  <a:schemeClr val="accent1"/>
                </a:solidFill>
              </a:rPr>
              <a:t>0</a:t>
            </a:r>
            <a:r>
              <a:rPr lang="en-US" altLang="zh-CN" sz="3200" b="1"/>
              <a:t>     </a:t>
            </a:r>
            <a:endParaRPr lang="en-US" altLang="zh-CN" sz="3200" b="1"/>
          </a:p>
        </p:txBody>
      </p:sp>
      <p:sp>
        <p:nvSpPr>
          <p:cNvPr id="671751" name="Text Box 7"/>
          <p:cNvSpPr txBox="1">
            <a:spLocks noChangeArrowheads="1"/>
          </p:cNvSpPr>
          <p:nvPr/>
        </p:nvSpPr>
        <p:spPr bwMode="auto">
          <a:xfrm>
            <a:off x="5334000" y="1600200"/>
            <a:ext cx="2117725" cy="384175"/>
          </a:xfrm>
          <a:prstGeom prst="rect">
            <a:avLst/>
          </a:prstGeom>
          <a:noFill/>
          <a:ln w="9525">
            <a:noFill/>
            <a:miter lim="800000"/>
          </a:ln>
        </p:spPr>
        <p:txBody>
          <a:bodyPr>
            <a:spAutoFit/>
          </a:bodyPr>
          <a:lstStyle/>
          <a:p>
            <a:pPr>
              <a:lnSpc>
                <a:spcPct val="60000"/>
              </a:lnSpc>
            </a:pPr>
            <a:r>
              <a:rPr lang="en-US" altLang="zh-CN" sz="3200" b="1">
                <a:solidFill>
                  <a:schemeClr val="folHlink"/>
                </a:solidFill>
              </a:rPr>
              <a:t>11</a:t>
            </a:r>
            <a:r>
              <a:rPr lang="en-US" altLang="zh-CN" sz="3200" b="1"/>
              <a:t> 0110</a:t>
            </a:r>
            <a:endParaRPr lang="en-US" altLang="zh-CN" sz="3200" b="1"/>
          </a:p>
        </p:txBody>
      </p:sp>
      <p:sp>
        <p:nvSpPr>
          <p:cNvPr id="671752" name="Text Box 8"/>
          <p:cNvSpPr txBox="1">
            <a:spLocks noChangeArrowheads="1"/>
          </p:cNvSpPr>
          <p:nvPr/>
        </p:nvSpPr>
        <p:spPr bwMode="auto">
          <a:xfrm>
            <a:off x="228600" y="0"/>
            <a:ext cx="5791200" cy="701675"/>
          </a:xfrm>
          <a:prstGeom prst="rect">
            <a:avLst/>
          </a:prstGeom>
          <a:noFill/>
          <a:ln w="9525">
            <a:noFill/>
            <a:miter lim="800000"/>
          </a:ln>
        </p:spPr>
        <p:txBody>
          <a:bodyPr>
            <a:spAutoFit/>
          </a:bodyPr>
          <a:lstStyle/>
          <a:p>
            <a:r>
              <a:rPr lang="en-US" altLang="zh-CN" sz="4000" b="1"/>
              <a:t>3.</a:t>
            </a:r>
            <a:r>
              <a:rPr lang="zh-CN" altLang="en-US" sz="4000" b="1">
                <a:ea typeface="黑体" panose="02010609060101010101" charset="-122"/>
              </a:rPr>
              <a:t>负数补码移位规则</a:t>
            </a:r>
            <a:endParaRPr lang="zh-CN" altLang="en-US" sz="4000" b="1">
              <a:ea typeface="黑体" panose="02010609060101010101" charset="-122"/>
            </a:endParaRPr>
          </a:p>
        </p:txBody>
      </p:sp>
      <p:sp>
        <p:nvSpPr>
          <p:cNvPr id="671753" name="Text Box 9"/>
          <p:cNvSpPr txBox="1">
            <a:spLocks noChangeArrowheads="1"/>
          </p:cNvSpPr>
          <p:nvPr/>
        </p:nvSpPr>
        <p:spPr bwMode="auto">
          <a:xfrm>
            <a:off x="0" y="3733800"/>
            <a:ext cx="3962400" cy="641350"/>
          </a:xfrm>
          <a:prstGeom prst="rect">
            <a:avLst/>
          </a:prstGeom>
          <a:noFill/>
          <a:ln w="9525">
            <a:noFill/>
            <a:miter lim="800000"/>
          </a:ln>
        </p:spPr>
        <p:txBody>
          <a:bodyPr>
            <a:spAutoFit/>
          </a:bodyPr>
          <a:lstStyle/>
          <a:p>
            <a:r>
              <a:rPr lang="zh-CN" altLang="en-US" sz="3600" b="1">
                <a:latin typeface="黑体" panose="02010609060101010101" charset="-122"/>
                <a:ea typeface="黑体" panose="02010609060101010101" charset="-122"/>
              </a:rPr>
              <a:t>（</a:t>
            </a:r>
            <a:r>
              <a:rPr lang="en-US" altLang="zh-CN" sz="3600" b="1">
                <a:latin typeface="黑体" panose="02010609060101010101" charset="-122"/>
                <a:ea typeface="黑体" panose="02010609060101010101" charset="-122"/>
              </a:rPr>
              <a:t>3</a:t>
            </a:r>
            <a:r>
              <a:rPr lang="zh-CN" altLang="en-US" sz="3600" b="1">
                <a:latin typeface="黑体" panose="02010609060101010101" charset="-122"/>
                <a:ea typeface="黑体" panose="02010609060101010101" charset="-122"/>
              </a:rPr>
              <a:t>）移位规则</a:t>
            </a:r>
            <a:endParaRPr lang="zh-CN" altLang="en-US" sz="3600" b="1">
              <a:latin typeface="黑体" panose="02010609060101010101" charset="-122"/>
              <a:ea typeface="黑体" panose="02010609060101010101" charset="-122"/>
            </a:endParaRPr>
          </a:p>
        </p:txBody>
      </p:sp>
      <p:grpSp>
        <p:nvGrpSpPr>
          <p:cNvPr id="2" name="Group 10"/>
          <p:cNvGrpSpPr/>
          <p:nvPr/>
        </p:nvGrpSpPr>
        <p:grpSpPr bwMode="auto">
          <a:xfrm>
            <a:off x="533400" y="1828800"/>
            <a:ext cx="1143000" cy="579438"/>
            <a:chOff x="336" y="1152"/>
            <a:chExt cx="720" cy="365"/>
          </a:xfrm>
        </p:grpSpPr>
        <p:sp>
          <p:nvSpPr>
            <p:cNvPr id="21540" name="Line 11"/>
            <p:cNvSpPr>
              <a:spLocks noChangeShapeType="1"/>
            </p:cNvSpPr>
            <p:nvPr/>
          </p:nvSpPr>
          <p:spPr bwMode="auto">
            <a:xfrm>
              <a:off x="336" y="1488"/>
              <a:ext cx="672" cy="0"/>
            </a:xfrm>
            <a:prstGeom prst="line">
              <a:avLst/>
            </a:prstGeom>
            <a:noFill/>
            <a:ln w="38100">
              <a:solidFill>
                <a:schemeClr val="folHlink"/>
              </a:solidFill>
              <a:round/>
              <a:headEnd type="triangle" w="med" len="med"/>
            </a:ln>
          </p:spPr>
          <p:txBody>
            <a:bodyPr wrap="none" anchor="ctr"/>
            <a:lstStyle/>
            <a:p>
              <a:endParaRPr lang="zh-CN" altLang="en-US"/>
            </a:p>
          </p:txBody>
        </p:sp>
        <p:sp>
          <p:nvSpPr>
            <p:cNvPr id="21541" name="Text Box 12"/>
            <p:cNvSpPr txBox="1">
              <a:spLocks noChangeArrowheads="1"/>
            </p:cNvSpPr>
            <p:nvPr/>
          </p:nvSpPr>
          <p:spPr bwMode="auto">
            <a:xfrm>
              <a:off x="384" y="1152"/>
              <a:ext cx="672" cy="365"/>
            </a:xfrm>
            <a:prstGeom prst="rect">
              <a:avLst/>
            </a:prstGeom>
            <a:noFill/>
            <a:ln w="9525">
              <a:noFill/>
              <a:miter lim="800000"/>
            </a:ln>
          </p:spPr>
          <p:txBody>
            <a:bodyPr>
              <a:spAutoFit/>
            </a:bodyPr>
            <a:lstStyle/>
            <a:p>
              <a:r>
                <a:rPr lang="zh-CN" altLang="en-US" sz="3200" b="1">
                  <a:ea typeface="黑体" panose="02010609060101010101" charset="-122"/>
                </a:rPr>
                <a:t>左移</a:t>
              </a:r>
              <a:endParaRPr lang="zh-CN" altLang="en-US" sz="3200" b="1">
                <a:ea typeface="黑体" panose="02010609060101010101" charset="-122"/>
              </a:endParaRPr>
            </a:p>
          </p:txBody>
        </p:sp>
      </p:grpSp>
      <p:grpSp>
        <p:nvGrpSpPr>
          <p:cNvPr id="3" name="Group 13"/>
          <p:cNvGrpSpPr/>
          <p:nvPr/>
        </p:nvGrpSpPr>
        <p:grpSpPr bwMode="auto">
          <a:xfrm>
            <a:off x="533400" y="2362200"/>
            <a:ext cx="1143000" cy="579438"/>
            <a:chOff x="336" y="1488"/>
            <a:chExt cx="720" cy="365"/>
          </a:xfrm>
        </p:grpSpPr>
        <p:sp>
          <p:nvSpPr>
            <p:cNvPr id="21538" name="Text Box 14"/>
            <p:cNvSpPr txBox="1">
              <a:spLocks noChangeArrowheads="1"/>
            </p:cNvSpPr>
            <p:nvPr/>
          </p:nvSpPr>
          <p:spPr bwMode="auto">
            <a:xfrm>
              <a:off x="384" y="1488"/>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sp>
          <p:nvSpPr>
            <p:cNvPr id="21539" name="Line 15"/>
            <p:cNvSpPr>
              <a:spLocks noChangeShapeType="1"/>
            </p:cNvSpPr>
            <p:nvPr/>
          </p:nvSpPr>
          <p:spPr bwMode="auto">
            <a:xfrm>
              <a:off x="336" y="1824"/>
              <a:ext cx="672" cy="0"/>
            </a:xfrm>
            <a:prstGeom prst="line">
              <a:avLst/>
            </a:prstGeom>
            <a:noFill/>
            <a:ln w="38100">
              <a:solidFill>
                <a:schemeClr val="folHlink"/>
              </a:solidFill>
              <a:round/>
              <a:tailEnd type="triangle" w="med" len="med"/>
            </a:ln>
          </p:spPr>
          <p:txBody>
            <a:bodyPr wrap="none" anchor="ctr"/>
            <a:lstStyle/>
            <a:p>
              <a:endParaRPr lang="zh-CN" altLang="en-US"/>
            </a:p>
          </p:txBody>
        </p:sp>
      </p:grpSp>
      <p:grpSp>
        <p:nvGrpSpPr>
          <p:cNvPr id="4" name="Group 16"/>
          <p:cNvGrpSpPr/>
          <p:nvPr/>
        </p:nvGrpSpPr>
        <p:grpSpPr bwMode="auto">
          <a:xfrm>
            <a:off x="533400" y="2895600"/>
            <a:ext cx="1143000" cy="579438"/>
            <a:chOff x="336" y="1824"/>
            <a:chExt cx="720" cy="365"/>
          </a:xfrm>
        </p:grpSpPr>
        <p:sp>
          <p:nvSpPr>
            <p:cNvPr id="21536" name="Line 17"/>
            <p:cNvSpPr>
              <a:spLocks noChangeShapeType="1"/>
            </p:cNvSpPr>
            <p:nvPr/>
          </p:nvSpPr>
          <p:spPr bwMode="auto">
            <a:xfrm>
              <a:off x="336" y="2160"/>
              <a:ext cx="672"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1537" name="Text Box 18"/>
            <p:cNvSpPr txBox="1">
              <a:spLocks noChangeArrowheads="1"/>
            </p:cNvSpPr>
            <p:nvPr/>
          </p:nvSpPr>
          <p:spPr bwMode="auto">
            <a:xfrm>
              <a:off x="384" y="1824"/>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sp>
        <p:nvSpPr>
          <p:cNvPr id="671763" name="Text Box 19"/>
          <p:cNvSpPr txBox="1">
            <a:spLocks noChangeArrowheads="1"/>
          </p:cNvSpPr>
          <p:nvPr/>
        </p:nvSpPr>
        <p:spPr bwMode="auto">
          <a:xfrm>
            <a:off x="1676400" y="2514600"/>
            <a:ext cx="2130425" cy="579438"/>
          </a:xfrm>
          <a:prstGeom prst="rect">
            <a:avLst/>
          </a:prstGeom>
          <a:noFill/>
          <a:ln w="9525">
            <a:noFill/>
            <a:miter lim="800000"/>
          </a:ln>
        </p:spPr>
        <p:txBody>
          <a:bodyPr>
            <a:spAutoFit/>
          </a:bodyPr>
          <a:lstStyle/>
          <a:p>
            <a:r>
              <a:rPr lang="en-US" altLang="zh-CN" sz="3200" b="1">
                <a:solidFill>
                  <a:schemeClr val="folHlink"/>
                </a:solidFill>
              </a:rPr>
              <a:t>1</a:t>
            </a:r>
            <a:r>
              <a:rPr lang="en-US" altLang="zh-CN" sz="3200" b="1"/>
              <a:t> 1011     </a:t>
            </a:r>
            <a:endParaRPr lang="en-US" altLang="zh-CN" sz="3200" b="1"/>
          </a:p>
        </p:txBody>
      </p:sp>
      <p:sp>
        <p:nvSpPr>
          <p:cNvPr id="671764" name="Text Box 20"/>
          <p:cNvSpPr txBox="1">
            <a:spLocks noChangeArrowheads="1"/>
          </p:cNvSpPr>
          <p:nvPr/>
        </p:nvSpPr>
        <p:spPr bwMode="auto">
          <a:xfrm>
            <a:off x="1676400" y="3048000"/>
            <a:ext cx="2309813" cy="579438"/>
          </a:xfrm>
          <a:prstGeom prst="rect">
            <a:avLst/>
          </a:prstGeom>
          <a:noFill/>
          <a:ln w="9525">
            <a:noFill/>
            <a:miter lim="800000"/>
          </a:ln>
        </p:spPr>
        <p:txBody>
          <a:bodyPr>
            <a:spAutoFit/>
          </a:bodyPr>
          <a:lstStyle/>
          <a:p>
            <a:r>
              <a:rPr lang="en-US" altLang="zh-CN" sz="3200" b="1">
                <a:solidFill>
                  <a:schemeClr val="folHlink"/>
                </a:solidFill>
              </a:rPr>
              <a:t>1 </a:t>
            </a:r>
            <a:r>
              <a:rPr lang="en-US" altLang="zh-CN" sz="3200" b="1"/>
              <a:t>1101     </a:t>
            </a:r>
            <a:endParaRPr lang="en-US" altLang="zh-CN" sz="3200" b="1"/>
          </a:p>
        </p:txBody>
      </p:sp>
      <p:grpSp>
        <p:nvGrpSpPr>
          <p:cNvPr id="5" name="Group 21"/>
          <p:cNvGrpSpPr/>
          <p:nvPr/>
        </p:nvGrpSpPr>
        <p:grpSpPr bwMode="auto">
          <a:xfrm>
            <a:off x="4267200" y="1828800"/>
            <a:ext cx="1143000" cy="579438"/>
            <a:chOff x="2688" y="1152"/>
            <a:chExt cx="720" cy="365"/>
          </a:xfrm>
        </p:grpSpPr>
        <p:sp>
          <p:nvSpPr>
            <p:cNvPr id="21534" name="Line 22"/>
            <p:cNvSpPr>
              <a:spLocks noChangeShapeType="1"/>
            </p:cNvSpPr>
            <p:nvPr/>
          </p:nvSpPr>
          <p:spPr bwMode="auto">
            <a:xfrm>
              <a:off x="2688" y="1488"/>
              <a:ext cx="624" cy="0"/>
            </a:xfrm>
            <a:prstGeom prst="line">
              <a:avLst/>
            </a:prstGeom>
            <a:noFill/>
            <a:ln w="38100">
              <a:solidFill>
                <a:schemeClr val="folHlink"/>
              </a:solidFill>
              <a:round/>
              <a:headEnd type="triangle" w="med" len="med"/>
            </a:ln>
          </p:spPr>
          <p:txBody>
            <a:bodyPr wrap="none" anchor="ctr"/>
            <a:lstStyle/>
            <a:p>
              <a:endParaRPr lang="zh-CN" altLang="en-US"/>
            </a:p>
          </p:txBody>
        </p:sp>
        <p:sp>
          <p:nvSpPr>
            <p:cNvPr id="21535" name="Text Box 23"/>
            <p:cNvSpPr txBox="1">
              <a:spLocks noChangeArrowheads="1"/>
            </p:cNvSpPr>
            <p:nvPr/>
          </p:nvSpPr>
          <p:spPr bwMode="auto">
            <a:xfrm>
              <a:off x="2736" y="1152"/>
              <a:ext cx="672" cy="365"/>
            </a:xfrm>
            <a:prstGeom prst="rect">
              <a:avLst/>
            </a:prstGeom>
            <a:noFill/>
            <a:ln w="9525">
              <a:noFill/>
              <a:miter lim="800000"/>
            </a:ln>
          </p:spPr>
          <p:txBody>
            <a:bodyPr>
              <a:spAutoFit/>
            </a:bodyPr>
            <a:lstStyle/>
            <a:p>
              <a:r>
                <a:rPr lang="zh-CN" altLang="en-US" sz="3200" b="1">
                  <a:ea typeface="黑体" panose="02010609060101010101" charset="-122"/>
                </a:rPr>
                <a:t>左移</a:t>
              </a:r>
              <a:endParaRPr lang="zh-CN" altLang="en-US" sz="3200" b="1">
                <a:ea typeface="黑体" panose="02010609060101010101" charset="-122"/>
              </a:endParaRPr>
            </a:p>
          </p:txBody>
        </p:sp>
      </p:grpSp>
      <p:grpSp>
        <p:nvGrpSpPr>
          <p:cNvPr id="6" name="Group 24"/>
          <p:cNvGrpSpPr/>
          <p:nvPr/>
        </p:nvGrpSpPr>
        <p:grpSpPr bwMode="auto">
          <a:xfrm>
            <a:off x="4343400" y="2362200"/>
            <a:ext cx="1066800" cy="579438"/>
            <a:chOff x="2736" y="1488"/>
            <a:chExt cx="672" cy="365"/>
          </a:xfrm>
        </p:grpSpPr>
        <p:sp>
          <p:nvSpPr>
            <p:cNvPr id="21532" name="Line 25"/>
            <p:cNvSpPr>
              <a:spLocks noChangeShapeType="1"/>
            </p:cNvSpPr>
            <p:nvPr/>
          </p:nvSpPr>
          <p:spPr bwMode="auto">
            <a:xfrm>
              <a:off x="2736" y="1824"/>
              <a:ext cx="624"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1533" name="Text Box 26"/>
            <p:cNvSpPr txBox="1">
              <a:spLocks noChangeArrowheads="1"/>
            </p:cNvSpPr>
            <p:nvPr/>
          </p:nvSpPr>
          <p:spPr bwMode="auto">
            <a:xfrm>
              <a:off x="2736" y="1488"/>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grpSp>
        <p:nvGrpSpPr>
          <p:cNvPr id="7" name="Group 27"/>
          <p:cNvGrpSpPr/>
          <p:nvPr/>
        </p:nvGrpSpPr>
        <p:grpSpPr bwMode="auto">
          <a:xfrm>
            <a:off x="4343400" y="2895600"/>
            <a:ext cx="1066800" cy="579438"/>
            <a:chOff x="2736" y="1824"/>
            <a:chExt cx="672" cy="365"/>
          </a:xfrm>
        </p:grpSpPr>
        <p:sp>
          <p:nvSpPr>
            <p:cNvPr id="21530" name="Line 28"/>
            <p:cNvSpPr>
              <a:spLocks noChangeShapeType="1"/>
            </p:cNvSpPr>
            <p:nvPr/>
          </p:nvSpPr>
          <p:spPr bwMode="auto">
            <a:xfrm>
              <a:off x="2736" y="2160"/>
              <a:ext cx="624"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1531" name="Text Box 29"/>
            <p:cNvSpPr txBox="1">
              <a:spLocks noChangeArrowheads="1"/>
            </p:cNvSpPr>
            <p:nvPr/>
          </p:nvSpPr>
          <p:spPr bwMode="auto">
            <a:xfrm>
              <a:off x="2736" y="1824"/>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sp>
        <p:nvSpPr>
          <p:cNvPr id="671774" name="Text Box 30"/>
          <p:cNvSpPr txBox="1">
            <a:spLocks noChangeArrowheads="1"/>
          </p:cNvSpPr>
          <p:nvPr/>
        </p:nvSpPr>
        <p:spPr bwMode="auto">
          <a:xfrm>
            <a:off x="5334000" y="2514600"/>
            <a:ext cx="2343150" cy="579438"/>
          </a:xfrm>
          <a:prstGeom prst="rect">
            <a:avLst/>
          </a:prstGeom>
          <a:noFill/>
          <a:ln w="9525">
            <a:noFill/>
            <a:miter lim="800000"/>
          </a:ln>
        </p:spPr>
        <p:txBody>
          <a:bodyPr>
            <a:spAutoFit/>
          </a:bodyPr>
          <a:lstStyle/>
          <a:p>
            <a:r>
              <a:rPr lang="en-US" altLang="zh-CN" sz="3200" b="1">
                <a:solidFill>
                  <a:schemeClr val="folHlink"/>
                </a:solidFill>
              </a:rPr>
              <a:t>11</a:t>
            </a:r>
            <a:r>
              <a:rPr lang="en-US" altLang="zh-CN" sz="3200" b="1"/>
              <a:t> 0110     </a:t>
            </a:r>
            <a:endParaRPr lang="en-US" altLang="zh-CN" sz="3200" b="1"/>
          </a:p>
        </p:txBody>
      </p:sp>
      <p:sp>
        <p:nvSpPr>
          <p:cNvPr id="671775" name="Text Box 31"/>
          <p:cNvSpPr txBox="1">
            <a:spLocks noChangeArrowheads="1"/>
          </p:cNvSpPr>
          <p:nvPr/>
        </p:nvSpPr>
        <p:spPr bwMode="auto">
          <a:xfrm>
            <a:off x="5334000" y="3048000"/>
            <a:ext cx="2478088" cy="579438"/>
          </a:xfrm>
          <a:prstGeom prst="rect">
            <a:avLst/>
          </a:prstGeom>
          <a:noFill/>
          <a:ln w="9525">
            <a:noFill/>
            <a:miter lim="800000"/>
          </a:ln>
        </p:spPr>
        <p:txBody>
          <a:bodyPr>
            <a:spAutoFit/>
          </a:bodyPr>
          <a:lstStyle/>
          <a:p>
            <a:r>
              <a:rPr lang="en-US" altLang="zh-CN" sz="3200" b="1">
                <a:solidFill>
                  <a:schemeClr val="folHlink"/>
                </a:solidFill>
              </a:rPr>
              <a:t>11 </a:t>
            </a:r>
            <a:r>
              <a:rPr lang="en-US" altLang="zh-CN" sz="3200" b="1"/>
              <a:t>1011     </a:t>
            </a:r>
            <a:endParaRPr lang="en-US" altLang="zh-CN" sz="3200" b="1"/>
          </a:p>
        </p:txBody>
      </p:sp>
      <p:sp>
        <p:nvSpPr>
          <p:cNvPr id="671776" name="Text Box 32"/>
          <p:cNvSpPr txBox="1">
            <a:spLocks noChangeArrowheads="1"/>
          </p:cNvSpPr>
          <p:nvPr/>
        </p:nvSpPr>
        <p:spPr bwMode="auto">
          <a:xfrm>
            <a:off x="457200" y="4419600"/>
            <a:ext cx="2667000" cy="641350"/>
          </a:xfrm>
          <a:prstGeom prst="rect">
            <a:avLst/>
          </a:prstGeom>
          <a:noFill/>
          <a:ln w="9525">
            <a:noFill/>
            <a:miter lim="800000"/>
          </a:ln>
        </p:spPr>
        <p:txBody>
          <a:bodyPr>
            <a:spAutoFit/>
          </a:bodyPr>
          <a:lstStyle/>
          <a:p>
            <a:r>
              <a:rPr lang="zh-CN" altLang="en-US" sz="3600" b="1">
                <a:solidFill>
                  <a:schemeClr val="folHlink"/>
                </a:solidFill>
                <a:ea typeface="黑体" panose="02010609060101010101" charset="-122"/>
              </a:rPr>
              <a:t>数符不变</a:t>
            </a:r>
            <a:endParaRPr lang="zh-CN" altLang="en-US" sz="3600" b="1">
              <a:solidFill>
                <a:schemeClr val="folHlink"/>
              </a:solidFill>
              <a:ea typeface="黑体" panose="02010609060101010101" charset="-122"/>
            </a:endParaRPr>
          </a:p>
        </p:txBody>
      </p:sp>
      <p:sp>
        <p:nvSpPr>
          <p:cNvPr id="671777" name="Text Box 33"/>
          <p:cNvSpPr txBox="1">
            <a:spLocks noChangeArrowheads="1"/>
          </p:cNvSpPr>
          <p:nvPr/>
        </p:nvSpPr>
        <p:spPr bwMode="auto">
          <a:xfrm>
            <a:off x="2286000" y="4419600"/>
            <a:ext cx="6477000" cy="1066800"/>
          </a:xfrm>
          <a:prstGeom prst="rect">
            <a:avLst/>
          </a:prstGeom>
          <a:noFill/>
          <a:ln w="9525">
            <a:noFill/>
            <a:miter lim="800000"/>
          </a:ln>
        </p:spPr>
        <p:txBody>
          <a:bodyPr>
            <a:spAutoFit/>
          </a:bodyPr>
          <a:lstStyle/>
          <a:p>
            <a:r>
              <a:rPr lang="zh-CN" altLang="en-US" sz="3200" b="1">
                <a:ea typeface="黑体" panose="02010609060101010101" charset="-122"/>
              </a:rPr>
              <a:t>（单：符号位不变；双：第一符号位不变）。</a:t>
            </a:r>
            <a:endParaRPr lang="zh-CN" altLang="en-US" sz="3200" b="1">
              <a:ea typeface="黑体" panose="02010609060101010101" charset="-122"/>
            </a:endParaRPr>
          </a:p>
        </p:txBody>
      </p:sp>
      <p:sp>
        <p:nvSpPr>
          <p:cNvPr id="671778" name="Text Box 34"/>
          <p:cNvSpPr txBox="1">
            <a:spLocks noChangeArrowheads="1"/>
          </p:cNvSpPr>
          <p:nvPr/>
        </p:nvSpPr>
        <p:spPr bwMode="auto">
          <a:xfrm>
            <a:off x="457200" y="5410200"/>
            <a:ext cx="3429000" cy="641350"/>
          </a:xfrm>
          <a:prstGeom prst="rect">
            <a:avLst/>
          </a:prstGeom>
          <a:noFill/>
          <a:ln w="9525">
            <a:noFill/>
            <a:miter lim="800000"/>
          </a:ln>
        </p:spPr>
        <p:txBody>
          <a:bodyPr>
            <a:spAutoFit/>
          </a:bodyPr>
          <a:lstStyle/>
          <a:p>
            <a:r>
              <a:rPr lang="zh-CN" altLang="en-US" sz="3600" b="1">
                <a:solidFill>
                  <a:schemeClr val="folHlink"/>
                </a:solidFill>
                <a:ea typeface="黑体" panose="02010609060101010101" charset="-122"/>
              </a:rPr>
              <a:t>左移空位补</a:t>
            </a:r>
            <a:r>
              <a:rPr lang="en-US" altLang="zh-CN" sz="3600" b="1">
                <a:solidFill>
                  <a:schemeClr val="folHlink"/>
                </a:solidFill>
                <a:ea typeface="黑体" panose="02010609060101010101" charset="-122"/>
              </a:rPr>
              <a:t>0</a:t>
            </a:r>
            <a:endParaRPr lang="en-US" altLang="zh-CN" sz="3600" b="1">
              <a:solidFill>
                <a:schemeClr val="folHlink"/>
              </a:solidFill>
              <a:ea typeface="黑体" panose="02010609060101010101" charset="-122"/>
            </a:endParaRPr>
          </a:p>
        </p:txBody>
      </p:sp>
      <p:sp>
        <p:nvSpPr>
          <p:cNvPr id="671779" name="Text Box 35"/>
          <p:cNvSpPr txBox="1">
            <a:spLocks noChangeArrowheads="1"/>
          </p:cNvSpPr>
          <p:nvPr/>
        </p:nvSpPr>
        <p:spPr bwMode="auto">
          <a:xfrm>
            <a:off x="2895600" y="6049963"/>
            <a:ext cx="6172200" cy="579437"/>
          </a:xfrm>
          <a:prstGeom prst="rect">
            <a:avLst/>
          </a:prstGeom>
          <a:noFill/>
          <a:ln w="9525">
            <a:noFill/>
            <a:miter lim="800000"/>
          </a:ln>
        </p:spPr>
        <p:txBody>
          <a:bodyPr>
            <a:spAutoFit/>
          </a:bodyPr>
          <a:lstStyle/>
          <a:p>
            <a:r>
              <a:rPr lang="zh-CN" altLang="en-US" sz="3200" b="1">
                <a:ea typeface="黑体" panose="02010609060101010101" charset="-122"/>
              </a:rPr>
              <a:t>（第二符号位移至尾数最高位）。</a:t>
            </a:r>
            <a:endParaRPr lang="zh-CN" altLang="en-US" sz="3200" b="1">
              <a:ea typeface="黑体" panose="02010609060101010101" charset="-122"/>
            </a:endParaRPr>
          </a:p>
        </p:txBody>
      </p:sp>
      <p:sp>
        <p:nvSpPr>
          <p:cNvPr id="671780" name="Text Box 36"/>
          <p:cNvSpPr txBox="1">
            <a:spLocks noChangeArrowheads="1"/>
          </p:cNvSpPr>
          <p:nvPr/>
        </p:nvSpPr>
        <p:spPr bwMode="auto">
          <a:xfrm>
            <a:off x="457200" y="6019800"/>
            <a:ext cx="2819400" cy="641350"/>
          </a:xfrm>
          <a:prstGeom prst="rect">
            <a:avLst/>
          </a:prstGeom>
          <a:noFill/>
          <a:ln w="9525">
            <a:noFill/>
            <a:miter lim="800000"/>
          </a:ln>
        </p:spPr>
        <p:txBody>
          <a:bodyPr>
            <a:spAutoFit/>
          </a:bodyPr>
          <a:lstStyle/>
          <a:p>
            <a:r>
              <a:rPr lang="zh-CN" altLang="en-US" sz="3600" b="1">
                <a:solidFill>
                  <a:schemeClr val="folHlink"/>
                </a:solidFill>
                <a:ea typeface="黑体" panose="02010609060101010101" charset="-122"/>
              </a:rPr>
              <a:t>右移空位补</a:t>
            </a:r>
            <a:r>
              <a:rPr lang="en-US" altLang="zh-CN" sz="3600" b="1">
                <a:solidFill>
                  <a:schemeClr val="folHlink"/>
                </a:solidFill>
                <a:ea typeface="黑体" panose="02010609060101010101" charset="-122"/>
              </a:rPr>
              <a:t>1</a:t>
            </a:r>
            <a:endParaRPr lang="en-US" altLang="zh-CN" sz="3600" b="1">
              <a:solidFill>
                <a:schemeClr val="folHlink"/>
              </a:solidFill>
              <a:ea typeface="黑体" panose="02010609060101010101"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71752"/>
                                        </p:tgtEl>
                                        <p:attrNameLst>
                                          <p:attrName>style.visibility</p:attrName>
                                        </p:attrNameLst>
                                      </p:cBhvr>
                                      <p:to>
                                        <p:strVal val="visible"/>
                                      </p:to>
                                    </p:set>
                                    <p:anim calcmode="lin" valueType="num">
                                      <p:cBhvr>
                                        <p:cTn id="7" dur="500" fill="hold"/>
                                        <p:tgtEl>
                                          <p:spTgt spid="671752"/>
                                        </p:tgtEl>
                                        <p:attrNameLst>
                                          <p:attrName>ppt_x</p:attrName>
                                        </p:attrNameLst>
                                      </p:cBhvr>
                                      <p:tavLst>
                                        <p:tav tm="0">
                                          <p:val>
                                            <p:strVal val="#ppt_x-#ppt_w/2"/>
                                          </p:val>
                                        </p:tav>
                                        <p:tav tm="100000">
                                          <p:val>
                                            <p:strVal val="#ppt_x"/>
                                          </p:val>
                                        </p:tav>
                                      </p:tavLst>
                                    </p:anim>
                                    <p:anim calcmode="lin" valueType="num">
                                      <p:cBhvr>
                                        <p:cTn id="8" dur="500" fill="hold"/>
                                        <p:tgtEl>
                                          <p:spTgt spid="671752"/>
                                        </p:tgtEl>
                                        <p:attrNameLst>
                                          <p:attrName>ppt_y</p:attrName>
                                        </p:attrNameLst>
                                      </p:cBhvr>
                                      <p:tavLst>
                                        <p:tav tm="0">
                                          <p:val>
                                            <p:strVal val="#ppt_y"/>
                                          </p:val>
                                        </p:tav>
                                        <p:tav tm="100000">
                                          <p:val>
                                            <p:strVal val="#ppt_y"/>
                                          </p:val>
                                        </p:tav>
                                      </p:tavLst>
                                    </p:anim>
                                    <p:anim calcmode="lin" valueType="num">
                                      <p:cBhvr>
                                        <p:cTn id="9" dur="500" fill="hold"/>
                                        <p:tgtEl>
                                          <p:spTgt spid="671752"/>
                                        </p:tgtEl>
                                        <p:attrNameLst>
                                          <p:attrName>ppt_w</p:attrName>
                                        </p:attrNameLst>
                                      </p:cBhvr>
                                      <p:tavLst>
                                        <p:tav tm="0">
                                          <p:val>
                                            <p:fltVal val="0"/>
                                          </p:val>
                                        </p:tav>
                                        <p:tav tm="100000">
                                          <p:val>
                                            <p:strVal val="#ppt_w"/>
                                          </p:val>
                                        </p:tav>
                                      </p:tavLst>
                                    </p:anim>
                                    <p:anim calcmode="lin" valueType="num">
                                      <p:cBhvr>
                                        <p:cTn id="10" dur="500" fill="hold"/>
                                        <p:tgtEl>
                                          <p:spTgt spid="67175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71746">
                                            <p:txEl>
                                              <p:pRg st="0" end="0"/>
                                            </p:txEl>
                                          </p:spTgt>
                                        </p:tgtEl>
                                        <p:attrNameLst>
                                          <p:attrName>style.visibility</p:attrName>
                                        </p:attrNameLst>
                                      </p:cBhvr>
                                      <p:to>
                                        <p:strVal val="visible"/>
                                      </p:to>
                                    </p:set>
                                    <p:animEffect transition="in" filter="wipe(left)">
                                      <p:cBhvr>
                                        <p:cTn id="15" dur="500"/>
                                        <p:tgtEl>
                                          <p:spTgt spid="67174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4" fill="hold" grpId="0" nodeType="clickEffect">
                                  <p:stCondLst>
                                    <p:cond delay="0"/>
                                  </p:stCondLst>
                                  <p:childTnLst>
                                    <p:set>
                                      <p:cBhvr>
                                        <p:cTn id="19" dur="1" fill="hold">
                                          <p:stCondLst>
                                            <p:cond delay="0"/>
                                          </p:stCondLst>
                                        </p:cTn>
                                        <p:tgtEl>
                                          <p:spTgt spid="671747"/>
                                        </p:tgtEl>
                                        <p:attrNameLst>
                                          <p:attrName>style.visibility</p:attrName>
                                        </p:attrNameLst>
                                      </p:cBhvr>
                                      <p:to>
                                        <p:strVal val="visible"/>
                                      </p:to>
                                    </p:set>
                                    <p:anim calcmode="lin" valueType="num">
                                      <p:cBhvr>
                                        <p:cTn id="20" dur="500" fill="hold"/>
                                        <p:tgtEl>
                                          <p:spTgt spid="671747"/>
                                        </p:tgtEl>
                                        <p:attrNameLst>
                                          <p:attrName>ppt_x</p:attrName>
                                        </p:attrNameLst>
                                      </p:cBhvr>
                                      <p:tavLst>
                                        <p:tav tm="0">
                                          <p:val>
                                            <p:strVal val="#ppt_x"/>
                                          </p:val>
                                        </p:tav>
                                        <p:tav tm="100000">
                                          <p:val>
                                            <p:strVal val="#ppt_x"/>
                                          </p:val>
                                        </p:tav>
                                      </p:tavLst>
                                    </p:anim>
                                    <p:anim calcmode="lin" valueType="num">
                                      <p:cBhvr>
                                        <p:cTn id="21" dur="500" fill="hold"/>
                                        <p:tgtEl>
                                          <p:spTgt spid="671747"/>
                                        </p:tgtEl>
                                        <p:attrNameLst>
                                          <p:attrName>ppt_y</p:attrName>
                                        </p:attrNameLst>
                                      </p:cBhvr>
                                      <p:tavLst>
                                        <p:tav tm="0">
                                          <p:val>
                                            <p:strVal val="#ppt_y+#ppt_h/2"/>
                                          </p:val>
                                        </p:tav>
                                        <p:tav tm="100000">
                                          <p:val>
                                            <p:strVal val="#ppt_y"/>
                                          </p:val>
                                        </p:tav>
                                      </p:tavLst>
                                    </p:anim>
                                    <p:anim calcmode="lin" valueType="num">
                                      <p:cBhvr>
                                        <p:cTn id="22" dur="500" fill="hold"/>
                                        <p:tgtEl>
                                          <p:spTgt spid="671747"/>
                                        </p:tgtEl>
                                        <p:attrNameLst>
                                          <p:attrName>ppt_w</p:attrName>
                                        </p:attrNameLst>
                                      </p:cBhvr>
                                      <p:tavLst>
                                        <p:tav tm="0">
                                          <p:val>
                                            <p:strVal val="#ppt_w"/>
                                          </p:val>
                                        </p:tav>
                                        <p:tav tm="100000">
                                          <p:val>
                                            <p:strVal val="#ppt_w"/>
                                          </p:val>
                                        </p:tav>
                                      </p:tavLst>
                                    </p:anim>
                                    <p:anim calcmode="lin" valueType="num">
                                      <p:cBhvr>
                                        <p:cTn id="23" dur="500" fill="hold"/>
                                        <p:tgtEl>
                                          <p:spTgt spid="671747"/>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right)">
                                      <p:cBhvr>
                                        <p:cTn id="28" dur="500"/>
                                        <p:tgtEl>
                                          <p:spTgt spid="2"/>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671748"/>
                                        </p:tgtEl>
                                        <p:attrNameLst>
                                          <p:attrName>style.visibility</p:attrName>
                                        </p:attrNameLst>
                                      </p:cBhvr>
                                      <p:to>
                                        <p:strVal val="visible"/>
                                      </p:to>
                                    </p:set>
                                    <p:animEffect transition="in" filter="wipe(right)">
                                      <p:cBhvr>
                                        <p:cTn id="32" dur="500"/>
                                        <p:tgtEl>
                                          <p:spTgt spid="6717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671763"/>
                                        </p:tgtEl>
                                        <p:attrNameLst>
                                          <p:attrName>style.visibility</p:attrName>
                                        </p:attrNameLst>
                                      </p:cBhvr>
                                      <p:to>
                                        <p:strVal val="visible"/>
                                      </p:to>
                                    </p:set>
                                    <p:animEffect transition="in" filter="wipe(left)">
                                      <p:cBhvr>
                                        <p:cTn id="41" dur="500"/>
                                        <p:tgtEl>
                                          <p:spTgt spid="67176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671764"/>
                                        </p:tgtEl>
                                        <p:attrNameLst>
                                          <p:attrName>style.visibility</p:attrName>
                                        </p:attrNameLst>
                                      </p:cBhvr>
                                      <p:to>
                                        <p:strVal val="visible"/>
                                      </p:to>
                                    </p:set>
                                    <p:animEffect transition="in" filter="wipe(left)">
                                      <p:cBhvr>
                                        <p:cTn id="50" dur="500"/>
                                        <p:tgtEl>
                                          <p:spTgt spid="67176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71749">
                                            <p:txEl>
                                              <p:pRg st="0" end="0"/>
                                            </p:txEl>
                                          </p:spTgt>
                                        </p:tgtEl>
                                        <p:attrNameLst>
                                          <p:attrName>style.visibility</p:attrName>
                                        </p:attrNameLst>
                                      </p:cBhvr>
                                      <p:to>
                                        <p:strVal val="visible"/>
                                      </p:to>
                                    </p:set>
                                    <p:animEffect transition="in" filter="wipe(left)">
                                      <p:cBhvr>
                                        <p:cTn id="55" dur="500"/>
                                        <p:tgtEl>
                                          <p:spTgt spid="671749">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4" fill="hold" grpId="0" nodeType="clickEffect">
                                  <p:stCondLst>
                                    <p:cond delay="0"/>
                                  </p:stCondLst>
                                  <p:childTnLst>
                                    <p:set>
                                      <p:cBhvr>
                                        <p:cTn id="59" dur="1" fill="hold">
                                          <p:stCondLst>
                                            <p:cond delay="0"/>
                                          </p:stCondLst>
                                        </p:cTn>
                                        <p:tgtEl>
                                          <p:spTgt spid="671751"/>
                                        </p:tgtEl>
                                        <p:attrNameLst>
                                          <p:attrName>style.visibility</p:attrName>
                                        </p:attrNameLst>
                                      </p:cBhvr>
                                      <p:to>
                                        <p:strVal val="visible"/>
                                      </p:to>
                                    </p:set>
                                    <p:anim calcmode="lin" valueType="num">
                                      <p:cBhvr>
                                        <p:cTn id="60" dur="500" fill="hold"/>
                                        <p:tgtEl>
                                          <p:spTgt spid="671751"/>
                                        </p:tgtEl>
                                        <p:attrNameLst>
                                          <p:attrName>ppt_x</p:attrName>
                                        </p:attrNameLst>
                                      </p:cBhvr>
                                      <p:tavLst>
                                        <p:tav tm="0">
                                          <p:val>
                                            <p:strVal val="#ppt_x"/>
                                          </p:val>
                                        </p:tav>
                                        <p:tav tm="100000">
                                          <p:val>
                                            <p:strVal val="#ppt_x"/>
                                          </p:val>
                                        </p:tav>
                                      </p:tavLst>
                                    </p:anim>
                                    <p:anim calcmode="lin" valueType="num">
                                      <p:cBhvr>
                                        <p:cTn id="61" dur="500" fill="hold"/>
                                        <p:tgtEl>
                                          <p:spTgt spid="671751"/>
                                        </p:tgtEl>
                                        <p:attrNameLst>
                                          <p:attrName>ppt_y</p:attrName>
                                        </p:attrNameLst>
                                      </p:cBhvr>
                                      <p:tavLst>
                                        <p:tav tm="0">
                                          <p:val>
                                            <p:strVal val="#ppt_y+#ppt_h/2"/>
                                          </p:val>
                                        </p:tav>
                                        <p:tav tm="100000">
                                          <p:val>
                                            <p:strVal val="#ppt_y"/>
                                          </p:val>
                                        </p:tav>
                                      </p:tavLst>
                                    </p:anim>
                                    <p:anim calcmode="lin" valueType="num">
                                      <p:cBhvr>
                                        <p:cTn id="62" dur="500" fill="hold"/>
                                        <p:tgtEl>
                                          <p:spTgt spid="671751"/>
                                        </p:tgtEl>
                                        <p:attrNameLst>
                                          <p:attrName>ppt_w</p:attrName>
                                        </p:attrNameLst>
                                      </p:cBhvr>
                                      <p:tavLst>
                                        <p:tav tm="0">
                                          <p:val>
                                            <p:strVal val="#ppt_w"/>
                                          </p:val>
                                        </p:tav>
                                        <p:tav tm="100000">
                                          <p:val>
                                            <p:strVal val="#ppt_w"/>
                                          </p:val>
                                        </p:tav>
                                      </p:tavLst>
                                    </p:anim>
                                    <p:anim calcmode="lin" valueType="num">
                                      <p:cBhvr>
                                        <p:cTn id="63" dur="500" fill="hold"/>
                                        <p:tgtEl>
                                          <p:spTgt spid="671751"/>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wipe(right)">
                                      <p:cBhvr>
                                        <p:cTn id="68" dur="500"/>
                                        <p:tgtEl>
                                          <p:spTgt spid="5"/>
                                        </p:tgtEl>
                                      </p:cBhvr>
                                    </p:animEffect>
                                  </p:childTnLst>
                                </p:cTn>
                              </p:par>
                            </p:childTnLst>
                          </p:cTn>
                        </p:par>
                        <p:par>
                          <p:cTn id="69" fill="hold">
                            <p:stCondLst>
                              <p:cond delay="500"/>
                            </p:stCondLst>
                            <p:childTnLst>
                              <p:par>
                                <p:cTn id="70" presetID="22" presetClass="entr" presetSubtype="2" fill="hold" grpId="0" nodeType="afterEffect">
                                  <p:stCondLst>
                                    <p:cond delay="0"/>
                                  </p:stCondLst>
                                  <p:childTnLst>
                                    <p:set>
                                      <p:cBhvr>
                                        <p:cTn id="71" dur="1" fill="hold">
                                          <p:stCondLst>
                                            <p:cond delay="0"/>
                                          </p:stCondLst>
                                        </p:cTn>
                                        <p:tgtEl>
                                          <p:spTgt spid="671750"/>
                                        </p:tgtEl>
                                        <p:attrNameLst>
                                          <p:attrName>style.visibility</p:attrName>
                                        </p:attrNameLst>
                                      </p:cBhvr>
                                      <p:to>
                                        <p:strVal val="visible"/>
                                      </p:to>
                                    </p:set>
                                    <p:animEffect transition="in" filter="wipe(right)">
                                      <p:cBhvr>
                                        <p:cTn id="72" dur="500"/>
                                        <p:tgtEl>
                                          <p:spTgt spid="67175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left)">
                                      <p:cBhvr>
                                        <p:cTn id="77" dur="500"/>
                                        <p:tgtEl>
                                          <p:spTgt spid="6"/>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671774"/>
                                        </p:tgtEl>
                                        <p:attrNameLst>
                                          <p:attrName>style.visibility</p:attrName>
                                        </p:attrNameLst>
                                      </p:cBhvr>
                                      <p:to>
                                        <p:strVal val="visible"/>
                                      </p:to>
                                    </p:set>
                                    <p:animEffect transition="in" filter="wipe(left)">
                                      <p:cBhvr>
                                        <p:cTn id="81" dur="500"/>
                                        <p:tgtEl>
                                          <p:spTgt spid="67177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ipe(left)">
                                      <p:cBhvr>
                                        <p:cTn id="86" dur="500"/>
                                        <p:tgtEl>
                                          <p:spTgt spid="7"/>
                                        </p:tgtEl>
                                      </p:cBhvr>
                                    </p:animEffect>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671775"/>
                                        </p:tgtEl>
                                        <p:attrNameLst>
                                          <p:attrName>style.visibility</p:attrName>
                                        </p:attrNameLst>
                                      </p:cBhvr>
                                      <p:to>
                                        <p:strVal val="visible"/>
                                      </p:to>
                                    </p:set>
                                    <p:animEffect transition="in" filter="wipe(left)">
                                      <p:cBhvr>
                                        <p:cTn id="90" dur="500"/>
                                        <p:tgtEl>
                                          <p:spTgt spid="67177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671753">
                                            <p:txEl>
                                              <p:pRg st="0" end="0"/>
                                            </p:txEl>
                                          </p:spTgt>
                                        </p:tgtEl>
                                        <p:attrNameLst>
                                          <p:attrName>style.visibility</p:attrName>
                                        </p:attrNameLst>
                                      </p:cBhvr>
                                      <p:to>
                                        <p:strVal val="visible"/>
                                      </p:to>
                                    </p:set>
                                    <p:animEffect transition="in" filter="wipe(left)">
                                      <p:cBhvr>
                                        <p:cTn id="95" dur="500"/>
                                        <p:tgtEl>
                                          <p:spTgt spid="671753">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3" presetClass="entr" presetSubtype="16" fill="hold" grpId="0" nodeType="clickEffect">
                                  <p:stCondLst>
                                    <p:cond delay="0"/>
                                  </p:stCondLst>
                                  <p:childTnLst>
                                    <p:set>
                                      <p:cBhvr>
                                        <p:cTn id="99" dur="1" fill="hold">
                                          <p:stCondLst>
                                            <p:cond delay="0"/>
                                          </p:stCondLst>
                                        </p:cTn>
                                        <p:tgtEl>
                                          <p:spTgt spid="671776"/>
                                        </p:tgtEl>
                                        <p:attrNameLst>
                                          <p:attrName>style.visibility</p:attrName>
                                        </p:attrNameLst>
                                      </p:cBhvr>
                                      <p:to>
                                        <p:strVal val="visible"/>
                                      </p:to>
                                    </p:set>
                                    <p:anim calcmode="lin" valueType="num">
                                      <p:cBhvr>
                                        <p:cTn id="100" dur="500" fill="hold"/>
                                        <p:tgtEl>
                                          <p:spTgt spid="671776"/>
                                        </p:tgtEl>
                                        <p:attrNameLst>
                                          <p:attrName>ppt_w</p:attrName>
                                        </p:attrNameLst>
                                      </p:cBhvr>
                                      <p:tavLst>
                                        <p:tav tm="0">
                                          <p:val>
                                            <p:fltVal val="0"/>
                                          </p:val>
                                        </p:tav>
                                        <p:tav tm="100000">
                                          <p:val>
                                            <p:strVal val="#ppt_w"/>
                                          </p:val>
                                        </p:tav>
                                      </p:tavLst>
                                    </p:anim>
                                    <p:anim calcmode="lin" valueType="num">
                                      <p:cBhvr>
                                        <p:cTn id="101" dur="500" fill="hold"/>
                                        <p:tgtEl>
                                          <p:spTgt spid="671776"/>
                                        </p:tgtEl>
                                        <p:attrNameLst>
                                          <p:attrName>ppt_h</p:attrName>
                                        </p:attrNameLst>
                                      </p:cBhvr>
                                      <p:tavLst>
                                        <p:tav tm="0">
                                          <p:val>
                                            <p:fltVal val="0"/>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671777">
                                            <p:txEl>
                                              <p:pRg st="0" end="0"/>
                                            </p:txEl>
                                          </p:spTgt>
                                        </p:tgtEl>
                                        <p:attrNameLst>
                                          <p:attrName>style.visibility</p:attrName>
                                        </p:attrNameLst>
                                      </p:cBhvr>
                                      <p:to>
                                        <p:strVal val="visible"/>
                                      </p:to>
                                    </p:set>
                                    <p:animEffect transition="in" filter="wipe(left)">
                                      <p:cBhvr>
                                        <p:cTn id="106" dur="500"/>
                                        <p:tgtEl>
                                          <p:spTgt spid="671777">
                                            <p:txEl>
                                              <p:pRg st="0" end="0"/>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3" presetClass="entr" presetSubtype="16" fill="hold" grpId="0" nodeType="clickEffect">
                                  <p:stCondLst>
                                    <p:cond delay="0"/>
                                  </p:stCondLst>
                                  <p:childTnLst>
                                    <p:set>
                                      <p:cBhvr>
                                        <p:cTn id="110" dur="1" fill="hold">
                                          <p:stCondLst>
                                            <p:cond delay="0"/>
                                          </p:stCondLst>
                                        </p:cTn>
                                        <p:tgtEl>
                                          <p:spTgt spid="671778"/>
                                        </p:tgtEl>
                                        <p:attrNameLst>
                                          <p:attrName>style.visibility</p:attrName>
                                        </p:attrNameLst>
                                      </p:cBhvr>
                                      <p:to>
                                        <p:strVal val="visible"/>
                                      </p:to>
                                    </p:set>
                                    <p:anim calcmode="lin" valueType="num">
                                      <p:cBhvr>
                                        <p:cTn id="111" dur="500" fill="hold"/>
                                        <p:tgtEl>
                                          <p:spTgt spid="671778"/>
                                        </p:tgtEl>
                                        <p:attrNameLst>
                                          <p:attrName>ppt_w</p:attrName>
                                        </p:attrNameLst>
                                      </p:cBhvr>
                                      <p:tavLst>
                                        <p:tav tm="0">
                                          <p:val>
                                            <p:fltVal val="0"/>
                                          </p:val>
                                        </p:tav>
                                        <p:tav tm="100000">
                                          <p:val>
                                            <p:strVal val="#ppt_w"/>
                                          </p:val>
                                        </p:tav>
                                      </p:tavLst>
                                    </p:anim>
                                    <p:anim calcmode="lin" valueType="num">
                                      <p:cBhvr>
                                        <p:cTn id="112" dur="500" fill="hold"/>
                                        <p:tgtEl>
                                          <p:spTgt spid="671778"/>
                                        </p:tgtEl>
                                        <p:attrNameLst>
                                          <p:attrName>ppt_h</p:attrName>
                                        </p:attrNameLst>
                                      </p:cBhvr>
                                      <p:tavLst>
                                        <p:tav tm="0">
                                          <p:val>
                                            <p:fltVal val="0"/>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23" presetClass="entr" presetSubtype="16" fill="hold" grpId="0" nodeType="clickEffect">
                                  <p:stCondLst>
                                    <p:cond delay="0"/>
                                  </p:stCondLst>
                                  <p:childTnLst>
                                    <p:set>
                                      <p:cBhvr>
                                        <p:cTn id="116" dur="1" fill="hold">
                                          <p:stCondLst>
                                            <p:cond delay="0"/>
                                          </p:stCondLst>
                                        </p:cTn>
                                        <p:tgtEl>
                                          <p:spTgt spid="671780"/>
                                        </p:tgtEl>
                                        <p:attrNameLst>
                                          <p:attrName>style.visibility</p:attrName>
                                        </p:attrNameLst>
                                      </p:cBhvr>
                                      <p:to>
                                        <p:strVal val="visible"/>
                                      </p:to>
                                    </p:set>
                                    <p:anim calcmode="lin" valueType="num">
                                      <p:cBhvr>
                                        <p:cTn id="117" dur="500" fill="hold"/>
                                        <p:tgtEl>
                                          <p:spTgt spid="671780"/>
                                        </p:tgtEl>
                                        <p:attrNameLst>
                                          <p:attrName>ppt_w</p:attrName>
                                        </p:attrNameLst>
                                      </p:cBhvr>
                                      <p:tavLst>
                                        <p:tav tm="0">
                                          <p:val>
                                            <p:fltVal val="0"/>
                                          </p:val>
                                        </p:tav>
                                        <p:tav tm="100000">
                                          <p:val>
                                            <p:strVal val="#ppt_w"/>
                                          </p:val>
                                        </p:tav>
                                      </p:tavLst>
                                    </p:anim>
                                    <p:anim calcmode="lin" valueType="num">
                                      <p:cBhvr>
                                        <p:cTn id="118" dur="500" fill="hold"/>
                                        <p:tgtEl>
                                          <p:spTgt spid="671780"/>
                                        </p:tgtEl>
                                        <p:attrNameLst>
                                          <p:attrName>ppt_h</p:attrName>
                                        </p:attrNameLst>
                                      </p:cBhvr>
                                      <p:tavLst>
                                        <p:tav tm="0">
                                          <p:val>
                                            <p:fltVal val="0"/>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671779">
                                            <p:txEl>
                                              <p:pRg st="0" end="0"/>
                                            </p:txEl>
                                          </p:spTgt>
                                        </p:tgtEl>
                                        <p:attrNameLst>
                                          <p:attrName>style.visibility</p:attrName>
                                        </p:attrNameLst>
                                      </p:cBhvr>
                                      <p:to>
                                        <p:strVal val="visible"/>
                                      </p:to>
                                    </p:set>
                                    <p:animEffect transition="in" filter="wipe(left)">
                                      <p:cBhvr>
                                        <p:cTn id="123" dur="500"/>
                                        <p:tgtEl>
                                          <p:spTgt spid="6717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6" grpId="0" autoUpdateAnimBg="0" build="p"/>
      <p:bldP spid="671747" grpId="0" autoUpdateAnimBg="0"/>
      <p:bldP spid="671748" grpId="0" autoUpdateAnimBg="0"/>
      <p:bldP spid="671749" grpId="0" autoUpdateAnimBg="0" build="p"/>
      <p:bldP spid="671750" grpId="0" autoUpdateAnimBg="0"/>
      <p:bldP spid="671751" grpId="0" autoUpdateAnimBg="0"/>
      <p:bldP spid="671752" grpId="0" autoUpdateAnimBg="0"/>
      <p:bldP spid="671753" grpId="0" autoUpdateAnimBg="0" build="p"/>
      <p:bldP spid="671763" grpId="0" autoUpdateAnimBg="0"/>
      <p:bldP spid="671764" grpId="0" autoUpdateAnimBg="0"/>
      <p:bldP spid="671774" grpId="0" autoUpdateAnimBg="0"/>
      <p:bldP spid="671775" grpId="0" autoUpdateAnimBg="0"/>
      <p:bldP spid="671776" grpId="0" autoUpdateAnimBg="0"/>
      <p:bldP spid="671777" grpId="0" autoUpdateAnimBg="0" build="p"/>
      <p:bldP spid="671778" grpId="0" autoUpdateAnimBg="0"/>
      <p:bldP spid="671779" grpId="0" autoUpdateAnimBg="0" build="p"/>
      <p:bldP spid="67178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t>例题：</a:t>
            </a:r>
            <a:endParaRPr lang="zh-CN" altLang="en-US" dirty="0" smtClean="0"/>
          </a:p>
        </p:txBody>
      </p:sp>
      <p:sp>
        <p:nvSpPr>
          <p:cNvPr id="3" name="内容占位符 2"/>
          <p:cNvSpPr>
            <a:spLocks noGrp="1"/>
          </p:cNvSpPr>
          <p:nvPr>
            <p:ph idx="1"/>
          </p:nvPr>
        </p:nvSpPr>
        <p:spPr/>
        <p:txBody>
          <a:bodyPr/>
          <a:lstStyle/>
          <a:p>
            <a:r>
              <a:rPr lang="zh-CN" altLang="en-US" dirty="0" smtClean="0"/>
              <a:t>已知</a:t>
            </a:r>
            <a:r>
              <a:rPr lang="en-US" altLang="zh-CN" dirty="0" smtClean="0"/>
              <a:t>x=0.1011,y=-0.0101</a:t>
            </a:r>
            <a:endParaRPr lang="en-US" altLang="zh-CN" dirty="0" smtClean="0"/>
          </a:p>
          <a:p>
            <a:pPr>
              <a:buFont typeface="Wingdings" panose="05000000000000000000" pitchFamily="2" charset="2"/>
              <a:buNone/>
            </a:pPr>
            <a:r>
              <a:rPr lang="en-US" altLang="zh-CN" dirty="0" smtClean="0"/>
              <a:t>       </a:t>
            </a:r>
            <a:r>
              <a:rPr lang="zh-CN" altLang="en-US" dirty="0" smtClean="0"/>
              <a:t>求</a:t>
            </a:r>
            <a:r>
              <a:rPr lang="en-US" altLang="zh-CN" dirty="0" smtClean="0"/>
              <a:t>1/2x</a:t>
            </a:r>
            <a:r>
              <a:rPr lang="zh-CN" altLang="en-US" baseline="-25000" dirty="0" smtClean="0"/>
              <a:t>补</a:t>
            </a:r>
            <a:r>
              <a:rPr lang="zh-CN" altLang="en-US" dirty="0" smtClean="0"/>
              <a:t>，</a:t>
            </a:r>
            <a:r>
              <a:rPr lang="en-US" altLang="zh-CN" dirty="0" smtClean="0"/>
              <a:t> 1/4x</a:t>
            </a:r>
            <a:r>
              <a:rPr lang="zh-CN" altLang="en-US" baseline="-25000" dirty="0" smtClean="0"/>
              <a:t>补</a:t>
            </a:r>
            <a:r>
              <a:rPr lang="zh-CN" altLang="en-US" dirty="0" smtClean="0"/>
              <a:t>，</a:t>
            </a:r>
            <a:r>
              <a:rPr lang="en-US" altLang="zh-CN" dirty="0" smtClean="0"/>
              <a:t> -x</a:t>
            </a:r>
            <a:r>
              <a:rPr lang="zh-CN" altLang="en-US" baseline="-25000" dirty="0" smtClean="0"/>
              <a:t>补</a:t>
            </a:r>
            <a:r>
              <a:rPr lang="zh-CN" altLang="en-US" dirty="0" smtClean="0"/>
              <a:t>，</a:t>
            </a:r>
            <a:endParaRPr lang="en-US" altLang="zh-CN" dirty="0" smtClean="0"/>
          </a:p>
          <a:p>
            <a:pPr>
              <a:buFont typeface="Wingdings" panose="05000000000000000000" pitchFamily="2" charset="2"/>
              <a:buNone/>
            </a:pPr>
            <a:r>
              <a:rPr lang="en-US" altLang="zh-CN" dirty="0" smtClean="0"/>
              <a:t>          1/2y</a:t>
            </a:r>
            <a:r>
              <a:rPr lang="zh-CN" altLang="en-US" baseline="-25000" dirty="0" smtClean="0"/>
              <a:t>补</a:t>
            </a:r>
            <a:r>
              <a:rPr lang="zh-CN" altLang="en-US" dirty="0" smtClean="0"/>
              <a:t>，</a:t>
            </a:r>
            <a:r>
              <a:rPr lang="en-US" altLang="zh-CN" dirty="0" smtClean="0"/>
              <a:t> 1/4y</a:t>
            </a:r>
            <a:r>
              <a:rPr lang="zh-CN" altLang="en-US" baseline="-25000" dirty="0" smtClean="0"/>
              <a:t>补</a:t>
            </a:r>
            <a:r>
              <a:rPr lang="zh-CN" altLang="en-US" dirty="0" smtClean="0"/>
              <a:t>，</a:t>
            </a:r>
            <a:r>
              <a:rPr lang="en-US" altLang="zh-CN" dirty="0" smtClean="0"/>
              <a:t> -y</a:t>
            </a:r>
            <a:r>
              <a:rPr lang="zh-CN" altLang="en-US" baseline="-25000" dirty="0" smtClean="0"/>
              <a:t>补</a:t>
            </a:r>
            <a:endParaRPr lang="en-US" altLang="zh-CN" dirty="0" smtClean="0"/>
          </a:p>
          <a:p>
            <a:pPr>
              <a:buFont typeface="Wingdings" panose="05000000000000000000" pitchFamily="2" charset="2"/>
              <a:buNone/>
            </a:pPr>
            <a:r>
              <a:rPr lang="zh-CN" altLang="en-US" sz="2400" dirty="0" smtClean="0"/>
              <a:t>解： </a:t>
            </a:r>
            <a:r>
              <a:rPr lang="en-US" altLang="zh-CN" sz="2400" dirty="0" smtClean="0"/>
              <a:t>[x]</a:t>
            </a:r>
            <a:r>
              <a:rPr lang="zh-CN" altLang="en-US" sz="2400" baseline="-25000" dirty="0" smtClean="0"/>
              <a:t>补</a:t>
            </a:r>
            <a:r>
              <a:rPr lang="en-US" altLang="zh-CN" sz="2400" dirty="0" smtClean="0"/>
              <a:t>=0.1011, [y]</a:t>
            </a:r>
            <a:r>
              <a:rPr lang="zh-CN" altLang="en-US" sz="2400" baseline="-25000" dirty="0" smtClean="0"/>
              <a:t>补</a:t>
            </a:r>
            <a:r>
              <a:rPr lang="en-US" altLang="zh-CN" sz="2400" dirty="0" smtClean="0"/>
              <a:t>=1.1011</a:t>
            </a:r>
            <a:endParaRPr lang="en-US" altLang="zh-CN" sz="2400" dirty="0" smtClean="0"/>
          </a:p>
          <a:p>
            <a:pPr>
              <a:buFont typeface="Wingdings" panose="05000000000000000000" pitchFamily="2" charset="2"/>
              <a:buNone/>
            </a:pPr>
            <a:r>
              <a:rPr lang="en-US" altLang="zh-CN" sz="2400" dirty="0" smtClean="0"/>
              <a:t>       [1/2X]</a:t>
            </a:r>
            <a:r>
              <a:rPr lang="zh-CN" altLang="en-US" sz="2400" baseline="-25000" dirty="0" smtClean="0"/>
              <a:t>补</a:t>
            </a:r>
            <a:r>
              <a:rPr lang="en-US" altLang="zh-CN" sz="2400" dirty="0" smtClean="0"/>
              <a:t>=0.0101</a:t>
            </a:r>
            <a:r>
              <a:rPr lang="en-US" altLang="zh-CN" sz="2400" dirty="0" smtClean="0">
                <a:solidFill>
                  <a:srgbClr val="FF0000"/>
                </a:solidFill>
              </a:rPr>
              <a:t>1 </a:t>
            </a:r>
            <a:r>
              <a:rPr lang="en-US" altLang="zh-CN" sz="2400" dirty="0" smtClean="0"/>
              <a:t>[1/2y]</a:t>
            </a:r>
            <a:r>
              <a:rPr lang="zh-CN" altLang="en-US" sz="2400" baseline="-25000" dirty="0" smtClean="0"/>
              <a:t>补</a:t>
            </a:r>
            <a:r>
              <a:rPr lang="en-US" altLang="zh-CN" sz="2400" dirty="0" smtClean="0"/>
              <a:t>=1.1101</a:t>
            </a:r>
            <a:r>
              <a:rPr lang="en-US" altLang="zh-CN" sz="2400" dirty="0" smtClean="0">
                <a:solidFill>
                  <a:srgbClr val="FF0000"/>
                </a:solidFill>
              </a:rPr>
              <a:t>1</a:t>
            </a:r>
            <a:endParaRPr lang="en-US" altLang="zh-CN" sz="2400" dirty="0" smtClean="0">
              <a:solidFill>
                <a:srgbClr val="FF0000"/>
              </a:solidFill>
            </a:endParaRPr>
          </a:p>
          <a:p>
            <a:pPr>
              <a:buFont typeface="Wingdings" panose="05000000000000000000" pitchFamily="2" charset="2"/>
              <a:buNone/>
            </a:pPr>
            <a:r>
              <a:rPr lang="en-US" altLang="zh-CN" sz="2400" dirty="0" smtClean="0">
                <a:solidFill>
                  <a:srgbClr val="FF0000"/>
                </a:solidFill>
              </a:rPr>
              <a:t>     </a:t>
            </a:r>
            <a:r>
              <a:rPr lang="en-US" altLang="zh-CN" sz="2400" dirty="0" smtClean="0"/>
              <a:t>  [1/4X]</a:t>
            </a:r>
            <a:r>
              <a:rPr lang="zh-CN" altLang="en-US" sz="2400" baseline="-25000" dirty="0" smtClean="0"/>
              <a:t>补</a:t>
            </a:r>
            <a:r>
              <a:rPr lang="en-US" altLang="zh-CN" sz="2400" dirty="0" smtClean="0"/>
              <a:t>=0.0010</a:t>
            </a:r>
            <a:r>
              <a:rPr lang="en-US" altLang="zh-CN" sz="2400" dirty="0" smtClean="0">
                <a:solidFill>
                  <a:srgbClr val="FF0000"/>
                </a:solidFill>
              </a:rPr>
              <a:t>11 </a:t>
            </a:r>
            <a:r>
              <a:rPr lang="en-US" altLang="zh-CN" sz="2400" dirty="0" smtClean="0"/>
              <a:t>[1/2y]</a:t>
            </a:r>
            <a:r>
              <a:rPr lang="zh-CN" altLang="en-US" sz="2400" baseline="-25000" dirty="0" smtClean="0"/>
              <a:t>补</a:t>
            </a:r>
            <a:r>
              <a:rPr lang="en-US" altLang="zh-CN" sz="2400" dirty="0" smtClean="0"/>
              <a:t>=1.1110</a:t>
            </a:r>
            <a:r>
              <a:rPr lang="en-US" altLang="zh-CN" sz="2400" dirty="0" smtClean="0">
                <a:solidFill>
                  <a:srgbClr val="FF0000"/>
                </a:solidFill>
              </a:rPr>
              <a:t>11</a:t>
            </a:r>
            <a:endParaRPr lang="en-US" altLang="zh-CN" sz="2400" dirty="0" smtClean="0">
              <a:solidFill>
                <a:srgbClr val="FF0000"/>
              </a:solidFill>
            </a:endParaRPr>
          </a:p>
          <a:p>
            <a:pPr>
              <a:buFont typeface="Wingdings" panose="05000000000000000000" pitchFamily="2" charset="2"/>
              <a:buNone/>
            </a:pPr>
            <a:r>
              <a:rPr lang="en-US" altLang="zh-CN" sz="2400" dirty="0" smtClean="0"/>
              <a:t>       [-X]</a:t>
            </a:r>
            <a:r>
              <a:rPr lang="zh-CN" altLang="en-US" sz="2400" baseline="-25000" dirty="0" smtClean="0"/>
              <a:t>补</a:t>
            </a:r>
            <a:r>
              <a:rPr lang="en-US" altLang="zh-CN" sz="2400" dirty="0" smtClean="0"/>
              <a:t>=1.0101        [-y]</a:t>
            </a:r>
            <a:r>
              <a:rPr lang="zh-CN" altLang="en-US" sz="2400" baseline="-25000" dirty="0" smtClean="0"/>
              <a:t>补</a:t>
            </a:r>
            <a:r>
              <a:rPr lang="en-US" altLang="zh-CN" sz="2400" dirty="0" smtClean="0"/>
              <a:t>=0.0101</a:t>
            </a:r>
            <a:endParaRPr lang="zh-CN" altLang="en-US" sz="24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333375"/>
            <a:ext cx="7632700" cy="1143000"/>
          </a:xfrm>
        </p:spPr>
        <p:txBody>
          <a:bodyPr/>
          <a:lstStyle/>
          <a:p>
            <a:pPr eaLnBrk="1" hangingPunct="1"/>
            <a:r>
              <a:rPr lang="en-US" altLang="zh-CN" sz="3400" dirty="0" smtClean="0">
                <a:solidFill>
                  <a:srgbClr val="FF3300"/>
                </a:solidFill>
                <a:latin typeface="华文楷体" pitchFamily="2" charset="-122"/>
                <a:ea typeface="华文楷体" pitchFamily="2" charset="-122"/>
              </a:rPr>
              <a:t>7</a:t>
            </a:r>
            <a:r>
              <a:rPr lang="en-US" altLang="zh-CN" sz="3400" b="1" dirty="0" smtClean="0">
                <a:solidFill>
                  <a:srgbClr val="FF3300"/>
                </a:solidFill>
                <a:latin typeface="华文楷体" pitchFamily="2" charset="-122"/>
                <a:ea typeface="华文楷体" pitchFamily="2" charset="-122"/>
              </a:rPr>
              <a:t> </a:t>
            </a:r>
            <a:r>
              <a:rPr lang="zh-CN" altLang="en-US" sz="3400" b="1" dirty="0" smtClean="0">
                <a:solidFill>
                  <a:srgbClr val="FF3300"/>
                </a:solidFill>
                <a:latin typeface="华文楷体" pitchFamily="2" charset="-122"/>
                <a:ea typeface="华文楷体" pitchFamily="2" charset="-122"/>
              </a:rPr>
              <a:t>非数值数据编码</a:t>
            </a:r>
            <a:br>
              <a:rPr lang="en-US" altLang="zh-CN" sz="3400" b="1" dirty="0" smtClean="0">
                <a:solidFill>
                  <a:srgbClr val="FF3300"/>
                </a:solidFill>
                <a:latin typeface="华文楷体" pitchFamily="2" charset="-122"/>
                <a:ea typeface="华文楷体" pitchFamily="2" charset="-122"/>
              </a:rPr>
            </a:br>
            <a:r>
              <a:rPr lang="en-US" altLang="zh-CN" sz="3400" dirty="0" smtClean="0">
                <a:solidFill>
                  <a:srgbClr val="FF3300"/>
                </a:solidFill>
                <a:latin typeface="华文楷体" pitchFamily="2" charset="-122"/>
                <a:ea typeface="华文楷体" pitchFamily="2" charset="-122"/>
              </a:rPr>
              <a:t>   </a:t>
            </a:r>
            <a:r>
              <a:rPr lang="en-US" altLang="zh-CN" sz="3000" b="1" dirty="0" smtClean="0">
                <a:solidFill>
                  <a:srgbClr val="FF3300"/>
                </a:solidFill>
                <a:latin typeface="华文楷体" pitchFamily="2" charset="-122"/>
                <a:ea typeface="华文楷体" pitchFamily="2" charset="-122"/>
              </a:rPr>
              <a:t>ASCII</a:t>
            </a:r>
            <a:r>
              <a:rPr lang="zh-CN" altLang="en-US" sz="3000" b="1" dirty="0" smtClean="0">
                <a:solidFill>
                  <a:srgbClr val="FF3300"/>
                </a:solidFill>
                <a:latin typeface="华文楷体" pitchFamily="2" charset="-122"/>
                <a:ea typeface="华文楷体" pitchFamily="2" charset="-122"/>
              </a:rPr>
              <a:t>字符编码</a:t>
            </a:r>
            <a:r>
              <a:rPr lang="zh-CN" altLang="en-US" sz="3400" dirty="0" smtClean="0"/>
              <a:t> </a:t>
            </a:r>
            <a:endParaRPr lang="zh-CN" altLang="en-US" sz="3400" dirty="0" smtClean="0"/>
          </a:p>
        </p:txBody>
      </p:sp>
      <p:sp>
        <p:nvSpPr>
          <p:cNvPr id="38915" name="Rectangle 3"/>
          <p:cNvSpPr>
            <a:spLocks noGrp="1" noChangeArrowheads="1"/>
          </p:cNvSpPr>
          <p:nvPr>
            <p:ph type="body" idx="1"/>
          </p:nvPr>
        </p:nvSpPr>
        <p:spPr>
          <a:xfrm>
            <a:off x="323528" y="1628800"/>
            <a:ext cx="8280400" cy="4968875"/>
          </a:xfrm>
        </p:spPr>
        <p:txBody>
          <a:bodyPr/>
          <a:lstStyle/>
          <a:p>
            <a:pPr marL="990600" lvl="1" indent="-519430" eaLnBrk="1" hangingPunct="1"/>
            <a:r>
              <a:rPr lang="zh-CN" altLang="en-US" sz="3500" b="1" dirty="0" smtClean="0"/>
              <a:t>符号数据：字符信息用数据表示，如</a:t>
            </a:r>
            <a:r>
              <a:rPr lang="en-US" altLang="zh-CN" sz="3500" b="1" dirty="0" smtClean="0"/>
              <a:t>ASCII</a:t>
            </a:r>
            <a:r>
              <a:rPr lang="zh-CN" altLang="en-US" sz="3500" b="1" dirty="0" smtClean="0"/>
              <a:t>等； </a:t>
            </a:r>
            <a:endParaRPr lang="zh-CN" altLang="en-US" sz="3500" b="1" dirty="0" smtClean="0"/>
          </a:p>
          <a:p>
            <a:pPr marL="990600" lvl="1" indent="-519430" eaLnBrk="1" hangingPunct="1"/>
            <a:r>
              <a:rPr lang="zh-CN" altLang="en-US" sz="3500" b="1" dirty="0" smtClean="0"/>
              <a:t>字符表示方法</a:t>
            </a:r>
            <a:r>
              <a:rPr lang="en-US" altLang="zh-CN" sz="3500" b="1" dirty="0" smtClean="0"/>
              <a:t>ASCII:</a:t>
            </a:r>
            <a:r>
              <a:rPr lang="zh-CN" altLang="en-US" sz="3500" b="1" dirty="0" smtClean="0"/>
              <a:t>用一个字节来表示</a:t>
            </a:r>
            <a:r>
              <a:rPr lang="en-US" altLang="zh-CN" sz="3500" b="1" dirty="0" smtClean="0"/>
              <a:t>,</a:t>
            </a:r>
            <a:r>
              <a:rPr lang="zh-CN" altLang="en-US" sz="3500" b="1" dirty="0" smtClean="0"/>
              <a:t>低</a:t>
            </a:r>
            <a:r>
              <a:rPr lang="en-US" altLang="zh-CN" sz="3500" b="1" dirty="0" smtClean="0"/>
              <a:t>7</a:t>
            </a:r>
            <a:r>
              <a:rPr lang="zh-CN" altLang="en-US" sz="3500" b="1" dirty="0" smtClean="0"/>
              <a:t>位用来编码</a:t>
            </a:r>
            <a:r>
              <a:rPr lang="en-US" altLang="zh-CN" sz="3500" b="1" dirty="0" smtClean="0"/>
              <a:t>(128),</a:t>
            </a:r>
            <a:r>
              <a:rPr lang="zh-CN" altLang="en-US" sz="3500" b="1" dirty="0" smtClean="0"/>
              <a:t>最高位为校验位</a:t>
            </a:r>
            <a:endParaRPr lang="en-US" altLang="zh-CN" sz="3500" b="1" dirty="0" smtClean="0"/>
          </a:p>
          <a:p>
            <a:pPr marL="990600" lvl="1" indent="-519430" eaLnBrk="1" hangingPunct="1"/>
            <a:r>
              <a:rPr lang="zh-CN" altLang="en-US" sz="3500" b="1" dirty="0" smtClean="0"/>
              <a:t>字符串的存放方法：</a:t>
            </a:r>
            <a:r>
              <a:rPr lang="en-US" altLang="zh-CN" sz="3500" b="1" dirty="0" smtClean="0"/>
              <a:t>C</a:t>
            </a:r>
            <a:r>
              <a:rPr lang="zh-CN" altLang="en-US" sz="3500" b="1" dirty="0" smtClean="0"/>
              <a:t>语言</a:t>
            </a:r>
            <a:endParaRPr lang="zh-CN" altLang="en-US" sz="3500" b="1"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9750" y="333375"/>
            <a:ext cx="8001000" cy="1216025"/>
          </a:xfrm>
        </p:spPr>
        <p:txBody>
          <a:bodyPr/>
          <a:lstStyle/>
          <a:p>
            <a:pPr eaLnBrk="1" hangingPunct="1"/>
            <a:r>
              <a:rPr lang="zh-CN" altLang="en-US" smtClean="0"/>
              <a:t>中文编码</a:t>
            </a:r>
            <a:r>
              <a:rPr lang="en-US" altLang="zh-CN" smtClean="0"/>
              <a:t>-</a:t>
            </a:r>
            <a:r>
              <a:rPr lang="zh-CN" altLang="en-US" smtClean="0"/>
              <a:t>汉字的存放</a:t>
            </a:r>
            <a:endParaRPr lang="zh-CN" altLang="en-US" smtClean="0"/>
          </a:p>
        </p:txBody>
      </p:sp>
      <p:pic>
        <p:nvPicPr>
          <p:cNvPr id="39939" name="Picture 3"/>
          <p:cNvPicPr>
            <a:picLocks noChangeAspect="1" noChangeArrowheads="1"/>
          </p:cNvPicPr>
          <p:nvPr/>
        </p:nvPicPr>
        <p:blipFill>
          <a:blip r:embed="rId1" cstate="print"/>
          <a:srcRect/>
          <a:stretch>
            <a:fillRect/>
          </a:stretch>
        </p:blipFill>
        <p:spPr bwMode="auto">
          <a:xfrm>
            <a:off x="1258888" y="1844675"/>
            <a:ext cx="5688012" cy="3114675"/>
          </a:xfrm>
          <a:prstGeom prst="rect">
            <a:avLst/>
          </a:prstGeom>
          <a:noFill/>
          <a:ln w="9525">
            <a:noFill/>
            <a:miter lim="800000"/>
            <a:headEnd/>
            <a:tailEnd/>
          </a:ln>
        </p:spPr>
      </p:pic>
      <p:sp>
        <p:nvSpPr>
          <p:cNvPr id="39940" name="Rectangle 4"/>
          <p:cNvSpPr>
            <a:spLocks noChangeArrowheads="1"/>
          </p:cNvSpPr>
          <p:nvPr/>
        </p:nvSpPr>
        <p:spPr bwMode="auto">
          <a:xfrm>
            <a:off x="1331913" y="5300663"/>
            <a:ext cx="6192837" cy="822325"/>
          </a:xfrm>
          <a:prstGeom prst="rect">
            <a:avLst/>
          </a:prstGeom>
          <a:noFill/>
          <a:ln w="9525">
            <a:noFill/>
            <a:miter lim="800000"/>
          </a:ln>
        </p:spPr>
        <p:txBody>
          <a:bodyPr>
            <a:spAutoFit/>
          </a:bodyPr>
          <a:lstStyle/>
          <a:p>
            <a:pPr algn="l"/>
            <a:r>
              <a:rPr lang="zh-CN" altLang="en-US" sz="2400">
                <a:solidFill>
                  <a:schemeClr val="tx2"/>
                </a:solidFill>
              </a:rPr>
              <a:t>输入码</a:t>
            </a:r>
            <a:r>
              <a:rPr lang="en-US" altLang="zh-CN" sz="2400">
                <a:solidFill>
                  <a:schemeClr val="tx2"/>
                </a:solidFill>
              </a:rPr>
              <a:t>-》</a:t>
            </a:r>
            <a:r>
              <a:rPr lang="zh-CN" altLang="en-US" sz="2400">
                <a:solidFill>
                  <a:schemeClr val="tx2"/>
                </a:solidFill>
              </a:rPr>
              <a:t>汉字内码</a:t>
            </a:r>
            <a:r>
              <a:rPr lang="en-US" altLang="zh-CN">
                <a:solidFill>
                  <a:schemeClr val="tx2"/>
                </a:solidFill>
              </a:rPr>
              <a:t>(</a:t>
            </a:r>
            <a:r>
              <a:rPr lang="zh-CN" altLang="en-US">
                <a:solidFill>
                  <a:schemeClr val="tx2"/>
                </a:solidFill>
              </a:rPr>
              <a:t>地址</a:t>
            </a:r>
            <a:r>
              <a:rPr lang="en-US" altLang="zh-CN">
                <a:solidFill>
                  <a:schemeClr val="tx2"/>
                </a:solidFill>
              </a:rPr>
              <a:t>)</a:t>
            </a:r>
            <a:r>
              <a:rPr lang="en-US" altLang="zh-CN" sz="2400">
                <a:solidFill>
                  <a:schemeClr val="tx2"/>
                </a:solidFill>
              </a:rPr>
              <a:t>-》</a:t>
            </a:r>
            <a:r>
              <a:rPr lang="zh-CN" altLang="en-US" sz="2400">
                <a:solidFill>
                  <a:schemeClr val="tx2"/>
                </a:solidFill>
              </a:rPr>
              <a:t>汉字库</a:t>
            </a:r>
            <a:r>
              <a:rPr lang="en-US" altLang="zh-CN" sz="2400">
                <a:solidFill>
                  <a:schemeClr val="tx2"/>
                </a:solidFill>
              </a:rPr>
              <a:t>-》</a:t>
            </a:r>
            <a:r>
              <a:rPr lang="zh-CN" altLang="en-US" sz="2400">
                <a:solidFill>
                  <a:schemeClr val="tx2"/>
                </a:solidFill>
              </a:rPr>
              <a:t>点阵图形</a:t>
            </a:r>
            <a:endParaRPr lang="zh-CN" altLang="en-US" sz="2400">
              <a:solidFill>
                <a:schemeClr val="tx2"/>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中文的编码表示</a:t>
            </a:r>
            <a:endParaRPr lang="zh-CN" altLang="en-US" smtClean="0"/>
          </a:p>
        </p:txBody>
      </p:sp>
      <p:sp>
        <p:nvSpPr>
          <p:cNvPr id="40963" name="Rectangle 3"/>
          <p:cNvSpPr>
            <a:spLocks noGrp="1" noChangeArrowheads="1"/>
          </p:cNvSpPr>
          <p:nvPr>
            <p:ph type="body" idx="1"/>
          </p:nvPr>
        </p:nvSpPr>
        <p:spPr>
          <a:xfrm>
            <a:off x="611188" y="1773238"/>
            <a:ext cx="8001000" cy="4267200"/>
          </a:xfrm>
        </p:spPr>
        <p:txBody>
          <a:bodyPr/>
          <a:lstStyle/>
          <a:p>
            <a:pPr lvl="1" eaLnBrk="1" hangingPunct="1">
              <a:lnSpc>
                <a:spcPct val="90000"/>
              </a:lnSpc>
            </a:pPr>
            <a:r>
              <a:rPr lang="zh-CN" altLang="en-US" smtClean="0"/>
              <a:t>汉字的表示方法 （一级汉字</a:t>
            </a:r>
            <a:r>
              <a:rPr lang="en-US" altLang="zh-CN" smtClean="0"/>
              <a:t>3755</a:t>
            </a:r>
            <a:r>
              <a:rPr lang="zh-CN" altLang="en-US" smtClean="0"/>
              <a:t>个，二级汉字</a:t>
            </a:r>
            <a:r>
              <a:rPr lang="en-US" altLang="zh-CN" smtClean="0"/>
              <a:t>3008</a:t>
            </a:r>
            <a:r>
              <a:rPr lang="zh-CN" altLang="en-US" smtClean="0"/>
              <a:t>个） </a:t>
            </a:r>
            <a:endParaRPr lang="zh-CN" altLang="en-US" smtClean="0"/>
          </a:p>
          <a:p>
            <a:pPr lvl="2" eaLnBrk="1" hangingPunct="1">
              <a:lnSpc>
                <a:spcPct val="90000"/>
              </a:lnSpc>
            </a:pPr>
            <a:r>
              <a:rPr lang="zh-CN" altLang="en-US" smtClean="0"/>
              <a:t>输入码 </a:t>
            </a:r>
            <a:endParaRPr lang="zh-CN" altLang="en-US" smtClean="0"/>
          </a:p>
          <a:p>
            <a:pPr lvl="3" eaLnBrk="1" hangingPunct="1">
              <a:lnSpc>
                <a:spcPct val="90000"/>
              </a:lnSpc>
            </a:pPr>
            <a:r>
              <a:rPr lang="zh-CN" altLang="en-US" smtClean="0"/>
              <a:t>国标码 </a:t>
            </a:r>
            <a:endParaRPr lang="zh-CN" altLang="en-US" smtClean="0"/>
          </a:p>
          <a:p>
            <a:pPr lvl="3" eaLnBrk="1" hangingPunct="1">
              <a:lnSpc>
                <a:spcPct val="90000"/>
              </a:lnSpc>
            </a:pPr>
            <a:r>
              <a:rPr lang="zh-CN" altLang="en-US" smtClean="0"/>
              <a:t>一级（</a:t>
            </a:r>
            <a:r>
              <a:rPr lang="en-US" altLang="zh-CN" smtClean="0"/>
              <a:t>16~55</a:t>
            </a:r>
            <a:r>
              <a:rPr lang="zh-CN" altLang="en-US" smtClean="0"/>
              <a:t>）*</a:t>
            </a:r>
            <a:r>
              <a:rPr lang="en-US" altLang="zh-CN" smtClean="0"/>
              <a:t>94 </a:t>
            </a:r>
            <a:endParaRPr lang="en-US" altLang="zh-CN" smtClean="0"/>
          </a:p>
          <a:p>
            <a:pPr lvl="3" eaLnBrk="1" hangingPunct="1">
              <a:lnSpc>
                <a:spcPct val="90000"/>
              </a:lnSpc>
            </a:pPr>
            <a:r>
              <a:rPr lang="zh-CN" altLang="en-US" smtClean="0"/>
              <a:t>二级（</a:t>
            </a:r>
            <a:r>
              <a:rPr lang="en-US" altLang="zh-CN" smtClean="0"/>
              <a:t>56~87</a:t>
            </a:r>
            <a:r>
              <a:rPr lang="zh-CN" altLang="en-US" smtClean="0"/>
              <a:t>）*</a:t>
            </a:r>
            <a:r>
              <a:rPr lang="en-US" altLang="zh-CN" smtClean="0"/>
              <a:t>94 </a:t>
            </a:r>
            <a:endParaRPr lang="en-US" altLang="zh-CN" smtClean="0"/>
          </a:p>
          <a:p>
            <a:pPr lvl="3" eaLnBrk="1" hangingPunct="1">
              <a:lnSpc>
                <a:spcPct val="90000"/>
              </a:lnSpc>
            </a:pPr>
            <a:r>
              <a:rPr lang="zh-CN" altLang="en-US" smtClean="0"/>
              <a:t>图形符号（</a:t>
            </a:r>
            <a:r>
              <a:rPr lang="en-US" altLang="zh-CN" smtClean="0"/>
              <a:t>682</a:t>
            </a:r>
            <a:r>
              <a:rPr lang="zh-CN" altLang="en-US" smtClean="0"/>
              <a:t>个）（</a:t>
            </a:r>
            <a:r>
              <a:rPr lang="en-US" altLang="zh-CN" smtClean="0"/>
              <a:t>01~09</a:t>
            </a:r>
            <a:r>
              <a:rPr lang="zh-CN" altLang="en-US" smtClean="0"/>
              <a:t>）*</a:t>
            </a:r>
            <a:r>
              <a:rPr lang="en-US" altLang="zh-CN" smtClean="0"/>
              <a:t>94 </a:t>
            </a:r>
            <a:endParaRPr lang="en-US" altLang="zh-CN" smtClean="0"/>
          </a:p>
          <a:p>
            <a:pPr lvl="2" eaLnBrk="1" hangingPunct="1">
              <a:lnSpc>
                <a:spcPct val="90000"/>
              </a:lnSpc>
            </a:pPr>
            <a:r>
              <a:rPr lang="zh-CN" altLang="en-US" smtClean="0"/>
              <a:t>拼音、五笔 </a:t>
            </a:r>
            <a:endParaRPr lang="zh-CN" altLang="en-US" smtClean="0"/>
          </a:p>
          <a:p>
            <a:pPr lvl="1" eaLnBrk="1" hangingPunct="1">
              <a:lnSpc>
                <a:spcPct val="90000"/>
              </a:lnSpc>
            </a:pPr>
            <a:r>
              <a:rPr lang="zh-CN" altLang="en-US" smtClean="0"/>
              <a:t>汉字内码：汉字信息的存储，交换和检索的机内代码，两个字节组成，每个字节高位都为</a:t>
            </a:r>
            <a:r>
              <a:rPr lang="en-US" altLang="zh-CN" smtClean="0"/>
              <a:t>1</a:t>
            </a:r>
            <a:r>
              <a:rPr lang="zh-CN" altLang="en-US" smtClean="0"/>
              <a:t>（区别于英文字符）</a:t>
            </a:r>
            <a:endParaRPr lang="zh-C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9750" y="333375"/>
            <a:ext cx="8001000" cy="1216025"/>
          </a:xfrm>
        </p:spPr>
        <p:txBody>
          <a:bodyPr/>
          <a:lstStyle/>
          <a:p>
            <a:pPr eaLnBrk="1" hangingPunct="1"/>
            <a:r>
              <a:rPr lang="zh-CN" altLang="en-US" dirty="0" smtClean="0"/>
              <a:t>先考虑数值数据：</a:t>
            </a:r>
            <a:endParaRPr lang="zh-CN" altLang="en-US" dirty="0" smtClean="0"/>
          </a:p>
        </p:txBody>
      </p:sp>
      <p:sp>
        <p:nvSpPr>
          <p:cNvPr id="119811" name="Rectangle 3"/>
          <p:cNvSpPr>
            <a:spLocks noGrp="1" noChangeArrowheads="1"/>
          </p:cNvSpPr>
          <p:nvPr>
            <p:ph type="body" idx="1"/>
          </p:nvPr>
        </p:nvSpPr>
        <p:spPr>
          <a:xfrm>
            <a:off x="611188" y="1773238"/>
            <a:ext cx="8001000" cy="4267200"/>
          </a:xfrm>
        </p:spPr>
        <p:txBody>
          <a:bodyPr/>
          <a:lstStyle/>
          <a:p>
            <a:pPr marL="571500" indent="-571500" eaLnBrk="1" hangingPunct="1">
              <a:buFont typeface="Wingdings" panose="05000000000000000000" pitchFamily="2" charset="2"/>
              <a:buNone/>
            </a:pPr>
            <a:r>
              <a:rPr lang="zh-CN" altLang="en-US" dirty="0" smtClean="0"/>
              <a:t> </a:t>
            </a:r>
            <a:r>
              <a:rPr lang="en-US" altLang="zh-CN" dirty="0" smtClean="0"/>
              <a:t>    </a:t>
            </a:r>
            <a:r>
              <a:rPr lang="zh-CN" altLang="en-US" dirty="0" smtClean="0"/>
              <a:t>最常用的实数：</a:t>
            </a:r>
            <a:r>
              <a:rPr lang="en-US" altLang="zh-CN" dirty="0" smtClean="0"/>
              <a:t>-8.25 </a:t>
            </a:r>
            <a:r>
              <a:rPr lang="zh-CN" altLang="en-US" dirty="0" smtClean="0"/>
              <a:t>如何在计算机中表示？</a:t>
            </a:r>
            <a:endParaRPr lang="zh-CN" altLang="en-US" dirty="0" smtClean="0"/>
          </a:p>
          <a:p>
            <a:pPr marL="571500" indent="-571500" eaLnBrk="1" hangingPunct="1">
              <a:buFont typeface="Wingdings" panose="05000000000000000000" pitchFamily="2" charset="2"/>
              <a:buNone/>
            </a:pPr>
            <a:r>
              <a:rPr lang="en-US" altLang="zh-CN" dirty="0" smtClean="0"/>
              <a:t>1</a:t>
            </a:r>
            <a:r>
              <a:rPr lang="zh-CN" altLang="en-US" dirty="0" smtClean="0"/>
              <a:t>、</a:t>
            </a:r>
            <a:r>
              <a:rPr lang="zh-CN" altLang="en-US" b="1" dirty="0" smtClean="0"/>
              <a:t>采用什么进位计数制（需要转换为二进制，数制的转换）</a:t>
            </a:r>
            <a:endParaRPr lang="zh-CN" altLang="en-US" b="1" dirty="0" smtClean="0"/>
          </a:p>
          <a:p>
            <a:pPr marL="571500" indent="-571500" eaLnBrk="1" hangingPunct="1">
              <a:buFont typeface="Wingdings" panose="05000000000000000000" pitchFamily="2" charset="2"/>
              <a:buNone/>
            </a:pPr>
            <a:r>
              <a:rPr lang="zh-CN" altLang="en-US" b="1" dirty="0" smtClean="0"/>
              <a:t>    （</a:t>
            </a:r>
            <a:r>
              <a:rPr lang="en-US" altLang="zh-CN" b="1" dirty="0" smtClean="0"/>
              <a:t>-1000.01</a:t>
            </a:r>
            <a:r>
              <a:rPr lang="zh-CN" altLang="en-US" b="1" dirty="0" smtClean="0"/>
              <a:t>）</a:t>
            </a:r>
            <a:r>
              <a:rPr lang="en-US" altLang="zh-CN" b="1" baseline="-25000" dirty="0" smtClean="0"/>
              <a:t>2</a:t>
            </a:r>
            <a:endParaRPr lang="en-US" altLang="zh-CN" b="1" baseline="-25000" dirty="0" smtClean="0"/>
          </a:p>
          <a:p>
            <a:pPr marL="571500" indent="-571500">
              <a:buNone/>
            </a:pPr>
            <a:r>
              <a:rPr lang="en-US" altLang="zh-CN" b="1" dirty="0" smtClean="0"/>
              <a:t>2</a:t>
            </a:r>
            <a:r>
              <a:rPr lang="zh-CN" altLang="en-US" b="1" dirty="0" smtClean="0"/>
              <a:t>、如何使符号（</a:t>
            </a:r>
            <a:r>
              <a:rPr lang="en-US" altLang="zh-CN" b="1" dirty="0" smtClean="0"/>
              <a:t>-</a:t>
            </a:r>
            <a:r>
              <a:rPr lang="zh-CN" altLang="en-US" b="1" dirty="0" smtClean="0"/>
              <a:t>，</a:t>
            </a:r>
            <a:r>
              <a:rPr lang="en-US" altLang="zh-CN" b="1" dirty="0" smtClean="0"/>
              <a:t>+</a:t>
            </a:r>
            <a:r>
              <a:rPr lang="zh-CN" altLang="en-US" b="1" dirty="0" smtClean="0"/>
              <a:t>号）数字化（机器数的编码方法）</a:t>
            </a:r>
            <a:endParaRPr lang="en-US" altLang="zh-CN" b="1" dirty="0" smtClean="0"/>
          </a:p>
          <a:p>
            <a:pPr marL="571500" indent="-571500">
              <a:buNone/>
            </a:pPr>
            <a:r>
              <a:rPr lang="en-US" altLang="zh-CN" b="1" dirty="0" smtClean="0"/>
              <a:t>3</a:t>
            </a:r>
            <a:r>
              <a:rPr lang="zh-CN" altLang="en-US" b="1" dirty="0" smtClean="0"/>
              <a:t>、如何处理和表示小数点</a:t>
            </a:r>
            <a:r>
              <a:rPr lang="en-US" altLang="zh-CN" b="1" dirty="0" smtClean="0"/>
              <a:t>?</a:t>
            </a:r>
            <a:endParaRPr lang="zh-CN" altLang="en-US" b="1" dirty="0" smtClean="0"/>
          </a:p>
          <a:p>
            <a:pPr marL="571500" indent="-571500" eaLnBrk="1" hangingPunct="1">
              <a:buFont typeface="Wingdings" panose="05000000000000000000" pitchFamily="2" charset="2"/>
              <a:buNone/>
            </a:pPr>
            <a:r>
              <a:rPr lang="en-US" altLang="zh-CN" b="1" dirty="0" smtClean="0"/>
              <a:t>4 </a:t>
            </a:r>
            <a:r>
              <a:rPr lang="zh-CN" altLang="en-US" b="1" dirty="0" smtClean="0"/>
              <a:t>、如何方便硬件实现运算。</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blinds(horizontal)">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blinds(horizontal)">
                                      <p:cBhvr>
                                        <p:cTn id="12" dur="500"/>
                                        <p:tgtEl>
                                          <p:spTgt spid="11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blinds(horizontal)">
                                      <p:cBhvr>
                                        <p:cTn id="17" dur="500"/>
                                        <p:tgtEl>
                                          <p:spTgt spid="119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blinds(horizontal)">
                                      <p:cBhvr>
                                        <p:cTn id="22" dur="500"/>
                                        <p:tgtEl>
                                          <p:spTgt spid="1198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9811">
                                            <p:txEl>
                                              <p:pRg st="4" end="4"/>
                                            </p:txEl>
                                          </p:spTgt>
                                        </p:tgtEl>
                                        <p:attrNameLst>
                                          <p:attrName>style.visibility</p:attrName>
                                        </p:attrNameLst>
                                      </p:cBhvr>
                                      <p:to>
                                        <p:strVal val="visible"/>
                                      </p:to>
                                    </p:set>
                                    <p:animEffect transition="in" filter="blinds(horizontal)">
                                      <p:cBhvr>
                                        <p:cTn id="27" dur="500"/>
                                        <p:tgtEl>
                                          <p:spTgt spid="1198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9811">
                                            <p:txEl>
                                              <p:pRg st="5" end="5"/>
                                            </p:txEl>
                                          </p:spTgt>
                                        </p:tgtEl>
                                        <p:attrNameLst>
                                          <p:attrName>style.visibility</p:attrName>
                                        </p:attrNameLst>
                                      </p:cBhvr>
                                      <p:to>
                                        <p:strVal val="visible"/>
                                      </p:to>
                                    </p:set>
                                    <p:animEffect transition="in" filter="blinds(horizontal)">
                                      <p:cBhvr>
                                        <p:cTn id="32" dur="500"/>
                                        <p:tgtEl>
                                          <p:spTgt spid="1198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2-</a:t>
            </a:r>
            <a:fld id="{A16428CD-D2B1-46E3-956D-AD7DFE7406A1}" type="slidenum">
              <a:rPr lang="en-US" altLang="zh-CN"/>
            </a:fld>
            <a:endParaRPr lang="en-US" altLang="zh-CN"/>
          </a:p>
        </p:txBody>
      </p:sp>
      <p:sp>
        <p:nvSpPr>
          <p:cNvPr id="143362" name="Rectangle 2"/>
          <p:cNvSpPr>
            <a:spLocks noGrp="1" noChangeArrowheads="1"/>
          </p:cNvSpPr>
          <p:nvPr>
            <p:ph type="title"/>
          </p:nvPr>
        </p:nvSpPr>
        <p:spPr/>
        <p:txBody>
          <a:bodyPr/>
          <a:lstStyle/>
          <a:p>
            <a:r>
              <a:rPr lang="zh-CN" altLang="en-US" dirty="0" smtClean="0">
                <a:ea typeface="宋体" panose="02010600030101010101" pitchFamily="2" charset="-122"/>
              </a:rPr>
              <a:t>其他数据类型的表示</a:t>
            </a:r>
            <a:endParaRPr lang="en-US" altLang="zh-CN" dirty="0">
              <a:ea typeface="宋体" panose="02010600030101010101" pitchFamily="2" charset="-122"/>
            </a:endParaRPr>
          </a:p>
        </p:txBody>
      </p:sp>
      <p:sp>
        <p:nvSpPr>
          <p:cNvPr id="143363" name="Rectangle 3"/>
          <p:cNvSpPr>
            <a:spLocks noGrp="1" noChangeArrowheads="1"/>
          </p:cNvSpPr>
          <p:nvPr>
            <p:ph type="body" idx="1"/>
          </p:nvPr>
        </p:nvSpPr>
        <p:spPr>
          <a:xfrm>
            <a:off x="228600" y="1143000"/>
            <a:ext cx="8610600" cy="5486400"/>
          </a:xfrm>
        </p:spPr>
        <p:txBody>
          <a:bodyPr>
            <a:normAutofit lnSpcReduction="10000"/>
          </a:bodyPr>
          <a:lstStyle/>
          <a:p>
            <a:r>
              <a:rPr lang="zh-CN" altLang="en-US" dirty="0" smtClean="0">
                <a:ea typeface="宋体" panose="02010600030101010101" pitchFamily="2" charset="-122"/>
              </a:rPr>
              <a:t>文本，字符串</a:t>
            </a:r>
            <a:endParaRPr lang="en-US" altLang="zh-CN" dirty="0" smtClean="0">
              <a:ea typeface="宋体" panose="02010600030101010101" pitchFamily="2" charset="-122"/>
            </a:endParaRPr>
          </a:p>
          <a:p>
            <a:pPr lvl="1"/>
            <a:r>
              <a:rPr lang="en-US" altLang="zh-CN" dirty="0" smtClean="0">
                <a:ea typeface="宋体" panose="02010600030101010101" pitchFamily="2" charset="-122"/>
              </a:rPr>
              <a:t>sequence </a:t>
            </a:r>
            <a:r>
              <a:rPr lang="en-US" altLang="zh-CN" dirty="0">
                <a:ea typeface="宋体" panose="02010600030101010101" pitchFamily="2" charset="-122"/>
              </a:rPr>
              <a:t>of characters, terminated with NULL (0)</a:t>
            </a:r>
            <a:endParaRPr lang="en-US" altLang="zh-CN" dirty="0">
              <a:ea typeface="宋体" panose="02010600030101010101" pitchFamily="2" charset="-122"/>
            </a:endParaRPr>
          </a:p>
          <a:p>
            <a:pPr lvl="1"/>
            <a:r>
              <a:rPr lang="en-US" altLang="zh-CN" dirty="0">
                <a:ea typeface="宋体" panose="02010600030101010101" pitchFamily="2" charset="-122"/>
              </a:rPr>
              <a:t>typically, no hardware support</a:t>
            </a:r>
            <a:endParaRPr lang="en-US" altLang="zh-CN" dirty="0">
              <a:ea typeface="宋体" panose="02010600030101010101" pitchFamily="2" charset="-122"/>
            </a:endParaRPr>
          </a:p>
          <a:p>
            <a:r>
              <a:rPr lang="zh-CN" altLang="en-US" dirty="0" smtClean="0">
                <a:ea typeface="宋体" panose="02010600030101010101" pitchFamily="2" charset="-122"/>
              </a:rPr>
              <a:t>图像</a:t>
            </a:r>
            <a:endParaRPr lang="en-US" altLang="zh-CN" dirty="0">
              <a:ea typeface="宋体" panose="02010600030101010101" pitchFamily="2" charset="-122"/>
            </a:endParaRPr>
          </a:p>
          <a:p>
            <a:pPr lvl="1"/>
            <a:r>
              <a:rPr lang="en-US" altLang="zh-CN" dirty="0">
                <a:ea typeface="宋体" panose="02010600030101010101" pitchFamily="2" charset="-122"/>
              </a:rPr>
              <a:t>array of pixels</a:t>
            </a:r>
            <a:endParaRPr lang="en-US" altLang="zh-CN" dirty="0">
              <a:ea typeface="宋体" panose="02010600030101010101" pitchFamily="2" charset="-122"/>
            </a:endParaRPr>
          </a:p>
          <a:p>
            <a:pPr lvl="2"/>
            <a:r>
              <a:rPr lang="en-US" altLang="zh-CN" dirty="0">
                <a:ea typeface="宋体" panose="02010600030101010101" pitchFamily="2" charset="-122"/>
              </a:rPr>
              <a:t>monochrome: one bit (1/0 = black/white)</a:t>
            </a:r>
            <a:endParaRPr lang="en-US" altLang="zh-CN" dirty="0">
              <a:ea typeface="宋体" panose="02010600030101010101" pitchFamily="2" charset="-122"/>
            </a:endParaRPr>
          </a:p>
          <a:p>
            <a:pPr lvl="2"/>
            <a:r>
              <a:rPr lang="en-US" altLang="zh-CN" dirty="0">
                <a:ea typeface="宋体" panose="02010600030101010101" pitchFamily="2" charset="-122"/>
              </a:rPr>
              <a:t>color: red, green, blue (RGB) components (e.g., 8 bits each)</a:t>
            </a:r>
            <a:endParaRPr lang="en-US" altLang="zh-CN" dirty="0">
              <a:ea typeface="宋体" panose="02010600030101010101" pitchFamily="2" charset="-122"/>
            </a:endParaRPr>
          </a:p>
          <a:p>
            <a:pPr lvl="2"/>
            <a:r>
              <a:rPr lang="en-US" altLang="zh-CN" dirty="0">
                <a:ea typeface="宋体" panose="02010600030101010101" pitchFamily="2" charset="-122"/>
              </a:rPr>
              <a:t>other properties: transparency</a:t>
            </a:r>
            <a:endParaRPr lang="en-US" altLang="zh-CN" dirty="0">
              <a:ea typeface="宋体" panose="02010600030101010101" pitchFamily="2" charset="-122"/>
            </a:endParaRPr>
          </a:p>
          <a:p>
            <a:pPr lvl="1"/>
            <a:r>
              <a:rPr lang="en-US" altLang="zh-CN" dirty="0">
                <a:ea typeface="宋体" panose="02010600030101010101" pitchFamily="2" charset="-122"/>
              </a:rPr>
              <a:t>hardware support:</a:t>
            </a:r>
            <a:endParaRPr lang="en-US" altLang="zh-CN" dirty="0">
              <a:ea typeface="宋体" panose="02010600030101010101" pitchFamily="2" charset="-122"/>
            </a:endParaRPr>
          </a:p>
          <a:p>
            <a:pPr lvl="2"/>
            <a:r>
              <a:rPr lang="en-US" altLang="zh-CN" dirty="0">
                <a:ea typeface="宋体" panose="02010600030101010101" pitchFamily="2" charset="-122"/>
              </a:rPr>
              <a:t>typically none, in general-purpose processors</a:t>
            </a:r>
            <a:endParaRPr lang="en-US" altLang="zh-CN" dirty="0">
              <a:ea typeface="宋体" panose="02010600030101010101" pitchFamily="2" charset="-122"/>
            </a:endParaRPr>
          </a:p>
          <a:p>
            <a:pPr lvl="2"/>
            <a:r>
              <a:rPr lang="en-US" altLang="zh-CN" dirty="0">
                <a:ea typeface="宋体" panose="02010600030101010101" pitchFamily="2" charset="-122"/>
              </a:rPr>
              <a:t>MMX -- multiple 8-bit operations on 32-bit word</a:t>
            </a:r>
            <a:endParaRPr lang="en-US" altLang="zh-CN" dirty="0">
              <a:ea typeface="宋体" panose="02010600030101010101" pitchFamily="2" charset="-122"/>
            </a:endParaRPr>
          </a:p>
          <a:p>
            <a:r>
              <a:rPr lang="zh-CN" altLang="en-US" dirty="0" smtClean="0">
                <a:ea typeface="宋体" panose="02010600030101010101" pitchFamily="2" charset="-122"/>
              </a:rPr>
              <a:t>声音</a:t>
            </a:r>
            <a:endParaRPr lang="en-US" altLang="zh-CN" dirty="0">
              <a:ea typeface="宋体" panose="02010600030101010101" pitchFamily="2" charset="-122"/>
            </a:endParaRPr>
          </a:p>
          <a:p>
            <a:pPr lvl="1"/>
            <a:r>
              <a:rPr lang="en-US" altLang="zh-CN" dirty="0">
                <a:ea typeface="宋体" panose="02010600030101010101" pitchFamily="2" charset="-122"/>
              </a:rPr>
              <a:t>sequence of fixed-point numbers</a:t>
            </a:r>
            <a:endParaRPr lang="en-US" altLang="zh-CN" dirty="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2-</a:t>
            </a:r>
            <a:fld id="{B8289957-966D-41D7-AAE3-CD8AA5031A99}" type="slidenum">
              <a:rPr lang="en-US" altLang="zh-CN"/>
            </a:fld>
            <a:endParaRPr lang="en-US" altLang="zh-CN"/>
          </a:p>
        </p:txBody>
      </p:sp>
      <p:sp>
        <p:nvSpPr>
          <p:cNvPr id="145410" name="Rectangle 2"/>
          <p:cNvSpPr>
            <a:spLocks noGrp="1" noChangeArrowheads="1"/>
          </p:cNvSpPr>
          <p:nvPr>
            <p:ph type="title"/>
          </p:nvPr>
        </p:nvSpPr>
        <p:spPr/>
        <p:txBody>
          <a:bodyPr/>
          <a:lstStyle/>
          <a:p>
            <a:r>
              <a:rPr lang="en-US" altLang="zh-CN" dirty="0">
                <a:ea typeface="宋体" panose="02010600030101010101" pitchFamily="2" charset="-122"/>
              </a:rPr>
              <a:t>LC-3 </a:t>
            </a:r>
            <a:r>
              <a:rPr lang="zh-CN" altLang="en-US" dirty="0" smtClean="0">
                <a:ea typeface="宋体" panose="02010600030101010101" pitchFamily="2" charset="-122"/>
              </a:rPr>
              <a:t>使用的</a:t>
            </a:r>
            <a:r>
              <a:rPr lang="en-US" altLang="zh-CN" dirty="0" smtClean="0">
                <a:ea typeface="宋体" panose="02010600030101010101" pitchFamily="2" charset="-122"/>
              </a:rPr>
              <a:t>Data </a:t>
            </a:r>
            <a:r>
              <a:rPr lang="en-US" altLang="zh-CN" dirty="0">
                <a:ea typeface="宋体" panose="02010600030101010101" pitchFamily="2" charset="-122"/>
              </a:rPr>
              <a:t>Types</a:t>
            </a:r>
            <a:endParaRPr lang="en-US" altLang="zh-CN" dirty="0">
              <a:ea typeface="宋体" panose="02010600030101010101" pitchFamily="2" charset="-122"/>
            </a:endParaRPr>
          </a:p>
        </p:txBody>
      </p:sp>
      <p:sp>
        <p:nvSpPr>
          <p:cNvPr id="145411" name="Rectangle 3"/>
          <p:cNvSpPr>
            <a:spLocks noGrp="1" noChangeArrowheads="1"/>
          </p:cNvSpPr>
          <p:nvPr>
            <p:ph type="body" idx="1"/>
          </p:nvPr>
        </p:nvSpPr>
        <p:spPr/>
        <p:txBody>
          <a:bodyPr>
            <a:normAutofit fontScale="92500"/>
          </a:bodyPr>
          <a:lstStyle/>
          <a:p>
            <a:r>
              <a:rPr lang="en-US" altLang="zh-CN" dirty="0">
                <a:ea typeface="宋体" panose="02010600030101010101" pitchFamily="2" charset="-122"/>
              </a:rPr>
              <a:t>Some data types are supported directly by the</a:t>
            </a:r>
            <a:br>
              <a:rPr lang="en-US" altLang="zh-CN" dirty="0">
                <a:ea typeface="宋体" panose="02010600030101010101" pitchFamily="2" charset="-122"/>
              </a:rPr>
            </a:br>
            <a:r>
              <a:rPr lang="en-US" altLang="zh-CN" dirty="0">
                <a:ea typeface="宋体" panose="02010600030101010101" pitchFamily="2" charset="-122"/>
              </a:rPr>
              <a:t>instruction set architecture.</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For LC-3, there is only one hardware-supported data type:</a:t>
            </a:r>
            <a:endParaRPr lang="en-US" altLang="zh-CN" dirty="0">
              <a:ea typeface="宋体" panose="02010600030101010101" pitchFamily="2" charset="-122"/>
            </a:endParaRPr>
          </a:p>
          <a:p>
            <a:pPr lvl="1"/>
            <a:r>
              <a:rPr lang="en-US" altLang="zh-CN" dirty="0" smtClean="0">
                <a:ea typeface="宋体" panose="02010600030101010101" pitchFamily="2" charset="-122"/>
              </a:rPr>
              <a:t>16-bit 2’s complement signed integer</a:t>
            </a:r>
            <a:endParaRPr lang="en-US" altLang="zh-CN" dirty="0">
              <a:ea typeface="宋体" panose="02010600030101010101" pitchFamily="2" charset="-122"/>
            </a:endParaRPr>
          </a:p>
          <a:p>
            <a:pPr lvl="1"/>
            <a:r>
              <a:rPr lang="en-US" altLang="zh-CN" dirty="0">
                <a:ea typeface="宋体" panose="02010600030101010101" pitchFamily="2" charset="-122"/>
              </a:rPr>
              <a:t>Operations: ADD, AND, </a:t>
            </a:r>
            <a:r>
              <a:rPr lang="en-US" altLang="zh-CN" dirty="0" smtClean="0">
                <a:ea typeface="宋体" panose="02010600030101010101" pitchFamily="2" charset="-122"/>
              </a:rPr>
              <a:t>NOT</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Other data types are supported by </a:t>
            </a:r>
            <a:r>
              <a:rPr lang="en-US" altLang="zh-CN" u="sng" dirty="0">
                <a:ea typeface="宋体" panose="02010600030101010101" pitchFamily="2" charset="-122"/>
              </a:rPr>
              <a:t>interpreting</a:t>
            </a:r>
            <a:br>
              <a:rPr lang="en-US" altLang="zh-CN" dirty="0">
                <a:ea typeface="宋体" panose="02010600030101010101" pitchFamily="2" charset="-122"/>
              </a:rPr>
            </a:br>
            <a:r>
              <a:rPr lang="en-US" altLang="zh-CN" dirty="0">
                <a:ea typeface="宋体" panose="02010600030101010101" pitchFamily="2" charset="-122"/>
              </a:rPr>
              <a:t>16-bit values as logical, text, fixed-point, etc.,</a:t>
            </a:r>
            <a:br>
              <a:rPr lang="en-US" altLang="zh-CN" dirty="0">
                <a:ea typeface="宋体" panose="02010600030101010101" pitchFamily="2" charset="-122"/>
              </a:rPr>
            </a:br>
            <a:r>
              <a:rPr lang="en-US" altLang="zh-CN" dirty="0">
                <a:ea typeface="宋体" panose="02010600030101010101" pitchFamily="2" charset="-122"/>
              </a:rPr>
              <a:t>in the software that we write.</a:t>
            </a:r>
            <a:endParaRPr lang="en-US" altLang="zh-CN" dirty="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2-</a:t>
            </a:r>
            <a:fld id="{B8289957-966D-41D7-AAE3-CD8AA5031A99}" type="slidenum">
              <a:rPr lang="en-US" altLang="zh-CN"/>
            </a:fld>
            <a:endParaRPr lang="en-US" altLang="zh-CN"/>
          </a:p>
        </p:txBody>
      </p:sp>
      <p:sp>
        <p:nvSpPr>
          <p:cNvPr id="145410" name="Rectangle 2"/>
          <p:cNvSpPr>
            <a:spLocks noGrp="1" noChangeArrowheads="1"/>
          </p:cNvSpPr>
          <p:nvPr>
            <p:ph type="title"/>
          </p:nvPr>
        </p:nvSpPr>
        <p:spPr/>
        <p:txBody>
          <a:bodyPr/>
          <a:lstStyle/>
          <a:p>
            <a:r>
              <a:rPr lang="zh-CN" altLang="en-US" dirty="0" smtClean="0">
                <a:ea typeface="宋体" panose="02010600030101010101" pitchFamily="2" charset="-122"/>
              </a:rPr>
              <a:t>作业</a:t>
            </a:r>
            <a:endParaRPr lang="en-US" altLang="zh-CN" dirty="0">
              <a:ea typeface="宋体" panose="02010600030101010101" pitchFamily="2" charset="-122"/>
            </a:endParaRPr>
          </a:p>
        </p:txBody>
      </p:sp>
      <p:sp>
        <p:nvSpPr>
          <p:cNvPr id="145411" name="Rectangle 3"/>
          <p:cNvSpPr>
            <a:spLocks noGrp="1" noChangeArrowheads="1"/>
          </p:cNvSpPr>
          <p:nvPr>
            <p:ph type="body" idx="1"/>
          </p:nvPr>
        </p:nvSpPr>
        <p:spPr/>
        <p:txBody>
          <a:bodyPr>
            <a:normAutofit/>
          </a:bodyPr>
          <a:lstStyle/>
          <a:p>
            <a:r>
              <a:rPr lang="en-US" altLang="zh-CN" dirty="0" smtClean="0">
                <a:ea typeface="宋体" panose="02010600030101010101" pitchFamily="2" charset="-122"/>
              </a:rPr>
              <a:t>Blackboard </a:t>
            </a:r>
            <a:r>
              <a:rPr lang="zh-CN" altLang="en-US" dirty="0" smtClean="0">
                <a:ea typeface="宋体" panose="02010600030101010101" pitchFamily="2" charset="-122"/>
              </a:rPr>
              <a:t>发布</a:t>
            </a:r>
            <a:endParaRPr lang="en-US" altLang="zh-CN" dirty="0" smtClean="0">
              <a:ea typeface="宋体" panose="02010600030101010101" pitchFamily="2" charset="-122"/>
            </a:endParaRPr>
          </a:p>
          <a:p>
            <a:r>
              <a:rPr lang="zh-CN" altLang="en-US" dirty="0" smtClean="0">
                <a:ea typeface="宋体" panose="02010600030101010101" pitchFamily="2" charset="-122"/>
              </a:rPr>
              <a:t>要求独立完成，坚决杜绝不诚信现象。</a:t>
            </a:r>
            <a:endParaRPr lang="en-US" altLang="zh-CN" dirty="0" smtClean="0">
              <a:ea typeface="宋体" panose="02010600030101010101" pitchFamily="2" charset="-122"/>
            </a:endParaRPr>
          </a:p>
          <a:p>
            <a:r>
              <a:rPr lang="zh-CN" altLang="en-US" dirty="0" smtClean="0">
                <a:ea typeface="宋体" panose="02010600030101010101" pitchFamily="2" charset="-122"/>
              </a:rPr>
              <a:t>注意提交时间，不接收迟</a:t>
            </a:r>
            <a:r>
              <a:rPr lang="zh-CN" altLang="en-US" smtClean="0">
                <a:ea typeface="宋体" panose="02010600030101010101" pitchFamily="2" charset="-122"/>
              </a:rPr>
              <a:t>交作业。</a:t>
            </a:r>
            <a:endParaRPr lang="en-US" altLang="zh-CN" dirty="0" smtClean="0">
              <a:ea typeface="宋体" panose="02010600030101010101" pitchFamily="2" charset="-122"/>
            </a:endParaRPr>
          </a:p>
          <a:p>
            <a:endParaRPr lang="en-US" altLang="zh-CN"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850" y="404813"/>
            <a:ext cx="7885113" cy="1143000"/>
          </a:xfrm>
        </p:spPr>
        <p:txBody>
          <a:bodyPr/>
          <a:lstStyle/>
          <a:p>
            <a:pPr eaLnBrk="1" hangingPunct="1"/>
            <a:r>
              <a:rPr lang="en-US" altLang="zh-CN" sz="3400" b="1" dirty="0" smtClean="0">
                <a:solidFill>
                  <a:srgbClr val="FF3300"/>
                </a:solidFill>
                <a:latin typeface="华文楷体" pitchFamily="2" charset="-122"/>
                <a:ea typeface="华文楷体" pitchFamily="2" charset="-122"/>
              </a:rPr>
              <a:t>1</a:t>
            </a:r>
            <a:r>
              <a:rPr lang="zh-CN" altLang="en-US" sz="3400" b="1" dirty="0" smtClean="0">
                <a:solidFill>
                  <a:srgbClr val="FF3300"/>
                </a:solidFill>
                <a:latin typeface="华文楷体" pitchFamily="2" charset="-122"/>
                <a:ea typeface="华文楷体" pitchFamily="2" charset="-122"/>
              </a:rPr>
              <a:t> 符号的处理</a:t>
            </a:r>
            <a:endParaRPr lang="zh-CN" altLang="en-US" sz="3400" b="1" dirty="0" smtClean="0">
              <a:solidFill>
                <a:srgbClr val="FF3300"/>
              </a:solidFill>
              <a:latin typeface="华文楷体" pitchFamily="2" charset="-122"/>
              <a:ea typeface="华文楷体" pitchFamily="2" charset="-122"/>
            </a:endParaRPr>
          </a:p>
        </p:txBody>
      </p:sp>
      <p:sp>
        <p:nvSpPr>
          <p:cNvPr id="73731" name="Rectangle 3"/>
          <p:cNvSpPr>
            <a:spLocks noGrp="1" noChangeArrowheads="1"/>
          </p:cNvSpPr>
          <p:nvPr>
            <p:ph type="body" idx="1"/>
          </p:nvPr>
        </p:nvSpPr>
        <p:spPr>
          <a:xfrm>
            <a:off x="323528" y="1268760"/>
            <a:ext cx="8675688" cy="5257800"/>
          </a:xfrm>
        </p:spPr>
        <p:txBody>
          <a:bodyPr>
            <a:normAutofit/>
          </a:bodyPr>
          <a:lstStyle/>
          <a:p>
            <a:pPr eaLnBrk="1" hangingPunct="1">
              <a:lnSpc>
                <a:spcPct val="80000"/>
              </a:lnSpc>
              <a:buFont typeface="Wingdings" panose="05000000000000000000" pitchFamily="2" charset="2"/>
              <a:buNone/>
            </a:pPr>
            <a:r>
              <a:rPr lang="en-US" altLang="zh-CN" sz="3200" b="1" dirty="0" smtClean="0">
                <a:solidFill>
                  <a:srgbClr val="FF3300"/>
                </a:solidFill>
                <a:latin typeface="华文楷体" pitchFamily="2" charset="-122"/>
                <a:ea typeface="华文楷体" pitchFamily="2" charset="-122"/>
              </a:rPr>
              <a:t>1</a:t>
            </a:r>
            <a:r>
              <a:rPr lang="zh-CN" altLang="en-US" sz="3200" b="1" dirty="0" smtClean="0">
                <a:solidFill>
                  <a:srgbClr val="FF3300"/>
                </a:solidFill>
                <a:latin typeface="华文楷体" pitchFamily="2" charset="-122"/>
                <a:ea typeface="华文楷体" pitchFamily="2" charset="-122"/>
              </a:rPr>
              <a:t>）无符号数</a:t>
            </a:r>
            <a:endParaRPr lang="en-US" altLang="zh-CN" sz="3200" b="1" dirty="0" smtClean="0">
              <a:solidFill>
                <a:srgbClr val="FF3300"/>
              </a:solidFill>
              <a:latin typeface="华文楷体" pitchFamily="2" charset="-122"/>
              <a:ea typeface="华文楷体" pitchFamily="2" charset="-122"/>
            </a:endParaRPr>
          </a:p>
          <a:p>
            <a:pPr eaLnBrk="1" hangingPunct="1">
              <a:lnSpc>
                <a:spcPct val="80000"/>
              </a:lnSpc>
              <a:buFont typeface="Wingdings" panose="05000000000000000000" pitchFamily="2" charset="2"/>
              <a:buNone/>
            </a:pPr>
            <a:r>
              <a:rPr lang="en-US" altLang="zh-CN" sz="3200" b="1" dirty="0" smtClean="0">
                <a:solidFill>
                  <a:srgbClr val="FF3300"/>
                </a:solidFill>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只能表示正整数</a:t>
            </a:r>
            <a:r>
              <a:rPr lang="en-US" altLang="zh-CN" sz="3200" b="1" dirty="0" smtClean="0">
                <a:latin typeface="华文楷体" pitchFamily="2" charset="-122"/>
                <a:ea typeface="华文楷体" pitchFamily="2" charset="-122"/>
              </a:rPr>
              <a:t>.(0&lt;=N&lt;=2</a:t>
            </a:r>
            <a:r>
              <a:rPr lang="en-US" altLang="zh-CN" sz="3200" b="1" baseline="30000" dirty="0" smtClean="0">
                <a:latin typeface="华文楷体" pitchFamily="2" charset="-122"/>
                <a:ea typeface="华文楷体" pitchFamily="2" charset="-122"/>
              </a:rPr>
              <a:t>n</a:t>
            </a:r>
            <a:r>
              <a:rPr lang="en-US" altLang="zh-CN" sz="3200" b="1" dirty="0" smtClean="0">
                <a:latin typeface="华文楷体" pitchFamily="2" charset="-122"/>
                <a:ea typeface="华文楷体" pitchFamily="2" charset="-122"/>
              </a:rPr>
              <a:t>-1)  n:</a:t>
            </a:r>
            <a:r>
              <a:rPr lang="zh-CN" altLang="en-US" sz="3200" b="1" dirty="0" smtClean="0">
                <a:latin typeface="华文楷体" pitchFamily="2" charset="-122"/>
                <a:ea typeface="华文楷体" pitchFamily="2" charset="-122"/>
              </a:rPr>
              <a:t>数的位数</a:t>
            </a:r>
            <a:endParaRPr lang="en-US" altLang="zh-CN" sz="3200" b="1" dirty="0" smtClean="0">
              <a:latin typeface="华文楷体" pitchFamily="2" charset="-122"/>
              <a:ea typeface="华文楷体" pitchFamily="2" charset="-122"/>
            </a:endParaRPr>
          </a:p>
          <a:p>
            <a:pPr eaLnBrk="1" hangingPunct="1">
              <a:lnSpc>
                <a:spcPct val="80000"/>
              </a:lnSpc>
              <a:buFont typeface="Wingdings" panose="05000000000000000000" pitchFamily="2" charset="2"/>
              <a:buNone/>
            </a:pPr>
            <a:r>
              <a:rPr lang="en-US" altLang="zh-CN" sz="3200" b="1" dirty="0" smtClean="0">
                <a:solidFill>
                  <a:srgbClr val="FF3300"/>
                </a:solidFill>
                <a:latin typeface="华文楷体" pitchFamily="2" charset="-122"/>
                <a:ea typeface="华文楷体" pitchFamily="2" charset="-122"/>
              </a:rPr>
              <a:t>2</a:t>
            </a:r>
            <a:r>
              <a:rPr lang="zh-CN" altLang="en-US" sz="3200" b="1" dirty="0" smtClean="0">
                <a:solidFill>
                  <a:srgbClr val="FF3300"/>
                </a:solidFill>
                <a:latin typeface="华文楷体" pitchFamily="2" charset="-122"/>
                <a:ea typeface="华文楷体" pitchFamily="2" charset="-122"/>
              </a:rPr>
              <a:t>）</a:t>
            </a:r>
            <a:r>
              <a:rPr lang="en-US" altLang="zh-CN" sz="3200" b="1" dirty="0" smtClean="0">
                <a:solidFill>
                  <a:srgbClr val="FF3300"/>
                </a:solidFill>
                <a:latin typeface="华文楷体" pitchFamily="2" charset="-122"/>
                <a:ea typeface="华文楷体" pitchFamily="2" charset="-122"/>
              </a:rPr>
              <a:t> </a:t>
            </a:r>
            <a:r>
              <a:rPr lang="zh-CN" altLang="en-US" sz="3200" b="1" dirty="0" smtClean="0">
                <a:solidFill>
                  <a:srgbClr val="FF3300"/>
                </a:solidFill>
                <a:latin typeface="华文楷体" pitchFamily="2" charset="-122"/>
                <a:ea typeface="华文楷体" pitchFamily="2" charset="-122"/>
              </a:rPr>
              <a:t>符号数</a:t>
            </a:r>
            <a:r>
              <a:rPr lang="en-US" altLang="zh-CN" sz="3200" b="1" dirty="0" smtClean="0">
                <a:latin typeface="华文楷体" pitchFamily="2" charset="-122"/>
                <a:ea typeface="华文楷体" pitchFamily="2" charset="-122"/>
              </a:rPr>
              <a:t>:</a:t>
            </a:r>
            <a:endParaRPr lang="en-US" altLang="zh-CN" sz="3200" b="1" dirty="0" smtClean="0">
              <a:latin typeface="华文楷体" pitchFamily="2" charset="-122"/>
              <a:ea typeface="华文楷体" pitchFamily="2" charset="-122"/>
            </a:endParaRPr>
          </a:p>
          <a:p>
            <a:pPr eaLnBrk="1" hangingPunct="1">
              <a:lnSpc>
                <a:spcPct val="80000"/>
              </a:lnSpc>
              <a:buFont typeface="Wingdings" panose="05000000000000000000" pitchFamily="2" charset="2"/>
              <a:buNone/>
            </a:pPr>
            <a:r>
              <a:rPr lang="en-US" altLang="zh-CN" sz="3200" b="1" dirty="0" smtClean="0">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它的最高位被用来表示该数的符号位</a:t>
            </a:r>
            <a:r>
              <a:rPr lang="en-US" altLang="zh-CN" sz="3200" b="1" dirty="0" smtClean="0">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不表示数值位。</a:t>
            </a:r>
            <a:endParaRPr lang="zh-CN" altLang="en-US" sz="3200" b="1" dirty="0" smtClean="0">
              <a:latin typeface="华文楷体" pitchFamily="2" charset="-122"/>
              <a:ea typeface="华文楷体" pitchFamily="2" charset="-122"/>
            </a:endParaRPr>
          </a:p>
          <a:p>
            <a:pPr eaLnBrk="1" hangingPunct="1">
              <a:lnSpc>
                <a:spcPct val="80000"/>
              </a:lnSpc>
              <a:buFont typeface="Wingdings" panose="05000000000000000000" pitchFamily="2" charset="2"/>
              <a:buNone/>
            </a:pPr>
            <a:r>
              <a:rPr lang="zh-CN" altLang="en-US" sz="3200" b="1" dirty="0" smtClean="0">
                <a:latin typeface="华文楷体" pitchFamily="2" charset="-122"/>
                <a:ea typeface="华文楷体" pitchFamily="2" charset="-122"/>
              </a:rPr>
              <a:t>       在计算机中一个数的数值部分和符号都要用</a:t>
            </a:r>
            <a:r>
              <a:rPr lang="en-US" altLang="zh-CN" sz="3200" b="1" dirty="0" smtClean="0">
                <a:latin typeface="华文楷体" pitchFamily="2" charset="-122"/>
                <a:ea typeface="华文楷体" pitchFamily="2" charset="-122"/>
              </a:rPr>
              <a:t>0</a:t>
            </a:r>
            <a:r>
              <a:rPr lang="zh-CN" altLang="en-US" sz="3200" b="1" dirty="0" smtClean="0">
                <a:latin typeface="华文楷体" pitchFamily="2" charset="-122"/>
                <a:ea typeface="华文楷体" pitchFamily="2" charset="-122"/>
              </a:rPr>
              <a:t>、</a:t>
            </a:r>
            <a:r>
              <a:rPr lang="en-US" altLang="zh-CN" sz="3200" b="1" dirty="0" smtClean="0">
                <a:latin typeface="华文楷体" pitchFamily="2" charset="-122"/>
                <a:ea typeface="华文楷体" pitchFamily="2" charset="-122"/>
              </a:rPr>
              <a:t>1</a:t>
            </a:r>
            <a:r>
              <a:rPr lang="zh-CN" altLang="en-US" sz="3200" b="1" dirty="0" smtClean="0">
                <a:latin typeface="华文楷体" pitchFamily="2" charset="-122"/>
                <a:ea typeface="华文楷体" pitchFamily="2" charset="-122"/>
              </a:rPr>
              <a:t>编码。通常</a:t>
            </a:r>
            <a:r>
              <a:rPr lang="en-US" altLang="zh-CN" sz="3200" b="1" dirty="0" smtClean="0">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用数的最高位（</a:t>
            </a:r>
            <a:r>
              <a:rPr lang="en-US" altLang="zh-CN" sz="3200" b="1" dirty="0" smtClean="0">
                <a:latin typeface="华文楷体" pitchFamily="2" charset="-122"/>
                <a:ea typeface="华文楷体" pitchFamily="2" charset="-122"/>
              </a:rPr>
              <a:t>MSB—Most Significant Bit</a:t>
            </a:r>
            <a:r>
              <a:rPr lang="zh-CN" altLang="en-US" sz="3200" b="1" dirty="0" smtClean="0">
                <a:latin typeface="华文楷体" pitchFamily="2" charset="-122"/>
                <a:ea typeface="华文楷体" pitchFamily="2" charset="-122"/>
              </a:rPr>
              <a:t>）表示数的正负</a:t>
            </a:r>
            <a:endParaRPr lang="zh-CN" altLang="en-US" sz="3200" b="1" dirty="0" smtClean="0">
              <a:latin typeface="华文楷体" pitchFamily="2" charset="-122"/>
              <a:ea typeface="华文楷体" pitchFamily="2" charset="-122"/>
            </a:endParaRPr>
          </a:p>
          <a:p>
            <a:pPr eaLnBrk="1" hangingPunct="1">
              <a:lnSpc>
                <a:spcPct val="80000"/>
              </a:lnSpc>
              <a:buFont typeface="Wingdings" panose="05000000000000000000" pitchFamily="2" charset="2"/>
              <a:buNone/>
            </a:pPr>
            <a:r>
              <a:rPr lang="en-US" altLang="zh-CN" sz="3200" b="1" dirty="0" smtClean="0">
                <a:latin typeface="华文楷体" pitchFamily="2" charset="-122"/>
                <a:ea typeface="华文楷体" pitchFamily="2" charset="-122"/>
              </a:rPr>
              <a:t>MSB = 0, </a:t>
            </a:r>
            <a:r>
              <a:rPr lang="zh-CN" altLang="en-US" sz="3200" b="1" dirty="0" smtClean="0">
                <a:latin typeface="华文楷体" pitchFamily="2" charset="-122"/>
                <a:ea typeface="华文楷体" pitchFamily="2" charset="-122"/>
              </a:rPr>
              <a:t>表示正数</a:t>
            </a:r>
            <a:r>
              <a:rPr lang="en-US" altLang="zh-CN" sz="3200" b="1" dirty="0" smtClean="0">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如＋</a:t>
            </a:r>
            <a:r>
              <a:rPr lang="en-US" altLang="zh-CN" sz="3200" b="1" dirty="0" smtClean="0">
                <a:latin typeface="华文楷体" pitchFamily="2" charset="-122"/>
                <a:ea typeface="华文楷体" pitchFamily="2" charset="-122"/>
              </a:rPr>
              <a:t>1011</a:t>
            </a:r>
            <a:r>
              <a:rPr lang="zh-CN" altLang="en-US" sz="3200" b="1" dirty="0" smtClean="0">
                <a:latin typeface="华文楷体" pitchFamily="2" charset="-122"/>
                <a:ea typeface="华文楷体" pitchFamily="2" charset="-122"/>
              </a:rPr>
              <a:t>表示为</a:t>
            </a:r>
            <a:r>
              <a:rPr lang="en-US" altLang="zh-CN" sz="3200" b="1" dirty="0" smtClean="0">
                <a:latin typeface="华文楷体" pitchFamily="2" charset="-122"/>
                <a:ea typeface="华文楷体" pitchFamily="2" charset="-122"/>
              </a:rPr>
              <a:t>01011</a:t>
            </a:r>
            <a:r>
              <a:rPr lang="zh-CN" altLang="en-US" sz="3200" b="1" dirty="0" smtClean="0">
                <a:latin typeface="华文楷体" pitchFamily="2" charset="-122"/>
                <a:ea typeface="华文楷体" pitchFamily="2" charset="-122"/>
              </a:rPr>
              <a:t>；</a:t>
            </a:r>
            <a:endParaRPr lang="zh-CN" altLang="en-US" sz="3200" b="1" dirty="0" smtClean="0">
              <a:latin typeface="华文楷体" pitchFamily="2" charset="-122"/>
              <a:ea typeface="华文楷体" pitchFamily="2" charset="-122"/>
            </a:endParaRPr>
          </a:p>
          <a:p>
            <a:pPr eaLnBrk="1" hangingPunct="1">
              <a:lnSpc>
                <a:spcPct val="80000"/>
              </a:lnSpc>
              <a:buFont typeface="Wingdings" panose="05000000000000000000" pitchFamily="2" charset="2"/>
              <a:buNone/>
            </a:pPr>
            <a:r>
              <a:rPr lang="en-US" altLang="zh-CN" sz="3200" b="1" dirty="0" smtClean="0">
                <a:latin typeface="华文楷体" pitchFamily="2" charset="-122"/>
                <a:ea typeface="华文楷体" pitchFamily="2" charset="-122"/>
              </a:rPr>
              <a:t>MSB = 1, </a:t>
            </a:r>
            <a:r>
              <a:rPr lang="zh-CN" altLang="en-US" sz="3200" b="1" dirty="0" smtClean="0">
                <a:latin typeface="华文楷体" pitchFamily="2" charset="-122"/>
                <a:ea typeface="华文楷体" pitchFamily="2" charset="-122"/>
              </a:rPr>
              <a:t>表示负数</a:t>
            </a:r>
            <a:r>
              <a:rPr lang="en-US" altLang="zh-CN" sz="3200" b="1" dirty="0" smtClean="0">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如－</a:t>
            </a:r>
            <a:r>
              <a:rPr lang="en-US" altLang="zh-CN" sz="3200" b="1" dirty="0" smtClean="0">
                <a:latin typeface="华文楷体" pitchFamily="2" charset="-122"/>
                <a:ea typeface="华文楷体" pitchFamily="2" charset="-122"/>
              </a:rPr>
              <a:t>1011</a:t>
            </a:r>
            <a:r>
              <a:rPr lang="zh-CN" altLang="en-US" sz="3200" b="1" dirty="0" smtClean="0">
                <a:latin typeface="华文楷体" pitchFamily="2" charset="-122"/>
                <a:ea typeface="华文楷体" pitchFamily="2" charset="-122"/>
              </a:rPr>
              <a:t>表示为</a:t>
            </a:r>
            <a:r>
              <a:rPr lang="en-US" altLang="zh-CN" sz="3200" b="1" dirty="0" smtClean="0">
                <a:latin typeface="华文楷体" pitchFamily="2" charset="-122"/>
                <a:ea typeface="华文楷体" pitchFamily="2" charset="-122"/>
              </a:rPr>
              <a:t>11011</a:t>
            </a:r>
            <a:r>
              <a:rPr lang="zh-CN" altLang="en-US" sz="3200" b="1" dirty="0" smtClean="0">
                <a:latin typeface="华文楷体" pitchFamily="2" charset="-122"/>
                <a:ea typeface="华文楷体" pitchFamily="2" charset="-122"/>
              </a:rPr>
              <a:t>；</a:t>
            </a:r>
            <a:endParaRPr lang="zh-CN" altLang="en-US" sz="3200" b="1" dirty="0" smtClean="0">
              <a:latin typeface="华文楷体" pitchFamily="2" charset="-122"/>
              <a:ea typeface="华文楷体" pitchFamily="2" charset="-122"/>
            </a:endParaRPr>
          </a:p>
          <a:p>
            <a:pPr eaLnBrk="1" hangingPunct="1">
              <a:lnSpc>
                <a:spcPct val="80000"/>
              </a:lnSpc>
              <a:buFont typeface="Wingdings" panose="05000000000000000000" pitchFamily="2" charset="2"/>
              <a:buNone/>
            </a:pPr>
            <a:endParaRPr lang="en-US" altLang="zh-CN" sz="2400" b="1" dirty="0" smtClean="0">
              <a:solidFill>
                <a:srgbClr val="FF3300"/>
              </a:solidFill>
              <a:latin typeface="华文楷体" pitchFamily="2" charset="-122"/>
              <a:ea typeface="华文楷体" pitchFamily="2" charset="-122"/>
            </a:endParaRPr>
          </a:p>
          <a:p>
            <a:pPr eaLnBrk="1" hangingPunct="1">
              <a:lnSpc>
                <a:spcPct val="80000"/>
              </a:lnSpc>
              <a:buFont typeface="Wingdings" panose="05000000000000000000" pitchFamily="2" charset="2"/>
              <a:buNone/>
            </a:pPr>
            <a:endParaRPr lang="zh-CN" altLang="en-US" sz="2000" dirty="0" smtClean="0"/>
          </a:p>
          <a:p>
            <a:pPr eaLnBrk="1" hangingPunct="1">
              <a:lnSpc>
                <a:spcPct val="80000"/>
              </a:lnSpc>
            </a:pP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5" dur="500"/>
                                        <p:tgtEl>
                                          <p:spTgt spid="7373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18" dur="500"/>
                                        <p:tgtEl>
                                          <p:spTgt spid="7373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21" dur="500"/>
                                        <p:tgtEl>
                                          <p:spTgt spid="7373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3731">
                                            <p:txEl>
                                              <p:pRg st="5" end="5"/>
                                            </p:txEl>
                                          </p:spTgt>
                                        </p:tgtEl>
                                        <p:attrNameLst>
                                          <p:attrName>style.visibility</p:attrName>
                                        </p:attrNameLst>
                                      </p:cBhvr>
                                      <p:to>
                                        <p:strVal val="visible"/>
                                      </p:to>
                                    </p:set>
                                    <p:animEffect transition="in" filter="blinds(horizontal)">
                                      <p:cBhvr>
                                        <p:cTn id="24" dur="500"/>
                                        <p:tgtEl>
                                          <p:spTgt spid="7373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animEffect transition="in" filter="blinds(horizontal)">
                                      <p:cBhvr>
                                        <p:cTn id="27" dur="500"/>
                                        <p:tgtEl>
                                          <p:spTgt spid="737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1188" y="333375"/>
            <a:ext cx="7632700" cy="1143000"/>
          </a:xfrm>
        </p:spPr>
        <p:txBody>
          <a:bodyPr/>
          <a:lstStyle/>
          <a:p>
            <a:pPr eaLnBrk="1" hangingPunct="1"/>
            <a:r>
              <a:rPr lang="en-US" altLang="zh-CN" dirty="0" smtClean="0">
                <a:solidFill>
                  <a:srgbClr val="FF3300"/>
                </a:solidFill>
                <a:latin typeface="华文楷体" pitchFamily="2" charset="-122"/>
                <a:ea typeface="华文楷体" pitchFamily="2" charset="-122"/>
              </a:rPr>
              <a:t>2</a:t>
            </a:r>
            <a:r>
              <a:rPr lang="zh-CN" altLang="en-US" dirty="0" smtClean="0">
                <a:solidFill>
                  <a:srgbClr val="FF3300"/>
                </a:solidFill>
                <a:latin typeface="华文楷体" pitchFamily="2" charset="-122"/>
                <a:ea typeface="华文楷体" pitchFamily="2" charset="-122"/>
              </a:rPr>
              <a:t> </a:t>
            </a:r>
            <a:r>
              <a:rPr lang="zh-CN" altLang="en-US" b="1" dirty="0" smtClean="0">
                <a:solidFill>
                  <a:srgbClr val="FF3300"/>
                </a:solidFill>
                <a:latin typeface="华文楷体" pitchFamily="2" charset="-122"/>
                <a:ea typeface="华文楷体" pitchFamily="2" charset="-122"/>
              </a:rPr>
              <a:t>小数点：定点与浮点表示法</a:t>
            </a:r>
            <a:r>
              <a:rPr lang="zh-CN" altLang="en-US" dirty="0" smtClean="0"/>
              <a:t> </a:t>
            </a:r>
            <a:endParaRPr lang="zh-CN" altLang="en-US" dirty="0" smtClean="0"/>
          </a:p>
        </p:txBody>
      </p:sp>
      <p:sp>
        <p:nvSpPr>
          <p:cNvPr id="10243" name="Rectangle 3"/>
          <p:cNvSpPr>
            <a:spLocks noGrp="1" noChangeArrowheads="1"/>
          </p:cNvSpPr>
          <p:nvPr>
            <p:ph type="body" idx="1"/>
          </p:nvPr>
        </p:nvSpPr>
        <p:spPr>
          <a:xfrm>
            <a:off x="539552" y="1340768"/>
            <a:ext cx="7885113" cy="5257800"/>
          </a:xfrm>
        </p:spPr>
        <p:txBody>
          <a:bodyPr/>
          <a:lstStyle/>
          <a:p>
            <a:pPr eaLnBrk="1" hangingPunct="1">
              <a:buFont typeface="Wingdings" panose="05000000000000000000" pitchFamily="2" charset="2"/>
              <a:buNone/>
            </a:pPr>
            <a:r>
              <a:rPr lang="zh-CN" altLang="en-US" sz="2400" b="1" dirty="0" smtClean="0">
                <a:solidFill>
                  <a:srgbClr val="FF3300"/>
                </a:solidFill>
                <a:latin typeface="华文楷体" pitchFamily="2" charset="-122"/>
                <a:ea typeface="华文楷体" pitchFamily="2" charset="-122"/>
              </a:rPr>
              <a:t>定点数表示法</a:t>
            </a:r>
            <a:endParaRPr lang="zh-CN" altLang="en-US" sz="2400" b="1" dirty="0" smtClean="0">
              <a:solidFill>
                <a:srgbClr val="FF3300"/>
              </a:solidFill>
              <a:latin typeface="华文楷体" pitchFamily="2" charset="-122"/>
              <a:ea typeface="华文楷体" pitchFamily="2" charset="-122"/>
            </a:endParaRPr>
          </a:p>
          <a:p>
            <a:r>
              <a:rPr lang="zh-CN" altLang="en-US" sz="2400" b="1" dirty="0" smtClean="0">
                <a:latin typeface="华文楷体" pitchFamily="2" charset="-122"/>
                <a:ea typeface="华文楷体" pitchFamily="2" charset="-122"/>
              </a:rPr>
              <a:t>在计算机中</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图示的小数点</a:t>
            </a:r>
            <a:r>
              <a:rPr lang="zh-CN" altLang="en-US" sz="2400" b="1" dirty="0" smtClean="0">
                <a:latin typeface="Arial" panose="020B0604020202020204" pitchFamily="34" charset="0"/>
              </a:rPr>
              <a:t>“</a:t>
            </a:r>
            <a:r>
              <a:rPr lang="zh-CN" altLang="en-US" sz="2400" b="1" dirty="0" smtClean="0"/>
              <a:t>．</a:t>
            </a:r>
            <a:r>
              <a:rPr lang="zh-CN" altLang="en-US" sz="2400" b="1" dirty="0" smtClean="0">
                <a:latin typeface="Arial" panose="020B0604020202020204" pitchFamily="34" charset="0"/>
              </a:rPr>
              <a:t>”</a:t>
            </a:r>
            <a:r>
              <a:rPr lang="zh-CN" altLang="en-US" sz="2400" b="1" dirty="0" smtClean="0">
                <a:latin typeface="华文楷体" pitchFamily="2" charset="-122"/>
                <a:ea typeface="华文楷体" pitchFamily="2" charset="-122"/>
              </a:rPr>
              <a:t>实际上是不表示出来的</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是事先约定好固定在那里的。对一台计算机来说</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一旦确定了一种小数点的位置</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整个系统就不再改变。</a:t>
            </a:r>
            <a:endParaRPr lang="zh-CN" altLang="en-US" sz="2400" b="1" dirty="0" smtClean="0">
              <a:latin typeface="华文楷体" pitchFamily="2" charset="-122"/>
              <a:ea typeface="华文楷体" pitchFamily="2" charset="-122"/>
            </a:endParaRPr>
          </a:p>
          <a:p>
            <a:pPr eaLnBrk="1" hangingPunct="1"/>
            <a:r>
              <a:rPr lang="zh-CN" altLang="en-US" sz="2400" b="1" dirty="0" smtClean="0">
                <a:latin typeface="华文楷体" pitchFamily="2" charset="-122"/>
                <a:ea typeface="华文楷体" pitchFamily="2" charset="-122"/>
              </a:rPr>
              <a:t>计算机中采用的定点数表示法通常把小数点固定在数值部分的最高位之前</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或把小数点固定在数值部分的最后。前者用来表示纯小数</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后者用于表示整数。</a:t>
            </a:r>
            <a:endParaRPr lang="zh-CN" altLang="en-US" sz="2400" b="1" dirty="0" smtClean="0">
              <a:latin typeface="华文楷体" pitchFamily="2" charset="-122"/>
              <a:ea typeface="华文楷体" pitchFamily="2" charset="-122"/>
            </a:endParaRPr>
          </a:p>
          <a:p>
            <a:pPr eaLnBrk="1" hangingPunct="1"/>
            <a:r>
              <a:rPr lang="zh-CN" altLang="en-US" sz="2400" b="1" dirty="0" smtClean="0">
                <a:latin typeface="华文楷体" pitchFamily="2" charset="-122"/>
                <a:ea typeface="华文楷体" pitchFamily="2" charset="-122"/>
              </a:rPr>
              <a:t>只能处理定点数的计算机称为</a:t>
            </a:r>
            <a:r>
              <a:rPr lang="zh-CN" altLang="en-US" sz="2400" b="1" dirty="0" smtClean="0">
                <a:solidFill>
                  <a:srgbClr val="FF3300"/>
                </a:solidFill>
                <a:latin typeface="华文楷体" pitchFamily="2" charset="-122"/>
                <a:ea typeface="华文楷体" pitchFamily="2" charset="-122"/>
              </a:rPr>
              <a:t>定点计算机</a:t>
            </a:r>
            <a:r>
              <a:rPr lang="zh-CN" altLang="en-US" sz="2400" b="1" dirty="0" smtClean="0">
                <a:latin typeface="华文楷体" pitchFamily="2" charset="-122"/>
                <a:ea typeface="华文楷体" pitchFamily="2" charset="-122"/>
              </a:rPr>
              <a:t>。在这种计算机中机器指令访问的所有操作数都是</a:t>
            </a:r>
            <a:r>
              <a:rPr lang="zh-CN" altLang="en-US" sz="2400" b="1" dirty="0" smtClean="0">
                <a:solidFill>
                  <a:srgbClr val="FF3300"/>
                </a:solidFill>
                <a:latin typeface="华文楷体" pitchFamily="2" charset="-122"/>
                <a:ea typeface="华文楷体" pitchFamily="2" charset="-122"/>
              </a:rPr>
              <a:t>定点数</a:t>
            </a:r>
            <a:r>
              <a:rPr lang="zh-CN" altLang="en-US" sz="2400" b="1" dirty="0" smtClean="0">
                <a:latin typeface="华文楷体" pitchFamily="2" charset="-122"/>
                <a:ea typeface="华文楷体" pitchFamily="2" charset="-122"/>
              </a:rPr>
              <a:t>。 </a:t>
            </a:r>
            <a:endParaRPr lang="zh-CN" altLang="en-US" sz="2400" b="1" dirty="0" smtClean="0">
              <a:latin typeface="华文楷体" pitchFamily="2" charset="-122"/>
              <a:ea typeface="华文楷体" pitchFamily="2" charset="-122"/>
            </a:endParaRPr>
          </a:p>
        </p:txBody>
      </p:sp>
      <p:grpSp>
        <p:nvGrpSpPr>
          <p:cNvPr id="2" name="Group 4"/>
          <p:cNvGrpSpPr>
            <a:grpSpLocks noChangeAspect="1"/>
          </p:cNvGrpSpPr>
          <p:nvPr/>
        </p:nvGrpSpPr>
        <p:grpSpPr bwMode="auto">
          <a:xfrm>
            <a:off x="755576" y="5013176"/>
            <a:ext cx="5257800" cy="1270975"/>
            <a:chOff x="2333" y="10410"/>
            <a:chExt cx="8280" cy="2001"/>
          </a:xfrm>
        </p:grpSpPr>
        <p:sp>
          <p:nvSpPr>
            <p:cNvPr id="10246" name="AutoShape 5"/>
            <p:cNvSpPr>
              <a:spLocks noChangeAspect="1" noChangeArrowheads="1"/>
            </p:cNvSpPr>
            <p:nvPr/>
          </p:nvSpPr>
          <p:spPr bwMode="auto">
            <a:xfrm>
              <a:off x="2333" y="10539"/>
              <a:ext cx="8280" cy="1872"/>
            </a:xfrm>
            <a:prstGeom prst="rect">
              <a:avLst/>
            </a:prstGeom>
            <a:noFill/>
            <a:ln w="9525">
              <a:noFill/>
              <a:miter lim="800000"/>
            </a:ln>
          </p:spPr>
          <p:txBody>
            <a:bodyPr/>
            <a:lstStyle/>
            <a:p>
              <a:endParaRPr lang="zh-CN" altLang="en-US"/>
            </a:p>
          </p:txBody>
        </p:sp>
        <p:sp>
          <p:nvSpPr>
            <p:cNvPr id="10247" name="Rectangle 6"/>
            <p:cNvSpPr>
              <a:spLocks noChangeArrowheads="1"/>
            </p:cNvSpPr>
            <p:nvPr/>
          </p:nvSpPr>
          <p:spPr bwMode="auto">
            <a:xfrm>
              <a:off x="2761" y="10877"/>
              <a:ext cx="719" cy="469"/>
            </a:xfrm>
            <a:prstGeom prst="rect">
              <a:avLst/>
            </a:prstGeom>
            <a:solidFill>
              <a:srgbClr val="FFFFFF"/>
            </a:solidFill>
            <a:ln w="9525">
              <a:solidFill>
                <a:srgbClr val="000000"/>
              </a:solidFill>
              <a:miter lim="800000"/>
            </a:ln>
          </p:spPr>
          <p:txBody>
            <a:bodyPr/>
            <a:lstStyle/>
            <a:p>
              <a:pPr algn="just"/>
              <a:r>
                <a:rPr lang="zh-CN" altLang="en-US" sz="1000">
                  <a:latin typeface="Times New Roman" panose="02020603050405020304" pitchFamily="18" charset="0"/>
                </a:rPr>
                <a:t>符号</a:t>
              </a:r>
              <a:endParaRPr lang="zh-CN" altLang="en-US" sz="1000">
                <a:latin typeface="Arial" panose="020B0604020202020204" pitchFamily="34" charset="0"/>
              </a:endParaRPr>
            </a:p>
          </p:txBody>
        </p:sp>
        <p:sp>
          <p:nvSpPr>
            <p:cNvPr id="10248" name="Rectangle 7"/>
            <p:cNvSpPr>
              <a:spLocks noChangeArrowheads="1"/>
            </p:cNvSpPr>
            <p:nvPr/>
          </p:nvSpPr>
          <p:spPr bwMode="auto">
            <a:xfrm>
              <a:off x="3480" y="10877"/>
              <a:ext cx="1800" cy="469"/>
            </a:xfrm>
            <a:prstGeom prst="rect">
              <a:avLst/>
            </a:prstGeom>
            <a:solidFill>
              <a:srgbClr val="FFFFFF"/>
            </a:solidFill>
            <a:ln w="9525">
              <a:solidFill>
                <a:srgbClr val="000000"/>
              </a:solidFill>
              <a:miter lim="800000"/>
            </a:ln>
          </p:spPr>
          <p:txBody>
            <a:bodyPr/>
            <a:lstStyle/>
            <a:p>
              <a:pPr algn="ctr"/>
              <a:r>
                <a:rPr lang="zh-CN" altLang="en-US" sz="1200" dirty="0">
                  <a:latin typeface="Times New Roman" panose="02020603050405020304" pitchFamily="18" charset="0"/>
                </a:rPr>
                <a:t>数值部分</a:t>
              </a:r>
              <a:endParaRPr lang="zh-CN" altLang="en-US" sz="1200" dirty="0">
                <a:latin typeface="Arial" panose="020B0604020202020204" pitchFamily="34" charset="0"/>
              </a:endParaRPr>
            </a:p>
          </p:txBody>
        </p:sp>
        <p:sp>
          <p:nvSpPr>
            <p:cNvPr id="10249" name="Rectangle 8"/>
            <p:cNvSpPr>
              <a:spLocks noChangeArrowheads="1"/>
            </p:cNvSpPr>
            <p:nvPr/>
          </p:nvSpPr>
          <p:spPr bwMode="auto">
            <a:xfrm>
              <a:off x="6901" y="10878"/>
              <a:ext cx="719" cy="469"/>
            </a:xfrm>
            <a:prstGeom prst="rect">
              <a:avLst/>
            </a:prstGeom>
            <a:solidFill>
              <a:srgbClr val="FFFFFF"/>
            </a:solidFill>
            <a:ln w="9525">
              <a:solidFill>
                <a:srgbClr val="000000"/>
              </a:solidFill>
              <a:miter lim="800000"/>
            </a:ln>
          </p:spPr>
          <p:txBody>
            <a:bodyPr/>
            <a:lstStyle/>
            <a:p>
              <a:pPr algn="just"/>
              <a:r>
                <a:rPr lang="zh-CN" altLang="en-US" sz="1000">
                  <a:latin typeface="Times New Roman" panose="02020603050405020304" pitchFamily="18" charset="0"/>
                </a:rPr>
                <a:t>符号</a:t>
              </a:r>
              <a:endParaRPr lang="zh-CN" altLang="en-US" sz="1000">
                <a:latin typeface="Arial" panose="020B0604020202020204" pitchFamily="34" charset="0"/>
              </a:endParaRPr>
            </a:p>
          </p:txBody>
        </p:sp>
        <p:sp>
          <p:nvSpPr>
            <p:cNvPr id="10250" name="Rectangle 9"/>
            <p:cNvSpPr>
              <a:spLocks noChangeArrowheads="1"/>
            </p:cNvSpPr>
            <p:nvPr/>
          </p:nvSpPr>
          <p:spPr bwMode="auto">
            <a:xfrm>
              <a:off x="7620" y="10878"/>
              <a:ext cx="1800" cy="469"/>
            </a:xfrm>
            <a:prstGeom prst="rect">
              <a:avLst/>
            </a:prstGeom>
            <a:solidFill>
              <a:srgbClr val="FFFFFF"/>
            </a:solidFill>
            <a:ln w="9525">
              <a:solidFill>
                <a:srgbClr val="000000"/>
              </a:solidFill>
              <a:miter lim="800000"/>
            </a:ln>
          </p:spPr>
          <p:txBody>
            <a:bodyPr/>
            <a:lstStyle/>
            <a:p>
              <a:pPr algn="ctr"/>
              <a:r>
                <a:rPr lang="zh-CN" altLang="en-US" sz="1200">
                  <a:latin typeface="Times New Roman" panose="02020603050405020304" pitchFamily="18" charset="0"/>
                </a:rPr>
                <a:t>数值部分</a:t>
              </a:r>
              <a:endParaRPr lang="zh-CN" altLang="en-US" sz="1200">
                <a:latin typeface="Arial" panose="020B0604020202020204" pitchFamily="34" charset="0"/>
              </a:endParaRPr>
            </a:p>
          </p:txBody>
        </p:sp>
        <p:sp>
          <p:nvSpPr>
            <p:cNvPr id="10251" name="Rectangle 10"/>
            <p:cNvSpPr>
              <a:spLocks noChangeArrowheads="1"/>
            </p:cNvSpPr>
            <p:nvPr/>
          </p:nvSpPr>
          <p:spPr bwMode="auto">
            <a:xfrm>
              <a:off x="2580" y="10410"/>
              <a:ext cx="2160" cy="468"/>
            </a:xfrm>
            <a:prstGeom prst="rect">
              <a:avLst/>
            </a:prstGeom>
            <a:noFill/>
            <a:ln w="9525">
              <a:noFill/>
              <a:miter lim="800000"/>
            </a:ln>
          </p:spPr>
          <p:txBody>
            <a:bodyPr/>
            <a:lstStyle/>
            <a:p>
              <a:pPr algn="just"/>
              <a:r>
                <a:rPr lang="zh-CN" altLang="en-US" sz="1400">
                  <a:latin typeface="Times New Roman" panose="02020603050405020304" pitchFamily="18" charset="0"/>
                </a:rPr>
                <a:t>纯小数表示法</a:t>
              </a:r>
              <a:endParaRPr lang="zh-CN" altLang="en-US" sz="1400">
                <a:latin typeface="Arial" panose="020B0604020202020204" pitchFamily="34" charset="0"/>
              </a:endParaRPr>
            </a:p>
          </p:txBody>
        </p:sp>
        <p:sp>
          <p:nvSpPr>
            <p:cNvPr id="10252" name="Line 11"/>
            <p:cNvSpPr>
              <a:spLocks noChangeShapeType="1"/>
            </p:cNvSpPr>
            <p:nvPr/>
          </p:nvSpPr>
          <p:spPr bwMode="auto">
            <a:xfrm flipV="1">
              <a:off x="3660" y="11190"/>
              <a:ext cx="1" cy="312"/>
            </a:xfrm>
            <a:prstGeom prst="line">
              <a:avLst/>
            </a:prstGeom>
            <a:noFill/>
            <a:ln w="9525">
              <a:solidFill>
                <a:srgbClr val="000000"/>
              </a:solidFill>
              <a:round/>
              <a:tailEnd type="triangle" w="med" len="med"/>
            </a:ln>
          </p:spPr>
          <p:txBody>
            <a:bodyPr/>
            <a:lstStyle/>
            <a:p>
              <a:endParaRPr lang="zh-CN" altLang="en-US"/>
            </a:p>
          </p:txBody>
        </p:sp>
        <p:sp>
          <p:nvSpPr>
            <p:cNvPr id="10253" name="Rectangle 12"/>
            <p:cNvSpPr>
              <a:spLocks noChangeArrowheads="1"/>
            </p:cNvSpPr>
            <p:nvPr/>
          </p:nvSpPr>
          <p:spPr bwMode="auto">
            <a:xfrm>
              <a:off x="3300" y="11502"/>
              <a:ext cx="1080" cy="468"/>
            </a:xfrm>
            <a:prstGeom prst="rect">
              <a:avLst/>
            </a:prstGeom>
            <a:noFill/>
            <a:ln w="9525">
              <a:noFill/>
              <a:miter lim="800000"/>
            </a:ln>
          </p:spPr>
          <p:txBody>
            <a:bodyPr/>
            <a:lstStyle/>
            <a:p>
              <a:pPr algn="just"/>
              <a:r>
                <a:rPr lang="zh-CN" altLang="en-US" sz="1200">
                  <a:latin typeface="Times New Roman" panose="02020603050405020304" pitchFamily="18" charset="0"/>
                </a:rPr>
                <a:t>小数点</a:t>
              </a:r>
              <a:endParaRPr lang="zh-CN" altLang="en-US" sz="1200">
                <a:latin typeface="Arial" panose="020B0604020202020204" pitchFamily="34" charset="0"/>
              </a:endParaRPr>
            </a:p>
          </p:txBody>
        </p:sp>
        <p:sp>
          <p:nvSpPr>
            <p:cNvPr id="10254" name="Rectangle 13"/>
            <p:cNvSpPr>
              <a:spLocks noChangeArrowheads="1"/>
            </p:cNvSpPr>
            <p:nvPr/>
          </p:nvSpPr>
          <p:spPr bwMode="auto">
            <a:xfrm>
              <a:off x="6720" y="10410"/>
              <a:ext cx="1800" cy="468"/>
            </a:xfrm>
            <a:prstGeom prst="rect">
              <a:avLst/>
            </a:prstGeom>
            <a:noFill/>
            <a:ln w="9525">
              <a:noFill/>
              <a:miter lim="800000"/>
            </a:ln>
          </p:spPr>
          <p:txBody>
            <a:bodyPr/>
            <a:lstStyle/>
            <a:p>
              <a:pPr algn="just"/>
              <a:r>
                <a:rPr lang="zh-CN" altLang="en-US" sz="1400">
                  <a:latin typeface="Times New Roman" panose="02020603050405020304" pitchFamily="18" charset="0"/>
                </a:rPr>
                <a:t>整数表示法</a:t>
              </a:r>
              <a:endParaRPr lang="zh-CN" altLang="en-US" sz="1400">
                <a:latin typeface="Arial" panose="020B0604020202020204" pitchFamily="34" charset="0"/>
              </a:endParaRPr>
            </a:p>
          </p:txBody>
        </p:sp>
        <p:sp>
          <p:nvSpPr>
            <p:cNvPr id="10255" name="Line 14"/>
            <p:cNvSpPr>
              <a:spLocks noChangeShapeType="1"/>
            </p:cNvSpPr>
            <p:nvPr/>
          </p:nvSpPr>
          <p:spPr bwMode="auto">
            <a:xfrm flipV="1">
              <a:off x="9240" y="11190"/>
              <a:ext cx="0" cy="312"/>
            </a:xfrm>
            <a:prstGeom prst="line">
              <a:avLst/>
            </a:prstGeom>
            <a:noFill/>
            <a:ln w="9525">
              <a:solidFill>
                <a:srgbClr val="000000"/>
              </a:solidFill>
              <a:round/>
              <a:tailEnd type="triangle" w="med" len="med"/>
            </a:ln>
          </p:spPr>
          <p:txBody>
            <a:bodyPr/>
            <a:lstStyle/>
            <a:p>
              <a:endParaRPr lang="zh-CN" altLang="en-US"/>
            </a:p>
          </p:txBody>
        </p:sp>
        <p:sp>
          <p:nvSpPr>
            <p:cNvPr id="10256" name="Rectangle 15"/>
            <p:cNvSpPr>
              <a:spLocks noChangeArrowheads="1"/>
            </p:cNvSpPr>
            <p:nvPr/>
          </p:nvSpPr>
          <p:spPr bwMode="auto">
            <a:xfrm>
              <a:off x="8880" y="11502"/>
              <a:ext cx="1080" cy="468"/>
            </a:xfrm>
            <a:prstGeom prst="rect">
              <a:avLst/>
            </a:prstGeom>
            <a:noFill/>
            <a:ln w="9525">
              <a:noFill/>
              <a:miter lim="800000"/>
            </a:ln>
          </p:spPr>
          <p:txBody>
            <a:bodyPr/>
            <a:lstStyle/>
            <a:p>
              <a:pPr algn="just"/>
              <a:r>
                <a:rPr lang="zh-CN" altLang="en-US" sz="1200">
                  <a:latin typeface="Times New Roman" panose="02020603050405020304" pitchFamily="18" charset="0"/>
                </a:rPr>
                <a:t>小数点</a:t>
              </a:r>
              <a:endParaRPr lang="zh-CN" altLang="en-US" sz="1200">
                <a:latin typeface="Arial" panose="020B0604020202020204" pitchFamily="34" charset="0"/>
              </a:endParaRPr>
            </a:p>
          </p:txBody>
        </p:sp>
        <p:sp>
          <p:nvSpPr>
            <p:cNvPr id="10257" name="Rectangle 16"/>
            <p:cNvSpPr>
              <a:spLocks noChangeArrowheads="1"/>
            </p:cNvSpPr>
            <p:nvPr/>
          </p:nvSpPr>
          <p:spPr bwMode="auto">
            <a:xfrm>
              <a:off x="4560" y="11658"/>
              <a:ext cx="3600" cy="468"/>
            </a:xfrm>
            <a:prstGeom prst="rect">
              <a:avLst/>
            </a:prstGeom>
            <a:noFill/>
            <a:ln w="9525">
              <a:noFill/>
              <a:miter lim="800000"/>
            </a:ln>
          </p:spPr>
          <p:txBody>
            <a:bodyPr/>
            <a:lstStyle/>
            <a:p>
              <a:pPr algn="ctr"/>
              <a:r>
                <a:rPr lang="zh-CN" altLang="en-US" sz="1400" b="1">
                  <a:latin typeface="华文楷体" pitchFamily="2" charset="-122"/>
                  <a:ea typeface="华文楷体" pitchFamily="2" charset="-122"/>
                </a:rPr>
                <a:t>定点数表示法</a:t>
              </a:r>
              <a:endParaRPr lang="zh-CN" altLang="en-US" sz="1400" b="1">
                <a:latin typeface="华文楷体" pitchFamily="2" charset="-122"/>
                <a:ea typeface="华文楷体" pitchFamily="2" charset="-122"/>
              </a:endParaRPr>
            </a:p>
          </p:txBody>
        </p:sp>
      </p:grpSp>
      <p:sp>
        <p:nvSpPr>
          <p:cNvPr id="10245" name="Rectangle 17"/>
          <p:cNvSpPr>
            <a:spLocks noChangeArrowheads="1"/>
          </p:cNvSpPr>
          <p:nvPr/>
        </p:nvSpPr>
        <p:spPr bwMode="auto">
          <a:xfrm>
            <a:off x="5796136" y="4941168"/>
            <a:ext cx="3168352" cy="1368425"/>
          </a:xfrm>
          <a:prstGeom prst="rect">
            <a:avLst/>
          </a:prstGeom>
          <a:noFill/>
          <a:ln w="9525">
            <a:noFill/>
            <a:miter lim="800000"/>
          </a:ln>
        </p:spPr>
        <p:txBody>
          <a:bodyPr wrap="none" anchor="ctr"/>
          <a:lstStyle/>
          <a:p>
            <a:pPr algn="l"/>
            <a:r>
              <a:rPr lang="zh-CN" altLang="en-US" sz="2400" b="1" dirty="0">
                <a:latin typeface="Arial" panose="020B0604020202020204" pitchFamily="34" charset="0"/>
                <a:ea typeface="华文楷体" pitchFamily="2" charset="-122"/>
              </a:rPr>
              <a:t>定点数要选择合适的</a:t>
            </a:r>
            <a:r>
              <a:rPr lang="zh-CN" altLang="en-US" sz="2400" b="1" dirty="0">
                <a:solidFill>
                  <a:srgbClr val="FF3300"/>
                </a:solidFill>
                <a:latin typeface="Arial" panose="020B0604020202020204" pitchFamily="34" charset="0"/>
                <a:ea typeface="华文楷体" pitchFamily="2" charset="-122"/>
              </a:rPr>
              <a:t>比例因子</a:t>
            </a:r>
            <a:r>
              <a:rPr lang="en-US" altLang="zh-CN" sz="2400" b="1" dirty="0">
                <a:latin typeface="Arial" panose="020B0604020202020204" pitchFamily="34" charset="0"/>
                <a:ea typeface="华文楷体" pitchFamily="2" charset="-122"/>
              </a:rPr>
              <a:t>,</a:t>
            </a:r>
            <a:r>
              <a:rPr lang="en-US" altLang="zh-CN" sz="2400" dirty="0">
                <a:latin typeface="Arial" panose="020B0604020202020204" pitchFamily="34" charset="0"/>
              </a:rPr>
              <a:t> </a:t>
            </a:r>
            <a:endParaRPr lang="en-US" altLang="zh-CN" sz="2400" dirty="0">
              <a:latin typeface="Arial" panose="020B0604020202020204" pitchFamily="34" charset="0"/>
            </a:endParaRPr>
          </a:p>
          <a:p>
            <a:pPr algn="l"/>
            <a:r>
              <a:rPr lang="zh-CN" altLang="en-US" sz="2400" b="1" dirty="0">
                <a:latin typeface="Arial" panose="020B0604020202020204" pitchFamily="34" charset="0"/>
                <a:ea typeface="华文楷体" pitchFamily="2" charset="-122"/>
              </a:rPr>
              <a:t>确保初始数据、中间结果和最后</a:t>
            </a:r>
            <a:endParaRPr lang="zh-CN" altLang="en-US" sz="2400" b="1" dirty="0">
              <a:latin typeface="Arial" panose="020B0604020202020204" pitchFamily="34" charset="0"/>
              <a:ea typeface="华文楷体" pitchFamily="2" charset="-122"/>
            </a:endParaRPr>
          </a:p>
          <a:p>
            <a:pPr algn="l"/>
            <a:r>
              <a:rPr lang="zh-CN" altLang="en-US" sz="2400" b="1" dirty="0">
                <a:latin typeface="Arial" panose="020B0604020202020204" pitchFamily="34" charset="0"/>
                <a:ea typeface="华文楷体" pitchFamily="2" charset="-122"/>
              </a:rPr>
              <a:t>结果都在定点数的表示范围之内，</a:t>
            </a:r>
            <a:endParaRPr lang="zh-CN" altLang="en-US" sz="2400" b="1" dirty="0">
              <a:latin typeface="Arial" panose="020B0604020202020204" pitchFamily="34" charset="0"/>
              <a:ea typeface="华文楷体" pitchFamily="2" charset="-122"/>
            </a:endParaRPr>
          </a:p>
          <a:p>
            <a:pPr algn="l"/>
            <a:r>
              <a:rPr lang="zh-CN" altLang="en-US" sz="2400" b="1" dirty="0">
                <a:latin typeface="Arial" panose="020B0604020202020204" pitchFamily="34" charset="0"/>
                <a:ea typeface="华文楷体" pitchFamily="2" charset="-122"/>
              </a:rPr>
              <a:t>否则就会产生</a:t>
            </a:r>
            <a:r>
              <a:rPr lang="zh-CN" altLang="en-US" sz="2400" b="1" dirty="0">
                <a:solidFill>
                  <a:srgbClr val="FF3300"/>
                </a:solidFill>
                <a:latin typeface="华文楷体" pitchFamily="2" charset="-122"/>
                <a:ea typeface="华文楷体" pitchFamily="2" charset="-122"/>
              </a:rPr>
              <a:t>“</a:t>
            </a:r>
            <a:r>
              <a:rPr lang="zh-CN" altLang="en-US" sz="2400" b="1" dirty="0">
                <a:solidFill>
                  <a:srgbClr val="FF3300"/>
                </a:solidFill>
                <a:latin typeface="Arial" panose="020B0604020202020204" pitchFamily="34" charset="0"/>
                <a:ea typeface="华文楷体" pitchFamily="2" charset="-122"/>
              </a:rPr>
              <a:t>溢出</a:t>
            </a:r>
            <a:r>
              <a:rPr lang="zh-CN" altLang="en-US" sz="2400" b="1" dirty="0">
                <a:solidFill>
                  <a:srgbClr val="FF3300"/>
                </a:solidFill>
                <a:latin typeface="华文楷体" pitchFamily="2" charset="-122"/>
                <a:ea typeface="华文楷体" pitchFamily="2" charset="-122"/>
              </a:rPr>
              <a:t>”</a:t>
            </a:r>
            <a:r>
              <a:rPr lang="zh-CN" altLang="en-US" sz="2400" b="1" dirty="0">
                <a:latin typeface="Arial" panose="020B0604020202020204" pitchFamily="34" charset="0"/>
                <a:ea typeface="华文楷体" pitchFamily="2" charset="-122"/>
              </a:rPr>
              <a:t>。</a:t>
            </a:r>
            <a:endParaRPr lang="zh-CN" altLang="en-US" sz="2400" b="1" dirty="0">
              <a:latin typeface="Arial" panose="020B0604020202020204" pitchFamily="34" charset="0"/>
              <a:ea typeface="华文楷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smtClean="0">
                <a:solidFill>
                  <a:srgbClr val="FF3300"/>
                </a:solidFill>
                <a:latin typeface="华文楷体" pitchFamily="2" charset="-122"/>
                <a:ea typeface="华文楷体" pitchFamily="2" charset="-122"/>
              </a:rPr>
              <a:t>2</a:t>
            </a:r>
            <a:r>
              <a:rPr lang="en-US" altLang="zh-CN" b="1" dirty="0" smtClean="0">
                <a:solidFill>
                  <a:srgbClr val="FF3300"/>
                </a:solidFill>
                <a:latin typeface="华文楷体" pitchFamily="2" charset="-122"/>
                <a:ea typeface="华文楷体" pitchFamily="2" charset="-122"/>
              </a:rPr>
              <a:t>.1</a:t>
            </a:r>
            <a:r>
              <a:rPr lang="zh-CN" altLang="en-US" b="1" dirty="0" smtClean="0">
                <a:solidFill>
                  <a:srgbClr val="FF3300"/>
                </a:solidFill>
                <a:latin typeface="华文楷体" pitchFamily="2" charset="-122"/>
                <a:ea typeface="华文楷体" pitchFamily="2" charset="-122"/>
              </a:rPr>
              <a:t> 定点纯小数</a:t>
            </a:r>
            <a:endParaRPr lang="zh-CN" altLang="en-US" b="1" dirty="0" smtClean="0">
              <a:solidFill>
                <a:srgbClr val="FF3300"/>
              </a:solidFill>
              <a:latin typeface="华文楷体" pitchFamily="2" charset="-122"/>
              <a:ea typeface="华文楷体" pitchFamily="2" charset="-122"/>
            </a:endParaRPr>
          </a:p>
        </p:txBody>
      </p:sp>
      <p:pic>
        <p:nvPicPr>
          <p:cNvPr id="11267" name="Picture 4"/>
          <p:cNvPicPr>
            <a:picLocks noChangeAspect="1" noChangeArrowheads="1"/>
          </p:cNvPicPr>
          <p:nvPr/>
        </p:nvPicPr>
        <p:blipFill>
          <a:blip r:embed="rId1" cstate="print"/>
          <a:srcRect/>
          <a:stretch>
            <a:fillRect/>
          </a:stretch>
        </p:blipFill>
        <p:spPr bwMode="auto">
          <a:xfrm>
            <a:off x="827088" y="1916113"/>
            <a:ext cx="7200900" cy="382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IMING" val="|0.3|43.7|35.3|24.1|1.5|11|4.7"/>
</p:tagLst>
</file>

<file path=ppt/tags/tag2.xml><?xml version="1.0" encoding="utf-8"?>
<p:tagLst xmlns:p="http://schemas.openxmlformats.org/presentationml/2006/main">
  <p:tag name="TIMING" val="|0.6|1.4|14.2|15.1|1.6|25.8"/>
</p:tagLst>
</file>

<file path=ppt/tags/tag3.xml><?xml version="1.0" encoding="utf-8"?>
<p:tagLst xmlns:p="http://schemas.openxmlformats.org/presentationml/2006/main">
  <p:tag name="TIMING" val="|3.4|0.9|35.3|19.3|13.8"/>
</p:tagLst>
</file>

<file path=ppt/tags/tag4.xml><?xml version="1.0" encoding="utf-8"?>
<p:tagLst xmlns:p="http://schemas.openxmlformats.org/presentationml/2006/main">
  <p:tag name="TIMING" val="|0.4|0.9|1.2|0.8|35.2|11.7|26.7"/>
</p:tagLst>
</file>

<file path=ppt/tags/tag5.xml><?xml version="1.0" encoding="utf-8"?>
<p:tagLst xmlns:p="http://schemas.openxmlformats.org/presentationml/2006/main">
  <p:tag name="TIMING" val="|0.4|108.1|4.2|0.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11821</Words>
  <Application>WPS 演示</Application>
  <PresentationFormat>全屏显示(4:3)</PresentationFormat>
  <Paragraphs>1015</Paragraphs>
  <Slides>62</Slides>
  <Notes>7</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4</vt:i4>
      </vt:variant>
      <vt:variant>
        <vt:lpstr>幻灯片标题</vt:lpstr>
      </vt:variant>
      <vt:variant>
        <vt:i4>62</vt:i4>
      </vt:variant>
    </vt:vector>
  </HeadingPairs>
  <TitlesOfParts>
    <vt:vector size="87" baseType="lpstr">
      <vt:lpstr>Arial</vt:lpstr>
      <vt:lpstr>宋体</vt:lpstr>
      <vt:lpstr>Wingdings</vt:lpstr>
      <vt:lpstr>Wingdings 3</vt:lpstr>
      <vt:lpstr>Verdana</vt:lpstr>
      <vt:lpstr>Wingdings 2</vt:lpstr>
      <vt:lpstr>Calibri</vt:lpstr>
      <vt:lpstr>华文楷体</vt:lpstr>
      <vt:lpstr>Times New Roman</vt:lpstr>
      <vt:lpstr>Lucida Sans Unicode</vt:lpstr>
      <vt:lpstr>黑体</vt:lpstr>
      <vt:lpstr>微软雅黑</vt:lpstr>
      <vt:lpstr>Arial Unicode MS</vt:lpstr>
      <vt:lpstr>Franklin Gothic Book</vt:lpstr>
      <vt:lpstr>CourierPS</vt:lpstr>
      <vt:lpstr>Verdana</vt:lpstr>
      <vt:lpstr>Tahoma</vt:lpstr>
      <vt:lpstr>Monaco</vt:lpstr>
      <vt:lpstr>Helvetica</vt:lpstr>
      <vt:lpstr>Segoe Print</vt:lpstr>
      <vt:lpstr>Concourse</vt:lpstr>
      <vt:lpstr>Word.Document.8</vt:lpstr>
      <vt:lpstr>Word.Document.8</vt:lpstr>
      <vt:lpstr>Equation.3</vt:lpstr>
      <vt:lpstr>Word.Picture.8</vt:lpstr>
      <vt:lpstr>计算机系统 I </vt:lpstr>
      <vt:lpstr>数据表示</vt:lpstr>
      <vt:lpstr>数据在计算机内部是怎么表示的?</vt:lpstr>
      <vt:lpstr>计算是采用二进制的数字系统</vt:lpstr>
      <vt:lpstr>计算机中的信息分类</vt:lpstr>
      <vt:lpstr>先考虑数值数据：</vt:lpstr>
      <vt:lpstr>1 符号的处理</vt:lpstr>
      <vt:lpstr>2 小数点：定点与浮点表示法 </vt:lpstr>
      <vt:lpstr>2.1 定点纯小数</vt:lpstr>
      <vt:lpstr>2.2定点纯整数</vt:lpstr>
      <vt:lpstr>定点表示方法特点</vt:lpstr>
      <vt:lpstr>2.3 浮点数表示法</vt:lpstr>
      <vt:lpstr>浮点数的规格化表示</vt:lpstr>
      <vt:lpstr>回顾：数的表示</vt:lpstr>
      <vt:lpstr>3 常用定点数表示方法</vt:lpstr>
      <vt:lpstr>3.1 原码表示法</vt:lpstr>
      <vt:lpstr>3.1 原码表示法</vt:lpstr>
      <vt:lpstr>3.1 原码表示法</vt:lpstr>
      <vt:lpstr>3.2 补码</vt:lpstr>
      <vt:lpstr>（1）补码表示</vt:lpstr>
      <vt:lpstr>（2）补码表示</vt:lpstr>
      <vt:lpstr>（2）补码表示</vt:lpstr>
      <vt:lpstr>3.3 补码运算规则</vt:lpstr>
      <vt:lpstr>定点加减运算</vt:lpstr>
      <vt:lpstr>定点加减运算</vt:lpstr>
      <vt:lpstr>溢出判断</vt:lpstr>
      <vt:lpstr>溢出判断</vt:lpstr>
      <vt:lpstr>溢出判断</vt:lpstr>
      <vt:lpstr>溢出判断</vt:lpstr>
      <vt:lpstr>PowerPoint 演示文稿</vt:lpstr>
      <vt:lpstr>3.3 反码 </vt:lpstr>
      <vt:lpstr>证明：负数的补码=反码+1</vt:lpstr>
      <vt:lpstr>定点原码、补码、反码的比较与转换 </vt:lpstr>
      <vt:lpstr>PowerPoint 演示文稿</vt:lpstr>
      <vt:lpstr>回顾</vt:lpstr>
      <vt:lpstr>符号扩展</vt:lpstr>
      <vt:lpstr>3.4 移码</vt:lpstr>
      <vt:lpstr>4 浮点数表示</vt:lpstr>
      <vt:lpstr>浮点数的表示-IEEE 754</vt:lpstr>
      <vt:lpstr>区别：规格化浮点数与IEEE754 规格化（隐藏位技术）</vt:lpstr>
      <vt:lpstr>浮点数的表示-IEEE 754</vt:lpstr>
      <vt:lpstr>浮点数的表示（2）</vt:lpstr>
      <vt:lpstr>PowerPoint 演示文稿</vt:lpstr>
      <vt:lpstr>IEEE 浮点数标准754  (短浮点数)</vt:lpstr>
      <vt:lpstr>“Father” of the IEEE 754 standard</vt:lpstr>
      <vt:lpstr>浮点数的表示范围</vt:lpstr>
      <vt:lpstr>浮点数举例</vt:lpstr>
      <vt:lpstr>浮点数举例</vt:lpstr>
      <vt:lpstr>运算精度&amp;表示范围</vt:lpstr>
      <vt:lpstr>PowerPoint 演示文稿</vt:lpstr>
      <vt:lpstr>5 二进制逻辑运算</vt:lpstr>
      <vt:lpstr>6 移位操作</vt:lpstr>
      <vt:lpstr>PowerPoint 演示文稿</vt:lpstr>
      <vt:lpstr>PowerPoint 演示文稿</vt:lpstr>
      <vt:lpstr>PowerPoint 演示文稿</vt:lpstr>
      <vt:lpstr>例题：</vt:lpstr>
      <vt:lpstr>7 非数值数据编码    ASCII字符编码 </vt:lpstr>
      <vt:lpstr>中文编码-汉字的存放</vt:lpstr>
      <vt:lpstr>中文的编码表示</vt:lpstr>
      <vt:lpstr>其他数据类型的表示</vt:lpstr>
      <vt:lpstr>LC-3 使用的Data Types</vt:lpstr>
      <vt:lpstr>作业</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xuj</cp:lastModifiedBy>
  <cp:revision>460</cp:revision>
  <cp:lastPrinted>2113-01-01T00:00:00Z</cp:lastPrinted>
  <dcterms:created xsi:type="dcterms:W3CDTF">2012-09-03T16:09:00Z</dcterms:created>
  <dcterms:modified xsi:type="dcterms:W3CDTF">2020-03-25T00:17:15Z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2052-10.8.0.6370</vt:lpwstr>
  </property>
</Properties>
</file>