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1" r:id="rId1"/>
    <p:sldMasterId id="2147483769" r:id="rId2"/>
    <p:sldMasterId id="2147483770" r:id="rId3"/>
    <p:sldMasterId id="2147483804" r:id="rId4"/>
    <p:sldMasterId id="2147483996" r:id="rId5"/>
    <p:sldMasterId id="2147484008" r:id="rId6"/>
    <p:sldMasterId id="2147484020" r:id="rId7"/>
  </p:sldMasterIdLst>
  <p:notesMasterIdLst>
    <p:notesMasterId r:id="rId123"/>
  </p:notesMasterIdLst>
  <p:sldIdLst>
    <p:sldId id="2800" r:id="rId8"/>
    <p:sldId id="363" r:id="rId9"/>
    <p:sldId id="371" r:id="rId10"/>
    <p:sldId id="372" r:id="rId11"/>
    <p:sldId id="2812" r:id="rId12"/>
    <p:sldId id="2776" r:id="rId13"/>
    <p:sldId id="2726" r:id="rId14"/>
    <p:sldId id="2727" r:id="rId15"/>
    <p:sldId id="2719" r:id="rId16"/>
    <p:sldId id="2797" r:id="rId17"/>
    <p:sldId id="2798" r:id="rId18"/>
    <p:sldId id="2801" r:id="rId19"/>
    <p:sldId id="2799" r:id="rId20"/>
    <p:sldId id="2729" r:id="rId21"/>
    <p:sldId id="2730" r:id="rId22"/>
    <p:sldId id="2731" r:id="rId23"/>
    <p:sldId id="2802" r:id="rId24"/>
    <p:sldId id="2732" r:id="rId25"/>
    <p:sldId id="2803" r:id="rId26"/>
    <p:sldId id="2733" r:id="rId27"/>
    <p:sldId id="2807" r:id="rId28"/>
    <p:sldId id="2808" r:id="rId29"/>
    <p:sldId id="2809" r:id="rId30"/>
    <p:sldId id="2810" r:id="rId31"/>
    <p:sldId id="2811" r:id="rId32"/>
    <p:sldId id="2734" r:id="rId33"/>
    <p:sldId id="2735" r:id="rId34"/>
    <p:sldId id="2741" r:id="rId35"/>
    <p:sldId id="2827" r:id="rId36"/>
    <p:sldId id="2828" r:id="rId37"/>
    <p:sldId id="2829" r:id="rId38"/>
    <p:sldId id="2830" r:id="rId39"/>
    <p:sldId id="2777" r:id="rId40"/>
    <p:sldId id="2737" r:id="rId41"/>
    <p:sldId id="2738" r:id="rId42"/>
    <p:sldId id="2739" r:id="rId43"/>
    <p:sldId id="2743" r:id="rId44"/>
    <p:sldId id="2804" r:id="rId45"/>
    <p:sldId id="2778" r:id="rId46"/>
    <p:sldId id="2740" r:id="rId47"/>
    <p:sldId id="2779" r:id="rId48"/>
    <p:sldId id="2780" r:id="rId49"/>
    <p:sldId id="2742" r:id="rId50"/>
    <p:sldId id="2785" r:id="rId51"/>
    <p:sldId id="2786" r:id="rId52"/>
    <p:sldId id="2787" r:id="rId53"/>
    <p:sldId id="2788" r:id="rId54"/>
    <p:sldId id="2789" r:id="rId55"/>
    <p:sldId id="2790" r:id="rId56"/>
    <p:sldId id="2792" r:id="rId57"/>
    <p:sldId id="2793" r:id="rId58"/>
    <p:sldId id="2813" r:id="rId59"/>
    <p:sldId id="2814" r:id="rId60"/>
    <p:sldId id="2815" r:id="rId61"/>
    <p:sldId id="2816" r:id="rId62"/>
    <p:sldId id="2817" r:id="rId63"/>
    <p:sldId id="2818" r:id="rId64"/>
    <p:sldId id="2819" r:id="rId65"/>
    <p:sldId id="2781" r:id="rId66"/>
    <p:sldId id="2820" r:id="rId67"/>
    <p:sldId id="2747" r:id="rId68"/>
    <p:sldId id="2748" r:id="rId69"/>
    <p:sldId id="2749" r:id="rId70"/>
    <p:sldId id="2822" r:id="rId71"/>
    <p:sldId id="2750" r:id="rId72"/>
    <p:sldId id="2751" r:id="rId73"/>
    <p:sldId id="2821" r:id="rId74"/>
    <p:sldId id="2782" r:id="rId75"/>
    <p:sldId id="2752" r:id="rId76"/>
    <p:sldId id="2753" r:id="rId77"/>
    <p:sldId id="2754" r:id="rId78"/>
    <p:sldId id="2755" r:id="rId79"/>
    <p:sldId id="2783" r:id="rId80"/>
    <p:sldId id="2805" r:id="rId81"/>
    <p:sldId id="2757" r:id="rId82"/>
    <p:sldId id="2759" r:id="rId83"/>
    <p:sldId id="2806" r:id="rId84"/>
    <p:sldId id="2823" r:id="rId85"/>
    <p:sldId id="2824" r:id="rId86"/>
    <p:sldId id="2825" r:id="rId87"/>
    <p:sldId id="2826" r:id="rId88"/>
    <p:sldId id="2758" r:id="rId89"/>
    <p:sldId id="2761" r:id="rId90"/>
    <p:sldId id="2762" r:id="rId91"/>
    <p:sldId id="2763" r:id="rId92"/>
    <p:sldId id="2764" r:id="rId93"/>
    <p:sldId id="2784" r:id="rId94"/>
    <p:sldId id="2765" r:id="rId95"/>
    <p:sldId id="2766" r:id="rId96"/>
    <p:sldId id="2767" r:id="rId97"/>
    <p:sldId id="2831" r:id="rId98"/>
    <p:sldId id="2768" r:id="rId99"/>
    <p:sldId id="2769" r:id="rId100"/>
    <p:sldId id="2770" r:id="rId101"/>
    <p:sldId id="2771" r:id="rId102"/>
    <p:sldId id="2772" r:id="rId103"/>
    <p:sldId id="2773" r:id="rId104"/>
    <p:sldId id="2774" r:id="rId105"/>
    <p:sldId id="2796" r:id="rId106"/>
    <p:sldId id="2832" r:id="rId107"/>
    <p:sldId id="2833" r:id="rId108"/>
    <p:sldId id="2834" r:id="rId109"/>
    <p:sldId id="2835" r:id="rId110"/>
    <p:sldId id="2843" r:id="rId111"/>
    <p:sldId id="2836" r:id="rId112"/>
    <p:sldId id="2837" r:id="rId113"/>
    <p:sldId id="2838" r:id="rId114"/>
    <p:sldId id="2839" r:id="rId115"/>
    <p:sldId id="2844" r:id="rId116"/>
    <p:sldId id="2845" r:id="rId117"/>
    <p:sldId id="2846" r:id="rId118"/>
    <p:sldId id="2847" r:id="rId119"/>
    <p:sldId id="2840" r:id="rId120"/>
    <p:sldId id="2841" r:id="rId121"/>
    <p:sldId id="2842" r:id="rId122"/>
  </p:sldIdLst>
  <p:sldSz cx="10080625" cy="6858000"/>
  <p:notesSz cx="6669088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pos="181">
          <p15:clr>
            <a:srgbClr val="A4A3A4"/>
          </p15:clr>
        </p15:guide>
        <p15:guide id="4" pos="6169">
          <p15:clr>
            <a:srgbClr val="A4A3A4"/>
          </p15:clr>
        </p15:guide>
        <p15:guide id="5" pos="3175">
          <p15:clr>
            <a:srgbClr val="A4A3A4"/>
          </p15:clr>
        </p15:guide>
        <p15:guide id="6" pos="1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8ED"/>
    <a:srgbClr val="EB933B"/>
    <a:srgbClr val="59BFCD"/>
    <a:srgbClr val="000000"/>
    <a:srgbClr val="55AF84"/>
    <a:srgbClr val="B2B2B2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17" autoAdjust="0"/>
  </p:normalViewPr>
  <p:slideViewPr>
    <p:cSldViewPr snapToObjects="1">
      <p:cViewPr varScale="1">
        <p:scale>
          <a:sx n="50" d="100"/>
          <a:sy n="50" d="100"/>
        </p:scale>
        <p:origin x="1592" y="28"/>
      </p:cViewPr>
      <p:guideLst>
        <p:guide orient="horz" pos="3884"/>
        <p:guide orient="horz" pos="1071"/>
        <p:guide pos="181"/>
        <p:guide pos="6169"/>
        <p:guide pos="3175"/>
        <p:guide pos="1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presProps" Target="presProps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slide" Target="slides/slide112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slide" Target="slides/slide113.xml"/><Relationship Id="rId12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12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slide" Target="slides/slide11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27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slide" Target="slides/slide1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t" anchorCtr="0" compatLnSpc="1">
            <a:prstTxWarp prst="textNoShape">
              <a:avLst/>
            </a:prstTxWarp>
          </a:bodyPr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t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06425" y="746125"/>
            <a:ext cx="5464175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875"/>
            <a:ext cx="4887912" cy="4467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b" anchorCtr="0" compatLnSpc="1">
            <a:prstTxWarp prst="textNoShape">
              <a:avLst/>
            </a:prstTxWarp>
          </a:bodyPr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spcBef>
                <a:spcPct val="50000"/>
              </a:spcBef>
              <a:defRPr sz="13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93A4A23D-1404-4C79-B9F3-32088C43F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12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578E7A67-A492-4CD9-BB9E-CB92D8C5578B}" type="slidenum">
              <a:rPr lang="zh-CN" altLang="en-US" sz="130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44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0010CFCC-FEE4-486E-8C00-FE6472906A60}" type="slidenum">
              <a:rPr lang="en-US" altLang="zh-CN" sz="1300">
                <a:latin typeface="Tahoma" panose="020B0604030504040204" pitchFamily="34" charset="0"/>
              </a:rPr>
              <a:pPr/>
              <a:t>62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78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E8601838-4B30-4F85-82B4-2F815C6A8B30}" type="slidenum">
              <a:rPr kumimoji="1"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64</a:t>
            </a:fld>
            <a:endParaRPr kumimoji="1"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84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能否  </a:t>
            </a:r>
            <a:r>
              <a:rPr lang="en-US" altLang="zh-CN"/>
              <a:t> int  * const p;</a:t>
            </a:r>
          </a:p>
          <a:p>
            <a:r>
              <a:rPr lang="en-US" altLang="zh-CN"/>
              <a:t>P=&amp;a;</a:t>
            </a:r>
          </a:p>
          <a:p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2B2BFC66-30C8-4672-A32A-34863C5AA5A1}" type="slidenum">
              <a:rPr lang="en-US" altLang="zh-CN" sz="1300">
                <a:latin typeface="Tahoma" panose="020B0604030504040204" pitchFamily="34" charset="0"/>
              </a:rPr>
              <a:pPr/>
              <a:t>70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014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606E6460-C572-4300-B6CC-74D5151EB5FF}" type="slidenum">
              <a:rPr lang="en-US" altLang="zh-CN" sz="1300">
                <a:latin typeface="Tahoma" panose="020B0604030504040204" pitchFamily="34" charset="0"/>
              </a:rPr>
              <a:pPr/>
              <a:t>71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08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C0019B89-5973-4C19-91A9-41F1BBE7CC53}" type="slidenum">
              <a:rPr lang="en-US" altLang="zh-CN" sz="1300">
                <a:latin typeface="Tahoma" panose="020B0604030504040204" pitchFamily="34" charset="0"/>
              </a:rPr>
              <a:pPr/>
              <a:t>73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21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39DEEC-488F-445E-9DC5-29BC8B1FFCAD}" type="slidenum">
              <a:rPr lang="zh-CN" altLang="en-US" smtClean="0"/>
              <a:pPr>
                <a:spcBef>
                  <a:spcPct val="0"/>
                </a:spcBef>
              </a:pPr>
              <a:t>79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3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12D3BFA-C6E2-4A58-9843-D5A419DF89BD}" type="slidenum">
              <a:rPr lang="zh-CN" altLang="en-US" smtClean="0"/>
              <a:pPr>
                <a:spcBef>
                  <a:spcPct val="0"/>
                </a:spcBef>
              </a:pPr>
              <a:t>80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61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11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82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0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F42ECB53-814C-4CF4-B4EA-ACCC5F98F262}" type="slidenum">
              <a:rPr lang="zh-CN" altLang="en-US" sz="130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02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80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56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933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29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51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29BDA163-6740-4DDD-BFC9-60AEE2242CD2}" type="slidenum"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pPr algn="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95</a:t>
            </a:fld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57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ptr1</a:t>
            </a:r>
            <a:r>
              <a:rPr lang="zh-CN" altLang="en-US">
                <a:latin typeface="Arial" panose="020B0604020202020204" pitchFamily="34" charset="0"/>
              </a:rPr>
              <a:t>称为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野指针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FC713AD1-4483-4659-AD31-C7C6421C61A6}" type="slidenum">
              <a:rPr lang="en-US" altLang="zh-CN" sz="1300">
                <a:latin typeface="Arial" panose="020B0604020202020204" pitchFamily="34" charset="0"/>
                <a:ea typeface="宋体" panose="02010600030101010101" pitchFamily="2" charset="-122"/>
              </a:rPr>
              <a:pPr/>
              <a:t>96</a:t>
            </a:fld>
            <a:endParaRPr lang="en-US" altLang="zh-CN" sz="13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922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ptr1</a:t>
            </a:r>
            <a:r>
              <a:rPr lang="zh-CN" altLang="en-US">
                <a:latin typeface="Arial" panose="020B0604020202020204" pitchFamily="34" charset="0"/>
              </a:rPr>
              <a:t>称为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野指针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9C19F203-2328-4863-AEE0-B009FC27157C}" type="slidenum">
              <a:rPr lang="en-US" altLang="zh-CN" sz="1300">
                <a:latin typeface="Arial" panose="020B0604020202020204" pitchFamily="34" charset="0"/>
                <a:ea typeface="宋体" panose="02010600030101010101" pitchFamily="2" charset="-122"/>
              </a:rPr>
              <a:pPr/>
              <a:t>97</a:t>
            </a:fld>
            <a:endParaRPr lang="en-US" altLang="zh-CN" sz="13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750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ptr1</a:t>
            </a:r>
            <a:r>
              <a:rPr lang="zh-CN" altLang="en-US">
                <a:latin typeface="Arial" panose="020B0604020202020204" pitchFamily="34" charset="0"/>
              </a:rPr>
              <a:t>称为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野指针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A83A7023-4CC9-4134-BE21-F3854242048F}" type="slidenum">
              <a:rPr lang="en-US" altLang="zh-CN" sz="1300">
                <a:latin typeface="Arial" panose="020B0604020202020204" pitchFamily="34" charset="0"/>
                <a:ea typeface="宋体" panose="02010600030101010101" pitchFamily="2" charset="-122"/>
              </a:rPr>
              <a:pPr/>
              <a:t>98</a:t>
            </a:fld>
            <a:endParaRPr lang="en-US" altLang="zh-CN" sz="13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03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10B956B9-5305-4C4C-8895-9E0CBAC5B479}" type="slidenum">
              <a:rPr lang="zh-CN" altLang="en-US" sz="130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6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84C05869-8DF2-4A6C-9909-5C7ECA1D55BA}" type="slidenum">
              <a:rPr lang="en-US" altLang="zh-CN" sz="1300">
                <a:latin typeface="Tahoma" panose="020B0604030504040204" pitchFamily="34" charset="0"/>
              </a:rPr>
              <a:pPr/>
              <a:t>17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2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07B3B7AC-3B27-4E85-B3AB-5854D416B951}" type="slidenum">
              <a:rPr lang="en-US" altLang="zh-CN" sz="1300">
                <a:latin typeface="Tahoma" panose="020B0604030504040204" pitchFamily="34" charset="0"/>
              </a:rPr>
              <a:pPr/>
              <a:t>19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9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D0723DCD-B4E2-4BE4-BF59-F13D649144CA}" type="slidenum">
              <a:rPr lang="en-US" altLang="zh-CN" sz="1300">
                <a:latin typeface="Tahoma" panose="020B0604030504040204" pitchFamily="34" charset="0"/>
              </a:rPr>
              <a:pPr/>
              <a:t>25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82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 defTabSz="9461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4DC1616B-67C4-4709-92A7-7E918143EA84}" type="slidenum">
              <a:rPr lang="en-US" altLang="zh-CN" sz="1300">
                <a:latin typeface="Tahoma" panose="020B0604030504040204" pitchFamily="34" charset="0"/>
              </a:rPr>
              <a:pPr/>
              <a:t>27</a:t>
            </a:fld>
            <a:endParaRPr lang="en-US" altLang="zh-CN" sz="13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3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A4A23D-1404-4C79-B9F3-32088C43FCF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00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#include&lt;</a:t>
            </a:r>
            <a:r>
              <a:rPr lang="en-US" altLang="zh-CN" sz="800" dirty="0" err="1">
                <a:latin typeface="Arial" panose="020B0604020202020204" pitchFamily="34" charset="0"/>
              </a:rPr>
              <a:t>iostream.h</a:t>
            </a:r>
            <a:r>
              <a:rPr lang="en-US" altLang="zh-CN" sz="800" dirty="0"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#include&lt;</a:t>
            </a:r>
            <a:r>
              <a:rPr lang="en-US" altLang="zh-CN" sz="800" dirty="0" err="1">
                <a:latin typeface="Arial" panose="020B0604020202020204" pitchFamily="34" charset="0"/>
              </a:rPr>
              <a:t>stdlib.h</a:t>
            </a:r>
            <a:r>
              <a:rPr lang="en-US" altLang="zh-CN" sz="800" dirty="0"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void main()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//</a:t>
            </a:r>
            <a:r>
              <a:rPr lang="zh-CN" altLang="en-US" sz="800" dirty="0">
                <a:latin typeface="Arial" panose="020B0604020202020204" pitchFamily="34" charset="0"/>
              </a:rPr>
              <a:t>分配堆空间</a:t>
            </a:r>
          </a:p>
          <a:p>
            <a:pPr>
              <a:lnSpc>
                <a:spcPct val="80000"/>
              </a:lnSpc>
            </a:pPr>
            <a:r>
              <a:rPr lang="zh-CN" altLang="en-US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 *a=new 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[10]; //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 a[10];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 err="1">
                <a:latin typeface="Arial" panose="020B0604020202020204" pitchFamily="34" charset="0"/>
              </a:rPr>
              <a:t>i</a:t>
            </a:r>
            <a:r>
              <a:rPr lang="en-US" altLang="zh-CN" sz="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for(</a:t>
            </a:r>
            <a:r>
              <a:rPr lang="en-US" altLang="zh-CN" sz="800" dirty="0" err="1">
                <a:latin typeface="Arial" panose="020B0604020202020204" pitchFamily="34" charset="0"/>
              </a:rPr>
              <a:t>i</a:t>
            </a:r>
            <a:r>
              <a:rPr lang="en-US" altLang="zh-CN" sz="800" dirty="0">
                <a:latin typeface="Arial" panose="020B0604020202020204" pitchFamily="34" charset="0"/>
              </a:rPr>
              <a:t>=0;i&lt;10;i++)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{	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	a[</a:t>
            </a:r>
            <a:r>
              <a:rPr lang="en-US" altLang="zh-CN" sz="800" dirty="0" err="1">
                <a:latin typeface="Arial" panose="020B0604020202020204" pitchFamily="34" charset="0"/>
              </a:rPr>
              <a:t>i</a:t>
            </a:r>
            <a:r>
              <a:rPr lang="en-US" altLang="zh-CN" sz="800" dirty="0">
                <a:latin typeface="Arial" panose="020B0604020202020204" pitchFamily="34" charset="0"/>
              </a:rPr>
              <a:t>]=</a:t>
            </a:r>
            <a:r>
              <a:rPr lang="en-US" altLang="zh-CN" sz="800" dirty="0" err="1">
                <a:latin typeface="Arial" panose="020B0604020202020204" pitchFamily="34" charset="0"/>
              </a:rPr>
              <a:t>i</a:t>
            </a:r>
            <a:r>
              <a:rPr lang="en-US" altLang="zh-CN" sz="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	</a:t>
            </a:r>
            <a:r>
              <a:rPr lang="en-US" altLang="zh-CN" sz="800" dirty="0" err="1">
                <a:latin typeface="Arial" panose="020B0604020202020204" pitchFamily="34" charset="0"/>
              </a:rPr>
              <a:t>cout</a:t>
            </a:r>
            <a:r>
              <a:rPr lang="en-US" altLang="zh-CN" sz="800" dirty="0">
                <a:latin typeface="Arial" panose="020B0604020202020204" pitchFamily="34" charset="0"/>
              </a:rPr>
              <a:t>&lt;&lt;a[</a:t>
            </a:r>
            <a:r>
              <a:rPr lang="en-US" altLang="zh-CN" sz="800" dirty="0" err="1">
                <a:latin typeface="Arial" panose="020B0604020202020204" pitchFamily="34" charset="0"/>
              </a:rPr>
              <a:t>i</a:t>
            </a:r>
            <a:r>
              <a:rPr lang="en-US" altLang="zh-CN" sz="800" dirty="0">
                <a:latin typeface="Arial" panose="020B0604020202020204" pitchFamily="34" charset="0"/>
              </a:rPr>
              <a:t>]&lt;&lt;</a:t>
            </a:r>
            <a:r>
              <a:rPr lang="en-US" altLang="zh-CN" sz="800" dirty="0" err="1">
                <a:latin typeface="Arial" panose="020B0604020202020204" pitchFamily="34" charset="0"/>
              </a:rPr>
              <a:t>endl</a:t>
            </a:r>
            <a:r>
              <a:rPr lang="en-US" altLang="zh-CN" sz="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}</a:t>
            </a:r>
          </a:p>
          <a:p>
            <a:pPr>
              <a:lnSpc>
                <a:spcPct val="80000"/>
              </a:lnSpc>
            </a:pPr>
            <a:endParaRPr lang="en-US" altLang="zh-CN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//</a:t>
            </a:r>
            <a:r>
              <a:rPr lang="zh-CN" altLang="en-US" sz="800" dirty="0">
                <a:latin typeface="Arial" panose="020B0604020202020204" pitchFamily="34" charset="0"/>
              </a:rPr>
              <a:t>释放堆空间</a:t>
            </a:r>
          </a:p>
          <a:p>
            <a:pPr>
              <a:lnSpc>
                <a:spcPct val="80000"/>
              </a:lnSpc>
            </a:pPr>
            <a:r>
              <a:rPr lang="zh-CN" altLang="en-US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>
                <a:latin typeface="Arial" panose="020B0604020202020204" pitchFamily="34" charset="0"/>
              </a:rPr>
              <a:t>delete [] a;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zh-CN" altLang="en-US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delete []a</a:t>
            </a:r>
            <a:r>
              <a:rPr lang="zh-CN" altLang="en-US" sz="800" dirty="0">
                <a:latin typeface="Arial" panose="020B0604020202020204" pitchFamily="34" charset="0"/>
              </a:rPr>
              <a:t>明确告诉编译器你要删除的是一个数组 有些编译器的实现中，对数组的分配可能采用的是同分配普通变量空间不同的方式 如果你不明确告诉编译器要释放的是数组，可能在这种情况下程序旧会出错，严重的能破坏堆栈</a:t>
            </a:r>
            <a:r>
              <a:rPr lang="en-US" altLang="zh-CN" sz="800" dirty="0">
                <a:latin typeface="Arial" panose="020B0604020202020204" pitchFamily="34" charset="0"/>
              </a:rPr>
              <a:t>…… </a:t>
            </a:r>
            <a:r>
              <a:rPr lang="zh-CN" altLang="en-US" sz="800" dirty="0">
                <a:latin typeface="Arial" panose="020B0604020202020204" pitchFamily="34" charset="0"/>
              </a:rPr>
              <a:t>当然，对诸如</a:t>
            </a:r>
            <a:r>
              <a:rPr lang="en-US" altLang="zh-CN" sz="800" dirty="0">
                <a:latin typeface="Arial" panose="020B0604020202020204" pitchFamily="34" charset="0"/>
              </a:rPr>
              <a:t>VC</a:t>
            </a:r>
            <a:r>
              <a:rPr lang="zh-CN" altLang="en-US" sz="800" dirty="0">
                <a:latin typeface="Arial" panose="020B0604020202020204" pitchFamily="34" charset="0"/>
              </a:rPr>
              <a:t>之类的编译器器来说，</a:t>
            </a:r>
            <a:r>
              <a:rPr lang="en-US" altLang="zh-CN" sz="800" dirty="0">
                <a:latin typeface="Arial" panose="020B0604020202020204" pitchFamily="34" charset="0"/>
              </a:rPr>
              <a:t>delete a </a:t>
            </a:r>
            <a:r>
              <a:rPr lang="zh-CN" altLang="en-US" sz="800" dirty="0">
                <a:latin typeface="Arial" panose="020B0604020202020204" pitchFamily="34" charset="0"/>
              </a:rPr>
              <a:t>和</a:t>
            </a:r>
            <a:r>
              <a:rPr lang="en-US" altLang="zh-CN" sz="800" dirty="0">
                <a:latin typeface="Arial" panose="020B0604020202020204" pitchFamily="34" charset="0"/>
              </a:rPr>
              <a:t>delete []a</a:t>
            </a:r>
            <a:r>
              <a:rPr lang="zh-CN" altLang="en-US" sz="800" dirty="0">
                <a:latin typeface="Arial" panose="020B0604020202020204" pitchFamily="34" charset="0"/>
              </a:rPr>
              <a:t>结果是一样的。不过为了移植等考虑，应该养成良好的习惯： 删除数组一定要用</a:t>
            </a:r>
            <a:r>
              <a:rPr lang="en-US" altLang="zh-CN" sz="800" dirty="0">
                <a:latin typeface="Arial" panose="020B0604020202020204" pitchFamily="34" charset="0"/>
              </a:rPr>
              <a:t>delete[] </a:t>
            </a:r>
          </a:p>
          <a:p>
            <a:pPr>
              <a:lnSpc>
                <a:spcPct val="80000"/>
              </a:lnSpc>
            </a:pPr>
            <a:endParaRPr lang="zh-CN" altLang="en-US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#include&lt;</a:t>
            </a:r>
            <a:r>
              <a:rPr lang="en-US" altLang="zh-CN" sz="800" dirty="0" err="1">
                <a:latin typeface="Arial" panose="020B0604020202020204" pitchFamily="34" charset="0"/>
              </a:rPr>
              <a:t>iostream.h</a:t>
            </a:r>
            <a:r>
              <a:rPr lang="en-US" altLang="zh-CN" sz="800" dirty="0"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void main()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//</a:t>
            </a:r>
            <a:r>
              <a:rPr lang="zh-CN" altLang="en-US" sz="800" dirty="0">
                <a:latin typeface="Arial" panose="020B0604020202020204" pitchFamily="34" charset="0"/>
              </a:rPr>
              <a:t>分配堆空间</a:t>
            </a:r>
          </a:p>
          <a:p>
            <a:pPr>
              <a:lnSpc>
                <a:spcPct val="80000"/>
              </a:lnSpc>
            </a:pPr>
            <a:r>
              <a:rPr lang="zh-CN" altLang="en-US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 *a=new </a:t>
            </a:r>
            <a:r>
              <a:rPr lang="en-US" altLang="zh-CN" sz="800" dirty="0" err="1">
                <a:latin typeface="Arial" panose="020B0604020202020204" pitchFamily="34" charset="0"/>
              </a:rPr>
              <a:t>int</a:t>
            </a:r>
            <a:r>
              <a:rPr lang="en-US" altLang="zh-CN" sz="800" dirty="0">
                <a:latin typeface="Arial" panose="020B0604020202020204" pitchFamily="34" charset="0"/>
              </a:rPr>
              <a:t>; 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*a=10;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 err="1">
                <a:latin typeface="Arial" panose="020B0604020202020204" pitchFamily="34" charset="0"/>
              </a:rPr>
              <a:t>cout</a:t>
            </a:r>
            <a:r>
              <a:rPr lang="en-US" altLang="zh-CN" sz="800" dirty="0">
                <a:latin typeface="Arial" panose="020B0604020202020204" pitchFamily="34" charset="0"/>
              </a:rPr>
              <a:t>&lt;&lt;*a&lt;&lt;</a:t>
            </a:r>
            <a:r>
              <a:rPr lang="en-US" altLang="zh-CN" sz="800" dirty="0" err="1">
                <a:latin typeface="Arial" panose="020B0604020202020204" pitchFamily="34" charset="0"/>
              </a:rPr>
              <a:t>endl</a:t>
            </a:r>
            <a:r>
              <a:rPr lang="en-US" altLang="zh-CN" sz="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</a:t>
            </a:r>
            <a:r>
              <a:rPr lang="en-US" altLang="zh-CN" sz="800" dirty="0" err="1">
                <a:latin typeface="Arial" panose="020B0604020202020204" pitchFamily="34" charset="0"/>
              </a:rPr>
              <a:t>cout</a:t>
            </a:r>
            <a:r>
              <a:rPr lang="en-US" altLang="zh-CN" sz="800" dirty="0">
                <a:latin typeface="Arial" panose="020B0604020202020204" pitchFamily="34" charset="0"/>
              </a:rPr>
              <a:t>&lt;&lt;a&lt;&lt;</a:t>
            </a:r>
            <a:r>
              <a:rPr lang="en-US" altLang="zh-CN" sz="800" dirty="0" err="1">
                <a:latin typeface="Arial" panose="020B0604020202020204" pitchFamily="34" charset="0"/>
              </a:rPr>
              <a:t>endl</a:t>
            </a:r>
            <a:r>
              <a:rPr lang="en-US" altLang="zh-CN" sz="800" dirty="0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	delete  a;</a:t>
            </a:r>
          </a:p>
          <a:p>
            <a:pPr>
              <a:lnSpc>
                <a:spcPct val="80000"/>
              </a:lnSpc>
            </a:pPr>
            <a:endParaRPr lang="en-US" altLang="zh-CN" sz="8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zh-CN" sz="800" dirty="0">
                <a:latin typeface="Arial" panose="020B0604020202020204" pitchFamily="34" charset="0"/>
              </a:rPr>
              <a:t>}</a:t>
            </a:r>
            <a:endParaRPr lang="zh-CN" altLang="en-US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85588212"/>
      </p:ext>
    </p:extLst>
  </p:cSld>
  <p:clrMapOvr>
    <a:masterClrMapping/>
  </p:clrMapOvr>
  <p:transition spd="med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  <a:ea typeface="华文宋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9240394"/>
      </p:ext>
    </p:extLst>
  </p:cSld>
  <p:clrMapOvr>
    <a:masterClrMapping/>
  </p:clrMapOvr>
  <p:transition spd="med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1621694"/>
      </p:ext>
    </p:extLst>
  </p:cSld>
  <p:clrMapOvr>
    <a:masterClrMapping/>
  </p:clrMapOvr>
  <p:transition spd="med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207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317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606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6464184"/>
      </p:ext>
    </p:extLst>
  </p:cSld>
  <p:clrMapOvr>
    <a:masterClrMapping/>
  </p:clrMapOvr>
  <p:transition spd="med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22639"/>
      </p:ext>
    </p:extLst>
  </p:cSld>
  <p:clrMapOvr>
    <a:masterClrMapping/>
  </p:clrMapOvr>
  <p:transition spd="med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4538832"/>
      </p:ext>
    </p:extLst>
  </p:cSld>
  <p:clrMapOvr>
    <a:masterClrMapping/>
  </p:clrMapOvr>
  <p:transition spd="med">
    <p:wedg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1685638"/>
      </p:ext>
    </p:extLst>
  </p:cSld>
  <p:clrMapOvr>
    <a:masterClrMapping/>
  </p:clrMapOvr>
  <p:transition spd="med">
    <p:wedg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1137369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4506928"/>
      </p:ext>
    </p:extLst>
  </p:cSld>
  <p:clrMapOvr>
    <a:masterClrMapping/>
  </p:clrMapOvr>
  <p:transition spd="med">
    <p:wedg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537882"/>
      </p:ext>
    </p:extLst>
  </p:cSld>
  <p:clrMapOvr>
    <a:masterClrMapping/>
  </p:clrMapOvr>
  <p:transition spd="med">
    <p:wedg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713075"/>
      </p:ext>
    </p:extLst>
  </p:cSld>
  <p:clrMapOvr>
    <a:masterClrMapping/>
  </p:clrMapOvr>
  <p:transition spd="med">
    <p:wedg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209044"/>
      </p:ext>
    </p:extLst>
  </p:cSld>
  <p:clrMapOvr>
    <a:masterClrMapping/>
  </p:clrMapOvr>
  <p:transition spd="med">
    <p:wedg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9584511"/>
      </p:ext>
    </p:extLst>
  </p:cSld>
  <p:clrMapOvr>
    <a:masterClrMapping/>
  </p:clrMapOvr>
  <p:transition spd="med">
    <p:wedg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1180471"/>
      </p:ext>
    </p:extLst>
  </p:cSld>
  <p:clrMapOvr>
    <a:masterClrMapping/>
  </p:clrMapOvr>
  <p:transition spd="med">
    <p:wedg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9425841"/>
      </p:ext>
    </p:extLst>
  </p:cSld>
  <p:clrMapOvr>
    <a:masterClrMapping/>
  </p:clrMapOvr>
  <p:transition spd="med">
    <p:wedg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5A0BC-7932-4EBA-B317-B1245231B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6710820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0000"/>
              </a:buClr>
              <a:buSzPct val="60000"/>
              <a:buFont typeface="Wingdings" pitchFamily="2" charset="2"/>
              <a:buChar char="l"/>
              <a:defRPr baseline="0">
                <a:latin typeface="Times New Roman" pitchFamily="18" charset="0"/>
                <a:ea typeface="楷体_GB2312" pitchFamily="49" charset="-122"/>
              </a:defRPr>
            </a:lvl1pPr>
            <a:lvl2pPr marL="889000" indent="-439738">
              <a:buClr>
                <a:srgbClr val="0070C0"/>
              </a:buClr>
              <a:buFont typeface="Times New Roman" pitchFamily="18" charset="0"/>
              <a:buChar char="—"/>
              <a:defRPr baseline="0">
                <a:latin typeface="Times New Roman" pitchFamily="18" charset="0"/>
                <a:ea typeface="楷体_GB2312" pitchFamily="49" charset="-122"/>
              </a:defRPr>
            </a:lvl2pPr>
            <a:lvl3pPr>
              <a:defRPr baseline="0">
                <a:latin typeface="Times New Roman" pitchFamily="18" charset="0"/>
                <a:ea typeface="楷体_GB2312" pitchFamily="49" charset="-122"/>
              </a:defRPr>
            </a:lvl3pPr>
            <a:lvl4pPr>
              <a:defRPr baseline="0">
                <a:latin typeface="Times New Roman" pitchFamily="18" charset="0"/>
                <a:ea typeface="楷体_GB2312" pitchFamily="49" charset="-122"/>
              </a:defRPr>
            </a:lvl4pPr>
            <a:lvl5pPr>
              <a:defRPr baseline="0">
                <a:latin typeface="Times New Roman" pitchFamily="18" charset="0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FE4A-898C-4588-8862-9DBAFFAA1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343926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836D-966A-4F45-B588-33E76E97E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875489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9B472-C508-4A14-A789-9160DFC2DE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77176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4768805"/>
      </p:ext>
    </p:extLst>
  </p:cSld>
  <p:clrMapOvr>
    <a:masterClrMapping/>
  </p:clrMapOvr>
  <p:transition spd="med">
    <p:wedg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DAB29-75CA-4534-8917-998E2F312B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7785"/>
      </p:ext>
    </p:extLst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BAD6D-7062-457D-B28B-9A6061B952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803301"/>
      </p:ext>
    </p:extLst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25FBB-FFE1-450C-B845-E5759861CC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691715"/>
      </p:ext>
    </p:extLst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B5D94-E059-46FD-A161-C5E8A3F0B2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777633"/>
      </p:ext>
    </p:extLst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B3DA4-73E5-4AC7-B966-0E6A9D573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292844"/>
      </p:ext>
    </p:extLst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631B0-7C44-4C8D-8786-4349599C4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760390"/>
      </p:ext>
    </p:extLst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9978-FAF0-4962-AA98-F7548CF2C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436614"/>
      </p:ext>
    </p:extLst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100806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1" descr="Untitled-5 copy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19"/>
          <p:cNvGrpSpPr>
            <a:grpSpLocks/>
          </p:cNvGrpSpPr>
          <p:nvPr userDrawn="1"/>
        </p:nvGrpSpPr>
        <p:grpSpPr bwMode="auto">
          <a:xfrm>
            <a:off x="3509963" y="1300163"/>
            <a:ext cx="5761037" cy="912812"/>
            <a:chOff x="2211" y="819"/>
            <a:chExt cx="3629" cy="575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2211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" name="Oval 11"/>
            <p:cNvSpPr>
              <a:spLocks noChangeArrowheads="1"/>
            </p:cNvSpPr>
            <p:nvPr/>
          </p:nvSpPr>
          <p:spPr bwMode="auto">
            <a:xfrm>
              <a:off x="2328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445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562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678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795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2920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037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3154" y="82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3270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3387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504" y="819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629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3745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3862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979" y="82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4096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4213" y="82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337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454" y="82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4571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4688" y="82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4805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922" y="821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5046" y="82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163" y="82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80" y="82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5397" y="82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5514" y="82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2211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2328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2445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2562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2678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2795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2920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3037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3154" y="94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3270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4" name="Oval 49"/>
            <p:cNvSpPr>
              <a:spLocks noChangeArrowheads="1"/>
            </p:cNvSpPr>
            <p:nvPr/>
          </p:nvSpPr>
          <p:spPr bwMode="auto">
            <a:xfrm>
              <a:off x="3387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5" name="Oval 50"/>
            <p:cNvSpPr>
              <a:spLocks noChangeArrowheads="1"/>
            </p:cNvSpPr>
            <p:nvPr/>
          </p:nvSpPr>
          <p:spPr bwMode="auto">
            <a:xfrm>
              <a:off x="3504" y="939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3629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7" name="Oval 52"/>
            <p:cNvSpPr>
              <a:spLocks noChangeArrowheads="1"/>
            </p:cNvSpPr>
            <p:nvPr/>
          </p:nvSpPr>
          <p:spPr bwMode="auto">
            <a:xfrm>
              <a:off x="3745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3862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3979" y="94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4096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1" name="Oval 56"/>
            <p:cNvSpPr>
              <a:spLocks noChangeArrowheads="1"/>
            </p:cNvSpPr>
            <p:nvPr/>
          </p:nvSpPr>
          <p:spPr bwMode="auto">
            <a:xfrm>
              <a:off x="4213" y="94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2" name="Oval 57"/>
            <p:cNvSpPr>
              <a:spLocks noChangeArrowheads="1"/>
            </p:cNvSpPr>
            <p:nvPr/>
          </p:nvSpPr>
          <p:spPr bwMode="auto">
            <a:xfrm>
              <a:off x="4337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3" name="Oval 58"/>
            <p:cNvSpPr>
              <a:spLocks noChangeArrowheads="1"/>
            </p:cNvSpPr>
            <p:nvPr/>
          </p:nvSpPr>
          <p:spPr bwMode="auto">
            <a:xfrm>
              <a:off x="4454" y="94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4" name="Oval 59"/>
            <p:cNvSpPr>
              <a:spLocks noChangeArrowheads="1"/>
            </p:cNvSpPr>
            <p:nvPr/>
          </p:nvSpPr>
          <p:spPr bwMode="auto">
            <a:xfrm>
              <a:off x="4571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5" name="Oval 60"/>
            <p:cNvSpPr>
              <a:spLocks noChangeArrowheads="1"/>
            </p:cNvSpPr>
            <p:nvPr/>
          </p:nvSpPr>
          <p:spPr bwMode="auto">
            <a:xfrm>
              <a:off x="4688" y="94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4805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auto">
            <a:xfrm>
              <a:off x="4922" y="941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auto">
            <a:xfrm>
              <a:off x="5046" y="94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auto">
            <a:xfrm>
              <a:off x="5163" y="94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auto">
            <a:xfrm>
              <a:off x="5280" y="94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auto">
            <a:xfrm>
              <a:off x="5397" y="94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2" name="Oval 67"/>
            <p:cNvSpPr>
              <a:spLocks noChangeArrowheads="1"/>
            </p:cNvSpPr>
            <p:nvPr/>
          </p:nvSpPr>
          <p:spPr bwMode="auto">
            <a:xfrm>
              <a:off x="5514" y="94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3" name="Oval 68"/>
            <p:cNvSpPr>
              <a:spLocks noChangeArrowheads="1"/>
            </p:cNvSpPr>
            <p:nvPr/>
          </p:nvSpPr>
          <p:spPr bwMode="auto">
            <a:xfrm>
              <a:off x="2445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4" name="Oval 69"/>
            <p:cNvSpPr>
              <a:spLocks noChangeArrowheads="1"/>
            </p:cNvSpPr>
            <p:nvPr/>
          </p:nvSpPr>
          <p:spPr bwMode="auto">
            <a:xfrm>
              <a:off x="2562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5" name="Oval 70"/>
            <p:cNvSpPr>
              <a:spLocks noChangeArrowheads="1"/>
            </p:cNvSpPr>
            <p:nvPr/>
          </p:nvSpPr>
          <p:spPr bwMode="auto">
            <a:xfrm>
              <a:off x="2678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6" name="Oval 71"/>
            <p:cNvSpPr>
              <a:spLocks noChangeArrowheads="1"/>
            </p:cNvSpPr>
            <p:nvPr/>
          </p:nvSpPr>
          <p:spPr bwMode="auto">
            <a:xfrm>
              <a:off x="2795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7" name="Oval 72"/>
            <p:cNvSpPr>
              <a:spLocks noChangeArrowheads="1"/>
            </p:cNvSpPr>
            <p:nvPr/>
          </p:nvSpPr>
          <p:spPr bwMode="auto">
            <a:xfrm>
              <a:off x="2912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3029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69" name="Oval 74"/>
            <p:cNvSpPr>
              <a:spLocks noChangeArrowheads="1"/>
            </p:cNvSpPr>
            <p:nvPr/>
          </p:nvSpPr>
          <p:spPr bwMode="auto">
            <a:xfrm>
              <a:off x="3154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0" name="Oval 75"/>
            <p:cNvSpPr>
              <a:spLocks noChangeArrowheads="1"/>
            </p:cNvSpPr>
            <p:nvPr/>
          </p:nvSpPr>
          <p:spPr bwMode="auto">
            <a:xfrm>
              <a:off x="3270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1" name="Oval 76"/>
            <p:cNvSpPr>
              <a:spLocks noChangeArrowheads="1"/>
            </p:cNvSpPr>
            <p:nvPr/>
          </p:nvSpPr>
          <p:spPr bwMode="auto">
            <a:xfrm>
              <a:off x="3387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2" name="Oval 77"/>
            <p:cNvSpPr>
              <a:spLocks noChangeArrowheads="1"/>
            </p:cNvSpPr>
            <p:nvPr/>
          </p:nvSpPr>
          <p:spPr bwMode="auto">
            <a:xfrm>
              <a:off x="3504" y="1069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3621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4" name="Oval 79"/>
            <p:cNvSpPr>
              <a:spLocks noChangeArrowheads="1"/>
            </p:cNvSpPr>
            <p:nvPr/>
          </p:nvSpPr>
          <p:spPr bwMode="auto">
            <a:xfrm>
              <a:off x="3738" y="1068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5" name="Oval 80"/>
            <p:cNvSpPr>
              <a:spLocks noChangeArrowheads="1"/>
            </p:cNvSpPr>
            <p:nvPr/>
          </p:nvSpPr>
          <p:spPr bwMode="auto">
            <a:xfrm>
              <a:off x="3862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6" name="Oval 81"/>
            <p:cNvSpPr>
              <a:spLocks noChangeArrowheads="1"/>
            </p:cNvSpPr>
            <p:nvPr/>
          </p:nvSpPr>
          <p:spPr bwMode="auto">
            <a:xfrm>
              <a:off x="3979" y="1071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7" name="Oval 82"/>
            <p:cNvSpPr>
              <a:spLocks noChangeArrowheads="1"/>
            </p:cNvSpPr>
            <p:nvPr/>
          </p:nvSpPr>
          <p:spPr bwMode="auto">
            <a:xfrm>
              <a:off x="4096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4213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79" name="Oval 84"/>
            <p:cNvSpPr>
              <a:spLocks noChangeArrowheads="1"/>
            </p:cNvSpPr>
            <p:nvPr/>
          </p:nvSpPr>
          <p:spPr bwMode="auto">
            <a:xfrm>
              <a:off x="4330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0" name="Oval 85"/>
            <p:cNvSpPr>
              <a:spLocks noChangeArrowheads="1"/>
            </p:cNvSpPr>
            <p:nvPr/>
          </p:nvSpPr>
          <p:spPr bwMode="auto">
            <a:xfrm>
              <a:off x="4447" y="1069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1" name="Oval 86"/>
            <p:cNvSpPr>
              <a:spLocks noChangeArrowheads="1"/>
            </p:cNvSpPr>
            <p:nvPr/>
          </p:nvSpPr>
          <p:spPr bwMode="auto">
            <a:xfrm>
              <a:off x="4571" y="1074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2" name="Oval 87"/>
            <p:cNvSpPr>
              <a:spLocks noChangeArrowheads="1"/>
            </p:cNvSpPr>
            <p:nvPr/>
          </p:nvSpPr>
          <p:spPr bwMode="auto">
            <a:xfrm>
              <a:off x="4688" y="1072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3" name="Oval 88"/>
            <p:cNvSpPr>
              <a:spLocks noChangeArrowheads="1"/>
            </p:cNvSpPr>
            <p:nvPr/>
          </p:nvSpPr>
          <p:spPr bwMode="auto">
            <a:xfrm>
              <a:off x="4805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4" name="Oval 89"/>
            <p:cNvSpPr>
              <a:spLocks noChangeArrowheads="1"/>
            </p:cNvSpPr>
            <p:nvPr/>
          </p:nvSpPr>
          <p:spPr bwMode="auto">
            <a:xfrm>
              <a:off x="4922" y="1071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5" name="Oval 90"/>
            <p:cNvSpPr>
              <a:spLocks noChangeArrowheads="1"/>
            </p:cNvSpPr>
            <p:nvPr/>
          </p:nvSpPr>
          <p:spPr bwMode="auto">
            <a:xfrm>
              <a:off x="5039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6" name="Oval 91"/>
            <p:cNvSpPr>
              <a:spLocks noChangeArrowheads="1"/>
            </p:cNvSpPr>
            <p:nvPr/>
          </p:nvSpPr>
          <p:spPr bwMode="auto">
            <a:xfrm>
              <a:off x="5155" y="1070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7" name="Oval 92"/>
            <p:cNvSpPr>
              <a:spLocks noChangeArrowheads="1"/>
            </p:cNvSpPr>
            <p:nvPr/>
          </p:nvSpPr>
          <p:spPr bwMode="auto">
            <a:xfrm>
              <a:off x="5280" y="1075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8" name="Oval 93"/>
            <p:cNvSpPr>
              <a:spLocks noChangeArrowheads="1"/>
            </p:cNvSpPr>
            <p:nvPr/>
          </p:nvSpPr>
          <p:spPr bwMode="auto">
            <a:xfrm>
              <a:off x="5397" y="1073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89" name="Oval 94"/>
            <p:cNvSpPr>
              <a:spLocks noChangeArrowheads="1"/>
            </p:cNvSpPr>
            <p:nvPr/>
          </p:nvSpPr>
          <p:spPr bwMode="auto">
            <a:xfrm>
              <a:off x="5514" y="1074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0" name="Oval 95"/>
            <p:cNvSpPr>
              <a:spLocks noChangeArrowheads="1"/>
            </p:cNvSpPr>
            <p:nvPr/>
          </p:nvSpPr>
          <p:spPr bwMode="auto">
            <a:xfrm>
              <a:off x="5631" y="1072"/>
              <a:ext cx="92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1" name="Oval 96"/>
            <p:cNvSpPr>
              <a:spLocks noChangeArrowheads="1"/>
            </p:cNvSpPr>
            <p:nvPr/>
          </p:nvSpPr>
          <p:spPr bwMode="auto">
            <a:xfrm>
              <a:off x="5747" y="1073"/>
              <a:ext cx="93" cy="84"/>
            </a:xfrm>
            <a:prstGeom prst="ellipse">
              <a:avLst/>
            </a:prstGeom>
            <a:solidFill>
              <a:srgbClr val="3D76C1">
                <a:alpha val="3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2" name="Oval 97"/>
            <p:cNvSpPr>
              <a:spLocks noChangeArrowheads="1"/>
            </p:cNvSpPr>
            <p:nvPr/>
          </p:nvSpPr>
          <p:spPr bwMode="auto">
            <a:xfrm>
              <a:off x="2687" y="119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3" name="Oval 98"/>
            <p:cNvSpPr>
              <a:spLocks noChangeArrowheads="1"/>
            </p:cNvSpPr>
            <p:nvPr/>
          </p:nvSpPr>
          <p:spPr bwMode="auto">
            <a:xfrm>
              <a:off x="2804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4" name="Oval 99"/>
            <p:cNvSpPr>
              <a:spLocks noChangeArrowheads="1"/>
            </p:cNvSpPr>
            <p:nvPr/>
          </p:nvSpPr>
          <p:spPr bwMode="auto">
            <a:xfrm>
              <a:off x="2921" y="118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5" name="Oval 100"/>
            <p:cNvSpPr>
              <a:spLocks noChangeArrowheads="1"/>
            </p:cNvSpPr>
            <p:nvPr/>
          </p:nvSpPr>
          <p:spPr bwMode="auto">
            <a:xfrm>
              <a:off x="3038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6" name="Oval 101"/>
            <p:cNvSpPr>
              <a:spLocks noChangeArrowheads="1"/>
            </p:cNvSpPr>
            <p:nvPr/>
          </p:nvSpPr>
          <p:spPr bwMode="auto">
            <a:xfrm>
              <a:off x="3155" y="118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7" name="Oval 102"/>
            <p:cNvSpPr>
              <a:spLocks noChangeArrowheads="1"/>
            </p:cNvSpPr>
            <p:nvPr/>
          </p:nvSpPr>
          <p:spPr bwMode="auto">
            <a:xfrm>
              <a:off x="3271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8" name="Oval 103"/>
            <p:cNvSpPr>
              <a:spLocks noChangeArrowheads="1"/>
            </p:cNvSpPr>
            <p:nvPr/>
          </p:nvSpPr>
          <p:spPr bwMode="auto">
            <a:xfrm>
              <a:off x="3396" y="1188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99" name="Oval 104"/>
            <p:cNvSpPr>
              <a:spLocks noChangeArrowheads="1"/>
            </p:cNvSpPr>
            <p:nvPr/>
          </p:nvSpPr>
          <p:spPr bwMode="auto">
            <a:xfrm>
              <a:off x="3513" y="118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0" name="Oval 105"/>
            <p:cNvSpPr>
              <a:spLocks noChangeArrowheads="1"/>
            </p:cNvSpPr>
            <p:nvPr/>
          </p:nvSpPr>
          <p:spPr bwMode="auto">
            <a:xfrm>
              <a:off x="3630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1" name="Oval 106"/>
            <p:cNvSpPr>
              <a:spLocks noChangeArrowheads="1"/>
            </p:cNvSpPr>
            <p:nvPr/>
          </p:nvSpPr>
          <p:spPr bwMode="auto">
            <a:xfrm>
              <a:off x="3747" y="1185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2" name="Oval 107"/>
            <p:cNvSpPr>
              <a:spLocks noChangeArrowheads="1"/>
            </p:cNvSpPr>
            <p:nvPr/>
          </p:nvSpPr>
          <p:spPr bwMode="auto">
            <a:xfrm>
              <a:off x="3863" y="1186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3" name="Oval 108"/>
            <p:cNvSpPr>
              <a:spLocks noChangeArrowheads="1"/>
            </p:cNvSpPr>
            <p:nvPr/>
          </p:nvSpPr>
          <p:spPr bwMode="auto">
            <a:xfrm>
              <a:off x="3980" y="1184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4" name="Oval 109"/>
            <p:cNvSpPr>
              <a:spLocks noChangeArrowheads="1"/>
            </p:cNvSpPr>
            <p:nvPr/>
          </p:nvSpPr>
          <p:spPr bwMode="auto">
            <a:xfrm>
              <a:off x="4105" y="118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5" name="Oval 110"/>
            <p:cNvSpPr>
              <a:spLocks noChangeArrowheads="1"/>
            </p:cNvSpPr>
            <p:nvPr/>
          </p:nvSpPr>
          <p:spPr bwMode="auto">
            <a:xfrm>
              <a:off x="4222" y="118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6" name="Oval 111"/>
            <p:cNvSpPr>
              <a:spLocks noChangeArrowheads="1"/>
            </p:cNvSpPr>
            <p:nvPr/>
          </p:nvSpPr>
          <p:spPr bwMode="auto">
            <a:xfrm>
              <a:off x="2696" y="1310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7" name="Oval 112"/>
            <p:cNvSpPr>
              <a:spLocks noChangeArrowheads="1"/>
            </p:cNvSpPr>
            <p:nvPr/>
          </p:nvSpPr>
          <p:spPr bwMode="auto">
            <a:xfrm>
              <a:off x="2813" y="1308"/>
              <a:ext cx="92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8" name="Oval 113"/>
            <p:cNvSpPr>
              <a:spLocks noChangeArrowheads="1"/>
            </p:cNvSpPr>
            <p:nvPr/>
          </p:nvSpPr>
          <p:spPr bwMode="auto">
            <a:xfrm>
              <a:off x="3271" y="1305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  <p:sp>
          <p:nvSpPr>
            <p:cNvPr id="109" name="Oval 114"/>
            <p:cNvSpPr>
              <a:spLocks noChangeArrowheads="1"/>
            </p:cNvSpPr>
            <p:nvPr/>
          </p:nvSpPr>
          <p:spPr bwMode="auto">
            <a:xfrm>
              <a:off x="3411" y="1304"/>
              <a:ext cx="93" cy="84"/>
            </a:xfrm>
            <a:prstGeom prst="ellipse">
              <a:avLst/>
            </a:prstGeom>
            <a:solidFill>
              <a:srgbClr val="3D9CCD">
                <a:alpha val="10196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kumimoji="1" lang="zh-TW" altLang="zh-TW" sz="1800">
                <a:solidFill>
                  <a:srgbClr val="000000"/>
                </a:solidFill>
              </a:endParaRPr>
            </a:p>
          </p:txBody>
        </p:sp>
      </p:grpSp>
      <p:sp>
        <p:nvSpPr>
          <p:cNvPr id="110" name="Rectangle 116"/>
          <p:cNvSpPr>
            <a:spLocks noChangeArrowheads="1"/>
          </p:cNvSpPr>
          <p:nvPr userDrawn="1"/>
        </p:nvSpPr>
        <p:spPr bwMode="auto">
          <a:xfrm>
            <a:off x="2928938" y="4375150"/>
            <a:ext cx="4527550" cy="555625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3800" b="1">
                <a:solidFill>
                  <a:srgbClr val="000000"/>
                </a:solidFill>
                <a:latin typeface="HY헤드라인M"/>
                <a:ea typeface="华文隶书" panose="02010800040101010101" pitchFamily="2" charset="-122"/>
              </a:rPr>
              <a:t>程序设计基础课程组</a:t>
            </a:r>
          </a:p>
        </p:txBody>
      </p:sp>
      <p:sp>
        <p:nvSpPr>
          <p:cNvPr id="111" name="Text Box 112"/>
          <p:cNvSpPr txBox="1">
            <a:spLocks noChangeArrowheads="1"/>
          </p:cNvSpPr>
          <p:nvPr userDrawn="1"/>
        </p:nvSpPr>
        <p:spPr bwMode="auto">
          <a:xfrm>
            <a:off x="6461125" y="6453188"/>
            <a:ext cx="3548063" cy="3365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>
                <a:solidFill>
                  <a:srgbClr val="000000"/>
                </a:solidFill>
                <a:ea typeface="华文隶书" pitchFamily="2" charset="-122"/>
              </a:rPr>
              <a:t>深圳大学计算机与软件学院</a:t>
            </a:r>
          </a:p>
        </p:txBody>
      </p:sp>
    </p:spTree>
    <p:extLst>
      <p:ext uri="{BB962C8B-B14F-4D97-AF65-F5344CB8AC3E}">
        <p14:creationId xmlns:p14="http://schemas.microsoft.com/office/powerpoint/2010/main" val="17234479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43511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4357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3926365"/>
      </p:ext>
    </p:extLst>
  </p:cSld>
  <p:clrMapOvr>
    <a:masterClrMapping/>
  </p:clrMapOvr>
  <p:transition spd="med">
    <p:wedg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42951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616995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825550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499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39595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623038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854253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532979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980"/>
      </p:ext>
    </p:extLst>
  </p:cSld>
  <p:clrMapOvr>
    <a:masterClrMapping/>
  </p:clrMapOvr>
  <p:transition spd="med">
    <p:wedg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737"/>
      </p:ext>
    </p:extLst>
  </p:cSld>
  <p:clrMapOvr>
    <a:masterClrMapping/>
  </p:clrMapOvr>
  <p:transition spd="med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3406226"/>
      </p:ext>
    </p:extLst>
  </p:cSld>
  <p:clrMapOvr>
    <a:masterClrMapping/>
  </p:clrMapOvr>
  <p:transition spd="med">
    <p:wedg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7185554"/>
      </p:ext>
    </p:extLst>
  </p:cSld>
  <p:clrMapOvr>
    <a:masterClrMapping/>
  </p:clrMapOvr>
  <p:transition spd="med">
    <p:wedg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5052"/>
      </p:ext>
    </p:extLst>
  </p:cSld>
  <p:clrMapOvr>
    <a:masterClrMapping/>
  </p:clrMapOvr>
  <p:transition spd="med">
    <p:wedg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21318"/>
      </p:ext>
    </p:extLst>
  </p:cSld>
  <p:clrMapOvr>
    <a:masterClrMapping/>
  </p:clrMapOvr>
  <p:transition spd="med">
    <p:wedg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05"/>
      </p:ext>
    </p:extLst>
  </p:cSld>
  <p:clrMapOvr>
    <a:masterClrMapping/>
  </p:clrMapOvr>
  <p:transition spd="med">
    <p:wedg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82195"/>
      </p:ext>
    </p:extLst>
  </p:cSld>
  <p:clrMapOvr>
    <a:masterClrMapping/>
  </p:clrMapOvr>
  <p:transition spd="med">
    <p:wedg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3163690"/>
      </p:ext>
    </p:extLst>
  </p:cSld>
  <p:clrMapOvr>
    <a:masterClrMapping/>
  </p:clrMapOvr>
  <p:transition spd="med">
    <p:wedg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1948372"/>
      </p:ext>
    </p:extLst>
  </p:cSld>
  <p:clrMapOvr>
    <a:masterClrMapping/>
  </p:clrMapOvr>
  <p:transition spd="med">
    <p:wedg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8704"/>
      </p:ext>
    </p:extLst>
  </p:cSld>
  <p:clrMapOvr>
    <a:masterClrMapping/>
  </p:clrMapOvr>
  <p:transition spd="med">
    <p:wedg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816"/>
      </p:ext>
    </p:extLst>
  </p:cSld>
  <p:clrMapOvr>
    <a:masterClrMapping/>
  </p:clrMapOvr>
  <p:transition spd="med">
    <p:wedg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5C216-9ED5-40DA-8685-58724E24A3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07806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5935421"/>
      </p:ext>
    </p:extLst>
  </p:cSld>
  <p:clrMapOvr>
    <a:masterClrMapping/>
  </p:clrMapOvr>
  <p:transition spd="med">
    <p:wedg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6EBE1-7D16-4885-8920-63DAF4D09F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017900"/>
      </p:ext>
    </p:extLst>
  </p:cSld>
  <p:clrMapOvr>
    <a:masterClrMapping/>
  </p:clrMapOvr>
  <p:transition>
    <p:zo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701F9-C104-479D-9336-681ADFA21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343232"/>
      </p:ext>
    </p:extLst>
  </p:cSld>
  <p:clrMapOvr>
    <a:masterClrMapping/>
  </p:clrMapOvr>
  <p:transition>
    <p:zo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6C13A-479C-4462-9E12-09C34C687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22823"/>
      </p:ext>
    </p:extLst>
  </p:cSld>
  <p:clrMapOvr>
    <a:masterClrMapping/>
  </p:clrMapOvr>
  <p:transition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C0036-50B6-4D0D-A83E-0B653742F1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153628"/>
      </p:ext>
    </p:extLst>
  </p:cSld>
  <p:clrMapOvr>
    <a:masterClrMapping/>
  </p:clrMapOvr>
  <p:transition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1C65-7CF2-4CDA-9485-404F574FC8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971613"/>
      </p:ext>
    </p:extLst>
  </p:cSld>
  <p:clrMapOvr>
    <a:masterClrMapping/>
  </p:clrMapOvr>
  <p:transition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F1ACC-335E-4AC7-84B3-9F8F6842C9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465427"/>
      </p:ext>
    </p:extLst>
  </p:cSld>
  <p:clrMapOvr>
    <a:masterClrMapping/>
  </p:clrMapOvr>
  <p:transition>
    <p:zo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58B64-FC7F-4BF7-91D0-F04E9A0C1C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003108"/>
      </p:ext>
    </p:extLst>
  </p:cSld>
  <p:clrMapOvr>
    <a:masterClrMapping/>
  </p:clrMapOvr>
  <p:transition>
    <p:zo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57847-EE02-4FF3-97BD-216A8D650C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437186"/>
      </p:ext>
    </p:extLst>
  </p:cSld>
  <p:clrMapOvr>
    <a:masterClrMapping/>
  </p:clrMapOvr>
  <p:transition>
    <p:zo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EE094-1DF8-474D-A91D-C0BAFBB7B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318176"/>
      </p:ext>
    </p:extLst>
  </p:cSld>
  <p:clrMapOvr>
    <a:masterClrMapping/>
  </p:clrMapOvr>
  <p:transition>
    <p:zo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76989-5F32-4433-A643-DF460770EC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27931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085186"/>
      </p:ext>
    </p:extLst>
  </p:cSld>
  <p:clrMapOvr>
    <a:masterClrMapping/>
  </p:clrMapOvr>
  <p:transition spd="med">
    <p:wedg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130425"/>
            <a:ext cx="85693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886200"/>
            <a:ext cx="705643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49637"/>
      </p:ext>
    </p:extLst>
  </p:cSld>
  <p:clrMapOvr>
    <a:masterClrMapping/>
  </p:clrMapOvr>
  <p:transition spd="med">
    <p:wedg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4752"/>
      </p:ext>
    </p:extLst>
  </p:cSld>
  <p:clrMapOvr>
    <a:masterClrMapping/>
  </p:clrMapOvr>
  <p:transition spd="med">
    <p:wedg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406900"/>
            <a:ext cx="85677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2906713"/>
            <a:ext cx="85677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6159980"/>
      </p:ext>
    </p:extLst>
  </p:cSld>
  <p:clrMapOvr>
    <a:masterClrMapping/>
  </p:clrMapOvr>
  <p:transition spd="med">
    <p:wedg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825" y="1600200"/>
            <a:ext cx="4459288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6513" y="1600200"/>
            <a:ext cx="446087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4947"/>
      </p:ext>
    </p:extLst>
  </p:cSld>
  <p:clrMapOvr>
    <a:masterClrMapping/>
  </p:clrMapOvr>
  <p:transition spd="med">
    <p:wedg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535113"/>
            <a:ext cx="44529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174875"/>
            <a:ext cx="44529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535113"/>
            <a:ext cx="44561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174875"/>
            <a:ext cx="44561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1054"/>
      </p:ext>
    </p:extLst>
  </p:cSld>
  <p:clrMapOvr>
    <a:masterClrMapping/>
  </p:clrMapOvr>
  <p:transition spd="med">
    <p:wedg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70269"/>
      </p:ext>
    </p:extLst>
  </p:cSld>
  <p:clrMapOvr>
    <a:masterClrMapping/>
  </p:clrMapOvr>
  <p:transition spd="med">
    <p:wedg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34674"/>
      </p:ext>
    </p:extLst>
  </p:cSld>
  <p:clrMapOvr>
    <a:masterClrMapping/>
  </p:clrMapOvr>
  <p:transition spd="med">
    <p:wedg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3063461"/>
      </p:ext>
    </p:extLst>
  </p:cSld>
  <p:clrMapOvr>
    <a:masterClrMapping/>
  </p:clrMapOvr>
  <p:transition spd="med">
    <p:wedg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3428112"/>
      </p:ext>
    </p:extLst>
  </p:cSld>
  <p:clrMapOvr>
    <a:masterClrMapping/>
  </p:clrMapOvr>
  <p:transition spd="med">
    <p:wedg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0294"/>
      </p:ext>
    </p:extLst>
  </p:cSld>
  <p:clrMapOvr>
    <a:masterClrMapping/>
  </p:clrMapOvr>
  <p:transition spd="med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273050"/>
            <a:ext cx="331628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273050"/>
            <a:ext cx="563562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435100"/>
            <a:ext cx="331628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243319"/>
      </p:ext>
    </p:extLst>
  </p:cSld>
  <p:clrMapOvr>
    <a:masterClrMapping/>
  </p:clrMapOvr>
  <p:transition spd="med">
    <p:wedg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438" y="274638"/>
            <a:ext cx="22669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274638"/>
            <a:ext cx="66532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7781"/>
      </p:ext>
    </p:extLst>
  </p:cSld>
  <p:clrMapOvr>
    <a:masterClrMapping/>
  </p:clrMapOvr>
  <p:transition spd="med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4800600"/>
            <a:ext cx="6048375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12775"/>
            <a:ext cx="6048375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367338"/>
            <a:ext cx="6048375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7149726"/>
      </p:ext>
    </p:extLst>
  </p:cSld>
  <p:clrMapOvr>
    <a:masterClrMapping/>
  </p:clrMapOvr>
  <p:transition spd="med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bbar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9525"/>
            <a:ext cx="100806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1020763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0" y="6608763"/>
            <a:ext cx="287338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46038" rIns="0" bIns="46038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130000"/>
              </a:lnSpc>
              <a:defRPr/>
            </a:pPr>
            <a:fld id="{CE0C30EE-DDC8-41F4-90EC-4E06DF8D62AC}" type="slidenum">
              <a:rPr lang="en-GB" altLang="en-US" sz="900" i="1" smtClean="0">
                <a:solidFill>
                  <a:srgbClr val="000066"/>
                </a:solidFill>
                <a:latin typeface="Tahoma" panose="020B0604030504040204" pitchFamily="34" charset="0"/>
              </a:rPr>
              <a:pPr algn="ctr">
                <a:lnSpc>
                  <a:spcPct val="130000"/>
                </a:lnSpc>
                <a:defRPr/>
              </a:pPr>
              <a:t>‹#›</a:t>
            </a:fld>
            <a:r>
              <a:rPr lang="en-GB" altLang="en-US" sz="900" i="1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ko-KR" altLang="en-US" sz="900" i="1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1029" name="Picture 6" descr="그림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715125"/>
            <a:ext cx="90773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  <p:sldLayoutId id="2147485069" r:id="rId12"/>
    <p:sldLayoutId id="2147485136" r:id="rId13"/>
    <p:sldLayoutId id="2147485137" r:id="rId14"/>
  </p:sldLayoutIdLst>
  <p:transition spd="med">
    <p:wedg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2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100806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21" descr="Untitled-5 copy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2" name="Group 4"/>
          <p:cNvGrpSpPr>
            <a:grpSpLocks/>
          </p:cNvGrpSpPr>
          <p:nvPr userDrawn="1"/>
        </p:nvGrpSpPr>
        <p:grpSpPr bwMode="auto">
          <a:xfrm>
            <a:off x="3509963" y="1300163"/>
            <a:ext cx="5761037" cy="912812"/>
            <a:chOff x="0" y="0"/>
            <a:chExt cx="3629" cy="575"/>
          </a:xfrm>
        </p:grpSpPr>
        <p:sp>
          <p:nvSpPr>
            <p:cNvPr id="2055" name="Oval 10"/>
            <p:cNvSpPr>
              <a:spLocks noChangeArrowheads="1"/>
            </p:cNvSpPr>
            <p:nvPr/>
          </p:nvSpPr>
          <p:spPr bwMode="auto">
            <a:xfrm>
              <a:off x="0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56" name="Oval 11"/>
            <p:cNvSpPr>
              <a:spLocks noChangeArrowheads="1"/>
            </p:cNvSpPr>
            <p:nvPr/>
          </p:nvSpPr>
          <p:spPr bwMode="auto">
            <a:xfrm>
              <a:off x="117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57" name="Oval 12"/>
            <p:cNvSpPr>
              <a:spLocks noChangeArrowheads="1"/>
            </p:cNvSpPr>
            <p:nvPr/>
          </p:nvSpPr>
          <p:spPr bwMode="auto">
            <a:xfrm>
              <a:off x="234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58" name="Oval 13"/>
            <p:cNvSpPr>
              <a:spLocks noChangeArrowheads="1"/>
            </p:cNvSpPr>
            <p:nvPr/>
          </p:nvSpPr>
          <p:spPr bwMode="auto">
            <a:xfrm>
              <a:off x="351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59" name="Oval 14"/>
            <p:cNvSpPr>
              <a:spLocks noChangeArrowheads="1"/>
            </p:cNvSpPr>
            <p:nvPr/>
          </p:nvSpPr>
          <p:spPr bwMode="auto">
            <a:xfrm>
              <a:off x="467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0" name="Oval 15"/>
            <p:cNvSpPr>
              <a:spLocks noChangeArrowheads="1"/>
            </p:cNvSpPr>
            <p:nvPr/>
          </p:nvSpPr>
          <p:spPr bwMode="auto">
            <a:xfrm>
              <a:off x="584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1" name="Oval 16"/>
            <p:cNvSpPr>
              <a:spLocks noChangeArrowheads="1"/>
            </p:cNvSpPr>
            <p:nvPr/>
          </p:nvSpPr>
          <p:spPr bwMode="auto">
            <a:xfrm>
              <a:off x="709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2" name="Oval 17"/>
            <p:cNvSpPr>
              <a:spLocks noChangeArrowheads="1"/>
            </p:cNvSpPr>
            <p:nvPr/>
          </p:nvSpPr>
          <p:spPr bwMode="auto">
            <a:xfrm>
              <a:off x="826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3" name="Oval 18"/>
            <p:cNvSpPr>
              <a:spLocks noChangeArrowheads="1"/>
            </p:cNvSpPr>
            <p:nvPr/>
          </p:nvSpPr>
          <p:spPr bwMode="auto">
            <a:xfrm>
              <a:off x="943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4" name="Oval 19"/>
            <p:cNvSpPr>
              <a:spLocks noChangeArrowheads="1"/>
            </p:cNvSpPr>
            <p:nvPr/>
          </p:nvSpPr>
          <p:spPr bwMode="auto">
            <a:xfrm>
              <a:off x="1059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5" name="Oval 20"/>
            <p:cNvSpPr>
              <a:spLocks noChangeArrowheads="1"/>
            </p:cNvSpPr>
            <p:nvPr/>
          </p:nvSpPr>
          <p:spPr bwMode="auto">
            <a:xfrm>
              <a:off x="1176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6" name="Oval 21"/>
            <p:cNvSpPr>
              <a:spLocks noChangeArrowheads="1"/>
            </p:cNvSpPr>
            <p:nvPr/>
          </p:nvSpPr>
          <p:spPr bwMode="auto">
            <a:xfrm>
              <a:off x="1293" y="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7" name="Oval 22"/>
            <p:cNvSpPr>
              <a:spLocks noChangeArrowheads="1"/>
            </p:cNvSpPr>
            <p:nvPr/>
          </p:nvSpPr>
          <p:spPr bwMode="auto">
            <a:xfrm>
              <a:off x="1418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8" name="Oval 23"/>
            <p:cNvSpPr>
              <a:spLocks noChangeArrowheads="1"/>
            </p:cNvSpPr>
            <p:nvPr/>
          </p:nvSpPr>
          <p:spPr bwMode="auto">
            <a:xfrm>
              <a:off x="1534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69" name="Oval 24"/>
            <p:cNvSpPr>
              <a:spLocks noChangeArrowheads="1"/>
            </p:cNvSpPr>
            <p:nvPr/>
          </p:nvSpPr>
          <p:spPr bwMode="auto">
            <a:xfrm>
              <a:off x="1651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0" name="Oval 25"/>
            <p:cNvSpPr>
              <a:spLocks noChangeArrowheads="1"/>
            </p:cNvSpPr>
            <p:nvPr/>
          </p:nvSpPr>
          <p:spPr bwMode="auto">
            <a:xfrm>
              <a:off x="1768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1" name="Oval 26"/>
            <p:cNvSpPr>
              <a:spLocks noChangeArrowheads="1"/>
            </p:cNvSpPr>
            <p:nvPr/>
          </p:nvSpPr>
          <p:spPr bwMode="auto">
            <a:xfrm>
              <a:off x="1885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2" name="Oval 27"/>
            <p:cNvSpPr>
              <a:spLocks noChangeArrowheads="1"/>
            </p:cNvSpPr>
            <p:nvPr/>
          </p:nvSpPr>
          <p:spPr bwMode="auto">
            <a:xfrm>
              <a:off x="2002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3" name="Oval 28"/>
            <p:cNvSpPr>
              <a:spLocks noChangeArrowheads="1"/>
            </p:cNvSpPr>
            <p:nvPr/>
          </p:nvSpPr>
          <p:spPr bwMode="auto">
            <a:xfrm>
              <a:off x="2126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4" name="Oval 29"/>
            <p:cNvSpPr>
              <a:spLocks noChangeArrowheads="1"/>
            </p:cNvSpPr>
            <p:nvPr/>
          </p:nvSpPr>
          <p:spPr bwMode="auto">
            <a:xfrm>
              <a:off x="2243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5" name="Oval 30"/>
            <p:cNvSpPr>
              <a:spLocks noChangeArrowheads="1"/>
            </p:cNvSpPr>
            <p:nvPr/>
          </p:nvSpPr>
          <p:spPr bwMode="auto">
            <a:xfrm>
              <a:off x="2360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6" name="Oval 31"/>
            <p:cNvSpPr>
              <a:spLocks noChangeArrowheads="1"/>
            </p:cNvSpPr>
            <p:nvPr/>
          </p:nvSpPr>
          <p:spPr bwMode="auto">
            <a:xfrm>
              <a:off x="2477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7" name="Oval 32"/>
            <p:cNvSpPr>
              <a:spLocks noChangeArrowheads="1"/>
            </p:cNvSpPr>
            <p:nvPr/>
          </p:nvSpPr>
          <p:spPr bwMode="auto">
            <a:xfrm>
              <a:off x="2594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8" name="Oval 33"/>
            <p:cNvSpPr>
              <a:spLocks noChangeArrowheads="1"/>
            </p:cNvSpPr>
            <p:nvPr/>
          </p:nvSpPr>
          <p:spPr bwMode="auto">
            <a:xfrm>
              <a:off x="2711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79" name="Oval 34"/>
            <p:cNvSpPr>
              <a:spLocks noChangeArrowheads="1"/>
            </p:cNvSpPr>
            <p:nvPr/>
          </p:nvSpPr>
          <p:spPr bwMode="auto">
            <a:xfrm>
              <a:off x="2835" y="7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0" name="Oval 35"/>
            <p:cNvSpPr>
              <a:spLocks noChangeArrowheads="1"/>
            </p:cNvSpPr>
            <p:nvPr/>
          </p:nvSpPr>
          <p:spPr bwMode="auto">
            <a:xfrm>
              <a:off x="2952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1" name="Oval 36"/>
            <p:cNvSpPr>
              <a:spLocks noChangeArrowheads="1"/>
            </p:cNvSpPr>
            <p:nvPr/>
          </p:nvSpPr>
          <p:spPr bwMode="auto">
            <a:xfrm>
              <a:off x="3069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2" name="Oval 37"/>
            <p:cNvSpPr>
              <a:spLocks noChangeArrowheads="1"/>
            </p:cNvSpPr>
            <p:nvPr/>
          </p:nvSpPr>
          <p:spPr bwMode="auto">
            <a:xfrm>
              <a:off x="3186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3" name="Oval 38"/>
            <p:cNvSpPr>
              <a:spLocks noChangeArrowheads="1"/>
            </p:cNvSpPr>
            <p:nvPr/>
          </p:nvSpPr>
          <p:spPr bwMode="auto">
            <a:xfrm>
              <a:off x="3303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4" name="Oval 39"/>
            <p:cNvSpPr>
              <a:spLocks noChangeArrowheads="1"/>
            </p:cNvSpPr>
            <p:nvPr/>
          </p:nvSpPr>
          <p:spPr bwMode="auto">
            <a:xfrm>
              <a:off x="0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5" name="Oval 40"/>
            <p:cNvSpPr>
              <a:spLocks noChangeArrowheads="1"/>
            </p:cNvSpPr>
            <p:nvPr/>
          </p:nvSpPr>
          <p:spPr bwMode="auto">
            <a:xfrm>
              <a:off x="117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6" name="Oval 41"/>
            <p:cNvSpPr>
              <a:spLocks noChangeArrowheads="1"/>
            </p:cNvSpPr>
            <p:nvPr/>
          </p:nvSpPr>
          <p:spPr bwMode="auto">
            <a:xfrm>
              <a:off x="234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7" name="Oval 42"/>
            <p:cNvSpPr>
              <a:spLocks noChangeArrowheads="1"/>
            </p:cNvSpPr>
            <p:nvPr/>
          </p:nvSpPr>
          <p:spPr bwMode="auto">
            <a:xfrm>
              <a:off x="351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8" name="Oval 43"/>
            <p:cNvSpPr>
              <a:spLocks noChangeArrowheads="1"/>
            </p:cNvSpPr>
            <p:nvPr/>
          </p:nvSpPr>
          <p:spPr bwMode="auto">
            <a:xfrm>
              <a:off x="467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89" name="Oval 44"/>
            <p:cNvSpPr>
              <a:spLocks noChangeArrowheads="1"/>
            </p:cNvSpPr>
            <p:nvPr/>
          </p:nvSpPr>
          <p:spPr bwMode="auto">
            <a:xfrm>
              <a:off x="584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0" name="Oval 45"/>
            <p:cNvSpPr>
              <a:spLocks noChangeArrowheads="1"/>
            </p:cNvSpPr>
            <p:nvPr/>
          </p:nvSpPr>
          <p:spPr bwMode="auto">
            <a:xfrm>
              <a:off x="709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1" name="Oval 46"/>
            <p:cNvSpPr>
              <a:spLocks noChangeArrowheads="1"/>
            </p:cNvSpPr>
            <p:nvPr/>
          </p:nvSpPr>
          <p:spPr bwMode="auto">
            <a:xfrm>
              <a:off x="826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2" name="Oval 47"/>
            <p:cNvSpPr>
              <a:spLocks noChangeArrowheads="1"/>
            </p:cNvSpPr>
            <p:nvPr/>
          </p:nvSpPr>
          <p:spPr bwMode="auto">
            <a:xfrm>
              <a:off x="943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3" name="Oval 48"/>
            <p:cNvSpPr>
              <a:spLocks noChangeArrowheads="1"/>
            </p:cNvSpPr>
            <p:nvPr/>
          </p:nvSpPr>
          <p:spPr bwMode="auto">
            <a:xfrm>
              <a:off x="1059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4" name="Oval 49"/>
            <p:cNvSpPr>
              <a:spLocks noChangeArrowheads="1"/>
            </p:cNvSpPr>
            <p:nvPr/>
          </p:nvSpPr>
          <p:spPr bwMode="auto">
            <a:xfrm>
              <a:off x="1176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5" name="Oval 50"/>
            <p:cNvSpPr>
              <a:spLocks noChangeArrowheads="1"/>
            </p:cNvSpPr>
            <p:nvPr/>
          </p:nvSpPr>
          <p:spPr bwMode="auto">
            <a:xfrm>
              <a:off x="1293" y="12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6" name="Oval 51"/>
            <p:cNvSpPr>
              <a:spLocks noChangeArrowheads="1"/>
            </p:cNvSpPr>
            <p:nvPr/>
          </p:nvSpPr>
          <p:spPr bwMode="auto">
            <a:xfrm>
              <a:off x="1418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7" name="Oval 52"/>
            <p:cNvSpPr>
              <a:spLocks noChangeArrowheads="1"/>
            </p:cNvSpPr>
            <p:nvPr/>
          </p:nvSpPr>
          <p:spPr bwMode="auto">
            <a:xfrm>
              <a:off x="1534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8" name="Oval 53"/>
            <p:cNvSpPr>
              <a:spLocks noChangeArrowheads="1"/>
            </p:cNvSpPr>
            <p:nvPr/>
          </p:nvSpPr>
          <p:spPr bwMode="auto">
            <a:xfrm>
              <a:off x="1651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099" name="Oval 54"/>
            <p:cNvSpPr>
              <a:spLocks noChangeArrowheads="1"/>
            </p:cNvSpPr>
            <p:nvPr/>
          </p:nvSpPr>
          <p:spPr bwMode="auto">
            <a:xfrm>
              <a:off x="1768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0" name="Oval 55"/>
            <p:cNvSpPr>
              <a:spLocks noChangeArrowheads="1"/>
            </p:cNvSpPr>
            <p:nvPr/>
          </p:nvSpPr>
          <p:spPr bwMode="auto">
            <a:xfrm>
              <a:off x="1885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1" name="Oval 56"/>
            <p:cNvSpPr>
              <a:spLocks noChangeArrowheads="1"/>
            </p:cNvSpPr>
            <p:nvPr/>
          </p:nvSpPr>
          <p:spPr bwMode="auto">
            <a:xfrm>
              <a:off x="2002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2" name="Oval 57"/>
            <p:cNvSpPr>
              <a:spLocks noChangeArrowheads="1"/>
            </p:cNvSpPr>
            <p:nvPr/>
          </p:nvSpPr>
          <p:spPr bwMode="auto">
            <a:xfrm>
              <a:off x="2126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3" name="Oval 58"/>
            <p:cNvSpPr>
              <a:spLocks noChangeArrowheads="1"/>
            </p:cNvSpPr>
            <p:nvPr/>
          </p:nvSpPr>
          <p:spPr bwMode="auto">
            <a:xfrm>
              <a:off x="2243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4" name="Oval 59"/>
            <p:cNvSpPr>
              <a:spLocks noChangeArrowheads="1"/>
            </p:cNvSpPr>
            <p:nvPr/>
          </p:nvSpPr>
          <p:spPr bwMode="auto">
            <a:xfrm>
              <a:off x="2360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5" name="Oval 60"/>
            <p:cNvSpPr>
              <a:spLocks noChangeArrowheads="1"/>
            </p:cNvSpPr>
            <p:nvPr/>
          </p:nvSpPr>
          <p:spPr bwMode="auto">
            <a:xfrm>
              <a:off x="2477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6" name="Oval 61"/>
            <p:cNvSpPr>
              <a:spLocks noChangeArrowheads="1"/>
            </p:cNvSpPr>
            <p:nvPr/>
          </p:nvSpPr>
          <p:spPr bwMode="auto">
            <a:xfrm>
              <a:off x="2594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7" name="Oval 62"/>
            <p:cNvSpPr>
              <a:spLocks noChangeArrowheads="1"/>
            </p:cNvSpPr>
            <p:nvPr/>
          </p:nvSpPr>
          <p:spPr bwMode="auto">
            <a:xfrm>
              <a:off x="2711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8" name="Oval 63"/>
            <p:cNvSpPr>
              <a:spLocks noChangeArrowheads="1"/>
            </p:cNvSpPr>
            <p:nvPr/>
          </p:nvSpPr>
          <p:spPr bwMode="auto">
            <a:xfrm>
              <a:off x="2835" y="127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09" name="Oval 64"/>
            <p:cNvSpPr>
              <a:spLocks noChangeArrowheads="1"/>
            </p:cNvSpPr>
            <p:nvPr/>
          </p:nvSpPr>
          <p:spPr bwMode="auto">
            <a:xfrm>
              <a:off x="2952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0" name="Oval 65"/>
            <p:cNvSpPr>
              <a:spLocks noChangeArrowheads="1"/>
            </p:cNvSpPr>
            <p:nvPr/>
          </p:nvSpPr>
          <p:spPr bwMode="auto">
            <a:xfrm>
              <a:off x="3069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1" name="Oval 66"/>
            <p:cNvSpPr>
              <a:spLocks noChangeArrowheads="1"/>
            </p:cNvSpPr>
            <p:nvPr/>
          </p:nvSpPr>
          <p:spPr bwMode="auto">
            <a:xfrm>
              <a:off x="3186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2" name="Oval 67"/>
            <p:cNvSpPr>
              <a:spLocks noChangeArrowheads="1"/>
            </p:cNvSpPr>
            <p:nvPr/>
          </p:nvSpPr>
          <p:spPr bwMode="auto">
            <a:xfrm>
              <a:off x="3303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3" name="Oval 68"/>
            <p:cNvSpPr>
              <a:spLocks noChangeArrowheads="1"/>
            </p:cNvSpPr>
            <p:nvPr/>
          </p:nvSpPr>
          <p:spPr bwMode="auto">
            <a:xfrm>
              <a:off x="234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4" name="Oval 69"/>
            <p:cNvSpPr>
              <a:spLocks noChangeArrowheads="1"/>
            </p:cNvSpPr>
            <p:nvPr/>
          </p:nvSpPr>
          <p:spPr bwMode="auto">
            <a:xfrm>
              <a:off x="351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5" name="Oval 70"/>
            <p:cNvSpPr>
              <a:spLocks noChangeArrowheads="1"/>
            </p:cNvSpPr>
            <p:nvPr/>
          </p:nvSpPr>
          <p:spPr bwMode="auto">
            <a:xfrm>
              <a:off x="467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6" name="Oval 71"/>
            <p:cNvSpPr>
              <a:spLocks noChangeArrowheads="1"/>
            </p:cNvSpPr>
            <p:nvPr/>
          </p:nvSpPr>
          <p:spPr bwMode="auto">
            <a:xfrm>
              <a:off x="584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7" name="Oval 72"/>
            <p:cNvSpPr>
              <a:spLocks noChangeArrowheads="1"/>
            </p:cNvSpPr>
            <p:nvPr/>
          </p:nvSpPr>
          <p:spPr bwMode="auto">
            <a:xfrm>
              <a:off x="701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8" name="Oval 73"/>
            <p:cNvSpPr>
              <a:spLocks noChangeArrowheads="1"/>
            </p:cNvSpPr>
            <p:nvPr/>
          </p:nvSpPr>
          <p:spPr bwMode="auto">
            <a:xfrm>
              <a:off x="818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19" name="Oval 74"/>
            <p:cNvSpPr>
              <a:spLocks noChangeArrowheads="1"/>
            </p:cNvSpPr>
            <p:nvPr/>
          </p:nvSpPr>
          <p:spPr bwMode="auto">
            <a:xfrm>
              <a:off x="943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0" name="Oval 75"/>
            <p:cNvSpPr>
              <a:spLocks noChangeArrowheads="1"/>
            </p:cNvSpPr>
            <p:nvPr/>
          </p:nvSpPr>
          <p:spPr bwMode="auto">
            <a:xfrm>
              <a:off x="1059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1" name="Oval 76"/>
            <p:cNvSpPr>
              <a:spLocks noChangeArrowheads="1"/>
            </p:cNvSpPr>
            <p:nvPr/>
          </p:nvSpPr>
          <p:spPr bwMode="auto">
            <a:xfrm>
              <a:off x="1176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2" name="Oval 77"/>
            <p:cNvSpPr>
              <a:spLocks noChangeArrowheads="1"/>
            </p:cNvSpPr>
            <p:nvPr/>
          </p:nvSpPr>
          <p:spPr bwMode="auto">
            <a:xfrm>
              <a:off x="1293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3" name="Oval 78"/>
            <p:cNvSpPr>
              <a:spLocks noChangeArrowheads="1"/>
            </p:cNvSpPr>
            <p:nvPr/>
          </p:nvSpPr>
          <p:spPr bwMode="auto">
            <a:xfrm>
              <a:off x="1410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4" name="Oval 79"/>
            <p:cNvSpPr>
              <a:spLocks noChangeArrowheads="1"/>
            </p:cNvSpPr>
            <p:nvPr/>
          </p:nvSpPr>
          <p:spPr bwMode="auto">
            <a:xfrm>
              <a:off x="1527" y="249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5" name="Oval 80"/>
            <p:cNvSpPr>
              <a:spLocks noChangeArrowheads="1"/>
            </p:cNvSpPr>
            <p:nvPr/>
          </p:nvSpPr>
          <p:spPr bwMode="auto">
            <a:xfrm>
              <a:off x="1651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6" name="Oval 81"/>
            <p:cNvSpPr>
              <a:spLocks noChangeArrowheads="1"/>
            </p:cNvSpPr>
            <p:nvPr/>
          </p:nvSpPr>
          <p:spPr bwMode="auto">
            <a:xfrm>
              <a:off x="1768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7" name="Oval 82"/>
            <p:cNvSpPr>
              <a:spLocks noChangeArrowheads="1"/>
            </p:cNvSpPr>
            <p:nvPr/>
          </p:nvSpPr>
          <p:spPr bwMode="auto">
            <a:xfrm>
              <a:off x="1885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8" name="Oval 83"/>
            <p:cNvSpPr>
              <a:spLocks noChangeArrowheads="1"/>
            </p:cNvSpPr>
            <p:nvPr/>
          </p:nvSpPr>
          <p:spPr bwMode="auto">
            <a:xfrm>
              <a:off x="2002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29" name="Oval 84"/>
            <p:cNvSpPr>
              <a:spLocks noChangeArrowheads="1"/>
            </p:cNvSpPr>
            <p:nvPr/>
          </p:nvSpPr>
          <p:spPr bwMode="auto">
            <a:xfrm>
              <a:off x="2119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0" name="Oval 85"/>
            <p:cNvSpPr>
              <a:spLocks noChangeArrowheads="1"/>
            </p:cNvSpPr>
            <p:nvPr/>
          </p:nvSpPr>
          <p:spPr bwMode="auto">
            <a:xfrm>
              <a:off x="2236" y="250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1" name="Oval 86"/>
            <p:cNvSpPr>
              <a:spLocks noChangeArrowheads="1"/>
            </p:cNvSpPr>
            <p:nvPr/>
          </p:nvSpPr>
          <p:spPr bwMode="auto">
            <a:xfrm>
              <a:off x="2360" y="255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2" name="Oval 87"/>
            <p:cNvSpPr>
              <a:spLocks noChangeArrowheads="1"/>
            </p:cNvSpPr>
            <p:nvPr/>
          </p:nvSpPr>
          <p:spPr bwMode="auto">
            <a:xfrm>
              <a:off x="2477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3" name="Oval 88"/>
            <p:cNvSpPr>
              <a:spLocks noChangeArrowheads="1"/>
            </p:cNvSpPr>
            <p:nvPr/>
          </p:nvSpPr>
          <p:spPr bwMode="auto">
            <a:xfrm>
              <a:off x="2594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4" name="Oval 89"/>
            <p:cNvSpPr>
              <a:spLocks noChangeArrowheads="1"/>
            </p:cNvSpPr>
            <p:nvPr/>
          </p:nvSpPr>
          <p:spPr bwMode="auto">
            <a:xfrm>
              <a:off x="2711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5" name="Oval 90"/>
            <p:cNvSpPr>
              <a:spLocks noChangeArrowheads="1"/>
            </p:cNvSpPr>
            <p:nvPr/>
          </p:nvSpPr>
          <p:spPr bwMode="auto">
            <a:xfrm>
              <a:off x="2828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6" name="Oval 91"/>
            <p:cNvSpPr>
              <a:spLocks noChangeArrowheads="1"/>
            </p:cNvSpPr>
            <p:nvPr/>
          </p:nvSpPr>
          <p:spPr bwMode="auto">
            <a:xfrm>
              <a:off x="2944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7" name="Oval 92"/>
            <p:cNvSpPr>
              <a:spLocks noChangeArrowheads="1"/>
            </p:cNvSpPr>
            <p:nvPr/>
          </p:nvSpPr>
          <p:spPr bwMode="auto">
            <a:xfrm>
              <a:off x="3069" y="256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8" name="Oval 93"/>
            <p:cNvSpPr>
              <a:spLocks noChangeArrowheads="1"/>
            </p:cNvSpPr>
            <p:nvPr/>
          </p:nvSpPr>
          <p:spPr bwMode="auto">
            <a:xfrm>
              <a:off x="3186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39" name="Oval 94"/>
            <p:cNvSpPr>
              <a:spLocks noChangeArrowheads="1"/>
            </p:cNvSpPr>
            <p:nvPr/>
          </p:nvSpPr>
          <p:spPr bwMode="auto">
            <a:xfrm>
              <a:off x="3303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0" name="Oval 95"/>
            <p:cNvSpPr>
              <a:spLocks noChangeArrowheads="1"/>
            </p:cNvSpPr>
            <p:nvPr/>
          </p:nvSpPr>
          <p:spPr bwMode="auto">
            <a:xfrm>
              <a:off x="3420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1" name="Oval 96"/>
            <p:cNvSpPr>
              <a:spLocks noChangeArrowheads="1"/>
            </p:cNvSpPr>
            <p:nvPr/>
          </p:nvSpPr>
          <p:spPr bwMode="auto">
            <a:xfrm>
              <a:off x="3536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2" name="Oval 97"/>
            <p:cNvSpPr>
              <a:spLocks noChangeArrowheads="1"/>
            </p:cNvSpPr>
            <p:nvPr/>
          </p:nvSpPr>
          <p:spPr bwMode="auto">
            <a:xfrm>
              <a:off x="476" y="371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3" name="Oval 98"/>
            <p:cNvSpPr>
              <a:spLocks noChangeArrowheads="1"/>
            </p:cNvSpPr>
            <p:nvPr/>
          </p:nvSpPr>
          <p:spPr bwMode="auto">
            <a:xfrm>
              <a:off x="593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4" name="Oval 99"/>
            <p:cNvSpPr>
              <a:spLocks noChangeArrowheads="1"/>
            </p:cNvSpPr>
            <p:nvPr/>
          </p:nvSpPr>
          <p:spPr bwMode="auto">
            <a:xfrm>
              <a:off x="710" y="37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5" name="Oval 100"/>
            <p:cNvSpPr>
              <a:spLocks noChangeArrowheads="1"/>
            </p:cNvSpPr>
            <p:nvPr/>
          </p:nvSpPr>
          <p:spPr bwMode="auto">
            <a:xfrm>
              <a:off x="827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6" name="Oval 101"/>
            <p:cNvSpPr>
              <a:spLocks noChangeArrowheads="1"/>
            </p:cNvSpPr>
            <p:nvPr/>
          </p:nvSpPr>
          <p:spPr bwMode="auto">
            <a:xfrm>
              <a:off x="944" y="36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7" name="Oval 102"/>
            <p:cNvSpPr>
              <a:spLocks noChangeArrowheads="1"/>
            </p:cNvSpPr>
            <p:nvPr/>
          </p:nvSpPr>
          <p:spPr bwMode="auto">
            <a:xfrm>
              <a:off x="1060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8" name="Oval 103"/>
            <p:cNvSpPr>
              <a:spLocks noChangeArrowheads="1"/>
            </p:cNvSpPr>
            <p:nvPr/>
          </p:nvSpPr>
          <p:spPr bwMode="auto">
            <a:xfrm>
              <a:off x="1185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49" name="Oval 104"/>
            <p:cNvSpPr>
              <a:spLocks noChangeArrowheads="1"/>
            </p:cNvSpPr>
            <p:nvPr/>
          </p:nvSpPr>
          <p:spPr bwMode="auto">
            <a:xfrm>
              <a:off x="1302" y="36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0" name="Oval 105"/>
            <p:cNvSpPr>
              <a:spLocks noChangeArrowheads="1"/>
            </p:cNvSpPr>
            <p:nvPr/>
          </p:nvSpPr>
          <p:spPr bwMode="auto">
            <a:xfrm>
              <a:off x="1419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1" name="Oval 106"/>
            <p:cNvSpPr>
              <a:spLocks noChangeArrowheads="1"/>
            </p:cNvSpPr>
            <p:nvPr/>
          </p:nvSpPr>
          <p:spPr bwMode="auto">
            <a:xfrm>
              <a:off x="1536" y="36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2" name="Oval 107"/>
            <p:cNvSpPr>
              <a:spLocks noChangeArrowheads="1"/>
            </p:cNvSpPr>
            <p:nvPr/>
          </p:nvSpPr>
          <p:spPr bwMode="auto">
            <a:xfrm>
              <a:off x="1652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3" name="Oval 108"/>
            <p:cNvSpPr>
              <a:spLocks noChangeArrowheads="1"/>
            </p:cNvSpPr>
            <p:nvPr/>
          </p:nvSpPr>
          <p:spPr bwMode="auto">
            <a:xfrm>
              <a:off x="1769" y="365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4" name="Oval 109"/>
            <p:cNvSpPr>
              <a:spLocks noChangeArrowheads="1"/>
            </p:cNvSpPr>
            <p:nvPr/>
          </p:nvSpPr>
          <p:spPr bwMode="auto">
            <a:xfrm>
              <a:off x="1894" y="370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5" name="Oval 110"/>
            <p:cNvSpPr>
              <a:spLocks noChangeArrowheads="1"/>
            </p:cNvSpPr>
            <p:nvPr/>
          </p:nvSpPr>
          <p:spPr bwMode="auto">
            <a:xfrm>
              <a:off x="2011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6" name="Oval 111"/>
            <p:cNvSpPr>
              <a:spLocks noChangeArrowheads="1"/>
            </p:cNvSpPr>
            <p:nvPr/>
          </p:nvSpPr>
          <p:spPr bwMode="auto">
            <a:xfrm>
              <a:off x="485" y="491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7" name="Oval 112"/>
            <p:cNvSpPr>
              <a:spLocks noChangeArrowheads="1"/>
            </p:cNvSpPr>
            <p:nvPr/>
          </p:nvSpPr>
          <p:spPr bwMode="auto">
            <a:xfrm>
              <a:off x="602" y="489"/>
              <a:ext cx="92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" name="Oval 113"/>
            <p:cNvSpPr>
              <a:spLocks noChangeArrowheads="1"/>
            </p:cNvSpPr>
            <p:nvPr/>
          </p:nvSpPr>
          <p:spPr bwMode="auto">
            <a:xfrm>
              <a:off x="1060" y="486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  <p:sp>
          <p:nvSpPr>
            <p:cNvPr id="2159" name="Oval 114"/>
            <p:cNvSpPr>
              <a:spLocks noChangeArrowheads="1"/>
            </p:cNvSpPr>
            <p:nvPr/>
          </p:nvSpPr>
          <p:spPr bwMode="auto">
            <a:xfrm>
              <a:off x="1200" y="485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/>
            </a:p>
          </p:txBody>
        </p:sp>
      </p:grpSp>
      <p:sp>
        <p:nvSpPr>
          <p:cNvPr id="2158" name="Text Box 112"/>
          <p:cNvSpPr txBox="1">
            <a:spLocks noChangeArrowheads="1"/>
          </p:cNvSpPr>
          <p:nvPr userDrawn="1"/>
        </p:nvSpPr>
        <p:spPr bwMode="auto">
          <a:xfrm>
            <a:off x="6461125" y="6453188"/>
            <a:ext cx="3548063" cy="3381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>
                <a:ea typeface="华文隶书" pitchFamily="2" charset="-122"/>
              </a:rPr>
              <a:t>深圳大学计算机与软件学院</a:t>
            </a:r>
          </a:p>
        </p:txBody>
      </p:sp>
      <p:sp>
        <p:nvSpPr>
          <p:cNvPr id="2054" name="Text Box 111"/>
          <p:cNvSpPr txBox="1">
            <a:spLocks noChangeArrowheads="1"/>
          </p:cNvSpPr>
          <p:nvPr userDrawn="1"/>
        </p:nvSpPr>
        <p:spPr bwMode="auto">
          <a:xfrm>
            <a:off x="3024188" y="3798888"/>
            <a:ext cx="5008562" cy="5794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4000">
                <a:latin typeface="黑体" pitchFamily="2" charset="-122"/>
                <a:ea typeface="黑体" pitchFamily="2" charset="-122"/>
              </a:rPr>
              <a:t>C/C++程序设计课程组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0" r:id="rId1"/>
    <p:sldLayoutId id="2147485071" r:id="rId2"/>
    <p:sldLayoutId id="2147485072" r:id="rId3"/>
    <p:sldLayoutId id="2147485073" r:id="rId4"/>
    <p:sldLayoutId id="2147485074" r:id="rId5"/>
    <p:sldLayoutId id="2147485075" r:id="rId6"/>
    <p:sldLayoutId id="2147485076" r:id="rId7"/>
    <p:sldLayoutId id="2147485077" r:id="rId8"/>
    <p:sldLayoutId id="2147485078" r:id="rId9"/>
    <p:sldLayoutId id="2147485079" r:id="rId10"/>
    <p:sldLayoutId id="2147485080" r:id="rId11"/>
  </p:sldLayoutIdLst>
  <p:transition spd="med">
    <p:wedg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ubba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9525"/>
            <a:ext cx="100806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Line 3"/>
          <p:cNvSpPr>
            <a:spLocks noChangeShapeType="1"/>
          </p:cNvSpPr>
          <p:nvPr userDrawn="1"/>
        </p:nvSpPr>
        <p:spPr bwMode="auto">
          <a:xfrm>
            <a:off x="0" y="1020763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Rectangle 5"/>
          <p:cNvSpPr>
            <a:spLocks noChangeArrowheads="1"/>
          </p:cNvSpPr>
          <p:nvPr userDrawn="1"/>
        </p:nvSpPr>
        <p:spPr bwMode="auto">
          <a:xfrm>
            <a:off x="0" y="6608763"/>
            <a:ext cx="287338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46038" rIns="0" bIns="46038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130000"/>
              </a:lnSpc>
              <a:defRPr/>
            </a:pPr>
            <a:fld id="{4CB77713-996B-4887-9F45-A5340AB9496A}" type="slidenum">
              <a:rPr lang="en-GB" altLang="en-US" sz="900" i="1" smtClean="0">
                <a:solidFill>
                  <a:srgbClr val="000066"/>
                </a:solidFill>
                <a:latin typeface="Tahoma" panose="020B0604030504040204" pitchFamily="34" charset="0"/>
              </a:rPr>
              <a:pPr algn="ctr">
                <a:lnSpc>
                  <a:spcPct val="130000"/>
                </a:lnSpc>
                <a:defRPr/>
              </a:pPr>
              <a:t>‹#›</a:t>
            </a:fld>
            <a:r>
              <a:rPr lang="en-GB" altLang="en-US" sz="900" i="1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ko-KR" altLang="en-US" sz="900" i="1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3077" name="Picture 6" descr="그림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715125"/>
            <a:ext cx="90773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6248400"/>
            <a:ext cx="210026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248400"/>
            <a:ext cx="31908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248400"/>
            <a:ext cx="210026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mtClean="0"/>
            </a:lvl1pPr>
          </a:lstStyle>
          <a:p>
            <a:pPr>
              <a:defRPr/>
            </a:pPr>
            <a:fld id="{5A005272-E24B-42B7-8591-FCB849AFE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1" r:id="rId1"/>
    <p:sldLayoutId id="2147485082" r:id="rId2"/>
    <p:sldLayoutId id="2147485083" r:id="rId3"/>
    <p:sldLayoutId id="2147485084" r:id="rId4"/>
    <p:sldLayoutId id="2147485085" r:id="rId5"/>
    <p:sldLayoutId id="2147485086" r:id="rId6"/>
    <p:sldLayoutId id="2147485087" r:id="rId7"/>
    <p:sldLayoutId id="2147485088" r:id="rId8"/>
    <p:sldLayoutId id="2147485089" r:id="rId9"/>
    <p:sldLayoutId id="2147485090" r:id="rId10"/>
    <p:sldLayoutId id="2147485091" r:id="rId11"/>
  </p:sldLayoutIdLst>
  <p:transition>
    <p:zo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bba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12700"/>
            <a:ext cx="10080625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0" y="1020763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gray">
          <a:xfrm>
            <a:off x="0" y="6608763"/>
            <a:ext cx="287338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46038" rIns="0" bIns="46038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130000"/>
              </a:lnSpc>
              <a:defRPr/>
            </a:pPr>
            <a:fld id="{B5D5EBEC-37ED-4338-A564-C2C3577DF8CA}" type="slidenum">
              <a:rPr lang="en-GB" altLang="ko-KR" sz="900" i="1" smtClean="0">
                <a:solidFill>
                  <a:srgbClr val="000066"/>
                </a:solidFill>
                <a:latin typeface="Tahoma" panose="020B0604030504040204" pitchFamily="34" charset="0"/>
              </a:rPr>
              <a:pPr algn="ctr">
                <a:lnSpc>
                  <a:spcPct val="130000"/>
                </a:lnSpc>
                <a:defRPr/>
              </a:pPr>
              <a:t>‹#›</a:t>
            </a:fld>
            <a:r>
              <a:rPr lang="en-GB" altLang="ko-KR" sz="900" i="1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ko-KR" altLang="en-GB" sz="900" i="1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4101" name="Picture 6" descr="그림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715125"/>
            <a:ext cx="90773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35" r:id="rId1"/>
    <p:sldLayoutId id="2147485092" r:id="rId2"/>
    <p:sldLayoutId id="2147485093" r:id="rId3"/>
    <p:sldLayoutId id="2147485094" r:id="rId4"/>
    <p:sldLayoutId id="2147485095" r:id="rId5"/>
    <p:sldLayoutId id="2147485096" r:id="rId6"/>
    <p:sldLayoutId id="2147485097" r:id="rId7"/>
    <p:sldLayoutId id="2147485098" r:id="rId8"/>
    <p:sldLayoutId id="2147485099" r:id="rId9"/>
    <p:sldLayoutId id="2147485100" r:id="rId10"/>
    <p:sldLayoutId id="2147485101" r:id="rId11"/>
  </p:sldLayoutIdLst>
  <p:transition spd="med">
    <p:wedg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Gulim" pitchFamily="34" charset="-127"/>
          <a:ea typeface="Gulim" pitchFamily="34" charset="-127"/>
          <a:cs typeface="Tahoma" pitchFamily="34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pitchFamily="50" charset="-127"/>
          <a:ea typeface="굴림" pitchFamily="50" charset="-127"/>
          <a:cs typeface="Tahoma" pitchFamily="34" charset="0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kumimoji="1" sz="30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kumimoji="1" sz="26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2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kumimoji="1" sz="2000">
          <a:solidFill>
            <a:schemeClr val="tx1"/>
          </a:solidFill>
          <a:latin typeface="Gulim" pitchFamily="34" charset="-127"/>
          <a:ea typeface="Gulim" pitchFamily="34" charset="-127"/>
          <a:cs typeface="+mn-cs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2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3400"/>
            <a:ext cx="100806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21" descr="Untitled-5 copy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62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4" name="Group 4"/>
          <p:cNvGrpSpPr>
            <a:grpSpLocks/>
          </p:cNvGrpSpPr>
          <p:nvPr userDrawn="1"/>
        </p:nvGrpSpPr>
        <p:grpSpPr bwMode="auto">
          <a:xfrm>
            <a:off x="3509963" y="1300163"/>
            <a:ext cx="5761037" cy="912812"/>
            <a:chOff x="0" y="0"/>
            <a:chExt cx="3629" cy="575"/>
          </a:xfrm>
        </p:grpSpPr>
        <p:sp>
          <p:nvSpPr>
            <p:cNvPr id="5127" name="Oval 10"/>
            <p:cNvSpPr>
              <a:spLocks noChangeArrowheads="1"/>
            </p:cNvSpPr>
            <p:nvPr/>
          </p:nvSpPr>
          <p:spPr bwMode="auto">
            <a:xfrm>
              <a:off x="0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8" name="Oval 11"/>
            <p:cNvSpPr>
              <a:spLocks noChangeArrowheads="1"/>
            </p:cNvSpPr>
            <p:nvPr/>
          </p:nvSpPr>
          <p:spPr bwMode="auto">
            <a:xfrm>
              <a:off x="117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29" name="Oval 12"/>
            <p:cNvSpPr>
              <a:spLocks noChangeArrowheads="1"/>
            </p:cNvSpPr>
            <p:nvPr/>
          </p:nvSpPr>
          <p:spPr bwMode="auto">
            <a:xfrm>
              <a:off x="234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0" name="Oval 13"/>
            <p:cNvSpPr>
              <a:spLocks noChangeArrowheads="1"/>
            </p:cNvSpPr>
            <p:nvPr/>
          </p:nvSpPr>
          <p:spPr bwMode="auto">
            <a:xfrm>
              <a:off x="351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1" name="Oval 14"/>
            <p:cNvSpPr>
              <a:spLocks noChangeArrowheads="1"/>
            </p:cNvSpPr>
            <p:nvPr/>
          </p:nvSpPr>
          <p:spPr bwMode="auto">
            <a:xfrm>
              <a:off x="467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2" name="Oval 15"/>
            <p:cNvSpPr>
              <a:spLocks noChangeArrowheads="1"/>
            </p:cNvSpPr>
            <p:nvPr/>
          </p:nvSpPr>
          <p:spPr bwMode="auto">
            <a:xfrm>
              <a:off x="584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3" name="Oval 16"/>
            <p:cNvSpPr>
              <a:spLocks noChangeArrowheads="1"/>
            </p:cNvSpPr>
            <p:nvPr/>
          </p:nvSpPr>
          <p:spPr bwMode="auto">
            <a:xfrm>
              <a:off x="709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4" name="Oval 17"/>
            <p:cNvSpPr>
              <a:spLocks noChangeArrowheads="1"/>
            </p:cNvSpPr>
            <p:nvPr/>
          </p:nvSpPr>
          <p:spPr bwMode="auto">
            <a:xfrm>
              <a:off x="826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5" name="Oval 18"/>
            <p:cNvSpPr>
              <a:spLocks noChangeArrowheads="1"/>
            </p:cNvSpPr>
            <p:nvPr/>
          </p:nvSpPr>
          <p:spPr bwMode="auto">
            <a:xfrm>
              <a:off x="943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6" name="Oval 19"/>
            <p:cNvSpPr>
              <a:spLocks noChangeArrowheads="1"/>
            </p:cNvSpPr>
            <p:nvPr/>
          </p:nvSpPr>
          <p:spPr bwMode="auto">
            <a:xfrm>
              <a:off x="1059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7" name="Oval 20"/>
            <p:cNvSpPr>
              <a:spLocks noChangeArrowheads="1"/>
            </p:cNvSpPr>
            <p:nvPr/>
          </p:nvSpPr>
          <p:spPr bwMode="auto">
            <a:xfrm>
              <a:off x="1176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8" name="Oval 21"/>
            <p:cNvSpPr>
              <a:spLocks noChangeArrowheads="1"/>
            </p:cNvSpPr>
            <p:nvPr/>
          </p:nvSpPr>
          <p:spPr bwMode="auto">
            <a:xfrm>
              <a:off x="1293" y="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39" name="Oval 22"/>
            <p:cNvSpPr>
              <a:spLocks noChangeArrowheads="1"/>
            </p:cNvSpPr>
            <p:nvPr/>
          </p:nvSpPr>
          <p:spPr bwMode="auto">
            <a:xfrm>
              <a:off x="1418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0" name="Oval 23"/>
            <p:cNvSpPr>
              <a:spLocks noChangeArrowheads="1"/>
            </p:cNvSpPr>
            <p:nvPr/>
          </p:nvSpPr>
          <p:spPr bwMode="auto">
            <a:xfrm>
              <a:off x="1534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1" name="Oval 24"/>
            <p:cNvSpPr>
              <a:spLocks noChangeArrowheads="1"/>
            </p:cNvSpPr>
            <p:nvPr/>
          </p:nvSpPr>
          <p:spPr bwMode="auto">
            <a:xfrm>
              <a:off x="1651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2" name="Oval 25"/>
            <p:cNvSpPr>
              <a:spLocks noChangeArrowheads="1"/>
            </p:cNvSpPr>
            <p:nvPr/>
          </p:nvSpPr>
          <p:spPr bwMode="auto">
            <a:xfrm>
              <a:off x="1768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3" name="Oval 26"/>
            <p:cNvSpPr>
              <a:spLocks noChangeArrowheads="1"/>
            </p:cNvSpPr>
            <p:nvPr/>
          </p:nvSpPr>
          <p:spPr bwMode="auto">
            <a:xfrm>
              <a:off x="1885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4" name="Oval 27"/>
            <p:cNvSpPr>
              <a:spLocks noChangeArrowheads="1"/>
            </p:cNvSpPr>
            <p:nvPr/>
          </p:nvSpPr>
          <p:spPr bwMode="auto">
            <a:xfrm>
              <a:off x="2002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5" name="Oval 28"/>
            <p:cNvSpPr>
              <a:spLocks noChangeArrowheads="1"/>
            </p:cNvSpPr>
            <p:nvPr/>
          </p:nvSpPr>
          <p:spPr bwMode="auto">
            <a:xfrm>
              <a:off x="2126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6" name="Oval 29"/>
            <p:cNvSpPr>
              <a:spLocks noChangeArrowheads="1"/>
            </p:cNvSpPr>
            <p:nvPr/>
          </p:nvSpPr>
          <p:spPr bwMode="auto">
            <a:xfrm>
              <a:off x="2243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7" name="Oval 30"/>
            <p:cNvSpPr>
              <a:spLocks noChangeArrowheads="1"/>
            </p:cNvSpPr>
            <p:nvPr/>
          </p:nvSpPr>
          <p:spPr bwMode="auto">
            <a:xfrm>
              <a:off x="2360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8" name="Oval 31"/>
            <p:cNvSpPr>
              <a:spLocks noChangeArrowheads="1"/>
            </p:cNvSpPr>
            <p:nvPr/>
          </p:nvSpPr>
          <p:spPr bwMode="auto">
            <a:xfrm>
              <a:off x="2477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49" name="Oval 32"/>
            <p:cNvSpPr>
              <a:spLocks noChangeArrowheads="1"/>
            </p:cNvSpPr>
            <p:nvPr/>
          </p:nvSpPr>
          <p:spPr bwMode="auto">
            <a:xfrm>
              <a:off x="2594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0" name="Oval 33"/>
            <p:cNvSpPr>
              <a:spLocks noChangeArrowheads="1"/>
            </p:cNvSpPr>
            <p:nvPr/>
          </p:nvSpPr>
          <p:spPr bwMode="auto">
            <a:xfrm>
              <a:off x="2711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1" name="Oval 34"/>
            <p:cNvSpPr>
              <a:spLocks noChangeArrowheads="1"/>
            </p:cNvSpPr>
            <p:nvPr/>
          </p:nvSpPr>
          <p:spPr bwMode="auto">
            <a:xfrm>
              <a:off x="2835" y="7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2" name="Oval 35"/>
            <p:cNvSpPr>
              <a:spLocks noChangeArrowheads="1"/>
            </p:cNvSpPr>
            <p:nvPr/>
          </p:nvSpPr>
          <p:spPr bwMode="auto">
            <a:xfrm>
              <a:off x="2952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3" name="Oval 36"/>
            <p:cNvSpPr>
              <a:spLocks noChangeArrowheads="1"/>
            </p:cNvSpPr>
            <p:nvPr/>
          </p:nvSpPr>
          <p:spPr bwMode="auto">
            <a:xfrm>
              <a:off x="3069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4" name="Oval 37"/>
            <p:cNvSpPr>
              <a:spLocks noChangeArrowheads="1"/>
            </p:cNvSpPr>
            <p:nvPr/>
          </p:nvSpPr>
          <p:spPr bwMode="auto">
            <a:xfrm>
              <a:off x="3186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5" name="Oval 38"/>
            <p:cNvSpPr>
              <a:spLocks noChangeArrowheads="1"/>
            </p:cNvSpPr>
            <p:nvPr/>
          </p:nvSpPr>
          <p:spPr bwMode="auto">
            <a:xfrm>
              <a:off x="3303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6" name="Oval 39"/>
            <p:cNvSpPr>
              <a:spLocks noChangeArrowheads="1"/>
            </p:cNvSpPr>
            <p:nvPr/>
          </p:nvSpPr>
          <p:spPr bwMode="auto">
            <a:xfrm>
              <a:off x="0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7" name="Oval 40"/>
            <p:cNvSpPr>
              <a:spLocks noChangeArrowheads="1"/>
            </p:cNvSpPr>
            <p:nvPr/>
          </p:nvSpPr>
          <p:spPr bwMode="auto">
            <a:xfrm>
              <a:off x="117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8" name="Oval 41"/>
            <p:cNvSpPr>
              <a:spLocks noChangeArrowheads="1"/>
            </p:cNvSpPr>
            <p:nvPr/>
          </p:nvSpPr>
          <p:spPr bwMode="auto">
            <a:xfrm>
              <a:off x="234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59" name="Oval 42"/>
            <p:cNvSpPr>
              <a:spLocks noChangeArrowheads="1"/>
            </p:cNvSpPr>
            <p:nvPr/>
          </p:nvSpPr>
          <p:spPr bwMode="auto">
            <a:xfrm>
              <a:off x="351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0" name="Oval 43"/>
            <p:cNvSpPr>
              <a:spLocks noChangeArrowheads="1"/>
            </p:cNvSpPr>
            <p:nvPr/>
          </p:nvSpPr>
          <p:spPr bwMode="auto">
            <a:xfrm>
              <a:off x="467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1" name="Oval 44"/>
            <p:cNvSpPr>
              <a:spLocks noChangeArrowheads="1"/>
            </p:cNvSpPr>
            <p:nvPr/>
          </p:nvSpPr>
          <p:spPr bwMode="auto">
            <a:xfrm>
              <a:off x="584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2" name="Oval 45"/>
            <p:cNvSpPr>
              <a:spLocks noChangeArrowheads="1"/>
            </p:cNvSpPr>
            <p:nvPr/>
          </p:nvSpPr>
          <p:spPr bwMode="auto">
            <a:xfrm>
              <a:off x="709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3" name="Oval 46"/>
            <p:cNvSpPr>
              <a:spLocks noChangeArrowheads="1"/>
            </p:cNvSpPr>
            <p:nvPr/>
          </p:nvSpPr>
          <p:spPr bwMode="auto">
            <a:xfrm>
              <a:off x="826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4" name="Oval 47"/>
            <p:cNvSpPr>
              <a:spLocks noChangeArrowheads="1"/>
            </p:cNvSpPr>
            <p:nvPr/>
          </p:nvSpPr>
          <p:spPr bwMode="auto">
            <a:xfrm>
              <a:off x="943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5" name="Oval 48"/>
            <p:cNvSpPr>
              <a:spLocks noChangeArrowheads="1"/>
            </p:cNvSpPr>
            <p:nvPr/>
          </p:nvSpPr>
          <p:spPr bwMode="auto">
            <a:xfrm>
              <a:off x="1059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6" name="Oval 49"/>
            <p:cNvSpPr>
              <a:spLocks noChangeArrowheads="1"/>
            </p:cNvSpPr>
            <p:nvPr/>
          </p:nvSpPr>
          <p:spPr bwMode="auto">
            <a:xfrm>
              <a:off x="1176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7" name="Oval 50"/>
            <p:cNvSpPr>
              <a:spLocks noChangeArrowheads="1"/>
            </p:cNvSpPr>
            <p:nvPr/>
          </p:nvSpPr>
          <p:spPr bwMode="auto">
            <a:xfrm>
              <a:off x="1293" y="12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8" name="Oval 51"/>
            <p:cNvSpPr>
              <a:spLocks noChangeArrowheads="1"/>
            </p:cNvSpPr>
            <p:nvPr/>
          </p:nvSpPr>
          <p:spPr bwMode="auto">
            <a:xfrm>
              <a:off x="1418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69" name="Oval 52"/>
            <p:cNvSpPr>
              <a:spLocks noChangeArrowheads="1"/>
            </p:cNvSpPr>
            <p:nvPr/>
          </p:nvSpPr>
          <p:spPr bwMode="auto">
            <a:xfrm>
              <a:off x="1534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0" name="Oval 53"/>
            <p:cNvSpPr>
              <a:spLocks noChangeArrowheads="1"/>
            </p:cNvSpPr>
            <p:nvPr/>
          </p:nvSpPr>
          <p:spPr bwMode="auto">
            <a:xfrm>
              <a:off x="1651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1" name="Oval 54"/>
            <p:cNvSpPr>
              <a:spLocks noChangeArrowheads="1"/>
            </p:cNvSpPr>
            <p:nvPr/>
          </p:nvSpPr>
          <p:spPr bwMode="auto">
            <a:xfrm>
              <a:off x="1768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2" name="Oval 55"/>
            <p:cNvSpPr>
              <a:spLocks noChangeArrowheads="1"/>
            </p:cNvSpPr>
            <p:nvPr/>
          </p:nvSpPr>
          <p:spPr bwMode="auto">
            <a:xfrm>
              <a:off x="1885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3" name="Oval 56"/>
            <p:cNvSpPr>
              <a:spLocks noChangeArrowheads="1"/>
            </p:cNvSpPr>
            <p:nvPr/>
          </p:nvSpPr>
          <p:spPr bwMode="auto">
            <a:xfrm>
              <a:off x="2002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4" name="Oval 57"/>
            <p:cNvSpPr>
              <a:spLocks noChangeArrowheads="1"/>
            </p:cNvSpPr>
            <p:nvPr/>
          </p:nvSpPr>
          <p:spPr bwMode="auto">
            <a:xfrm>
              <a:off x="2126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5" name="Oval 58"/>
            <p:cNvSpPr>
              <a:spLocks noChangeArrowheads="1"/>
            </p:cNvSpPr>
            <p:nvPr/>
          </p:nvSpPr>
          <p:spPr bwMode="auto">
            <a:xfrm>
              <a:off x="2243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6" name="Oval 59"/>
            <p:cNvSpPr>
              <a:spLocks noChangeArrowheads="1"/>
            </p:cNvSpPr>
            <p:nvPr/>
          </p:nvSpPr>
          <p:spPr bwMode="auto">
            <a:xfrm>
              <a:off x="2360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7" name="Oval 60"/>
            <p:cNvSpPr>
              <a:spLocks noChangeArrowheads="1"/>
            </p:cNvSpPr>
            <p:nvPr/>
          </p:nvSpPr>
          <p:spPr bwMode="auto">
            <a:xfrm>
              <a:off x="2477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8" name="Oval 61"/>
            <p:cNvSpPr>
              <a:spLocks noChangeArrowheads="1"/>
            </p:cNvSpPr>
            <p:nvPr/>
          </p:nvSpPr>
          <p:spPr bwMode="auto">
            <a:xfrm>
              <a:off x="2594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79" name="Oval 62"/>
            <p:cNvSpPr>
              <a:spLocks noChangeArrowheads="1"/>
            </p:cNvSpPr>
            <p:nvPr/>
          </p:nvSpPr>
          <p:spPr bwMode="auto">
            <a:xfrm>
              <a:off x="2711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0" name="Oval 63"/>
            <p:cNvSpPr>
              <a:spLocks noChangeArrowheads="1"/>
            </p:cNvSpPr>
            <p:nvPr/>
          </p:nvSpPr>
          <p:spPr bwMode="auto">
            <a:xfrm>
              <a:off x="2835" y="127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1" name="Oval 64"/>
            <p:cNvSpPr>
              <a:spLocks noChangeArrowheads="1"/>
            </p:cNvSpPr>
            <p:nvPr/>
          </p:nvSpPr>
          <p:spPr bwMode="auto">
            <a:xfrm>
              <a:off x="2952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2" name="Oval 65"/>
            <p:cNvSpPr>
              <a:spLocks noChangeArrowheads="1"/>
            </p:cNvSpPr>
            <p:nvPr/>
          </p:nvSpPr>
          <p:spPr bwMode="auto">
            <a:xfrm>
              <a:off x="3069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3" name="Oval 66"/>
            <p:cNvSpPr>
              <a:spLocks noChangeArrowheads="1"/>
            </p:cNvSpPr>
            <p:nvPr/>
          </p:nvSpPr>
          <p:spPr bwMode="auto">
            <a:xfrm>
              <a:off x="3186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4" name="Oval 67"/>
            <p:cNvSpPr>
              <a:spLocks noChangeArrowheads="1"/>
            </p:cNvSpPr>
            <p:nvPr/>
          </p:nvSpPr>
          <p:spPr bwMode="auto">
            <a:xfrm>
              <a:off x="3303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5" name="Oval 68"/>
            <p:cNvSpPr>
              <a:spLocks noChangeArrowheads="1"/>
            </p:cNvSpPr>
            <p:nvPr/>
          </p:nvSpPr>
          <p:spPr bwMode="auto">
            <a:xfrm>
              <a:off x="234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6" name="Oval 69"/>
            <p:cNvSpPr>
              <a:spLocks noChangeArrowheads="1"/>
            </p:cNvSpPr>
            <p:nvPr/>
          </p:nvSpPr>
          <p:spPr bwMode="auto">
            <a:xfrm>
              <a:off x="351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7" name="Oval 70"/>
            <p:cNvSpPr>
              <a:spLocks noChangeArrowheads="1"/>
            </p:cNvSpPr>
            <p:nvPr/>
          </p:nvSpPr>
          <p:spPr bwMode="auto">
            <a:xfrm>
              <a:off x="467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8" name="Oval 71"/>
            <p:cNvSpPr>
              <a:spLocks noChangeArrowheads="1"/>
            </p:cNvSpPr>
            <p:nvPr/>
          </p:nvSpPr>
          <p:spPr bwMode="auto">
            <a:xfrm>
              <a:off x="584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89" name="Oval 72"/>
            <p:cNvSpPr>
              <a:spLocks noChangeArrowheads="1"/>
            </p:cNvSpPr>
            <p:nvPr/>
          </p:nvSpPr>
          <p:spPr bwMode="auto">
            <a:xfrm>
              <a:off x="701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0" name="Oval 73"/>
            <p:cNvSpPr>
              <a:spLocks noChangeArrowheads="1"/>
            </p:cNvSpPr>
            <p:nvPr/>
          </p:nvSpPr>
          <p:spPr bwMode="auto">
            <a:xfrm>
              <a:off x="818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1" name="Oval 74"/>
            <p:cNvSpPr>
              <a:spLocks noChangeArrowheads="1"/>
            </p:cNvSpPr>
            <p:nvPr/>
          </p:nvSpPr>
          <p:spPr bwMode="auto">
            <a:xfrm>
              <a:off x="943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2" name="Oval 75"/>
            <p:cNvSpPr>
              <a:spLocks noChangeArrowheads="1"/>
            </p:cNvSpPr>
            <p:nvPr/>
          </p:nvSpPr>
          <p:spPr bwMode="auto">
            <a:xfrm>
              <a:off x="1059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3" name="Oval 76"/>
            <p:cNvSpPr>
              <a:spLocks noChangeArrowheads="1"/>
            </p:cNvSpPr>
            <p:nvPr/>
          </p:nvSpPr>
          <p:spPr bwMode="auto">
            <a:xfrm>
              <a:off x="1176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4" name="Oval 77"/>
            <p:cNvSpPr>
              <a:spLocks noChangeArrowheads="1"/>
            </p:cNvSpPr>
            <p:nvPr/>
          </p:nvSpPr>
          <p:spPr bwMode="auto">
            <a:xfrm>
              <a:off x="1293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5" name="Oval 78"/>
            <p:cNvSpPr>
              <a:spLocks noChangeArrowheads="1"/>
            </p:cNvSpPr>
            <p:nvPr/>
          </p:nvSpPr>
          <p:spPr bwMode="auto">
            <a:xfrm>
              <a:off x="1410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6" name="Oval 79"/>
            <p:cNvSpPr>
              <a:spLocks noChangeArrowheads="1"/>
            </p:cNvSpPr>
            <p:nvPr/>
          </p:nvSpPr>
          <p:spPr bwMode="auto">
            <a:xfrm>
              <a:off x="1527" y="249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7" name="Oval 80"/>
            <p:cNvSpPr>
              <a:spLocks noChangeArrowheads="1"/>
            </p:cNvSpPr>
            <p:nvPr/>
          </p:nvSpPr>
          <p:spPr bwMode="auto">
            <a:xfrm>
              <a:off x="1651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8" name="Oval 81"/>
            <p:cNvSpPr>
              <a:spLocks noChangeArrowheads="1"/>
            </p:cNvSpPr>
            <p:nvPr/>
          </p:nvSpPr>
          <p:spPr bwMode="auto">
            <a:xfrm>
              <a:off x="1768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199" name="Oval 82"/>
            <p:cNvSpPr>
              <a:spLocks noChangeArrowheads="1"/>
            </p:cNvSpPr>
            <p:nvPr/>
          </p:nvSpPr>
          <p:spPr bwMode="auto">
            <a:xfrm>
              <a:off x="1885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0" name="Oval 83"/>
            <p:cNvSpPr>
              <a:spLocks noChangeArrowheads="1"/>
            </p:cNvSpPr>
            <p:nvPr/>
          </p:nvSpPr>
          <p:spPr bwMode="auto">
            <a:xfrm>
              <a:off x="2002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1" name="Oval 84"/>
            <p:cNvSpPr>
              <a:spLocks noChangeArrowheads="1"/>
            </p:cNvSpPr>
            <p:nvPr/>
          </p:nvSpPr>
          <p:spPr bwMode="auto">
            <a:xfrm>
              <a:off x="2119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2" name="Oval 85"/>
            <p:cNvSpPr>
              <a:spLocks noChangeArrowheads="1"/>
            </p:cNvSpPr>
            <p:nvPr/>
          </p:nvSpPr>
          <p:spPr bwMode="auto">
            <a:xfrm>
              <a:off x="2236" y="250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3" name="Oval 86"/>
            <p:cNvSpPr>
              <a:spLocks noChangeArrowheads="1"/>
            </p:cNvSpPr>
            <p:nvPr/>
          </p:nvSpPr>
          <p:spPr bwMode="auto">
            <a:xfrm>
              <a:off x="2360" y="255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4" name="Oval 87"/>
            <p:cNvSpPr>
              <a:spLocks noChangeArrowheads="1"/>
            </p:cNvSpPr>
            <p:nvPr/>
          </p:nvSpPr>
          <p:spPr bwMode="auto">
            <a:xfrm>
              <a:off x="2477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5" name="Oval 88"/>
            <p:cNvSpPr>
              <a:spLocks noChangeArrowheads="1"/>
            </p:cNvSpPr>
            <p:nvPr/>
          </p:nvSpPr>
          <p:spPr bwMode="auto">
            <a:xfrm>
              <a:off x="2594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6" name="Oval 89"/>
            <p:cNvSpPr>
              <a:spLocks noChangeArrowheads="1"/>
            </p:cNvSpPr>
            <p:nvPr/>
          </p:nvSpPr>
          <p:spPr bwMode="auto">
            <a:xfrm>
              <a:off x="2711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7" name="Oval 90"/>
            <p:cNvSpPr>
              <a:spLocks noChangeArrowheads="1"/>
            </p:cNvSpPr>
            <p:nvPr/>
          </p:nvSpPr>
          <p:spPr bwMode="auto">
            <a:xfrm>
              <a:off x="2828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8" name="Oval 91"/>
            <p:cNvSpPr>
              <a:spLocks noChangeArrowheads="1"/>
            </p:cNvSpPr>
            <p:nvPr/>
          </p:nvSpPr>
          <p:spPr bwMode="auto">
            <a:xfrm>
              <a:off x="2944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09" name="Oval 92"/>
            <p:cNvSpPr>
              <a:spLocks noChangeArrowheads="1"/>
            </p:cNvSpPr>
            <p:nvPr/>
          </p:nvSpPr>
          <p:spPr bwMode="auto">
            <a:xfrm>
              <a:off x="3069" y="256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0" name="Oval 93"/>
            <p:cNvSpPr>
              <a:spLocks noChangeArrowheads="1"/>
            </p:cNvSpPr>
            <p:nvPr/>
          </p:nvSpPr>
          <p:spPr bwMode="auto">
            <a:xfrm>
              <a:off x="3186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1" name="Oval 94"/>
            <p:cNvSpPr>
              <a:spLocks noChangeArrowheads="1"/>
            </p:cNvSpPr>
            <p:nvPr/>
          </p:nvSpPr>
          <p:spPr bwMode="auto">
            <a:xfrm>
              <a:off x="3303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2" name="Oval 95"/>
            <p:cNvSpPr>
              <a:spLocks noChangeArrowheads="1"/>
            </p:cNvSpPr>
            <p:nvPr/>
          </p:nvSpPr>
          <p:spPr bwMode="auto">
            <a:xfrm>
              <a:off x="3420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3" name="Oval 96"/>
            <p:cNvSpPr>
              <a:spLocks noChangeArrowheads="1"/>
            </p:cNvSpPr>
            <p:nvPr/>
          </p:nvSpPr>
          <p:spPr bwMode="auto">
            <a:xfrm>
              <a:off x="3536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4" name="Oval 97"/>
            <p:cNvSpPr>
              <a:spLocks noChangeArrowheads="1"/>
            </p:cNvSpPr>
            <p:nvPr/>
          </p:nvSpPr>
          <p:spPr bwMode="auto">
            <a:xfrm>
              <a:off x="476" y="371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5" name="Oval 98"/>
            <p:cNvSpPr>
              <a:spLocks noChangeArrowheads="1"/>
            </p:cNvSpPr>
            <p:nvPr/>
          </p:nvSpPr>
          <p:spPr bwMode="auto">
            <a:xfrm>
              <a:off x="593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6" name="Oval 99"/>
            <p:cNvSpPr>
              <a:spLocks noChangeArrowheads="1"/>
            </p:cNvSpPr>
            <p:nvPr/>
          </p:nvSpPr>
          <p:spPr bwMode="auto">
            <a:xfrm>
              <a:off x="710" y="37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7" name="Oval 100"/>
            <p:cNvSpPr>
              <a:spLocks noChangeArrowheads="1"/>
            </p:cNvSpPr>
            <p:nvPr/>
          </p:nvSpPr>
          <p:spPr bwMode="auto">
            <a:xfrm>
              <a:off x="827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8" name="Oval 101"/>
            <p:cNvSpPr>
              <a:spLocks noChangeArrowheads="1"/>
            </p:cNvSpPr>
            <p:nvPr/>
          </p:nvSpPr>
          <p:spPr bwMode="auto">
            <a:xfrm>
              <a:off x="944" y="36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19" name="Oval 102"/>
            <p:cNvSpPr>
              <a:spLocks noChangeArrowheads="1"/>
            </p:cNvSpPr>
            <p:nvPr/>
          </p:nvSpPr>
          <p:spPr bwMode="auto">
            <a:xfrm>
              <a:off x="1060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0" name="Oval 103"/>
            <p:cNvSpPr>
              <a:spLocks noChangeArrowheads="1"/>
            </p:cNvSpPr>
            <p:nvPr/>
          </p:nvSpPr>
          <p:spPr bwMode="auto">
            <a:xfrm>
              <a:off x="1185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1" name="Oval 104"/>
            <p:cNvSpPr>
              <a:spLocks noChangeArrowheads="1"/>
            </p:cNvSpPr>
            <p:nvPr/>
          </p:nvSpPr>
          <p:spPr bwMode="auto">
            <a:xfrm>
              <a:off x="1302" y="36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2" name="Oval 105"/>
            <p:cNvSpPr>
              <a:spLocks noChangeArrowheads="1"/>
            </p:cNvSpPr>
            <p:nvPr/>
          </p:nvSpPr>
          <p:spPr bwMode="auto">
            <a:xfrm>
              <a:off x="1419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3" name="Oval 106"/>
            <p:cNvSpPr>
              <a:spLocks noChangeArrowheads="1"/>
            </p:cNvSpPr>
            <p:nvPr/>
          </p:nvSpPr>
          <p:spPr bwMode="auto">
            <a:xfrm>
              <a:off x="1536" y="36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4" name="Oval 107"/>
            <p:cNvSpPr>
              <a:spLocks noChangeArrowheads="1"/>
            </p:cNvSpPr>
            <p:nvPr/>
          </p:nvSpPr>
          <p:spPr bwMode="auto">
            <a:xfrm>
              <a:off x="1652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5" name="Oval 108"/>
            <p:cNvSpPr>
              <a:spLocks noChangeArrowheads="1"/>
            </p:cNvSpPr>
            <p:nvPr/>
          </p:nvSpPr>
          <p:spPr bwMode="auto">
            <a:xfrm>
              <a:off x="1769" y="365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6" name="Oval 109"/>
            <p:cNvSpPr>
              <a:spLocks noChangeArrowheads="1"/>
            </p:cNvSpPr>
            <p:nvPr/>
          </p:nvSpPr>
          <p:spPr bwMode="auto">
            <a:xfrm>
              <a:off x="1894" y="370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7" name="Oval 110"/>
            <p:cNvSpPr>
              <a:spLocks noChangeArrowheads="1"/>
            </p:cNvSpPr>
            <p:nvPr/>
          </p:nvSpPr>
          <p:spPr bwMode="auto">
            <a:xfrm>
              <a:off x="2011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8" name="Oval 111"/>
            <p:cNvSpPr>
              <a:spLocks noChangeArrowheads="1"/>
            </p:cNvSpPr>
            <p:nvPr/>
          </p:nvSpPr>
          <p:spPr bwMode="auto">
            <a:xfrm>
              <a:off x="485" y="491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29" name="Oval 112"/>
            <p:cNvSpPr>
              <a:spLocks noChangeArrowheads="1"/>
            </p:cNvSpPr>
            <p:nvPr/>
          </p:nvSpPr>
          <p:spPr bwMode="auto">
            <a:xfrm>
              <a:off x="602" y="489"/>
              <a:ext cx="92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0" name="Oval 113"/>
            <p:cNvSpPr>
              <a:spLocks noChangeArrowheads="1"/>
            </p:cNvSpPr>
            <p:nvPr/>
          </p:nvSpPr>
          <p:spPr bwMode="auto">
            <a:xfrm>
              <a:off x="1060" y="486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231" name="Oval 114"/>
            <p:cNvSpPr>
              <a:spLocks noChangeArrowheads="1"/>
            </p:cNvSpPr>
            <p:nvPr/>
          </p:nvSpPr>
          <p:spPr bwMode="auto">
            <a:xfrm>
              <a:off x="1200" y="485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Gulim" pitchFamily="34" charset="-127"/>
                  <a:ea typeface="Gulim" pitchFamily="34" charset="-127"/>
                </a:defRPr>
              </a:lvl9pPr>
            </a:lstStyle>
            <a:p>
              <a:pPr eaLnBrk="1" latinLnBrk="1" hangingPunct="1">
                <a:defRPr/>
              </a:pPr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125" name="Rectangle 116"/>
          <p:cNvSpPr>
            <a:spLocks noChangeArrowheads="1"/>
          </p:cNvSpPr>
          <p:nvPr userDrawn="1"/>
        </p:nvSpPr>
        <p:spPr bwMode="auto">
          <a:xfrm>
            <a:off x="2928938" y="4375150"/>
            <a:ext cx="4570412" cy="560388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sz="3800" b="1">
                <a:solidFill>
                  <a:srgbClr val="000000"/>
                </a:solidFill>
                <a:latin typeface="HY헤드라인M"/>
                <a:ea typeface="华文隶书" panose="02010800040101010101" pitchFamily="2" charset="-122"/>
              </a:rPr>
              <a:t>程序设计基础课程组</a:t>
            </a:r>
          </a:p>
        </p:txBody>
      </p:sp>
      <p:sp>
        <p:nvSpPr>
          <p:cNvPr id="2159" name="Text Box 112"/>
          <p:cNvSpPr txBox="1">
            <a:spLocks noChangeArrowheads="1"/>
          </p:cNvSpPr>
          <p:nvPr userDrawn="1"/>
        </p:nvSpPr>
        <p:spPr bwMode="auto">
          <a:xfrm>
            <a:off x="6461125" y="6453188"/>
            <a:ext cx="3548063" cy="3381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>
                <a:solidFill>
                  <a:srgbClr val="000000"/>
                </a:solidFill>
                <a:ea typeface="华文隶书" pitchFamily="2" charset="-122"/>
              </a:rPr>
              <a:t>深圳大学计算机与软件学院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02" r:id="rId1"/>
    <p:sldLayoutId id="2147485103" r:id="rId2"/>
    <p:sldLayoutId id="2147485104" r:id="rId3"/>
    <p:sldLayoutId id="2147485105" r:id="rId4"/>
    <p:sldLayoutId id="2147485106" r:id="rId5"/>
    <p:sldLayoutId id="2147485107" r:id="rId6"/>
    <p:sldLayoutId id="2147485108" r:id="rId7"/>
    <p:sldLayoutId id="2147485109" r:id="rId8"/>
    <p:sldLayoutId id="2147485110" r:id="rId9"/>
    <p:sldLayoutId id="2147485111" r:id="rId10"/>
    <p:sldLayoutId id="2147485112" r:id="rId11"/>
  </p:sldLayoutIdLst>
  <p:transition spd="med">
    <p:wedg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ubba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9525"/>
            <a:ext cx="100806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Line 3"/>
          <p:cNvSpPr>
            <a:spLocks noChangeShapeType="1"/>
          </p:cNvSpPr>
          <p:nvPr userDrawn="1"/>
        </p:nvSpPr>
        <p:spPr bwMode="auto">
          <a:xfrm>
            <a:off x="0" y="1020763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Rectangle 5"/>
          <p:cNvSpPr>
            <a:spLocks noChangeArrowheads="1"/>
          </p:cNvSpPr>
          <p:nvPr userDrawn="1"/>
        </p:nvSpPr>
        <p:spPr bwMode="auto">
          <a:xfrm>
            <a:off x="0" y="6608763"/>
            <a:ext cx="287338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46038" rIns="0" bIns="46038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130000"/>
              </a:lnSpc>
              <a:defRPr/>
            </a:pPr>
            <a:fld id="{348D34F1-5300-43BB-91C9-037515F1687F}" type="slidenum">
              <a:rPr lang="en-GB" altLang="en-US" sz="900" i="1" smtClean="0">
                <a:solidFill>
                  <a:srgbClr val="000066"/>
                </a:solidFill>
                <a:latin typeface="Tahoma" panose="020B0604030504040204" pitchFamily="34" charset="0"/>
              </a:rPr>
              <a:pPr algn="ctr">
                <a:lnSpc>
                  <a:spcPct val="130000"/>
                </a:lnSpc>
                <a:defRPr/>
              </a:pPr>
              <a:t>‹#›</a:t>
            </a:fld>
            <a:r>
              <a:rPr lang="en-GB" altLang="en-US" sz="900" i="1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ko-KR" altLang="en-US" sz="900" i="1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6149" name="Picture 6" descr="그림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715125"/>
            <a:ext cx="90773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6248400"/>
            <a:ext cx="210026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44875" y="6248400"/>
            <a:ext cx="31908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0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4713" y="6248400"/>
            <a:ext cx="2100262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3968A99-484F-4936-8AF8-396ACDD67A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</p:sldLayoutIdLst>
  <p:transition>
    <p:zoom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ubba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9525"/>
            <a:ext cx="1008062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Line 3"/>
          <p:cNvSpPr>
            <a:spLocks noChangeShapeType="1"/>
          </p:cNvSpPr>
          <p:nvPr userDrawn="1"/>
        </p:nvSpPr>
        <p:spPr bwMode="auto">
          <a:xfrm>
            <a:off x="0" y="1020763"/>
            <a:ext cx="10080625" cy="0"/>
          </a:xfrm>
          <a:prstGeom prst="line">
            <a:avLst/>
          </a:prstGeom>
          <a:noFill/>
          <a:ln w="28575">
            <a:solidFill>
              <a:srgbClr val="236485"/>
            </a:solidFill>
            <a:round/>
            <a:headEnd/>
            <a:tailEnd/>
          </a:ln>
          <a:effectLst>
            <a:outerShdw dist="35921" dir="2700000" algn="ctr" rotWithShape="0">
              <a:srgbClr val="90C06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Rectangle 5"/>
          <p:cNvSpPr>
            <a:spLocks noChangeArrowheads="1"/>
          </p:cNvSpPr>
          <p:nvPr userDrawn="1"/>
        </p:nvSpPr>
        <p:spPr bwMode="auto">
          <a:xfrm>
            <a:off x="0" y="6608763"/>
            <a:ext cx="287338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46038" rIns="0" bIns="46038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lnSpc>
                <a:spcPct val="130000"/>
              </a:lnSpc>
              <a:defRPr/>
            </a:pPr>
            <a:fld id="{D0DA8D5F-A549-48AB-871A-D8ECA65FD8FC}" type="slidenum">
              <a:rPr lang="en-GB" altLang="en-US" sz="900" i="1" smtClean="0">
                <a:solidFill>
                  <a:srgbClr val="000066"/>
                </a:solidFill>
                <a:latin typeface="Tahoma" panose="020B0604030504040204" pitchFamily="34" charset="0"/>
              </a:rPr>
              <a:pPr algn="ctr">
                <a:lnSpc>
                  <a:spcPct val="130000"/>
                </a:lnSpc>
                <a:defRPr/>
              </a:pPr>
              <a:t>‹#›</a:t>
            </a:fld>
            <a:r>
              <a:rPr lang="en-GB" altLang="en-US" sz="900" i="1">
                <a:solidFill>
                  <a:srgbClr val="000066"/>
                </a:solidFill>
                <a:latin typeface="Tahoma" panose="020B0604030504040204" pitchFamily="34" charset="0"/>
              </a:rPr>
              <a:t> </a:t>
            </a:r>
            <a:endParaRPr lang="ko-KR" altLang="en-US" sz="900" i="1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pic>
        <p:nvPicPr>
          <p:cNvPr id="7173" name="Picture 6" descr="그림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6715125"/>
            <a:ext cx="9077325" cy="8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4" r:id="rId1"/>
    <p:sldLayoutId id="2147485125" r:id="rId2"/>
    <p:sldLayoutId id="2147485126" r:id="rId3"/>
    <p:sldLayoutId id="2147485127" r:id="rId4"/>
    <p:sldLayoutId id="2147485128" r:id="rId5"/>
    <p:sldLayoutId id="2147485129" r:id="rId6"/>
    <p:sldLayoutId id="2147485130" r:id="rId7"/>
    <p:sldLayoutId id="2147485131" r:id="rId8"/>
    <p:sldLayoutId id="2147485132" r:id="rId9"/>
    <p:sldLayoutId id="2147485133" r:id="rId10"/>
    <p:sldLayoutId id="2147485134" r:id="rId11"/>
  </p:sldLayoutIdLst>
  <p:transition spd="med">
    <p:wedge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6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576263" y="1135063"/>
            <a:ext cx="9072562" cy="49577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是程序设计基础课程的继续</a:t>
            </a:r>
            <a:r>
              <a:rPr lang="en-US" altLang="zh-CN" dirty="0"/>
              <a:t>—</a:t>
            </a:r>
            <a:r>
              <a:rPr lang="zh-CN" altLang="en-US" dirty="0"/>
              <a:t>类、对象、封装、继承、多态等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考核方式同上学期，精讲多练，全程紧张。</a:t>
            </a:r>
            <a:endParaRPr lang="en-US" altLang="zh-CN" dirty="0"/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要求实验时间到机房、期中机考、期末机考。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李延红，</a:t>
            </a:r>
            <a:r>
              <a:rPr lang="en-US" altLang="zh-CN" dirty="0"/>
              <a:t>Tel: 13760105556, 26537111</a:t>
            </a:r>
          </a:p>
          <a:p>
            <a:pPr marL="109537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Email: liyhong@szu.edu.cn</a:t>
            </a:r>
          </a:p>
          <a:p>
            <a:pPr eaLnBrk="1" hangingPunct="1">
              <a:defRPr/>
            </a:pPr>
            <a:r>
              <a:rPr lang="zh-CN" altLang="en-US" dirty="0"/>
              <a:t>上机地点：南区</a:t>
            </a:r>
            <a:r>
              <a:rPr lang="en-US" altLang="zh-CN" dirty="0"/>
              <a:t>D240 </a:t>
            </a:r>
            <a:r>
              <a:rPr lang="zh-CN" altLang="en-US" dirty="0"/>
              <a:t>上机时间：周二</a:t>
            </a:r>
            <a:r>
              <a:rPr lang="en-US" altLang="zh-CN" dirty="0"/>
              <a:t>7~10</a:t>
            </a:r>
            <a:r>
              <a:rPr lang="zh-CN" altLang="en-US" dirty="0"/>
              <a:t>节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OJ</a:t>
            </a:r>
            <a:r>
              <a:rPr lang="zh-CN" altLang="en-US" dirty="0"/>
              <a:t>网站：</a:t>
            </a:r>
            <a:r>
              <a:rPr lang="en-US" altLang="zh-CN" dirty="0"/>
              <a:t>172.31.221.67</a:t>
            </a:r>
          </a:p>
          <a:p>
            <a:pPr eaLnBrk="1" hangingPunct="1">
              <a:defRPr/>
            </a:pPr>
            <a:r>
              <a:rPr lang="zh-CN" altLang="en-US" dirty="0"/>
              <a:t>办公室：南区计算机学院</a:t>
            </a:r>
            <a:r>
              <a:rPr lang="en-US" altLang="zh-CN" dirty="0"/>
              <a:t>1025 </a:t>
            </a: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《</a:t>
            </a:r>
            <a:r>
              <a:rPr lang="zh-CN" altLang="en-US">
                <a:solidFill>
                  <a:schemeClr val="bg1"/>
                </a:solidFill>
              </a:rPr>
              <a:t>面向对象程序设计</a:t>
            </a:r>
            <a:r>
              <a:rPr lang="en-US" altLang="zh-CN">
                <a:solidFill>
                  <a:schemeClr val="bg1"/>
                </a:solidFill>
              </a:rPr>
              <a:t>》</a:t>
            </a:r>
            <a:r>
              <a:rPr lang="zh-CN" altLang="en-US">
                <a:solidFill>
                  <a:schemeClr val="bg1"/>
                </a:solidFill>
              </a:rPr>
              <a:t>课程</a:t>
            </a:r>
          </a:p>
        </p:txBody>
      </p:sp>
    </p:spTree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 </a:t>
            </a:r>
          </a:p>
        </p:txBody>
      </p:sp>
      <p:sp useBgFill="1"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066800"/>
            <a:ext cx="9575800" cy="40322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甲有要事找丙，但甲不知道丙的住址（故甲无法直接去找到丙）；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    甲知道乙了解丙住在哪儿，且甲有乙的地址（甲可直接访问乙）；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    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因此，产生以下操作（甲要去访问丙）：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甲先访问乙，从乙处得到丙的住址；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甲按乙所提供的丙的地址去访问丙</a:t>
            </a:r>
          </a:p>
        </p:txBody>
      </p:sp>
      <p:pic>
        <p:nvPicPr>
          <p:cNvPr id="15364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4378325"/>
            <a:ext cx="460851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生活中的例子</a:t>
            </a:r>
          </a:p>
        </p:txBody>
      </p:sp>
    </p:spTree>
  </p:cSld>
  <p:clrMapOvr>
    <a:masterClrMapping/>
  </p:clrMapOvr>
  <p:transition spd="med">
    <p:wedg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  <a:r>
              <a:rPr lang="zh-CN" altLang="en-US"/>
              <a:t>补充内容（有余力自学）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335529"/>
      </p:ext>
    </p:extLst>
  </p:cSld>
  <p:clrMapOvr>
    <a:masterClrMapping/>
  </p:clrMapOvr>
  <p:transition spd="med">
    <p:wedg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6908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主函数也可以带参数</a:t>
            </a:r>
            <a:endParaRPr lang="en-US" altLang="zh-CN" dirty="0"/>
          </a:p>
          <a:p>
            <a:pPr lvl="1"/>
            <a:r>
              <a:rPr lang="zh-CN" altLang="en-US" dirty="0"/>
              <a:t>其参数在调用该程序时从命令行输入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pPr lvl="1"/>
            <a:r>
              <a:rPr lang="en-US" altLang="zh-CN" dirty="0" err="1"/>
              <a:t>argc</a:t>
            </a:r>
            <a:r>
              <a:rPr lang="zh-CN" altLang="en-US" dirty="0"/>
              <a:t>自动计算参数个数</a:t>
            </a:r>
            <a:r>
              <a:rPr lang="en-US" altLang="zh-CN" dirty="0"/>
              <a:t>(</a:t>
            </a:r>
            <a:r>
              <a:rPr lang="zh-CN" altLang="en-US" dirty="0"/>
              <a:t>输入时不必显式给出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argv</a:t>
            </a:r>
            <a:r>
              <a:rPr lang="zh-CN" altLang="en-US" dirty="0"/>
              <a:t>中保存所有参数</a:t>
            </a:r>
            <a:endParaRPr lang="en-US" altLang="zh-CN" dirty="0"/>
          </a:p>
          <a:p>
            <a:pPr lvl="1"/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5512" y="274638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命令行参数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234337"/>
      </p:ext>
    </p:extLst>
  </p:cSld>
  <p:clrMapOvr>
    <a:masterClrMapping/>
  </p:clrMapOvr>
  <p:transition spd="med">
    <p:wedg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9832" y="1052736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打印命令行参数的示例</a:t>
            </a:r>
            <a:endParaRPr lang="en-US" altLang="zh-CN" sz="2800" dirty="0"/>
          </a:p>
          <a:p>
            <a:pPr lvl="1"/>
            <a:r>
              <a:rPr lang="zh-CN" altLang="en-US" sz="2400" dirty="0"/>
              <a:t>假设源文件名为</a:t>
            </a:r>
            <a:r>
              <a:rPr lang="en-US" altLang="zh-CN" sz="2400" dirty="0"/>
              <a:t>test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的命令行界面中运行</a:t>
            </a:r>
            <a:r>
              <a:rPr lang="en-US" altLang="zh-CN" sz="2400" dirty="0"/>
              <a:t>test v1 v2 v3 v4</a:t>
            </a:r>
            <a:r>
              <a:rPr lang="zh-CN" altLang="en-US" sz="2400" dirty="0"/>
              <a:t>，可以看到打印命令行参数的结果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void main(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argc,char</a:t>
            </a:r>
            <a:r>
              <a:rPr lang="en-US" altLang="zh-CN" sz="2400" dirty="0"/>
              <a:t>* 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[])</a:t>
            </a:r>
          </a:p>
          <a:p>
            <a:pPr lvl="1">
              <a:buNone/>
            </a:pPr>
            <a:r>
              <a:rPr lang="en-US" altLang="zh-CN" sz="2400" dirty="0"/>
              <a:t>{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=0;</a:t>
            </a:r>
          </a:p>
          <a:p>
            <a:pPr lvl="1">
              <a:buNone/>
            </a:pPr>
            <a:r>
              <a:rPr lang="en-US" altLang="zh-CN" sz="2400" dirty="0"/>
              <a:t>  while(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argc</a:t>
            </a:r>
            <a:r>
              <a:rPr lang="en-US" altLang="zh-CN" sz="2400" dirty="0"/>
              <a:t>){</a:t>
            </a:r>
          </a:p>
          <a:p>
            <a:pPr lvl="1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&lt;&lt;"</a:t>
            </a:r>
            <a:r>
              <a:rPr lang="en-US" altLang="zh-CN" sz="2400" dirty="0" err="1"/>
              <a:t>arg</a:t>
            </a:r>
            <a:r>
              <a:rPr lang="en-US" altLang="zh-CN" sz="2400" dirty="0"/>
              <a:t> " &lt;&lt;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 &lt;&lt;": " &lt;&lt;</a:t>
            </a:r>
            <a:r>
              <a:rPr lang="en-US" altLang="zh-CN" sz="2400" dirty="0" err="1"/>
              <a:t>argv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]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lvl="1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iCount</a:t>
            </a:r>
            <a:r>
              <a:rPr lang="en-US" altLang="zh-CN" sz="2400" dirty="0"/>
              <a:t>++;</a:t>
            </a:r>
          </a:p>
          <a:p>
            <a:pPr lvl="1">
              <a:buNone/>
            </a:pPr>
            <a:r>
              <a:rPr lang="en-US" altLang="zh-CN" sz="2400" dirty="0"/>
              <a:t>  }</a:t>
            </a:r>
          </a:p>
          <a:p>
            <a:pPr lvl="1">
              <a:buNone/>
            </a:pPr>
            <a:r>
              <a:rPr lang="en-US" altLang="zh-CN" sz="2400" dirty="0"/>
              <a:t>}</a:t>
            </a:r>
          </a:p>
          <a:p>
            <a:pPr lvl="1"/>
            <a:endParaRPr lang="en-US" altLang="zh-CN" sz="16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101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274638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命令行参数</a:t>
            </a:r>
          </a:p>
        </p:txBody>
      </p:sp>
    </p:spTree>
    <p:extLst>
      <p:ext uri="{BB962C8B-B14F-4D97-AF65-F5344CB8AC3E}">
        <p14:creationId xmlns:p14="http://schemas.microsoft.com/office/powerpoint/2010/main" val="133536263"/>
      </p:ext>
    </p:extLst>
  </p:cSld>
  <p:clrMapOvr>
    <a:masterClrMapping/>
  </p:clrMapOvr>
  <p:transition spd="med">
    <p:wedg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4528" y="1340768"/>
            <a:ext cx="8429684" cy="4680520"/>
          </a:xfrm>
        </p:spPr>
        <p:txBody>
          <a:bodyPr/>
          <a:lstStyle/>
          <a:p>
            <a:pPr eaLnBrk="1" hangingPunct="1"/>
            <a:r>
              <a:rPr lang="zh-CN" altLang="en-US" dirty="0"/>
              <a:t>执行程序时，操作系统就是调用主函数来读取参数参数</a:t>
            </a:r>
            <a:endParaRPr lang="en-US" altLang="zh-CN" dirty="0"/>
          </a:p>
          <a:p>
            <a:pPr lvl="1"/>
            <a:r>
              <a:rPr lang="zh-CN" altLang="en-US" dirty="0"/>
              <a:t>每个参数实际上是一个字符串，用不同指针的指向不同的参数</a:t>
            </a:r>
            <a:endParaRPr lang="en-US" altLang="zh-CN" dirty="0"/>
          </a:p>
          <a:p>
            <a:pPr lvl="1"/>
            <a:r>
              <a:rPr lang="zh-CN" altLang="en-US" dirty="0"/>
              <a:t>课本</a:t>
            </a:r>
            <a:r>
              <a:rPr lang="en-US" altLang="zh-CN" dirty="0"/>
              <a:t>P176</a:t>
            </a:r>
            <a:r>
              <a:rPr lang="zh-CN" altLang="en-US" dirty="0"/>
              <a:t>图</a:t>
            </a:r>
            <a:r>
              <a:rPr lang="en-US" altLang="zh-CN" dirty="0"/>
              <a:t>8.4</a:t>
            </a:r>
          </a:p>
          <a:p>
            <a:pPr lvl="1"/>
            <a:r>
              <a:rPr lang="zh-CN" altLang="en-US" dirty="0"/>
              <a:t>参数之间用空格来隔开，如果参数本身包含空格，需要在命令行中为参数加引号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例如，命令行输入</a:t>
            </a:r>
            <a:r>
              <a:rPr lang="en-US" altLang="zh-CN" dirty="0"/>
              <a:t>test  “v1 v2 v3 v4”</a:t>
            </a:r>
            <a:r>
              <a:rPr lang="zh-CN" altLang="en-US" dirty="0"/>
              <a:t>是共</a:t>
            </a:r>
            <a:r>
              <a:rPr lang="en-US" altLang="zh-CN" dirty="0"/>
              <a:t>2</a:t>
            </a:r>
            <a:r>
              <a:rPr lang="zh-CN" altLang="en-US" dirty="0"/>
              <a:t>个参数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102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274638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命令行参数</a:t>
            </a:r>
          </a:p>
        </p:txBody>
      </p:sp>
    </p:spTree>
    <p:extLst>
      <p:ext uri="{BB962C8B-B14F-4D97-AF65-F5344CB8AC3E}">
        <p14:creationId xmlns:p14="http://schemas.microsoft.com/office/powerpoint/2010/main" val="4030818483"/>
      </p:ext>
    </p:extLst>
  </p:cSld>
  <p:clrMapOvr>
    <a:masterClrMapping/>
  </p:clrMapOvr>
  <p:transition spd="med">
    <p:wedg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02468" y="1268760"/>
            <a:ext cx="8429684" cy="4176464"/>
          </a:xfrm>
        </p:spPr>
        <p:txBody>
          <a:bodyPr/>
          <a:lstStyle/>
          <a:p>
            <a:pPr eaLnBrk="1" hangingPunct="1"/>
            <a:r>
              <a:rPr lang="zh-CN" altLang="en-US" dirty="0"/>
              <a:t>主函数的返回值</a:t>
            </a:r>
            <a:endParaRPr lang="en-US" altLang="zh-CN" dirty="0"/>
          </a:p>
          <a:p>
            <a:pPr lvl="1"/>
            <a:r>
              <a:rPr lang="zh-CN" altLang="en-US" sz="2400" dirty="0"/>
              <a:t>当用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r>
              <a:rPr lang="zh-CN" altLang="en-US" sz="2400" dirty="0"/>
              <a:t>时，根据</a:t>
            </a:r>
            <a:r>
              <a:rPr lang="en-US" altLang="zh-CN" sz="2400" dirty="0"/>
              <a:t>return</a:t>
            </a:r>
            <a:r>
              <a:rPr lang="zh-CN" altLang="en-US" sz="2400" dirty="0"/>
              <a:t>值来返回程序运行的状态码</a:t>
            </a:r>
            <a:endParaRPr lang="en-US" altLang="zh-CN" sz="2400" dirty="0"/>
          </a:p>
          <a:p>
            <a:pPr lvl="1"/>
            <a:r>
              <a:rPr lang="zh-CN" altLang="en-US" sz="2400" dirty="0"/>
              <a:t>也可以用</a:t>
            </a:r>
            <a:r>
              <a:rPr lang="en-US" altLang="zh-CN" sz="2400" dirty="0"/>
              <a:t>exit</a:t>
            </a:r>
            <a:r>
              <a:rPr lang="zh-CN" altLang="en-US" sz="2400" dirty="0"/>
              <a:t>函数来返回一个值</a:t>
            </a:r>
            <a:endParaRPr lang="en-US" altLang="zh-CN" sz="2400" dirty="0"/>
          </a:p>
          <a:p>
            <a:pPr lvl="1"/>
            <a:r>
              <a:rPr lang="zh-CN" altLang="en-US" sz="2400" dirty="0"/>
              <a:t>返回值是给操作系统的</a:t>
            </a:r>
            <a:endParaRPr lang="en-US" altLang="zh-CN" sz="2400" dirty="0"/>
          </a:p>
          <a:p>
            <a:pPr lvl="1"/>
            <a:r>
              <a:rPr lang="zh-CN" altLang="en-US" sz="2400" dirty="0"/>
              <a:t>注意：在程序任意地方用</a:t>
            </a:r>
            <a:r>
              <a:rPr lang="en-US" altLang="zh-CN" sz="2400" dirty="0"/>
              <a:t>return</a:t>
            </a:r>
            <a:r>
              <a:rPr lang="zh-CN" altLang="en-US" sz="2400" dirty="0"/>
              <a:t>，将立刻结束当前函数的运行</a:t>
            </a:r>
            <a:endParaRPr lang="en-US" altLang="zh-CN" sz="2400" dirty="0"/>
          </a:p>
          <a:p>
            <a:pPr lvl="1"/>
            <a:r>
              <a:rPr lang="zh-CN" altLang="en-US" sz="2400" dirty="0"/>
              <a:t>注意：在程序任意地方用</a:t>
            </a:r>
            <a:r>
              <a:rPr lang="en-US" altLang="zh-CN" sz="2400" dirty="0"/>
              <a:t>exit</a:t>
            </a:r>
            <a:r>
              <a:rPr lang="zh-CN" altLang="en-US" sz="2400" dirty="0"/>
              <a:t>函数，将立刻结束整个程序的运行</a:t>
            </a:r>
            <a:endParaRPr lang="en-US" altLang="zh-CN" sz="24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103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274638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命令行参数</a:t>
            </a:r>
          </a:p>
        </p:txBody>
      </p:sp>
    </p:spTree>
    <p:extLst>
      <p:ext uri="{BB962C8B-B14F-4D97-AF65-F5344CB8AC3E}">
        <p14:creationId xmlns:p14="http://schemas.microsoft.com/office/powerpoint/2010/main" val="3024303052"/>
      </p:ext>
    </p:extLst>
  </p:cSld>
  <p:clrMapOvr>
    <a:masterClrMapping/>
  </p:clrMapOvr>
  <p:transition spd="med">
    <p:wedg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6908" y="1142984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函数指针是存储函数地址的指针</a:t>
            </a:r>
            <a:endParaRPr lang="en-US" altLang="zh-CN" dirty="0"/>
          </a:p>
          <a:p>
            <a:pPr eaLnBrk="1" hangingPunct="1"/>
            <a:r>
              <a:rPr lang="zh-CN" altLang="en-US" dirty="0"/>
              <a:t>函数指针与数据指针相异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函数指针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代码区</a:t>
            </a:r>
            <a:r>
              <a:rPr lang="zh-CN" altLang="en-US" dirty="0"/>
              <a:t>，数据指针值在其他三个区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函数指针与数据指针不能类型转换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函数指针的定义</a:t>
            </a:r>
            <a:endParaRPr lang="en-US" altLang="zh-CN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(*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) (char a, char b);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一个函数指针，指针名为</a:t>
            </a:r>
            <a:r>
              <a:rPr lang="en-US" altLang="zh-CN" sz="1800" dirty="0" err="1"/>
              <a:t>func</a:t>
            </a:r>
            <a:r>
              <a:rPr lang="zh-CN" altLang="en-US" sz="1800" dirty="0"/>
              <a:t>，指向一个函数，该函数返回值为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类型，有两个字符型参数</a:t>
            </a:r>
            <a:endParaRPr lang="en-US" altLang="zh-CN" sz="1800" dirty="0"/>
          </a:p>
          <a:p>
            <a:pPr lvl="1">
              <a:lnSpc>
                <a:spcPct val="150000"/>
              </a:lnSpc>
              <a:buNone/>
            </a:pPr>
            <a:r>
              <a:rPr lang="zh-CN" altLang="en-US" sz="1800" dirty="0"/>
              <a:t>注意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 (char a, char b);</a:t>
            </a:r>
            <a:r>
              <a:rPr lang="zh-CN" altLang="en-US" sz="1800" dirty="0"/>
              <a:t>是定义一个函数，返回值为整数指针</a:t>
            </a:r>
            <a:endParaRPr lang="en-US" altLang="zh-CN" sz="1800" dirty="0"/>
          </a:p>
          <a:p>
            <a:pPr lvl="1">
              <a:buNone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005112"/>
      </p:ext>
    </p:extLst>
  </p:cSld>
  <p:clrMapOvr>
    <a:masterClrMapping/>
  </p:clrMapOvr>
  <p:transition spd="med">
    <p:wedg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7092" y="1196752"/>
            <a:ext cx="8429684" cy="4948032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函数指针的基本示例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2000" dirty="0"/>
              <a:t>void main(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argc,char</a:t>
            </a:r>
            <a:r>
              <a:rPr lang="en-US" altLang="zh-CN" sz="2000" dirty="0"/>
              <a:t>* </a:t>
            </a:r>
            <a:r>
              <a:rPr lang="en-US" altLang="zh-CN" sz="2000" dirty="0" err="1"/>
              <a:t>argv</a:t>
            </a:r>
            <a:r>
              <a:rPr lang="en-US" altLang="zh-CN" sz="2000" dirty="0"/>
              <a:t>[])</a:t>
            </a:r>
          </a:p>
          <a:p>
            <a:pPr eaLnBrk="1" hangingPunct="1">
              <a:buNone/>
            </a:pPr>
            <a:r>
              <a:rPr lang="en-US" altLang="zh-CN" sz="2000" dirty="0"/>
              <a:t>{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(*f1)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v1);</a:t>
            </a:r>
          </a:p>
          <a:p>
            <a:pPr eaLnBrk="1" hangingPunct="1">
              <a:buNone/>
            </a:pPr>
            <a:r>
              <a:rPr lang="en-US" altLang="zh-CN" sz="1800" dirty="0"/>
              <a:t>  double (*f2) (double v2);</a:t>
            </a:r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*p;</a:t>
            </a:r>
          </a:p>
          <a:p>
            <a:pPr eaLnBrk="1" hangingPunct="1">
              <a:buNone/>
            </a:pPr>
            <a:r>
              <a:rPr lang="en-US" altLang="zh-CN" sz="1800" dirty="0"/>
              <a:t>  f1 = p;  //error</a:t>
            </a:r>
            <a:r>
              <a:rPr lang="zh-CN" altLang="en-US" sz="1800" dirty="0"/>
              <a:t>，函数指针和数据指针不能转换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p = f1; //error</a:t>
            </a:r>
            <a:r>
              <a:rPr lang="zh-CN" altLang="en-US" sz="1800" dirty="0"/>
              <a:t>，函数指针和数据指针不能转换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f1 = Triple; //ok</a:t>
            </a:r>
            <a:r>
              <a:rPr lang="zh-CN" altLang="en-US" sz="1800" dirty="0"/>
              <a:t>，</a:t>
            </a:r>
            <a:r>
              <a:rPr lang="en-US" altLang="zh-CN" sz="1800" dirty="0"/>
              <a:t>f1</a:t>
            </a:r>
            <a:r>
              <a:rPr lang="zh-CN" altLang="en-US" sz="1800" dirty="0"/>
              <a:t>指向函数</a:t>
            </a:r>
            <a:r>
              <a:rPr lang="en-US" altLang="zh-CN" sz="1800" dirty="0"/>
              <a:t>Triple</a:t>
            </a:r>
          </a:p>
          <a:p>
            <a:pPr eaLnBrk="1" hangingPunct="1">
              <a:buNone/>
            </a:pPr>
            <a:r>
              <a:rPr lang="en-US" altLang="zh-CN" sz="1800" dirty="0"/>
              <a:t>  f1 = Triple(7); //error</a:t>
            </a:r>
            <a:r>
              <a:rPr lang="zh-CN" altLang="en-US" sz="1800" dirty="0"/>
              <a:t>，不能带参数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f2 = </a:t>
            </a:r>
            <a:r>
              <a:rPr lang="en-US" altLang="zh-CN" sz="1800" dirty="0" err="1"/>
              <a:t>Fourtimes</a:t>
            </a:r>
            <a:r>
              <a:rPr lang="en-US" altLang="zh-CN" sz="1800" dirty="0"/>
              <a:t>; //ok</a:t>
            </a:r>
            <a:r>
              <a:rPr lang="zh-CN" altLang="en-US" sz="1800" dirty="0"/>
              <a:t>，</a:t>
            </a:r>
            <a:r>
              <a:rPr lang="en-US" altLang="zh-CN" sz="1800" dirty="0"/>
              <a:t>f2</a:t>
            </a:r>
            <a:r>
              <a:rPr lang="zh-CN" altLang="en-US" sz="1800" dirty="0"/>
              <a:t>指向函数</a:t>
            </a:r>
            <a:r>
              <a:rPr lang="en-US" altLang="zh-CN" sz="1800" dirty="0" err="1"/>
              <a:t>Fourtimes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f1 = f2;  //error</a:t>
            </a:r>
            <a:r>
              <a:rPr lang="zh-CN" altLang="en-US" sz="1800" dirty="0"/>
              <a:t>，两个函数定义不一致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&lt;&lt;f1(7)&lt;&lt;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//ok, </a:t>
            </a:r>
            <a:r>
              <a:rPr lang="zh-CN" altLang="en-US" sz="1800" dirty="0"/>
              <a:t>调用函数指针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&lt;&lt;f2(5.55)&lt;&lt;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 //ok, </a:t>
            </a:r>
            <a:r>
              <a:rPr lang="zh-CN" altLang="en-US" sz="1800" dirty="0"/>
              <a:t>调用函数指针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}</a:t>
            </a:r>
          </a:p>
          <a:p>
            <a:pPr lvl="1">
              <a:buNone/>
            </a:pPr>
            <a:endParaRPr lang="en-US" altLang="zh-CN" sz="18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20432" y="1628800"/>
            <a:ext cx="35004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Triple(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a)</a:t>
            </a:r>
          </a:p>
          <a:p>
            <a:pPr eaLnBrk="1" hangingPunct="1">
              <a:buNone/>
            </a:pPr>
            <a:r>
              <a:rPr lang="en-US" altLang="zh-CN" sz="2000" dirty="0"/>
              <a:t>{ return a*3; }</a:t>
            </a:r>
          </a:p>
          <a:p>
            <a:pPr eaLnBrk="1" hangingPunct="1">
              <a:buNone/>
            </a:pPr>
            <a:r>
              <a:rPr lang="en-US" altLang="zh-CN" sz="2000" dirty="0"/>
              <a:t>double </a:t>
            </a:r>
            <a:r>
              <a:rPr lang="en-US" altLang="zh-CN" sz="2000" dirty="0" err="1"/>
              <a:t>Fourtimes</a:t>
            </a:r>
            <a:r>
              <a:rPr lang="en-US" altLang="zh-CN" sz="2000" dirty="0"/>
              <a:t>(double b)</a:t>
            </a:r>
          </a:p>
          <a:p>
            <a:pPr eaLnBrk="1" hangingPunct="1">
              <a:buNone/>
            </a:pPr>
            <a:r>
              <a:rPr lang="en-US" altLang="zh-CN" sz="2000" dirty="0"/>
              <a:t>{ return b*4; }</a:t>
            </a: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2301303547"/>
      </p:ext>
    </p:extLst>
  </p:cSld>
  <p:clrMapOvr>
    <a:masterClrMapping/>
  </p:clrMapOvr>
  <p:transition spd="med">
    <p:wedg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8815" y="1196752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可以用</a:t>
            </a:r>
            <a:r>
              <a:rPr lang="en-US" altLang="zh-CN" dirty="0" err="1"/>
              <a:t>typedef</a:t>
            </a:r>
            <a:r>
              <a:rPr lang="zh-CN" altLang="en-US" dirty="0"/>
              <a:t>简化函数指针</a:t>
            </a:r>
            <a:endParaRPr lang="en-US" altLang="zh-CN" dirty="0"/>
          </a:p>
          <a:p>
            <a:pPr marL="109537" indent="0"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Triple(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a)</a:t>
            </a:r>
          </a:p>
          <a:p>
            <a:pPr eaLnBrk="1" hangingPunct="1">
              <a:buNone/>
            </a:pPr>
            <a:r>
              <a:rPr lang="en-US" altLang="zh-CN" sz="1800" dirty="0"/>
              <a:t>{ 	return a*3; }</a:t>
            </a:r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void main(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argc,char</a:t>
            </a:r>
            <a:r>
              <a:rPr lang="en-US" altLang="zh-CN" sz="1800" dirty="0"/>
              <a:t>* 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[])</a:t>
            </a:r>
          </a:p>
          <a:p>
            <a:pPr eaLnBrk="1" hangingPunct="1">
              <a:buNone/>
            </a:pPr>
            <a:r>
              <a:rPr lang="en-US" altLang="zh-CN" sz="1800" dirty="0"/>
              <a:t>{ </a:t>
            </a:r>
          </a:p>
          <a:p>
            <a:pPr eaLnBrk="1" hangingPunct="1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(*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v1);</a:t>
            </a:r>
          </a:p>
          <a:p>
            <a:pPr eaLnBrk="1" hangingPunct="1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 f1;</a:t>
            </a:r>
          </a:p>
          <a:p>
            <a:pPr eaLnBrk="1" hangingPunct="1">
              <a:buNone/>
            </a:pPr>
            <a:r>
              <a:rPr lang="en-US" altLang="zh-CN" sz="1800" dirty="0"/>
              <a:t>   f1 = Triple; </a:t>
            </a:r>
          </a:p>
          <a:p>
            <a:pPr eaLnBrk="1" hangingPunct="1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  = f1(7); </a:t>
            </a:r>
          </a:p>
          <a:p>
            <a:pPr eaLnBrk="1" hangingPunct="1">
              <a:buNone/>
            </a:pPr>
            <a:r>
              <a:rPr lang="en-US" altLang="zh-CN" sz="1800" dirty="0"/>
              <a:t>}</a:t>
            </a:r>
          </a:p>
          <a:p>
            <a:pPr lvl="1">
              <a:buNone/>
            </a:pPr>
            <a:endParaRPr lang="en-US" altLang="zh-CN" sz="16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106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113680034"/>
      </p:ext>
    </p:extLst>
  </p:cSld>
  <p:clrMapOvr>
    <a:masterClrMapping/>
  </p:clrMapOvr>
  <p:transition spd="med">
    <p:wedg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7824" y="1268760"/>
            <a:ext cx="8429684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函数指针作为函数参数使用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sz="1800" dirty="0"/>
              <a:t>double sigma(double(*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)(double), double dl, double du)</a:t>
            </a:r>
          </a:p>
          <a:p>
            <a:pPr eaLnBrk="1" hangingPunct="1">
              <a:buNone/>
            </a:pPr>
            <a:r>
              <a:rPr lang="en-US" altLang="zh-CN" sz="1800" dirty="0"/>
              <a:t>{ double </a:t>
            </a:r>
            <a:r>
              <a:rPr lang="en-US" altLang="zh-CN" sz="1800" dirty="0" err="1"/>
              <a:t>dt</a:t>
            </a:r>
            <a:r>
              <a:rPr lang="en-US" altLang="zh-CN" sz="1800" dirty="0"/>
              <a:t>=0.0;</a:t>
            </a:r>
          </a:p>
          <a:p>
            <a:pPr eaLnBrk="1" hangingPunct="1">
              <a:buNone/>
            </a:pPr>
            <a:r>
              <a:rPr lang="en-US" altLang="zh-CN" sz="1800" dirty="0"/>
              <a:t>  for(double d=dl; d&lt;du; d+=0.1)</a:t>
            </a:r>
          </a:p>
          <a:p>
            <a:pPr eaLnBrk="1" hangingPunct="1">
              <a:buNone/>
            </a:pPr>
            <a:r>
              <a:rPr lang="en-US" altLang="zh-CN" sz="1800" dirty="0"/>
              <a:t>    </a:t>
            </a:r>
            <a:r>
              <a:rPr lang="en-US" altLang="zh-CN" sz="1800" dirty="0" err="1"/>
              <a:t>dt</a:t>
            </a:r>
            <a:r>
              <a:rPr lang="en-US" altLang="zh-CN" sz="1800" dirty="0"/>
              <a:t> += 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(d);     //</a:t>
            </a:r>
            <a:r>
              <a:rPr lang="zh-CN" altLang="en-US" sz="1800" dirty="0"/>
              <a:t>用函数指针调用函数</a:t>
            </a:r>
          </a:p>
          <a:p>
            <a:pPr eaLnBrk="1" hangingPunct="1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return </a:t>
            </a:r>
            <a:r>
              <a:rPr lang="en-US" altLang="zh-CN" sz="1800" dirty="0" err="1"/>
              <a:t>dt</a:t>
            </a:r>
            <a:r>
              <a:rPr lang="en-US" altLang="zh-CN" sz="1800" dirty="0"/>
              <a:t>;</a:t>
            </a:r>
          </a:p>
          <a:p>
            <a:pPr eaLnBrk="1" hangingPunct="1">
              <a:buNone/>
            </a:pPr>
            <a:r>
              <a:rPr lang="en-US" altLang="zh-CN" sz="1800" dirty="0"/>
              <a:t>}</a:t>
            </a:r>
          </a:p>
          <a:p>
            <a:pPr eaLnBrk="1" hangingPunct="1">
              <a:buNone/>
            </a:pPr>
            <a:r>
              <a:rPr lang="en-US" altLang="zh-CN" sz="1800" dirty="0"/>
              <a:t>void main()</a:t>
            </a:r>
          </a:p>
          <a:p>
            <a:pPr eaLnBrk="1" hangingPunct="1">
              <a:buNone/>
            </a:pPr>
            <a:r>
              <a:rPr lang="en-US" altLang="zh-CN" sz="1800" dirty="0"/>
              <a:t>{ double </a:t>
            </a:r>
            <a:r>
              <a:rPr lang="en-US" altLang="zh-CN" sz="1800" dirty="0" err="1"/>
              <a:t>dsum</a:t>
            </a:r>
            <a:r>
              <a:rPr lang="en-US" altLang="zh-CN" sz="1800" dirty="0"/>
              <a:t>;</a:t>
            </a:r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dsum</a:t>
            </a:r>
            <a:r>
              <a:rPr lang="en-US" altLang="zh-CN" sz="1800" dirty="0"/>
              <a:t>=sigma(sin, 0.1, 1.0);    //sin</a:t>
            </a:r>
            <a:r>
              <a:rPr lang="zh-CN" altLang="en-US" sz="1800" dirty="0"/>
              <a:t>函数为实参赋给函数指针</a:t>
            </a:r>
            <a:r>
              <a:rPr lang="en-US" altLang="zh-CN" sz="1800" dirty="0" err="1"/>
              <a:t>func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&lt;&lt;"the sum of sin from 0.1 to 1.0 is " &lt;&lt;</a:t>
            </a:r>
            <a:r>
              <a:rPr lang="en-US" altLang="zh-CN" sz="1800" dirty="0" err="1"/>
              <a:t>dsum</a:t>
            </a:r>
            <a:r>
              <a:rPr lang="en-US" altLang="zh-CN" sz="1800" dirty="0"/>
              <a:t> 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dsum</a:t>
            </a:r>
            <a:r>
              <a:rPr lang="en-US" altLang="zh-CN" sz="1800" dirty="0"/>
              <a:t>=sigma(</a:t>
            </a:r>
            <a:r>
              <a:rPr lang="en-US" altLang="zh-CN" sz="1800" dirty="0" err="1"/>
              <a:t>cos</a:t>
            </a:r>
            <a:r>
              <a:rPr lang="en-US" altLang="zh-CN" sz="1800" dirty="0"/>
              <a:t>, 0.5, 3.0);    //</a:t>
            </a:r>
            <a:r>
              <a:rPr lang="en-US" altLang="zh-CN" sz="1800" dirty="0" err="1"/>
              <a:t>cos</a:t>
            </a:r>
            <a:r>
              <a:rPr lang="zh-CN" altLang="en-US" sz="1800" dirty="0"/>
              <a:t>函数赋给函数指针</a:t>
            </a:r>
            <a:r>
              <a:rPr lang="en-US" altLang="zh-CN" sz="1800" dirty="0" err="1"/>
              <a:t>func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&lt;&lt;"the sum of </a:t>
            </a:r>
            <a:r>
              <a:rPr lang="en-US" altLang="zh-CN" sz="1800" dirty="0" err="1"/>
              <a:t>cos</a:t>
            </a:r>
            <a:r>
              <a:rPr lang="en-US" altLang="zh-CN" sz="1800" dirty="0"/>
              <a:t> from 0.5 to 3.0 is " &lt;&lt;</a:t>
            </a:r>
            <a:r>
              <a:rPr lang="en-US" altLang="zh-CN" sz="1800" dirty="0" err="1"/>
              <a:t>dsum</a:t>
            </a:r>
            <a:r>
              <a:rPr lang="en-US" altLang="zh-CN" sz="1800" dirty="0"/>
              <a:t> &lt;&lt;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eaLnBrk="1" hangingPunct="1">
              <a:buNone/>
            </a:pPr>
            <a:r>
              <a:rPr lang="en-US" altLang="zh-CN" sz="1800" dirty="0"/>
              <a:t>}</a:t>
            </a:r>
          </a:p>
          <a:p>
            <a:pPr lvl="1">
              <a:buNone/>
            </a:pPr>
            <a:endParaRPr lang="en-US" altLang="zh-CN" sz="16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107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534717578"/>
      </p:ext>
    </p:extLst>
  </p:cSld>
  <p:clrMapOvr>
    <a:masterClrMapping/>
  </p:clrMapOvr>
  <p:transition spd="med">
    <p:wedg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Qsort</a:t>
            </a:r>
            <a:r>
              <a:rPr lang="zh-CN" altLang="en-US" b="0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Qsort</a:t>
            </a:r>
            <a:endParaRPr lang="en-US" altLang="zh-CN" dirty="0"/>
          </a:p>
          <a:p>
            <a:pPr marL="846138" lvl="2" indent="0">
              <a:buNone/>
            </a:pPr>
            <a:r>
              <a:rPr lang="zh-CN" altLang="en-US" dirty="0"/>
              <a:t>函数原型：</a:t>
            </a:r>
            <a:r>
              <a:rPr lang="en-US" altLang="zh-CN" dirty="0"/>
              <a:t>void </a:t>
            </a:r>
            <a:r>
              <a:rPr lang="en-US" altLang="zh-CN" dirty="0" err="1"/>
              <a:t>qsort</a:t>
            </a:r>
            <a:r>
              <a:rPr lang="en-US" altLang="zh-CN" dirty="0"/>
              <a:t>(void* </a:t>
            </a:r>
            <a:r>
              <a:rPr lang="en-US" altLang="zh-CN" dirty="0" err="1"/>
              <a:t>base,size_t</a:t>
            </a:r>
            <a:r>
              <a:rPr lang="en-US" altLang="zh-CN" dirty="0"/>
              <a:t> </a:t>
            </a:r>
            <a:r>
              <a:rPr lang="en-US" altLang="zh-CN" dirty="0" err="1"/>
              <a:t>num,size_t</a:t>
            </a:r>
            <a:r>
              <a:rPr lang="en-US" altLang="zh-CN" dirty="0"/>
              <a:t> </a:t>
            </a:r>
            <a:r>
              <a:rPr lang="en-US" altLang="zh-CN" dirty="0" err="1"/>
              <a:t>width,int</a:t>
            </a:r>
            <a:r>
              <a:rPr lang="en-US" altLang="zh-CN" dirty="0"/>
              <a:t>(__</a:t>
            </a:r>
            <a:r>
              <a:rPr lang="en-US" altLang="zh-CN" dirty="0" err="1"/>
              <a:t>cdecl</a:t>
            </a:r>
            <a:r>
              <a:rPr lang="en-US" altLang="zh-CN" dirty="0"/>
              <a:t>*compare)(</a:t>
            </a:r>
            <a:r>
              <a:rPr lang="en-US" altLang="zh-CN" dirty="0" err="1"/>
              <a:t>const</a:t>
            </a:r>
            <a:r>
              <a:rPr lang="en-US" altLang="zh-CN" dirty="0"/>
              <a:t> void*,</a:t>
            </a:r>
            <a:r>
              <a:rPr lang="en-US" altLang="zh-CN" dirty="0" err="1"/>
              <a:t>const</a:t>
            </a:r>
            <a:r>
              <a:rPr lang="en-US" altLang="zh-CN" dirty="0"/>
              <a:t> void*)); </a:t>
            </a:r>
          </a:p>
          <a:p>
            <a:pPr marL="846138" lvl="2" indent="0">
              <a:buNone/>
            </a:pPr>
            <a:r>
              <a:rPr lang="zh-CN" altLang="en-US" dirty="0"/>
              <a:t>功能：对</a:t>
            </a:r>
            <a:r>
              <a:rPr lang="en-US" altLang="zh-CN" dirty="0"/>
              <a:t>base</a:t>
            </a:r>
            <a:r>
              <a:rPr lang="zh-CN" altLang="en-US" dirty="0"/>
              <a:t>所指数组进行排序。</a:t>
            </a:r>
            <a:endParaRPr lang="en-US" altLang="zh-CN" dirty="0"/>
          </a:p>
          <a:p>
            <a:pPr marL="846138" lvl="2" indent="0">
              <a:buNone/>
            </a:pPr>
            <a:r>
              <a:rPr lang="en-US" altLang="zh-CN" dirty="0" err="1"/>
              <a:t>qsort</a:t>
            </a:r>
            <a:r>
              <a:rPr lang="zh-CN" altLang="en-US" dirty="0"/>
              <a:t>函数包含在</a:t>
            </a:r>
            <a:r>
              <a:rPr lang="en-US" altLang="zh-CN" dirty="0"/>
              <a:t>C </a:t>
            </a:r>
            <a:r>
              <a:rPr lang="zh-CN" altLang="en-US" dirty="0"/>
              <a:t>标准库 </a:t>
            </a:r>
            <a:r>
              <a:rPr lang="en-US" altLang="zh-CN" dirty="0"/>
              <a:t>-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base</a:t>
            </a:r>
            <a:r>
              <a:rPr lang="en-US" altLang="zh-CN" sz="2000" dirty="0"/>
              <a:t>-- </a:t>
            </a:r>
            <a:r>
              <a:rPr lang="zh-CN" altLang="en-US" sz="2000" dirty="0"/>
              <a:t>指向要排序的数组的第一个元素的指针。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 err="1"/>
              <a:t>nitems</a:t>
            </a:r>
            <a:r>
              <a:rPr lang="en-US" altLang="zh-CN" sz="2000" dirty="0"/>
              <a:t>-- </a:t>
            </a:r>
            <a:r>
              <a:rPr lang="zh-CN" altLang="en-US" sz="2000" dirty="0"/>
              <a:t>由 </a:t>
            </a:r>
            <a:r>
              <a:rPr lang="en-US" altLang="zh-CN" sz="2000" dirty="0"/>
              <a:t>base </a:t>
            </a:r>
            <a:r>
              <a:rPr lang="zh-CN" altLang="en-US" sz="2000" dirty="0"/>
              <a:t>指向的数组中元素的个数。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size</a:t>
            </a:r>
            <a:r>
              <a:rPr lang="en-US" altLang="zh-CN" sz="2000" dirty="0"/>
              <a:t>-- </a:t>
            </a:r>
            <a:r>
              <a:rPr lang="zh-CN" altLang="en-US" sz="2000" dirty="0"/>
              <a:t>数组中每个元素的大小，以字节为单位。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b="1" dirty="0"/>
              <a:t>compare</a:t>
            </a:r>
            <a:r>
              <a:rPr lang="en-US" altLang="zh-CN" sz="2000" dirty="0"/>
              <a:t>-- </a:t>
            </a:r>
            <a:r>
              <a:rPr lang="zh-CN" altLang="en-US" sz="2000" dirty="0"/>
              <a:t>用来比较两个元素的函数，即函数指针（回调函数）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77743415"/>
      </p:ext>
    </p:extLst>
  </p:cSld>
  <p:clrMapOvr>
    <a:masterClrMapping/>
  </p:clrMapOvr>
  <p:transition spd="med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196975"/>
            <a:ext cx="8382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int i;</a:t>
            </a:r>
          </a:p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(a)</a:t>
            </a:r>
            <a:r>
              <a:rPr lang="zh-CN" altLang="en-US"/>
              <a:t>直接访问：</a:t>
            </a:r>
            <a:r>
              <a:rPr lang="en-US" altLang="zh-CN"/>
              <a:t>i=3;</a:t>
            </a:r>
          </a:p>
        </p:txBody>
      </p:sp>
      <p:pic>
        <p:nvPicPr>
          <p:cNvPr id="16387" name="Picture 3" descr="F:\计算机事业部电子教案\C++程序设计\tu\tu\图6.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90"/>
          <a:stretch>
            <a:fillRect/>
          </a:stretch>
        </p:blipFill>
        <p:spPr bwMode="auto">
          <a:xfrm>
            <a:off x="4449763" y="3098800"/>
            <a:ext cx="302418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变量的直接访问和间接访问</a:t>
            </a:r>
          </a:p>
        </p:txBody>
      </p:sp>
    </p:spTree>
  </p:cSld>
  <p:clrMapOvr>
    <a:masterClrMapping/>
  </p:clrMapOvr>
  <p:transition spd="med">
    <p:wedg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回调函数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就是一个通过函数指针调用的函数。如果把函数的指针（地址）作为参数传递给另一个函数，当这个指针被用来调用其所指向的函数时，就说这是回调函数。</a:t>
            </a:r>
            <a:endParaRPr lang="en-US" altLang="zh-CN" sz="2400" dirty="0"/>
          </a:p>
          <a:p>
            <a:r>
              <a:rPr lang="en-US" altLang="zh-CN" sz="2800" baseline="30000" dirty="0"/>
              <a:t> </a:t>
            </a:r>
            <a:r>
              <a:rPr lang="en-US" altLang="zh-CN" sz="2400" b="1" dirty="0" err="1"/>
              <a:t>compar</a:t>
            </a:r>
            <a:r>
              <a:rPr lang="zh-CN" altLang="en-US" sz="2400" b="1" dirty="0"/>
              <a:t>参数</a:t>
            </a:r>
            <a:r>
              <a:rPr lang="en-US" altLang="zh-CN" sz="2400" b="1" dirty="0"/>
              <a:t>,</a:t>
            </a:r>
            <a:r>
              <a:rPr lang="zh-CN" altLang="en-US" sz="2400" dirty="0"/>
              <a:t> 指向一个比较两个元素的函数。比较函数的原型如下</a:t>
            </a:r>
            <a:endParaRPr lang="en-US" altLang="zh-CN" sz="2400" baseline="30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compare(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void *p1,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void *p2);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 err="1"/>
              <a:t>compar</a:t>
            </a:r>
            <a:r>
              <a:rPr lang="zh-CN" altLang="en-US" sz="2000" dirty="0"/>
              <a:t>返回值小于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&lt; 0</a:t>
            </a:r>
            <a:r>
              <a:rPr lang="zh-CN" altLang="en-US" sz="2000" dirty="0"/>
              <a:t>），那么</a:t>
            </a:r>
            <a:r>
              <a:rPr lang="en-US" altLang="zh-CN" sz="2000" dirty="0"/>
              <a:t>p1</a:t>
            </a:r>
            <a:r>
              <a:rPr lang="zh-CN" altLang="en-US" sz="2000" dirty="0"/>
              <a:t>所指向元素会被排在</a:t>
            </a:r>
            <a:r>
              <a:rPr lang="en-US" altLang="zh-CN" sz="2000" dirty="0"/>
              <a:t>p2</a:t>
            </a:r>
            <a:r>
              <a:rPr lang="zh-CN" altLang="en-US" sz="2000" dirty="0"/>
              <a:t>所指向元素的左面；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/>
              <a:t>compare</a:t>
            </a:r>
            <a:r>
              <a:rPr lang="zh-CN" altLang="en-US" sz="2000" dirty="0"/>
              <a:t>返回值等于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= 0</a:t>
            </a:r>
            <a:r>
              <a:rPr lang="zh-CN" altLang="en-US" sz="2000" dirty="0"/>
              <a:t>），那么</a:t>
            </a:r>
            <a:r>
              <a:rPr lang="en-US" altLang="zh-CN" sz="2000" dirty="0"/>
              <a:t>p1</a:t>
            </a:r>
            <a:r>
              <a:rPr lang="zh-CN" altLang="en-US" sz="2000" dirty="0"/>
              <a:t>所指向元素与</a:t>
            </a:r>
            <a:r>
              <a:rPr lang="en-US" altLang="zh-CN" sz="2000" dirty="0"/>
              <a:t>p2</a:t>
            </a:r>
            <a:r>
              <a:rPr lang="zh-CN" altLang="en-US" sz="2000" dirty="0"/>
              <a:t>所指向元素的顺序不确定；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/>
              <a:t>如果</a:t>
            </a:r>
            <a:r>
              <a:rPr lang="en-US" altLang="zh-CN" sz="2000" dirty="0"/>
              <a:t>compare</a:t>
            </a:r>
            <a:r>
              <a:rPr lang="zh-CN" altLang="en-US" sz="2000" dirty="0"/>
              <a:t>返回值大于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&gt; 0</a:t>
            </a:r>
            <a:r>
              <a:rPr lang="zh-CN" altLang="en-US" sz="2000" dirty="0"/>
              <a:t>），那么</a:t>
            </a:r>
            <a:r>
              <a:rPr lang="en-US" altLang="zh-CN" sz="2000" dirty="0"/>
              <a:t>p1</a:t>
            </a:r>
            <a:r>
              <a:rPr lang="zh-CN" altLang="en-US" sz="2000" dirty="0"/>
              <a:t>所指向元素会被排在</a:t>
            </a:r>
            <a:r>
              <a:rPr lang="en-US" altLang="zh-CN" sz="2000" dirty="0"/>
              <a:t>p2</a:t>
            </a:r>
            <a:r>
              <a:rPr lang="zh-CN" altLang="en-US" sz="2000" dirty="0"/>
              <a:t>所指向元素的右面。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baseline="30000" dirty="0"/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400" dirty="0"/>
          </a:p>
          <a:p>
            <a:pPr marL="846138" lvl="2" indent="0">
              <a:buNone/>
            </a:pPr>
            <a:endParaRPr lang="en-US" altLang="zh-CN" dirty="0"/>
          </a:p>
          <a:p>
            <a:pPr marL="846138" lvl="2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07633"/>
      </p:ext>
    </p:extLst>
  </p:cSld>
  <p:clrMapOvr>
    <a:masterClrMapping/>
  </p:clrMapOvr>
  <p:transition spd="med">
    <p:wedg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504825" y="980728"/>
            <a:ext cx="4459288" cy="5145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200" dirty="0"/>
              <a:t>#include &lt;iostream&gt;</a:t>
            </a:r>
          </a:p>
          <a:p>
            <a:pPr marL="0" indent="0">
              <a:buNone/>
            </a:pPr>
            <a:r>
              <a:rPr lang="zh-CN" altLang="en-US" sz="1200" dirty="0"/>
              <a:t>#include &lt;stdlib.h&gt;</a:t>
            </a:r>
          </a:p>
          <a:p>
            <a:pPr marL="0" indent="0">
              <a:buNone/>
            </a:pPr>
            <a:r>
              <a:rPr lang="zh-CN" altLang="en-US" sz="1200" dirty="0"/>
              <a:t>#include &lt;string.h&gt;</a:t>
            </a:r>
          </a:p>
          <a:p>
            <a:pPr marL="0" indent="0">
              <a:buNone/>
            </a:pPr>
            <a:r>
              <a:rPr lang="zh-CN" altLang="en-US" sz="1200" dirty="0"/>
              <a:t>#include &lt;stdio.h&gt;</a:t>
            </a:r>
          </a:p>
          <a:p>
            <a:pPr marL="0" indent="0">
              <a:buNone/>
            </a:pPr>
            <a:r>
              <a:rPr lang="zh-CN" altLang="en-US" sz="1400" dirty="0"/>
              <a:t>using namespace std;</a:t>
            </a:r>
          </a:p>
          <a:p>
            <a:pPr marL="0" indent="0">
              <a:buNone/>
            </a:pPr>
            <a:r>
              <a:rPr lang="zh-CN" altLang="en-US" sz="1400" dirty="0"/>
              <a:t>int comp(const void*a,const void*b)</a:t>
            </a:r>
          </a:p>
          <a:p>
            <a:pPr marL="0" indent="0">
              <a:buNone/>
            </a:pPr>
            <a:r>
              <a:rPr lang="zh-CN" altLang="en-US" sz="1400" dirty="0"/>
              <a:t>{    return *(int*)a-*(int*)b;</a:t>
            </a:r>
            <a:r>
              <a:rPr lang="en-US" altLang="zh-CN" sz="1400" dirty="0"/>
              <a:t>}</a:t>
            </a:r>
            <a:endParaRPr lang="zh-CN" altLang="en-US" sz="1400" dirty="0"/>
          </a:p>
          <a:p>
            <a:pPr marL="0" indent="0">
              <a:buNone/>
            </a:pPr>
            <a:r>
              <a:rPr lang="zh-CN" altLang="en-US" sz="1400" dirty="0"/>
              <a:t>   int main()</a:t>
            </a:r>
          </a:p>
          <a:p>
            <a:pPr marL="0" indent="0">
              <a:buNone/>
            </a:pPr>
            <a:r>
              <a:rPr lang="zh-CN" altLang="en-US" sz="1400" dirty="0"/>
              <a:t>{</a:t>
            </a:r>
          </a:p>
          <a:p>
            <a:pPr marL="0" indent="0">
              <a:buNone/>
            </a:pPr>
            <a:r>
              <a:rPr lang="zh-CN" altLang="en-US" sz="1400" dirty="0"/>
              <a:t>    int i=0;    int *array;    int n;</a:t>
            </a:r>
          </a:p>
          <a:p>
            <a:pPr marL="0" indent="0">
              <a:buNone/>
            </a:pPr>
            <a:r>
              <a:rPr lang="zh-CN" altLang="en-US" sz="1400" dirty="0"/>
              <a:t>    cin&gt;&gt;n;</a:t>
            </a:r>
          </a:p>
          <a:p>
            <a:pPr marL="0" indent="0">
              <a:buNone/>
            </a:pPr>
            <a:r>
              <a:rPr lang="zh-CN" altLang="en-US" sz="1400" dirty="0"/>
              <a:t>    array=new int[n];   </a:t>
            </a:r>
          </a:p>
          <a:p>
            <a:pPr marL="0" indent="0">
              <a:buNone/>
            </a:pPr>
            <a:r>
              <a:rPr lang="zh-CN" altLang="en-US" sz="1400" dirty="0"/>
              <a:t>    for(i=0;i&lt;n;i++)</a:t>
            </a:r>
          </a:p>
          <a:p>
            <a:pPr marL="0" indent="0">
              <a:buNone/>
            </a:pPr>
            <a:r>
              <a:rPr lang="zh-CN" altLang="en-US" sz="1400" dirty="0"/>
              <a:t>         cin&gt;&gt;*(array+i);</a:t>
            </a:r>
          </a:p>
          <a:p>
            <a:pPr marL="0" indent="0">
              <a:buNone/>
            </a:pPr>
            <a:r>
              <a:rPr lang="zh-CN" altLang="en-US" sz="1400" dirty="0"/>
              <a:t>   qsort(array,n,sizeof(int),comp);</a:t>
            </a:r>
          </a:p>
          <a:p>
            <a:pPr marL="0" indent="0">
              <a:buNone/>
            </a:pPr>
            <a:r>
              <a:rPr lang="zh-CN" altLang="en-US" sz="1400" dirty="0"/>
              <a:t>    for(i=0;i&lt;n;i++)</a:t>
            </a:r>
          </a:p>
          <a:p>
            <a:pPr marL="0" indent="0">
              <a:buNone/>
            </a:pPr>
            <a:r>
              <a:rPr lang="zh-CN" altLang="en-US" sz="1400" dirty="0"/>
              <a:t>    {</a:t>
            </a:r>
          </a:p>
          <a:p>
            <a:pPr marL="0" indent="0">
              <a:buNone/>
            </a:pPr>
            <a:r>
              <a:rPr lang="zh-CN" altLang="en-US" sz="1400" dirty="0"/>
              <a:t>        cout&lt;&lt;*(array+i)&lt;&lt;" "&lt;&lt;endl;</a:t>
            </a:r>
          </a:p>
          <a:p>
            <a:pPr marL="0" indent="0">
              <a:buNone/>
            </a:pPr>
            <a:r>
              <a:rPr lang="zh-CN" altLang="en-US" sz="1400" dirty="0"/>
              <a:t>    }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5040312" y="1124744"/>
            <a:ext cx="4460875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int comp1(const void *a,const void *b)</a:t>
            </a:r>
          </a:p>
          <a:p>
            <a:pPr marL="0" indent="0">
              <a:buNone/>
            </a:pPr>
            <a:r>
              <a:rPr lang="zh-CN" altLang="en-US" sz="1400" dirty="0"/>
              <a:t>{</a:t>
            </a:r>
          </a:p>
          <a:p>
            <a:pPr marL="0" indent="0">
              <a:buNone/>
            </a:pPr>
            <a:r>
              <a:rPr lang="zh-CN" altLang="en-US" sz="1400" dirty="0"/>
              <a:t>      return  strcmp((char*)a,(char *)b);</a:t>
            </a:r>
          </a:p>
          <a:p>
            <a:pPr marL="0" indent="0">
              <a:buNone/>
            </a:pPr>
            <a:r>
              <a:rPr lang="zh-CN" altLang="en-US" sz="1400" dirty="0"/>
              <a:t>}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 int main()</a:t>
            </a:r>
          </a:p>
          <a:p>
            <a:pPr marL="0" indent="0">
              <a:buNone/>
            </a:pPr>
            <a:r>
              <a:rPr lang="zh-CN" altLang="en-US" sz="1400" dirty="0"/>
              <a:t>{</a:t>
            </a:r>
          </a:p>
          <a:p>
            <a:pPr marL="0" indent="0">
              <a:buNone/>
            </a:pPr>
            <a:r>
              <a:rPr lang="zh-CN" altLang="en-US" sz="1400" dirty="0"/>
              <a:t>    int i=0;    int *array;    int n;</a:t>
            </a:r>
          </a:p>
          <a:p>
            <a:pPr marL="0" indent="0">
              <a:buNone/>
            </a:pPr>
            <a:r>
              <a:rPr lang="zh-CN" altLang="en-US" sz="1400" dirty="0"/>
              <a:t>    cin&gt;&gt;n;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    char **p;</a:t>
            </a:r>
          </a:p>
          <a:p>
            <a:pPr marL="0" indent="0">
              <a:buNone/>
            </a:pPr>
            <a:r>
              <a:rPr lang="zh-CN" altLang="en-US" sz="1400" dirty="0"/>
              <a:t>    p=new char *[n];</a:t>
            </a:r>
          </a:p>
          <a:p>
            <a:pPr marL="0" indent="0">
              <a:buNone/>
            </a:pPr>
            <a:r>
              <a:rPr lang="zh-CN" altLang="en-US" sz="1400" dirty="0"/>
              <a:t>    for(i=0;i&lt;n;i++)</a:t>
            </a:r>
          </a:p>
          <a:p>
            <a:pPr marL="0" indent="0">
              <a:buNone/>
            </a:pPr>
            <a:r>
              <a:rPr lang="zh-CN" altLang="en-US" sz="1400" dirty="0"/>
              <a:t>    {</a:t>
            </a:r>
          </a:p>
          <a:p>
            <a:pPr marL="0" indent="0">
              <a:buNone/>
            </a:pPr>
            <a:r>
              <a:rPr lang="zh-CN" altLang="en-US" sz="1400" dirty="0"/>
              <a:t>        p[i]=new char [80];</a:t>
            </a:r>
          </a:p>
          <a:p>
            <a:pPr marL="0" indent="0">
              <a:buNone/>
            </a:pPr>
            <a:r>
              <a:rPr lang="zh-CN" altLang="en-US" sz="1400" dirty="0"/>
              <a:t>        cin&gt;&gt;p[i];</a:t>
            </a:r>
          </a:p>
          <a:p>
            <a:pPr marL="0" indent="0">
              <a:buNone/>
            </a:pPr>
            <a:r>
              <a:rPr lang="zh-CN" altLang="en-US" sz="1400" dirty="0"/>
              <a:t>    }</a:t>
            </a:r>
          </a:p>
          <a:p>
            <a:pPr marL="0" indent="0">
              <a:buNone/>
            </a:pPr>
            <a:r>
              <a:rPr lang="zh-CN" altLang="en-US" sz="1400" dirty="0"/>
              <a:t>    qsort(p,n,sizeof(char *),comp1);</a:t>
            </a:r>
          </a:p>
          <a:p>
            <a:pPr marL="0" indent="0">
              <a:buNone/>
            </a:pPr>
            <a:r>
              <a:rPr lang="zh-CN" altLang="en-US" sz="1400" dirty="0"/>
              <a:t>    for(i=0;i&lt;n;i++)</a:t>
            </a:r>
          </a:p>
          <a:p>
            <a:pPr marL="0" indent="0">
              <a:buNone/>
            </a:pPr>
            <a:r>
              <a:rPr lang="zh-CN" altLang="en-US" sz="1400" dirty="0"/>
              <a:t>    {</a:t>
            </a:r>
          </a:p>
          <a:p>
            <a:pPr marL="0" indent="0">
              <a:buNone/>
            </a:pPr>
            <a:r>
              <a:rPr lang="zh-CN" altLang="en-US" sz="1400" dirty="0"/>
              <a:t>        cout&lt;&lt;*(p+i)&lt;&lt;" "&lt;&lt;endl;</a:t>
            </a:r>
          </a:p>
          <a:p>
            <a:pPr marL="0" indent="0">
              <a:buNone/>
            </a:pPr>
            <a:r>
              <a:rPr lang="zh-CN" altLang="en-US" sz="1400" dirty="0"/>
              <a:t>    }</a:t>
            </a:r>
          </a:p>
          <a:p>
            <a:pPr marL="0" indent="0">
              <a:buNone/>
            </a:pPr>
            <a:r>
              <a:rPr lang="zh-CN" altLang="en-US" sz="1400" dirty="0"/>
              <a:t>    return 0;</a:t>
            </a:r>
          </a:p>
          <a:p>
            <a:pPr marL="0" indent="0">
              <a:buNone/>
            </a:pPr>
            <a:r>
              <a:rPr lang="zh-CN" altLang="en-US" sz="1400" dirty="0"/>
              <a:t>}</a:t>
            </a:r>
          </a:p>
          <a:p>
            <a:pPr marL="0" indent="0">
              <a:buNone/>
            </a:pP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75B2B7-7240-451F-BD2F-E892F3DAA738}"/>
              </a:ext>
            </a:extLst>
          </p:cNvPr>
          <p:cNvSpPr txBox="1"/>
          <p:nvPr/>
        </p:nvSpPr>
        <p:spPr>
          <a:xfrm>
            <a:off x="5070166" y="1619508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highlight>
                  <a:srgbClr val="C5E8ED"/>
                </a:highlight>
              </a:rPr>
              <a:t>return </a:t>
            </a:r>
            <a:r>
              <a:rPr lang="en-US" altLang="zh-CN" sz="1800" dirty="0" err="1">
                <a:highlight>
                  <a:srgbClr val="C5E8ED"/>
                </a:highlight>
              </a:rPr>
              <a:t>strcmp</a:t>
            </a:r>
            <a:r>
              <a:rPr lang="en-US" altLang="zh-CN" sz="1800" dirty="0">
                <a:highlight>
                  <a:srgbClr val="C5E8ED"/>
                </a:highlight>
              </a:rPr>
              <a:t>(</a:t>
            </a:r>
            <a:r>
              <a:rPr lang="zh-CN" altLang="en-US" sz="1800" dirty="0">
                <a:highlight>
                  <a:srgbClr val="C5E8ED"/>
                </a:highlight>
              </a:rPr>
              <a:t>*</a:t>
            </a:r>
            <a:r>
              <a:rPr lang="en-US" altLang="zh-CN" sz="1800" dirty="0">
                <a:highlight>
                  <a:srgbClr val="C5E8ED"/>
                </a:highlight>
              </a:rPr>
              <a:t>(char **)a,*(char **b));</a:t>
            </a:r>
            <a:endParaRPr lang="zh-CN" altLang="en-US" sz="1800" dirty="0">
              <a:highlight>
                <a:srgbClr val="C5E8ED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8427409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5500B9E-20BF-4FE9-8B8C-7482EFC0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 </a:t>
            </a:r>
            <a:r>
              <a:rPr lang="en-US" altLang="zh-CN" sz="3200" dirty="0" err="1"/>
              <a:t>qsort</a:t>
            </a:r>
            <a:r>
              <a:rPr lang="en-US" altLang="zh-CN" sz="3200" dirty="0"/>
              <a:t> </a:t>
            </a:r>
            <a:r>
              <a:rPr lang="zh-CN" altLang="en-US" sz="3200" dirty="0"/>
              <a:t>对于字符串数组的排序需注意以下两个问题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7636DD-9B55-4C5B-90B4-1AB7BAB4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确定元素大小，是</a:t>
            </a:r>
            <a:r>
              <a:rPr lang="en-US" altLang="zh-CN" sz="2400" dirty="0" err="1"/>
              <a:t>sizeof</a:t>
            </a:r>
            <a:r>
              <a:rPr lang="zh-CN" altLang="en-US" sz="2400" dirty="0"/>
              <a:t>（</a:t>
            </a:r>
            <a:r>
              <a:rPr lang="en-US" altLang="zh-CN" sz="2400" dirty="0"/>
              <a:t>char *</a:t>
            </a:r>
            <a:r>
              <a:rPr lang="zh-CN" altLang="en-US" sz="2400" dirty="0"/>
              <a:t>）即</a:t>
            </a:r>
            <a:r>
              <a:rPr lang="en-US" altLang="zh-CN" sz="2400" dirty="0"/>
              <a:t>4</a:t>
            </a:r>
            <a:r>
              <a:rPr lang="zh-CN" altLang="en-US" sz="2400" dirty="0"/>
              <a:t>，而不是字符串的大小。因为排序的数组是</a:t>
            </a:r>
            <a:r>
              <a:rPr lang="en-US" altLang="zh-CN" sz="2400" dirty="0"/>
              <a:t>p</a:t>
            </a:r>
            <a:r>
              <a:rPr lang="zh-CN" altLang="en-US" sz="2400" dirty="0"/>
              <a:t>，</a:t>
            </a:r>
            <a:r>
              <a:rPr lang="en-US" altLang="zh-CN" sz="2400" dirty="0"/>
              <a:t>p</a:t>
            </a:r>
            <a:r>
              <a:rPr lang="zh-CN" altLang="en-US" sz="2400" dirty="0"/>
              <a:t>的定义为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char </a:t>
            </a:r>
            <a:r>
              <a:rPr lang="zh-CN" altLang="en-US" sz="2400" dirty="0"/>
              <a:t>**</a:t>
            </a:r>
            <a:r>
              <a:rPr lang="en-US" altLang="zh-CN" sz="2400" dirty="0"/>
              <a:t>p;  </a:t>
            </a:r>
            <a:r>
              <a:rPr lang="zh-CN" altLang="en-US" sz="2400" dirty="0"/>
              <a:t>即</a:t>
            </a:r>
            <a:r>
              <a:rPr lang="en-US" altLang="zh-CN" sz="2400" dirty="0"/>
              <a:t>p</a:t>
            </a:r>
            <a:r>
              <a:rPr lang="zh-CN" altLang="en-US" sz="2400" dirty="0"/>
              <a:t>是字符指针数组，也就是说数组里的每个元素是一个字符指针。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400" dirty="0"/>
              <a:t>Comp</a:t>
            </a:r>
            <a:r>
              <a:rPr lang="zh-CN" altLang="en-US" sz="2400" dirty="0"/>
              <a:t>函数的函数体的写法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strcmp</a:t>
            </a:r>
            <a:r>
              <a:rPr lang="en-US" altLang="zh-CN" sz="2400" dirty="0"/>
              <a:t>((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 *)p, (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 *)q)</a:t>
            </a:r>
            <a:r>
              <a:rPr lang="zh-CN" altLang="en-US" sz="2400" dirty="0"/>
              <a:t>是错误的。因为这里的</a:t>
            </a:r>
            <a:r>
              <a:rPr lang="en-US" altLang="zh-CN" sz="2400" dirty="0"/>
              <a:t>p</a:t>
            </a:r>
            <a:r>
              <a:rPr lang="zh-CN" altLang="en-US" sz="2400" dirty="0"/>
              <a:t>，</a:t>
            </a:r>
            <a:r>
              <a:rPr lang="en-US" altLang="zh-CN" sz="2400" dirty="0"/>
              <a:t>q</a:t>
            </a:r>
            <a:r>
              <a:rPr lang="zh-CN" altLang="en-US" sz="2400" dirty="0"/>
              <a:t>应该是指向数组元素的指针，即其类型应该为</a:t>
            </a:r>
            <a:r>
              <a:rPr lang="en-US" altLang="zh-CN" sz="2400" dirty="0"/>
              <a:t>char **p;</a:t>
            </a:r>
            <a:r>
              <a:rPr lang="zh-CN" altLang="en-US" sz="2400" dirty="0"/>
              <a:t>所以合法的写法应该是：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strcmp</a:t>
            </a:r>
            <a:r>
              <a:rPr lang="en-US" altLang="zh-CN" sz="2400" dirty="0"/>
              <a:t>(*(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 **)p, *(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 **)q);//</a:t>
            </a:r>
            <a:r>
              <a:rPr lang="zh-CN" altLang="zh-CN" sz="2400" dirty="0"/>
              <a:t>先强制转换成</a:t>
            </a:r>
            <a:r>
              <a:rPr lang="en-US" altLang="zh-CN" sz="2400" b="1" dirty="0"/>
              <a:t>char</a:t>
            </a:r>
            <a:r>
              <a:rPr lang="en-US" altLang="zh-CN" sz="2400" dirty="0"/>
              <a:t>**,</a:t>
            </a:r>
            <a:r>
              <a:rPr lang="zh-CN" altLang="en-US" sz="2400" dirty="0"/>
              <a:t>再用*取得指针的内容。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9921429"/>
      </p:ext>
    </p:extLst>
  </p:cSld>
  <p:clrMapOvr>
    <a:masterClrMapping/>
  </p:clrMapOvr>
  <p:transition spd="med">
    <p:wedg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7824" y="1124744"/>
            <a:ext cx="5643602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函数指针可构成指针数组</a:t>
            </a:r>
            <a:endParaRPr lang="en-US" altLang="zh-CN" sz="1600" dirty="0"/>
          </a:p>
          <a:p>
            <a:pPr eaLnBrk="1" hangingPunct="1">
              <a:buNone/>
            </a:pPr>
            <a:r>
              <a:rPr lang="en-US" altLang="zh-CN" sz="1400" dirty="0"/>
              <a:t>void main()</a:t>
            </a:r>
          </a:p>
          <a:p>
            <a:pPr eaLnBrk="1" hangingPunct="1">
              <a:buNone/>
            </a:pPr>
            <a:r>
              <a:rPr lang="en-US" altLang="zh-CN" sz="1400" dirty="0"/>
              <a:t>{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choice;</a:t>
            </a:r>
          </a:p>
          <a:p>
            <a:pPr eaLnBrk="1" hangingPunct="1">
              <a:buNone/>
            </a:pPr>
            <a:r>
              <a:rPr lang="en-US" altLang="zh-CN" sz="1400" dirty="0"/>
              <a:t>  do{</a:t>
            </a:r>
          </a:p>
          <a:p>
            <a:pPr eaLnBrk="1" hangingPunct="1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cout</a:t>
            </a:r>
            <a:r>
              <a:rPr lang="en-US" altLang="zh-CN" sz="1400" dirty="0"/>
              <a:t> &lt;&lt;"1--display good\n"</a:t>
            </a:r>
          </a:p>
          <a:p>
            <a:pPr eaLnBrk="1" hangingPunct="1">
              <a:buNone/>
            </a:pPr>
            <a:r>
              <a:rPr lang="en-US" altLang="zh-CN" sz="1400" dirty="0"/>
              <a:t>         &lt;&lt;"2--</a:t>
            </a:r>
            <a:r>
              <a:rPr lang="en-US" altLang="zh-CN" sz="1400" dirty="0" err="1"/>
              <a:t>dispaly</a:t>
            </a:r>
            <a:r>
              <a:rPr lang="en-US" altLang="zh-CN" sz="1400" dirty="0"/>
              <a:t> better\n"</a:t>
            </a:r>
          </a:p>
          <a:p>
            <a:pPr eaLnBrk="1" hangingPunct="1">
              <a:buNone/>
            </a:pPr>
            <a:r>
              <a:rPr lang="en-US" altLang="zh-CN" sz="1400" dirty="0"/>
              <a:t>         &lt;&lt;"3--</a:t>
            </a:r>
            <a:r>
              <a:rPr lang="en-US" altLang="zh-CN" sz="1400" dirty="0" err="1"/>
              <a:t>dispaly</a:t>
            </a:r>
            <a:r>
              <a:rPr lang="en-US" altLang="zh-CN" sz="1400" dirty="0"/>
              <a:t> best\n"</a:t>
            </a:r>
          </a:p>
          <a:p>
            <a:pPr eaLnBrk="1" hangingPunct="1">
              <a:buNone/>
            </a:pPr>
            <a:r>
              <a:rPr lang="en-US" altLang="zh-CN" sz="1400" dirty="0"/>
              <a:t>         &lt;&lt;"0--exit\n"</a:t>
            </a:r>
          </a:p>
          <a:p>
            <a:pPr eaLnBrk="1" hangingPunct="1">
              <a:buNone/>
            </a:pPr>
            <a:r>
              <a:rPr lang="en-US" altLang="zh-CN" sz="1400" dirty="0"/>
              <a:t>         &lt;&lt;"Enter your choice: ";</a:t>
            </a:r>
          </a:p>
          <a:p>
            <a:pPr eaLnBrk="1" hangingPunct="1">
              <a:buNone/>
            </a:pPr>
            <a:r>
              <a:rPr lang="en-US" altLang="zh-CN" sz="1400" dirty="0"/>
              <a:t>    </a:t>
            </a:r>
            <a:r>
              <a:rPr lang="en-US" altLang="zh-CN" sz="1400" dirty="0" err="1"/>
              <a:t>cin</a:t>
            </a:r>
            <a:r>
              <a:rPr lang="en-US" altLang="zh-CN" sz="1400" dirty="0"/>
              <a:t> &gt;&gt;choice;</a:t>
            </a:r>
          </a:p>
          <a:p>
            <a:pPr eaLnBrk="1" hangingPunct="1">
              <a:buNone/>
            </a:pPr>
            <a:r>
              <a:rPr lang="en-US" altLang="zh-CN" sz="1400" dirty="0"/>
              <a:t>    switch(choice){</a:t>
            </a:r>
          </a:p>
          <a:p>
            <a:pPr eaLnBrk="1" hangingPunct="1">
              <a:buNone/>
            </a:pPr>
            <a:r>
              <a:rPr lang="en-US" altLang="zh-CN" sz="1400" dirty="0"/>
              <a:t>      case 1: fun[0]();  break;</a:t>
            </a:r>
          </a:p>
          <a:p>
            <a:pPr eaLnBrk="1" hangingPunct="1">
              <a:buNone/>
            </a:pPr>
            <a:r>
              <a:rPr lang="en-US" altLang="zh-CN" sz="1400" dirty="0"/>
              <a:t>      case 2: fun[1]();  break;</a:t>
            </a:r>
          </a:p>
          <a:p>
            <a:pPr eaLnBrk="1" hangingPunct="1">
              <a:buNone/>
            </a:pPr>
            <a:r>
              <a:rPr lang="en-US" altLang="zh-CN" sz="1400" dirty="0"/>
              <a:t>      case 3: fun[2]();  break;</a:t>
            </a:r>
          </a:p>
          <a:p>
            <a:pPr eaLnBrk="1" hangingPunct="1">
              <a:buNone/>
            </a:pPr>
            <a:r>
              <a:rPr lang="en-US" altLang="zh-CN" sz="1400" dirty="0"/>
              <a:t>      case 0: return;</a:t>
            </a:r>
          </a:p>
          <a:p>
            <a:pPr eaLnBrk="1" hangingPunct="1">
              <a:buNone/>
            </a:pPr>
            <a:r>
              <a:rPr lang="en-US" altLang="zh-CN" sz="1400" dirty="0"/>
              <a:t>      </a:t>
            </a:r>
            <a:r>
              <a:rPr lang="en-US" altLang="zh-CN" sz="1400" dirty="0" err="1"/>
              <a:t>defaut:cout</a:t>
            </a:r>
            <a:r>
              <a:rPr lang="en-US" altLang="zh-CN" sz="1400" dirty="0"/>
              <a:t>&lt;&lt;"you entered a wrong key.\n";</a:t>
            </a:r>
          </a:p>
          <a:p>
            <a:pPr eaLnBrk="1" hangingPunct="1">
              <a:buNone/>
            </a:pPr>
            <a:r>
              <a:rPr lang="en-US" altLang="zh-CN" sz="1400" dirty="0"/>
              <a:t>    }</a:t>
            </a:r>
          </a:p>
          <a:p>
            <a:pPr eaLnBrk="1" hangingPunct="1">
              <a:buNone/>
            </a:pPr>
            <a:r>
              <a:rPr lang="en-US" altLang="zh-CN" sz="1400" dirty="0"/>
              <a:t>  }while(choice);</a:t>
            </a:r>
          </a:p>
          <a:p>
            <a:pPr eaLnBrk="1" hangingPunct="1">
              <a:buNone/>
            </a:pPr>
            <a:r>
              <a:rPr lang="en-US" altLang="zh-CN" sz="1400" dirty="0"/>
              <a:t>}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8527" y="2132856"/>
            <a:ext cx="50720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zh-CN" sz="1600" dirty="0" err="1"/>
              <a:t>typedef</a:t>
            </a:r>
            <a:r>
              <a:rPr lang="en-US" altLang="zh-CN" sz="1600" dirty="0"/>
              <a:t> void (*</a:t>
            </a:r>
            <a:r>
              <a:rPr lang="en-US" altLang="zh-CN" sz="1600" dirty="0" err="1"/>
              <a:t>MenuFun</a:t>
            </a:r>
            <a:r>
              <a:rPr lang="en-US" altLang="zh-CN" sz="1600" dirty="0"/>
              <a:t>)();    //</a:t>
            </a:r>
            <a:r>
              <a:rPr lang="zh-CN" altLang="en-US" sz="1600" dirty="0"/>
              <a:t>声明函数指针类型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dirty="0"/>
              <a:t>void f1(){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&lt;&lt;"\</a:t>
            </a:r>
            <a:r>
              <a:rPr lang="en-US" altLang="zh-CN" sz="1600" dirty="0" err="1"/>
              <a:t>ngood</a:t>
            </a:r>
            <a:r>
              <a:rPr lang="en-US" altLang="zh-CN" sz="1600" dirty="0"/>
              <a:t>!\n";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dirty="0"/>
              <a:t>void f2(){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&lt;&lt;"\</a:t>
            </a:r>
            <a:r>
              <a:rPr lang="en-US" altLang="zh-CN" sz="1600" dirty="0" err="1"/>
              <a:t>nbetter</a:t>
            </a:r>
            <a:r>
              <a:rPr lang="en-US" altLang="zh-CN" sz="1600" dirty="0"/>
              <a:t>!\n";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dirty="0"/>
              <a:t>void f3(){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&lt;&lt;"\</a:t>
            </a:r>
            <a:r>
              <a:rPr lang="en-US" altLang="zh-CN" sz="1600" dirty="0" err="1"/>
              <a:t>nbest</a:t>
            </a:r>
            <a:r>
              <a:rPr lang="en-US" altLang="zh-CN" sz="1600" dirty="0"/>
              <a:t>!\n";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dirty="0" err="1"/>
              <a:t>MenuFun</a:t>
            </a:r>
            <a:r>
              <a:rPr lang="en-US" altLang="zh-CN" sz="1600" dirty="0"/>
              <a:t> fun[]={f1,f2,f3};    //</a:t>
            </a:r>
            <a:r>
              <a:rPr lang="zh-CN" altLang="en-US" sz="1600" dirty="0"/>
              <a:t>全局函数指针数组</a:t>
            </a: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946199226"/>
      </p:ext>
    </p:extLst>
  </p:cSld>
  <p:clrMapOvr>
    <a:masterClrMapping/>
  </p:clrMapOvr>
  <p:transition spd="med">
    <p:wedg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7766" y="1340768"/>
            <a:ext cx="8215370" cy="4857784"/>
          </a:xfrm>
        </p:spPr>
        <p:txBody>
          <a:bodyPr/>
          <a:lstStyle/>
          <a:p>
            <a:pPr eaLnBrk="1" hangingPunct="1"/>
            <a:r>
              <a:rPr lang="zh-CN" altLang="en-US" dirty="0"/>
              <a:t>函数指针可以作为函数返回值</a:t>
            </a:r>
            <a:endParaRPr lang="en-US" altLang="zh-CN" sz="1600" dirty="0"/>
          </a:p>
          <a:p>
            <a:pPr eaLnBrk="1" hangingPunct="1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Triple(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a)</a:t>
            </a:r>
          </a:p>
          <a:p>
            <a:pPr eaLnBrk="1" hangingPunct="1">
              <a:buNone/>
            </a:pPr>
            <a:r>
              <a:rPr lang="en-US" altLang="zh-CN" sz="1800" dirty="0"/>
              <a:t>{ 	return a*3; }</a:t>
            </a:r>
          </a:p>
          <a:p>
            <a:pPr eaLnBrk="1" hangingPunct="1">
              <a:buNone/>
            </a:pPr>
            <a:r>
              <a:rPr lang="en-US" altLang="zh-CN" sz="1800" dirty="0"/>
              <a:t>double </a:t>
            </a:r>
            <a:r>
              <a:rPr lang="en-US" altLang="zh-CN" sz="1800" dirty="0" err="1"/>
              <a:t>Fourtimes</a:t>
            </a:r>
            <a:r>
              <a:rPr lang="en-US" altLang="zh-CN" sz="1800" dirty="0"/>
              <a:t>(double b)</a:t>
            </a:r>
          </a:p>
          <a:p>
            <a:pPr eaLnBrk="1" hangingPunct="1">
              <a:buNone/>
            </a:pPr>
            <a:r>
              <a:rPr lang="en-US" altLang="zh-CN" sz="1800" dirty="0"/>
              <a:t>{ return b*4; }</a:t>
            </a:r>
          </a:p>
          <a:p>
            <a:pPr eaLnBrk="1" hangingPunct="1">
              <a:buNone/>
            </a:pP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 err="1"/>
              <a:t>typedef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(*</a:t>
            </a:r>
            <a:r>
              <a:rPr lang="en-US" altLang="zh-CN" sz="1800" dirty="0" err="1"/>
              <a:t>tp</a:t>
            </a:r>
            <a:r>
              <a:rPr lang="en-US" altLang="zh-CN" sz="1800" dirty="0"/>
              <a:t>)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v1);</a:t>
            </a:r>
          </a:p>
          <a:p>
            <a:pPr>
              <a:buNone/>
            </a:pPr>
            <a:r>
              <a:rPr lang="en-US" altLang="zh-CN" sz="1800" dirty="0" err="1"/>
              <a:t>typedef</a:t>
            </a:r>
            <a:r>
              <a:rPr lang="en-US" altLang="zh-CN" sz="1800" dirty="0"/>
              <a:t> double (*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 (double v2);</a:t>
            </a:r>
          </a:p>
          <a:p>
            <a:pPr eaLnBrk="1" hangingPunct="1">
              <a:buNone/>
            </a:pPr>
            <a:r>
              <a:rPr lang="en-US" altLang="zh-CN" sz="1800" dirty="0" err="1"/>
              <a:t>tp</a:t>
            </a:r>
            <a:r>
              <a:rPr lang="en-US" altLang="zh-CN" sz="1800" dirty="0"/>
              <a:t> test(</a:t>
            </a:r>
            <a:r>
              <a:rPr lang="en-US" altLang="zh-CN" sz="1800" dirty="0" err="1"/>
              <a:t>tp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);</a:t>
            </a:r>
          </a:p>
          <a:p>
            <a:pPr eaLnBrk="1" hangingPunct="1"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最后一句是定义一个函数，函数返回值是一个类型为</a:t>
            </a:r>
            <a:r>
              <a:rPr lang="en-US" altLang="zh-CN" sz="1800" dirty="0" err="1"/>
              <a:t>tp</a:t>
            </a:r>
            <a:r>
              <a:rPr lang="zh-CN" altLang="en-US" sz="1800" dirty="0"/>
              <a:t>的函数指针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函数参数是类型分别为</a:t>
            </a:r>
            <a:r>
              <a:rPr lang="en-US" altLang="zh-CN" sz="1800" dirty="0" err="1"/>
              <a:t>tp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fp</a:t>
            </a:r>
            <a:r>
              <a:rPr lang="zh-CN" altLang="en-US" sz="1800" dirty="0"/>
              <a:t>的两个函数指针</a:t>
            </a:r>
            <a:endParaRPr lang="en-US" altLang="zh-CN" sz="1800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7112015" y="6357959"/>
            <a:ext cx="235108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7BC6A2-D5BD-40D0-957C-A2CF55A98CE9}" type="slidenum">
              <a:rPr lang="zh-CN" altLang="en-US" smtClean="0"/>
              <a:pPr>
                <a:defRPr/>
              </a:pPr>
              <a:t>113</a:t>
            </a:fld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925512" y="116632"/>
            <a:ext cx="8229600" cy="86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400" dirty="0">
                <a:solidFill>
                  <a:srgbClr val="800000"/>
                </a:solidFill>
                <a:latin typeface="Times New Roman" pitchFamily="18" charset="0"/>
                <a:ea typeface="宋体" charset="-122"/>
                <a:cs typeface="+mn-cs"/>
              </a:rPr>
              <a:t>函数指针</a:t>
            </a:r>
          </a:p>
        </p:txBody>
      </p:sp>
    </p:spTree>
    <p:extLst>
      <p:ext uri="{BB962C8B-B14F-4D97-AF65-F5344CB8AC3E}">
        <p14:creationId xmlns:p14="http://schemas.microsoft.com/office/powerpoint/2010/main" val="2387465868"/>
      </p:ext>
    </p:extLst>
  </p:cSld>
  <p:clrMapOvr>
    <a:masterClrMapping/>
  </p:clrMapOvr>
  <p:transition spd="med">
    <p:wedg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/>
              <a:t>练习</a:t>
            </a:r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>
          <a:xfrm>
            <a:off x="719832" y="1196752"/>
            <a:ext cx="7989888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编写程序，将用户输入的</a:t>
            </a:r>
            <a:r>
              <a:rPr lang="en-US" altLang="zh-CN" i="1" dirty="0"/>
              <a:t>n</a:t>
            </a:r>
            <a:r>
              <a:rPr lang="zh-CN" altLang="en-US" dirty="0"/>
              <a:t>个整数存放到数组</a:t>
            </a:r>
            <a:r>
              <a:rPr lang="en-US" altLang="zh-CN" dirty="0"/>
              <a:t>a</a:t>
            </a:r>
            <a:r>
              <a:rPr lang="zh-CN" altLang="en-US" dirty="0"/>
              <a:t>中，</a:t>
            </a:r>
            <a:r>
              <a:rPr lang="en-US" altLang="zh-CN" i="1" dirty="0"/>
              <a:t>n</a:t>
            </a:r>
            <a:r>
              <a:rPr lang="zh-CN" altLang="en-US" dirty="0"/>
              <a:t>由用户指定。然后利用指针操作依次输出该数组每个元素的值。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编写程序，利用指针操作，编写一个函数将字符串反序，在主函数中调用该函数将用户输入的一个字符串反序输出。</a:t>
            </a:r>
          </a:p>
        </p:txBody>
      </p:sp>
    </p:spTree>
    <p:extLst>
      <p:ext uri="{BB962C8B-B14F-4D97-AF65-F5344CB8AC3E}">
        <p14:creationId xmlns:p14="http://schemas.microsoft.com/office/powerpoint/2010/main" val="3230700479"/>
      </p:ext>
    </p:extLst>
  </p:cSld>
  <p:clrMapOvr>
    <a:masterClrMapping/>
  </p:clrMapOvr>
  <p:transition spd="med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196975"/>
            <a:ext cx="8382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int i;</a:t>
            </a:r>
          </a:p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/>
              <a:t>(b)</a:t>
            </a:r>
            <a:r>
              <a:rPr lang="zh-CN" altLang="en-US"/>
              <a:t>间接访问</a:t>
            </a:r>
            <a:endParaRPr lang="en-US" altLang="zh-CN"/>
          </a:p>
        </p:txBody>
      </p:sp>
      <p:pic>
        <p:nvPicPr>
          <p:cNvPr id="18435" name="Picture 3" descr="F:\计算机事业部电子教案\C++程序设计\tu\tu\图6.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81"/>
          <a:stretch>
            <a:fillRect/>
          </a:stretch>
        </p:blipFill>
        <p:spPr bwMode="auto">
          <a:xfrm>
            <a:off x="3024188" y="2997200"/>
            <a:ext cx="271938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变量的直接访问和间接访问</a:t>
            </a:r>
          </a:p>
        </p:txBody>
      </p:sp>
    </p:spTree>
  </p:cSld>
  <p:clrMapOvr>
    <a:masterClrMapping/>
  </p:clrMapOvr>
  <p:transition spd="med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081088"/>
            <a:ext cx="9864725" cy="544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间接访问</a:t>
            </a:r>
            <a:r>
              <a:rPr lang="zh-CN" altLang="en-US"/>
              <a:t>：如果增加变量</a:t>
            </a:r>
            <a:r>
              <a:rPr lang="en-US" altLang="zh-CN"/>
              <a:t>i_pointer</a:t>
            </a:r>
            <a:r>
              <a:rPr lang="zh-CN" altLang="en-US"/>
              <a:t>，专门存放</a:t>
            </a:r>
            <a:r>
              <a:rPr lang="en-US" altLang="zh-CN"/>
              <a:t>i</a:t>
            </a:r>
            <a:r>
              <a:rPr lang="zh-CN" altLang="en-US"/>
              <a:t>变量的地址。可以通过地址找到所需的变量单元，可以理解为地址指向该变量单元。因此将地址形象化地称为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指针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。</a:t>
            </a:r>
            <a:endParaRPr lang="en-US" altLang="zh-CN"/>
          </a:p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指针</a:t>
            </a:r>
            <a:r>
              <a:rPr lang="zh-CN" altLang="en-US"/>
              <a:t>：变量的地址称为该变量的指针。</a:t>
            </a:r>
          </a:p>
          <a:p>
            <a:pPr indent="-635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</a:rPr>
              <a:t>指针变量</a:t>
            </a:r>
            <a:r>
              <a:rPr lang="zh-CN" altLang="en-US"/>
              <a:t>：专门用来存放另一变量地址（即指针）的变量。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变量的直接访问和间接访问</a:t>
            </a:r>
          </a:p>
        </p:txBody>
      </p:sp>
    </p:spTree>
  </p:cSld>
  <p:clrMapOvr>
    <a:masterClrMapping/>
  </p:clrMapOvr>
  <p:transition spd="med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指针类型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050" y="10525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指针是一种数据类型，指针变量存放其它数据类型变量的地址</a:t>
            </a:r>
            <a:endParaRPr lang="en-US" altLang="zh-CN" sz="3200" b="1" kern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Clr>
                <a:srgbClr val="FF000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存放整型变量的地址</a:t>
            </a:r>
            <a:r>
              <a:rPr lang="en-US" altLang="zh-CN" sz="3200" b="1" kern="0" dirty="0">
                <a:latin typeface="楷体_GB2312" pitchFamily="49" charset="-122"/>
                <a:ea typeface="楷体_GB2312" pitchFamily="49" charset="-122"/>
              </a:rPr>
              <a:t>----</a:t>
            </a: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整型变量指针</a:t>
            </a:r>
            <a:endParaRPr lang="en-US" altLang="zh-CN" sz="3200" b="1" kern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Clr>
                <a:srgbClr val="FF000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存放整型常量的地址</a:t>
            </a:r>
            <a:r>
              <a:rPr lang="en-US" altLang="zh-CN" sz="3200" b="1" kern="0" dirty="0">
                <a:latin typeface="楷体_GB2312" pitchFamily="49" charset="-122"/>
                <a:ea typeface="楷体_GB2312" pitchFamily="49" charset="-122"/>
              </a:rPr>
              <a:t>----</a:t>
            </a: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整型常量指针</a:t>
            </a:r>
            <a:endParaRPr lang="en-US" altLang="zh-CN" sz="3200" b="1" kern="0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buClr>
                <a:srgbClr val="FF0000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存放字符变量的地址</a:t>
            </a:r>
            <a:r>
              <a:rPr lang="en-US" altLang="zh-CN" sz="3200" b="1" kern="0" dirty="0">
                <a:latin typeface="楷体_GB2312" pitchFamily="49" charset="-122"/>
                <a:ea typeface="楷体_GB2312" pitchFamily="49" charset="-122"/>
              </a:rPr>
              <a:t>----</a:t>
            </a:r>
            <a:r>
              <a:rPr lang="zh-CN" altLang="en-US" sz="3200" b="1" kern="0" dirty="0">
                <a:latin typeface="楷体_GB2312" pitchFamily="49" charset="-122"/>
                <a:ea typeface="楷体_GB2312" pitchFamily="49" charset="-122"/>
              </a:rPr>
              <a:t>字符变量指针</a:t>
            </a:r>
            <a:endParaRPr lang="en-US" altLang="zh-CN" sz="3200" b="1" kern="0" dirty="0">
              <a:latin typeface="楷体_GB2312" pitchFamily="49" charset="-122"/>
              <a:ea typeface="楷体_GB2312" pitchFamily="49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 kern="0" dirty="0">
              <a:ea typeface="宋体" pitchFamily="2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6050" y="12049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定义：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数据类型      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指针变量名；</a:t>
            </a: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ip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      	</a:t>
            </a:r>
            <a:r>
              <a:rPr lang="en-US" altLang="zh-CN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定义整型变量指针</a:t>
            </a:r>
            <a:endParaRPr lang="en-US" altLang="zh-CN" sz="32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icp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</a:t>
            </a:r>
            <a:r>
              <a:rPr lang="en-US" altLang="zh-CN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定义整型常量指针</a:t>
            </a:r>
            <a:endParaRPr lang="en-US" altLang="zh-CN" sz="32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char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cptr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	</a:t>
            </a:r>
            <a:r>
              <a:rPr lang="en-US" altLang="zh-CN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定义字符型变量指针</a:t>
            </a:r>
            <a:endParaRPr lang="en-US" altLang="zh-CN" sz="32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double 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dptr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	</a:t>
            </a:r>
            <a:r>
              <a:rPr lang="en-US" altLang="zh-CN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定义浮点型变量指针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定义指针变量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050" y="12049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32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定义：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数据类型      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指针变量名；</a:t>
            </a: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ip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      	//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定义整型变量指针</a:t>
            </a: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icp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//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定义整型常量指针</a:t>
            </a: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char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cptr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	//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定义字符型变量指针</a:t>
            </a:r>
            <a:endParaRPr lang="en-US" altLang="zh-CN" sz="32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double   *</a:t>
            </a:r>
            <a:r>
              <a:rPr lang="en-US" altLang="zh-CN" sz="3200" b="1" kern="0" dirty="0" err="1">
                <a:latin typeface="宋体" pitchFamily="2" charset="-122"/>
                <a:ea typeface="宋体" pitchFamily="2" charset="-122"/>
              </a:rPr>
              <a:t>dptr</a:t>
            </a:r>
            <a:r>
              <a:rPr lang="en-US" altLang="zh-CN" sz="3200" b="1" kern="0" dirty="0">
                <a:latin typeface="宋体" pitchFamily="2" charset="-122"/>
                <a:ea typeface="宋体" pitchFamily="2" charset="-122"/>
              </a:rPr>
              <a:t>;		//</a:t>
            </a:r>
            <a:r>
              <a:rPr lang="zh-CN" altLang="en-US" sz="3200" b="1" kern="0" dirty="0">
                <a:latin typeface="宋体" pitchFamily="2" charset="-122"/>
                <a:ea typeface="宋体" pitchFamily="2" charset="-122"/>
              </a:rPr>
              <a:t>定义浮点型变量指针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4289" y="1204912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给指针变量赋初值，也叫做初始化指针变量。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指针变量必须先赋值，再使用。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1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2800" b="1" kern="0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      		</a:t>
            </a:r>
            <a:r>
              <a:rPr lang="en-US" altLang="zh-CN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定义整型变量指针</a:t>
            </a:r>
            <a:endParaRPr lang="en-US" altLang="zh-CN" sz="28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b="1" kern="0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=20;		</a:t>
            </a:r>
            <a:r>
              <a:rPr lang="en-US" altLang="zh-CN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定义整型变量</a:t>
            </a:r>
            <a:endParaRPr lang="en-US" altLang="zh-CN" sz="28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		</a:t>
            </a:r>
            <a:r>
              <a:rPr lang="en-US" altLang="zh-CN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取</a:t>
            </a:r>
            <a:r>
              <a:rPr lang="en-US" altLang="zh-CN" sz="2800" b="1" kern="0" dirty="0" err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iCount</a:t>
            </a:r>
            <a:r>
              <a:rPr lang="zh-CN" altLang="en-US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的地址存放到</a:t>
            </a:r>
            <a:r>
              <a:rPr lang="en-US" altLang="zh-CN" sz="2800" b="1" kern="0" dirty="0" err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8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中</a:t>
            </a:r>
            <a:endParaRPr lang="en-US" altLang="zh-CN" sz="28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1400" b="1" kern="0" dirty="0">
              <a:solidFill>
                <a:schemeClr val="bg1"/>
              </a:solidFill>
              <a:latin typeface="Times New Roman" pitchFamily="18" charset="0"/>
              <a:ea typeface="华文楷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华文楷体" pitchFamily="2" charset="-122"/>
              </a:rPr>
              <a:t>     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取地址运算符</a:t>
            </a:r>
            <a:endParaRPr lang="en-US" altLang="zh-CN" sz="2800" b="1" kern="0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给指针变量赋值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74289" y="1204912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给指针变量赋初值，也叫做初始化指针变量。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指针变量必须先赋值，再使用。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1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2800" b="1" kern="0" dirty="0" err="1">
                <a:solidFill>
                  <a:srgbClr val="0070C0"/>
                </a:solidFill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      		//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定义整型变量指针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800" b="1" kern="0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=20;		//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定义整型变量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b="1" kern="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		//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取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的地址存放到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中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endParaRPr lang="en-US" altLang="zh-CN" sz="1400" b="1" kern="0" dirty="0">
              <a:latin typeface="Times New Roman" pitchFamily="18" charset="0"/>
              <a:ea typeface="华文楷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华文楷体" pitchFamily="2" charset="-122"/>
              </a:rPr>
              <a:t>     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取地址运算符</a:t>
            </a:r>
            <a:endParaRPr lang="en-US" altLang="zh-CN" sz="2800" b="1" kern="0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cxnSp>
        <p:nvCxnSpPr>
          <p:cNvPr id="24580" name="直接箭头连接符 4"/>
          <p:cNvCxnSpPr>
            <a:cxnSpLocks noChangeShapeType="1"/>
          </p:cNvCxnSpPr>
          <p:nvPr/>
        </p:nvCxnSpPr>
        <p:spPr bwMode="auto">
          <a:xfrm>
            <a:off x="1727200" y="4300538"/>
            <a:ext cx="0" cy="5778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2" name="矩形 6"/>
          <p:cNvSpPr>
            <a:spLocks noChangeArrowheads="1"/>
          </p:cNvSpPr>
          <p:nvPr/>
        </p:nvSpPr>
        <p:spPr bwMode="auto">
          <a:xfrm>
            <a:off x="3744913" y="5661025"/>
            <a:ext cx="1871662" cy="72072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4583" name="矩形 7"/>
          <p:cNvSpPr>
            <a:spLocks noChangeArrowheads="1"/>
          </p:cNvSpPr>
          <p:nvPr/>
        </p:nvSpPr>
        <p:spPr bwMode="auto">
          <a:xfrm>
            <a:off x="7623175" y="5661025"/>
            <a:ext cx="1871663" cy="720725"/>
          </a:xfrm>
          <a:prstGeom prst="rect">
            <a:avLst/>
          </a:prstGeom>
          <a:solidFill>
            <a:srgbClr val="EB933B"/>
          </a:solidFill>
          <a:ln w="12700" algn="ctr">
            <a:solidFill>
              <a:schemeClr val="tx1"/>
            </a:solidFill>
            <a:round/>
            <a:headEnd/>
            <a:tailEnd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4367213" y="5300663"/>
            <a:ext cx="74612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endParaRPr lang="zh-CN" altLang="en-US" sz="24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5" name="TextBox 9"/>
          <p:cNvSpPr txBox="1">
            <a:spLocks noChangeArrowheads="1"/>
          </p:cNvSpPr>
          <p:nvPr/>
        </p:nvSpPr>
        <p:spPr bwMode="auto">
          <a:xfrm>
            <a:off x="8281988" y="5291138"/>
            <a:ext cx="12128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iCount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6" name="TextBox 10"/>
          <p:cNvSpPr txBox="1">
            <a:spLocks noChangeArrowheads="1"/>
          </p:cNvSpPr>
          <p:nvPr/>
        </p:nvSpPr>
        <p:spPr bwMode="auto">
          <a:xfrm>
            <a:off x="3760788" y="5827713"/>
            <a:ext cx="18557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0000:F822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7" name="TextBox 11"/>
          <p:cNvSpPr txBox="1">
            <a:spLocks noChangeArrowheads="1"/>
          </p:cNvSpPr>
          <p:nvPr/>
        </p:nvSpPr>
        <p:spPr bwMode="auto">
          <a:xfrm>
            <a:off x="8140700" y="5827713"/>
            <a:ext cx="747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8" name="TextBox 12"/>
          <p:cNvSpPr txBox="1">
            <a:spLocks noChangeArrowheads="1"/>
          </p:cNvSpPr>
          <p:nvPr/>
        </p:nvSpPr>
        <p:spPr bwMode="auto">
          <a:xfrm>
            <a:off x="6048375" y="5446713"/>
            <a:ext cx="18573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0000:F822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589" name="直接箭头连接符 14"/>
          <p:cNvCxnSpPr>
            <a:cxnSpLocks noChangeShapeType="1"/>
            <a:stCxn id="24583" idx="1"/>
          </p:cNvCxnSpPr>
          <p:nvPr/>
        </p:nvCxnSpPr>
        <p:spPr bwMode="auto">
          <a:xfrm flipH="1">
            <a:off x="5616575" y="6021388"/>
            <a:ext cx="20066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/>
      <p:bldP spid="24585" grpId="0"/>
      <p:bldP spid="24586" grpId="0"/>
      <p:bldP spid="24587" grpId="0"/>
      <p:bldP spid="245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3"/>
          <p:cNvGrpSpPr>
            <a:grpSpLocks/>
          </p:cNvGrpSpPr>
          <p:nvPr/>
        </p:nvGrpSpPr>
        <p:grpSpPr bwMode="auto">
          <a:xfrm>
            <a:off x="1309688" y="2811463"/>
            <a:ext cx="3306762" cy="901700"/>
            <a:chOff x="0" y="0"/>
            <a:chExt cx="2256" cy="720"/>
          </a:xfrm>
        </p:grpSpPr>
        <p:sp>
          <p:nvSpPr>
            <p:cNvPr id="25641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1600" b="1">
                  <a:solidFill>
                    <a:srgbClr val="FF3300"/>
                  </a:solidFill>
                  <a:latin typeface="Arial" panose="020B0604020202020204" pitchFamily="34" charset="0"/>
                </a:rPr>
                <a:t>1006</a:t>
              </a:r>
            </a:p>
          </p:txBody>
        </p:sp>
        <p:sp>
          <p:nvSpPr>
            <p:cNvPr id="25642" name="Text Box 5"/>
            <p:cNvSpPr txBox="1">
              <a:spLocks noChangeArrowheads="1"/>
            </p:cNvSpPr>
            <p:nvPr/>
          </p:nvSpPr>
          <p:spPr bwMode="auto">
            <a:xfrm>
              <a:off x="528" y="106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 sz="3200">
                <a:latin typeface="Arial" panose="020B0604020202020204" pitchFamily="34" charset="0"/>
              </a:endParaRPr>
            </a:p>
          </p:txBody>
        </p:sp>
        <p:sp>
          <p:nvSpPr>
            <p:cNvPr id="25643" name="Text Box 6"/>
            <p:cNvSpPr txBox="1">
              <a:spLocks noChangeArrowheads="1"/>
            </p:cNvSpPr>
            <p:nvPr/>
          </p:nvSpPr>
          <p:spPr bwMode="auto">
            <a:xfrm>
              <a:off x="528" y="419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 sz="3200">
                <a:latin typeface="Arial" panose="020B0604020202020204" pitchFamily="34" charset="0"/>
              </a:endParaRPr>
            </a:p>
          </p:txBody>
        </p:sp>
        <p:sp>
          <p:nvSpPr>
            <p:cNvPr id="25644" name="Text Box 7"/>
            <p:cNvSpPr txBox="1">
              <a:spLocks noChangeArrowheads="1"/>
            </p:cNvSpPr>
            <p:nvPr/>
          </p:nvSpPr>
          <p:spPr bwMode="auto">
            <a:xfrm>
              <a:off x="720" y="259"/>
              <a:ext cx="52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5645" name="AutoShape 8"/>
            <p:cNvSpPr>
              <a:spLocks/>
            </p:cNvSpPr>
            <p:nvPr/>
          </p:nvSpPr>
          <p:spPr bwMode="auto">
            <a:xfrm>
              <a:off x="1488" y="144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5646" name="Text Box 9"/>
            <p:cNvSpPr txBox="1">
              <a:spLocks noChangeArrowheads="1"/>
            </p:cNvSpPr>
            <p:nvPr/>
          </p:nvSpPr>
          <p:spPr bwMode="auto">
            <a:xfrm>
              <a:off x="1776" y="240"/>
              <a:ext cx="48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</a:rPr>
                <a:t>x</a:t>
              </a:r>
            </a:p>
          </p:txBody>
        </p:sp>
      </p:grpSp>
      <p:sp>
        <p:nvSpPr>
          <p:cNvPr id="25603" name="Text Box 11"/>
          <p:cNvSpPr txBox="1">
            <a:spLocks noChangeArrowheads="1"/>
          </p:cNvSpPr>
          <p:nvPr/>
        </p:nvSpPr>
        <p:spPr bwMode="auto">
          <a:xfrm>
            <a:off x="1309688" y="3938588"/>
            <a:ext cx="6334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25604" name="Text Box 12"/>
          <p:cNvSpPr txBox="1">
            <a:spLocks noChangeArrowheads="1"/>
          </p:cNvSpPr>
          <p:nvPr/>
        </p:nvSpPr>
        <p:spPr bwMode="auto">
          <a:xfrm>
            <a:off x="2084388" y="4070350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2084388" y="4462463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6390" name="Text Box 14"/>
          <p:cNvSpPr txBox="1">
            <a:spLocks noChangeArrowheads="1"/>
          </p:cNvSpPr>
          <p:nvPr/>
        </p:nvSpPr>
        <p:spPr bwMode="auto">
          <a:xfrm>
            <a:off x="2222500" y="4262438"/>
            <a:ext cx="9175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1006</a:t>
            </a:r>
          </a:p>
        </p:txBody>
      </p:sp>
      <p:sp>
        <p:nvSpPr>
          <p:cNvPr id="25607" name="AutoShape 15"/>
          <p:cNvSpPr>
            <a:spLocks/>
          </p:cNvSpPr>
          <p:nvPr/>
        </p:nvSpPr>
        <p:spPr bwMode="auto">
          <a:xfrm>
            <a:off x="3490913" y="4117975"/>
            <a:ext cx="280987" cy="722313"/>
          </a:xfrm>
          <a:prstGeom prst="rightBrace">
            <a:avLst>
              <a:gd name="adj1" fmla="val 250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608" name="Text Box 16"/>
          <p:cNvSpPr txBox="1">
            <a:spLocks noChangeArrowheads="1"/>
          </p:cNvSpPr>
          <p:nvPr/>
        </p:nvSpPr>
        <p:spPr bwMode="auto">
          <a:xfrm>
            <a:off x="3913188" y="4238625"/>
            <a:ext cx="70326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5609" name="Line 17"/>
          <p:cNvSpPr>
            <a:spLocks noChangeShapeType="1"/>
          </p:cNvSpPr>
          <p:nvPr/>
        </p:nvSpPr>
        <p:spPr bwMode="auto">
          <a:xfrm>
            <a:off x="2224088" y="3892550"/>
            <a:ext cx="9159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Text Box 19"/>
          <p:cNvSpPr txBox="1">
            <a:spLocks noChangeArrowheads="1"/>
          </p:cNvSpPr>
          <p:nvPr/>
        </p:nvSpPr>
        <p:spPr bwMode="auto">
          <a:xfrm>
            <a:off x="1306513" y="5140325"/>
            <a:ext cx="6334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</a:rPr>
              <a:t>1030</a:t>
            </a:r>
          </a:p>
        </p:txBody>
      </p:sp>
      <p:sp>
        <p:nvSpPr>
          <p:cNvPr id="25611" name="Text Box 20"/>
          <p:cNvSpPr txBox="1">
            <a:spLocks noChangeArrowheads="1"/>
          </p:cNvSpPr>
          <p:nvPr/>
        </p:nvSpPr>
        <p:spPr bwMode="auto">
          <a:xfrm>
            <a:off x="2081213" y="5273675"/>
            <a:ext cx="1336675" cy="309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12" name="Text Box 21"/>
          <p:cNvSpPr txBox="1">
            <a:spLocks noChangeArrowheads="1"/>
          </p:cNvSpPr>
          <p:nvPr/>
        </p:nvSpPr>
        <p:spPr bwMode="auto">
          <a:xfrm>
            <a:off x="2081213" y="5664200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13" name="Text Box 22"/>
          <p:cNvSpPr txBox="1">
            <a:spLocks noChangeArrowheads="1"/>
          </p:cNvSpPr>
          <p:nvPr/>
        </p:nvSpPr>
        <p:spPr bwMode="auto">
          <a:xfrm>
            <a:off x="2362200" y="5464175"/>
            <a:ext cx="774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sz="32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5614" name="AutoShape 23"/>
          <p:cNvSpPr>
            <a:spLocks/>
          </p:cNvSpPr>
          <p:nvPr/>
        </p:nvSpPr>
        <p:spPr bwMode="auto">
          <a:xfrm>
            <a:off x="3487738" y="5321300"/>
            <a:ext cx="282575" cy="720725"/>
          </a:xfrm>
          <a:prstGeom prst="rightBrace">
            <a:avLst>
              <a:gd name="adj1" fmla="val 248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615" name="Text Box 24"/>
          <p:cNvSpPr txBox="1">
            <a:spLocks noChangeArrowheads="1"/>
          </p:cNvSpPr>
          <p:nvPr/>
        </p:nvSpPr>
        <p:spPr bwMode="auto">
          <a:xfrm>
            <a:off x="3910013" y="5440363"/>
            <a:ext cx="703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5616" name="Line 25"/>
          <p:cNvSpPr>
            <a:spLocks noChangeShapeType="1"/>
          </p:cNvSpPr>
          <p:nvPr/>
        </p:nvSpPr>
        <p:spPr bwMode="auto">
          <a:xfrm>
            <a:off x="2222500" y="50958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Rectangle 26"/>
          <p:cNvSpPr>
            <a:spLocks noChangeArrowheads="1"/>
          </p:cNvSpPr>
          <p:nvPr/>
        </p:nvSpPr>
        <p:spPr bwMode="auto">
          <a:xfrm>
            <a:off x="2035175" y="6165850"/>
            <a:ext cx="1473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</a:rPr>
              <a:t>p = &amp;x;</a:t>
            </a:r>
          </a:p>
        </p:txBody>
      </p:sp>
      <p:sp>
        <p:nvSpPr>
          <p:cNvPr id="25618" name="Text Box 29"/>
          <p:cNvSpPr txBox="1">
            <a:spLocks noChangeArrowheads="1"/>
          </p:cNvSpPr>
          <p:nvPr/>
        </p:nvSpPr>
        <p:spPr bwMode="auto">
          <a:xfrm>
            <a:off x="6181725" y="2811463"/>
            <a:ext cx="63341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</a:rPr>
              <a:t>1006</a:t>
            </a:r>
          </a:p>
        </p:txBody>
      </p:sp>
      <p:sp>
        <p:nvSpPr>
          <p:cNvPr id="25619" name="Text Box 30"/>
          <p:cNvSpPr txBox="1">
            <a:spLocks noChangeArrowheads="1"/>
          </p:cNvSpPr>
          <p:nvPr/>
        </p:nvSpPr>
        <p:spPr bwMode="auto">
          <a:xfrm>
            <a:off x="6956425" y="2944813"/>
            <a:ext cx="1336675" cy="309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20" name="Text Box 31"/>
          <p:cNvSpPr txBox="1">
            <a:spLocks noChangeArrowheads="1"/>
          </p:cNvSpPr>
          <p:nvPr/>
        </p:nvSpPr>
        <p:spPr bwMode="auto">
          <a:xfrm>
            <a:off x="6956425" y="3335338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21" name="Text Box 32"/>
          <p:cNvSpPr txBox="1">
            <a:spLocks noChangeArrowheads="1"/>
          </p:cNvSpPr>
          <p:nvPr/>
        </p:nvSpPr>
        <p:spPr bwMode="auto">
          <a:xfrm>
            <a:off x="7237413" y="3135313"/>
            <a:ext cx="774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5622" name="AutoShape 33"/>
          <p:cNvSpPr>
            <a:spLocks/>
          </p:cNvSpPr>
          <p:nvPr/>
        </p:nvSpPr>
        <p:spPr bwMode="auto">
          <a:xfrm>
            <a:off x="8364538" y="2992438"/>
            <a:ext cx="280987" cy="720725"/>
          </a:xfrm>
          <a:prstGeom prst="rightBrace">
            <a:avLst>
              <a:gd name="adj1" fmla="val 250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623" name="Text Box 34"/>
          <p:cNvSpPr txBox="1">
            <a:spLocks noChangeArrowheads="1"/>
          </p:cNvSpPr>
          <p:nvPr/>
        </p:nvSpPr>
        <p:spPr bwMode="auto">
          <a:xfrm>
            <a:off x="8786813" y="3111500"/>
            <a:ext cx="703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5624" name="Text Box 36"/>
          <p:cNvSpPr txBox="1">
            <a:spLocks noChangeArrowheads="1"/>
          </p:cNvSpPr>
          <p:nvPr/>
        </p:nvSpPr>
        <p:spPr bwMode="auto">
          <a:xfrm>
            <a:off x="6181725" y="3938588"/>
            <a:ext cx="63341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</a:rPr>
              <a:t>1020</a:t>
            </a:r>
          </a:p>
        </p:txBody>
      </p:sp>
      <p:sp>
        <p:nvSpPr>
          <p:cNvPr id="25625" name="Text Box 37"/>
          <p:cNvSpPr txBox="1">
            <a:spLocks noChangeArrowheads="1"/>
          </p:cNvSpPr>
          <p:nvPr/>
        </p:nvSpPr>
        <p:spPr bwMode="auto">
          <a:xfrm>
            <a:off x="6956425" y="4070350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26" name="Text Box 38"/>
          <p:cNvSpPr txBox="1">
            <a:spLocks noChangeArrowheads="1"/>
          </p:cNvSpPr>
          <p:nvPr/>
        </p:nvSpPr>
        <p:spPr bwMode="auto">
          <a:xfrm>
            <a:off x="6956425" y="4462463"/>
            <a:ext cx="1336675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6411" name="Text Box 39"/>
          <p:cNvSpPr txBox="1">
            <a:spLocks noChangeArrowheads="1"/>
          </p:cNvSpPr>
          <p:nvPr/>
        </p:nvSpPr>
        <p:spPr bwMode="auto">
          <a:xfrm>
            <a:off x="7094538" y="4262438"/>
            <a:ext cx="9175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70C0"/>
                </a:solidFill>
                <a:latin typeface="Arial" panose="020B0604020202020204" pitchFamily="34" charset="0"/>
              </a:rPr>
              <a:t>1030</a:t>
            </a:r>
          </a:p>
        </p:txBody>
      </p:sp>
      <p:sp>
        <p:nvSpPr>
          <p:cNvPr id="25628" name="AutoShape 40"/>
          <p:cNvSpPr>
            <a:spLocks/>
          </p:cNvSpPr>
          <p:nvPr/>
        </p:nvSpPr>
        <p:spPr bwMode="auto">
          <a:xfrm>
            <a:off x="8364538" y="4117975"/>
            <a:ext cx="280987" cy="722313"/>
          </a:xfrm>
          <a:prstGeom prst="rightBrace">
            <a:avLst>
              <a:gd name="adj1" fmla="val 2508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629" name="Text Box 41"/>
          <p:cNvSpPr txBox="1">
            <a:spLocks noChangeArrowheads="1"/>
          </p:cNvSpPr>
          <p:nvPr/>
        </p:nvSpPr>
        <p:spPr bwMode="auto">
          <a:xfrm>
            <a:off x="8786813" y="4238625"/>
            <a:ext cx="703262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5630" name="Line 42"/>
          <p:cNvSpPr>
            <a:spLocks noChangeShapeType="1"/>
          </p:cNvSpPr>
          <p:nvPr/>
        </p:nvSpPr>
        <p:spPr bwMode="auto">
          <a:xfrm>
            <a:off x="7097713" y="38925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1" name="Text Box 44"/>
          <p:cNvSpPr txBox="1">
            <a:spLocks noChangeArrowheads="1"/>
          </p:cNvSpPr>
          <p:nvPr/>
        </p:nvSpPr>
        <p:spPr bwMode="auto">
          <a:xfrm>
            <a:off x="6178550" y="5140325"/>
            <a:ext cx="633413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1600" b="1">
                <a:solidFill>
                  <a:srgbClr val="FF3300"/>
                </a:solidFill>
                <a:latin typeface="Arial" panose="020B0604020202020204" pitchFamily="34" charset="0"/>
              </a:rPr>
              <a:t>1030</a:t>
            </a:r>
          </a:p>
        </p:txBody>
      </p:sp>
      <p:sp>
        <p:nvSpPr>
          <p:cNvPr id="25632" name="Text Box 45"/>
          <p:cNvSpPr txBox="1">
            <a:spLocks noChangeArrowheads="1"/>
          </p:cNvSpPr>
          <p:nvPr/>
        </p:nvSpPr>
        <p:spPr bwMode="auto">
          <a:xfrm>
            <a:off x="6953250" y="5273675"/>
            <a:ext cx="1338263" cy="309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33" name="Text Box 46"/>
          <p:cNvSpPr txBox="1">
            <a:spLocks noChangeArrowheads="1"/>
          </p:cNvSpPr>
          <p:nvPr/>
        </p:nvSpPr>
        <p:spPr bwMode="auto">
          <a:xfrm>
            <a:off x="6953250" y="5664200"/>
            <a:ext cx="1338263" cy="311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5634" name="Text Box 47"/>
          <p:cNvSpPr txBox="1">
            <a:spLocks noChangeArrowheads="1"/>
          </p:cNvSpPr>
          <p:nvPr/>
        </p:nvSpPr>
        <p:spPr bwMode="auto">
          <a:xfrm>
            <a:off x="7234238" y="5464175"/>
            <a:ext cx="7747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</a:t>
            </a:r>
            <a:r>
              <a:rPr lang="en-US" altLang="zh-CN" sz="32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5635" name="AutoShape 48"/>
          <p:cNvSpPr>
            <a:spLocks/>
          </p:cNvSpPr>
          <p:nvPr/>
        </p:nvSpPr>
        <p:spPr bwMode="auto">
          <a:xfrm>
            <a:off x="8361363" y="5321300"/>
            <a:ext cx="280987" cy="720725"/>
          </a:xfrm>
          <a:prstGeom prst="rightBrace">
            <a:avLst>
              <a:gd name="adj1" fmla="val 250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636" name="Text Box 49"/>
          <p:cNvSpPr txBox="1">
            <a:spLocks noChangeArrowheads="1"/>
          </p:cNvSpPr>
          <p:nvPr/>
        </p:nvSpPr>
        <p:spPr bwMode="auto">
          <a:xfrm>
            <a:off x="8783638" y="5440363"/>
            <a:ext cx="7032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5637" name="Line 50"/>
          <p:cNvSpPr>
            <a:spLocks noChangeShapeType="1"/>
          </p:cNvSpPr>
          <p:nvPr/>
        </p:nvSpPr>
        <p:spPr bwMode="auto">
          <a:xfrm>
            <a:off x="7094538" y="50958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2" name="Rectangle 51"/>
          <p:cNvSpPr>
            <a:spLocks noChangeArrowheads="1"/>
          </p:cNvSpPr>
          <p:nvPr/>
        </p:nvSpPr>
        <p:spPr bwMode="auto">
          <a:xfrm>
            <a:off x="6907213" y="6165850"/>
            <a:ext cx="1473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p = &amp;y;</a:t>
            </a:r>
          </a:p>
        </p:txBody>
      </p:sp>
      <p:sp>
        <p:nvSpPr>
          <p:cNvPr id="25639" name="Rectangle 52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&amp;—</a:t>
            </a: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取地址运算</a:t>
            </a:r>
          </a:p>
        </p:txBody>
      </p:sp>
      <p:sp>
        <p:nvSpPr>
          <p:cNvPr id="25640" name="Rectangle 3"/>
          <p:cNvSpPr>
            <a:spLocks noChangeArrowheads="1"/>
          </p:cNvSpPr>
          <p:nvPr/>
        </p:nvSpPr>
        <p:spPr bwMode="auto">
          <a:xfrm>
            <a:off x="576263" y="1122363"/>
            <a:ext cx="9828212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</a:t>
            </a:r>
            <a:r>
              <a:rPr lang="en-US" altLang="zh-CN" sz="2800" dirty="0" err="1">
                <a:latin typeface="Arial" panose="020B0604020202020204" pitchFamily="34" charset="0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</a:rPr>
              <a:t> *p, x, y;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    p = &amp;x;    </a:t>
            </a:r>
            <a:r>
              <a:rPr lang="en-US" altLang="zh-CN" sz="2800" dirty="0">
                <a:latin typeface="Arial" panose="020B0604020202020204" pitchFamily="34" charset="0"/>
              </a:rPr>
              <a:t>	/*  p </a:t>
            </a:r>
            <a:r>
              <a:rPr lang="zh-CN" altLang="en-US" sz="2800" dirty="0">
                <a:latin typeface="Arial" panose="020B0604020202020204" pitchFamily="34" charset="0"/>
              </a:rPr>
              <a:t>指向 </a:t>
            </a:r>
            <a:r>
              <a:rPr lang="en-US" altLang="zh-CN" sz="2800" dirty="0">
                <a:latin typeface="Arial" panose="020B0604020202020204" pitchFamily="34" charset="0"/>
              </a:rPr>
              <a:t>x */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</a:rPr>
              <a:t>    p = &amp;y;    </a:t>
            </a:r>
            <a:r>
              <a:rPr lang="en-US" altLang="zh-CN" sz="2800" dirty="0">
                <a:latin typeface="Arial" panose="020B0604020202020204" pitchFamily="34" charset="0"/>
              </a:rPr>
              <a:t>	/*  p </a:t>
            </a:r>
            <a:r>
              <a:rPr lang="zh-CN" altLang="en-US" sz="2800" dirty="0">
                <a:latin typeface="Arial" panose="020B0604020202020204" pitchFamily="34" charset="0"/>
              </a:rPr>
              <a:t>指向 </a:t>
            </a:r>
            <a:r>
              <a:rPr lang="en-US" altLang="zh-CN" sz="2800" dirty="0">
                <a:latin typeface="Arial" panose="020B0604020202020204" pitchFamily="34" charset="0"/>
              </a:rPr>
              <a:t>y, now */</a:t>
            </a:r>
            <a:r>
              <a:rPr lang="en-US" altLang="zh-CN" sz="2800" dirty="0">
                <a:latin typeface="宋体" panose="02010600030101010101" pitchFamily="2" charset="-122"/>
              </a:rPr>
              <a:t>  </a:t>
            </a:r>
          </a:p>
          <a:p>
            <a:pPr algn="ctr" eaLnBrk="1" latin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algn="ctr" eaLnBrk="1" latinLnBrk="1" hangingPunct="1">
              <a:lnSpc>
                <a:spcPct val="7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401" grpId="0"/>
      <p:bldP spid="16411" grpId="0"/>
      <p:bldP spid="164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6050" y="10525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间接访问运算符，获取指针指向的变量的内容。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 main()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		    </a:t>
            </a:r>
            <a:r>
              <a:rPr lang="en-US" altLang="zh-CN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此处</a:t>
            </a:r>
            <a:r>
              <a:rPr lang="en-US" altLang="zh-CN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表示定义指针</a:t>
            </a:r>
            <a:endParaRPr lang="en-US" altLang="zh-CN" sz="24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=10;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=&amp;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	</a:t>
            </a:r>
            <a:r>
              <a:rPr lang="en-US" altLang="zh-CN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//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指针</a:t>
            </a:r>
            <a:r>
              <a:rPr lang="en-US" altLang="zh-CN" sz="2400" b="1" kern="0" dirty="0" err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指向变量</a:t>
            </a:r>
            <a:r>
              <a:rPr lang="en-US" altLang="zh-CN" sz="2400" b="1" kern="0" dirty="0" err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iCount</a:t>
            </a:r>
            <a:endParaRPr lang="en-US" altLang="zh-CN" sz="24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  </a:t>
            </a:r>
            <a:r>
              <a:rPr lang="en-US" altLang="zh-CN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此处*表示取指针</a:t>
            </a:r>
            <a:r>
              <a:rPr lang="en-US" altLang="zh-CN" sz="2400" b="1" kern="0" dirty="0" err="1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指向的变量的内容</a:t>
            </a:r>
            <a:endParaRPr lang="en-US" altLang="zh-CN" sz="24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=20;		    </a:t>
            </a:r>
            <a:r>
              <a:rPr lang="en-US" altLang="zh-CN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kern="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给指针指向的变量赋值</a:t>
            </a:r>
            <a:endParaRPr lang="en-US" altLang="zh-CN" sz="2400" b="1" kern="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return 1;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间接引用指针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050" y="10525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间接访问运算符，获取指针指向的变量的内容。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 main()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		    //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此处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表示定义指针</a:t>
            </a:r>
            <a:endParaRPr lang="en-US" altLang="zh-CN" sz="24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=10;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=&amp;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	    //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指针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指向变量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iCount</a:t>
            </a:r>
            <a:endParaRPr lang="en-US" altLang="zh-CN" sz="24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  //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此处*表示取指针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指向的变量的内容</a:t>
            </a:r>
            <a:endParaRPr lang="en-US" altLang="zh-CN" sz="24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=20;		    //</a:t>
            </a:r>
            <a:r>
              <a:rPr lang="zh-CN" altLang="en-US" sz="2400" b="1" kern="0" dirty="0">
                <a:latin typeface="宋体" pitchFamily="2" charset="-122"/>
                <a:ea typeface="宋体" pitchFamily="2" charset="-122"/>
              </a:rPr>
              <a:t>给指针指向的变量赋值</a:t>
            </a:r>
            <a:endParaRPr lang="en-US" altLang="zh-CN" sz="24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&lt;&lt;*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4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	return 1;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宋体" pitchFamily="2" charset="-122"/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间接引用指针</a:t>
            </a:r>
          </a:p>
        </p:txBody>
      </p:sp>
      <p:grpSp>
        <p:nvGrpSpPr>
          <p:cNvPr id="28675" name="组合 1"/>
          <p:cNvGrpSpPr>
            <a:grpSpLocks/>
          </p:cNvGrpSpPr>
          <p:nvPr/>
        </p:nvGrpSpPr>
        <p:grpSpPr bwMode="auto">
          <a:xfrm>
            <a:off x="1727200" y="2757488"/>
            <a:ext cx="5749925" cy="1103312"/>
            <a:chOff x="1727944" y="2757632"/>
            <a:chExt cx="5749925" cy="1103416"/>
          </a:xfrm>
        </p:grpSpPr>
        <p:sp>
          <p:nvSpPr>
            <p:cNvPr id="28677" name="矩形 6"/>
            <p:cNvSpPr>
              <a:spLocks noChangeArrowheads="1"/>
            </p:cNvSpPr>
            <p:nvPr/>
          </p:nvSpPr>
          <p:spPr bwMode="auto">
            <a:xfrm>
              <a:off x="1727944" y="3140255"/>
              <a:ext cx="1871663" cy="72079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8678" name="矩形 7"/>
            <p:cNvSpPr>
              <a:spLocks noChangeArrowheads="1"/>
            </p:cNvSpPr>
            <p:nvPr/>
          </p:nvSpPr>
          <p:spPr bwMode="auto">
            <a:xfrm>
              <a:off x="5606207" y="3140255"/>
              <a:ext cx="1871662" cy="72079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53882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8679" name="TextBox 8"/>
            <p:cNvSpPr txBox="1">
              <a:spLocks noChangeArrowheads="1"/>
            </p:cNvSpPr>
            <p:nvPr/>
          </p:nvSpPr>
          <p:spPr bwMode="auto">
            <a:xfrm>
              <a:off x="2350252" y="2780193"/>
              <a:ext cx="746815" cy="38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iPtr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0" name="TextBox 9"/>
            <p:cNvSpPr txBox="1">
              <a:spLocks noChangeArrowheads="1"/>
            </p:cNvSpPr>
            <p:nvPr/>
          </p:nvSpPr>
          <p:spPr bwMode="auto">
            <a:xfrm>
              <a:off x="5935008" y="2757632"/>
              <a:ext cx="1213575" cy="38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iCount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1" name="TextBox 10"/>
            <p:cNvSpPr txBox="1">
              <a:spLocks noChangeArrowheads="1"/>
            </p:cNvSpPr>
            <p:nvPr/>
          </p:nvSpPr>
          <p:spPr bwMode="auto">
            <a:xfrm>
              <a:off x="1743463" y="3306732"/>
              <a:ext cx="1856624" cy="38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0000:F822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2" name="TextBox 11"/>
            <p:cNvSpPr txBox="1">
              <a:spLocks noChangeArrowheads="1"/>
            </p:cNvSpPr>
            <p:nvPr/>
          </p:nvSpPr>
          <p:spPr bwMode="auto">
            <a:xfrm>
              <a:off x="6124267" y="3306732"/>
              <a:ext cx="746815" cy="38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3" name="TextBox 12"/>
            <p:cNvSpPr txBox="1">
              <a:spLocks noChangeArrowheads="1"/>
            </p:cNvSpPr>
            <p:nvPr/>
          </p:nvSpPr>
          <p:spPr bwMode="auto">
            <a:xfrm>
              <a:off x="4032122" y="2925835"/>
              <a:ext cx="1856624" cy="38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0000:F822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684" name="直接箭头连接符 14"/>
            <p:cNvCxnSpPr>
              <a:cxnSpLocks noChangeShapeType="1"/>
              <a:stCxn id="28678" idx="1"/>
            </p:cNvCxnSpPr>
            <p:nvPr/>
          </p:nvCxnSpPr>
          <p:spPr bwMode="auto">
            <a:xfrm flipH="1">
              <a:off x="3599607" y="3500652"/>
              <a:ext cx="20066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 type="arrow" w="med" len="med"/>
              <a:tailEnd/>
            </a:ln>
            <a:effectLst>
              <a:outerShdw dist="53882" dir="135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7011988" y="2746375"/>
            <a:ext cx="12128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5112" y="304801"/>
            <a:ext cx="7543800" cy="963960"/>
          </a:xfrm>
        </p:spPr>
        <p:txBody>
          <a:bodyPr/>
          <a:lstStyle/>
          <a:p>
            <a:r>
              <a:rPr lang="zh-CN" altLang="en-US" dirty="0"/>
              <a:t>课程评价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8412" y="1484784"/>
            <a:ext cx="7543800" cy="460851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平时实验成绩       </a:t>
            </a:r>
            <a:r>
              <a:rPr lang="en-US" altLang="zh-CN" sz="2800" b="1" dirty="0"/>
              <a:t>40%</a:t>
            </a:r>
          </a:p>
          <a:p>
            <a:r>
              <a:rPr lang="zh-CN" altLang="en-US" sz="2800" b="1" dirty="0"/>
              <a:t>期中机试             </a:t>
            </a:r>
            <a:r>
              <a:rPr lang="en-US" altLang="zh-CN" sz="2800" b="1" dirty="0"/>
              <a:t>20%</a:t>
            </a:r>
          </a:p>
          <a:p>
            <a:r>
              <a:rPr lang="zh-CN" altLang="en-US" sz="2800" b="1" dirty="0"/>
              <a:t>期末上机考试       </a:t>
            </a:r>
            <a:r>
              <a:rPr lang="en-US" altLang="zh-CN" sz="2800" b="1" dirty="0"/>
              <a:t>40%</a:t>
            </a:r>
          </a:p>
          <a:p>
            <a:pPr lvl="1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174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050" y="1052513"/>
            <a:ext cx="9934575" cy="5805487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华文楷体" pitchFamily="2" charset="-122"/>
              </a:rPr>
              <a:t>			    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iCount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; 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 *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iPtr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;                       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  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iCount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, *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iPtr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=&amp;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iCount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	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iPtr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=&amp;</a:t>
            </a:r>
            <a:r>
              <a:rPr lang="en-US" altLang="zh-CN" sz="3200" b="1" kern="0" dirty="0" err="1">
                <a:latin typeface="Times New Roman" pitchFamily="18" charset="0"/>
                <a:ea typeface="华文楷体" pitchFamily="2" charset="-122"/>
              </a:rPr>
              <a:t>iCount</a:t>
            </a:r>
            <a:r>
              <a:rPr lang="en-US" altLang="zh-CN" sz="3200" b="1" kern="0" dirty="0">
                <a:latin typeface="Times New Roman" pitchFamily="18" charset="0"/>
                <a:ea typeface="华文楷体" pitchFamily="2" charset="-122"/>
              </a:rPr>
              <a:t>;	    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Times New Roman" pitchFamily="18" charset="0"/>
                <a:ea typeface="华文楷体" pitchFamily="2" charset="-122"/>
              </a:rPr>
              <a:t>	</a:t>
            </a:r>
          </a:p>
        </p:txBody>
      </p:sp>
      <p:sp>
        <p:nvSpPr>
          <p:cNvPr id="29699" name="右大括号 4"/>
          <p:cNvSpPr>
            <a:spLocks/>
          </p:cNvSpPr>
          <p:nvPr/>
        </p:nvSpPr>
        <p:spPr bwMode="auto">
          <a:xfrm>
            <a:off x="3887788" y="1916113"/>
            <a:ext cx="431800" cy="1296987"/>
          </a:xfrm>
          <a:prstGeom prst="rightBrace">
            <a:avLst>
              <a:gd name="adj1" fmla="val 8344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med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思考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5" y="1196752"/>
            <a:ext cx="9072563" cy="49294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以下两条语句有何不同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是不是写错了？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; </a:t>
            </a:r>
          </a:p>
          <a:p>
            <a:pPr marL="0" indent="0">
              <a:buNone/>
            </a:pP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解释：   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   类型*　指针变量名　  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突出“指针类型”</a:t>
            </a: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      或：类型　*指针变量名     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突出“指针”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这两种定义形式在使用时有什么区别？</a:t>
            </a:r>
          </a:p>
          <a:p>
            <a:pPr marL="0" indent="0">
              <a:buNone/>
            </a:pP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   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使用后者，可连续定义若干个指针变量。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如：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*p,*q,*t;</a:t>
            </a:r>
          </a:p>
          <a:p>
            <a:pPr marL="0" indent="0"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但使用前者时，只能一个一个地定义。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    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  如：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q;int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* p; 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* t; </a:t>
            </a:r>
          </a:p>
          <a:p>
            <a:pPr marL="0" indent="0"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	</a:t>
            </a:r>
            <a:endParaRPr lang="zh-CN" altLang="en-US" sz="20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5998" y="2852936"/>
            <a:ext cx="59046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第一种正确，第二种错误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B.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第一种错误，第二种正确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C.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都正确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998" y="4791928"/>
            <a:ext cx="16273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答案：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3511651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思考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下列语句是否正确？如果正确，完成了什么工作？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p,q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定义了一个指针（变量）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和一个整型变量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q.</a:t>
            </a:r>
          </a:p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B.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定义了两个指针型变量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C.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错误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正确答案：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2735971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两个与指针变量有关的运算符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8525" indent="-457200"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＆</a:t>
            </a:r>
            <a:r>
              <a:rPr lang="en-US" altLang="zh-CN" dirty="0"/>
              <a:t>:</a:t>
            </a:r>
            <a:r>
              <a:rPr lang="zh-CN" altLang="en-US" dirty="0"/>
              <a:t>    取地址运算符</a:t>
            </a:r>
            <a:endParaRPr lang="en-US" altLang="zh-CN" dirty="0"/>
          </a:p>
          <a:p>
            <a:pPr marL="441325" indent="0" eaLnBrk="1" hangingPunct="1">
              <a:buNone/>
            </a:pPr>
            <a:r>
              <a:rPr lang="zh-CN" altLang="en-US" dirty="0"/>
              <a:t>      功能：求所指变量的地址</a:t>
            </a:r>
          </a:p>
          <a:p>
            <a:pPr marL="898525" indent="-457200"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*</a:t>
            </a:r>
            <a:r>
              <a:rPr lang="en-US" altLang="zh-CN" dirty="0"/>
              <a:t>:</a:t>
            </a:r>
            <a:r>
              <a:rPr lang="zh-CN" altLang="en-US" dirty="0"/>
              <a:t>   指针运算符（或称间接访问运算符）</a:t>
            </a:r>
            <a:endParaRPr lang="en-US" altLang="zh-CN" dirty="0"/>
          </a:p>
          <a:p>
            <a:pPr marL="441325" indent="0" eaLnBrk="1" hangingPunct="1">
              <a:buNone/>
            </a:pPr>
            <a:r>
              <a:rPr lang="zh-CN" altLang="en-US" dirty="0"/>
              <a:t>      功能：该指针所指向的对象的值</a:t>
            </a:r>
          </a:p>
          <a:p>
            <a:pPr indent="-6350" eaLnBrk="1" hangingPunct="1">
              <a:buFontTx/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indent="-6350" eaLnBrk="1" hangingPunct="1">
              <a:buFontTx/>
              <a:buNone/>
            </a:pPr>
            <a:r>
              <a:rPr lang="zh-CN" altLang="en-US" dirty="0"/>
              <a:t> &amp;</a:t>
            </a:r>
            <a:r>
              <a:rPr lang="en-US" altLang="zh-CN" dirty="0"/>
              <a:t>a</a:t>
            </a:r>
            <a:r>
              <a:rPr lang="zh-CN" altLang="en-US" dirty="0"/>
              <a:t>为变量</a:t>
            </a:r>
            <a:r>
              <a:rPr lang="en-US" altLang="zh-CN" dirty="0"/>
              <a:t>a</a:t>
            </a:r>
            <a:r>
              <a:rPr lang="zh-CN" altLang="en-US" dirty="0"/>
              <a:t>的地址，</a:t>
            </a:r>
            <a:endParaRPr lang="en-US" altLang="zh-CN" dirty="0"/>
          </a:p>
          <a:p>
            <a:pPr indent="-6350" eaLnBrk="1" hangingPunct="1">
              <a:buFontTx/>
              <a:buNone/>
            </a:pPr>
            <a:r>
              <a:rPr lang="zh-CN" altLang="en-US" dirty="0"/>
              <a:t>*</a:t>
            </a:r>
            <a:r>
              <a:rPr lang="en-US" altLang="zh-CN" dirty="0"/>
              <a:t>p</a:t>
            </a:r>
            <a:r>
              <a:rPr lang="zh-CN" altLang="en-US" dirty="0"/>
              <a:t>为指针变量</a:t>
            </a:r>
            <a:r>
              <a:rPr lang="en-US" altLang="zh-CN" dirty="0"/>
              <a:t>p</a:t>
            </a:r>
            <a:r>
              <a:rPr lang="zh-CN" altLang="en-US" dirty="0"/>
              <a:t>所指向的存储单元。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096044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当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和*相遇的时候（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）？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如果已执行了</a:t>
            </a:r>
            <a:r>
              <a:rPr lang="zh-CN" altLang="en-US" dirty="0">
                <a:latin typeface="Arial" charset="0"/>
              </a:rPr>
              <a:t>“</a:t>
            </a:r>
            <a:r>
              <a:rPr lang="en-US" altLang="zh-CN" dirty="0"/>
              <a:t>pointer_1=&amp;a;</a:t>
            </a:r>
            <a:r>
              <a:rPr lang="en-US" altLang="zh-CN" dirty="0">
                <a:latin typeface="Arial" charset="0"/>
              </a:rPr>
              <a:t>”</a:t>
            </a:r>
            <a:r>
              <a:rPr lang="zh-CN" altLang="en-US" dirty="0"/>
              <a:t>语句，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请问&amp;*</a:t>
            </a:r>
            <a:r>
              <a:rPr lang="en-US" altLang="zh-CN" dirty="0"/>
              <a:t>pointer_1</a:t>
            </a:r>
            <a:r>
              <a:rPr lang="zh-CN" altLang="en-US" dirty="0"/>
              <a:t>的含义是什么？</a:t>
            </a:r>
            <a:endParaRPr lang="en-US" altLang="zh-CN" dirty="0"/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答：</a:t>
            </a:r>
            <a:r>
              <a:rPr lang="zh-CN" altLang="en-US" sz="2400" dirty="0"/>
              <a:t>先进行*</a:t>
            </a:r>
            <a:r>
              <a:rPr lang="en-US" altLang="zh-CN" sz="2400" dirty="0"/>
              <a:t>pointer_1</a:t>
            </a:r>
            <a:r>
              <a:rPr lang="zh-CN" altLang="en-US" sz="2400" dirty="0"/>
              <a:t>的运算，它就是变量</a:t>
            </a:r>
            <a:r>
              <a:rPr lang="en-US" altLang="zh-CN" sz="2400" dirty="0"/>
              <a:t>a，</a:t>
            </a:r>
            <a:r>
              <a:rPr lang="zh-CN" altLang="en-US" sz="2400" dirty="0"/>
              <a:t>再执行&amp;运算。因此，&amp;*</a:t>
            </a:r>
            <a:r>
              <a:rPr lang="en-US" altLang="zh-CN" sz="2400" dirty="0"/>
              <a:t>pointer_1</a:t>
            </a:r>
            <a:r>
              <a:rPr lang="zh-CN" altLang="en-US" sz="2400" dirty="0"/>
              <a:t>与&amp;</a:t>
            </a:r>
            <a:r>
              <a:rPr lang="en-US" altLang="zh-CN" sz="2400" dirty="0"/>
              <a:t>a</a:t>
            </a:r>
            <a:r>
              <a:rPr lang="zh-CN" altLang="en-US" sz="2400" dirty="0"/>
              <a:t>相同，即变量</a:t>
            </a:r>
            <a:r>
              <a:rPr lang="en-US" altLang="zh-CN" sz="2400" dirty="0"/>
              <a:t>a</a:t>
            </a:r>
            <a:r>
              <a:rPr lang="zh-CN" altLang="en-US" sz="2400" dirty="0"/>
              <a:t>的地址。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400" dirty="0"/>
              <a:t>即： </a:t>
            </a:r>
            <a:r>
              <a:rPr lang="zh-CN" altLang="en-US" sz="2400" dirty="0">
                <a:solidFill>
                  <a:srgbClr val="FF0000"/>
                </a:solidFill>
              </a:rPr>
              <a:t>&amp;*</a:t>
            </a:r>
            <a:r>
              <a:rPr lang="en-US" altLang="zh-CN" sz="2400" dirty="0">
                <a:solidFill>
                  <a:srgbClr val="FF0000"/>
                </a:solidFill>
              </a:rPr>
              <a:t>pointer_1</a:t>
            </a:r>
            <a:r>
              <a:rPr lang="zh-CN" altLang="en-US" sz="2400" dirty="0">
                <a:solidFill>
                  <a:srgbClr val="FF0000"/>
                </a:solidFill>
              </a:rPr>
              <a:t>等价于 </a:t>
            </a:r>
            <a:r>
              <a:rPr lang="en-US" altLang="zh-CN" sz="2400" dirty="0">
                <a:solidFill>
                  <a:srgbClr val="FF0000"/>
                </a:solidFill>
              </a:rPr>
              <a:t>pointer_1</a:t>
            </a:r>
          </a:p>
          <a:p>
            <a:r>
              <a:rPr lang="zh-CN" altLang="en-US" dirty="0"/>
              <a:t>如果有</a:t>
            </a:r>
            <a:r>
              <a:rPr lang="en-US" altLang="zh-CN" dirty="0"/>
              <a:t>pointer_２=&amp;*pointer_1；</a:t>
            </a:r>
            <a:r>
              <a:rPr lang="zh-CN" altLang="en-US" dirty="0"/>
              <a:t>它的作用是</a:t>
            </a:r>
            <a:r>
              <a:rPr lang="en-US" altLang="zh-CN" dirty="0"/>
              <a:t>?</a:t>
            </a:r>
          </a:p>
          <a:p>
            <a:pPr marL="0" indent="0">
              <a:spcBef>
                <a:spcPts val="2400"/>
              </a:spcBef>
              <a:spcAft>
                <a:spcPts val="2400"/>
              </a:spcAft>
              <a:buNone/>
            </a:pPr>
            <a:r>
              <a:rPr lang="zh-CN" altLang="en-US" sz="2400" dirty="0"/>
              <a:t>答：等价于</a:t>
            </a:r>
            <a:r>
              <a:rPr lang="en-US" altLang="zh-CN" sz="2400" dirty="0">
                <a:solidFill>
                  <a:srgbClr val="FF0000"/>
                </a:solidFill>
              </a:rPr>
              <a:t>pointer_２=</a:t>
            </a:r>
            <a:r>
              <a:rPr lang="zh-CN" altLang="en-US" sz="2400" dirty="0">
                <a:solidFill>
                  <a:srgbClr val="FF0000"/>
                </a:solidFill>
              </a:rPr>
              <a:t>&amp;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/>
              <a:t>，即，</a:t>
            </a:r>
            <a:r>
              <a:rPr lang="en-US" altLang="zh-CN" sz="2400" dirty="0"/>
              <a:t> pointer_２</a:t>
            </a:r>
            <a:r>
              <a:rPr lang="zh-CN" altLang="en-US" sz="2400" dirty="0"/>
              <a:t>指向了变量ａ。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&amp;</a:t>
            </a:r>
            <a:r>
              <a:rPr lang="zh-CN" altLang="en-US" dirty="0">
                <a:latin typeface="Arial" charset="0"/>
              </a:rPr>
              <a:t>”</a:t>
            </a:r>
            <a:r>
              <a:rPr lang="zh-CN" altLang="en-US" dirty="0"/>
              <a:t>和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*</a:t>
            </a:r>
            <a:r>
              <a:rPr lang="zh-CN" altLang="en-US" dirty="0">
                <a:latin typeface="Arial" charset="0"/>
              </a:rPr>
              <a:t>”</a:t>
            </a:r>
            <a:r>
              <a:rPr lang="zh-CN" altLang="en-US" dirty="0"/>
              <a:t>两个运算符的优先级别相同，但按自右至左方向结合。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1272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当</a:t>
            </a:r>
            <a:r>
              <a:rPr lang="en-US" altLang="zh-CN" dirty="0">
                <a:solidFill>
                  <a:schemeClr val="bg1"/>
                </a:solidFill>
              </a:rPr>
              <a:t>&amp;</a:t>
            </a:r>
            <a:r>
              <a:rPr lang="zh-CN" altLang="en-US" dirty="0">
                <a:solidFill>
                  <a:schemeClr val="bg1"/>
                </a:solidFill>
              </a:rPr>
              <a:t>和*相遇的时候（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）？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如果已执行了</a:t>
            </a:r>
            <a:r>
              <a:rPr lang="zh-CN" altLang="en-US" dirty="0">
                <a:latin typeface="Arial" charset="0"/>
              </a:rPr>
              <a:t>“</a:t>
            </a:r>
            <a:r>
              <a:rPr lang="en-US" altLang="zh-CN" dirty="0"/>
              <a:t>pointer_1=&amp;a;</a:t>
            </a:r>
            <a:r>
              <a:rPr lang="en-US" altLang="zh-CN" dirty="0">
                <a:latin typeface="Arial" charset="0"/>
              </a:rPr>
              <a:t>”</a:t>
            </a:r>
            <a:r>
              <a:rPr lang="zh-CN" altLang="en-US" dirty="0"/>
              <a:t>语句， *</a:t>
            </a:r>
            <a:r>
              <a:rPr lang="en-US" altLang="zh-CN" dirty="0"/>
              <a:t>&amp;a</a:t>
            </a:r>
            <a:r>
              <a:rPr lang="zh-CN" altLang="en-US" dirty="0"/>
              <a:t>的含义是什么？</a:t>
            </a:r>
          </a:p>
          <a:p>
            <a:pPr marL="0" indent="0">
              <a:buNone/>
            </a:pPr>
            <a:r>
              <a:rPr lang="zh-CN" altLang="en-US" dirty="0"/>
              <a:t>答：先进行</a:t>
            </a:r>
            <a:r>
              <a:rPr lang="en-US" altLang="zh-CN" dirty="0"/>
              <a:t>&amp;a</a:t>
            </a:r>
            <a:r>
              <a:rPr lang="zh-CN" altLang="en-US" dirty="0"/>
              <a:t>的运算，得</a:t>
            </a:r>
            <a:r>
              <a:rPr lang="en-US" altLang="zh-CN" dirty="0"/>
              <a:t>a</a:t>
            </a:r>
            <a:r>
              <a:rPr lang="zh-CN" altLang="en-US" dirty="0"/>
              <a:t>的地址，再进行*运算，即</a:t>
            </a:r>
            <a:r>
              <a:rPr lang="en-US" altLang="zh-CN" dirty="0"/>
              <a:t>&amp;a</a:t>
            </a:r>
            <a:r>
              <a:rPr lang="zh-CN" altLang="en-US" dirty="0"/>
              <a:t>所指向的变量，*</a:t>
            </a:r>
            <a:r>
              <a:rPr lang="en-US" altLang="zh-CN" dirty="0"/>
              <a:t>&amp;a</a:t>
            </a:r>
            <a:r>
              <a:rPr lang="zh-CN" altLang="en-US" dirty="0"/>
              <a:t>和*</a:t>
            </a:r>
            <a:r>
              <a:rPr lang="en-US" altLang="zh-CN" dirty="0"/>
              <a:t>pointer_1</a:t>
            </a:r>
            <a:r>
              <a:rPr lang="zh-CN" altLang="en-US" dirty="0"/>
              <a:t>的作用是一样的，它们等价于变量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即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&amp;a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/>
              <a:t>等价。</a:t>
            </a:r>
          </a:p>
        </p:txBody>
      </p:sp>
      <p:pic>
        <p:nvPicPr>
          <p:cNvPr id="4" name="Picture 3" descr="F:\计算机事业部电子教案\C++程序设计\tu\tu\图6.7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16" y="4875213"/>
            <a:ext cx="48006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5757926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20688" y="76200"/>
            <a:ext cx="9072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指针变量的地址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6050" y="908050"/>
            <a:ext cx="9934575" cy="5805488"/>
          </a:xfrm>
          <a:prstGeom prst="rect">
            <a:avLst/>
          </a:prstGeom>
          <a:noFill/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指针变量也有自己的内存地址。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449262" lvl="1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main()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  {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=18,*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=&amp;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		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&lt;&lt;*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&lt;&lt;&amp;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iCount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 //</a:t>
            </a:r>
            <a:r>
              <a:rPr lang="zh-CN" altLang="en-US" sz="2800" b="1" kern="0" dirty="0">
                <a:latin typeface="宋体" pitchFamily="2" charset="-122"/>
                <a:ea typeface="宋体" pitchFamily="2" charset="-122"/>
              </a:rPr>
              <a:t>输出指针变量的地址</a:t>
            </a:r>
            <a:endParaRPr lang="en-US" altLang="zh-CN" sz="2800" b="1" kern="0" dirty="0">
              <a:latin typeface="宋体" pitchFamily="2" charset="-122"/>
              <a:ea typeface="宋体" pitchFamily="2" charset="-122"/>
            </a:endParaRP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cout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&lt;&lt;&amp;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iPtr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&lt;&lt;</a:t>
            </a:r>
            <a:r>
              <a:rPr lang="en-US" altLang="zh-CN" sz="2800" b="1" kern="0" dirty="0" err="1">
                <a:latin typeface="宋体" pitchFamily="2" charset="-122"/>
                <a:ea typeface="宋体" pitchFamily="2" charset="-122"/>
              </a:rPr>
              <a:t>endl</a:t>
            </a: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;	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    return 1;	   </a:t>
            </a:r>
          </a:p>
          <a:p>
            <a:pPr marL="7937" indent="0">
              <a:lnSpc>
                <a:spcPct val="120000"/>
              </a:lnSpc>
              <a:buClr>
                <a:srgbClr val="003399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宋体" pitchFamily="2" charset="-122"/>
                <a:ea typeface="宋体" pitchFamily="2" charset="-122"/>
              </a:rPr>
              <a:t>    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64" y="1922122"/>
            <a:ext cx="6813297" cy="3415060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4000" y="1071563"/>
            <a:ext cx="3929063" cy="5592762"/>
          </a:xfrm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char   *p;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	char    c = ‘a’;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*p = ‘b’;        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	 p  = &amp;c;       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 p  =  ‘b’;       </a:t>
            </a:r>
          </a:p>
          <a:p>
            <a:pPr>
              <a:buFontTx/>
              <a:buNone/>
              <a:defRPr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   *p = ‘b’;       </a:t>
            </a:r>
          </a:p>
          <a:p>
            <a:pPr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33795" name="Rectangle 51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3540125" y="2778125"/>
            <a:ext cx="128587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//error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3540125" y="3367088"/>
            <a:ext cx="12858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//right</a:t>
            </a:r>
            <a:endParaRPr lang="zh-CN" altLang="en-US" sz="28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3540125" y="3929063"/>
            <a:ext cx="12858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//error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3540125" y="4500563"/>
            <a:ext cx="128587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//right</a:t>
            </a:r>
            <a:endParaRPr lang="zh-CN" altLang="en-US" sz="28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3" grpId="0" autoUpdateAnimBg="0"/>
      <p:bldP spid="12294" grpId="0" autoUpdateAnimBg="0"/>
      <p:bldP spid="1229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分析程序结果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36625" y="1143000"/>
            <a:ext cx="84613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n,*p,*q;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p=&amp;n;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5;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++*p;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(*p)++;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= p;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&lt;&lt;*q&lt;&lt;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ransition spd="med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3697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8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36870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1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2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3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4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5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6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7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8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9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0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1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2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3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4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5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6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7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8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9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0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1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2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3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4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5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6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7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8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9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0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1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2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3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4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5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6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7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8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9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0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1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2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3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4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5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6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7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8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9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0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1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2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3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4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5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6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7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8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9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0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1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2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3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4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5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6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7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8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9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0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1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2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3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4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5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6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7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8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9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0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1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2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3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4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5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6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7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8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9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0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1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2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3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4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5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6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7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8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9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0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1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2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3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4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5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6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6869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286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3300"/>
                </a:solidFill>
              </a:rPr>
              <a:t>指针的使用注意事项</a:t>
            </a:r>
            <a:endParaRPr lang="en-US" altLang="zh-CN" sz="44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056012"/>
      </p:ext>
    </p:extLst>
  </p:cSld>
  <p:clrMapOvr>
    <a:masterClrMapping/>
  </p:clrMapOvr>
  <p:transition spd="med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7096C-FDEF-404D-934A-7C2019AF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网课安排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A2F44-503B-40F5-8929-44D1C6E8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理论课，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</a:rPr>
              <a:t>Blackboard+</a:t>
            </a:r>
            <a:r>
              <a:rPr lang="zh-CN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腾讯课堂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周</a:t>
            </a:r>
            <a:r>
              <a:rPr lang="zh-CN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二</a:t>
            </a:r>
            <a:r>
              <a:rPr lang="zh-CN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上午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3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</a:rPr>
              <a:t>-5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  </a:t>
            </a:r>
            <a:r>
              <a:rPr lang="zh-CN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10:15~12:25</a:t>
            </a:r>
            <a:r>
              <a:rPr lang="zh-CN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）</a:t>
            </a:r>
            <a:endParaRPr lang="en-US" altLang="zh-CN" sz="1800" dirty="0">
              <a:solidFill>
                <a:srgbClr val="000000"/>
              </a:solidFill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blackboard </a:t>
            </a:r>
            <a:r>
              <a:rPr lang="zh-CN" altLang="en-US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发布课件等相关材料</a:t>
            </a:r>
            <a:endParaRPr lang="en-US" altLang="zh-CN" dirty="0">
              <a:solidFill>
                <a:srgbClr val="000000"/>
              </a:solidFill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腾讯课堂</a:t>
            </a:r>
            <a:endParaRPr lang="en-US" altLang="zh-CN" dirty="0">
              <a:solidFill>
                <a:srgbClr val="000000"/>
              </a:solidFill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407526" lvl="1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</a:t>
            </a:r>
            <a:endParaRPr lang="zh-CN" altLang="en-US" dirty="0"/>
          </a:p>
        </p:txBody>
      </p:sp>
      <p:pic>
        <p:nvPicPr>
          <p:cNvPr id="6" name="图片 5" descr="QR 代码&#10;&#10;描述已自动生成">
            <a:extLst>
              <a:ext uri="{FF2B5EF4-FFF2-40B4-BE49-F238E27FC236}">
                <a16:creationId xmlns:a16="http://schemas.microsoft.com/office/drawing/2014/main" id="{DC12B71F-BC3D-471A-87B5-1A3436EC5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39" b="15924"/>
          <a:stretch/>
        </p:blipFill>
        <p:spPr>
          <a:xfrm>
            <a:off x="6624489" y="2531740"/>
            <a:ext cx="2448272" cy="37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66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4" y="1124744"/>
            <a:ext cx="9072563" cy="5001419"/>
          </a:xfrm>
        </p:spPr>
        <p:txBody>
          <a:bodyPr/>
          <a:lstStyle/>
          <a:p>
            <a:pPr marL="0" indent="-457200" eaLnBrk="1" hangingPunct="1"/>
            <a:r>
              <a:rPr lang="zh-CN" altLang="en-US" sz="3200" dirty="0"/>
              <a:t>在定义指针变量时要注意： </a:t>
            </a:r>
          </a:p>
          <a:p>
            <a:pPr indent="-6350" eaLnBrk="1" hangingPunct="1">
              <a:buFontTx/>
              <a:buNone/>
            </a:pPr>
            <a:r>
              <a:rPr lang="zh-CN" altLang="en-US" sz="2800" dirty="0"/>
              <a:t>(1) 不能用一个整数给一个指针变量赋初值。</a:t>
            </a:r>
          </a:p>
          <a:p>
            <a:pPr indent="-6350" eaLnBrk="1" hangingPunct="1">
              <a:buFontTx/>
              <a:buNone/>
            </a:pPr>
            <a:r>
              <a:rPr lang="zh-CN" altLang="en-US" sz="2800" dirty="0"/>
              <a:t>(2) 在定义指针变量时必须指定基类型。</a:t>
            </a:r>
            <a:endParaRPr lang="en-US" altLang="zh-CN" sz="2800" dirty="0"/>
          </a:p>
          <a:p>
            <a:pPr indent="-6350" eaLnBrk="1" hangingPunct="1">
              <a:buFontTx/>
              <a:buNone/>
            </a:pPr>
            <a:r>
              <a:rPr lang="en-US" altLang="zh-CN" sz="2800" dirty="0"/>
              <a:t>(3) </a:t>
            </a:r>
            <a:r>
              <a:rPr lang="zh-CN" altLang="en-US" sz="2800" dirty="0"/>
              <a:t>先定义，</a:t>
            </a:r>
            <a:r>
              <a:rPr lang="zh-CN" altLang="en-US" sz="2800" dirty="0">
                <a:solidFill>
                  <a:srgbClr val="FF0000"/>
                </a:solidFill>
              </a:rPr>
              <a:t>并经初始化</a:t>
            </a:r>
            <a:r>
              <a:rPr lang="zh-CN" altLang="en-US" sz="2800" dirty="0"/>
              <a:t>，然后再使用。</a:t>
            </a:r>
            <a:endParaRPr lang="en-US" altLang="zh-CN" sz="2800" dirty="0"/>
          </a:p>
          <a:p>
            <a:pPr indent="-6350" eaLnBrk="1" hangingPunct="1">
              <a:buFontTx/>
              <a:buNone/>
            </a:pPr>
            <a:r>
              <a:rPr lang="en-US" altLang="zh-CN" sz="2800" dirty="0"/>
              <a:t>(4) </a:t>
            </a:r>
            <a:r>
              <a:rPr lang="zh-CN" altLang="en-US" sz="2800" dirty="0"/>
              <a:t>指针赋值类型需相同或相容。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86965019"/>
      </p:ext>
    </p:extLst>
  </p:cSld>
  <p:clrMapOvr>
    <a:masterClrMapping/>
  </p:clrMapOvr>
  <p:transition spd="med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指出下列代码的错误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/>
              <a:t>例子</a:t>
            </a:r>
            <a:r>
              <a:rPr lang="en-US" altLang="zh-CN" b="1" dirty="0"/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* </a:t>
            </a:r>
            <a:r>
              <a:rPr lang="en-US" altLang="zh-CN" sz="3200" dirty="0" err="1"/>
              <a:t>age_ptr</a:t>
            </a:r>
            <a:r>
              <a:rPr lang="en-US" altLang="zh-CN" sz="3200" dirty="0"/>
              <a:t>; *</a:t>
            </a:r>
            <a:r>
              <a:rPr lang="en-US" altLang="zh-CN" sz="3200" dirty="0" err="1"/>
              <a:t>age_ptr</a:t>
            </a:r>
            <a:r>
              <a:rPr lang="en-US" altLang="zh-CN" sz="3200" dirty="0"/>
              <a:t>=30;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//</a:t>
            </a:r>
            <a:r>
              <a:rPr lang="zh-CN" altLang="en-US" sz="2800" dirty="0">
                <a:solidFill>
                  <a:srgbClr val="FF0000"/>
                </a:solidFill>
              </a:rPr>
              <a:t>运行时产生错误，使用了未初始化的指针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200" dirty="0"/>
              <a:t>     </a:t>
            </a:r>
            <a:r>
              <a:rPr lang="en-US" altLang="zh-CN" sz="3200" dirty="0"/>
              <a:t>float salary;//</a:t>
            </a:r>
            <a:r>
              <a:rPr lang="zh-CN" altLang="en-US" sz="3200" dirty="0"/>
              <a:t>定义一个浮点变量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3200" dirty="0"/>
              <a:t>     </a:t>
            </a:r>
            <a:r>
              <a:rPr lang="en-US" altLang="zh-CN" sz="3200" dirty="0" err="1"/>
              <a:t>age_ptr</a:t>
            </a:r>
            <a:r>
              <a:rPr lang="en-US" altLang="zh-CN" sz="3200" dirty="0"/>
              <a:t>=&amp;salary;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FF0000"/>
                </a:solidFill>
              </a:rPr>
              <a:t>//</a:t>
            </a:r>
            <a:r>
              <a:rPr lang="zh-CN" altLang="en-US" sz="3200" dirty="0">
                <a:solidFill>
                  <a:srgbClr val="FF0000"/>
                </a:solidFill>
              </a:rPr>
              <a:t>错，类型不相符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53994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4824" y="1124744"/>
            <a:ext cx="9072563" cy="50014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空指针（</a:t>
            </a:r>
            <a:r>
              <a:rPr lang="en-US" altLang="zh-CN" sz="2800" dirty="0"/>
              <a:t>Null pointer)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</a:t>
            </a:r>
            <a:r>
              <a:rPr lang="zh-CN" altLang="en-US" sz="2400" dirty="0"/>
              <a:t>空指针的值为全</a:t>
            </a:r>
            <a:r>
              <a:rPr lang="en-US" altLang="zh-CN" sz="2400" dirty="0"/>
              <a:t>0</a:t>
            </a:r>
            <a:r>
              <a:rPr lang="zh-CN" altLang="en-US" sz="2400" dirty="0"/>
              <a:t>，用符号表示为</a:t>
            </a:r>
            <a:r>
              <a:rPr lang="en-US" altLang="zh-CN" sz="2400" dirty="0"/>
              <a:t>NULL</a:t>
            </a:r>
            <a:r>
              <a:rPr lang="zh-CN" altLang="en-US" sz="2400" dirty="0"/>
              <a:t>，内部定义在</a:t>
            </a:r>
            <a:r>
              <a:rPr lang="en-US" altLang="zh-CN" sz="2400" dirty="0" err="1"/>
              <a:t>iostream.h</a:t>
            </a:r>
            <a:r>
              <a:rPr lang="zh-CN" altLang="en-US" sz="2400" dirty="0"/>
              <a:t>或</a:t>
            </a:r>
            <a:r>
              <a:rPr lang="en-US" altLang="zh-CN" sz="2400" dirty="0" err="1"/>
              <a:t>string.h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zh-CN" altLang="en-US" sz="2400" dirty="0"/>
              <a:t>*</a:t>
            </a:r>
            <a:r>
              <a:rPr lang="en-US" altLang="zh-CN" sz="2400" dirty="0"/>
              <a:t>p=NULL;</a:t>
            </a:r>
          </a:p>
          <a:p>
            <a:pPr marL="0" indent="-457200" eaLnBrk="1" hangingPunct="1">
              <a:lnSpc>
                <a:spcPct val="90000"/>
              </a:lnSpc>
            </a:pPr>
            <a:r>
              <a:rPr lang="en-US" altLang="zh-CN" sz="2800" dirty="0"/>
              <a:t>void</a:t>
            </a:r>
            <a:r>
              <a:rPr lang="zh-CN" altLang="en-US" sz="2800" dirty="0"/>
              <a:t>指针</a:t>
            </a:r>
            <a:endParaRPr lang="en-US" altLang="zh-CN" sz="2800" dirty="0"/>
          </a:p>
          <a:p>
            <a:pPr marL="441325" lvl="1" indent="0">
              <a:buClr>
                <a:srgbClr val="FF0000"/>
              </a:buClr>
              <a:buSzPct val="60000"/>
              <a:buNone/>
            </a:pPr>
            <a:r>
              <a:rPr lang="zh-CN" altLang="en-US" sz="2400" dirty="0"/>
              <a:t>是指针类型，它不指向任何类型。</a:t>
            </a:r>
            <a:endParaRPr lang="en-US" altLang="zh-CN" sz="2400" dirty="0"/>
          </a:p>
          <a:p>
            <a:pPr marL="441325" lvl="1" indent="0">
              <a:buClr>
                <a:srgbClr val="FF0000"/>
              </a:buClr>
              <a:buSzPct val="60000"/>
              <a:buNone/>
            </a:pPr>
            <a:r>
              <a:rPr lang="zh-CN" altLang="en-US" sz="2400" dirty="0"/>
              <a:t>空指针类型不能进行指针运算，也不能进行间接引用。</a:t>
            </a:r>
            <a:endParaRPr lang="en-US" altLang="zh-CN" sz="2400" dirty="0"/>
          </a:p>
          <a:p>
            <a:pPr marL="441325" lvl="1" indent="0">
              <a:buClr>
                <a:srgbClr val="FF0000"/>
              </a:buClr>
              <a:buSzPct val="60000"/>
              <a:buNone/>
            </a:pPr>
            <a:r>
              <a:rPr lang="en-US" altLang="zh-CN" sz="2400" dirty="0"/>
              <a:t>void   </a:t>
            </a:r>
            <a:r>
              <a:rPr lang="zh-CN" altLang="en-US" sz="2400" dirty="0"/>
              <a:t>*</a:t>
            </a:r>
            <a:r>
              <a:rPr lang="en-US" altLang="zh-CN" sz="2400" dirty="0"/>
              <a:t>p;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19288117"/>
      </p:ext>
    </p:extLst>
  </p:cSld>
  <p:clrMapOvr>
    <a:masterClrMapping/>
  </p:clrMapOvr>
  <p:transition spd="med"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3697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8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68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36870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1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2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3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4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5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6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7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8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79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0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1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2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3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4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5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6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7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8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89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0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1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2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3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4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5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6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7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8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899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0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1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2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3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4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5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6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7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8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09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0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1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2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3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4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5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6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7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8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19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0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1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2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3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4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5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6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7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8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29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0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1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2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3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4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5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6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7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8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39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0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1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2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3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4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5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6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7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8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49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0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1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2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3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4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5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6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7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8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59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0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1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2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3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4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5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6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7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8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69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0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1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2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3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4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5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36976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36869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286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指针运算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4463" y="1219200"/>
            <a:ext cx="9072562" cy="4946650"/>
          </a:xfrm>
        </p:spPr>
        <p:txBody>
          <a:bodyPr/>
          <a:lstStyle/>
          <a:p>
            <a:pPr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指针可以进行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加减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运算，表示在内存中移动指针。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一般把数组起始地址赋值给指针，通过指针运算（移动指针）从而对数组元素进行操作。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a[10];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*p=&amp;a[0];   	//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指针指向数组起始地址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或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latin typeface="宋体" pitchFamily="2" charset="-122"/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*p=a;    	//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数组名本身是数组的起始地址，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            //</a:t>
            </a:r>
            <a:r>
              <a:rPr lang="zh-CN" altLang="en-US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也称数组指针</a:t>
            </a:r>
            <a:endParaRPr lang="en-US" altLang="zh-CN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7891" name="Rectangle 51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</a:p>
        </p:txBody>
      </p:sp>
    </p:spTree>
  </p:cSld>
  <p:clrMapOvr>
    <a:masterClrMapping/>
  </p:clrMapOvr>
  <p:transition spd="med"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5900" y="1219200"/>
            <a:ext cx="9072563" cy="5638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观察整型指针移动时地址的变化：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int i,a[10]={1,2,3,4,5,6,7,8,9,10};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int *p=a;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for(i=0;i&lt;10;i++) 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cout&lt;&lt;p&lt;&lt;endl;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p++;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return 1;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						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p + + = p+ sizeof(int) </a:t>
            </a:r>
            <a:endParaRPr lang="en-US" altLang="zh-CN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5" name="Rectangle 51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219200"/>
            <a:ext cx="1871662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88913" y="1052513"/>
            <a:ext cx="9072562" cy="5545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观察浮点型指针移动时地址的变化：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int i;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double a[10]={1,2,3,4,5,6,7,8,9,10};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double *p=a;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for(i=0;i&lt;10;i++)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cout&lt;&lt;p&lt;&lt;endl;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p++;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return 1;</a:t>
            </a:r>
          </a:p>
          <a:p>
            <a:pPr marL="0" indent="0">
              <a:lnSpc>
                <a:spcPts val="2600"/>
              </a:lnSpc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		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 p + + = p+ sizeof(double)  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39" name="Rectangle 51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8" y="1778000"/>
            <a:ext cx="1800225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03238" y="274638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28613" y="1052513"/>
            <a:ext cx="9752012" cy="548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指针移动：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p+n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p +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sizeof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数据类型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)*n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p-n = p –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sizeof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数据类型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)*n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指针相减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p – q      /*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中间间隔元素个数，必须指向同一数组*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指针比较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p == q, p&lt;q, etc.            /*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必须指向同一数组*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  <a:defRPr/>
            </a:pP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40964" name="Rectangle 51"/>
          <p:cNvSpPr>
            <a:spLocks noChangeArrowheads="1"/>
          </p:cNvSpPr>
          <p:nvPr/>
        </p:nvSpPr>
        <p:spPr bwMode="auto">
          <a:xfrm>
            <a:off x="420688" y="-26988"/>
            <a:ext cx="907256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</a:p>
        </p:txBody>
      </p:sp>
    </p:spTree>
  </p:cSld>
  <p:clrMapOvr>
    <a:masterClrMapping/>
  </p:clrMapOvr>
  <p:transition spd="med"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03238" y="274638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28613" y="1052513"/>
            <a:ext cx="975201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int mystrlen( char s[ ] 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{ 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char *p=s;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while ( *p != ‘\0’ ) p++;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   return p – s;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} </a:t>
            </a:r>
          </a:p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41988" name="Rectangle 51"/>
          <p:cNvSpPr>
            <a:spLocks noChangeArrowheads="1"/>
          </p:cNvSpPr>
          <p:nvPr/>
        </p:nvSpPr>
        <p:spPr bwMode="auto">
          <a:xfrm>
            <a:off x="420688" y="-26988"/>
            <a:ext cx="907256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指针运算</a:t>
            </a:r>
          </a:p>
        </p:txBody>
      </p:sp>
    </p:spTree>
  </p:cSld>
  <p:clrMapOvr>
    <a:masterClrMapping/>
  </p:clrMapOvr>
  <p:transition spd="med">
    <p:wedg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4312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22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12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43014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15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16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17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18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19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0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1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2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3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4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5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6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7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8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29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0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1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2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3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4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5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6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7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8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39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0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1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2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3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4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5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6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7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8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49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0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1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2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3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4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5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6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7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8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59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0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1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2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3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4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5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6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7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8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69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0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1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2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3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4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5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6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7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8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79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0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1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2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3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4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5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6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7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8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89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0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1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2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3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4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5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6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7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8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099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0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1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2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3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4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5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6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7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8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09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0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1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2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3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4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5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6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7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8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19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3120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3013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286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指针与数组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7096C-FDEF-404D-934A-7C2019AF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网课安排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A2F44-503B-40F5-8929-44D1C6E8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实验课，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</a:rPr>
              <a:t>OJ</a:t>
            </a:r>
            <a:r>
              <a:rPr lang="zh-CN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</a:rPr>
              <a:t>（实验平台）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</a:rPr>
              <a:t>+</a:t>
            </a:r>
            <a:r>
              <a:rPr lang="zh-CN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腾讯</a:t>
            </a:r>
            <a:r>
              <a:rPr lang="zh-CN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会议（答疑）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周一上午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7-10     </a:t>
            </a:r>
            <a:r>
              <a:rPr lang="zh-CN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14:15~17:25</a:t>
            </a:r>
            <a:r>
              <a:rPr lang="zh-CN" altLang="en-US" sz="1800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）</a:t>
            </a:r>
            <a:endParaRPr lang="en-US" altLang="zh-CN" sz="1800" dirty="0">
              <a:solidFill>
                <a:srgbClr val="000000"/>
              </a:solidFill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Oj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(</a:t>
            </a:r>
            <a:r>
              <a:rPr lang="zh-CN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通过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webvpn.szu.edu.cn</a:t>
            </a:r>
            <a:r>
              <a:rPr lang="zh-CN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进入主页，在线判题系统</a:t>
            </a:r>
            <a:r>
              <a:rPr lang="en-US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172.31.221.67</a:t>
            </a:r>
            <a:r>
              <a:rPr lang="zh-CN" altLang="zh-CN" sz="1800" dirty="0">
                <a:solidFill>
                  <a:srgbClr val="000000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，用户名和密码均为学号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腾讯会议会议号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496 1546 6089</a:t>
            </a:r>
            <a:r>
              <a:rPr lang="zh-CN" altLang="en-US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。</a:t>
            </a:r>
            <a:r>
              <a:rPr lang="en-US" altLang="zh-CN" dirty="0">
                <a:solidFill>
                  <a:srgbClr val="000000"/>
                </a:solidFill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854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1"/>
          <p:cNvSpPr>
            <a:spLocks noChangeArrowheads="1"/>
          </p:cNvSpPr>
          <p:nvPr/>
        </p:nvSpPr>
        <p:spPr bwMode="auto">
          <a:xfrm>
            <a:off x="420688" y="7620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指针与数组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87338" y="1052513"/>
            <a:ext cx="9072562" cy="4321175"/>
          </a:xfrm>
        </p:spPr>
        <p:txBody>
          <a:bodyPr/>
          <a:lstStyle/>
          <a:p>
            <a:pPr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数组名是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指针常量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，对于数组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3200" b="1" dirty="0">
              <a:latin typeface="宋体" pitchFamily="2" charset="-122"/>
              <a:ea typeface="宋体" pitchFamily="2" charset="-122"/>
              <a:cs typeface="Times New Roman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				a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Wingdings" pitchFamily="2" charset="2"/>
              </a:rPr>
              <a:t>等价于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  <a:sym typeface="Wingdings" pitchFamily="2" charset="2"/>
              </a:rPr>
              <a:t>	&amp;a[0]</a:t>
            </a:r>
          </a:p>
          <a:p>
            <a:pPr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[ ]—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变址运算符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:	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  a[16] = *(a+16)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Group 2"/>
          <p:cNvGraphicFramePr>
            <a:graphicFrameLocks noGrp="1"/>
          </p:cNvGraphicFramePr>
          <p:nvPr>
            <p:ph idx="4294967295"/>
          </p:nvPr>
        </p:nvGraphicFramePr>
        <p:xfrm>
          <a:off x="4476750" y="1970088"/>
          <a:ext cx="1931988" cy="4830763"/>
        </p:xfrm>
        <a:graphic>
          <a:graphicData uri="http://schemas.openxmlformats.org/drawingml/2006/table">
            <a:tbl>
              <a:tblPr/>
              <a:tblGrid>
                <a:gridCol w="193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*a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*(a+1)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*(a+2)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79450" y="1100138"/>
            <a:ext cx="86518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int    a[6];         a[i]    &amp;a[i]    i = 0,…,5     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640138" y="1665288"/>
            <a:ext cx="755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3527425" y="2427288"/>
            <a:ext cx="10906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a+1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6512424" y="5100459"/>
            <a:ext cx="319246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a++;   //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是否正确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? 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</a:rPr>
              <a:t>error 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3556000" y="3219450"/>
            <a:ext cx="1092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a+2</a:t>
            </a:r>
          </a:p>
        </p:txBody>
      </p:sp>
      <p:graphicFrame>
        <p:nvGraphicFramePr>
          <p:cNvPr id="20503" name="Group 23"/>
          <p:cNvGraphicFramePr>
            <a:graphicFrameLocks noGrp="1"/>
          </p:cNvGraphicFramePr>
          <p:nvPr/>
        </p:nvGraphicFramePr>
        <p:xfrm>
          <a:off x="1350963" y="1970088"/>
          <a:ext cx="1931987" cy="4830763"/>
        </p:xfrm>
        <a:graphic>
          <a:graphicData uri="http://schemas.openxmlformats.org/drawingml/2006/table">
            <a:tbl>
              <a:tblPr/>
              <a:tblGrid>
                <a:gridCol w="1931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   a[0]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a[1]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a[2]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174625" y="1665288"/>
            <a:ext cx="13446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&amp;a[0]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174625" y="2427288"/>
            <a:ext cx="13446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&amp;a[1]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174625" y="3219450"/>
            <a:ext cx="15128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70C0"/>
                </a:solidFill>
                <a:latin typeface="Arial" panose="020B0604020202020204" pitchFamily="34" charset="0"/>
              </a:rPr>
              <a:t>&amp;a[2]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6512424" y="3692034"/>
            <a:ext cx="36957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a+1 =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a+sizeof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44075" name="Rectangle 43"/>
          <p:cNvSpPr>
            <a:spLocks noChangeArrowheads="1"/>
          </p:cNvSpPr>
          <p:nvPr/>
        </p:nvSpPr>
        <p:spPr bwMode="auto">
          <a:xfrm>
            <a:off x="6607674" y="1995622"/>
            <a:ext cx="3097213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2800" b="1" dirty="0">
                <a:solidFill>
                  <a:srgbClr val="000000"/>
                </a:solidFill>
              </a:rPr>
              <a:t>[ ]—</a:t>
            </a:r>
            <a:r>
              <a:rPr lang="zh-CN" altLang="en-US" sz="2800" b="1" dirty="0">
                <a:solidFill>
                  <a:srgbClr val="000000"/>
                </a:solidFill>
              </a:rPr>
              <a:t>变址运算符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</a:p>
          <a:p>
            <a:pPr eaLnBrk="1" latin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a[16]=*(a+16)</a:t>
            </a:r>
          </a:p>
        </p:txBody>
      </p:sp>
      <p:sp>
        <p:nvSpPr>
          <p:cNvPr id="45100" name="Rectangle 2"/>
          <p:cNvSpPr>
            <a:spLocks noChangeArrowheads="1"/>
          </p:cNvSpPr>
          <p:nvPr/>
        </p:nvSpPr>
        <p:spPr bwMode="auto">
          <a:xfrm>
            <a:off x="51593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FFFFFF"/>
                </a:solidFill>
                <a:latin typeface="Arial" panose="020B0604020202020204" pitchFamily="34" charset="0"/>
              </a:rPr>
              <a:t>指针和数组示意图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1" grpId="0"/>
      <p:bldP spid="44052" grpId="0"/>
      <p:bldP spid="44053" grpId="0" uiExpand="1" build="p"/>
      <p:bldP spid="44054" grpId="0"/>
      <p:bldP spid="44071" grpId="0"/>
      <p:bldP spid="44072" grpId="0"/>
      <p:bldP spid="44073" grpId="0"/>
      <p:bldP spid="44074" grpId="0"/>
      <p:bldP spid="4407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3035300" y="1741488"/>
          <a:ext cx="2436813" cy="4830763"/>
        </p:xfrm>
        <a:graphic>
          <a:graphicData uri="http://schemas.openxmlformats.org/drawingml/2006/table">
            <a:tbl>
              <a:tblPr/>
              <a:tblGrid>
                <a:gridCol w="243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*p,p[0]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*(p+1),p[1]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   *(p+2),p[2]</a:t>
                      </a: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00806" marR="100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111125" y="1085850"/>
            <a:ext cx="86518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int    a[6] , *p = a;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447925" y="1436688"/>
            <a:ext cx="755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2111375" y="2198688"/>
            <a:ext cx="1092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p+1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2111375" y="2990850"/>
            <a:ext cx="1092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p+2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638800" y="1771650"/>
            <a:ext cx="4441825" cy="2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p+1  =  p +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)      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p++;    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是否正确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en-US" altLang="zh-CN" sz="3200" dirty="0">
                <a:solidFill>
                  <a:srgbClr val="00B050"/>
                </a:solidFill>
                <a:latin typeface="Arial" panose="020B0604020202020204" pitchFamily="34" charset="0"/>
              </a:rPr>
              <a:t>right</a:t>
            </a:r>
          </a:p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03" name="Rectangle 2"/>
          <p:cNvSpPr>
            <a:spLocks noChangeArrowheads="1"/>
          </p:cNvSpPr>
          <p:nvPr/>
        </p:nvSpPr>
        <p:spPr bwMode="auto">
          <a:xfrm>
            <a:off x="51593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FFFFFF"/>
                </a:solidFill>
                <a:latin typeface="Arial" panose="020B0604020202020204" pitchFamily="34" charset="0"/>
              </a:rPr>
              <a:t>指针和数组示意图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647700"/>
            <a:ext cx="10080625" cy="493077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			//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数组求和</a:t>
            </a:r>
            <a:endParaRPr lang="en-US" altLang="zh-CN" sz="24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	int iArray[]={1,4,2,7,13,32,21,48,16,30};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size=sizeof(iArray)/sizeof(*iArray);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n,sum,*iPtr;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endParaRPr lang="en-US" altLang="zh-CN" sz="5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for(sum=0,n=0;n&lt;size;n++)                                          //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下标法</a:t>
            </a:r>
            <a:endParaRPr lang="en-US" altLang="zh-CN" sz="24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sum+=iArray[n];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cout&lt;&lt;sum&lt;&lt;endl;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endParaRPr lang="en-US" altLang="zh-CN" sz="9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for(sum=0,n=0;n&lt;size;n++)                                           //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指针法</a:t>
            </a:r>
            <a:endParaRPr lang="en-US" altLang="zh-CN" sz="24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sum+=*(iArray+n);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cout&lt;&lt;sum&lt;&lt;endl;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endParaRPr lang="en-US" altLang="zh-CN" sz="10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for(sum=0,iPtr=iArray;iPtr&lt;iArray+size;iPtr++)       //</a:t>
            </a:r>
            <a:r>
              <a:rPr lang="zh-CN" altLang="en-US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移动指针法</a:t>
            </a:r>
            <a:endParaRPr lang="en-US" altLang="zh-CN" sz="2400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	sum+=*iPtr;</a:t>
            </a:r>
          </a:p>
          <a:p>
            <a:pPr marL="0" indent="0">
              <a:buClr>
                <a:srgbClr val="FF0000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cout&lt;&lt;sum&lt;&lt;endl;		return 1;}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51"/>
          <p:cNvSpPr>
            <a:spLocks noChangeArrowheads="1"/>
          </p:cNvSpPr>
          <p:nvPr/>
        </p:nvSpPr>
        <p:spPr bwMode="auto">
          <a:xfrm>
            <a:off x="420688" y="-242888"/>
            <a:ext cx="9072562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对数组进行求和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48241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42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32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48134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35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36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37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38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39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0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1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2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3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4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5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6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7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8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49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0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1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2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3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4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5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6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7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8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59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0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1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2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3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4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5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6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7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8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69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0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1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2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3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4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5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6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7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8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79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0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1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2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3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4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5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6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7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8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89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0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1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2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3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4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5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6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7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8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199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0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1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2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3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4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5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6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7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8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09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0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1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2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3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4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5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6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7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8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19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0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1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2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3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4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5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6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7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8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29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0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1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2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3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4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5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6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7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8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39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8240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48133" name="Text Box 114"/>
          <p:cNvSpPr txBox="1">
            <a:spLocks noChangeArrowheads="1"/>
          </p:cNvSpPr>
          <p:nvPr/>
        </p:nvSpPr>
        <p:spPr bwMode="auto">
          <a:xfrm>
            <a:off x="2376488" y="2133600"/>
            <a:ext cx="5976937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指针和二维数组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03238" y="274638"/>
            <a:ext cx="907415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CC66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11125" y="1219200"/>
            <a:ext cx="90725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int   a[N][M];   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假设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N,M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为已定义的常量。</a:t>
            </a:r>
            <a:endParaRPr lang="en-US" altLang="zh-CN" sz="3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Text Box 15"/>
          <p:cNvSpPr txBox="1">
            <a:spLocks noChangeArrowheads="1"/>
          </p:cNvSpPr>
          <p:nvPr/>
        </p:nvSpPr>
        <p:spPr bwMode="auto">
          <a:xfrm>
            <a:off x="5572125" y="1143000"/>
            <a:ext cx="10080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157" name="Rectangle 27"/>
          <p:cNvSpPr>
            <a:spLocks noChangeArrowheads="1"/>
          </p:cNvSpPr>
          <p:nvPr/>
        </p:nvSpPr>
        <p:spPr bwMode="auto">
          <a:xfrm>
            <a:off x="42068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</a:rPr>
              <a:t>指针和二维数组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25413" y="1866900"/>
            <a:ext cx="90725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int   </a:t>
            </a: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a[N]</a:t>
            </a: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[M];    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数组理解为两个一维数组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52538" y="2390775"/>
          <a:ext cx="1584325" cy="435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1" marB="457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1" marB="457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a[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]…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1" marB="457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1" marB="457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a[N-1]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31" marB="4573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直接箭头连接符 3"/>
          <p:cNvCxnSpPr>
            <a:cxnSpLocks noChangeShapeType="1"/>
          </p:cNvCxnSpPr>
          <p:nvPr/>
        </p:nvCxnSpPr>
        <p:spPr bwMode="auto">
          <a:xfrm>
            <a:off x="2547938" y="4581525"/>
            <a:ext cx="504825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071813" y="4076700"/>
          <a:ext cx="6721475" cy="93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8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a[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][0]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5" marB="4574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  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5" marB="4574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a[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][j]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5" marB="4574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  …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5" marB="45745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a[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][M-1]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45" marB="457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06825" y="5876925"/>
            <a:ext cx="532288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[ ]—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变址运算符，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a[i]=*(a+i)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44463" y="1144588"/>
            <a:ext cx="9744075" cy="566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int  a[M][N];</a:t>
            </a:r>
          </a:p>
          <a:p>
            <a:r>
              <a:rPr lang="zh-CN" altLang="en-US"/>
              <a:t>二维数组</a:t>
            </a:r>
            <a:r>
              <a:rPr lang="en-US" altLang="zh-CN"/>
              <a:t>a</a:t>
            </a:r>
          </a:p>
          <a:p>
            <a:r>
              <a:rPr lang="zh-CN" altLang="en-US"/>
              <a:t>一维数组</a:t>
            </a:r>
            <a:r>
              <a:rPr lang="en-US" altLang="zh-CN"/>
              <a:t>{a[0],a[1],…,a[M-1]}</a:t>
            </a:r>
            <a:r>
              <a:rPr lang="zh-CN" altLang="en-US"/>
              <a:t>，</a:t>
            </a:r>
            <a:endParaRPr lang="en-US" altLang="zh-CN"/>
          </a:p>
          <a:p>
            <a:pPr lvl="1"/>
            <a:r>
              <a:rPr lang="zh-CN" altLang="en-US"/>
              <a:t>其中</a:t>
            </a:r>
            <a:r>
              <a:rPr lang="en-US" altLang="zh-CN"/>
              <a:t>a[i]</a:t>
            </a:r>
            <a:r>
              <a:rPr lang="zh-CN" altLang="en-US"/>
              <a:t>代表第</a:t>
            </a:r>
            <a:r>
              <a:rPr lang="en-US" altLang="zh-CN"/>
              <a:t>i</a:t>
            </a:r>
            <a:r>
              <a:rPr lang="zh-CN" altLang="en-US"/>
              <a:t>行，是一个</a:t>
            </a:r>
            <a:r>
              <a:rPr lang="zh-CN" altLang="en-US">
                <a:solidFill>
                  <a:schemeClr val="bg1"/>
                </a:solidFill>
              </a:rPr>
              <a:t>一维数组</a:t>
            </a:r>
            <a:endParaRPr lang="en-US" altLang="zh-CN">
              <a:solidFill>
                <a:schemeClr val="bg1"/>
              </a:solidFill>
            </a:endParaRPr>
          </a:p>
          <a:p>
            <a:pPr lvl="1"/>
            <a:r>
              <a:rPr lang="zh-CN" altLang="en-US"/>
              <a:t>其元素为</a:t>
            </a:r>
            <a:r>
              <a:rPr lang="en-US" altLang="zh-CN">
                <a:solidFill>
                  <a:schemeClr val="bg1"/>
                </a:solidFill>
              </a:rPr>
              <a:t>{a[i][0],a[i][1],…,a[i][N-1]}</a:t>
            </a:r>
          </a:p>
          <a:p>
            <a:r>
              <a:rPr lang="zh-CN" altLang="en-US" b="1"/>
              <a:t>第</a:t>
            </a:r>
            <a:r>
              <a:rPr lang="en-US" altLang="zh-CN" b="1"/>
              <a:t>i</a:t>
            </a:r>
            <a:r>
              <a:rPr lang="zh-CN" altLang="en-US" b="1"/>
              <a:t>行开始地址</a:t>
            </a:r>
            <a:r>
              <a:rPr lang="en-US" altLang="zh-CN"/>
              <a:t>: </a:t>
            </a:r>
            <a:r>
              <a:rPr lang="en-US" altLang="zh-CN">
                <a:solidFill>
                  <a:schemeClr val="bg1"/>
                </a:solidFill>
              </a:rPr>
              <a:t>&amp;a[i][0]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a[i] </a:t>
            </a:r>
          </a:p>
          <a:p>
            <a:r>
              <a:rPr lang="zh-CN" altLang="en-US" b="1"/>
              <a:t>数组开始地址：</a:t>
            </a:r>
            <a:r>
              <a:rPr lang="zh-CN" altLang="en-US"/>
              <a:t> </a:t>
            </a:r>
            <a:r>
              <a:rPr lang="en-US" altLang="zh-CN">
                <a:solidFill>
                  <a:schemeClr val="bg1"/>
                </a:solidFill>
              </a:rPr>
              <a:t>a[0]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 ,  &amp;a[0][0]</a:t>
            </a:r>
          </a:p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行第</a:t>
            </a:r>
            <a:r>
              <a:rPr lang="en-US" altLang="zh-CN"/>
              <a:t>j</a:t>
            </a:r>
            <a:r>
              <a:rPr lang="zh-CN" altLang="en-US"/>
              <a:t>列</a:t>
            </a:r>
            <a:r>
              <a:rPr lang="zh-CN" altLang="en-US" b="1"/>
              <a:t>单</a:t>
            </a:r>
            <a:r>
              <a:rPr lang="zh-CN" altLang="en-US"/>
              <a:t>元地址</a:t>
            </a:r>
            <a:r>
              <a:rPr lang="en-US" altLang="zh-CN">
                <a:solidFill>
                  <a:schemeClr val="bg1"/>
                </a:solidFill>
              </a:rPr>
              <a:t>:&amp;a[i][j]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a[i]+j</a:t>
            </a:r>
          </a:p>
          <a:p>
            <a:r>
              <a:rPr lang="zh-CN" altLang="en-US" b="1"/>
              <a:t>第</a:t>
            </a:r>
            <a:r>
              <a:rPr lang="en-US" altLang="zh-CN" b="1"/>
              <a:t>i</a:t>
            </a:r>
            <a:r>
              <a:rPr lang="zh-CN" altLang="en-US" b="1"/>
              <a:t>行第</a:t>
            </a:r>
            <a:r>
              <a:rPr lang="en-US" altLang="zh-CN" b="1"/>
              <a:t>j</a:t>
            </a:r>
            <a:r>
              <a:rPr lang="zh-CN" altLang="en-US" b="1"/>
              <a:t>列单元值</a:t>
            </a:r>
            <a:r>
              <a:rPr lang="zh-CN" altLang="en-US"/>
              <a:t>： </a:t>
            </a:r>
            <a:r>
              <a:rPr lang="en-US" altLang="zh-CN">
                <a:solidFill>
                  <a:schemeClr val="bg1"/>
                </a:solidFill>
              </a:rPr>
              <a:t>a[i][j]</a:t>
            </a:r>
            <a:r>
              <a:rPr lang="zh-CN" altLang="en-US">
                <a:solidFill>
                  <a:schemeClr val="bg1"/>
                </a:solidFill>
              </a:rPr>
              <a:t>，*</a:t>
            </a:r>
            <a:r>
              <a:rPr lang="en-US" altLang="zh-CN">
                <a:solidFill>
                  <a:schemeClr val="bg1"/>
                </a:solidFill>
              </a:rPr>
              <a:t>(a[i]+j)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en-US" altLang="zh-CN">
                <a:solidFill>
                  <a:schemeClr val="bg1"/>
                </a:solidFill>
              </a:rPr>
              <a:t>*(*(a+i)+j)</a:t>
            </a: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16650" y="228600"/>
            <a:ext cx="319246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a[i]  =  *(a+i)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4463" y="1144588"/>
            <a:ext cx="9744075" cy="566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293813" indent="-4032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81163" indent="-3857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701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273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845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417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98900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kern="0" dirty="0" err="1"/>
              <a:t>int</a:t>
            </a:r>
            <a:r>
              <a:rPr lang="en-US" altLang="zh-CN" kern="0" dirty="0"/>
              <a:t>  a[M][N];</a:t>
            </a:r>
          </a:p>
          <a:p>
            <a:pPr>
              <a:defRPr/>
            </a:pPr>
            <a:r>
              <a:rPr lang="zh-CN" altLang="en-US" kern="0" dirty="0"/>
              <a:t>二维数组</a:t>
            </a:r>
            <a:r>
              <a:rPr lang="en-US" altLang="zh-CN" kern="0" dirty="0"/>
              <a:t>a</a:t>
            </a:r>
          </a:p>
          <a:p>
            <a:pPr>
              <a:defRPr/>
            </a:pPr>
            <a:r>
              <a:rPr lang="zh-CN" altLang="en-US" kern="0" dirty="0"/>
              <a:t>一维数组</a:t>
            </a:r>
            <a:r>
              <a:rPr lang="en-US" altLang="zh-CN" kern="0" dirty="0"/>
              <a:t>{a[0],a[1],…,a[M-1]}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 lvl="1">
              <a:defRPr/>
            </a:pPr>
            <a:r>
              <a:rPr lang="zh-CN" altLang="en-US" kern="0" dirty="0"/>
              <a:t>其中</a:t>
            </a:r>
            <a:r>
              <a:rPr lang="en-US" altLang="zh-CN" kern="0" dirty="0"/>
              <a:t>a[</a:t>
            </a:r>
            <a:r>
              <a:rPr lang="en-US" altLang="zh-CN" kern="0" dirty="0" err="1"/>
              <a:t>i</a:t>
            </a:r>
            <a:r>
              <a:rPr lang="en-US" altLang="zh-CN" kern="0" dirty="0"/>
              <a:t>]</a:t>
            </a:r>
            <a:r>
              <a:rPr lang="zh-CN" altLang="en-US" kern="0" dirty="0"/>
              <a:t>代表第</a:t>
            </a:r>
            <a:r>
              <a:rPr lang="en-US" altLang="zh-CN" kern="0" dirty="0" err="1"/>
              <a:t>i</a:t>
            </a:r>
            <a:r>
              <a:rPr lang="zh-CN" altLang="en-US" kern="0" dirty="0"/>
              <a:t>行，是一个</a:t>
            </a:r>
            <a:r>
              <a:rPr lang="zh-CN" altLang="en-US" kern="0" dirty="0">
                <a:solidFill>
                  <a:srgbClr val="FF0000"/>
                </a:solidFill>
              </a:rPr>
              <a:t>一维数组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kern="0" dirty="0"/>
              <a:t>其元素为</a:t>
            </a:r>
            <a:r>
              <a:rPr lang="en-US" altLang="zh-CN" kern="0" dirty="0">
                <a:solidFill>
                  <a:srgbClr val="FF0000"/>
                </a:solidFill>
              </a:rPr>
              <a:t>{a[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][0],a[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][1],…,a[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][N-1]}</a:t>
            </a:r>
          </a:p>
          <a:p>
            <a:pPr>
              <a:defRPr/>
            </a:pPr>
            <a:r>
              <a:rPr lang="zh-CN" altLang="en-US" b="1" kern="0" dirty="0"/>
              <a:t>第</a:t>
            </a:r>
            <a:r>
              <a:rPr lang="en-US" altLang="zh-CN" b="1" kern="0" dirty="0" err="1"/>
              <a:t>i</a:t>
            </a:r>
            <a:r>
              <a:rPr lang="zh-CN" altLang="en-US" b="1" kern="0" dirty="0"/>
              <a:t>行开始地址</a:t>
            </a:r>
            <a:r>
              <a:rPr lang="en-US" altLang="zh-CN" kern="0" dirty="0"/>
              <a:t>: </a:t>
            </a:r>
            <a:r>
              <a:rPr lang="en-US" altLang="zh-CN" kern="0" dirty="0">
                <a:solidFill>
                  <a:srgbClr val="FF0000"/>
                </a:solidFill>
              </a:rPr>
              <a:t>&amp;a[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][0]</a:t>
            </a:r>
            <a:r>
              <a:rPr lang="zh-CN" altLang="en-US" kern="0" dirty="0">
                <a:solidFill>
                  <a:srgbClr val="FF0000"/>
                </a:solidFill>
              </a:rPr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 </a:t>
            </a:r>
          </a:p>
          <a:p>
            <a:pPr>
              <a:defRPr/>
            </a:pPr>
            <a:r>
              <a:rPr lang="zh-CN" altLang="en-US" b="1" kern="0" dirty="0"/>
              <a:t>数组开始地址：</a:t>
            </a:r>
            <a:r>
              <a:rPr lang="zh-CN" altLang="en-US" kern="0" dirty="0"/>
              <a:t> </a:t>
            </a:r>
            <a:r>
              <a:rPr lang="en-US" altLang="zh-CN" kern="0" dirty="0">
                <a:solidFill>
                  <a:srgbClr val="FF0000"/>
                </a:solidFill>
              </a:rPr>
              <a:t>a[0] </a:t>
            </a:r>
            <a:r>
              <a:rPr lang="zh-CN" altLang="en-US" kern="0" dirty="0">
                <a:solidFill>
                  <a:srgbClr val="FF0000"/>
                </a:solidFill>
              </a:rPr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a ,  &amp;a[0][0]</a:t>
            </a:r>
          </a:p>
          <a:p>
            <a:pPr>
              <a:defRPr/>
            </a:pPr>
            <a:r>
              <a:rPr lang="zh-CN" altLang="en-US" kern="0" dirty="0"/>
              <a:t>第</a:t>
            </a:r>
            <a:r>
              <a:rPr lang="en-US" altLang="zh-CN" kern="0" dirty="0" err="1"/>
              <a:t>i</a:t>
            </a:r>
            <a:r>
              <a:rPr lang="zh-CN" altLang="en-US" kern="0" dirty="0"/>
              <a:t>行第</a:t>
            </a:r>
            <a:r>
              <a:rPr lang="en-US" altLang="zh-CN" kern="0" dirty="0"/>
              <a:t>j</a:t>
            </a:r>
            <a:r>
              <a:rPr lang="zh-CN" altLang="en-US" kern="0" dirty="0"/>
              <a:t>列</a:t>
            </a:r>
            <a:r>
              <a:rPr lang="zh-CN" altLang="en-US" b="1" kern="0" dirty="0"/>
              <a:t>单</a:t>
            </a:r>
            <a:r>
              <a:rPr lang="zh-CN" altLang="en-US" kern="0" dirty="0"/>
              <a:t>元地址</a:t>
            </a:r>
            <a:r>
              <a:rPr lang="en-US" altLang="zh-CN" kern="0" dirty="0">
                <a:solidFill>
                  <a:srgbClr val="FF0000"/>
                </a:solidFill>
              </a:rPr>
              <a:t>:&amp;a[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][j]</a:t>
            </a:r>
            <a:r>
              <a:rPr lang="zh-CN" altLang="en-US" kern="0" dirty="0">
                <a:solidFill>
                  <a:srgbClr val="FF0000"/>
                </a:solidFill>
              </a:rPr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]+j</a:t>
            </a:r>
          </a:p>
          <a:p>
            <a:pPr>
              <a:defRPr/>
            </a:pPr>
            <a:r>
              <a:rPr lang="zh-CN" altLang="en-US" b="1" kern="0" dirty="0"/>
              <a:t>第</a:t>
            </a:r>
            <a:r>
              <a:rPr lang="en-US" altLang="zh-CN" b="1" kern="0" dirty="0" err="1"/>
              <a:t>i</a:t>
            </a:r>
            <a:r>
              <a:rPr lang="zh-CN" altLang="en-US" b="1" kern="0" dirty="0"/>
              <a:t>行第</a:t>
            </a:r>
            <a:r>
              <a:rPr lang="en-US" altLang="zh-CN" b="1" kern="0" dirty="0"/>
              <a:t>j</a:t>
            </a:r>
            <a:r>
              <a:rPr lang="zh-CN" altLang="en-US" b="1" kern="0" dirty="0"/>
              <a:t>列单元值</a:t>
            </a:r>
            <a:r>
              <a:rPr lang="zh-CN" altLang="en-US" kern="0" dirty="0"/>
              <a:t>： </a:t>
            </a:r>
            <a:r>
              <a:rPr lang="en-US" altLang="zh-CN" kern="0" dirty="0">
                <a:solidFill>
                  <a:srgbClr val="FF0000"/>
                </a:solidFill>
              </a:rPr>
              <a:t>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][j]</a:t>
            </a:r>
            <a:r>
              <a:rPr lang="zh-CN" altLang="en-US" kern="0" dirty="0">
                <a:solidFill>
                  <a:srgbClr val="FF0000"/>
                </a:solidFill>
              </a:rPr>
              <a:t>，*</a:t>
            </a:r>
            <a:r>
              <a:rPr lang="en-US" altLang="zh-CN" kern="0" dirty="0">
                <a:solidFill>
                  <a:srgbClr val="FF0000"/>
                </a:solidFill>
              </a:rPr>
              <a:t>(a[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]+j)</a:t>
            </a:r>
            <a:r>
              <a:rPr lang="zh-CN" altLang="en-US" kern="0" dirty="0">
                <a:solidFill>
                  <a:srgbClr val="FF0000"/>
                </a:solidFill>
              </a:rPr>
              <a:t>，</a:t>
            </a:r>
            <a:r>
              <a:rPr lang="en-US" altLang="zh-CN" kern="0" dirty="0">
                <a:solidFill>
                  <a:srgbClr val="FF0000"/>
                </a:solidFill>
              </a:rPr>
              <a:t>*(*(</a:t>
            </a:r>
            <a:r>
              <a:rPr lang="en-US" altLang="zh-CN" kern="0" dirty="0" err="1">
                <a:solidFill>
                  <a:srgbClr val="FF0000"/>
                </a:solidFill>
              </a:rPr>
              <a:t>a+i</a:t>
            </a:r>
            <a:r>
              <a:rPr lang="en-US" altLang="zh-CN" kern="0" dirty="0">
                <a:solidFill>
                  <a:srgbClr val="FF0000"/>
                </a:solidFill>
              </a:rPr>
              <a:t>)+j)</a:t>
            </a:r>
          </a:p>
          <a:p>
            <a:pPr>
              <a:defRPr/>
            </a:pPr>
            <a:endParaRPr lang="en-US" altLang="zh-CN" kern="0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503238" y="1295400"/>
            <a:ext cx="90741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int a[10][20], </a:t>
            </a:r>
            <a:r>
              <a:rPr lang="en-US" altLang="zh-CN" sz="3200">
                <a:solidFill>
                  <a:srgbClr val="FF3300"/>
                </a:solidFill>
                <a:latin typeface="Arial" panose="020B0604020202020204" pitchFamily="34" charset="0"/>
              </a:rPr>
              <a:t>*p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;  //p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指向</a:t>
            </a: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</a:rPr>
              <a:t>一个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整型数据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p = a[0];    /*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行、第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个元素地址*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对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a[i][j] 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的引用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*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(*(a+i)+j)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  a[i][j]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   *(p+i*20+j)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a[i][j]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的地址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p+i*20+j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、 *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(a+i)+j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&amp;a[i][j]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a[i]+j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</a:rPr>
              <a:t>指针和二维数组</a:t>
            </a:r>
            <a:endParaRPr lang="en-US" altLang="zh-CN" sz="4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503238" y="1295400"/>
            <a:ext cx="90741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a[10][20] ,</a:t>
            </a:r>
            <a:r>
              <a:rPr lang="en-US" altLang="zh-CN" sz="3200" dirty="0">
                <a:solidFill>
                  <a:srgbClr val="FF3300"/>
                </a:solidFill>
                <a:latin typeface="Arial" panose="020B0604020202020204" pitchFamily="34" charset="0"/>
              </a:rPr>
              <a:t>(*p)[20]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   /*p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指向含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个数据的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</a:rPr>
              <a:t>一维数组</a:t>
            </a:r>
            <a:r>
              <a:rPr lang="en-US" altLang="zh-CN" sz="3200" b="1" dirty="0">
                <a:solidFill>
                  <a:srgbClr val="FF3300"/>
                </a:solidFill>
                <a:latin typeface="Arial" panose="020B0604020202020204" pitchFamily="34" charset="0"/>
              </a:rPr>
              <a:t>,p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</a:rPr>
              <a:t>是</a:t>
            </a:r>
            <a:r>
              <a:rPr lang="zh-CN" altLang="en-US" sz="3200" b="1" dirty="0">
                <a:latin typeface="Arial" panose="020B0604020202020204" pitchFamily="34" charset="0"/>
              </a:rPr>
              <a:t>数组</a:t>
            </a:r>
            <a:r>
              <a:rPr lang="zh-CN" altLang="en-US" sz="3200" b="1" dirty="0">
                <a:solidFill>
                  <a:srgbClr val="FF3300"/>
                </a:solidFill>
                <a:latin typeface="Arial" panose="020B0604020202020204" pitchFamily="34" charset="0"/>
              </a:rPr>
              <a:t>指针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p = a;    /*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指向第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行*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对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a[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][j] 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的引用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 *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(*(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p+i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)+j)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p[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][j]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a[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][j]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的地址</a:t>
            </a:r>
          </a:p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 *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p+i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)+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j,p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]+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j,&amp;p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][j]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</a:rPr>
              <a:t>指针和二维数组</a:t>
            </a:r>
            <a:endParaRPr lang="en-US" altLang="zh-CN" sz="4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rgbClr val="FFFFFF"/>
                </a:solidFill>
                <a:latin typeface="Arial" panose="020B0604020202020204" pitchFamily="34" charset="0"/>
              </a:rPr>
              <a:t>练习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54000" y="1143000"/>
            <a:ext cx="90725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输入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</a:rPr>
              <a:t>3*3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</a:rPr>
              <a:t>矩阵，用指针实现转置</a:t>
            </a:r>
            <a:r>
              <a:rPr lang="zh-CN" altLang="en-US" sz="320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 spd="med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zh-CN" altLang="en-US" dirty="0"/>
              <a:t>到</a:t>
            </a:r>
            <a:r>
              <a:rPr lang="en-US" altLang="zh-CN" dirty="0" err="1"/>
              <a:t>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首先是输入输出的修改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头文件：</a:t>
            </a:r>
            <a:r>
              <a:rPr lang="en-US" altLang="zh-CN" dirty="0" err="1"/>
              <a:t>stdio.h</a:t>
            </a:r>
            <a:r>
              <a:rPr lang="en-US" altLang="zh-CN" dirty="0"/>
              <a:t>   -</a:t>
            </a:r>
            <a:r>
              <a:rPr lang="en-US" altLang="zh-CN" dirty="0">
                <a:sym typeface="Wingdings" panose="05000000000000000000" pitchFamily="2" charset="2"/>
              </a:rPr>
              <a:t>   </a:t>
            </a:r>
            <a:r>
              <a:rPr lang="en-US" altLang="zh-CN" dirty="0" err="1">
                <a:sym typeface="Wingdings" panose="05000000000000000000" pitchFamily="2" charset="2"/>
              </a:rPr>
              <a:t>isotream.h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using namespace </a:t>
            </a:r>
            <a:r>
              <a:rPr lang="en-US" altLang="zh-CN" dirty="0" err="1">
                <a:sym typeface="Wingdings" panose="05000000000000000000" pitchFamily="2" charset="2"/>
              </a:rPr>
              <a:t>std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输入语句与输出语句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</a:t>
            </a:r>
            <a:r>
              <a:rPr lang="en-US" altLang="zh-CN" dirty="0" err="1">
                <a:sym typeface="Wingdings" panose="05000000000000000000" pitchFamily="2" charset="2"/>
              </a:rPr>
              <a:t>int</a:t>
            </a:r>
            <a:r>
              <a:rPr lang="en-US" altLang="zh-CN" dirty="0">
                <a:sym typeface="Wingdings" panose="05000000000000000000" pitchFamily="2" charset="2"/>
              </a:rPr>
              <a:t>  a;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</a:t>
            </a:r>
            <a:r>
              <a:rPr lang="en-US" altLang="zh-CN" dirty="0" err="1">
                <a:sym typeface="Wingdings" panose="05000000000000000000" pitchFamily="2" charset="2"/>
              </a:rPr>
              <a:t>scanf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“</a:t>
            </a:r>
            <a:r>
              <a:rPr lang="en-US" altLang="zh-CN" dirty="0">
                <a:sym typeface="Wingdings" panose="05000000000000000000" pitchFamily="2" charset="2"/>
              </a:rPr>
              <a:t>%d</a:t>
            </a:r>
            <a:r>
              <a:rPr lang="zh-CN" altLang="en-US" dirty="0">
                <a:sym typeface="Wingdings" panose="05000000000000000000" pitchFamily="2" charset="2"/>
              </a:rPr>
              <a:t>”，</a:t>
            </a:r>
            <a:r>
              <a:rPr lang="en-US" altLang="zh-CN" dirty="0">
                <a:sym typeface="Wingdings" panose="05000000000000000000" pitchFamily="2" charset="2"/>
              </a:rPr>
              <a:t>&amp;a);--    </a:t>
            </a:r>
            <a:r>
              <a:rPr lang="en-US" altLang="zh-CN" dirty="0" err="1">
                <a:sym typeface="Wingdings" panose="05000000000000000000" pitchFamily="2" charset="2"/>
              </a:rPr>
              <a:t>cin</a:t>
            </a:r>
            <a:r>
              <a:rPr lang="en-US" altLang="zh-CN" dirty="0">
                <a:sym typeface="Wingdings" panose="05000000000000000000" pitchFamily="2" charset="2"/>
              </a:rPr>
              <a:t>&gt;&gt;a;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</a:t>
            </a:r>
            <a:r>
              <a:rPr lang="en-US" altLang="zh-CN" dirty="0" err="1">
                <a:sym typeface="Wingdings" panose="05000000000000000000" pitchFamily="2" charset="2"/>
              </a:rPr>
              <a:t>printf</a:t>
            </a:r>
            <a:r>
              <a:rPr lang="en-US" altLang="zh-CN" dirty="0">
                <a:sym typeface="Wingdings" panose="05000000000000000000" pitchFamily="2" charset="2"/>
              </a:rPr>
              <a:t>(“%d %d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\n</a:t>
            </a:r>
            <a:r>
              <a:rPr lang="en-US" altLang="zh-CN" dirty="0">
                <a:sym typeface="Wingdings" panose="05000000000000000000" pitchFamily="2" charset="2"/>
              </a:rPr>
              <a:t>”,</a:t>
            </a:r>
            <a:r>
              <a:rPr lang="en-US" altLang="zh-CN" dirty="0" err="1">
                <a:sym typeface="Wingdings" panose="05000000000000000000" pitchFamily="2" charset="2"/>
              </a:rPr>
              <a:t>a,a</a:t>
            </a:r>
            <a:r>
              <a:rPr lang="en-US" altLang="zh-CN" dirty="0">
                <a:sym typeface="Wingdings" panose="05000000000000000000" pitchFamily="2" charset="2"/>
              </a:rPr>
              <a:t>);   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--  </a:t>
            </a:r>
            <a:r>
              <a:rPr lang="en-US" altLang="zh-CN" dirty="0" err="1">
                <a:sym typeface="Wingdings" panose="05000000000000000000" pitchFamily="2" charset="2"/>
              </a:rPr>
              <a:t>cout</a:t>
            </a:r>
            <a:r>
              <a:rPr lang="en-US" altLang="zh-CN" dirty="0">
                <a:sym typeface="Wingdings" panose="05000000000000000000" pitchFamily="2" charset="2"/>
              </a:rPr>
              <a:t>&lt;&lt;a&lt;&lt;“ ”&lt;&lt;a&lt;&lt;</a:t>
            </a:r>
            <a:r>
              <a:rPr lang="en-US" altLang="zh-CN" dirty="0" err="1">
                <a:sym typeface="Wingdings" panose="05000000000000000000" pitchFamily="2" charset="2"/>
              </a:rPr>
              <a:t>endl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86767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5438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6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54278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79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0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1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2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3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4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5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6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7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8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9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0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1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2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3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4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5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6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7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8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9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0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1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2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3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4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5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6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7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8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9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0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1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2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3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4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5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6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7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8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9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0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1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2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3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4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5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6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7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8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9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0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1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2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3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4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5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6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7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8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9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0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1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2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3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4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5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6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7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8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9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0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1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2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3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4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5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6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7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8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9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0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1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2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3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4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5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6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7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8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9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0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1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2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3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4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5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6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7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8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9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0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1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2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3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4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4277" name="Text Box 114"/>
          <p:cNvSpPr txBox="1">
            <a:spLocks noChangeArrowheads="1"/>
          </p:cNvSpPr>
          <p:nvPr/>
        </p:nvSpPr>
        <p:spPr bwMode="auto">
          <a:xfrm>
            <a:off x="2376488" y="2133600"/>
            <a:ext cx="5256212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指针数组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dirty="0">
                <a:solidFill>
                  <a:srgbClr val="FFFFFF"/>
                </a:solidFill>
                <a:latin typeface="Arial" panose="020B0604020202020204" pitchFamily="34" charset="0"/>
              </a:rPr>
              <a:t>指针数组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71438" y="1071563"/>
            <a:ext cx="9826625" cy="4906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*p[20]</a:t>
            </a:r>
          </a:p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p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是含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个元素的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数组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，其中每个元素是指针。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//p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是指针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数组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p[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]—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指针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例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a,b,c,d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*numbers[6]={&amp;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a,&amp;b,&amp;c,&amp;d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   缺省为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NULL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 numbers[0]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存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变量的地址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,*numbers[0]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的值。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指针数组</a:t>
            </a:r>
            <a:b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void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char *p[20]={"</a:t>
            </a:r>
            <a:r>
              <a:rPr lang="en-US" altLang="zh-CN" dirty="0" err="1"/>
              <a:t>aaaa</a:t>
            </a:r>
            <a:r>
              <a:rPr lang="en-US" altLang="zh-CN" dirty="0"/>
              <a:t>","</a:t>
            </a:r>
            <a:r>
              <a:rPr lang="en-US" altLang="zh-CN" dirty="0" err="1"/>
              <a:t>bbbbb</a:t>
            </a:r>
            <a:r>
              <a:rPr lang="en-US" altLang="zh-CN" dirty="0"/>
              <a:t>"};</a:t>
            </a:r>
          </a:p>
          <a:p>
            <a:pPr marL="0" indent="0">
              <a:buNone/>
            </a:pPr>
            <a:r>
              <a:rPr lang="en-US" altLang="zh-CN" dirty="0"/>
              <a:t>	p[0]="</a:t>
            </a:r>
            <a:r>
              <a:rPr lang="en-US" altLang="zh-CN" dirty="0" err="1"/>
              <a:t>dagalgag</a:t>
            </a:r>
            <a:r>
              <a:rPr lang="en-US" altLang="zh-CN" dirty="0"/>
              <a:t>";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&lt;&lt;p[0]&lt;&lt;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518719"/>
      </p:ext>
    </p:extLst>
  </p:cSld>
  <p:clrMapOvr>
    <a:masterClrMapping/>
  </p:clrMapOvr>
  <p:transition spd="med">
    <p:wedg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  <a:t>指针数组</a:t>
            </a:r>
            <a:br>
              <a:rPr lang="zh-CN" altLang="en-US" dirty="0">
                <a:solidFill>
                  <a:srgbClr val="FFFFFF"/>
                </a:solidFill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void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char *p[20]={"</a:t>
            </a:r>
            <a:r>
              <a:rPr lang="en-US" altLang="zh-CN" dirty="0" err="1"/>
              <a:t>aaaa</a:t>
            </a:r>
            <a:r>
              <a:rPr lang="en-US" altLang="zh-CN" dirty="0"/>
              <a:t>","</a:t>
            </a:r>
            <a:r>
              <a:rPr lang="en-US" altLang="zh-CN" dirty="0" err="1"/>
              <a:t>bbbbb</a:t>
            </a:r>
            <a:r>
              <a:rPr lang="en-US" altLang="zh-CN" dirty="0"/>
              <a:t>"};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&gt;&gt;p[0];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&lt;&lt;p[0]&lt;&lt;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4543" y="4365104"/>
            <a:ext cx="4543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	p[0]=new char[20];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3448783"/>
      </p:ext>
    </p:extLst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5438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6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54278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79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0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1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2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3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4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5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6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7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8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89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0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1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2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3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4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5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6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7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8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299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0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1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2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3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4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5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6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7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8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09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0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1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2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3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4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5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6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7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8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19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0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1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2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3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4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5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6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7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8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29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0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1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2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3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4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5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6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7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8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39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0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1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2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3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4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5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6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7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8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49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0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1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2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3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4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5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6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7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8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59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0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1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2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3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4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5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6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7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8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69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0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1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2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3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4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5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6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7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8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79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0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1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2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3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4384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4277" name="Text Box 114"/>
          <p:cNvSpPr txBox="1">
            <a:spLocks noChangeArrowheads="1"/>
          </p:cNvSpPr>
          <p:nvPr/>
        </p:nvSpPr>
        <p:spPr bwMode="auto">
          <a:xfrm>
            <a:off x="2376488" y="2133600"/>
            <a:ext cx="5256212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3300"/>
                </a:solidFill>
              </a:rPr>
              <a:t>指向指针的指针</a:t>
            </a:r>
            <a:endParaRPr lang="en-US" altLang="zh-CN" sz="44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09347"/>
      </p:ext>
    </p:extLst>
  </p:cSld>
  <p:clrMapOvr>
    <a:masterClrMapping/>
  </p:clrMapOvr>
  <p:transition spd="med">
    <p:wedg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A7CE0-6FF4-438B-86B5-56200F10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指针数组名是指向指针的指针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6CF7D-E440-4F92-8011-8D9B17EC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指针数组的数组名是什么类型呢？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指针数组是数组，则其数组名就是一个</a:t>
            </a:r>
            <a:r>
              <a:rPr lang="zh-CN" altLang="en-US" dirty="0">
                <a:solidFill>
                  <a:srgbClr val="FF0000"/>
                </a:solidFill>
              </a:rPr>
              <a:t>指针常量</a:t>
            </a:r>
            <a:r>
              <a:rPr lang="zh-CN" altLang="en-US" dirty="0"/>
              <a:t>，存放的是数组的第一个元素的地址，</a:t>
            </a:r>
            <a:endParaRPr lang="en-US" altLang="zh-CN" dirty="0"/>
          </a:p>
          <a:p>
            <a:pPr lvl="1"/>
            <a:r>
              <a:rPr lang="zh-CN" altLang="en-US" dirty="0"/>
              <a:t>但是这个元素是指针类型的，所以指针数组名是指向指针的指针（即</a:t>
            </a:r>
            <a:r>
              <a:rPr lang="zh-CN" altLang="en-US" dirty="0">
                <a:solidFill>
                  <a:srgbClr val="FF0000"/>
                </a:solidFill>
              </a:rPr>
              <a:t>二级指针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449262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756761"/>
      </p:ext>
    </p:extLst>
  </p:cSld>
  <p:clrMapOvr>
    <a:masterClrMapping/>
  </p:clrMapOvr>
  <p:transition spd="med">
    <p:wedg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4FCA0-47CF-4889-967F-0FC80914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31C3C-633A-4EA2-8304-78153F00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</a:t>
            </a:r>
            <a:r>
              <a:rPr lang="zh-CN" altLang="en-US" dirty="0"/>
              <a:t>**</a:t>
            </a:r>
            <a:r>
              <a:rPr lang="en-US" altLang="zh-CN" dirty="0"/>
              <a:t>p;</a:t>
            </a:r>
          </a:p>
          <a:p>
            <a:pPr marL="457200" indent="-45720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p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是一个二级指针变量，*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的值还是一个地址（指针）。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**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的值才是一个整数。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例子：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char *pc[ ]={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aa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bb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cc”};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  char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**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ppc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定义一个二级指针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ppc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=pc;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ppc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指向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pc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的首地址</a:t>
            </a:r>
            <a:endParaRPr lang="en-US" altLang="zh-C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ppc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ddd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;    //ok</a:t>
            </a:r>
          </a:p>
          <a:p>
            <a:pPr marL="0" indent="0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cin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&gt;&gt;*</a:t>
            </a:r>
            <a:r>
              <a:rPr lang="en-US" altLang="zh-CN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ppc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;       //error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9281936"/>
      </p:ext>
    </p:extLst>
  </p:cSld>
  <p:clrMapOvr>
    <a:masterClrMapping/>
  </p:clrMapOvr>
  <p:transition spd="med"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13DB-BF93-4B70-AB9A-4B43AC7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二级指针与二维动态数组（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0D703-7EFA-466B-B7F7-6E5A993C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利用二级指针可以实现对二维数组的动态分配</a:t>
            </a:r>
            <a:endParaRPr lang="en-US" altLang="zh-CN" sz="2400" dirty="0"/>
          </a:p>
          <a:p>
            <a:r>
              <a:rPr lang="zh-CN" altLang="en-US" sz="2400" dirty="0"/>
              <a:t> 例子：</a:t>
            </a:r>
            <a:r>
              <a:rPr lang="en-US" altLang="zh-CN" sz="2400" dirty="0"/>
              <a:t>//</a:t>
            </a:r>
            <a:r>
              <a:rPr lang="zh-CN" altLang="en-US" sz="2400" dirty="0"/>
              <a:t>利用</a:t>
            </a:r>
            <a:r>
              <a:rPr lang="en-US" altLang="zh-CN" sz="2400" dirty="0"/>
              <a:t>p</a:t>
            </a:r>
            <a:r>
              <a:rPr lang="zh-CN" altLang="en-US" sz="2400" dirty="0"/>
              <a:t>分配一个</a:t>
            </a:r>
            <a:r>
              <a:rPr lang="en-US" altLang="zh-CN" sz="2400" dirty="0"/>
              <a:t>3</a:t>
            </a:r>
            <a:r>
              <a:rPr lang="zh-CN" altLang="en-US" sz="2400" dirty="0"/>
              <a:t>*</a:t>
            </a:r>
            <a:r>
              <a:rPr lang="en-US" altLang="zh-CN" sz="2400" dirty="0"/>
              <a:t>4</a:t>
            </a:r>
            <a:r>
              <a:rPr lang="zh-CN" altLang="en-US" sz="2400" dirty="0"/>
              <a:t>的二维数组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int  </a:t>
            </a:r>
            <a:r>
              <a:rPr lang="zh-CN" altLang="en-US" sz="2400" dirty="0"/>
              <a:t>**</a:t>
            </a:r>
            <a:r>
              <a:rPr lang="en-US" altLang="zh-CN" sz="2400" dirty="0"/>
              <a:t>p; //</a:t>
            </a:r>
            <a:r>
              <a:rPr lang="zh-CN" altLang="en-US" sz="2400" dirty="0"/>
              <a:t>定义一个二级指针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p=new int *[3];  </a:t>
            </a:r>
          </a:p>
          <a:p>
            <a:pPr marL="0" indent="0">
              <a:buNone/>
            </a:pPr>
            <a:r>
              <a:rPr lang="en-US" altLang="zh-CN" sz="2400" dirty="0"/>
              <a:t>           //</a:t>
            </a:r>
            <a:r>
              <a:rPr lang="zh-CN" altLang="en-US" sz="2400" dirty="0"/>
              <a:t>分配一个有三个整型指针的指针数组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=0;i&lt;3;i++)</a:t>
            </a:r>
          </a:p>
          <a:p>
            <a:pPr marL="0" indent="0">
              <a:buNone/>
            </a:pPr>
            <a:r>
              <a:rPr lang="en-US" altLang="zh-CN" sz="2400" dirty="0"/>
              <a:t>           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]=new int[4];</a:t>
            </a:r>
          </a:p>
          <a:p>
            <a:pPr marL="0" indent="0">
              <a:buNone/>
            </a:pPr>
            <a:r>
              <a:rPr lang="en-US" altLang="zh-CN" sz="2400" dirty="0"/>
              <a:t>          //</a:t>
            </a:r>
            <a:r>
              <a:rPr lang="zh-CN" altLang="en-US" sz="2400" dirty="0"/>
              <a:t>为指针数组的每个元素分配一个含四个整型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&gt;&gt;p[1][1];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&lt;&lt;p[1][1]&lt;&lt;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      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71452299"/>
      </p:ext>
    </p:extLst>
  </p:cSld>
  <p:clrMapOvr>
    <a:masterClrMapping/>
  </p:clrMapOvr>
  <p:transition spd="med">
    <p:wedg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B13DB-BF93-4B70-AB9A-4B43AC71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二级指针与二维动态数组（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0D703-7EFA-466B-B7F7-6E5A993C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二维动态数组的回收</a:t>
            </a:r>
            <a:endParaRPr lang="en-US" altLang="zh-CN" sz="2400" dirty="0"/>
          </a:p>
          <a:p>
            <a:r>
              <a:rPr lang="en-US" altLang="zh-CN" sz="2400" dirty="0"/>
              <a:t>    int  </a:t>
            </a:r>
            <a:r>
              <a:rPr lang="zh-CN" altLang="en-US" sz="2400" dirty="0"/>
              <a:t>**</a:t>
            </a:r>
            <a:r>
              <a:rPr lang="en-US" altLang="zh-CN" sz="2400" dirty="0"/>
              <a:t>p; //</a:t>
            </a:r>
            <a:r>
              <a:rPr lang="zh-CN" altLang="en-US" sz="2400" dirty="0"/>
              <a:t>定义一个二级指针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=0;i&lt;3;i++)</a:t>
            </a:r>
          </a:p>
          <a:p>
            <a:pPr marL="0" indent="0">
              <a:buNone/>
            </a:pPr>
            <a:r>
              <a:rPr lang="en-US" altLang="zh-CN" sz="2400" dirty="0"/>
              <a:t>          delete  [] 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];</a:t>
            </a:r>
          </a:p>
          <a:p>
            <a:pPr marL="0" indent="0">
              <a:buNone/>
            </a:pPr>
            <a:r>
              <a:rPr lang="en-US" altLang="zh-CN" sz="2400" dirty="0"/>
              <a:t>          //</a:t>
            </a:r>
            <a:r>
              <a:rPr lang="zh-CN" altLang="en-US" sz="2400" dirty="0"/>
              <a:t>依次撤销三个一维整型数组</a:t>
            </a:r>
            <a:r>
              <a:rPr lang="en-US" altLang="zh-CN" sz="2400" dirty="0"/>
              <a:t>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</a:p>
          <a:p>
            <a:pPr marL="0" indent="0">
              <a:buNone/>
            </a:pPr>
            <a:r>
              <a:rPr lang="en-US" altLang="zh-CN" sz="2400" dirty="0"/>
              <a:t>        delete  []p;  </a:t>
            </a:r>
          </a:p>
          <a:p>
            <a:pPr marL="0" indent="0">
              <a:buNone/>
            </a:pPr>
            <a:r>
              <a:rPr lang="en-US" altLang="zh-CN" sz="2400" dirty="0"/>
              <a:t>           //</a:t>
            </a:r>
            <a:r>
              <a:rPr lang="zh-CN" altLang="en-US" sz="2400" dirty="0"/>
              <a:t>撤销指针数组</a:t>
            </a:r>
            <a:r>
              <a:rPr lang="en-US" altLang="zh-CN" sz="2400" dirty="0"/>
              <a:t>p[]</a:t>
            </a:r>
          </a:p>
          <a:p>
            <a:pPr marL="0" indent="0">
              <a:buNone/>
            </a:pPr>
            <a:r>
              <a:rPr lang="en-US" altLang="zh-CN" sz="2400" dirty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72327574"/>
      </p:ext>
    </p:extLst>
  </p:cSld>
  <p:clrMapOvr>
    <a:masterClrMapping/>
  </p:clrMapOvr>
  <p:transition spd="med">
    <p:wedg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56433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34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24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56326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27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28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29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0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1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2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3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4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5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6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7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8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39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0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1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2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3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4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5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6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7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8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49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0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1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2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3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4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5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6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7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8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59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0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1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2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3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4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5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6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7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8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69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0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1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2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3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4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5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6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7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8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79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0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1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2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3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4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5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6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7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8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89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0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1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2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3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4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5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6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7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8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399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0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1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2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3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4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5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6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7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8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09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0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1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2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3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4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5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6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7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8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19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0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1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2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3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4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5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6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7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8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29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30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31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56432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56325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堆内存分配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7"/>
          <p:cNvSpPr>
            <a:spLocks noChangeArrowheads="1"/>
          </p:cNvSpPr>
          <p:nvPr/>
        </p:nvSpPr>
        <p:spPr bwMode="auto">
          <a:xfrm>
            <a:off x="7580313" y="4292600"/>
            <a:ext cx="2500312" cy="379413"/>
          </a:xfrm>
          <a:prstGeom prst="roundRect">
            <a:avLst>
              <a:gd name="adj" fmla="val 36819"/>
            </a:avLst>
          </a:prstGeom>
          <a:solidFill>
            <a:schemeClr val="bg1"/>
          </a:solidFill>
          <a:ln>
            <a:noFill/>
          </a:ln>
          <a:effectLst>
            <a:outerShdw dist="35921" dir="8100000" algn="ctr" rotWithShape="0">
              <a:srgbClr val="333399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31800" y="2133600"/>
            <a:ext cx="9504363" cy="67786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4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4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 指针</a:t>
            </a:r>
          </a:p>
        </p:txBody>
      </p:sp>
    </p:spTree>
  </p:cSld>
  <p:clrMapOvr>
    <a:masterClrMapping/>
  </p:clrMapOvr>
  <p:transition spd="med">
    <p:wedg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1368426" y="188913"/>
            <a:ext cx="7559675" cy="474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程序运行时地址空间的内存分区</a:t>
            </a:r>
          </a:p>
        </p:txBody>
      </p:sp>
      <p:sp>
        <p:nvSpPr>
          <p:cNvPr id="68611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3429001"/>
            <a:ext cx="8594725" cy="287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400"/>
              <a:t>代码区</a:t>
            </a:r>
            <a:r>
              <a:rPr lang="en-US" altLang="zh-CN" sz="2400"/>
              <a:t>——</a:t>
            </a:r>
            <a:r>
              <a:rPr lang="zh-CN" altLang="en-US" sz="2400"/>
              <a:t>存放程序的代码</a:t>
            </a:r>
          </a:p>
          <a:p>
            <a:pPr eaLnBrk="1" hangingPunct="1"/>
            <a:r>
              <a:rPr lang="zh-CN" altLang="en-US" sz="2400"/>
              <a:t>全局数据区</a:t>
            </a:r>
            <a:r>
              <a:rPr lang="en-US" altLang="zh-CN" sz="2400"/>
              <a:t>——</a:t>
            </a:r>
            <a:r>
              <a:rPr lang="zh-CN" altLang="en-US" sz="2400"/>
              <a:t>存放程序的全局变量和静态变量数据</a:t>
            </a:r>
          </a:p>
          <a:p>
            <a:pPr eaLnBrk="1" hangingPunct="1"/>
            <a:r>
              <a:rPr lang="zh-CN" altLang="en-US" sz="2400"/>
              <a:t>栈区</a:t>
            </a:r>
            <a:r>
              <a:rPr lang="en-US" altLang="zh-CN" sz="2400"/>
              <a:t>——</a:t>
            </a:r>
            <a:r>
              <a:rPr lang="zh-CN" altLang="en-US" sz="2400"/>
              <a:t>函数的形参和局部变量所占的空间都是在栈中动态分配的</a:t>
            </a:r>
          </a:p>
          <a:p>
            <a:pPr eaLnBrk="1" hangingPunct="1"/>
            <a:r>
              <a:rPr lang="zh-CN" altLang="en-US" sz="2400"/>
              <a:t>堆区</a:t>
            </a:r>
            <a:r>
              <a:rPr lang="en-US" altLang="zh-CN" sz="2400"/>
              <a:t>——</a:t>
            </a:r>
            <a:r>
              <a:rPr lang="zh-CN" altLang="en-US" sz="2400"/>
              <a:t>存放程序的动态数据（由</a:t>
            </a:r>
            <a:r>
              <a:rPr lang="en-US" altLang="zh-CN" sz="2400"/>
              <a:t>new</a:t>
            </a:r>
            <a:r>
              <a:rPr lang="zh-CN" altLang="en-US" sz="2400"/>
              <a:t>和</a:t>
            </a:r>
            <a:r>
              <a:rPr lang="en-US" altLang="zh-CN" sz="2400"/>
              <a:t>delete</a:t>
            </a:r>
            <a:r>
              <a:rPr lang="zh-CN" altLang="en-US" sz="2400"/>
              <a:t>来创建和释放）</a:t>
            </a:r>
          </a:p>
        </p:txBody>
      </p:sp>
      <p:grpSp>
        <p:nvGrpSpPr>
          <p:cNvPr id="68612" name="组合 6"/>
          <p:cNvGrpSpPr>
            <a:grpSpLocks/>
          </p:cNvGrpSpPr>
          <p:nvPr/>
        </p:nvGrpSpPr>
        <p:grpSpPr bwMode="auto">
          <a:xfrm>
            <a:off x="4032251" y="1246189"/>
            <a:ext cx="2160587" cy="1895475"/>
            <a:chOff x="2313" y="1628"/>
            <a:chExt cx="913" cy="1371"/>
          </a:xfrm>
        </p:grpSpPr>
        <p:sp>
          <p:nvSpPr>
            <p:cNvPr id="68613" name="矩形 7"/>
            <p:cNvSpPr>
              <a:spLocks noChangeArrowheads="1"/>
            </p:cNvSpPr>
            <p:nvPr/>
          </p:nvSpPr>
          <p:spPr bwMode="auto">
            <a:xfrm>
              <a:off x="2313" y="1628"/>
              <a:ext cx="913" cy="33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</a:rPr>
                <a:t>代码区</a:t>
              </a:r>
              <a:endParaRPr lang="zh-CN" altLang="en-US"/>
            </a:p>
          </p:txBody>
        </p:sp>
        <p:sp>
          <p:nvSpPr>
            <p:cNvPr id="68614" name="矩形 8"/>
            <p:cNvSpPr>
              <a:spLocks noChangeArrowheads="1"/>
            </p:cNvSpPr>
            <p:nvPr/>
          </p:nvSpPr>
          <p:spPr bwMode="auto">
            <a:xfrm>
              <a:off x="2313" y="1960"/>
              <a:ext cx="913" cy="33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</a:rPr>
                <a:t>全局数据区</a:t>
              </a:r>
              <a:endParaRPr lang="zh-CN" altLang="en-US"/>
            </a:p>
          </p:txBody>
        </p:sp>
        <p:sp>
          <p:nvSpPr>
            <p:cNvPr id="68615" name="矩形 9"/>
            <p:cNvSpPr>
              <a:spLocks noChangeArrowheads="1"/>
            </p:cNvSpPr>
            <p:nvPr/>
          </p:nvSpPr>
          <p:spPr bwMode="auto">
            <a:xfrm>
              <a:off x="2313" y="2624"/>
              <a:ext cx="913" cy="375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</a:rPr>
                <a:t>堆区</a:t>
              </a:r>
              <a:endParaRPr lang="zh-CN" altLang="en-US"/>
            </a:p>
          </p:txBody>
        </p:sp>
        <p:sp>
          <p:nvSpPr>
            <p:cNvPr id="68616" name="矩形 10"/>
            <p:cNvSpPr>
              <a:spLocks noChangeArrowheads="1"/>
            </p:cNvSpPr>
            <p:nvPr/>
          </p:nvSpPr>
          <p:spPr bwMode="auto">
            <a:xfrm>
              <a:off x="2313" y="2292"/>
              <a:ext cx="913" cy="347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00"/>
                  </a:solidFill>
                </a:rPr>
                <a:t>栈区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621930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0363" y="1260475"/>
            <a:ext cx="9072562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存放程序动态数据的内存空间，允许程序根据需要申请一定大小的空间，使用完毕可以释放该空间。</a:t>
            </a:r>
            <a:endParaRPr lang="en-US" altLang="zh-CN" sz="3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堆内存的分配关键字：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堆内存的释放关键字：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delete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360363" y="1260475"/>
            <a:ext cx="9072562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：存放程序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动态数据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的内存空间，允许程序根据需要申请一定大小的空间，使用完毕可以释放该空间。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堆内存的分配关键字：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堆内存的释放关键字：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delete</a:t>
            </a:r>
          </a:p>
          <a:p>
            <a:pPr eaLnBrk="1" latinLnBrk="1" hangingPunct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堆内存分配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915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1020763"/>
            <a:ext cx="97440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分配：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数据类型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* 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=new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数据类型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释放：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delete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例如：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*p = new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   *p=1;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或：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*p=new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(1);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释放：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delete p;</a:t>
            </a:r>
          </a:p>
          <a:p>
            <a:pPr>
              <a:lnSpc>
                <a:spcPct val="90000"/>
              </a:lnSpc>
              <a:defRPr/>
            </a:pPr>
            <a:endParaRPr lang="en-US" altLang="zh-CN" sz="2800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  <a:defRPr/>
            </a:pPr>
            <a:endParaRPr lang="zh-CN" altLang="en-US" sz="2800" dirty="0"/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</a:t>
            </a: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数据类型空间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463" y="1219200"/>
            <a:ext cx="9936162" cy="4906963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分配：</a:t>
            </a:r>
            <a:endParaRPr lang="en-US" altLang="zh-CN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数据类型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*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=new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数据类型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[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下标表达式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];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* a=new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[10];</a:t>
            </a:r>
          </a:p>
          <a:p>
            <a:pPr>
              <a:lnSpc>
                <a:spcPct val="90000"/>
              </a:lnSpc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使用堆内存：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a[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]</a:t>
            </a:r>
          </a:p>
          <a:p>
            <a:pPr>
              <a:lnSpc>
                <a:spcPct val="90000"/>
              </a:lnSpc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释放动态分配的空间：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delete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[ ]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a;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zh-CN" altLang="en-US" sz="44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多个</a:t>
            </a: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连续空间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2"/>
          <p:cNvSpPr>
            <a:spLocks noGrp="1" noChangeArrowheads="1"/>
          </p:cNvSpPr>
          <p:nvPr>
            <p:ph type="title"/>
          </p:nvPr>
        </p:nvSpPr>
        <p:spPr bwMode="auto">
          <a:xfrm>
            <a:off x="1316037" y="188119"/>
            <a:ext cx="7272338" cy="576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动态数组</a:t>
            </a:r>
          </a:p>
        </p:txBody>
      </p:sp>
      <p:sp>
        <p:nvSpPr>
          <p:cNvPr id="71683" name="矩形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6762" y="1322389"/>
            <a:ext cx="8370888" cy="4922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new</a:t>
            </a:r>
            <a:r>
              <a:rPr lang="zh-CN" altLang="en-US"/>
              <a:t>和</a:t>
            </a:r>
            <a:r>
              <a:rPr lang="en-US" altLang="zh-CN"/>
              <a:t>delete</a:t>
            </a:r>
            <a:r>
              <a:rPr lang="zh-CN" altLang="en-US"/>
              <a:t>运算符常用于实现数组的动态分配，也即按实际需要来定义数组的大小。 </a:t>
            </a:r>
            <a:endParaRPr lang="zh-CN" altLang="en-US" sz="3200">
              <a:latin typeface="隶书" panose="02010509060101010101" pitchFamily="49" charset="-122"/>
            </a:endParaRPr>
          </a:p>
          <a:p>
            <a:pPr lvl="1" eaLnBrk="1" hangingPunct="1">
              <a:buFontTx/>
              <a:buNone/>
            </a:pPr>
            <a:r>
              <a:rPr lang="zh-CN" altLang="en-US" i="1"/>
              <a:t>   </a:t>
            </a:r>
            <a:r>
              <a:rPr lang="en-US" altLang="zh-CN" i="1"/>
              <a:t>unsigned int  a;</a:t>
            </a:r>
          </a:p>
          <a:p>
            <a:pPr lvl="1" eaLnBrk="1" hangingPunct="1">
              <a:buFontTx/>
              <a:buNone/>
            </a:pPr>
            <a:r>
              <a:rPr lang="en-US" altLang="zh-CN" i="1"/>
              <a:t>   float  *p_float;</a:t>
            </a:r>
          </a:p>
          <a:p>
            <a:pPr lvl="1" eaLnBrk="1" hangingPunct="1">
              <a:buFontTx/>
              <a:buNone/>
            </a:pPr>
            <a:r>
              <a:rPr lang="en-US" altLang="zh-CN" i="1"/>
              <a:t>   cin &gt;&gt; a; </a:t>
            </a:r>
            <a:endParaRPr lang="zh-CN" altLang="en-US" i="1"/>
          </a:p>
          <a:p>
            <a:pPr lvl="1" eaLnBrk="1" hangingPunct="1">
              <a:buFontTx/>
              <a:buNone/>
            </a:pPr>
            <a:r>
              <a:rPr lang="zh-CN" altLang="en-US" i="1"/>
              <a:t>   </a:t>
            </a:r>
            <a:r>
              <a:rPr lang="en-US" altLang="zh-CN" i="1"/>
              <a:t>p_float = new float[a];                //</a:t>
            </a:r>
            <a:r>
              <a:rPr lang="zh-CN" altLang="en-US" i="1"/>
              <a:t>动态分配存内存</a:t>
            </a:r>
          </a:p>
          <a:p>
            <a:pPr lvl="1" eaLnBrk="1" hangingPunct="1">
              <a:buFontTx/>
              <a:buNone/>
            </a:pPr>
            <a:r>
              <a:rPr lang="zh-CN" altLang="en-US" i="1"/>
              <a:t>            </a:t>
            </a:r>
            <a:r>
              <a:rPr lang="en-US" altLang="zh-CN" i="1"/>
              <a:t>…… </a:t>
            </a:r>
          </a:p>
          <a:p>
            <a:pPr lvl="1" eaLnBrk="1" hangingPunct="1">
              <a:buFontTx/>
              <a:buNone/>
            </a:pPr>
            <a:r>
              <a:rPr lang="en-US" altLang="zh-CN" i="1"/>
              <a:t>   delete [ ]  p_float;   //</a:t>
            </a:r>
            <a:r>
              <a:rPr lang="zh-CN" altLang="en-US" i="1"/>
              <a:t>释放</a:t>
            </a:r>
            <a:r>
              <a:rPr lang="en-US" altLang="zh-CN" i="1"/>
              <a:t>p_float</a:t>
            </a:r>
            <a:r>
              <a:rPr lang="zh-CN" altLang="en-US" i="1"/>
              <a:t>指针指向的堆内存</a:t>
            </a:r>
          </a:p>
        </p:txBody>
      </p:sp>
    </p:spTree>
    <p:extLst>
      <p:ext uri="{BB962C8B-B14F-4D97-AF65-F5344CB8AC3E}">
        <p14:creationId xmlns:p14="http://schemas.microsoft.com/office/powerpoint/2010/main" val="396932593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765175"/>
            <a:ext cx="10080625" cy="4856163"/>
          </a:xfrm>
          <a:prstGeom prst="rect">
            <a:avLst/>
          </a:prstGeo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#include&lt;iostream&gt;				//ch8_9.cpp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using namespace std;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{	int arraysize;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int *array;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cout&lt;&lt;"please enter the size:\n";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cin&gt;&gt;arraysize;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array=new int[arraysize];			//</a:t>
            </a:r>
            <a:r>
              <a:rPr lang="zh-CN" altLang="en-US" sz="2300">
                <a:latin typeface="Times New Roman" panose="02020603050405020304" pitchFamily="18" charset="0"/>
                <a:ea typeface="楷体_GB2312" pitchFamily="49" charset="-122"/>
              </a:rPr>
              <a:t>分配堆内存</a:t>
            </a:r>
            <a:endParaRPr lang="en-US" altLang="zh-CN" sz="23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for(int i=0;i&lt;arraysize;i++){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	array[i]=i*2;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	cout&lt;&lt;array[i]&lt;&lt;" 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cout&lt;&lt;endl;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	delete[] array;				//</a:t>
            </a:r>
            <a:r>
              <a:rPr lang="zh-CN" altLang="en-US" sz="2300">
                <a:latin typeface="Times New Roman" panose="02020603050405020304" pitchFamily="18" charset="0"/>
                <a:ea typeface="楷体_GB2312" pitchFamily="49" charset="-122"/>
              </a:rPr>
              <a:t>释放堆内存</a:t>
            </a:r>
            <a:endParaRPr lang="en-US" altLang="zh-CN" sz="23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30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3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975" y="146050"/>
            <a:ext cx="7769225" cy="436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new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和</a:t>
            </a:r>
            <a:r>
              <a:rPr lang="en-US" altLang="zh-CN" sz="2800" b="1" kern="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delete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运算符常用于</a:t>
            </a:r>
            <a:r>
              <a:rPr lang="zh-CN" altLang="en-US" sz="2800" b="1" kern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实现数组的动态分配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215900" y="1268413"/>
            <a:ext cx="97297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</a:rPr>
              <a:t>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n, 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个学生的姓名，输出其字典升序排序。</a:t>
            </a:r>
          </a:p>
        </p:txBody>
      </p:sp>
      <p:sp>
        <p:nvSpPr>
          <p:cNvPr id="64516" name="TextBox 1"/>
          <p:cNvSpPr txBox="1">
            <a:spLocks noChangeArrowheads="1"/>
          </p:cNvSpPr>
          <p:nvPr/>
        </p:nvSpPr>
        <p:spPr bwMode="auto">
          <a:xfrm>
            <a:off x="7127875" y="5661025"/>
            <a:ext cx="28178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exp8_1.cpp</a:t>
            </a:r>
          </a:p>
        </p:txBody>
      </p:sp>
    </p:spTree>
  </p:cSld>
  <p:clrMapOvr>
    <a:masterClrMapping/>
  </p:clrMapOvr>
  <p:transition spd="med">
    <p:wedg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3"/>
          <p:cNvSpPr>
            <a:spLocks noGrp="1" noChangeArrowheads="1"/>
          </p:cNvSpPr>
          <p:nvPr>
            <p:ph type="title"/>
          </p:nvPr>
        </p:nvSpPr>
        <p:spPr bwMode="auto">
          <a:xfrm>
            <a:off x="1702593" y="260648"/>
            <a:ext cx="6696075" cy="474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new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的优点</a:t>
            </a:r>
          </a:p>
        </p:txBody>
      </p:sp>
      <p:sp>
        <p:nvSpPr>
          <p:cNvPr id="70659" name="矩形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1628775"/>
            <a:ext cx="7942262" cy="3455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较</a:t>
            </a:r>
            <a:r>
              <a:rPr lang="en-US" altLang="zh-CN"/>
              <a:t>C</a:t>
            </a:r>
            <a:r>
              <a:rPr lang="zh-CN" altLang="en-US"/>
              <a:t>语言中的动态内存分配</a:t>
            </a:r>
            <a:r>
              <a:rPr lang="en-US" altLang="zh-CN"/>
              <a:t>(malloc)</a:t>
            </a:r>
            <a:r>
              <a:rPr lang="zh-CN" altLang="en-US"/>
              <a:t>和释放</a:t>
            </a:r>
            <a:r>
              <a:rPr lang="en-US" altLang="zh-CN"/>
              <a:t>(free)</a:t>
            </a:r>
            <a:r>
              <a:rPr lang="zh-CN" altLang="en-US"/>
              <a:t>系统函数，</a:t>
            </a:r>
            <a:r>
              <a:rPr lang="en-US" altLang="zh-CN"/>
              <a:t>new</a:t>
            </a:r>
            <a:r>
              <a:rPr lang="zh-CN" altLang="en-US"/>
              <a:t>和</a:t>
            </a:r>
            <a:r>
              <a:rPr lang="en-US" altLang="zh-CN"/>
              <a:t>delete</a:t>
            </a:r>
            <a:r>
              <a:rPr lang="zh-CN" altLang="en-US"/>
              <a:t>有如下一些好处：</a:t>
            </a:r>
            <a:endParaRPr lang="zh-CN" altLang="en-US">
              <a:latin typeface="隶书" panose="02010509060101010101" pitchFamily="49" charset="-122"/>
            </a:endParaRPr>
          </a:p>
          <a:p>
            <a:pPr lvl="1" eaLnBrk="1" hangingPunct="1"/>
            <a:r>
              <a:rPr lang="en-US" altLang="zh-CN"/>
              <a:t>new </a:t>
            </a:r>
            <a:r>
              <a:rPr lang="zh-CN" altLang="en-US"/>
              <a:t>可以自动计算所需要分配内存的大小，无需显示地给出</a:t>
            </a:r>
          </a:p>
          <a:p>
            <a:pPr lvl="1" eaLnBrk="1" hangingPunct="1"/>
            <a:r>
              <a:rPr lang="en-US" altLang="zh-CN"/>
              <a:t>new </a:t>
            </a:r>
            <a:r>
              <a:rPr lang="zh-CN" altLang="en-US"/>
              <a:t>可以自动返回指针类型，无需强制类型转换</a:t>
            </a:r>
          </a:p>
          <a:p>
            <a:pPr lvl="1" eaLnBrk="1" hangingPunct="1"/>
            <a:r>
              <a:rPr lang="zh-CN" altLang="en-US"/>
              <a:t>用</a:t>
            </a:r>
            <a:r>
              <a:rPr lang="en-US" altLang="zh-CN"/>
              <a:t>new</a:t>
            </a:r>
            <a:r>
              <a:rPr lang="zh-CN" altLang="en-US"/>
              <a:t>动态创建一个类对象时，可以自动调用类的构造函数，对动态创建的对象初始化</a:t>
            </a:r>
          </a:p>
        </p:txBody>
      </p:sp>
    </p:spTree>
    <p:extLst>
      <p:ext uri="{BB962C8B-B14F-4D97-AF65-F5344CB8AC3E}">
        <p14:creationId xmlns:p14="http://schemas.microsoft.com/office/powerpoint/2010/main" val="288710534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6564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50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4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65542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3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4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5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6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7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8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49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0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1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2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3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4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5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6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7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8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59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0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1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2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3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4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5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6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7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8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69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0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1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2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3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4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5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6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7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8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79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0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1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2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3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4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5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6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7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8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89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0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1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2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3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4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5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6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7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8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599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0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1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2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3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4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5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6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7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8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09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0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1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2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3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4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5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6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7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8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19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0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1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2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3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4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5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6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7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8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29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0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1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2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3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4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5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6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7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8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39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0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1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2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3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4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5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6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7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65648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5541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3300"/>
                </a:solidFill>
              </a:rPr>
              <a:t>const</a:t>
            </a:r>
            <a:r>
              <a:rPr lang="zh-CN" altLang="en-US" sz="4400" b="1">
                <a:solidFill>
                  <a:srgbClr val="003300"/>
                </a:solidFill>
              </a:rPr>
              <a:t>指针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const </a:t>
            </a: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50838" y="1412875"/>
            <a:ext cx="97297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指向常量的指针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常量指针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指针常量</a:t>
            </a:r>
            <a:endParaRPr lang="en-US" altLang="zh-CN" sz="32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Tx/>
              <a:buAutoNum type="arabicPeriod"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指向常量的指针常量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常量指针常量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32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ub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12700"/>
            <a:ext cx="1008062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3960813" y="266700"/>
            <a:ext cx="2663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1" latinLnBrk="1" hangingPunct="1">
              <a:defRPr/>
            </a:pPr>
            <a:r>
              <a:rPr kumimoji="1" lang="zh-CN" alt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宋体" charset="-122"/>
              </a:rPr>
              <a:t>学习内容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2611438" y="1700213"/>
            <a:ext cx="4500562" cy="445293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marL="679450" indent="-5715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指针概念</a:t>
            </a:r>
            <a:endParaRPr lang="en-US" altLang="zh-CN" sz="3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指针运算</a:t>
            </a:r>
            <a:endParaRPr lang="en-US" altLang="zh-CN" sz="3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指针与数组</a:t>
            </a:r>
            <a:endParaRPr lang="en-US" altLang="zh-CN" sz="3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堆分配内存</a:t>
            </a:r>
            <a:endParaRPr lang="en-US" altLang="zh-CN" sz="3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字符指针</a:t>
            </a:r>
          </a:p>
        </p:txBody>
      </p:sp>
    </p:spTree>
  </p:cSld>
  <p:clrMapOvr>
    <a:masterClrMapping/>
  </p:clrMapOvr>
  <p:transition spd="med">
    <p:wedg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25450" y="1143000"/>
            <a:ext cx="9728200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1" latinLnBrk="1" hangingPunct="1">
              <a:spcBef>
                <a:spcPct val="500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常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量指针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表示指针指向的对象是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常量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，而指针本身是变量。常量指针作为函数的形参时，限定该指针指向的对象在函数内不可更改。</a:t>
            </a:r>
          </a:p>
          <a:p>
            <a:pPr marL="342900" indent="-342900" eaLnBrk="1" latinLnBrk="1" hangingPunct="1">
              <a:spcBef>
                <a:spcPct val="500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定义格式：</a:t>
            </a:r>
            <a:endParaRPr lang="en-US" altLang="zh-CN" sz="3200" b="1" dirty="0">
              <a:latin typeface="Times New Roman" pitchFamily="18" charset="0"/>
              <a:ea typeface="楷体_GB2312" pitchFamily="49" charset="-122"/>
            </a:endParaRPr>
          </a:p>
          <a:p>
            <a:pPr eaLnBrk="1" latinLnBrk="1" hangingPunct="1">
              <a:spcBef>
                <a:spcPts val="6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类型说明符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  * 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指针名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 = &amp;&lt;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常量名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&gt;;</a:t>
            </a:r>
          </a:p>
          <a:p>
            <a:pPr eaLnBrk="1" latinLnBrk="1" hangingPunct="1">
              <a:buClr>
                <a:srgbClr val="FF3300"/>
              </a:buClr>
              <a:defRPr/>
            </a:pP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a =89,b=60;    </a:t>
            </a:r>
          </a:p>
          <a:p>
            <a:pPr eaLnBrk="1" latinLnBrk="1" hangingPunct="1">
              <a:buClr>
                <a:srgbClr val="FF3300"/>
              </a:buClr>
              <a:defRPr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*p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&amp;a;</a:t>
            </a: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 lvl="1" eaLnBrk="1" latinLnBrk="1" hangingPunct="1">
              <a:spcBef>
                <a:spcPct val="50000"/>
              </a:spcBef>
              <a:buClr>
                <a:srgbClr val="FF3300"/>
              </a:buClr>
              <a:defRPr/>
            </a:pP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p=&amp;b;		</a:t>
            </a:r>
          </a:p>
          <a:p>
            <a:pPr lvl="1" eaLnBrk="1" latinLnBrk="1" hangingPunct="1">
              <a:spcBef>
                <a:spcPct val="50000"/>
              </a:spcBef>
              <a:buClr>
                <a:srgbClr val="FF3300"/>
              </a:buClr>
              <a:defRPr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  *p=100;   		</a:t>
            </a:r>
            <a:endParaRPr lang="en-US" altLang="zh-CN" sz="3200" i="1" dirty="0">
              <a:latin typeface="Times New Roman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25450" y="1143000"/>
            <a:ext cx="9728200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1" latinLnBrk="1" hangingPunct="1">
              <a:spcBef>
                <a:spcPct val="500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常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量指针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表示指针指向的对象是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常量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，而指针本身是变量。常量指针作为函数的形参时，限定该指针指向的对象在函数内不可更改。</a:t>
            </a:r>
          </a:p>
          <a:p>
            <a:pPr marL="342900" indent="-342900" eaLnBrk="1" latinLnBrk="1" hangingPunct="1">
              <a:spcBef>
                <a:spcPct val="500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定义格式：</a:t>
            </a:r>
            <a:endParaRPr lang="en-US" altLang="zh-CN" sz="3200" b="1" dirty="0">
              <a:latin typeface="Times New Roman" pitchFamily="18" charset="0"/>
              <a:ea typeface="楷体_GB2312" pitchFamily="49" charset="-122"/>
            </a:endParaRPr>
          </a:p>
          <a:p>
            <a:pPr eaLnBrk="1" latinLnBrk="1" hangingPunct="1">
              <a:spcBef>
                <a:spcPts val="600"/>
              </a:spcBef>
              <a:spcAft>
                <a:spcPct val="20000"/>
              </a:spcAft>
              <a:buClr>
                <a:srgbClr val="FF33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类型说明符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  * 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指针名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 = &amp;&lt;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常量名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&gt;;</a:t>
            </a:r>
          </a:p>
          <a:p>
            <a:pPr eaLnBrk="1" latinLnBrk="1" hangingPunct="1">
              <a:buClr>
                <a:srgbClr val="FF3300"/>
              </a:buClr>
              <a:defRPr/>
            </a:pP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如：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a =89,b=60;    </a:t>
            </a:r>
          </a:p>
          <a:p>
            <a:pPr eaLnBrk="1" latinLnBrk="1" hangingPunct="1">
              <a:buClr>
                <a:srgbClr val="FF3300"/>
              </a:buClr>
              <a:defRPr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	  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const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   *p</a:t>
            </a:r>
            <a:r>
              <a:rPr lang="zh-CN" altLang="en-US" sz="3200" b="1" dirty="0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&amp;a;</a:t>
            </a: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 lvl="1" eaLnBrk="1" latinLnBrk="1" hangingPunct="1">
              <a:spcBef>
                <a:spcPct val="50000"/>
              </a:spcBef>
              <a:buClr>
                <a:srgbClr val="FF3300"/>
              </a:buClr>
              <a:defRPr/>
            </a:pP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p=&amp;b;		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正确</a:t>
            </a:r>
            <a:endParaRPr lang="en-US" altLang="zh-CN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lvl="1" eaLnBrk="1" latinLnBrk="1" hangingPunct="1">
              <a:spcBef>
                <a:spcPct val="50000"/>
              </a:spcBef>
              <a:buClr>
                <a:srgbClr val="FF3300"/>
              </a:buClr>
              <a:defRPr/>
            </a:pP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	  *p=100;   		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错误，*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ip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是常量，不能作为左值</a:t>
            </a:r>
            <a:endParaRPr lang="en-US" altLang="zh-CN" sz="3200" i="1" dirty="0">
              <a:latin typeface="Times New Roman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指向常量的指针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7975" y="1133475"/>
            <a:ext cx="9729788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spcBef>
                <a:spcPct val="5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指针常量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——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表示指针本身是常量，而指针指向的对象可以改变。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57200" indent="-457200" eaLnBrk="1" latinLnBrk="1" hangingPunct="1">
              <a:spcBef>
                <a:spcPct val="5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定义格式如下：</a:t>
            </a:r>
            <a:endParaRPr lang="zh-CN" altLang="en-US" sz="3200" b="1" i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spcBef>
                <a:spcPct val="50000"/>
              </a:spcBef>
              <a:buClr>
                <a:srgbClr val="FF0000"/>
              </a:buClr>
              <a:defRPr/>
            </a:pPr>
            <a:r>
              <a:rPr lang="zh-CN" altLang="en-US" sz="3200" b="1" i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类型说明符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 *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= &amp;&lt;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变量名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&gt;;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如：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a =89,b=60;    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  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p = &amp;a;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    p=&amp;b;		</a:t>
            </a:r>
            <a:r>
              <a:rPr lang="en-US" altLang="zh-CN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错误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*p=100;   	</a:t>
            </a:r>
            <a:r>
              <a:rPr lang="en-US" altLang="zh-CN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正确</a:t>
            </a:r>
            <a:endParaRPr lang="en-US" altLang="zh-CN" sz="3200" b="1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      </a:t>
            </a: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07975" y="1133475"/>
            <a:ext cx="9729788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spcBef>
                <a:spcPct val="5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指针常量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——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表示指针本身是常量，而指针指向的对象可以改变。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57200" indent="-457200" eaLnBrk="1" latinLnBrk="1" hangingPunct="1">
              <a:spcBef>
                <a:spcPct val="50000"/>
              </a:spcBef>
              <a:buClr>
                <a:srgbClr val="FF33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定义格式如下：</a:t>
            </a:r>
            <a:endParaRPr lang="zh-CN" altLang="en-US" sz="3200" b="1" i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spcBef>
                <a:spcPct val="50000"/>
              </a:spcBef>
              <a:buClr>
                <a:srgbClr val="FF0000"/>
              </a:buClr>
              <a:defRPr/>
            </a:pPr>
            <a:r>
              <a:rPr lang="zh-CN" altLang="en-US" sz="3200" b="1" i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类型说明符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 *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= &amp;&lt;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变量名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&gt;;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如：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a =89,b=60;    </a:t>
            </a: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  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p = &amp;a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;//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必须在定义时初始化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	    p=&amp;b;		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错误，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是常量不能作为左值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	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*p=100;   	</a:t>
            </a:r>
            <a:r>
              <a:rPr lang="en-US" altLang="zh-CN" sz="3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rgbClr val="00B050"/>
                </a:solidFill>
                <a:latin typeface="宋体" pitchFamily="2" charset="-122"/>
                <a:ea typeface="宋体" pitchFamily="2" charset="-122"/>
              </a:rPr>
              <a:t>正确</a:t>
            </a:r>
            <a:endParaRPr lang="en-US" altLang="zh-CN" sz="3200" b="1" dirty="0">
              <a:solidFill>
                <a:srgbClr val="00B050"/>
              </a:solidFill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3200" b="1" i="1" dirty="0">
                <a:latin typeface="Times New Roman" pitchFamily="18" charset="0"/>
                <a:ea typeface="楷体_GB2312" pitchFamily="49" charset="-122"/>
              </a:rPr>
              <a:t>        </a:t>
            </a: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指针常量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096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295400"/>
            <a:ext cx="10048875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指向常量的指针常量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表示指针指向的对象和指针本身都是常量。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57200" indent="-457200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定义格式如下：</a:t>
            </a:r>
            <a:endParaRPr lang="en-US" altLang="zh-CN" sz="3200" b="1" i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3200" b="1" i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类型说明符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&gt;=&amp;&lt;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常量名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;</a:t>
            </a:r>
          </a:p>
          <a:p>
            <a:pPr eaLnBrk="1" latinLnBrk="1" hangingPunct="1">
              <a:lnSpc>
                <a:spcPct val="80000"/>
              </a:lnSpc>
              <a:buClr>
                <a:srgbClr val="FF0000"/>
              </a:buClr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如：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a =89,b;    </a:t>
            </a: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p = &amp;a;</a:t>
            </a: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   p=&amp;b;				</a:t>
            </a:r>
            <a:r>
              <a:rPr lang="en-US" altLang="zh-CN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错误</a:t>
            </a: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       *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p=100;			</a:t>
            </a:r>
            <a:r>
              <a:rPr lang="en-US" altLang="zh-CN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错误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3200" b="1" i="1" dirty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295400"/>
            <a:ext cx="10048875" cy="5715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指向常量的指针常量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表示指针指向的对象和指针本身都是常量。</a:t>
            </a: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marL="457200" indent="-457200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定义格式如下：</a:t>
            </a:r>
            <a:endParaRPr lang="en-US" altLang="zh-CN" sz="3200" b="1" i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3200" b="1" i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类型说明符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指针名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&gt;=&amp;&lt;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常量名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&gt; ;</a:t>
            </a:r>
          </a:p>
          <a:p>
            <a:pPr eaLnBrk="1" latinLnBrk="1" hangingPunct="1">
              <a:lnSpc>
                <a:spcPct val="80000"/>
              </a:lnSpc>
              <a:buClr>
                <a:srgbClr val="FF0000"/>
              </a:buClr>
              <a:defRPr/>
            </a:pPr>
            <a:endParaRPr lang="en-US" altLang="zh-CN" sz="3200" b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如：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a =89,b;    </a:t>
            </a: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  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int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*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const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p = &amp;a; </a:t>
            </a:r>
            <a:r>
              <a:rPr lang="en-US" altLang="zh-CN" sz="2400" b="1" dirty="0"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2400" b="1" dirty="0">
                <a:latin typeface="宋体" pitchFamily="2" charset="-122"/>
                <a:ea typeface="宋体" pitchFamily="2" charset="-122"/>
              </a:rPr>
              <a:t>必须在定义时初始化</a:t>
            </a:r>
            <a:endParaRPr lang="en-US" altLang="zh-CN" sz="2400" b="1" dirty="0"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      p=&amp;b;			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错误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是常量不能作为左值</a:t>
            </a:r>
            <a:endParaRPr lang="zh-CN" altLang="en-US" sz="3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buClr>
                <a:srgbClr val="FF0000"/>
              </a:buClr>
              <a:defRPr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       *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p=100;		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错误，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是常量不能作为左值</a:t>
            </a:r>
            <a:endParaRPr lang="zh-CN" altLang="en-US" sz="3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defRPr/>
            </a:pPr>
            <a:r>
              <a:rPr lang="en-US" altLang="zh-CN" sz="3200" b="1" i="1" dirty="0">
                <a:latin typeface="宋体" pitchFamily="2" charset="-122"/>
                <a:ea typeface="宋体" pitchFamily="2" charset="-122"/>
              </a:rPr>
              <a:t>        </a:t>
            </a:r>
          </a:p>
          <a:p>
            <a:pPr eaLnBrk="1" latinLnBrk="1" hangingPunct="1">
              <a:lnSpc>
                <a:spcPct val="80000"/>
              </a:lnSpc>
              <a:buClr>
                <a:srgbClr val="FF3300"/>
              </a:buClr>
              <a:defRPr/>
            </a:pPr>
            <a:r>
              <a:rPr lang="en-US" altLang="zh-CN" sz="3200" i="1" dirty="0">
                <a:latin typeface="Times New Roman" pitchFamily="18" charset="0"/>
                <a:ea typeface="楷体_GB2312" pitchFamily="49" charset="-122"/>
              </a:rPr>
              <a:t>           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指向常量的指针常量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096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707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72817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8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08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72710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1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2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3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4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5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6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7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8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19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0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1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2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3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4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5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6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7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8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29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0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1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2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3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4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5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6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7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8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39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0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1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2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3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4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5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6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7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8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49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0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1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2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3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4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5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6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7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8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59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0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1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2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3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4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5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6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7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8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69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0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1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2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3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4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5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6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7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8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79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0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1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2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3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4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5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6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7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8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89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0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1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2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3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4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5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6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7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8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799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0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1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2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3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4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5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6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7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8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09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0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1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2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3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4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5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72816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2709" name="Text Box 114"/>
          <p:cNvSpPr txBox="1">
            <a:spLocks noChangeArrowheads="1"/>
          </p:cNvSpPr>
          <p:nvPr/>
        </p:nvSpPr>
        <p:spPr bwMode="auto">
          <a:xfrm>
            <a:off x="2305050" y="2003425"/>
            <a:ext cx="5256213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指针与函数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 bwMode="auto">
          <a:xfrm>
            <a:off x="431800" y="44450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指针与函数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08075"/>
            <a:ext cx="10069513" cy="4525963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itchFamily="18" charset="0"/>
                <a:ea typeface="楷体_GB2312" pitchFamily="49" charset="-122"/>
              </a:rPr>
              <a:t>数组作函数参数的指针性质：当将数组作为参数传递到函数中，则在栈上定义了指针，可对其进行递增递减的操作。</a:t>
            </a:r>
            <a:endParaRPr lang="en-US" altLang="zh-CN" b="1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iostream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&gt;	//ch8_11.cpp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using namespace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std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sum(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array[],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n);	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void main()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{	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a[10]={1,2,3,4,5,6,7,8,9,10};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&lt;&lt;sum(a,10)&lt;&lt;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5699125" y="3844925"/>
            <a:ext cx="4370388" cy="3013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sum(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array[],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n)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{	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s=0;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	for(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=0;i&lt;</a:t>
            </a:r>
            <a:r>
              <a:rPr lang="en-US" altLang="zh-CN" sz="2600" dirty="0" err="1">
                <a:latin typeface="Times New Roman" pitchFamily="18" charset="0"/>
                <a:ea typeface="楷体_GB2312" pitchFamily="49" charset="-122"/>
              </a:rPr>
              <a:t>n;i</a:t>
            </a: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	{ s+=*array;  array++;}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	return s;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2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3813" y="3789363"/>
            <a:ext cx="4535487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r>
              <a:rPr lang="en-US" altLang="zh-CN" sz="2800"/>
              <a:t>int sum(int *array,int n);</a:t>
            </a:r>
            <a:endParaRPr lang="zh-CN" altLang="en-US" sz="280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722938" y="3844925"/>
            <a:ext cx="4535487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r>
              <a:rPr lang="en-US" altLang="zh-CN" sz="2800"/>
              <a:t>int sum(int *array,int n);</a:t>
            </a:r>
            <a:endParaRPr lang="zh-CN" altLang="en-US" sz="280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 bwMode="auto">
          <a:xfrm>
            <a:off x="504825" y="46038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指针作函数参数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9793288" cy="4525962"/>
          </a:xfrm>
        </p:spPr>
        <p:txBody>
          <a:bodyPr/>
          <a:lstStyle/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分别调用以下两个函数，比较调用后的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的值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latin typeface="Arial" pitchFamily="34" charset="0"/>
              </a:rPr>
              <a:t>void swap1(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x,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y 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 { 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temp;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    temp = x; x = y; y = temp;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 }</a:t>
            </a:r>
          </a:p>
          <a:p>
            <a:pPr>
              <a:lnSpc>
                <a:spcPct val="9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latin typeface="Arial" pitchFamily="34" charset="0"/>
              </a:rPr>
              <a:t>void swap2(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*</a:t>
            </a:r>
            <a:r>
              <a:rPr lang="en-US" altLang="zh-CN" sz="2800" b="1" dirty="0" err="1">
                <a:latin typeface="Arial" pitchFamily="34" charset="0"/>
              </a:rPr>
              <a:t>px</a:t>
            </a:r>
            <a:r>
              <a:rPr lang="en-US" altLang="zh-CN" sz="2800" b="1" dirty="0">
                <a:latin typeface="Arial" pitchFamily="34" charset="0"/>
              </a:rPr>
              <a:t>,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*</a:t>
            </a:r>
            <a:r>
              <a:rPr lang="en-US" altLang="zh-CN" sz="2800" b="1" dirty="0" err="1">
                <a:latin typeface="Arial" pitchFamily="34" charset="0"/>
              </a:rPr>
              <a:t>py</a:t>
            </a:r>
            <a:r>
              <a:rPr lang="en-US" altLang="zh-CN" sz="2800" b="1" dirty="0">
                <a:latin typeface="Arial" pitchFamily="34" charset="0"/>
              </a:rPr>
              <a:t> 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{  </a:t>
            </a:r>
            <a:r>
              <a:rPr lang="en-US" altLang="zh-CN" sz="2800" b="1" dirty="0" err="1">
                <a:latin typeface="Arial" pitchFamily="34" charset="0"/>
              </a:rPr>
              <a:t>int</a:t>
            </a:r>
            <a:r>
              <a:rPr lang="en-US" altLang="zh-CN" sz="2800" b="1" dirty="0">
                <a:latin typeface="Arial" pitchFamily="34" charset="0"/>
              </a:rPr>
              <a:t> temp;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   temp = *</a:t>
            </a:r>
            <a:r>
              <a:rPr lang="en-US" altLang="zh-CN" sz="2800" b="1" dirty="0" err="1">
                <a:latin typeface="Arial" pitchFamily="34" charset="0"/>
              </a:rPr>
              <a:t>px</a:t>
            </a:r>
            <a:r>
              <a:rPr lang="en-US" altLang="zh-CN" sz="2800" b="1" dirty="0">
                <a:latin typeface="Arial" pitchFamily="34" charset="0"/>
              </a:rPr>
              <a:t>; *</a:t>
            </a:r>
            <a:r>
              <a:rPr lang="en-US" altLang="zh-CN" sz="2800" b="1" dirty="0" err="1">
                <a:latin typeface="Arial" pitchFamily="34" charset="0"/>
              </a:rPr>
              <a:t>px</a:t>
            </a:r>
            <a:r>
              <a:rPr lang="en-US" altLang="zh-CN" sz="2800" b="1" dirty="0">
                <a:latin typeface="Arial" pitchFamily="34" charset="0"/>
              </a:rPr>
              <a:t> = *</a:t>
            </a:r>
            <a:r>
              <a:rPr lang="en-US" altLang="zh-CN" sz="2800" b="1" dirty="0" err="1">
                <a:latin typeface="Arial" pitchFamily="34" charset="0"/>
              </a:rPr>
              <a:t>py</a:t>
            </a:r>
            <a:r>
              <a:rPr lang="en-US" altLang="zh-CN" sz="2800" b="1" dirty="0">
                <a:latin typeface="Arial" pitchFamily="34" charset="0"/>
              </a:rPr>
              <a:t>; *</a:t>
            </a:r>
            <a:r>
              <a:rPr lang="en-US" altLang="zh-CN" sz="2800" b="1" dirty="0" err="1">
                <a:latin typeface="Arial" pitchFamily="34" charset="0"/>
              </a:rPr>
              <a:t>py</a:t>
            </a:r>
            <a:r>
              <a:rPr lang="en-US" altLang="zh-CN" sz="2800" b="1" dirty="0">
                <a:latin typeface="Arial" pitchFamily="34" charset="0"/>
              </a:rPr>
              <a:t> = temp;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Arial" pitchFamily="34" charset="0"/>
              </a:rPr>
              <a:t>   }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Arial" pitchFamily="34" charset="0"/>
            </a:endParaRPr>
          </a:p>
          <a:p>
            <a:pPr eaLnBrk="1" hangingPunct="1"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传值不改变参数的值。 </a:t>
            </a:r>
          </a:p>
          <a:p>
            <a:pPr eaLnBrk="1" hangingPunct="1"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传指针改变参数的值。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800" dirty="0">
              <a:latin typeface="Arial" pitchFamily="34" charset="0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53163" y="3589338"/>
            <a:ext cx="3827462" cy="3268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void main()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{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a=3,b=8;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   swap1(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a,b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&lt;&lt;a&lt;&lt;" "&lt;&lt;b&lt;&lt;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   swap2(&amp;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a,&amp;b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&lt;&lt;a&lt;&lt;" "&lt;&lt;b&lt;&lt;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5"/>
          <p:cNvSpPr txBox="1">
            <a:spLocks noChangeArrowheads="1"/>
          </p:cNvSpPr>
          <p:nvPr/>
        </p:nvSpPr>
        <p:spPr bwMode="auto">
          <a:xfrm>
            <a:off x="503238" y="990600"/>
            <a:ext cx="38655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Text Box 6"/>
          <p:cNvSpPr txBox="1">
            <a:spLocks noChangeArrowheads="1"/>
          </p:cNvSpPr>
          <p:nvPr/>
        </p:nvSpPr>
        <p:spPr bwMode="auto">
          <a:xfrm>
            <a:off x="503238" y="1112838"/>
            <a:ext cx="899001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   swap1(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);                 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调用：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swap1(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</a:rPr>
              <a:t>a,b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76804" name="Text Box 7"/>
          <p:cNvSpPr txBox="1">
            <a:spLocks noChangeArrowheads="1"/>
          </p:cNvSpPr>
          <p:nvPr/>
        </p:nvSpPr>
        <p:spPr bwMode="auto">
          <a:xfrm>
            <a:off x="1260475" y="1858963"/>
            <a:ext cx="2184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调用函数</a:t>
            </a:r>
          </a:p>
        </p:txBody>
      </p:sp>
      <p:grpSp>
        <p:nvGrpSpPr>
          <p:cNvPr id="76805" name="Group 10"/>
          <p:cNvGrpSpPr>
            <a:grpSpLocks/>
          </p:cNvGrpSpPr>
          <p:nvPr/>
        </p:nvGrpSpPr>
        <p:grpSpPr bwMode="auto">
          <a:xfrm>
            <a:off x="671513" y="2514600"/>
            <a:ext cx="3948112" cy="1143000"/>
            <a:chOff x="3168" y="1008"/>
            <a:chExt cx="2256" cy="720"/>
          </a:xfrm>
        </p:grpSpPr>
        <p:sp>
          <p:nvSpPr>
            <p:cNvPr id="76825" name="Text Box 11"/>
            <p:cNvSpPr txBox="1">
              <a:spLocks noChangeArrowheads="1"/>
            </p:cNvSpPr>
            <p:nvPr/>
          </p:nvSpPr>
          <p:spPr bwMode="auto">
            <a:xfrm>
              <a:off x="3168" y="1008"/>
              <a:ext cx="43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&amp;a</a:t>
              </a:r>
            </a:p>
          </p:txBody>
        </p:sp>
        <p:sp>
          <p:nvSpPr>
            <p:cNvPr id="76826" name="Text Box 12"/>
            <p:cNvSpPr txBox="1">
              <a:spLocks noChangeArrowheads="1"/>
            </p:cNvSpPr>
            <p:nvPr/>
          </p:nvSpPr>
          <p:spPr bwMode="auto">
            <a:xfrm>
              <a:off x="3696" y="1114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zh-CN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7" name="Text Box 13"/>
            <p:cNvSpPr txBox="1">
              <a:spLocks noChangeArrowheads="1"/>
            </p:cNvSpPr>
            <p:nvPr/>
          </p:nvSpPr>
          <p:spPr bwMode="auto">
            <a:xfrm>
              <a:off x="3696" y="1427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zh-CN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8" name="Text Box 14"/>
            <p:cNvSpPr txBox="1">
              <a:spLocks noChangeArrowheads="1"/>
            </p:cNvSpPr>
            <p:nvPr/>
          </p:nvSpPr>
          <p:spPr bwMode="auto">
            <a:xfrm>
              <a:off x="3888" y="1267"/>
              <a:ext cx="52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6829" name="AutoShape 15"/>
            <p:cNvSpPr>
              <a:spLocks/>
            </p:cNvSpPr>
            <p:nvPr/>
          </p:nvSpPr>
          <p:spPr bwMode="auto">
            <a:xfrm>
              <a:off x="4656" y="115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6830" name="Text Box 16"/>
            <p:cNvSpPr txBox="1">
              <a:spLocks noChangeArrowheads="1"/>
            </p:cNvSpPr>
            <p:nvPr/>
          </p:nvSpPr>
          <p:spPr bwMode="auto">
            <a:xfrm>
              <a:off x="4944" y="1248"/>
              <a:ext cx="48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76806" name="Text Box 18"/>
          <p:cNvSpPr txBox="1">
            <a:spLocks noChangeArrowheads="1"/>
          </p:cNvSpPr>
          <p:nvPr/>
        </p:nvSpPr>
        <p:spPr bwMode="auto">
          <a:xfrm>
            <a:off x="671513" y="3943350"/>
            <a:ext cx="7572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&amp;b</a:t>
            </a:r>
          </a:p>
        </p:txBody>
      </p:sp>
      <p:sp>
        <p:nvSpPr>
          <p:cNvPr id="76807" name="Text Box 19"/>
          <p:cNvSpPr txBox="1">
            <a:spLocks noChangeArrowheads="1"/>
          </p:cNvSpPr>
          <p:nvPr/>
        </p:nvSpPr>
        <p:spPr bwMode="auto">
          <a:xfrm>
            <a:off x="1595438" y="4111625"/>
            <a:ext cx="15970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8" name="Text Box 20"/>
          <p:cNvSpPr txBox="1">
            <a:spLocks noChangeArrowheads="1"/>
          </p:cNvSpPr>
          <p:nvPr/>
        </p:nvSpPr>
        <p:spPr bwMode="auto">
          <a:xfrm>
            <a:off x="1595438" y="4608513"/>
            <a:ext cx="15970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9" name="Text Box 21"/>
          <p:cNvSpPr txBox="1">
            <a:spLocks noChangeArrowheads="1"/>
          </p:cNvSpPr>
          <p:nvPr/>
        </p:nvSpPr>
        <p:spPr bwMode="auto">
          <a:xfrm>
            <a:off x="1931988" y="4354513"/>
            <a:ext cx="923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76810" name="AutoShape 22"/>
          <p:cNvSpPr>
            <a:spLocks/>
          </p:cNvSpPr>
          <p:nvPr/>
        </p:nvSpPr>
        <p:spPr bwMode="auto">
          <a:xfrm>
            <a:off x="3276600" y="4171950"/>
            <a:ext cx="334963" cy="914400"/>
          </a:xfrm>
          <a:prstGeom prst="rightBrace">
            <a:avLst>
              <a:gd name="adj1" fmla="val 250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6811" name="Text Box 23"/>
          <p:cNvSpPr txBox="1">
            <a:spLocks noChangeArrowheads="1"/>
          </p:cNvSpPr>
          <p:nvPr/>
        </p:nvSpPr>
        <p:spPr bwMode="auto">
          <a:xfrm>
            <a:off x="3779838" y="4324350"/>
            <a:ext cx="8397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6812" name="Text Box 38"/>
          <p:cNvSpPr txBox="1">
            <a:spLocks noChangeArrowheads="1"/>
          </p:cNvSpPr>
          <p:nvPr/>
        </p:nvSpPr>
        <p:spPr bwMode="auto">
          <a:xfrm>
            <a:off x="6219825" y="2682875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3" name="Text Box 39"/>
          <p:cNvSpPr txBox="1">
            <a:spLocks noChangeArrowheads="1"/>
          </p:cNvSpPr>
          <p:nvPr/>
        </p:nvSpPr>
        <p:spPr bwMode="auto">
          <a:xfrm>
            <a:off x="6219825" y="3179763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4" name="Text Box 40"/>
          <p:cNvSpPr txBox="1">
            <a:spLocks noChangeArrowheads="1"/>
          </p:cNvSpPr>
          <p:nvPr/>
        </p:nvSpPr>
        <p:spPr bwMode="auto">
          <a:xfrm>
            <a:off x="6556375" y="2925763"/>
            <a:ext cx="923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6815" name="Text Box 44"/>
          <p:cNvSpPr txBox="1">
            <a:spLocks noChangeArrowheads="1"/>
          </p:cNvSpPr>
          <p:nvPr/>
        </p:nvSpPr>
        <p:spPr bwMode="auto">
          <a:xfrm>
            <a:off x="6219825" y="4111625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6" name="Text Box 45"/>
          <p:cNvSpPr txBox="1">
            <a:spLocks noChangeArrowheads="1"/>
          </p:cNvSpPr>
          <p:nvPr/>
        </p:nvSpPr>
        <p:spPr bwMode="auto">
          <a:xfrm>
            <a:off x="6219825" y="4608513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17" name="Text Box 57"/>
          <p:cNvSpPr txBox="1">
            <a:spLocks noChangeArrowheads="1"/>
          </p:cNvSpPr>
          <p:nvPr/>
        </p:nvSpPr>
        <p:spPr bwMode="auto">
          <a:xfrm>
            <a:off x="5545138" y="1828800"/>
            <a:ext cx="45354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swap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6818" name="Text Box 58"/>
          <p:cNvSpPr txBox="1">
            <a:spLocks noChangeArrowheads="1"/>
          </p:cNvSpPr>
          <p:nvPr/>
        </p:nvSpPr>
        <p:spPr bwMode="auto">
          <a:xfrm>
            <a:off x="6551613" y="4297363"/>
            <a:ext cx="9255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76819" name="AutoShape 59"/>
          <p:cNvSpPr>
            <a:spLocks/>
          </p:cNvSpPr>
          <p:nvPr/>
        </p:nvSpPr>
        <p:spPr bwMode="auto">
          <a:xfrm>
            <a:off x="7896225" y="4156075"/>
            <a:ext cx="336550" cy="914400"/>
          </a:xfrm>
          <a:prstGeom prst="rightBrace">
            <a:avLst>
              <a:gd name="adj1" fmla="val 249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6820" name="Text Box 60"/>
          <p:cNvSpPr txBox="1">
            <a:spLocks noChangeArrowheads="1"/>
          </p:cNvSpPr>
          <p:nvPr/>
        </p:nvSpPr>
        <p:spPr bwMode="auto">
          <a:xfrm>
            <a:off x="8401050" y="4308475"/>
            <a:ext cx="8397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76821" name="AutoShape 61"/>
          <p:cNvSpPr>
            <a:spLocks/>
          </p:cNvSpPr>
          <p:nvPr/>
        </p:nvSpPr>
        <p:spPr bwMode="auto">
          <a:xfrm>
            <a:off x="7910513" y="2719388"/>
            <a:ext cx="336550" cy="914400"/>
          </a:xfrm>
          <a:prstGeom prst="rightBrace">
            <a:avLst>
              <a:gd name="adj1" fmla="val 249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6822" name="Text Box 62"/>
          <p:cNvSpPr txBox="1">
            <a:spLocks noChangeArrowheads="1"/>
          </p:cNvSpPr>
          <p:nvPr/>
        </p:nvSpPr>
        <p:spPr bwMode="auto">
          <a:xfrm>
            <a:off x="8413750" y="2871788"/>
            <a:ext cx="841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6823" name="Rectangle 65"/>
          <p:cNvSpPr>
            <a:spLocks noChangeArrowheads="1"/>
          </p:cNvSpPr>
          <p:nvPr/>
        </p:nvSpPr>
        <p:spPr bwMode="auto">
          <a:xfrm>
            <a:off x="1679575" y="5489575"/>
            <a:ext cx="55451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temp = x; x = y; y = temp;</a:t>
            </a:r>
          </a:p>
        </p:txBody>
      </p:sp>
      <p:sp>
        <p:nvSpPr>
          <p:cNvPr id="76824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9DDBBF94-ADAF-49B4-A6FB-63F979F58351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75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503238" y="1143000"/>
            <a:ext cx="38655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671513" y="1143000"/>
            <a:ext cx="89884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swap2(*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,*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</a:rPr>
              <a:t>py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);     </a:t>
            </a:r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调用：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swap2(&amp;</a:t>
            </a:r>
            <a:r>
              <a:rPr lang="en-US" altLang="zh-CN" sz="3200" dirty="0" err="1">
                <a:latin typeface="Arial" panose="020B0604020202020204" pitchFamily="34" charset="0"/>
                <a:ea typeface="宋体" panose="02010600030101010101" pitchFamily="2" charset="-122"/>
              </a:rPr>
              <a:t>a,&amp;b</a:t>
            </a: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77828" name="Text Box 6"/>
          <p:cNvSpPr txBox="1">
            <a:spLocks noChangeArrowheads="1"/>
          </p:cNvSpPr>
          <p:nvPr/>
        </p:nvSpPr>
        <p:spPr bwMode="auto">
          <a:xfrm>
            <a:off x="1260475" y="2011363"/>
            <a:ext cx="2184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  <a:ea typeface="宋体" panose="02010600030101010101" pitchFamily="2" charset="-122"/>
              </a:rPr>
              <a:t>调用函数</a:t>
            </a:r>
          </a:p>
        </p:txBody>
      </p:sp>
      <p:grpSp>
        <p:nvGrpSpPr>
          <p:cNvPr id="77829" name="Group 7"/>
          <p:cNvGrpSpPr>
            <a:grpSpLocks/>
          </p:cNvGrpSpPr>
          <p:nvPr/>
        </p:nvGrpSpPr>
        <p:grpSpPr bwMode="auto">
          <a:xfrm>
            <a:off x="671513" y="2667000"/>
            <a:ext cx="3948112" cy="1143000"/>
            <a:chOff x="3168" y="1008"/>
            <a:chExt cx="2256" cy="720"/>
          </a:xfrm>
        </p:grpSpPr>
        <p:sp>
          <p:nvSpPr>
            <p:cNvPr id="77860" name="Text Box 8"/>
            <p:cNvSpPr txBox="1">
              <a:spLocks noChangeArrowheads="1"/>
            </p:cNvSpPr>
            <p:nvPr/>
          </p:nvSpPr>
          <p:spPr bwMode="auto">
            <a:xfrm>
              <a:off x="3168" y="1008"/>
              <a:ext cx="43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&amp;a</a:t>
              </a:r>
            </a:p>
          </p:txBody>
        </p:sp>
        <p:sp>
          <p:nvSpPr>
            <p:cNvPr id="77861" name="Text Box 9"/>
            <p:cNvSpPr txBox="1">
              <a:spLocks noChangeArrowheads="1"/>
            </p:cNvSpPr>
            <p:nvPr/>
          </p:nvSpPr>
          <p:spPr bwMode="auto">
            <a:xfrm>
              <a:off x="3696" y="1114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zh-CN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62" name="Text Box 10"/>
            <p:cNvSpPr txBox="1">
              <a:spLocks noChangeArrowheads="1"/>
            </p:cNvSpPr>
            <p:nvPr/>
          </p:nvSpPr>
          <p:spPr bwMode="auto">
            <a:xfrm>
              <a:off x="3696" y="1427"/>
              <a:ext cx="912" cy="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zh-CN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863" name="Text Box 11"/>
            <p:cNvSpPr txBox="1">
              <a:spLocks noChangeArrowheads="1"/>
            </p:cNvSpPr>
            <p:nvPr/>
          </p:nvSpPr>
          <p:spPr bwMode="auto">
            <a:xfrm>
              <a:off x="3888" y="1267"/>
              <a:ext cx="528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7864" name="AutoShape 12"/>
            <p:cNvSpPr>
              <a:spLocks/>
            </p:cNvSpPr>
            <p:nvPr/>
          </p:nvSpPr>
          <p:spPr bwMode="auto">
            <a:xfrm>
              <a:off x="4656" y="115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77865" name="Text Box 13"/>
            <p:cNvSpPr txBox="1">
              <a:spLocks noChangeArrowheads="1"/>
            </p:cNvSpPr>
            <p:nvPr/>
          </p:nvSpPr>
          <p:spPr bwMode="auto">
            <a:xfrm>
              <a:off x="4944" y="1248"/>
              <a:ext cx="48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sz="320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77830" name="Text Box 14"/>
          <p:cNvSpPr txBox="1">
            <a:spLocks noChangeArrowheads="1"/>
          </p:cNvSpPr>
          <p:nvPr/>
        </p:nvSpPr>
        <p:spPr bwMode="auto">
          <a:xfrm>
            <a:off x="671513" y="4095750"/>
            <a:ext cx="7572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&amp;b</a:t>
            </a:r>
          </a:p>
        </p:txBody>
      </p:sp>
      <p:sp>
        <p:nvSpPr>
          <p:cNvPr id="77831" name="Text Box 15"/>
          <p:cNvSpPr txBox="1">
            <a:spLocks noChangeArrowheads="1"/>
          </p:cNvSpPr>
          <p:nvPr/>
        </p:nvSpPr>
        <p:spPr bwMode="auto">
          <a:xfrm>
            <a:off x="1595438" y="4264025"/>
            <a:ext cx="15970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2" name="Text Box 16"/>
          <p:cNvSpPr txBox="1">
            <a:spLocks noChangeArrowheads="1"/>
          </p:cNvSpPr>
          <p:nvPr/>
        </p:nvSpPr>
        <p:spPr bwMode="auto">
          <a:xfrm>
            <a:off x="1595438" y="4760913"/>
            <a:ext cx="1597025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3" name="Text Box 17"/>
          <p:cNvSpPr txBox="1">
            <a:spLocks noChangeArrowheads="1"/>
          </p:cNvSpPr>
          <p:nvPr/>
        </p:nvSpPr>
        <p:spPr bwMode="auto">
          <a:xfrm>
            <a:off x="1931988" y="4506913"/>
            <a:ext cx="923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77834" name="AutoShape 18"/>
          <p:cNvSpPr>
            <a:spLocks/>
          </p:cNvSpPr>
          <p:nvPr/>
        </p:nvSpPr>
        <p:spPr bwMode="auto">
          <a:xfrm>
            <a:off x="3276600" y="4324350"/>
            <a:ext cx="334963" cy="914400"/>
          </a:xfrm>
          <a:prstGeom prst="rightBrace">
            <a:avLst>
              <a:gd name="adj1" fmla="val 250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7835" name="Text Box 19"/>
          <p:cNvSpPr txBox="1">
            <a:spLocks noChangeArrowheads="1"/>
          </p:cNvSpPr>
          <p:nvPr/>
        </p:nvSpPr>
        <p:spPr bwMode="auto">
          <a:xfrm>
            <a:off x="3779838" y="4476750"/>
            <a:ext cx="8397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7836" name="Text Box 20"/>
          <p:cNvSpPr txBox="1">
            <a:spLocks noChangeArrowheads="1"/>
          </p:cNvSpPr>
          <p:nvPr/>
        </p:nvSpPr>
        <p:spPr bwMode="auto">
          <a:xfrm>
            <a:off x="6219825" y="2835275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7" name="Text Box 21"/>
          <p:cNvSpPr txBox="1">
            <a:spLocks noChangeArrowheads="1"/>
          </p:cNvSpPr>
          <p:nvPr/>
        </p:nvSpPr>
        <p:spPr bwMode="auto">
          <a:xfrm>
            <a:off x="6219825" y="3332163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8" name="Text Box 22"/>
          <p:cNvSpPr txBox="1">
            <a:spLocks noChangeArrowheads="1"/>
          </p:cNvSpPr>
          <p:nvPr/>
        </p:nvSpPr>
        <p:spPr bwMode="auto">
          <a:xfrm>
            <a:off x="6556375" y="3078163"/>
            <a:ext cx="923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&amp;a</a:t>
            </a:r>
          </a:p>
        </p:txBody>
      </p:sp>
      <p:sp>
        <p:nvSpPr>
          <p:cNvPr id="77839" name="Text Box 23"/>
          <p:cNvSpPr txBox="1">
            <a:spLocks noChangeArrowheads="1"/>
          </p:cNvSpPr>
          <p:nvPr/>
        </p:nvSpPr>
        <p:spPr bwMode="auto">
          <a:xfrm>
            <a:off x="6219825" y="4264025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40" name="Text Box 24"/>
          <p:cNvSpPr txBox="1">
            <a:spLocks noChangeArrowheads="1"/>
          </p:cNvSpPr>
          <p:nvPr/>
        </p:nvSpPr>
        <p:spPr bwMode="auto">
          <a:xfrm>
            <a:off x="6219825" y="4760913"/>
            <a:ext cx="1595438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41" name="Text Box 25"/>
          <p:cNvSpPr txBox="1">
            <a:spLocks noChangeArrowheads="1"/>
          </p:cNvSpPr>
          <p:nvPr/>
        </p:nvSpPr>
        <p:spPr bwMode="auto">
          <a:xfrm>
            <a:off x="5545138" y="1981200"/>
            <a:ext cx="45354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swap2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（*</a:t>
            </a:r>
            <a:r>
              <a:rPr lang="en-US" altLang="zh-CN" sz="3200" b="1" dirty="0" err="1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，*</a:t>
            </a:r>
            <a:r>
              <a:rPr lang="en-US" altLang="zh-CN" sz="3200" b="1" dirty="0" err="1">
                <a:latin typeface="Arial" panose="020B0604020202020204" pitchFamily="34" charset="0"/>
                <a:ea typeface="宋体" panose="02010600030101010101" pitchFamily="2" charset="-122"/>
              </a:rPr>
              <a:t>py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7842" name="Text Box 26"/>
          <p:cNvSpPr txBox="1">
            <a:spLocks noChangeArrowheads="1"/>
          </p:cNvSpPr>
          <p:nvPr/>
        </p:nvSpPr>
        <p:spPr bwMode="auto">
          <a:xfrm>
            <a:off x="6551613" y="4449763"/>
            <a:ext cx="9255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&amp;b</a:t>
            </a:r>
          </a:p>
        </p:txBody>
      </p:sp>
      <p:sp>
        <p:nvSpPr>
          <p:cNvPr id="77843" name="AutoShape 27"/>
          <p:cNvSpPr>
            <a:spLocks/>
          </p:cNvSpPr>
          <p:nvPr/>
        </p:nvSpPr>
        <p:spPr bwMode="auto">
          <a:xfrm>
            <a:off x="7896225" y="4308475"/>
            <a:ext cx="336550" cy="914400"/>
          </a:xfrm>
          <a:prstGeom prst="rightBrace">
            <a:avLst>
              <a:gd name="adj1" fmla="val 249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7844" name="Text Box 28"/>
          <p:cNvSpPr txBox="1">
            <a:spLocks noChangeArrowheads="1"/>
          </p:cNvSpPr>
          <p:nvPr/>
        </p:nvSpPr>
        <p:spPr bwMode="auto">
          <a:xfrm>
            <a:off x="8401050" y="4460875"/>
            <a:ext cx="8397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py</a:t>
            </a:r>
          </a:p>
        </p:txBody>
      </p:sp>
      <p:sp>
        <p:nvSpPr>
          <p:cNvPr id="77845" name="AutoShape 29"/>
          <p:cNvSpPr>
            <a:spLocks/>
          </p:cNvSpPr>
          <p:nvPr/>
        </p:nvSpPr>
        <p:spPr bwMode="auto">
          <a:xfrm>
            <a:off x="7910513" y="2871788"/>
            <a:ext cx="336550" cy="914400"/>
          </a:xfrm>
          <a:prstGeom prst="rightBrace">
            <a:avLst>
              <a:gd name="adj1" fmla="val 249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7846" name="Text Box 30"/>
          <p:cNvSpPr txBox="1">
            <a:spLocks noChangeArrowheads="1"/>
          </p:cNvSpPr>
          <p:nvPr/>
        </p:nvSpPr>
        <p:spPr bwMode="auto">
          <a:xfrm>
            <a:off x="8413750" y="3024188"/>
            <a:ext cx="8413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px</a:t>
            </a:r>
          </a:p>
        </p:txBody>
      </p:sp>
      <p:sp>
        <p:nvSpPr>
          <p:cNvPr id="64535" name="Rectangle 31"/>
          <p:cNvSpPr>
            <a:spLocks noChangeArrowheads="1"/>
          </p:cNvSpPr>
          <p:nvPr/>
        </p:nvSpPr>
        <p:spPr bwMode="auto">
          <a:xfrm>
            <a:off x="273050" y="5300663"/>
            <a:ext cx="25130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temp = *px;</a:t>
            </a:r>
          </a:p>
        </p:txBody>
      </p:sp>
      <p:sp>
        <p:nvSpPr>
          <p:cNvPr id="77848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00EB8725-3284-4356-888E-89D55FC20C0E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76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7849" name="直接箭头连接符 2"/>
          <p:cNvCxnSpPr>
            <a:cxnSpLocks noChangeShapeType="1"/>
            <a:endCxn id="77865" idx="3"/>
          </p:cNvCxnSpPr>
          <p:nvPr/>
        </p:nvCxnSpPr>
        <p:spPr bwMode="auto">
          <a:xfrm flipH="1">
            <a:off x="4619625" y="3257550"/>
            <a:ext cx="1428750" cy="333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0" name="直接箭头连接符 33"/>
          <p:cNvCxnSpPr>
            <a:cxnSpLocks noChangeShapeType="1"/>
          </p:cNvCxnSpPr>
          <p:nvPr/>
        </p:nvCxnSpPr>
        <p:spPr bwMode="auto">
          <a:xfrm flipH="1">
            <a:off x="4619625" y="4687888"/>
            <a:ext cx="1428750" cy="317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  <a:effectLst>
            <a:outerShdw dist="53882" dir="135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1" name="Text Box 23"/>
          <p:cNvSpPr txBox="1">
            <a:spLocks noChangeArrowheads="1"/>
          </p:cNvSpPr>
          <p:nvPr/>
        </p:nvSpPr>
        <p:spPr bwMode="auto">
          <a:xfrm>
            <a:off x="6221413" y="5494338"/>
            <a:ext cx="1595437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52" name="Text Box 24"/>
          <p:cNvSpPr txBox="1">
            <a:spLocks noChangeArrowheads="1"/>
          </p:cNvSpPr>
          <p:nvPr/>
        </p:nvSpPr>
        <p:spPr bwMode="auto">
          <a:xfrm>
            <a:off x="6221413" y="5991225"/>
            <a:ext cx="1595437" cy="39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53" name="AutoShape 27"/>
          <p:cNvSpPr>
            <a:spLocks/>
          </p:cNvSpPr>
          <p:nvPr/>
        </p:nvSpPr>
        <p:spPr bwMode="auto">
          <a:xfrm>
            <a:off x="7897813" y="5538788"/>
            <a:ext cx="336550" cy="914400"/>
          </a:xfrm>
          <a:prstGeom prst="rightBrace">
            <a:avLst>
              <a:gd name="adj1" fmla="val 249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7854" name="Text Box 28"/>
          <p:cNvSpPr txBox="1">
            <a:spLocks noChangeArrowheads="1"/>
          </p:cNvSpPr>
          <p:nvPr/>
        </p:nvSpPr>
        <p:spPr bwMode="auto">
          <a:xfrm>
            <a:off x="8402638" y="5691188"/>
            <a:ext cx="1174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temp</a:t>
            </a: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6556375" y="5649913"/>
            <a:ext cx="7032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10</a:t>
            </a: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3098800" y="5332413"/>
            <a:ext cx="20796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*px = *py;</a:t>
            </a:r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2087563" y="3036888"/>
            <a:ext cx="636587" cy="536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20</a:t>
            </a: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2916238" y="5989638"/>
            <a:ext cx="24384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*py = temp;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2087563" y="4416425"/>
            <a:ext cx="636587" cy="5349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10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5" grpId="0"/>
      <p:bldP spid="39" grpId="0"/>
      <p:bldP spid="40" grpId="0"/>
      <p:bldP spid="41" grpId="0" animBg="1"/>
      <p:bldP spid="42" grpId="0"/>
      <p:bldP spid="4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ctrTitle"/>
          </p:nvPr>
        </p:nvSpPr>
        <p:spPr>
          <a:xfrm>
            <a:off x="756443" y="0"/>
            <a:ext cx="8569325" cy="1470025"/>
          </a:xfrm>
          <a:noFill/>
        </p:spPr>
        <p:txBody>
          <a:bodyPr/>
          <a:lstStyle/>
          <a:p>
            <a:r>
              <a:rPr lang="zh-CN" altLang="zh-CN" sz="6600" dirty="0"/>
              <a:t>思考</a:t>
            </a:r>
            <a:endParaRPr lang="zh-CN" altLang="en-US" sz="6600" dirty="0"/>
          </a:p>
        </p:txBody>
      </p:sp>
      <p:sp>
        <p:nvSpPr>
          <p:cNvPr id="84995" name="副标题 2"/>
          <p:cNvSpPr>
            <a:spLocks noGrp="1"/>
          </p:cNvSpPr>
          <p:nvPr>
            <p:ph type="subTitle" idx="1"/>
          </p:nvPr>
        </p:nvSpPr>
        <p:spPr>
          <a:xfrm>
            <a:off x="756443" y="1700808"/>
            <a:ext cx="8317904" cy="1976661"/>
          </a:xfrm>
          <a:noFill/>
        </p:spPr>
        <p:txBody>
          <a:bodyPr/>
          <a:lstStyle/>
          <a:p>
            <a:r>
              <a:rPr lang="zh-CN" altLang="en-US" sz="4000" dirty="0"/>
              <a:t>如何</a:t>
            </a:r>
            <a:r>
              <a:rPr lang="zh-CN" altLang="zh-CN" sz="4000" dirty="0"/>
              <a:t>利用参数，返回计算结果</a:t>
            </a:r>
            <a:r>
              <a:rPr lang="zh-CN" altLang="en-US" sz="4000" dirty="0"/>
              <a:t>？</a:t>
            </a:r>
            <a:endParaRPr lang="en-US" altLang="zh-CN" sz="4000" dirty="0"/>
          </a:p>
          <a:p>
            <a:r>
              <a:rPr lang="en-US" altLang="zh-CN" sz="3200" dirty="0"/>
              <a:t>void </a:t>
            </a:r>
            <a:r>
              <a:rPr lang="en-US" altLang="zh-CN" sz="3200" dirty="0" err="1"/>
              <a:t>findmaxandmin</a:t>
            </a:r>
            <a:r>
              <a:rPr lang="en-US" altLang="zh-CN" sz="3200" dirty="0"/>
              <a:t>(.....)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2277671"/>
      </p:ext>
    </p:extLst>
  </p:cSld>
  <p:clrMapOvr>
    <a:masterClrMapping/>
  </p:clrMapOvr>
  <p:transition spd="med">
    <p:wedg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zh-CN" altLang="zh-CN" dirty="0"/>
              <a:t>如何把数组作为函数参数进行传递？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3009900"/>
            <a:ext cx="7056437" cy="17526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例：用数组保存</a:t>
            </a:r>
            <a:r>
              <a:rPr lang="zh-CN" altLang="en-US" dirty="0"/>
              <a:t>一些</a:t>
            </a:r>
            <a:r>
              <a:rPr lang="zh-CN" altLang="zh-CN" dirty="0"/>
              <a:t>数，将该数组作为参数传递给函数</a:t>
            </a:r>
            <a:r>
              <a:rPr lang="en-US" altLang="zh-CN" dirty="0" err="1"/>
              <a:t>findmin</a:t>
            </a:r>
            <a:r>
              <a:rPr lang="zh-CN" altLang="zh-CN" dirty="0"/>
              <a:t>，</a:t>
            </a:r>
            <a:r>
              <a:rPr lang="en-US" altLang="zh-CN" dirty="0" err="1"/>
              <a:t>findmin</a:t>
            </a:r>
            <a:r>
              <a:rPr lang="zh-CN" altLang="en-US" dirty="0"/>
              <a:t>返回</a:t>
            </a:r>
            <a:r>
              <a:rPr lang="zh-CN" altLang="zh-CN" dirty="0"/>
              <a:t>数组中</a:t>
            </a:r>
            <a:r>
              <a:rPr lang="zh-CN" altLang="en-US" dirty="0"/>
              <a:t>最小的</a:t>
            </a:r>
            <a:r>
              <a:rPr lang="zh-CN" altLang="zh-CN" dirty="0"/>
              <a:t>数，在主程序中输出</a:t>
            </a:r>
            <a:r>
              <a:rPr lang="zh-CN" altLang="en-US" dirty="0"/>
              <a:t>该数</a:t>
            </a:r>
            <a:r>
              <a:rPr lang="zh-CN" altLang="zh-CN" dirty="0"/>
              <a:t>。</a:t>
            </a:r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671584"/>
      </p:ext>
    </p:extLst>
  </p:cSld>
  <p:clrMapOvr>
    <a:masterClrMapping/>
  </p:clrMapOvr>
  <p:transition spd="med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ubb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267"/>
          <a:stretch>
            <a:fillRect/>
          </a:stretch>
        </p:blipFill>
        <p:spPr bwMode="auto">
          <a:xfrm>
            <a:off x="0" y="-12700"/>
            <a:ext cx="1008062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Text Box 7"/>
          <p:cNvSpPr txBox="1">
            <a:spLocks noChangeArrowheads="1"/>
          </p:cNvSpPr>
          <p:nvPr/>
        </p:nvSpPr>
        <p:spPr bwMode="auto">
          <a:xfrm>
            <a:off x="3960813" y="266700"/>
            <a:ext cx="2663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1950" indent="-361950" eaLnBrk="1" latinLnBrk="1" hangingPunct="1">
              <a:defRPr/>
            </a:pPr>
            <a:r>
              <a:rPr kumimoji="1" lang="zh-CN" altLang="en-US" sz="4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宋体" charset="-122"/>
              </a:rPr>
              <a:t>学习目的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439863" y="1341438"/>
            <a:ext cx="7272337" cy="466566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 type="none" w="med" len="sm"/>
              </a14:hiddenLine>
            </a:ext>
          </a:extLst>
        </p:spPr>
        <p:txBody>
          <a:bodyPr>
            <a:spAutoFit/>
          </a:bodyPr>
          <a:lstStyle>
            <a:lvl1pPr marL="565150" indent="-4572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理解指针数据类型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掌握指针的基本运算</a:t>
            </a: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使用指针对数组进行操作</a:t>
            </a:r>
            <a:endParaRPr lang="en-US" altLang="zh-CN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使用指针动态分配内存</a:t>
            </a:r>
            <a:endParaRPr lang="en-US" altLang="zh-CN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使用指针作为函数参数</a:t>
            </a:r>
            <a:endParaRPr lang="en-US" altLang="zh-CN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4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掌握字符指针的使用</a:t>
            </a:r>
          </a:p>
        </p:txBody>
      </p:sp>
    </p:spTree>
  </p:cSld>
  <p:clrMapOvr>
    <a:masterClrMapping/>
  </p:clrMapOvr>
  <p:transition spd="med">
    <p:wedg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773112" y="1447801"/>
            <a:ext cx="8382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98525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数组名代表数组首元素的地址。用数组名作函数的参数，传递的是</a:t>
            </a:r>
            <a:r>
              <a:rPr lang="zh-CN" altLang="en-US" dirty="0">
                <a:solidFill>
                  <a:srgbClr val="FF0000"/>
                </a:solidFill>
              </a:rPr>
              <a:t>数组首元素的地址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98525" indent="-457200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用指针变量作函数形参，同样可以接收从实参传递来的</a:t>
            </a:r>
            <a:r>
              <a:rPr lang="zh-CN" altLang="en-US" dirty="0">
                <a:solidFill>
                  <a:srgbClr val="FF0000"/>
                </a:solidFill>
              </a:rPr>
              <a:t>数组首元素的地址</a:t>
            </a:r>
            <a:r>
              <a:rPr lang="zh-CN" altLang="en-US" dirty="0"/>
              <a:t>(此时，实参是数组名)。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25512" y="266700"/>
            <a:ext cx="8077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dirty="0"/>
              <a:t>用指针变量作函数参数接收数组地址</a:t>
            </a:r>
          </a:p>
        </p:txBody>
      </p:sp>
    </p:spTree>
    <p:extLst>
      <p:ext uri="{BB962C8B-B14F-4D97-AF65-F5344CB8AC3E}">
        <p14:creationId xmlns:p14="http://schemas.microsoft.com/office/powerpoint/2010/main" val="13664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31800" y="1124744"/>
            <a:ext cx="8723312" cy="5559895"/>
          </a:xfrm>
          <a:prstGeom prst="rect">
            <a:avLst/>
          </a:prstGeom>
        </p:spPr>
        <p:txBody>
          <a:bodyPr/>
          <a:lstStyle/>
          <a:p>
            <a:pPr indent="-6350" eaLnBrk="1" hangingPunct="1">
              <a:buNone/>
              <a:defRPr/>
            </a:pPr>
            <a:r>
              <a:rPr lang="zh-CN" altLang="en-US" sz="2400" dirty="0"/>
              <a:t>在函数调用时并不存在一个占有存储空间的形参数组，只有指针变量。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/>
              <a:t>实参与形参的结合，有以下4种形式： 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实  参 		形  参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数组名              数组名 	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数组名          	指针变量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指针变量       	数组名</a:t>
            </a: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指针变量     	指针变量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indent="-6350" eaLnBrk="1" hangingPunct="1">
              <a:buNone/>
              <a:defRPr/>
            </a:pPr>
            <a:endParaRPr lang="en-US" altLang="zh-CN" sz="1600" dirty="0">
              <a:solidFill>
                <a:srgbClr val="FF0000"/>
              </a:solidFill>
            </a:endParaRPr>
          </a:p>
          <a:p>
            <a:pPr indent="-6350" eaLnBrk="1" hangingPunct="1"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注意：函数形参不管定义成什么形式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数组</a:t>
            </a:r>
            <a:r>
              <a:rPr lang="en-US" altLang="zh-CN" sz="2400" dirty="0">
                <a:solidFill>
                  <a:srgbClr val="FF0000"/>
                </a:solidFill>
              </a:rPr>
              <a:t>or</a:t>
            </a:r>
            <a:r>
              <a:rPr lang="zh-CN" altLang="en-US" sz="2400" dirty="0">
                <a:solidFill>
                  <a:srgbClr val="FF0000"/>
                </a:solidFill>
              </a:rPr>
              <a:t>指针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，都被当做是指针来处理。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indent="-6350" eaLnBrk="1" hangingPunct="1">
              <a:buNone/>
              <a:defRPr/>
            </a:pPr>
            <a:r>
              <a:rPr lang="zh-CN" altLang="en-US" sz="2400" dirty="0"/>
              <a:t>在函数体内</a:t>
            </a:r>
            <a:r>
              <a:rPr lang="zh-CN" altLang="en-US" sz="2400" dirty="0">
                <a:solidFill>
                  <a:srgbClr val="FF0000"/>
                </a:solidFill>
              </a:rPr>
              <a:t>无法</a:t>
            </a:r>
            <a:r>
              <a:rPr lang="zh-CN" altLang="en-US" sz="2400" dirty="0"/>
              <a:t>用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(array)/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(array[0])</a:t>
            </a:r>
            <a:r>
              <a:rPr lang="zh-CN" altLang="en-US" sz="2400" dirty="0"/>
              <a:t>来获取</a:t>
            </a:r>
            <a:r>
              <a:rPr lang="zh-CN" altLang="en-US" sz="2400" dirty="0">
                <a:solidFill>
                  <a:srgbClr val="FF0000"/>
                </a:solidFill>
              </a:rPr>
              <a:t>数组元素个数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25512" y="266700"/>
            <a:ext cx="8077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Gulim" pitchFamily="34" charset="-127"/>
                <a:ea typeface="Gulim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kern="0" dirty="0"/>
              <a:t>指针或数组做形参</a:t>
            </a:r>
          </a:p>
        </p:txBody>
      </p:sp>
    </p:spTree>
    <p:extLst>
      <p:ext uri="{BB962C8B-B14F-4D97-AF65-F5344CB8AC3E}">
        <p14:creationId xmlns:p14="http://schemas.microsoft.com/office/powerpoint/2010/main" val="17185248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 bwMode="auto">
          <a:xfrm>
            <a:off x="0" y="1052513"/>
            <a:ext cx="979328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写函数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，对数组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进行升序排序。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  void sort( int *a, int size 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根据指针和数组关系，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int *a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为传数组</a:t>
            </a:r>
            <a:endParaRPr lang="en-US" altLang="zh-CN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Arial" panose="020B0604020202020204" pitchFamily="34" charset="0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8852" name="TextBox 3"/>
          <p:cNvSpPr txBox="1">
            <a:spLocks noChangeArrowheads="1"/>
          </p:cNvSpPr>
          <p:nvPr/>
        </p:nvSpPr>
        <p:spPr bwMode="auto">
          <a:xfrm>
            <a:off x="6786563" y="5661025"/>
            <a:ext cx="28178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exp8_2.cpp</a:t>
            </a:r>
          </a:p>
        </p:txBody>
      </p:sp>
    </p:spTree>
  </p:cSld>
  <p:clrMapOvr>
    <a:masterClrMapping/>
  </p:clrMapOvr>
  <p:transition spd="med">
    <p:wedg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 bwMode="auto">
          <a:xfrm>
            <a:off x="504825" y="188913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463" y="1152525"/>
            <a:ext cx="10080625" cy="4525963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返回指针的函数称为指针函数：</a:t>
            </a:r>
            <a:endParaRPr lang="en-US" altLang="zh-CN" sz="2800" b="1" dirty="0">
              <a:latin typeface="宋体" pitchFamily="2" charset="-122"/>
              <a:ea typeface="宋体" pitchFamily="2" charset="-122"/>
            </a:endParaRP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数据类型  *函数名（参数列表）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{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数据类型   *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；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         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….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       return(p);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441325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注意：返回的指针可以是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堆地址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、全局或静态变量的地址，但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不能是局部指针变量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Arial" pitchFamily="34" charset="0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>
            <a:off x="2376488" y="2276475"/>
            <a:ext cx="1679575" cy="23622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edg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241425"/>
            <a:ext cx="512445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int  *add(int *x)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	*x=*x+5;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	return x;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  <p:sp>
        <p:nvSpPr>
          <p:cNvPr id="80899" name="内容占位符 2"/>
          <p:cNvSpPr txBox="1">
            <a:spLocks/>
          </p:cNvSpPr>
          <p:nvPr/>
        </p:nvSpPr>
        <p:spPr bwMode="auto">
          <a:xfrm>
            <a:off x="4616450" y="2420938"/>
            <a:ext cx="5208588" cy="3581400"/>
          </a:xfrm>
          <a:prstGeom prst="rect">
            <a:avLst/>
          </a:prstGeom>
          <a:solidFill>
            <a:srgbClr val="C5E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void main()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	int x=1,*p;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	cout&lt;&lt;x&lt;&lt;endl;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	p=add(&amp;x);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	cout&lt;&lt;*p&lt;&lt;endl;</a:t>
            </a:r>
          </a:p>
          <a:p>
            <a:pPr latinLnBrk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3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0900" name="标题 1"/>
          <p:cNvSpPr>
            <a:spLocks noGrp="1"/>
          </p:cNvSpPr>
          <p:nvPr>
            <p:ph type="title"/>
          </p:nvPr>
        </p:nvSpPr>
        <p:spPr bwMode="auto">
          <a:xfrm>
            <a:off x="504825" y="188913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指针函数例</a:t>
            </a:r>
          </a:p>
        </p:txBody>
      </p:sp>
    </p:spTree>
  </p:cSld>
  <p:clrMapOvr>
    <a:masterClrMapping/>
  </p:clrMapOvr>
  <p:transition spd="med">
    <p:wedg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0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89038"/>
            <a:ext cx="9804400" cy="475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写函数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char *CreateStr(char ch, int n)</a:t>
            </a:r>
          </a:p>
          <a:p>
            <a:pPr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其功能是构造以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ch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开头的连续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个字母组成的字</a:t>
            </a:r>
          </a:p>
          <a:p>
            <a:pPr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符串并返回。</a:t>
            </a:r>
          </a:p>
          <a:p>
            <a:pPr>
              <a:buFontTx/>
              <a:buNone/>
            </a:pP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注：假设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ch+n-1 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在大写字母或小写字母的范围内。</a:t>
            </a:r>
          </a:p>
        </p:txBody>
      </p:sp>
      <p:sp>
        <p:nvSpPr>
          <p:cNvPr id="81924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04AC115B-19BF-4324-9700-8DB909A8FBD5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84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5" name="TextBox 5"/>
          <p:cNvSpPr txBox="1">
            <a:spLocks noChangeArrowheads="1"/>
          </p:cNvSpPr>
          <p:nvPr/>
        </p:nvSpPr>
        <p:spPr bwMode="auto">
          <a:xfrm>
            <a:off x="7127875" y="5661025"/>
            <a:ext cx="28178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exp8_3.cpp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指针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341438"/>
            <a:ext cx="9804400" cy="475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void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指针是空指针类型，它不指向任何类型。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空指针类型不能进行指针运算，也不能进行间接引用。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72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844D3C0A-7473-4F6A-9243-A9DDB927025A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85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8612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30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02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86022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3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4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5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6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7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8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29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0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1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2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3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4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5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6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7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8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39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0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1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2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3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4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5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6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7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8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49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0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1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2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3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4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5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6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7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8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59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0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1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2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3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4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5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6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7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8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69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0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1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2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3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4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5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6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7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8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79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0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1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2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3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4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5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6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7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8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89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0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1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2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3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4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5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6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7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8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099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0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1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2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3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4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5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6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7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8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09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0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1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2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3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4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5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6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7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8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19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0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1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2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3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4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5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6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7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6128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6021" name="Text Box 114"/>
          <p:cNvSpPr txBox="1">
            <a:spLocks noChangeArrowheads="1"/>
          </p:cNvSpPr>
          <p:nvPr/>
        </p:nvSpPr>
        <p:spPr bwMode="auto">
          <a:xfrm>
            <a:off x="2305050" y="2003425"/>
            <a:ext cx="5256213" cy="6334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字符指针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115888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0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字符指针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052513"/>
            <a:ext cx="9804400" cy="4754562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defRPr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字符数组和字符串常量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C++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中的字面字符串有两种：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char buffer[]=“hello”;	//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用于字符数组初始化，不占空间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&lt;&lt;“good”&lt;&lt;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;	//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字符串常量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占有存储空间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7044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65C710F8-5DD0-4EA8-9371-6A3AEBD7D7EE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87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63" y="1125538"/>
            <a:ext cx="98044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当编译器遇到一字符串，就把它放到全局数据区的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const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区中，以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’\0’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作为结束符，并记下它的起始地址；</a:t>
            </a: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在以后的代码中，使用到该字符串就使用该地址，所以字符串就“变成”了地址</a:t>
            </a:r>
            <a:r>
              <a:rPr lang="zh-CN" altLang="en-US"/>
              <a:t>。</a:t>
            </a:r>
            <a:endParaRPr lang="en-US" altLang="zh-CN"/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9091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2716561C-5F7B-4B7E-886D-FC90D41A35EB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88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8363" y="128588"/>
            <a:ext cx="3271837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Times New Roman" pitchFamily="18" charset="0"/>
                <a:ea typeface="黑体" pitchFamily="49" charset="-122"/>
                <a:cs typeface="+mj-cs"/>
              </a:rPr>
              <a:t>字符串的属性</a:t>
            </a:r>
            <a:endParaRPr lang="en-US" altLang="zh-CN" sz="4000" b="1" dirty="0">
              <a:solidFill>
                <a:schemeClr val="bg1"/>
              </a:solidFill>
              <a:latin typeface="Times New Roman" pitchFamily="18" charset="0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0" y="3562350"/>
            <a:ext cx="10080625" cy="0"/>
          </a:xfrm>
          <a:prstGeom prst="line">
            <a:avLst/>
          </a:prstGeom>
          <a:noFill/>
          <a:ln w="19050">
            <a:solidFill>
              <a:srgbClr val="66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0" y="2636838"/>
            <a:ext cx="10080625" cy="909637"/>
            <a:chOff x="0" y="0"/>
            <a:chExt cx="6350" cy="573"/>
          </a:xfrm>
        </p:grpSpPr>
        <p:sp>
          <p:nvSpPr>
            <p:cNvPr id="1444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349" cy="573"/>
            </a:xfrm>
            <a:prstGeom prst="rect">
              <a:avLst/>
            </a:prstGeom>
            <a:solidFill>
              <a:srgbClr val="3A8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50" name="Line 5"/>
            <p:cNvSpPr>
              <a:spLocks noChangeShapeType="1"/>
            </p:cNvSpPr>
            <p:nvPr/>
          </p:nvSpPr>
          <p:spPr bwMode="auto">
            <a:xfrm>
              <a:off x="0" y="105"/>
              <a:ext cx="635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0" name="Group 6"/>
          <p:cNvGrpSpPr>
            <a:grpSpLocks/>
          </p:cNvGrpSpPr>
          <p:nvPr/>
        </p:nvGrpSpPr>
        <p:grpSpPr bwMode="auto">
          <a:xfrm>
            <a:off x="71438" y="80963"/>
            <a:ext cx="2228850" cy="6680200"/>
            <a:chOff x="0" y="0"/>
            <a:chExt cx="1404" cy="4208"/>
          </a:xfrm>
        </p:grpSpPr>
        <p:sp>
          <p:nvSpPr>
            <p:cNvPr id="14342" name="Oval 7"/>
            <p:cNvSpPr>
              <a:spLocks noChangeArrowheads="1"/>
            </p:cNvSpPr>
            <p:nvPr/>
          </p:nvSpPr>
          <p:spPr bwMode="auto">
            <a:xfrm>
              <a:off x="590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3" name="Oval 8"/>
            <p:cNvSpPr>
              <a:spLocks noChangeArrowheads="1"/>
            </p:cNvSpPr>
            <p:nvPr/>
          </p:nvSpPr>
          <p:spPr bwMode="auto">
            <a:xfrm>
              <a:off x="295" y="174"/>
              <a:ext cx="225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4" name="Oval 9"/>
            <p:cNvSpPr>
              <a:spLocks noChangeArrowheads="1"/>
            </p:cNvSpPr>
            <p:nvPr/>
          </p:nvSpPr>
          <p:spPr bwMode="auto">
            <a:xfrm>
              <a:off x="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5" name="Oval 10"/>
            <p:cNvSpPr>
              <a:spLocks noChangeArrowheads="1"/>
            </p:cNvSpPr>
            <p:nvPr/>
          </p:nvSpPr>
          <p:spPr bwMode="auto">
            <a:xfrm>
              <a:off x="1180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6" name="Oval 11"/>
            <p:cNvSpPr>
              <a:spLocks noChangeArrowheads="1"/>
            </p:cNvSpPr>
            <p:nvPr/>
          </p:nvSpPr>
          <p:spPr bwMode="auto">
            <a:xfrm>
              <a:off x="885" y="174"/>
              <a:ext cx="224" cy="2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7" name="Oval 12"/>
            <p:cNvSpPr>
              <a:spLocks noChangeArrowheads="1"/>
            </p:cNvSpPr>
            <p:nvPr/>
          </p:nvSpPr>
          <p:spPr bwMode="auto">
            <a:xfrm>
              <a:off x="64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8" name="Oval 13"/>
            <p:cNvSpPr>
              <a:spLocks noChangeArrowheads="1"/>
            </p:cNvSpPr>
            <p:nvPr/>
          </p:nvSpPr>
          <p:spPr bwMode="auto">
            <a:xfrm>
              <a:off x="351" y="47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49" name="Oval 14"/>
            <p:cNvSpPr>
              <a:spLocks noChangeArrowheads="1"/>
            </p:cNvSpPr>
            <p:nvPr/>
          </p:nvSpPr>
          <p:spPr bwMode="auto">
            <a:xfrm>
              <a:off x="5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0" name="Oval 15"/>
            <p:cNvSpPr>
              <a:spLocks noChangeArrowheads="1"/>
            </p:cNvSpPr>
            <p:nvPr/>
          </p:nvSpPr>
          <p:spPr bwMode="auto">
            <a:xfrm>
              <a:off x="1236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1" name="Oval 16"/>
            <p:cNvSpPr>
              <a:spLocks noChangeArrowheads="1"/>
            </p:cNvSpPr>
            <p:nvPr/>
          </p:nvSpPr>
          <p:spPr bwMode="auto">
            <a:xfrm>
              <a:off x="941" y="47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2" name="Oval 17"/>
            <p:cNvSpPr>
              <a:spLocks noChangeArrowheads="1"/>
            </p:cNvSpPr>
            <p:nvPr/>
          </p:nvSpPr>
          <p:spPr bwMode="auto">
            <a:xfrm>
              <a:off x="627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3" name="Oval 18"/>
            <p:cNvSpPr>
              <a:spLocks noChangeArrowheads="1"/>
            </p:cNvSpPr>
            <p:nvPr/>
          </p:nvSpPr>
          <p:spPr bwMode="auto">
            <a:xfrm>
              <a:off x="33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4" name="Oval 19"/>
            <p:cNvSpPr>
              <a:spLocks noChangeArrowheads="1"/>
            </p:cNvSpPr>
            <p:nvPr/>
          </p:nvSpPr>
          <p:spPr bwMode="auto">
            <a:xfrm>
              <a:off x="3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5" name="Oval 20"/>
            <p:cNvSpPr>
              <a:spLocks noChangeArrowheads="1"/>
            </p:cNvSpPr>
            <p:nvPr/>
          </p:nvSpPr>
          <p:spPr bwMode="auto">
            <a:xfrm>
              <a:off x="1217" y="68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6" name="Oval 21"/>
            <p:cNvSpPr>
              <a:spLocks noChangeArrowheads="1"/>
            </p:cNvSpPr>
            <p:nvPr/>
          </p:nvSpPr>
          <p:spPr bwMode="auto">
            <a:xfrm>
              <a:off x="922" y="68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7" name="Oval 22"/>
            <p:cNvSpPr>
              <a:spLocks noChangeArrowheads="1"/>
            </p:cNvSpPr>
            <p:nvPr/>
          </p:nvSpPr>
          <p:spPr bwMode="auto">
            <a:xfrm>
              <a:off x="590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8" name="Oval 23"/>
            <p:cNvSpPr>
              <a:spLocks noChangeArrowheads="1"/>
            </p:cNvSpPr>
            <p:nvPr/>
          </p:nvSpPr>
          <p:spPr bwMode="auto">
            <a:xfrm>
              <a:off x="295" y="1113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59" name="Oval 24"/>
            <p:cNvSpPr>
              <a:spLocks noChangeArrowheads="1"/>
            </p:cNvSpPr>
            <p:nvPr/>
          </p:nvSpPr>
          <p:spPr bwMode="auto">
            <a:xfrm>
              <a:off x="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0" name="Oval 25"/>
            <p:cNvSpPr>
              <a:spLocks noChangeArrowheads="1"/>
            </p:cNvSpPr>
            <p:nvPr/>
          </p:nvSpPr>
          <p:spPr bwMode="auto">
            <a:xfrm>
              <a:off x="1180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1" name="Oval 26"/>
            <p:cNvSpPr>
              <a:spLocks noChangeArrowheads="1"/>
            </p:cNvSpPr>
            <p:nvPr/>
          </p:nvSpPr>
          <p:spPr bwMode="auto">
            <a:xfrm>
              <a:off x="885" y="1113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2" name="Oval 27"/>
            <p:cNvSpPr>
              <a:spLocks noChangeArrowheads="1"/>
            </p:cNvSpPr>
            <p:nvPr/>
          </p:nvSpPr>
          <p:spPr bwMode="auto">
            <a:xfrm>
              <a:off x="64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3" name="Oval 28"/>
            <p:cNvSpPr>
              <a:spLocks noChangeArrowheads="1"/>
            </p:cNvSpPr>
            <p:nvPr/>
          </p:nvSpPr>
          <p:spPr bwMode="auto">
            <a:xfrm>
              <a:off x="351" y="93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4" name="Oval 29"/>
            <p:cNvSpPr>
              <a:spLocks noChangeArrowheads="1"/>
            </p:cNvSpPr>
            <p:nvPr/>
          </p:nvSpPr>
          <p:spPr bwMode="auto">
            <a:xfrm>
              <a:off x="5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5" name="Oval 30"/>
            <p:cNvSpPr>
              <a:spLocks noChangeArrowheads="1"/>
            </p:cNvSpPr>
            <p:nvPr/>
          </p:nvSpPr>
          <p:spPr bwMode="auto">
            <a:xfrm>
              <a:off x="1236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6" name="Oval 31"/>
            <p:cNvSpPr>
              <a:spLocks noChangeArrowheads="1"/>
            </p:cNvSpPr>
            <p:nvPr/>
          </p:nvSpPr>
          <p:spPr bwMode="auto">
            <a:xfrm>
              <a:off x="941" y="93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7" name="Oval 32"/>
            <p:cNvSpPr>
              <a:spLocks noChangeArrowheads="1"/>
            </p:cNvSpPr>
            <p:nvPr/>
          </p:nvSpPr>
          <p:spPr bwMode="auto">
            <a:xfrm>
              <a:off x="64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8" name="Oval 33"/>
            <p:cNvSpPr>
              <a:spLocks noChangeArrowheads="1"/>
            </p:cNvSpPr>
            <p:nvPr/>
          </p:nvSpPr>
          <p:spPr bwMode="auto">
            <a:xfrm>
              <a:off x="351" y="1429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69" name="Oval 34"/>
            <p:cNvSpPr>
              <a:spLocks noChangeArrowheads="1"/>
            </p:cNvSpPr>
            <p:nvPr/>
          </p:nvSpPr>
          <p:spPr bwMode="auto">
            <a:xfrm>
              <a:off x="5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0" name="Oval 35"/>
            <p:cNvSpPr>
              <a:spLocks noChangeArrowheads="1"/>
            </p:cNvSpPr>
            <p:nvPr/>
          </p:nvSpPr>
          <p:spPr bwMode="auto">
            <a:xfrm>
              <a:off x="1236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1" name="Oval 36"/>
            <p:cNvSpPr>
              <a:spLocks noChangeArrowheads="1"/>
            </p:cNvSpPr>
            <p:nvPr/>
          </p:nvSpPr>
          <p:spPr bwMode="auto">
            <a:xfrm>
              <a:off x="941" y="1429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2" name="Oval 37"/>
            <p:cNvSpPr>
              <a:spLocks noChangeArrowheads="1"/>
            </p:cNvSpPr>
            <p:nvPr/>
          </p:nvSpPr>
          <p:spPr bwMode="auto">
            <a:xfrm>
              <a:off x="627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3" name="Oval 38"/>
            <p:cNvSpPr>
              <a:spLocks noChangeArrowheads="1"/>
            </p:cNvSpPr>
            <p:nvPr/>
          </p:nvSpPr>
          <p:spPr bwMode="auto">
            <a:xfrm>
              <a:off x="33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4" name="Oval 39"/>
            <p:cNvSpPr>
              <a:spLocks noChangeArrowheads="1"/>
            </p:cNvSpPr>
            <p:nvPr/>
          </p:nvSpPr>
          <p:spPr bwMode="auto">
            <a:xfrm>
              <a:off x="3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5" name="Oval 40"/>
            <p:cNvSpPr>
              <a:spLocks noChangeArrowheads="1"/>
            </p:cNvSpPr>
            <p:nvPr/>
          </p:nvSpPr>
          <p:spPr bwMode="auto">
            <a:xfrm>
              <a:off x="1217" y="1640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6" name="Oval 41"/>
            <p:cNvSpPr>
              <a:spLocks noChangeArrowheads="1"/>
            </p:cNvSpPr>
            <p:nvPr/>
          </p:nvSpPr>
          <p:spPr bwMode="auto">
            <a:xfrm>
              <a:off x="922" y="1640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7" name="Oval 42"/>
            <p:cNvSpPr>
              <a:spLocks noChangeArrowheads="1"/>
            </p:cNvSpPr>
            <p:nvPr/>
          </p:nvSpPr>
          <p:spPr bwMode="auto">
            <a:xfrm>
              <a:off x="64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8" name="Oval 43"/>
            <p:cNvSpPr>
              <a:spLocks noChangeArrowheads="1"/>
            </p:cNvSpPr>
            <p:nvPr/>
          </p:nvSpPr>
          <p:spPr bwMode="auto">
            <a:xfrm>
              <a:off x="351" y="1886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79" name="Oval 44"/>
            <p:cNvSpPr>
              <a:spLocks noChangeArrowheads="1"/>
            </p:cNvSpPr>
            <p:nvPr/>
          </p:nvSpPr>
          <p:spPr bwMode="auto">
            <a:xfrm>
              <a:off x="5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0" name="Oval 45"/>
            <p:cNvSpPr>
              <a:spLocks noChangeArrowheads="1"/>
            </p:cNvSpPr>
            <p:nvPr/>
          </p:nvSpPr>
          <p:spPr bwMode="auto">
            <a:xfrm>
              <a:off x="1236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1" name="Oval 46"/>
            <p:cNvSpPr>
              <a:spLocks noChangeArrowheads="1"/>
            </p:cNvSpPr>
            <p:nvPr/>
          </p:nvSpPr>
          <p:spPr bwMode="auto">
            <a:xfrm>
              <a:off x="941" y="1886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2" name="Oval 47"/>
            <p:cNvSpPr>
              <a:spLocks noChangeArrowheads="1"/>
            </p:cNvSpPr>
            <p:nvPr/>
          </p:nvSpPr>
          <p:spPr bwMode="auto">
            <a:xfrm>
              <a:off x="64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3" name="Oval 48"/>
            <p:cNvSpPr>
              <a:spLocks noChangeArrowheads="1"/>
            </p:cNvSpPr>
            <p:nvPr/>
          </p:nvSpPr>
          <p:spPr bwMode="auto">
            <a:xfrm>
              <a:off x="351" y="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4" name="Oval 49"/>
            <p:cNvSpPr>
              <a:spLocks noChangeArrowheads="1"/>
            </p:cNvSpPr>
            <p:nvPr/>
          </p:nvSpPr>
          <p:spPr bwMode="auto">
            <a:xfrm>
              <a:off x="5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5" name="Oval 50"/>
            <p:cNvSpPr>
              <a:spLocks noChangeArrowheads="1"/>
            </p:cNvSpPr>
            <p:nvPr/>
          </p:nvSpPr>
          <p:spPr bwMode="auto">
            <a:xfrm>
              <a:off x="1236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6" name="Oval 51"/>
            <p:cNvSpPr>
              <a:spLocks noChangeArrowheads="1"/>
            </p:cNvSpPr>
            <p:nvPr/>
          </p:nvSpPr>
          <p:spPr bwMode="auto">
            <a:xfrm>
              <a:off x="941" y="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7" name="Oval 52"/>
            <p:cNvSpPr>
              <a:spLocks noChangeArrowheads="1"/>
            </p:cNvSpPr>
            <p:nvPr/>
          </p:nvSpPr>
          <p:spPr bwMode="auto">
            <a:xfrm>
              <a:off x="590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8" name="Oval 53"/>
            <p:cNvSpPr>
              <a:spLocks noChangeArrowheads="1"/>
            </p:cNvSpPr>
            <p:nvPr/>
          </p:nvSpPr>
          <p:spPr bwMode="auto">
            <a:xfrm>
              <a:off x="295" y="2109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89" name="Oval 54"/>
            <p:cNvSpPr>
              <a:spLocks noChangeArrowheads="1"/>
            </p:cNvSpPr>
            <p:nvPr/>
          </p:nvSpPr>
          <p:spPr bwMode="auto">
            <a:xfrm>
              <a:off x="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0" name="Oval 55"/>
            <p:cNvSpPr>
              <a:spLocks noChangeArrowheads="1"/>
            </p:cNvSpPr>
            <p:nvPr/>
          </p:nvSpPr>
          <p:spPr bwMode="auto">
            <a:xfrm>
              <a:off x="1180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1" name="Oval 56"/>
            <p:cNvSpPr>
              <a:spLocks noChangeArrowheads="1"/>
            </p:cNvSpPr>
            <p:nvPr/>
          </p:nvSpPr>
          <p:spPr bwMode="auto">
            <a:xfrm>
              <a:off x="885" y="2109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2" name="Oval 57"/>
            <p:cNvSpPr>
              <a:spLocks noChangeArrowheads="1"/>
            </p:cNvSpPr>
            <p:nvPr/>
          </p:nvSpPr>
          <p:spPr bwMode="auto">
            <a:xfrm>
              <a:off x="64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3" name="Oval 58"/>
            <p:cNvSpPr>
              <a:spLocks noChangeArrowheads="1"/>
            </p:cNvSpPr>
            <p:nvPr/>
          </p:nvSpPr>
          <p:spPr bwMode="auto">
            <a:xfrm>
              <a:off x="351" y="2425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4" name="Oval 59"/>
            <p:cNvSpPr>
              <a:spLocks noChangeArrowheads="1"/>
            </p:cNvSpPr>
            <p:nvPr/>
          </p:nvSpPr>
          <p:spPr bwMode="auto">
            <a:xfrm>
              <a:off x="5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5" name="Oval 60"/>
            <p:cNvSpPr>
              <a:spLocks noChangeArrowheads="1"/>
            </p:cNvSpPr>
            <p:nvPr/>
          </p:nvSpPr>
          <p:spPr bwMode="auto">
            <a:xfrm>
              <a:off x="1236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6" name="Oval 61"/>
            <p:cNvSpPr>
              <a:spLocks noChangeArrowheads="1"/>
            </p:cNvSpPr>
            <p:nvPr/>
          </p:nvSpPr>
          <p:spPr bwMode="auto">
            <a:xfrm>
              <a:off x="941" y="2425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7" name="Oval 62"/>
            <p:cNvSpPr>
              <a:spLocks noChangeArrowheads="1"/>
            </p:cNvSpPr>
            <p:nvPr/>
          </p:nvSpPr>
          <p:spPr bwMode="auto">
            <a:xfrm>
              <a:off x="627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8" name="Oval 63"/>
            <p:cNvSpPr>
              <a:spLocks noChangeArrowheads="1"/>
            </p:cNvSpPr>
            <p:nvPr/>
          </p:nvSpPr>
          <p:spPr bwMode="auto">
            <a:xfrm>
              <a:off x="33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399" name="Oval 64"/>
            <p:cNvSpPr>
              <a:spLocks noChangeArrowheads="1"/>
            </p:cNvSpPr>
            <p:nvPr/>
          </p:nvSpPr>
          <p:spPr bwMode="auto">
            <a:xfrm>
              <a:off x="3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0" name="Oval 65"/>
            <p:cNvSpPr>
              <a:spLocks noChangeArrowheads="1"/>
            </p:cNvSpPr>
            <p:nvPr/>
          </p:nvSpPr>
          <p:spPr bwMode="auto">
            <a:xfrm>
              <a:off x="1217" y="2636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1" name="Oval 66"/>
            <p:cNvSpPr>
              <a:spLocks noChangeArrowheads="1"/>
            </p:cNvSpPr>
            <p:nvPr/>
          </p:nvSpPr>
          <p:spPr bwMode="auto">
            <a:xfrm>
              <a:off x="922" y="2636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2" name="Oval 67"/>
            <p:cNvSpPr>
              <a:spLocks noChangeArrowheads="1"/>
            </p:cNvSpPr>
            <p:nvPr/>
          </p:nvSpPr>
          <p:spPr bwMode="auto">
            <a:xfrm>
              <a:off x="64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3" name="Oval 68"/>
            <p:cNvSpPr>
              <a:spLocks noChangeArrowheads="1"/>
            </p:cNvSpPr>
            <p:nvPr/>
          </p:nvSpPr>
          <p:spPr bwMode="auto">
            <a:xfrm>
              <a:off x="351" y="2882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4" name="Oval 69"/>
            <p:cNvSpPr>
              <a:spLocks noChangeArrowheads="1"/>
            </p:cNvSpPr>
            <p:nvPr/>
          </p:nvSpPr>
          <p:spPr bwMode="auto">
            <a:xfrm>
              <a:off x="5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5" name="Oval 70"/>
            <p:cNvSpPr>
              <a:spLocks noChangeArrowheads="1"/>
            </p:cNvSpPr>
            <p:nvPr/>
          </p:nvSpPr>
          <p:spPr bwMode="auto">
            <a:xfrm>
              <a:off x="1236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6" name="Oval 71"/>
            <p:cNvSpPr>
              <a:spLocks noChangeArrowheads="1"/>
            </p:cNvSpPr>
            <p:nvPr/>
          </p:nvSpPr>
          <p:spPr bwMode="auto">
            <a:xfrm>
              <a:off x="941" y="2882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7" name="Oval 72"/>
            <p:cNvSpPr>
              <a:spLocks noChangeArrowheads="1"/>
            </p:cNvSpPr>
            <p:nvPr/>
          </p:nvSpPr>
          <p:spPr bwMode="auto">
            <a:xfrm>
              <a:off x="590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8" name="Oval 73"/>
            <p:cNvSpPr>
              <a:spLocks noChangeArrowheads="1"/>
            </p:cNvSpPr>
            <p:nvPr/>
          </p:nvSpPr>
          <p:spPr bwMode="auto">
            <a:xfrm>
              <a:off x="295" y="3107"/>
              <a:ext cx="225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09" name="Oval 74"/>
            <p:cNvSpPr>
              <a:spLocks noChangeArrowheads="1"/>
            </p:cNvSpPr>
            <p:nvPr/>
          </p:nvSpPr>
          <p:spPr bwMode="auto">
            <a:xfrm>
              <a:off x="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0" name="Oval 75"/>
            <p:cNvSpPr>
              <a:spLocks noChangeArrowheads="1"/>
            </p:cNvSpPr>
            <p:nvPr/>
          </p:nvSpPr>
          <p:spPr bwMode="auto">
            <a:xfrm>
              <a:off x="1180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1" name="Oval 76"/>
            <p:cNvSpPr>
              <a:spLocks noChangeArrowheads="1"/>
            </p:cNvSpPr>
            <p:nvPr/>
          </p:nvSpPr>
          <p:spPr bwMode="auto">
            <a:xfrm>
              <a:off x="885" y="3107"/>
              <a:ext cx="224" cy="225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2" name="Oval 77"/>
            <p:cNvSpPr>
              <a:spLocks noChangeArrowheads="1"/>
            </p:cNvSpPr>
            <p:nvPr/>
          </p:nvSpPr>
          <p:spPr bwMode="auto">
            <a:xfrm>
              <a:off x="64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3" name="Oval 78"/>
            <p:cNvSpPr>
              <a:spLocks noChangeArrowheads="1"/>
            </p:cNvSpPr>
            <p:nvPr/>
          </p:nvSpPr>
          <p:spPr bwMode="auto">
            <a:xfrm>
              <a:off x="351" y="3423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4" name="Oval 79"/>
            <p:cNvSpPr>
              <a:spLocks noChangeArrowheads="1"/>
            </p:cNvSpPr>
            <p:nvPr/>
          </p:nvSpPr>
          <p:spPr bwMode="auto">
            <a:xfrm>
              <a:off x="5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5" name="Oval 80"/>
            <p:cNvSpPr>
              <a:spLocks noChangeArrowheads="1"/>
            </p:cNvSpPr>
            <p:nvPr/>
          </p:nvSpPr>
          <p:spPr bwMode="auto">
            <a:xfrm>
              <a:off x="1236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6" name="Oval 81"/>
            <p:cNvSpPr>
              <a:spLocks noChangeArrowheads="1"/>
            </p:cNvSpPr>
            <p:nvPr/>
          </p:nvSpPr>
          <p:spPr bwMode="auto">
            <a:xfrm>
              <a:off x="941" y="3423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7" name="Oval 82"/>
            <p:cNvSpPr>
              <a:spLocks noChangeArrowheads="1"/>
            </p:cNvSpPr>
            <p:nvPr/>
          </p:nvSpPr>
          <p:spPr bwMode="auto">
            <a:xfrm>
              <a:off x="627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8" name="Oval 83"/>
            <p:cNvSpPr>
              <a:spLocks noChangeArrowheads="1"/>
            </p:cNvSpPr>
            <p:nvPr/>
          </p:nvSpPr>
          <p:spPr bwMode="auto">
            <a:xfrm>
              <a:off x="33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19" name="Oval 84"/>
            <p:cNvSpPr>
              <a:spLocks noChangeArrowheads="1"/>
            </p:cNvSpPr>
            <p:nvPr/>
          </p:nvSpPr>
          <p:spPr bwMode="auto">
            <a:xfrm>
              <a:off x="3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0" name="Oval 85"/>
            <p:cNvSpPr>
              <a:spLocks noChangeArrowheads="1"/>
            </p:cNvSpPr>
            <p:nvPr/>
          </p:nvSpPr>
          <p:spPr bwMode="auto">
            <a:xfrm>
              <a:off x="1217" y="3634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1" name="Oval 86"/>
            <p:cNvSpPr>
              <a:spLocks noChangeArrowheads="1"/>
            </p:cNvSpPr>
            <p:nvPr/>
          </p:nvSpPr>
          <p:spPr bwMode="auto">
            <a:xfrm>
              <a:off x="922" y="3634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2" name="Oval 87"/>
            <p:cNvSpPr>
              <a:spLocks noChangeArrowheads="1"/>
            </p:cNvSpPr>
            <p:nvPr/>
          </p:nvSpPr>
          <p:spPr bwMode="auto">
            <a:xfrm>
              <a:off x="64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3" name="Oval 88"/>
            <p:cNvSpPr>
              <a:spLocks noChangeArrowheads="1"/>
            </p:cNvSpPr>
            <p:nvPr/>
          </p:nvSpPr>
          <p:spPr bwMode="auto">
            <a:xfrm>
              <a:off x="351" y="3880"/>
              <a:ext cx="113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4" name="Oval 89"/>
            <p:cNvSpPr>
              <a:spLocks noChangeArrowheads="1"/>
            </p:cNvSpPr>
            <p:nvPr/>
          </p:nvSpPr>
          <p:spPr bwMode="auto">
            <a:xfrm>
              <a:off x="5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5" name="Oval 90"/>
            <p:cNvSpPr>
              <a:spLocks noChangeArrowheads="1"/>
            </p:cNvSpPr>
            <p:nvPr/>
          </p:nvSpPr>
          <p:spPr bwMode="auto">
            <a:xfrm>
              <a:off x="1236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6" name="Oval 91"/>
            <p:cNvSpPr>
              <a:spLocks noChangeArrowheads="1"/>
            </p:cNvSpPr>
            <p:nvPr/>
          </p:nvSpPr>
          <p:spPr bwMode="auto">
            <a:xfrm>
              <a:off x="941" y="3880"/>
              <a:ext cx="112" cy="11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7" name="Oval 92"/>
            <p:cNvSpPr>
              <a:spLocks noChangeArrowheads="1"/>
            </p:cNvSpPr>
            <p:nvPr/>
          </p:nvSpPr>
          <p:spPr bwMode="auto">
            <a:xfrm>
              <a:off x="627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8" name="Oval 93"/>
            <p:cNvSpPr>
              <a:spLocks noChangeArrowheads="1"/>
            </p:cNvSpPr>
            <p:nvPr/>
          </p:nvSpPr>
          <p:spPr bwMode="auto">
            <a:xfrm>
              <a:off x="33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29" name="Oval 94"/>
            <p:cNvSpPr>
              <a:spLocks noChangeArrowheads="1"/>
            </p:cNvSpPr>
            <p:nvPr/>
          </p:nvSpPr>
          <p:spPr bwMode="auto">
            <a:xfrm>
              <a:off x="3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0" name="Oval 95"/>
            <p:cNvSpPr>
              <a:spLocks noChangeArrowheads="1"/>
            </p:cNvSpPr>
            <p:nvPr/>
          </p:nvSpPr>
          <p:spPr bwMode="auto">
            <a:xfrm>
              <a:off x="1217" y="4059"/>
              <a:ext cx="149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1" name="Oval 96"/>
            <p:cNvSpPr>
              <a:spLocks noChangeArrowheads="1"/>
            </p:cNvSpPr>
            <p:nvPr/>
          </p:nvSpPr>
          <p:spPr bwMode="auto">
            <a:xfrm>
              <a:off x="922" y="4059"/>
              <a:ext cx="150" cy="149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2" name="Oval 97"/>
            <p:cNvSpPr>
              <a:spLocks noChangeArrowheads="1"/>
            </p:cNvSpPr>
            <p:nvPr/>
          </p:nvSpPr>
          <p:spPr bwMode="auto">
            <a:xfrm>
              <a:off x="125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3" name="Oval 98"/>
            <p:cNvSpPr>
              <a:spLocks noChangeArrowheads="1"/>
            </p:cNvSpPr>
            <p:nvPr/>
          </p:nvSpPr>
          <p:spPr bwMode="auto">
            <a:xfrm>
              <a:off x="961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4" name="Oval 99"/>
            <p:cNvSpPr>
              <a:spLocks noChangeArrowheads="1"/>
            </p:cNvSpPr>
            <p:nvPr/>
          </p:nvSpPr>
          <p:spPr bwMode="auto">
            <a:xfrm>
              <a:off x="664" y="1631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5" name="Oval 100"/>
            <p:cNvSpPr>
              <a:spLocks noChangeArrowheads="1"/>
            </p:cNvSpPr>
            <p:nvPr/>
          </p:nvSpPr>
          <p:spPr bwMode="auto">
            <a:xfrm>
              <a:off x="663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6" name="Oval 101"/>
            <p:cNvSpPr>
              <a:spLocks noChangeArrowheads="1"/>
            </p:cNvSpPr>
            <p:nvPr/>
          </p:nvSpPr>
          <p:spPr bwMode="auto">
            <a:xfrm>
              <a:off x="367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7" name="Oval 102"/>
            <p:cNvSpPr>
              <a:spLocks noChangeArrowheads="1"/>
            </p:cNvSpPr>
            <p:nvPr/>
          </p:nvSpPr>
          <p:spPr bwMode="auto">
            <a:xfrm>
              <a:off x="74" y="1631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8" name="Oval 103"/>
            <p:cNvSpPr>
              <a:spLocks noChangeArrowheads="1"/>
            </p:cNvSpPr>
            <p:nvPr/>
          </p:nvSpPr>
          <p:spPr bwMode="auto">
            <a:xfrm>
              <a:off x="125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39" name="Oval 104"/>
            <p:cNvSpPr>
              <a:spLocks noChangeArrowheads="1"/>
            </p:cNvSpPr>
            <p:nvPr/>
          </p:nvSpPr>
          <p:spPr bwMode="auto">
            <a:xfrm>
              <a:off x="961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0" name="Oval 105"/>
            <p:cNvSpPr>
              <a:spLocks noChangeArrowheads="1"/>
            </p:cNvSpPr>
            <p:nvPr/>
          </p:nvSpPr>
          <p:spPr bwMode="auto">
            <a:xfrm>
              <a:off x="663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1" name="Oval 106"/>
            <p:cNvSpPr>
              <a:spLocks noChangeArrowheads="1"/>
            </p:cNvSpPr>
            <p:nvPr/>
          </p:nvSpPr>
          <p:spPr bwMode="auto">
            <a:xfrm>
              <a:off x="367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2" name="Oval 107"/>
            <p:cNvSpPr>
              <a:spLocks noChangeArrowheads="1"/>
            </p:cNvSpPr>
            <p:nvPr/>
          </p:nvSpPr>
          <p:spPr bwMode="auto">
            <a:xfrm>
              <a:off x="74" y="1942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3" name="Oval 108"/>
            <p:cNvSpPr>
              <a:spLocks noChangeArrowheads="1"/>
            </p:cNvSpPr>
            <p:nvPr/>
          </p:nvSpPr>
          <p:spPr bwMode="auto">
            <a:xfrm>
              <a:off x="125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4" name="Oval 109"/>
            <p:cNvSpPr>
              <a:spLocks noChangeArrowheads="1"/>
            </p:cNvSpPr>
            <p:nvPr/>
          </p:nvSpPr>
          <p:spPr bwMode="auto">
            <a:xfrm>
              <a:off x="961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5" name="Oval 110"/>
            <p:cNvSpPr>
              <a:spLocks noChangeArrowheads="1"/>
            </p:cNvSpPr>
            <p:nvPr/>
          </p:nvSpPr>
          <p:spPr bwMode="auto">
            <a:xfrm>
              <a:off x="664" y="2259"/>
              <a:ext cx="71" cy="71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6" name="Oval 111"/>
            <p:cNvSpPr>
              <a:spLocks noChangeArrowheads="1"/>
            </p:cNvSpPr>
            <p:nvPr/>
          </p:nvSpPr>
          <p:spPr bwMode="auto">
            <a:xfrm>
              <a:off x="663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7" name="Oval 112"/>
            <p:cNvSpPr>
              <a:spLocks noChangeArrowheads="1"/>
            </p:cNvSpPr>
            <p:nvPr/>
          </p:nvSpPr>
          <p:spPr bwMode="auto">
            <a:xfrm>
              <a:off x="367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  <p:sp>
          <p:nvSpPr>
            <p:cNvPr id="14448" name="Oval 113"/>
            <p:cNvSpPr>
              <a:spLocks noChangeArrowheads="1"/>
            </p:cNvSpPr>
            <p:nvPr/>
          </p:nvSpPr>
          <p:spPr bwMode="auto">
            <a:xfrm>
              <a:off x="74" y="2259"/>
              <a:ext cx="71" cy="71"/>
            </a:xfrm>
            <a:prstGeom prst="ellipse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latinLnBrk="1" hangingPunct="1"/>
              <a:endParaRPr lang="zh-TW" altLang="en-US" sz="1800"/>
            </a:p>
          </p:txBody>
        </p:sp>
      </p:grpSp>
      <p:sp>
        <p:nvSpPr>
          <p:cNvPr id="14341" name="Text Box 114"/>
          <p:cNvSpPr txBox="1">
            <a:spLocks noChangeArrowheads="1"/>
          </p:cNvSpPr>
          <p:nvPr/>
        </p:nvSpPr>
        <p:spPr bwMode="auto">
          <a:xfrm>
            <a:off x="2376488" y="1905000"/>
            <a:ext cx="5256212" cy="62865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00"/>
                </a:solidFill>
              </a:rPr>
              <a:t>指针的概念</a:t>
            </a:r>
            <a:endParaRPr lang="en-US" altLang="zh-CN" sz="4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1052513"/>
            <a:ext cx="9804400" cy="4754562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定义字符指针指向字符串，并移动指针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#include&lt;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iostream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&gt;		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using namespace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std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void main()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{	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char* pc=“hello”;		//pc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指向字符串</a:t>
            </a:r>
            <a:endParaRPr lang="en-US" altLang="zh-CN" sz="2000" dirty="0">
              <a:latin typeface="Times New Roman" pitchFamily="18" charset="0"/>
              <a:ea typeface="楷体_GB2312" pitchFamily="49" charset="-122"/>
            </a:endParaRP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&lt;&lt;pc&lt;&lt;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pc++;				//</a:t>
            </a:r>
            <a:r>
              <a:rPr lang="zh-CN" altLang="en-US" sz="2000" dirty="0">
                <a:latin typeface="Times New Roman" pitchFamily="18" charset="0"/>
                <a:ea typeface="楷体_GB2312" pitchFamily="49" charset="-122"/>
              </a:rPr>
              <a:t>移动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pc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&lt;&lt;pc&lt;&lt;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&lt;&lt;*pc&lt;&lt;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&lt;&lt;pc[0]&lt;&lt;</a:t>
            </a:r>
            <a:r>
              <a:rPr lang="en-US" altLang="zh-CN" sz="20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441325" lvl="1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marL="0" indent="0">
              <a:buClr>
                <a:srgbClr val="FF0000"/>
              </a:buClr>
              <a:buSzPct val="60000"/>
              <a:buNone/>
              <a:defRPr/>
            </a:pPr>
            <a:r>
              <a:rPr lang="zh-CN" altLang="en-US" dirty="0"/>
              <a:t>对字符串中字符的存取，可以用下标方法，也可以用指针方法。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53975"/>
            <a:ext cx="9072562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字符指针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请比较下面两段代码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sz="2000" dirty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 )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{ char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[]=″I love CHINA!″;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return 0;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}</a:t>
            </a:r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sz="2000" dirty="0"/>
              <a:t>#</a:t>
            </a:r>
            <a:r>
              <a:rPr lang="en-US" altLang="zh-CN" sz="2000" dirty="0"/>
              <a:t>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main( )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{ char *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=″I love CHINA!″;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return 0;</a:t>
            </a:r>
          </a:p>
          <a:p>
            <a:pPr indent="-6350" eaLnBrk="1" hangingPunct="1">
              <a:buFontTx/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4018748"/>
      </p:ext>
    </p:extLst>
  </p:cSld>
  <p:clrMapOvr>
    <a:masterClrMapping/>
  </p:clrMapOvr>
  <p:transition spd="med">
    <p:wedg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8" y="836613"/>
            <a:ext cx="10066337" cy="4970462"/>
          </a:xfrm>
          <a:solidFill>
            <a:schemeClr val="bg1"/>
          </a:solidFill>
        </p:spPr>
        <p:txBody>
          <a:bodyPr/>
          <a:lstStyle/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void main()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{	char buffer1[10]="hello";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char buffer2[10]="hello";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100" dirty="0">
                <a:latin typeface="Times New Roman" pitchFamily="18" charset="0"/>
                <a:ea typeface="楷体_GB2312" pitchFamily="49" charset="-122"/>
              </a:rPr>
              <a:t>	</a:t>
            </a:r>
            <a:endParaRPr lang="zh-CN" altLang="en-US" sz="1100" dirty="0">
              <a:latin typeface="Times New Roman" pitchFamily="18" charset="0"/>
              <a:ea typeface="楷体_GB2312" pitchFamily="49" charset="-122"/>
            </a:endParaRP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if(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strcmp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(buffer1,buffer2)==0) 	//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比较字符串的内容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&lt;&lt;"They are same."&lt;&lt;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else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&lt;&lt;"They are different."&lt;&lt;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if(buffer1==buffer2) 			//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比较字符串的首地址</a:t>
            </a:r>
            <a:endParaRPr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&lt;&lt;"They have the same address."&lt;&lt;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else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		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&lt;&lt;"They have the different address."&lt;&lt;</a:t>
            </a:r>
            <a:r>
              <a:rPr lang="en-US" altLang="zh-CN" sz="2400" dirty="0" err="1">
                <a:latin typeface="Times New Roman" pitchFamily="18" charset="0"/>
                <a:ea typeface="楷体_GB2312" pitchFamily="49" charset="-122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;	</a:t>
            </a:r>
          </a:p>
          <a:p>
            <a:pPr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ea typeface="楷体_GB2312" pitchFamily="49" charset="-122"/>
              </a:rPr>
              <a:t>}</a:t>
            </a:r>
            <a:endParaRPr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sz="18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46038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字符串比较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143000"/>
            <a:ext cx="9936162" cy="4754563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C++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中可以用字符串初始化字符数组，但不能对字符数组赋予字符串。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char buffer[10]=“hello”;	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初始化，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ok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char buffer[10];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buffer=“hello”;		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数组名赋值，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error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char *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pstr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pstr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=“hello”;			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字符指针赋值，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ok</a:t>
            </a:r>
          </a:p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0"/>
            <a:ext cx="907256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字符串赋值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81075"/>
            <a:ext cx="10080625" cy="4754563"/>
          </a:xfrm>
        </p:spPr>
        <p:txBody>
          <a:bodyPr/>
          <a:lstStyle/>
          <a:p>
            <a:pPr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可以将字符串复制到字符数组，但不可以复制到字符指针：</a:t>
            </a: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char buffer[10];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strcpy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buffer,“hello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”);		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//ok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char *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pstr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marL="0" indent="0">
              <a:buClr>
                <a:srgbClr val="FF0000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	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strcpy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dirty="0" err="1">
                <a:latin typeface="Times New Roman" pitchFamily="18" charset="0"/>
                <a:ea typeface="楷体_GB2312" pitchFamily="49" charset="-122"/>
              </a:rPr>
              <a:t>pstr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,"hello");		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//error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420688" y="1219200"/>
            <a:ext cx="90725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分析程序结果。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char *ptr1= "happy new year!";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char *ptr2;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ptr2 = ptr1;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while(*ptr2!='\0')   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		cout&lt;&lt;*ptr2++;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cout&lt;&lt;endl;    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while(--ptr2&gt;=ptr1)     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		cout&lt;&lt;*ptr2;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</a:rPr>
              <a:t> cout&lt;&lt;endl;</a:t>
            </a:r>
          </a:p>
        </p:txBody>
      </p:sp>
      <p:sp>
        <p:nvSpPr>
          <p:cNvPr id="99331" name="Rectangle 10"/>
          <p:cNvSpPr>
            <a:spLocks noChangeArrowheads="1"/>
          </p:cNvSpPr>
          <p:nvPr/>
        </p:nvSpPr>
        <p:spPr bwMode="auto">
          <a:xfrm>
            <a:off x="42068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ransition spd="med">
    <p:wedg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503238" y="0"/>
            <a:ext cx="9074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15900" y="1143000"/>
            <a:ext cx="9072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3200"/>
          </a:p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altLang="zh-CN" sz="3200"/>
          </a:p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void mystrcpy( char s[ ], char t[ ] )</a:t>
            </a:r>
          </a:p>
          <a:p>
            <a:pPr algn="ctr"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void mystrcat( char s[ ], char t[ ] )</a:t>
            </a:r>
          </a:p>
        </p:txBody>
      </p:sp>
      <p:sp>
        <p:nvSpPr>
          <p:cNvPr id="100356" name="TextBox 3"/>
          <p:cNvSpPr txBox="1">
            <a:spLocks noChangeArrowheads="1"/>
          </p:cNvSpPr>
          <p:nvPr/>
        </p:nvSpPr>
        <p:spPr bwMode="auto">
          <a:xfrm>
            <a:off x="7127875" y="5661025"/>
            <a:ext cx="28178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/>
              <a:t>exp8_4.cpp</a:t>
            </a:r>
          </a:p>
        </p:txBody>
      </p:sp>
    </p:spTree>
  </p:cSld>
  <p:clrMapOvr>
    <a:masterClrMapping/>
  </p:clrMapOvr>
  <p:transition spd="med">
    <p:wedg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42068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102403" name="Rectangle 6"/>
          <p:cNvSpPr>
            <a:spLocks noChangeArrowheads="1"/>
          </p:cNvSpPr>
          <p:nvPr/>
        </p:nvSpPr>
        <p:spPr bwMode="auto">
          <a:xfrm>
            <a:off x="503238" y="1676400"/>
            <a:ext cx="90741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分析程序结果。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char *ptr1;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 mystrcpy(ptr1,”szu”);</a:t>
            </a:r>
          </a:p>
          <a:p>
            <a:pPr eaLnBrk="1" latin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 mystrcat(ptr1,” university”);</a:t>
            </a:r>
          </a:p>
        </p:txBody>
      </p:sp>
      <p:sp>
        <p:nvSpPr>
          <p:cNvPr id="102404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24713" y="6245225"/>
            <a:ext cx="23526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fld id="{4E679186-9130-431E-AB7D-95FB40E88BF3}" type="slidenum"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t>96</a:t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ChangeArrowheads="1"/>
          </p:cNvSpPr>
          <p:nvPr/>
        </p:nvSpPr>
        <p:spPr bwMode="auto">
          <a:xfrm>
            <a:off x="42068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420688" y="1158875"/>
            <a:ext cx="9072562" cy="350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指针的概念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指针运算：</a:t>
            </a:r>
            <a:r>
              <a:rPr lang="en-US" altLang="zh-CN" sz="3200" dirty="0" err="1">
                <a:latin typeface="Times New Roman" pitchFamily="18" charset="0"/>
                <a:ea typeface="楷体_GB2312" pitchFamily="49" charset="-122"/>
              </a:rPr>
              <a:t>p+n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p-n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p1-p2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p1&gt;p2……</a:t>
            </a: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指向数组的指针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动态分配内存：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new 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delete</a:t>
            </a: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指针与函数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971550" lvl="1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60000"/>
              <a:buFont typeface="Times New Roman" pitchFamily="18" charset="0"/>
              <a:buChar char="—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指针做函数参数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971550" lvl="1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60000"/>
              <a:buFont typeface="Times New Roman" pitchFamily="18" charset="0"/>
              <a:buChar char="—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返回指针的函数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514350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字符指针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edg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ChangeArrowheads="1"/>
          </p:cNvSpPr>
          <p:nvPr/>
        </p:nvSpPr>
        <p:spPr bwMode="auto">
          <a:xfrm>
            <a:off x="420688" y="0"/>
            <a:ext cx="90725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45059" name="Rectangle 6"/>
          <p:cNvSpPr>
            <a:spLocks noChangeArrowheads="1"/>
          </p:cNvSpPr>
          <p:nvPr/>
        </p:nvSpPr>
        <p:spPr bwMode="auto">
          <a:xfrm>
            <a:off x="420688" y="1158875"/>
            <a:ext cx="9072562" cy="350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指针的概念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指针运算：</a:t>
            </a:r>
            <a:r>
              <a:rPr lang="en-US" altLang="zh-CN" sz="3200" dirty="0" err="1">
                <a:latin typeface="Times New Roman" pitchFamily="18" charset="0"/>
                <a:ea typeface="楷体_GB2312" pitchFamily="49" charset="-122"/>
              </a:rPr>
              <a:t>p+n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p-n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p1-p2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p1&gt;p2……</a:t>
            </a: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指向数组的指针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动态分配内存：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new 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delete</a:t>
            </a:r>
          </a:p>
          <a:p>
            <a:pPr marL="457200" indent="-45720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指针与函数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971550" lvl="1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60000"/>
              <a:buFont typeface="Times New Roman" pitchFamily="18" charset="0"/>
              <a:buChar char="—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指针做函数参数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971550" lvl="1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60000"/>
              <a:buFont typeface="Times New Roman" pitchFamily="18" charset="0"/>
              <a:buChar char="—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返回指针的函数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  <a:p>
            <a:pPr marL="514350" indent="-514350"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字符指针</a:t>
            </a:r>
            <a:endParaRPr lang="en-US" altLang="zh-CN" sz="32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edge/>
  </p:transition>
</p:sld>
</file>

<file path=ppt/theme/theme1.xml><?xml version="1.0" encoding="utf-8"?>
<a:theme xmlns:a="http://schemas.openxmlformats.org/drawingml/2006/main" name="4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4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색종이 상자">
  <a:themeElements>
    <a:clrScheme name="5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5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5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색종이 상자">
  <a:themeElements>
    <a:clrScheme name="6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6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6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7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4_색종이 상자">
      <a:majorFont>
        <a:latin typeface="굴림"/>
        <a:ea typeface="굴림"/>
        <a:cs typeface="Tahoma"/>
      </a:majorFont>
      <a:minorFont>
        <a:latin typeface="굴림"/>
        <a:ea typeface="굴림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  <a:cs typeface="Tahoma" pitchFamily="34" charset="0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색종이 상자">
  <a:themeElements>
    <a:clrScheme name="5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5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5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색종이 상자">
  <a:themeElements>
    <a:clrScheme name="6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6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6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0_색종이 상자">
  <a:themeElements>
    <a:clrScheme name="4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4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itchFamily="2" charset="2"/>
          <a:buNone/>
          <a:tabLst/>
          <a:defRPr kumimoji="0" lang="ko-KR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4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Pages>0</Pages>
  <Words>8811</Words>
  <Characters>0</Characters>
  <Application>Microsoft Office PowerPoint</Application>
  <DocSecurity>0</DocSecurity>
  <PresentationFormat>自定义</PresentationFormat>
  <Lines>0</Lines>
  <Paragraphs>1143</Paragraphs>
  <Slides>115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115</vt:i4>
      </vt:variant>
    </vt:vector>
  </HeadingPairs>
  <TitlesOfParts>
    <vt:vector size="134" baseType="lpstr">
      <vt:lpstr>굴림</vt:lpstr>
      <vt:lpstr>굴림</vt:lpstr>
      <vt:lpstr>HY헤드라인M</vt:lpstr>
      <vt:lpstr>黑体</vt:lpstr>
      <vt:lpstr>楷体_GB2312</vt:lpstr>
      <vt:lpstr>隶书</vt:lpstr>
      <vt:lpstr>宋体</vt:lpstr>
      <vt:lpstr>Arial</vt:lpstr>
      <vt:lpstr>Open Sans</vt:lpstr>
      <vt:lpstr>Tahoma</vt:lpstr>
      <vt:lpstr>Times New Roman</vt:lpstr>
      <vt:lpstr>Wingdings</vt:lpstr>
      <vt:lpstr>4_색종이 상자</vt:lpstr>
      <vt:lpstr>5_색종이 상자</vt:lpstr>
      <vt:lpstr>6_색종이 상자</vt:lpstr>
      <vt:lpstr>7_색종이 상자</vt:lpstr>
      <vt:lpstr>8_색종이 상자</vt:lpstr>
      <vt:lpstr>9_색종이 상자</vt:lpstr>
      <vt:lpstr>10_색종이 상자</vt:lpstr>
      <vt:lpstr>《面向对象程序设计》课程</vt:lpstr>
      <vt:lpstr>课程评价</vt:lpstr>
      <vt:lpstr>网课安排</vt:lpstr>
      <vt:lpstr>网课安排</vt:lpstr>
      <vt:lpstr>从c到c++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思考1</vt:lpstr>
      <vt:lpstr>思考2</vt:lpstr>
      <vt:lpstr>两个与指针变量有关的运算符</vt:lpstr>
      <vt:lpstr>当&amp;和*相遇的时候（1）？</vt:lpstr>
      <vt:lpstr>当&amp;和*相遇的时候（2）？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指出下列代码的错误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指针数组 </vt:lpstr>
      <vt:lpstr>指针数组 </vt:lpstr>
      <vt:lpstr>PowerPoint 演示文稿</vt:lpstr>
      <vt:lpstr>指针数组名是指向指针的指针</vt:lpstr>
      <vt:lpstr>二级指针</vt:lpstr>
      <vt:lpstr>二级指针与二维动态数组（1）</vt:lpstr>
      <vt:lpstr>二级指针与二维动态数组（2）</vt:lpstr>
      <vt:lpstr>PowerPoint 演示文稿</vt:lpstr>
      <vt:lpstr>程序运行时地址空间的内存分区</vt:lpstr>
      <vt:lpstr>PowerPoint 演示文稿</vt:lpstr>
      <vt:lpstr>PowerPoint 演示文稿</vt:lpstr>
      <vt:lpstr>PowerPoint 演示文稿</vt:lpstr>
      <vt:lpstr>动态数组</vt:lpstr>
      <vt:lpstr>PowerPoint 演示文稿</vt:lpstr>
      <vt:lpstr>PowerPoint 演示文稿</vt:lpstr>
      <vt:lpstr>new和delete的优点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指针与函数</vt:lpstr>
      <vt:lpstr>指针作函数参数</vt:lpstr>
      <vt:lpstr>PowerPoint 演示文稿</vt:lpstr>
      <vt:lpstr>PowerPoint 演示文稿</vt:lpstr>
      <vt:lpstr>思考</vt:lpstr>
      <vt:lpstr>如何把数组作为函数参数进行传递？ </vt:lpstr>
      <vt:lpstr>用指针变量作函数参数接收数组地址</vt:lpstr>
      <vt:lpstr>PowerPoint 演示文稿</vt:lpstr>
      <vt:lpstr>练习</vt:lpstr>
      <vt:lpstr>指针函数</vt:lpstr>
      <vt:lpstr>指针函数例</vt:lpstr>
      <vt:lpstr>练习</vt:lpstr>
      <vt:lpstr>void 指针</vt:lpstr>
      <vt:lpstr>PowerPoint 演示文稿</vt:lpstr>
      <vt:lpstr>字符指针</vt:lpstr>
      <vt:lpstr>PowerPoint 演示文稿</vt:lpstr>
      <vt:lpstr>字符指针</vt:lpstr>
      <vt:lpstr>请比较下面两段代码</vt:lpstr>
      <vt:lpstr>字符串比较</vt:lpstr>
      <vt:lpstr>字符串赋值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指针补充内容（有余力自学）</vt:lpstr>
      <vt:lpstr>命令行参数</vt:lpstr>
      <vt:lpstr>命令行参数</vt:lpstr>
      <vt:lpstr>命令行参数</vt:lpstr>
      <vt:lpstr>命令行参数</vt:lpstr>
      <vt:lpstr>函数指针</vt:lpstr>
      <vt:lpstr>函数指针</vt:lpstr>
      <vt:lpstr>函数指针</vt:lpstr>
      <vt:lpstr>函数指针</vt:lpstr>
      <vt:lpstr>Qsort函数</vt:lpstr>
      <vt:lpstr>PowerPoint 演示文稿</vt:lpstr>
      <vt:lpstr>PowerPoint 演示文稿</vt:lpstr>
      <vt:lpstr> qsort 对于字符串数组的排序需注意以下两个问题 </vt:lpstr>
      <vt:lpstr>函数指针</vt:lpstr>
      <vt:lpstr>函数指针</vt:lpstr>
      <vt:lpstr>练习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頂勲爤鞝犿厡鞚挫厴</dc:title>
  <dc:subject/>
  <dc:creator>kmac</dc:creator>
  <cp:keywords/>
  <dc:description/>
  <cp:lastModifiedBy>li yanhong</cp:lastModifiedBy>
  <cp:revision>3106</cp:revision>
  <dcterms:created xsi:type="dcterms:W3CDTF">2001-08-06T11:10:24Z</dcterms:created>
  <dcterms:modified xsi:type="dcterms:W3CDTF">2022-02-26T11:20:16Z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