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39"/>
  </p:notesMasterIdLst>
  <p:handoutMasterIdLst>
    <p:handoutMasterId r:id="rId40"/>
  </p:handoutMasterIdLst>
  <p:sldIdLst>
    <p:sldId id="256" r:id="rId2"/>
    <p:sldId id="333" r:id="rId3"/>
    <p:sldId id="334" r:id="rId4"/>
    <p:sldId id="483" r:id="rId5"/>
    <p:sldId id="484" r:id="rId6"/>
    <p:sldId id="485" r:id="rId7"/>
    <p:sldId id="487" r:id="rId8"/>
    <p:sldId id="488" r:id="rId9"/>
    <p:sldId id="489" r:id="rId10"/>
    <p:sldId id="490" r:id="rId11"/>
    <p:sldId id="491" r:id="rId12"/>
    <p:sldId id="492" r:id="rId13"/>
    <p:sldId id="493" r:id="rId14"/>
    <p:sldId id="518" r:id="rId15"/>
    <p:sldId id="517" r:id="rId16"/>
    <p:sldId id="494" r:id="rId17"/>
    <p:sldId id="495" r:id="rId18"/>
    <p:sldId id="496" r:id="rId19"/>
    <p:sldId id="497" r:id="rId20"/>
    <p:sldId id="498" r:id="rId21"/>
    <p:sldId id="499" r:id="rId22"/>
    <p:sldId id="500" r:id="rId23"/>
    <p:sldId id="501" r:id="rId24"/>
    <p:sldId id="502" r:id="rId25"/>
    <p:sldId id="503" r:id="rId26"/>
    <p:sldId id="514" r:id="rId27"/>
    <p:sldId id="504" r:id="rId28"/>
    <p:sldId id="505" r:id="rId29"/>
    <p:sldId id="506" r:id="rId30"/>
    <p:sldId id="509" r:id="rId31"/>
    <p:sldId id="507" r:id="rId32"/>
    <p:sldId id="510" r:id="rId33"/>
    <p:sldId id="516" r:id="rId34"/>
    <p:sldId id="515" r:id="rId35"/>
    <p:sldId id="511" r:id="rId36"/>
    <p:sldId id="512" r:id="rId37"/>
    <p:sldId id="513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40B6B-78AE-4017-B7E7-CC67B38BADDC}" type="datetimeFigureOut">
              <a:rPr lang="zh-CN" altLang="en-US" smtClean="0"/>
              <a:pPr/>
              <a:t>2019/3/19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9072E-8C30-4346-B477-D812B115D3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5003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CF08B-64EE-48BE-B0BA-D219D27F4B30}" type="datetimeFigureOut">
              <a:rPr lang="zh-CN" altLang="en-US" smtClean="0"/>
              <a:pPr/>
              <a:t>2019/3/19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EB867-7509-4723-9538-9D475DF7F6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4977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1A7A8-3557-44C3-910B-20A0E17614D8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05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66915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6ADCD7-6DE8-4CE4-99DF-49E90CA50729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06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29624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436AB4-60D5-4890-B36F-0F424AC80C6A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99772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F23086-0970-430C-9DDE-3D82AEB77C7A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1771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716520-7612-48E2-A986-ECE447B9FF82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05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92168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23C9E1-6EBA-404B-A2A1-CF33FC3AB081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05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7926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C61BD8-5950-4D07-85ED-8D89F8B17266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06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857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F5836-5BF6-4ABF-812B-1DCEF3E8422E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06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4363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802FB08-2637-4CF6-AD74-C07441CFA7C0}" type="datetimeFigureOut">
              <a:rPr lang="zh-CN" altLang="en-US"/>
              <a:pPr>
                <a:defRPr/>
              </a:pPr>
              <a:t>2019/3/19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70B242F-C22E-4D80-AB00-A977E93DF3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28E2B-3710-4EF4-AD09-B19F395B998A}" type="datetimeFigureOut">
              <a:rPr lang="zh-CN" altLang="en-US"/>
              <a:pPr>
                <a:defRPr/>
              </a:pPr>
              <a:t>2019/3/19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3D130-6308-4B60-BBB9-EB1083D292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81D58-4F79-4953-AF5F-6691901059F3}" type="datetimeFigureOut">
              <a:rPr lang="zh-CN" altLang="en-US"/>
              <a:pPr>
                <a:defRPr/>
              </a:pPr>
              <a:t>2019/3/19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1D1BB-5AC8-407A-8769-279EE34412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74A2116-F5B9-497E-AA07-F410CB2728DA}" type="datetimeFigureOut">
              <a:rPr lang="zh-CN" altLang="en-US"/>
              <a:pPr>
                <a:defRPr/>
              </a:pPr>
              <a:t>2019/3/19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9225276-B3E6-49CC-9263-AF43A9AFE5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12770D-696A-473C-B529-8B5F2D8ED26E}" type="datetimeFigureOut">
              <a:rPr lang="zh-CN" altLang="en-US"/>
              <a:pPr>
                <a:defRPr/>
              </a:pPr>
              <a:t>2019/3/19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590A9B-DCE3-4E93-AD74-84DA078ACD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312E4B-101C-47E1-95B7-7C58E32A2F05}" type="datetimeFigureOut">
              <a:rPr lang="zh-CN" altLang="en-US"/>
              <a:pPr>
                <a:defRPr/>
              </a:pPr>
              <a:t>2019/3/19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56A20B3-D9A0-41F8-8A02-F68E9C58FD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38D4554-7E5F-4CEB-94C4-2EFB8084A2FF}" type="datetimeFigureOut">
              <a:rPr lang="zh-CN" altLang="en-US"/>
              <a:pPr>
                <a:defRPr/>
              </a:pPr>
              <a:t>2019/3/19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CC6EFD-604C-4D56-8EB0-1A6F2A97AA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ECCC1-36BB-44E1-9AD8-06E049E4C9DB}" type="datetimeFigureOut">
              <a:rPr lang="zh-CN" altLang="en-US"/>
              <a:pPr>
                <a:defRPr/>
              </a:pPr>
              <a:t>2019/3/19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6996D-3AFF-4A3A-B8D2-6E8C3CF496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91B5A6-B3C5-473D-9B4E-D2B5064AD3D0}" type="datetimeFigureOut">
              <a:rPr lang="zh-CN" altLang="en-US"/>
              <a:pPr>
                <a:defRPr/>
              </a:pPr>
              <a:t>2019/3/19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89CD4B-988C-4FC3-8655-DF6A3C7668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55E8970-D81A-4845-B363-F1F3C3089575}" type="datetimeFigureOut">
              <a:rPr lang="zh-CN" altLang="en-US"/>
              <a:pPr>
                <a:defRPr/>
              </a:pPr>
              <a:t>2019/3/19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BF92EA9-3D29-43C7-A249-8CB1893758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28596" y="1214422"/>
            <a:ext cx="82296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81E30BA-3C34-4183-A909-4D733F30C1A1}" type="datetimeFigureOut">
              <a:rPr lang="zh-CN" altLang="en-US"/>
              <a:pPr>
                <a:defRPr/>
              </a:pPr>
              <a:t>2019/3/19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6A43F19-69B5-4382-A06C-E34D724156A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55" r:id="rId2"/>
    <p:sldLayoutId id="2147483960" r:id="rId3"/>
    <p:sldLayoutId id="2147483961" r:id="rId4"/>
    <p:sldLayoutId id="2147483962" r:id="rId5"/>
    <p:sldLayoutId id="2147483963" r:id="rId6"/>
    <p:sldLayoutId id="2147483956" r:id="rId7"/>
    <p:sldLayoutId id="2147483964" r:id="rId8"/>
    <p:sldLayoutId id="2147483965" r:id="rId9"/>
    <p:sldLayoutId id="2147483957" r:id="rId10"/>
    <p:sldLayoutId id="214748395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285860"/>
            <a:ext cx="7772400" cy="1829761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面向对象程序设计</a:t>
            </a:r>
            <a:endParaRPr lang="zh-CN" altLang="en-US" dirty="0"/>
          </a:p>
        </p:txBody>
      </p:sp>
      <p:sp>
        <p:nvSpPr>
          <p:cNvPr id="9219" name="副标题 2"/>
          <p:cNvSpPr>
            <a:spLocks noGrp="1"/>
          </p:cNvSpPr>
          <p:nvPr>
            <p:ph type="subTitle" idx="1"/>
          </p:nvPr>
        </p:nvSpPr>
        <p:spPr>
          <a:xfrm>
            <a:off x="714348" y="3143248"/>
            <a:ext cx="7772400" cy="1200150"/>
          </a:xfrm>
        </p:spPr>
        <p:txBody>
          <a:bodyPr/>
          <a:lstStyle/>
          <a:p>
            <a:pPr marR="0" algn="ctr"/>
            <a:r>
              <a:rPr lang="zh-CN" altLang="en-US" sz="3200" b="1" dirty="0" smtClean="0">
                <a:solidFill>
                  <a:srgbClr val="FF0000"/>
                </a:solidFill>
              </a:rPr>
              <a:t>第十章 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5072098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dirty="0" smtClean="0"/>
              <a:t>结构体变量的初始化</a:t>
            </a:r>
            <a:endParaRPr lang="en-US" altLang="zh-CN" sz="2800" dirty="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</a:rPr>
              <a:t>studentT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  student1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={“00001”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，“张三” ，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87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90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77}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；</a:t>
            </a:r>
            <a:r>
              <a:rPr lang="zh-CN" altLang="en-US" sz="2800" b="1" dirty="0" smtClean="0">
                <a:latin typeface="Times New Roman" pitchFamily="18" charset="0"/>
              </a:rPr>
              <a:t> </a:t>
            </a:r>
          </a:p>
          <a:p>
            <a:pPr eaLnBrk="1" hangingPunct="1"/>
            <a:endParaRPr lang="zh-CN" altLang="en-US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</a:t>
            </a:r>
            <a:r>
              <a:rPr lang="zh-CN" altLang="en-US" sz="4000" dirty="0" smtClean="0"/>
              <a:t>结构概述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5072098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3200" dirty="0" smtClean="0"/>
              <a:t>定义结构体类型的同时定义变量</a:t>
            </a:r>
            <a:endParaRPr lang="en-US" altLang="zh-CN" sz="3200" dirty="0" smtClean="0"/>
          </a:p>
          <a:p>
            <a:pPr lvl="1">
              <a:lnSpc>
                <a:spcPct val="125000"/>
              </a:lnSpc>
            </a:pPr>
            <a:r>
              <a:rPr kumimoji="1" lang="zh-CN" altLang="en-US" sz="2800" dirty="0" smtClean="0">
                <a:ea typeface="黑体" pitchFamily="2" charset="-122"/>
              </a:rPr>
              <a:t>区别：</a:t>
            </a:r>
            <a:r>
              <a:rPr kumimoji="1"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前者可以继续用结构体类型名定义</a:t>
            </a:r>
            <a:r>
              <a:rPr kumimoji="1"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变量</a:t>
            </a:r>
            <a:endParaRPr lang="zh-CN" alt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</a:t>
            </a:r>
            <a:r>
              <a:rPr lang="zh-CN" altLang="en-US" sz="4000" dirty="0" smtClean="0"/>
              <a:t>结构概述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2432670"/>
            <a:ext cx="3683000" cy="207645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1">
              <a:lnSpc>
                <a:spcPct val="180000"/>
              </a:lnSpc>
            </a:pPr>
            <a:r>
              <a:rPr lang="en-US" altLang="zh-CN" sz="2400" b="1" dirty="0" err="1"/>
              <a:t>struct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结构体类型名</a:t>
            </a:r>
            <a:r>
              <a:rPr lang="en-US" altLang="zh-CN" sz="2400" b="1" dirty="0"/>
              <a:t>{</a:t>
            </a:r>
          </a:p>
          <a:p>
            <a:pPr lvl="1">
              <a:lnSpc>
                <a:spcPct val="180000"/>
              </a:lnSpc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字段声明；</a:t>
            </a:r>
          </a:p>
          <a:p>
            <a:pPr lvl="1">
              <a:lnSpc>
                <a:spcPct val="180000"/>
              </a:lnSpc>
            </a:pPr>
            <a:r>
              <a:rPr lang="en-US" altLang="zh-CN" sz="2400" b="1" dirty="0"/>
              <a:t>} </a:t>
            </a:r>
            <a:r>
              <a:rPr lang="zh-CN" altLang="en-US" sz="2400" b="1" dirty="0"/>
              <a:t>结构体变量；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35500" y="2432670"/>
            <a:ext cx="3416300" cy="207645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1">
              <a:lnSpc>
                <a:spcPct val="180000"/>
              </a:lnSpc>
            </a:pPr>
            <a:r>
              <a:rPr lang="en-US" altLang="zh-CN" sz="2400" b="1" dirty="0" err="1"/>
              <a:t>struct</a:t>
            </a:r>
            <a:r>
              <a:rPr lang="en-US" altLang="zh-CN" sz="2400" b="1" dirty="0"/>
              <a:t> {</a:t>
            </a:r>
          </a:p>
          <a:p>
            <a:pPr lvl="1">
              <a:lnSpc>
                <a:spcPct val="180000"/>
              </a:lnSpc>
            </a:pPr>
            <a:r>
              <a:rPr lang="en-US" altLang="zh-CN" sz="2400" b="1" dirty="0"/>
              <a:t>     </a:t>
            </a:r>
            <a:r>
              <a:rPr lang="zh-CN" altLang="en-US" sz="2400" b="1" dirty="0"/>
              <a:t>字段声明；</a:t>
            </a:r>
          </a:p>
          <a:p>
            <a:pPr lvl="1">
              <a:lnSpc>
                <a:spcPct val="180000"/>
              </a:lnSpc>
            </a:pPr>
            <a:r>
              <a:rPr lang="en-US" altLang="zh-CN" sz="2400" b="1" dirty="0"/>
              <a:t>} </a:t>
            </a:r>
            <a:r>
              <a:rPr lang="zh-CN" altLang="en-US" sz="2400" b="1" dirty="0"/>
              <a:t>结构体变量；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5072098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3200" dirty="0" smtClean="0"/>
              <a:t>结构体变量的访问</a:t>
            </a:r>
            <a:endParaRPr lang="en-US" altLang="zh-CN" sz="3200" dirty="0" smtClean="0"/>
          </a:p>
          <a:p>
            <a:pPr lvl="1">
              <a:lnSpc>
                <a:spcPct val="125000"/>
              </a:lnSpc>
            </a:pPr>
            <a:r>
              <a:rPr lang="zh-CN" altLang="en-US" sz="2800" dirty="0" smtClean="0"/>
              <a:t>对结构体类型变量的引用一般为引用他的成员 </a:t>
            </a:r>
            <a:endParaRPr lang="en-US" altLang="zh-CN" sz="2800" dirty="0" smtClean="0"/>
          </a:p>
          <a:p>
            <a:pPr lvl="1">
              <a:lnSpc>
                <a:spcPct val="125000"/>
              </a:lnSpc>
            </a:pPr>
            <a:r>
              <a:rPr kumimoji="1" lang="zh-CN" altLang="en-US" sz="2800" dirty="0" smtClean="0">
                <a:ea typeface="黑体" pitchFamily="2" charset="-122"/>
              </a:rPr>
              <a:t>格式：</a:t>
            </a:r>
            <a:r>
              <a:rPr kumimoji="1"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变量名</a:t>
            </a:r>
            <a:r>
              <a:rPr kumimoji="1" lang="en-US" altLang="zh-CN" sz="2800" dirty="0" smtClean="0">
                <a:solidFill>
                  <a:srgbClr val="FF0000"/>
                </a:solidFill>
                <a:ea typeface="黑体" pitchFamily="2" charset="-122"/>
              </a:rPr>
              <a:t>.</a:t>
            </a:r>
            <a:r>
              <a:rPr kumimoji="1"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成员名</a:t>
            </a:r>
            <a:endParaRPr kumimoji="1" lang="en-US" altLang="zh-CN" sz="2800" dirty="0" smtClean="0">
              <a:solidFill>
                <a:srgbClr val="FF0000"/>
              </a:solidFill>
              <a:ea typeface="黑体" pitchFamily="2" charset="-122"/>
            </a:endParaRPr>
          </a:p>
          <a:p>
            <a:pPr lvl="1">
              <a:lnSpc>
                <a:spcPct val="125000"/>
              </a:lnSpc>
              <a:buNone/>
            </a:pPr>
            <a:r>
              <a:rPr kumimoji="1" lang="en-US" altLang="zh-CN" sz="2800" dirty="0" smtClean="0">
                <a:ea typeface="黑体" pitchFamily="2" charset="-122"/>
              </a:rPr>
              <a:t>      student1.name</a:t>
            </a:r>
            <a:endParaRPr kumimoji="1" lang="en-US" altLang="zh-CN" sz="2800" dirty="0" smtClean="0">
              <a:ea typeface="黑体" pitchFamily="2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sz="2800" dirty="0" smtClean="0"/>
              <a:t>如成员中还包含结构体，可逐级展开</a:t>
            </a:r>
            <a:endParaRPr kumimoji="1" lang="en-US" altLang="zh-CN" sz="2800" dirty="0" smtClean="0">
              <a:ea typeface="黑体" pitchFamily="2" charset="-122"/>
            </a:endParaRPr>
          </a:p>
          <a:p>
            <a:pPr lvl="1">
              <a:lnSpc>
                <a:spcPct val="125000"/>
              </a:lnSpc>
              <a:buNone/>
            </a:pPr>
            <a:r>
              <a:rPr kumimoji="1" lang="en-US" altLang="zh-CN" sz="2800" dirty="0" smtClean="0">
                <a:ea typeface="黑体" pitchFamily="2" charset="-122"/>
              </a:rPr>
              <a:t>      student1.birthday.year</a:t>
            </a:r>
            <a:endParaRPr kumimoji="1" lang="zh-CN" altLang="en-US" sz="2800" dirty="0" smtClean="0">
              <a:ea typeface="黑体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3200" b="1" dirty="0" smtClean="0">
                <a:latin typeface="Times New Roman" pitchFamily="18" charset="0"/>
                <a:ea typeface="楷体_GB2312" pitchFamily="49" charset="-122"/>
              </a:rPr>
              <a:t>	</a:t>
            </a:r>
            <a:endParaRPr lang="zh-CN" altLang="en-US" sz="3200" b="1" dirty="0" smtClean="0">
              <a:latin typeface="Times New Roman" pitchFamily="18" charset="0"/>
            </a:endParaRPr>
          </a:p>
          <a:p>
            <a:pPr eaLnBrk="1" hangingPunct="1"/>
            <a:endParaRPr lang="zh-CN" altLang="en-US" sz="3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</a:t>
            </a:r>
            <a:r>
              <a:rPr lang="zh-CN" altLang="en-US" sz="4000" dirty="0" smtClean="0"/>
              <a:t>结构概述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5072098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3200" dirty="0" smtClean="0"/>
              <a:t>结构体变量的赋值</a:t>
            </a:r>
            <a:endParaRPr lang="en-US" altLang="zh-CN" sz="3200" dirty="0" smtClean="0"/>
          </a:p>
          <a:p>
            <a:pPr lvl="1">
              <a:lnSpc>
                <a:spcPct val="110000"/>
              </a:lnSpc>
            </a:pPr>
            <a:r>
              <a:rPr lang="zh-CN" altLang="en-US" sz="2800" dirty="0" smtClean="0"/>
              <a:t>结构体是一个统称。每个结构体类型在使用前都要先定义自己有哪些分量。系统事先无法知道如何处理他</a:t>
            </a:r>
            <a:r>
              <a:rPr lang="zh-CN" altLang="en-US" sz="2800" dirty="0" smtClean="0"/>
              <a:t>。</a:t>
            </a:r>
            <a:endParaRPr lang="zh-CN" altLang="en-US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</a:t>
            </a:r>
            <a:r>
              <a:rPr lang="zh-CN" altLang="en-US" sz="4000" dirty="0" smtClean="0"/>
              <a:t>结构概述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507209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 smtClean="0"/>
              <a:t>结构体</a:t>
            </a:r>
            <a:r>
              <a:rPr lang="zh-CN" altLang="en-US" sz="2800" dirty="0" smtClean="0"/>
              <a:t>变量的赋值通常是通过对它的每一个成员的赋值而实现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109537" indent="0" eaLnBrk="1" hangingPunct="1">
              <a:lnSpc>
                <a:spcPct val="110000"/>
              </a:lnSpc>
              <a:buNone/>
            </a:pPr>
            <a:r>
              <a:rPr lang="zh-CN" altLang="en-US" sz="2800" dirty="0" smtClean="0"/>
              <a:t>   如</a:t>
            </a:r>
            <a:r>
              <a:rPr lang="zh-CN" altLang="en-US" sz="2800" dirty="0" smtClean="0"/>
              <a:t>：输入</a:t>
            </a:r>
            <a:r>
              <a:rPr lang="en-US" altLang="zh-CN" sz="2800" dirty="0" smtClean="0"/>
              <a:t>student1</a:t>
            </a:r>
            <a:r>
              <a:rPr lang="zh-CN" altLang="en-US" sz="2800" dirty="0" smtClean="0"/>
              <a:t>的内容可用：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</a:t>
            </a:r>
            <a:r>
              <a:rPr lang="zh-CN" altLang="en-US" sz="4000" dirty="0" smtClean="0"/>
              <a:t>结构概述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99592" y="2708920"/>
            <a:ext cx="7560840" cy="289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 err="1"/>
              <a:t>cin</a:t>
            </a:r>
            <a:r>
              <a:rPr lang="en-US" altLang="zh-CN" sz="2400" dirty="0"/>
              <a:t> &gt;&gt; student1.no &gt;&gt; student1.name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/>
              <a:t>      &gt;&gt; student1.chinese  &gt;&gt; student1.math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/>
              <a:t>      &gt;&gt; student1.english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/>
              <a:t>      &gt;&gt; student1.birthday.year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/>
              <a:t>      &gt;&gt; student1.birthday.month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/>
              <a:t>      &gt;&gt; student1.birthday.day;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435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507209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3200" dirty="0" smtClean="0"/>
              <a:t>同</a:t>
            </a:r>
            <a:r>
              <a:rPr lang="zh-CN" altLang="en-US" sz="3200" dirty="0" smtClean="0"/>
              <a:t>类型的结构变量之间可以相互</a:t>
            </a:r>
            <a:r>
              <a:rPr lang="zh-CN" altLang="en-US" sz="3200" dirty="0" smtClean="0"/>
              <a:t>赋值</a:t>
            </a:r>
            <a:endParaRPr lang="en-US" altLang="zh-CN" sz="3200" dirty="0" smtClean="0"/>
          </a:p>
          <a:p>
            <a:pPr marL="109537" indent="0" eaLnBrk="1" hangingPunct="1">
              <a:lnSpc>
                <a:spcPct val="110000"/>
              </a:lnSpc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如</a:t>
            </a:r>
            <a:r>
              <a:rPr lang="en-US" altLang="zh-CN" sz="3200" dirty="0" smtClean="0"/>
              <a:t>:</a:t>
            </a:r>
            <a:endParaRPr lang="zh-CN" altLang="en-US" sz="3200" dirty="0" smtClean="0"/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 smtClean="0"/>
              <a:t>student1 = student2;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/>
              <a:t>将</a:t>
            </a:r>
            <a:r>
              <a:rPr lang="en-US" altLang="zh-CN" sz="2800" dirty="0" smtClean="0"/>
              <a:t>student2</a:t>
            </a:r>
            <a:r>
              <a:rPr lang="zh-CN" altLang="en-US" sz="2800" dirty="0" smtClean="0"/>
              <a:t>的成员对应赋给</a:t>
            </a:r>
            <a:r>
              <a:rPr lang="en-US" altLang="zh-CN" sz="2800" dirty="0" smtClean="0"/>
              <a:t>student1</a:t>
            </a:r>
            <a:r>
              <a:rPr lang="zh-CN" altLang="en-US" sz="2800" dirty="0" smtClean="0"/>
              <a:t>的成员</a:t>
            </a:r>
          </a:p>
          <a:p>
            <a:pPr eaLnBrk="1" hangingPunct="1"/>
            <a:endParaRPr lang="zh-CN" altLang="en-US" sz="3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</a:t>
            </a:r>
            <a:r>
              <a:rPr lang="zh-CN" altLang="en-US" sz="4000" dirty="0" smtClean="0"/>
              <a:t>结构概述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33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507209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3200" dirty="0" smtClean="0"/>
              <a:t>结构体变量的输出通常是通过输出它的每一个成员而实现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marL="109537" indent="0" eaLnBrk="1" hangingPunct="1">
              <a:lnSpc>
                <a:spcPct val="110000"/>
              </a:lnSpc>
              <a:buNone/>
            </a:pPr>
            <a:r>
              <a:rPr lang="zh-CN" altLang="en-US" sz="3200" dirty="0" smtClean="0"/>
              <a:t>如</a:t>
            </a:r>
            <a:r>
              <a:rPr lang="zh-CN" altLang="en-US" sz="3200" dirty="0" smtClean="0"/>
              <a:t>：输出</a:t>
            </a:r>
            <a:r>
              <a:rPr lang="en-US" altLang="zh-CN" sz="3200" dirty="0" smtClean="0"/>
              <a:t>student1</a:t>
            </a:r>
            <a:r>
              <a:rPr lang="zh-CN" altLang="en-US" sz="3200" dirty="0" smtClean="0"/>
              <a:t>的内容可用： 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cout</a:t>
            </a:r>
            <a:r>
              <a:rPr lang="en-US" altLang="zh-CN" sz="2800" dirty="0" smtClean="0"/>
              <a:t> &lt;&lt; student1.no &lt;&lt; student1.name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&lt;&lt; student1.chinese &lt;&lt; student1.math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&lt;&lt; student1.english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&lt;&lt; student1.birthday.year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&lt;&lt; student1.birthday.month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&lt;&lt; student1.birthday.day;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</a:t>
            </a:r>
            <a:r>
              <a:rPr lang="zh-CN" altLang="en-US" sz="4000" dirty="0" smtClean="0"/>
              <a:t>结构概述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507209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 smtClean="0"/>
              <a:t>指向结构的指针</a:t>
            </a:r>
            <a:endParaRPr lang="en-US" altLang="zh-CN" sz="2800" dirty="0" smtClean="0"/>
          </a:p>
          <a:p>
            <a:pPr lvl="1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直接定义指针变量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dirty="0" smtClean="0"/>
              <a:t>      </a:t>
            </a:r>
            <a:r>
              <a:rPr lang="en-US" altLang="zh-CN" sz="2800" dirty="0" err="1" smtClean="0"/>
              <a:t>studentT</a:t>
            </a:r>
            <a:r>
              <a:rPr lang="en-US" altLang="zh-CN" sz="2800" dirty="0" smtClean="0"/>
              <a:t>  *sp;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也可以在</a:t>
            </a:r>
            <a:r>
              <a:rPr lang="zh-CN" altLang="en-US" sz="2400" dirty="0" smtClean="0">
                <a:solidFill>
                  <a:srgbClr val="FF0000"/>
                </a:solidFill>
              </a:rPr>
              <a:t>定义结构体类型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FF0000"/>
                </a:solidFill>
              </a:rPr>
              <a:t>同时定义</a:t>
            </a:r>
            <a:r>
              <a:rPr lang="zh-CN" altLang="en-US" sz="2400" dirty="0" smtClean="0"/>
              <a:t>指向结构体的</a:t>
            </a:r>
            <a:r>
              <a:rPr lang="zh-CN" altLang="en-US" sz="2400" dirty="0" smtClean="0">
                <a:solidFill>
                  <a:srgbClr val="FF0000"/>
                </a:solidFill>
              </a:rPr>
              <a:t>指针</a:t>
            </a:r>
          </a:p>
          <a:p>
            <a:pPr eaLnBrk="1" hangingPunct="1">
              <a:lnSpc>
                <a:spcPct val="110000"/>
              </a:lnSpc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2.</a:t>
            </a:r>
            <a:r>
              <a:rPr lang="zh-CN" altLang="en-US" sz="4000" dirty="0" smtClean="0"/>
              <a:t>结构体</a:t>
            </a:r>
            <a:r>
              <a:rPr lang="zh-CN" altLang="en-US" dirty="0" smtClean="0"/>
              <a:t>与</a:t>
            </a:r>
            <a:r>
              <a:rPr lang="zh-CN" altLang="en-US" sz="4000" dirty="0" smtClean="0"/>
              <a:t>指针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9592" y="3284984"/>
            <a:ext cx="4464496" cy="2419124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lvl="1">
              <a:lnSpc>
                <a:spcPct val="180000"/>
              </a:lnSpc>
            </a:pPr>
            <a:r>
              <a:rPr lang="en-US" altLang="zh-CN" sz="2800" b="1" dirty="0" err="1"/>
              <a:t>struct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结构体类型名</a:t>
            </a:r>
            <a:r>
              <a:rPr lang="en-US" altLang="zh-CN" sz="2800" b="1" dirty="0"/>
              <a:t>{</a:t>
            </a:r>
          </a:p>
          <a:p>
            <a:pPr lvl="1">
              <a:lnSpc>
                <a:spcPct val="180000"/>
              </a:lnSpc>
            </a:pPr>
            <a:r>
              <a:rPr lang="en-US" altLang="zh-CN" sz="2800" b="1" dirty="0"/>
              <a:t>     </a:t>
            </a:r>
            <a:r>
              <a:rPr lang="zh-CN" altLang="en-US" sz="2800" b="1" dirty="0"/>
              <a:t>字段声明；</a:t>
            </a:r>
          </a:p>
          <a:p>
            <a:pPr lvl="1">
              <a:lnSpc>
                <a:spcPct val="180000"/>
              </a:lnSpc>
            </a:pPr>
            <a:r>
              <a:rPr lang="en-US" altLang="zh-CN" sz="2800" b="1" dirty="0"/>
              <a:t>}  *</a:t>
            </a:r>
            <a:r>
              <a:rPr lang="zh-CN" altLang="en-US" sz="2800" b="1" dirty="0"/>
              <a:t>结构体指针；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5072098"/>
          </a:xfrm>
        </p:spPr>
        <p:txBody>
          <a:bodyPr/>
          <a:lstStyle/>
          <a:p>
            <a:pPr eaLnBrk="1" hangingPunct="1">
              <a:lnSpc>
                <a:spcPts val="4200"/>
              </a:lnSpc>
            </a:pPr>
            <a:r>
              <a:rPr lang="zh-CN" altLang="en-US" sz="3200" dirty="0" smtClean="0"/>
              <a:t>通过指针使用结构体</a:t>
            </a:r>
            <a:endParaRPr lang="en-US" altLang="zh-CN" sz="3200" dirty="0" smtClean="0"/>
          </a:p>
          <a:p>
            <a:pPr lvl="1">
              <a:lnSpc>
                <a:spcPts val="4200"/>
              </a:lnSpc>
            </a:pPr>
            <a:r>
              <a:rPr lang="zh-CN" altLang="en-US" sz="2800" dirty="0" smtClean="0"/>
              <a:t>给结构体指针赋值，如：</a:t>
            </a:r>
          </a:p>
          <a:p>
            <a:pPr eaLnBrk="1" hangingPunct="1">
              <a:lnSpc>
                <a:spcPts val="4200"/>
              </a:lnSpc>
              <a:buFont typeface="Wingdings" pitchFamily="2" charset="2"/>
              <a:buNone/>
            </a:pPr>
            <a:r>
              <a:rPr lang="zh-CN" altLang="en-US" sz="3200" dirty="0" smtClean="0"/>
              <a:t>     </a:t>
            </a:r>
            <a:r>
              <a:rPr lang="en-US" altLang="zh-CN" sz="3200" dirty="0" smtClean="0"/>
              <a:t>sp = &amp;student1;</a:t>
            </a:r>
          </a:p>
          <a:p>
            <a:pPr lvl="1">
              <a:lnSpc>
                <a:spcPts val="4200"/>
              </a:lnSpc>
            </a:pPr>
            <a:r>
              <a:rPr lang="zh-CN" altLang="en-US" sz="2800" dirty="0" smtClean="0"/>
              <a:t>结构体指针的引用：</a:t>
            </a:r>
            <a:endParaRPr lang="en-US" altLang="zh-CN" sz="2800" dirty="0" smtClean="0"/>
          </a:p>
          <a:p>
            <a:pPr lvl="2">
              <a:lnSpc>
                <a:spcPts val="42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(*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指针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).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成员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      如：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(*sp).name</a:t>
            </a:r>
          </a:p>
          <a:p>
            <a:pPr lvl="2">
              <a:lnSpc>
                <a:spcPts val="42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指针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-&gt;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成员   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        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如：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sp-&gt;name</a:t>
            </a:r>
            <a:endParaRPr lang="en-US" altLang="zh-CN" sz="2800" dirty="0" smtClean="0">
              <a:latin typeface="Times New Roman" pitchFamily="18" charset="0"/>
            </a:endParaRPr>
          </a:p>
          <a:p>
            <a:pPr lvl="1">
              <a:lnSpc>
                <a:spcPts val="42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-&gt;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是所有运算符中优先级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最高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的，</a:t>
            </a:r>
            <a:r>
              <a:rPr kumimoji="1" lang="zh-CN" altLang="en-US" sz="2800" b="1" dirty="0" smtClean="0">
                <a:ea typeface="楷体_GB2312" pitchFamily="49" charset="-122"/>
              </a:rPr>
              <a:t>通常程序员习惯使用第二种方法</a:t>
            </a:r>
          </a:p>
          <a:p>
            <a:pPr lvl="1"/>
            <a:endParaRPr lang="zh-CN" altLang="en-US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2.</a:t>
            </a:r>
            <a:r>
              <a:rPr lang="zh-CN" altLang="en-US" sz="4000" dirty="0" smtClean="0"/>
              <a:t>结构体</a:t>
            </a:r>
            <a:r>
              <a:rPr lang="zh-CN" altLang="en-US" dirty="0" smtClean="0"/>
              <a:t>与</a:t>
            </a:r>
            <a:r>
              <a:rPr lang="zh-CN" altLang="en-US" sz="4000" dirty="0" smtClean="0"/>
              <a:t>指针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2976" y="3386134"/>
            <a:ext cx="480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 </a:t>
            </a:r>
            <a:endParaRPr lang="en-US" altLang="zh-CN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507209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 smtClean="0"/>
              <a:t>通过指针动态分配结构体空间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用法和申请普通的动态变量一样。如：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 smtClean="0"/>
              <a:t>      </a:t>
            </a:r>
            <a:r>
              <a:rPr lang="en-US" altLang="zh-CN" sz="2000" dirty="0" err="1" smtClean="0"/>
              <a:t>studentT</a:t>
            </a:r>
            <a:r>
              <a:rPr lang="en-US" altLang="zh-CN" sz="2000" dirty="0" smtClean="0"/>
              <a:t>  *sp;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dirty="0" smtClean="0"/>
              <a:t>      sp = new </a:t>
            </a:r>
            <a:r>
              <a:rPr lang="en-US" altLang="zh-CN" sz="2000" dirty="0" err="1" smtClean="0"/>
              <a:t>studentT</a:t>
            </a:r>
            <a:r>
              <a:rPr lang="en-US" altLang="zh-CN" sz="2000" dirty="0" smtClean="0"/>
              <a:t>;</a:t>
            </a:r>
            <a:endParaRPr lang="zh-CN" altLang="en-US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2.</a:t>
            </a:r>
            <a:r>
              <a:rPr lang="zh-CN" altLang="en-US" sz="4000" dirty="0" smtClean="0"/>
              <a:t>结构体</a:t>
            </a:r>
            <a:r>
              <a:rPr lang="zh-CN" altLang="en-US" dirty="0" smtClean="0"/>
              <a:t>与</a:t>
            </a:r>
            <a:r>
              <a:rPr lang="zh-CN" altLang="en-US" sz="4000" dirty="0" smtClean="0"/>
              <a:t>指针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2976" y="3386134"/>
            <a:ext cx="480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 </a:t>
            </a:r>
            <a:endParaRPr lang="en-US" altLang="zh-CN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25962"/>
          </a:xfrm>
        </p:spPr>
        <p:txBody>
          <a:bodyPr/>
          <a:lstStyle/>
          <a:p>
            <a:r>
              <a:rPr lang="zh-CN" altLang="en-US" dirty="0" smtClean="0"/>
              <a:t>结构概述</a:t>
            </a:r>
            <a:endParaRPr lang="en-US" altLang="zh-CN" dirty="0" smtClean="0"/>
          </a:p>
          <a:p>
            <a:r>
              <a:rPr lang="zh-CN" altLang="en-US" dirty="0" smtClean="0"/>
              <a:t>结构与指针</a:t>
            </a:r>
            <a:endParaRPr lang="en-US" altLang="zh-CN" dirty="0" smtClean="0"/>
          </a:p>
          <a:p>
            <a:r>
              <a:rPr lang="zh-CN" altLang="en-US" dirty="0" smtClean="0"/>
              <a:t>结构与数组</a:t>
            </a:r>
            <a:endParaRPr lang="en-US" altLang="zh-CN" dirty="0" smtClean="0"/>
          </a:p>
          <a:p>
            <a:r>
              <a:rPr lang="zh-CN" altLang="en-US" dirty="0" smtClean="0"/>
              <a:t>结构与参数传递</a:t>
            </a:r>
            <a:endParaRPr lang="en-US" altLang="zh-CN" dirty="0" smtClean="0"/>
          </a:p>
          <a:p>
            <a:r>
              <a:rPr lang="zh-CN" altLang="en-US" dirty="0" smtClean="0"/>
              <a:t>返回结构体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本章主要内容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5072098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用于描述个体的集合</a:t>
            </a:r>
          </a:p>
          <a:p>
            <a:pPr eaLnBrk="1" hangingPunct="1"/>
            <a:r>
              <a:rPr lang="zh-CN" altLang="en-US" sz="2800" dirty="0" smtClean="0"/>
              <a:t>定义格式：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/>
              <a:t>     </a:t>
            </a:r>
            <a:r>
              <a:rPr lang="en-US" altLang="zh-CN" sz="2800" dirty="0" err="1" smtClean="0"/>
              <a:t>studentT</a:t>
            </a: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studentArray</a:t>
            </a:r>
            <a:r>
              <a:rPr lang="en-US" altLang="zh-CN" sz="2800" dirty="0" smtClean="0"/>
              <a:t>[SIZE];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</a:t>
            </a:r>
            <a:r>
              <a:rPr lang="zh-CN" altLang="en-US" sz="4000" dirty="0" smtClean="0"/>
              <a:t>结构体</a:t>
            </a:r>
            <a:r>
              <a:rPr lang="zh-CN" altLang="en-US" dirty="0" smtClean="0"/>
              <a:t>与数组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2976" y="3386134"/>
            <a:ext cx="480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 </a:t>
            </a:r>
            <a:endParaRPr lang="en-US" altLang="zh-CN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5072098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结构体数组的引用</a:t>
            </a:r>
            <a:endParaRPr lang="en-US" altLang="zh-CN" sz="2800" dirty="0" smtClean="0"/>
          </a:p>
          <a:p>
            <a:pPr lvl="1">
              <a:lnSpc>
                <a:spcPct val="11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引用数组的某一成员的成员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/>
              <a:t>     </a:t>
            </a:r>
            <a:r>
              <a:rPr lang="en-US" altLang="zh-CN" sz="2800" dirty="0" err="1" smtClean="0"/>
              <a:t>studentArray</a:t>
            </a:r>
            <a:r>
              <a:rPr lang="en-US" altLang="zh-CN" sz="2800" dirty="0" smtClean="0"/>
              <a:t>[3].name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数组成员之间相互赋值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/>
              <a:t>     </a:t>
            </a:r>
            <a:r>
              <a:rPr lang="en-US" altLang="zh-CN" sz="2800" dirty="0" err="1" smtClean="0"/>
              <a:t>studentArray</a:t>
            </a:r>
            <a:r>
              <a:rPr lang="en-US" altLang="zh-CN" sz="2800" dirty="0" smtClean="0"/>
              <a:t>[4] = </a:t>
            </a:r>
            <a:r>
              <a:rPr lang="en-US" altLang="zh-CN" sz="2800" dirty="0" err="1" smtClean="0"/>
              <a:t>studentArray</a:t>
            </a:r>
            <a:r>
              <a:rPr lang="en-US" altLang="zh-CN" sz="2800" dirty="0" smtClean="0"/>
              <a:t>[2]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结构数组的初始化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/>
              <a:t>     </a:t>
            </a:r>
            <a:r>
              <a:rPr lang="en-US" altLang="zh-CN" sz="2800" dirty="0" err="1" smtClean="0"/>
              <a:t>studentT</a:t>
            </a: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studentArray</a:t>
            </a:r>
            <a:r>
              <a:rPr lang="en-US" altLang="zh-CN" sz="2800" dirty="0" smtClean="0"/>
              <a:t>[5] = { {“00001”, </a:t>
            </a:r>
            <a:r>
              <a:rPr lang="zh-CN" altLang="en-US" sz="2800" dirty="0" smtClean="0"/>
              <a:t>张三“</a:t>
            </a:r>
            <a:r>
              <a:rPr lang="en-US" altLang="zh-CN" sz="2800" dirty="0" smtClean="0"/>
              <a:t>, 80, 90,98 }, {…}, {…}, {…}};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</a:t>
            </a:r>
            <a:r>
              <a:rPr lang="zh-CN" altLang="en-US" sz="4000" dirty="0" smtClean="0"/>
              <a:t>结构体</a:t>
            </a:r>
            <a:r>
              <a:rPr lang="zh-CN" altLang="en-US" dirty="0" smtClean="0"/>
              <a:t>与数组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2976" y="3386134"/>
            <a:ext cx="480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 </a:t>
            </a:r>
            <a:endParaRPr lang="en-US" altLang="zh-CN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4929222" cy="5072098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传递结构体的数值</a:t>
            </a:r>
            <a:endParaRPr lang="en-US" altLang="zh-CN" sz="2800" dirty="0" smtClean="0"/>
          </a:p>
          <a:p>
            <a:pPr eaLnBrk="1" hangingPunct="1">
              <a:buNone/>
            </a:pPr>
            <a:r>
              <a:rPr lang="en-US" altLang="zh-CN" sz="1800" dirty="0" smtClean="0"/>
              <a:t>#include &lt;</a:t>
            </a:r>
            <a:r>
              <a:rPr lang="en-US" altLang="zh-CN" sz="1800" dirty="0" err="1" smtClean="0"/>
              <a:t>iostream.h</a:t>
            </a:r>
            <a:r>
              <a:rPr lang="en-US" altLang="zh-CN" sz="1800" dirty="0" smtClean="0"/>
              <a:t>&gt;</a:t>
            </a:r>
          </a:p>
          <a:p>
            <a:pPr eaLnBrk="1" hangingPunct="1">
              <a:buNone/>
            </a:pP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Person</a:t>
            </a:r>
          </a:p>
          <a:p>
            <a:pPr eaLnBrk="1" hangingPunct="1">
              <a:buNone/>
            </a:pPr>
            <a:r>
              <a:rPr lang="en-US" altLang="zh-CN" sz="1800" dirty="0" smtClean="0"/>
              <a:t>{  char name[20];</a:t>
            </a:r>
          </a:p>
          <a:p>
            <a:pPr eaLnBrk="1" hangingPunct="1">
              <a:buNone/>
            </a:pPr>
            <a:r>
              <a:rPr lang="en-US" altLang="zh-CN" sz="1800" dirty="0" smtClean="0"/>
              <a:t>  unsigned long id;</a:t>
            </a:r>
          </a:p>
          <a:p>
            <a:pPr eaLnBrk="1" hangingPunct="1">
              <a:buNone/>
            </a:pPr>
            <a:r>
              <a:rPr lang="en-US" altLang="zh-CN" sz="1800" dirty="0" smtClean="0"/>
              <a:t>  float salary;</a:t>
            </a:r>
          </a:p>
          <a:p>
            <a:pPr eaLnBrk="1" hangingPunct="1">
              <a:buNone/>
            </a:pPr>
            <a:r>
              <a:rPr lang="en-US" altLang="zh-CN" sz="1800" dirty="0" smtClean="0"/>
              <a:t>};</a:t>
            </a:r>
          </a:p>
          <a:p>
            <a:pPr eaLnBrk="1" hangingPunct="1">
              <a:buNone/>
            </a:pPr>
            <a:r>
              <a:rPr lang="en-US" altLang="zh-CN" sz="1800" dirty="0" smtClean="0"/>
              <a:t>void Print(Person pr)</a:t>
            </a:r>
          </a:p>
          <a:p>
            <a:pPr eaLnBrk="1" hangingPunct="1">
              <a:buNone/>
            </a:pPr>
            <a:r>
              <a:rPr lang="en-US" altLang="zh-CN" sz="1800" dirty="0" smtClean="0"/>
              <a:t>{  </a:t>
            </a: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 &lt;&lt;pr.name &lt;&lt;"    "</a:t>
            </a:r>
          </a:p>
          <a:p>
            <a:pPr eaLnBrk="1" hangingPunct="1">
              <a:buNone/>
            </a:pPr>
            <a:r>
              <a:rPr lang="en-US" altLang="zh-CN" sz="1800" dirty="0" smtClean="0"/>
              <a:t>       &lt;&lt;pr.id &lt;&lt;"    "</a:t>
            </a:r>
          </a:p>
          <a:p>
            <a:pPr eaLnBrk="1" hangingPunct="1">
              <a:buNone/>
            </a:pPr>
            <a:r>
              <a:rPr lang="en-US" altLang="zh-CN" sz="1800" dirty="0" smtClean="0"/>
              <a:t>       &lt;&lt;</a:t>
            </a:r>
            <a:r>
              <a:rPr lang="en-US" altLang="zh-CN" sz="1800" dirty="0" err="1" smtClean="0"/>
              <a:t>pr.salary</a:t>
            </a:r>
            <a:r>
              <a:rPr lang="en-US" altLang="zh-CN" sz="1800" dirty="0" smtClean="0"/>
              <a:t> 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eaLnBrk="1" hangingPunct="1">
              <a:buNone/>
            </a:pPr>
            <a:r>
              <a:rPr lang="en-US" altLang="zh-CN" sz="1800" dirty="0" smtClean="0"/>
              <a:t>}</a:t>
            </a:r>
          </a:p>
          <a:p>
            <a:pPr eaLnBrk="1" hangingPunct="1">
              <a:buNone/>
            </a:pPr>
            <a:r>
              <a:rPr lang="en-US" altLang="zh-CN" sz="1800" dirty="0" smtClean="0"/>
              <a:t>Person </a:t>
            </a:r>
            <a:r>
              <a:rPr lang="en-US" altLang="zh-CN" sz="1800" dirty="0" err="1" smtClean="0"/>
              <a:t>allone</a:t>
            </a:r>
            <a:r>
              <a:rPr lang="en-US" altLang="zh-CN" sz="1800" dirty="0" smtClean="0"/>
              <a:t>[4]={{"</a:t>
            </a:r>
            <a:r>
              <a:rPr lang="en-US" altLang="zh-CN" sz="1800" dirty="0" err="1" smtClean="0"/>
              <a:t>jone</a:t>
            </a:r>
            <a:r>
              <a:rPr lang="en-US" altLang="zh-CN" sz="1800" dirty="0" smtClean="0"/>
              <a:t>", 12345, 339.0},</a:t>
            </a:r>
          </a:p>
          <a:p>
            <a:pPr eaLnBrk="1" hangingPunct="1">
              <a:buNone/>
            </a:pPr>
            <a:r>
              <a:rPr lang="en-US" altLang="zh-CN" sz="1800" dirty="0" smtClean="0"/>
              <a:t>                  {"</a:t>
            </a:r>
            <a:r>
              <a:rPr lang="en-US" altLang="zh-CN" sz="1800" dirty="0" err="1" smtClean="0"/>
              <a:t>david</a:t>
            </a:r>
            <a:r>
              <a:rPr lang="en-US" altLang="zh-CN" sz="1800" dirty="0" smtClean="0"/>
              <a:t>", 13916, 449.0},</a:t>
            </a:r>
          </a:p>
          <a:p>
            <a:pPr eaLnBrk="1" hangingPunct="1">
              <a:buNone/>
            </a:pPr>
            <a:r>
              <a:rPr lang="en-US" altLang="zh-CN" sz="1800" dirty="0" smtClean="0"/>
              <a:t>                  {"</a:t>
            </a:r>
            <a:r>
              <a:rPr lang="en-US" altLang="zh-CN" sz="1800" dirty="0" err="1" smtClean="0"/>
              <a:t>marit</a:t>
            </a:r>
            <a:r>
              <a:rPr lang="en-US" altLang="zh-CN" sz="1800" dirty="0" smtClean="0"/>
              <a:t>", 27519, 311.0},</a:t>
            </a:r>
          </a:p>
          <a:p>
            <a:pPr eaLnBrk="1" hangingPunct="1">
              <a:buNone/>
            </a:pPr>
            <a:r>
              <a:rPr lang="en-US" altLang="zh-CN" sz="1800" dirty="0" smtClean="0"/>
              <a:t>                  {"yoke",  12335, 511.0}};</a:t>
            </a:r>
          </a:p>
          <a:p>
            <a:pPr eaLnBrk="1" hangingPunct="1"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4.</a:t>
            </a:r>
            <a:r>
              <a:rPr lang="zh-CN" altLang="en-US" sz="4000" dirty="0" smtClean="0"/>
              <a:t>结构体</a:t>
            </a:r>
            <a:r>
              <a:rPr lang="zh-CN" altLang="en-US" dirty="0" smtClean="0"/>
              <a:t>与参数传递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90286" y="1647707"/>
            <a:ext cx="342612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000" dirty="0" smtClean="0"/>
              <a:t>void main()</a:t>
            </a:r>
          </a:p>
          <a:p>
            <a:pPr eaLnBrk="1" hangingPunct="1">
              <a:buNone/>
            </a:pPr>
            <a:r>
              <a:rPr lang="en-US" altLang="zh-CN" sz="2000" dirty="0" smtClean="0"/>
              <a:t>{  for(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&lt;4;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++)</a:t>
            </a:r>
          </a:p>
          <a:p>
            <a:pPr eaLnBrk="1" hangingPunct="1">
              <a:buNone/>
            </a:pPr>
            <a:r>
              <a:rPr lang="en-US" altLang="zh-CN" sz="2000" dirty="0" smtClean="0"/>
              <a:t>    Print(</a:t>
            </a:r>
            <a:r>
              <a:rPr lang="en-US" altLang="zh-CN" sz="2000" dirty="0" err="1" smtClean="0"/>
              <a:t>allone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]);</a:t>
            </a:r>
          </a:p>
          <a:p>
            <a:pPr eaLnBrk="1" hangingPunct="1">
              <a:buNone/>
            </a:pPr>
            <a:r>
              <a:rPr lang="en-US" altLang="zh-CN" sz="2000" dirty="0" smtClean="0"/>
              <a:t>}</a:t>
            </a:r>
          </a:p>
          <a:p>
            <a:pPr eaLnBrk="1" hangingPunct="1"/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4929222" cy="5072098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传递结构体的引用</a:t>
            </a:r>
            <a:endParaRPr lang="en-US" altLang="zh-CN" sz="2800" dirty="0" smtClean="0"/>
          </a:p>
          <a:p>
            <a:pPr eaLnBrk="1" hangingPunct="1">
              <a:buNone/>
            </a:pPr>
            <a:r>
              <a:rPr lang="en-US" altLang="zh-CN" sz="1800" dirty="0" smtClean="0"/>
              <a:t>#include &lt;</a:t>
            </a:r>
            <a:r>
              <a:rPr lang="en-US" altLang="zh-CN" sz="1800" dirty="0" err="1" smtClean="0"/>
              <a:t>iostream.h</a:t>
            </a:r>
            <a:r>
              <a:rPr lang="en-US" altLang="zh-CN" sz="1800" dirty="0" smtClean="0"/>
              <a:t>&gt;</a:t>
            </a:r>
          </a:p>
          <a:p>
            <a:pPr eaLnBrk="1" hangingPunct="1">
              <a:buNone/>
            </a:pP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Person</a:t>
            </a:r>
          </a:p>
          <a:p>
            <a:pPr eaLnBrk="1" hangingPunct="1">
              <a:buNone/>
            </a:pPr>
            <a:r>
              <a:rPr lang="en-US" altLang="zh-CN" sz="1800" dirty="0" smtClean="0"/>
              <a:t>{  char name[20];</a:t>
            </a:r>
          </a:p>
          <a:p>
            <a:pPr eaLnBrk="1" hangingPunct="1">
              <a:buNone/>
            </a:pPr>
            <a:r>
              <a:rPr lang="en-US" altLang="zh-CN" sz="1800" dirty="0" smtClean="0"/>
              <a:t>  unsigned long id;</a:t>
            </a:r>
          </a:p>
          <a:p>
            <a:pPr eaLnBrk="1" hangingPunct="1">
              <a:buNone/>
            </a:pPr>
            <a:r>
              <a:rPr lang="en-US" altLang="zh-CN" sz="1800" dirty="0" smtClean="0"/>
              <a:t>  float salary;</a:t>
            </a:r>
          </a:p>
          <a:p>
            <a:pPr eaLnBrk="1" hangingPunct="1">
              <a:buNone/>
            </a:pPr>
            <a:r>
              <a:rPr lang="en-US" altLang="zh-CN" sz="1800" dirty="0" smtClean="0"/>
              <a:t>};</a:t>
            </a:r>
          </a:p>
          <a:p>
            <a:pPr eaLnBrk="1" hangingPunct="1">
              <a:buNone/>
            </a:pPr>
            <a:r>
              <a:rPr lang="en-US" altLang="zh-CN" sz="1800" dirty="0" smtClean="0"/>
              <a:t>void Print(Person&amp; pr)</a:t>
            </a:r>
          </a:p>
          <a:p>
            <a:pPr eaLnBrk="1" hangingPunct="1">
              <a:buNone/>
            </a:pPr>
            <a:r>
              <a:rPr lang="en-US" altLang="zh-CN" sz="1800" dirty="0" smtClean="0"/>
              <a:t>{  </a:t>
            </a: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 &lt;&lt;pr.name &lt;&lt;"    "</a:t>
            </a:r>
          </a:p>
          <a:p>
            <a:pPr eaLnBrk="1" hangingPunct="1">
              <a:buNone/>
            </a:pPr>
            <a:r>
              <a:rPr lang="en-US" altLang="zh-CN" sz="1800" dirty="0" smtClean="0"/>
              <a:t>       &lt;&lt;pr.id &lt;&lt;"    "</a:t>
            </a:r>
          </a:p>
          <a:p>
            <a:pPr eaLnBrk="1" hangingPunct="1">
              <a:buNone/>
            </a:pPr>
            <a:r>
              <a:rPr lang="en-US" altLang="zh-CN" sz="1800" dirty="0" smtClean="0"/>
              <a:t>       &lt;&lt;</a:t>
            </a:r>
            <a:r>
              <a:rPr lang="en-US" altLang="zh-CN" sz="1800" dirty="0" err="1" smtClean="0"/>
              <a:t>pr.salary</a:t>
            </a:r>
            <a:r>
              <a:rPr lang="en-US" altLang="zh-CN" sz="1800" dirty="0" smtClean="0"/>
              <a:t> 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eaLnBrk="1" hangingPunct="1">
              <a:buNone/>
            </a:pPr>
            <a:r>
              <a:rPr lang="en-US" altLang="zh-CN" sz="1800" dirty="0" smtClean="0"/>
              <a:t>}</a:t>
            </a:r>
          </a:p>
          <a:p>
            <a:pPr eaLnBrk="1" hangingPunct="1">
              <a:buNone/>
            </a:pPr>
            <a:r>
              <a:rPr lang="en-US" altLang="zh-CN" sz="1800" dirty="0" smtClean="0"/>
              <a:t>Person </a:t>
            </a:r>
            <a:r>
              <a:rPr lang="en-US" altLang="zh-CN" sz="1800" dirty="0" err="1" smtClean="0"/>
              <a:t>allone</a:t>
            </a:r>
            <a:r>
              <a:rPr lang="en-US" altLang="zh-CN" sz="1800" dirty="0" smtClean="0"/>
              <a:t>[4]={{"</a:t>
            </a:r>
            <a:r>
              <a:rPr lang="en-US" altLang="zh-CN" sz="1800" dirty="0" err="1" smtClean="0"/>
              <a:t>jone</a:t>
            </a:r>
            <a:r>
              <a:rPr lang="en-US" altLang="zh-CN" sz="1800" dirty="0" smtClean="0"/>
              <a:t>", 12345, 339.0},</a:t>
            </a:r>
          </a:p>
          <a:p>
            <a:pPr eaLnBrk="1" hangingPunct="1">
              <a:buNone/>
            </a:pPr>
            <a:r>
              <a:rPr lang="en-US" altLang="zh-CN" sz="1800" dirty="0" smtClean="0"/>
              <a:t>                  {"</a:t>
            </a:r>
            <a:r>
              <a:rPr lang="en-US" altLang="zh-CN" sz="1800" dirty="0" err="1" smtClean="0"/>
              <a:t>david</a:t>
            </a:r>
            <a:r>
              <a:rPr lang="en-US" altLang="zh-CN" sz="1800" dirty="0" smtClean="0"/>
              <a:t>", 13916, 449.0},</a:t>
            </a:r>
          </a:p>
          <a:p>
            <a:pPr eaLnBrk="1" hangingPunct="1">
              <a:buNone/>
            </a:pPr>
            <a:r>
              <a:rPr lang="en-US" altLang="zh-CN" sz="1800" dirty="0" smtClean="0"/>
              <a:t>                  {"</a:t>
            </a:r>
            <a:r>
              <a:rPr lang="en-US" altLang="zh-CN" sz="1800" dirty="0" err="1" smtClean="0"/>
              <a:t>marit</a:t>
            </a:r>
            <a:r>
              <a:rPr lang="en-US" altLang="zh-CN" sz="1800" dirty="0" smtClean="0"/>
              <a:t>", 27519, 311.0},</a:t>
            </a:r>
          </a:p>
          <a:p>
            <a:pPr eaLnBrk="1" hangingPunct="1">
              <a:buNone/>
            </a:pPr>
            <a:r>
              <a:rPr lang="en-US" altLang="zh-CN" sz="1800" dirty="0" smtClean="0"/>
              <a:t>                  {"yoke",  12335, 511.0}};</a:t>
            </a:r>
          </a:p>
          <a:p>
            <a:pPr eaLnBrk="1" hangingPunct="1"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4.</a:t>
            </a:r>
            <a:r>
              <a:rPr lang="zh-CN" altLang="en-US" sz="4000" dirty="0" smtClean="0"/>
              <a:t>结构体</a:t>
            </a:r>
            <a:r>
              <a:rPr lang="zh-CN" altLang="en-US" dirty="0" smtClean="0"/>
              <a:t>与参数传递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16640" y="1628800"/>
            <a:ext cx="349977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000" dirty="0" smtClean="0"/>
              <a:t>void main()</a:t>
            </a:r>
          </a:p>
          <a:p>
            <a:pPr eaLnBrk="1" hangingPunct="1">
              <a:buNone/>
            </a:pPr>
            <a:r>
              <a:rPr lang="en-US" altLang="zh-CN" sz="2000" dirty="0" smtClean="0"/>
              <a:t>{  for(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&lt;4;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++)</a:t>
            </a:r>
          </a:p>
          <a:p>
            <a:pPr eaLnBrk="1" hangingPunct="1">
              <a:buNone/>
            </a:pPr>
            <a:r>
              <a:rPr lang="en-US" altLang="zh-CN" sz="2000" dirty="0" smtClean="0"/>
              <a:t>    Print(</a:t>
            </a:r>
            <a:r>
              <a:rPr lang="en-US" altLang="zh-CN" sz="2000" dirty="0" err="1" smtClean="0"/>
              <a:t>allone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]);</a:t>
            </a:r>
          </a:p>
          <a:p>
            <a:pPr eaLnBrk="1" hangingPunct="1">
              <a:buNone/>
            </a:pPr>
            <a:r>
              <a:rPr lang="en-US" altLang="zh-CN" sz="2000" dirty="0" smtClean="0"/>
              <a:t>}</a:t>
            </a:r>
          </a:p>
          <a:p>
            <a:pPr eaLnBrk="1" hangingPunct="1"/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7929618" cy="5072098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结构体作为参数，有值传递和引用两种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前者需要耗费空间，后者只是引用原结构体的地址</a:t>
            </a:r>
            <a:endParaRPr lang="en-US" altLang="zh-CN" sz="2800" dirty="0" smtClean="0"/>
          </a:p>
          <a:p>
            <a:pPr lvl="1"/>
            <a:r>
              <a:rPr lang="zh-CN" altLang="en-US" sz="2800" dirty="0" smtClean="0">
                <a:solidFill>
                  <a:srgbClr val="FF0000"/>
                </a:solidFill>
              </a:rPr>
              <a:t>除非小结构体，一般很少用值传递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4.</a:t>
            </a:r>
            <a:r>
              <a:rPr lang="zh-CN" altLang="en-US" sz="4000" dirty="0" smtClean="0"/>
              <a:t>结构体</a:t>
            </a:r>
            <a:r>
              <a:rPr lang="zh-CN" altLang="en-US" dirty="0" smtClean="0"/>
              <a:t>与参数传递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6215106" cy="507209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结构体作为函数返回值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en-US" altLang="zh-CN" sz="1600" dirty="0" smtClean="0"/>
              <a:t>#include &lt;</a:t>
            </a:r>
            <a:r>
              <a:rPr lang="en-US" altLang="zh-CN" sz="1600" dirty="0" err="1" smtClean="0"/>
              <a:t>iostream.h</a:t>
            </a:r>
            <a:r>
              <a:rPr lang="en-US" altLang="zh-CN" sz="1600" dirty="0" smtClean="0"/>
              <a:t>&gt;</a:t>
            </a:r>
          </a:p>
          <a:p>
            <a:pPr eaLnBrk="1" hangingPunct="1">
              <a:buNone/>
            </a:pPr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 Person</a:t>
            </a:r>
          </a:p>
          <a:p>
            <a:pPr eaLnBrk="1" hangingPunct="1">
              <a:buNone/>
            </a:pPr>
            <a:r>
              <a:rPr lang="en-US" altLang="zh-CN" sz="1600" dirty="0" smtClean="0"/>
              <a:t>{ char name[20];</a:t>
            </a:r>
          </a:p>
          <a:p>
            <a:pPr eaLnBrk="1" hangingPunct="1">
              <a:buNone/>
            </a:pPr>
            <a:r>
              <a:rPr lang="en-US" altLang="zh-CN" sz="1600" dirty="0" smtClean="0"/>
              <a:t>  unsigned long id;</a:t>
            </a:r>
          </a:p>
          <a:p>
            <a:pPr eaLnBrk="1" hangingPunct="1">
              <a:buNone/>
            </a:pPr>
            <a:r>
              <a:rPr lang="en-US" altLang="zh-CN" sz="1600" dirty="0" smtClean="0"/>
              <a:t>  float salary;</a:t>
            </a:r>
          </a:p>
          <a:p>
            <a:pPr eaLnBrk="1" hangingPunct="1">
              <a:buNone/>
            </a:pPr>
            <a:r>
              <a:rPr lang="en-US" altLang="zh-CN" sz="1600" dirty="0" smtClean="0"/>
              <a:t>};</a:t>
            </a:r>
          </a:p>
          <a:p>
            <a:pPr eaLnBrk="1" hangingPunct="1">
              <a:buNone/>
            </a:pPr>
            <a:r>
              <a:rPr lang="en-US" altLang="zh-CN" sz="1600" dirty="0" smtClean="0"/>
              <a:t>Person </a:t>
            </a:r>
            <a:r>
              <a:rPr lang="en-US" altLang="zh-CN" sz="1600" dirty="0" err="1" smtClean="0"/>
              <a:t>GetPerson</a:t>
            </a:r>
            <a:r>
              <a:rPr lang="en-US" altLang="zh-CN" sz="1600" dirty="0" smtClean="0"/>
              <a:t>()</a:t>
            </a:r>
          </a:p>
          <a:p>
            <a:pPr eaLnBrk="1" hangingPunct="1">
              <a:buNone/>
            </a:pPr>
            <a:r>
              <a:rPr lang="en-US" altLang="zh-CN" sz="1600" dirty="0" smtClean="0"/>
              <a:t>{ Person temp;</a:t>
            </a:r>
          </a:p>
          <a:p>
            <a:pPr eaLnBrk="1" hangingPunct="1"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&lt;&lt;"Please enter a name for one person:\n";</a:t>
            </a:r>
          </a:p>
          <a:p>
            <a:pPr eaLnBrk="1" hangingPunct="1"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cin</a:t>
            </a:r>
            <a:r>
              <a:rPr lang="en-US" altLang="zh-CN" sz="1600" dirty="0" smtClean="0"/>
              <a:t>&gt;&gt;temp.name;</a:t>
            </a:r>
          </a:p>
          <a:p>
            <a:pPr eaLnBrk="1" hangingPunct="1"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&lt;&lt;"Please enter one's id number and his salary:\n";</a:t>
            </a:r>
          </a:p>
          <a:p>
            <a:pPr eaLnBrk="1" hangingPunct="1"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cin</a:t>
            </a:r>
            <a:r>
              <a:rPr lang="en-US" altLang="zh-CN" sz="1600" dirty="0" smtClean="0"/>
              <a:t> &gt;&gt;temp.id &gt;&gt;</a:t>
            </a:r>
            <a:r>
              <a:rPr lang="en-US" altLang="zh-CN" sz="1600" dirty="0" err="1" smtClean="0"/>
              <a:t>temp.salary</a:t>
            </a:r>
            <a:r>
              <a:rPr lang="en-US" altLang="zh-CN" sz="1600" dirty="0" smtClean="0"/>
              <a:t>;</a:t>
            </a:r>
          </a:p>
          <a:p>
            <a:pPr eaLnBrk="1" hangingPunct="1">
              <a:buNone/>
            </a:pPr>
            <a:r>
              <a:rPr lang="en-US" altLang="zh-CN" sz="1600" dirty="0" smtClean="0"/>
              <a:t>  return temp;</a:t>
            </a:r>
          </a:p>
          <a:p>
            <a:pPr eaLnBrk="1" hangingPunct="1">
              <a:buNone/>
            </a:pPr>
            <a:r>
              <a:rPr lang="en-US" altLang="zh-CN" sz="1600" dirty="0" smtClean="0"/>
              <a:t>}</a:t>
            </a:r>
          </a:p>
          <a:p>
            <a:pPr eaLnBrk="1" hangingPunct="1">
              <a:buNone/>
            </a:pPr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5.</a:t>
            </a:r>
            <a:r>
              <a:rPr lang="zh-CN" altLang="en-US" sz="4000" dirty="0" smtClean="0"/>
              <a:t>返回结构体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72166" y="642918"/>
            <a:ext cx="30718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1600" dirty="0" smtClean="0"/>
              <a:t>void Print(Person&amp; p)</a:t>
            </a:r>
          </a:p>
          <a:p>
            <a:pPr eaLnBrk="1" hangingPunct="1">
              <a:buNone/>
            </a:pPr>
            <a:r>
              <a:rPr lang="en-US" altLang="zh-CN" sz="1600" dirty="0" smtClean="0"/>
              <a:t>{</a:t>
            </a:r>
          </a:p>
          <a:p>
            <a:pPr eaLnBrk="1" hangingPunct="1"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&lt;&lt;p.name &lt;&lt;"    "</a:t>
            </a:r>
          </a:p>
          <a:p>
            <a:pPr eaLnBrk="1" hangingPunct="1">
              <a:buNone/>
            </a:pPr>
            <a:r>
              <a:rPr lang="en-US" altLang="zh-CN" sz="1600" dirty="0" smtClean="0"/>
              <a:t>       &lt;&lt;p.id &lt;&lt;"    "</a:t>
            </a:r>
          </a:p>
          <a:p>
            <a:pPr eaLnBrk="1" hangingPunct="1">
              <a:buNone/>
            </a:pPr>
            <a:r>
              <a:rPr lang="en-US" altLang="zh-CN" sz="1600" dirty="0" smtClean="0"/>
              <a:t>       &lt;&lt;</a:t>
            </a:r>
            <a:r>
              <a:rPr lang="en-US" altLang="zh-CN" sz="1600" dirty="0" err="1" smtClean="0"/>
              <a:t>p.salary</a:t>
            </a:r>
            <a:r>
              <a:rPr lang="en-US" altLang="zh-CN" sz="1600" dirty="0" smtClean="0"/>
              <a:t> 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</a:t>
            </a:r>
          </a:p>
          <a:p>
            <a:pPr eaLnBrk="1" hangingPunct="1">
              <a:buNone/>
            </a:pPr>
            <a:r>
              <a:rPr lang="en-US" altLang="zh-CN" sz="1600" dirty="0" smtClean="0"/>
              <a:t>}</a:t>
            </a:r>
          </a:p>
          <a:p>
            <a:pPr eaLnBrk="1" hangingPunct="1">
              <a:buNone/>
            </a:pPr>
            <a:endParaRPr lang="en-US" altLang="zh-CN" sz="1600" dirty="0" smtClean="0"/>
          </a:p>
          <a:p>
            <a:pPr eaLnBrk="1" hangingPunct="1">
              <a:buNone/>
            </a:pPr>
            <a:r>
              <a:rPr lang="en-US" altLang="zh-CN" sz="1600" dirty="0" smtClean="0"/>
              <a:t>void main()</a:t>
            </a:r>
          </a:p>
          <a:p>
            <a:pPr eaLnBrk="1" hangingPunct="1">
              <a:buNone/>
            </a:pPr>
            <a:r>
              <a:rPr lang="en-US" altLang="zh-CN" sz="1600" dirty="0" smtClean="0"/>
              <a:t>{</a:t>
            </a:r>
          </a:p>
          <a:p>
            <a:pPr eaLnBrk="1" hangingPunct="1">
              <a:buNone/>
            </a:pPr>
            <a:r>
              <a:rPr lang="en-US" altLang="zh-CN" sz="1600" dirty="0" smtClean="0"/>
              <a:t>  Person employee[3];</a:t>
            </a:r>
          </a:p>
          <a:p>
            <a:pPr eaLnBrk="1" hangingPunct="1">
              <a:buNone/>
            </a:pPr>
            <a:r>
              <a:rPr lang="en-US" altLang="zh-CN" sz="1600" dirty="0" smtClean="0"/>
              <a:t>  for(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=0;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&lt;3;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++){</a:t>
            </a:r>
          </a:p>
          <a:p>
            <a:pPr eaLnBrk="1" hangingPunct="1">
              <a:buNone/>
            </a:pPr>
            <a:r>
              <a:rPr lang="en-US" altLang="zh-CN" sz="1600" dirty="0" smtClean="0"/>
              <a:t>    employee[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]=</a:t>
            </a:r>
            <a:r>
              <a:rPr lang="en-US" altLang="zh-CN" sz="1600" dirty="0" err="1" smtClean="0"/>
              <a:t>GetPerson</a:t>
            </a:r>
            <a:r>
              <a:rPr lang="en-US" altLang="zh-CN" sz="1600" dirty="0" smtClean="0"/>
              <a:t>();</a:t>
            </a:r>
          </a:p>
          <a:p>
            <a:pPr eaLnBrk="1" hangingPunct="1">
              <a:buNone/>
            </a:pPr>
            <a:r>
              <a:rPr lang="en-US" altLang="zh-CN" sz="1600" dirty="0" smtClean="0"/>
              <a:t>    Print(employee[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]);</a:t>
            </a:r>
          </a:p>
          <a:p>
            <a:pPr eaLnBrk="1" hangingPunct="1">
              <a:buNone/>
            </a:pPr>
            <a:r>
              <a:rPr lang="en-US" altLang="zh-CN" sz="1600" dirty="0" smtClean="0"/>
              <a:t>  }</a:t>
            </a:r>
          </a:p>
          <a:p>
            <a:pPr eaLnBrk="1" hangingPunct="1">
              <a:buNone/>
            </a:pPr>
            <a:r>
              <a:rPr lang="en-US" altLang="zh-CN" sz="1600" dirty="0" smtClean="0"/>
              <a:t>}</a:t>
            </a:r>
          </a:p>
          <a:p>
            <a:pPr eaLnBrk="1" hangingPunct="1">
              <a:buNone/>
            </a:pP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373126"/>
            <a:ext cx="6215106" cy="507209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返回结构的引用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en-US" altLang="zh-CN" sz="1600" dirty="0" smtClean="0"/>
              <a:t>#include &lt;</a:t>
            </a:r>
            <a:r>
              <a:rPr lang="en-US" altLang="zh-CN" sz="1600" dirty="0" err="1" smtClean="0"/>
              <a:t>iostream.h</a:t>
            </a:r>
            <a:r>
              <a:rPr lang="en-US" altLang="zh-CN" sz="1600" dirty="0" smtClean="0"/>
              <a:t>&gt;</a:t>
            </a:r>
          </a:p>
          <a:p>
            <a:pPr eaLnBrk="1" hangingPunct="1">
              <a:buNone/>
            </a:pPr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 Person</a:t>
            </a:r>
          </a:p>
          <a:p>
            <a:pPr eaLnBrk="1" hangingPunct="1">
              <a:buNone/>
            </a:pPr>
            <a:r>
              <a:rPr lang="en-US" altLang="zh-CN" sz="1600" dirty="0" smtClean="0"/>
              <a:t>{ char name[20];</a:t>
            </a:r>
          </a:p>
          <a:p>
            <a:pPr eaLnBrk="1" hangingPunct="1">
              <a:buNone/>
            </a:pPr>
            <a:r>
              <a:rPr lang="en-US" altLang="zh-CN" sz="1600" dirty="0" smtClean="0"/>
              <a:t>  unsigned long id;</a:t>
            </a:r>
          </a:p>
          <a:p>
            <a:pPr eaLnBrk="1" hangingPunct="1">
              <a:buNone/>
            </a:pPr>
            <a:r>
              <a:rPr lang="en-US" altLang="zh-CN" sz="1600" dirty="0" smtClean="0"/>
              <a:t>  float salary;</a:t>
            </a:r>
          </a:p>
          <a:p>
            <a:pPr eaLnBrk="1" hangingPunct="1">
              <a:buNone/>
            </a:pPr>
            <a:r>
              <a:rPr lang="en-US" altLang="zh-CN" sz="1600" dirty="0" smtClean="0"/>
              <a:t>};</a:t>
            </a:r>
          </a:p>
          <a:p>
            <a:pPr eaLnBrk="1" hangingPunct="1"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Person &amp;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GetPerson</a:t>
            </a:r>
            <a:r>
              <a:rPr lang="en-US" altLang="zh-CN" sz="1600" dirty="0" smtClean="0">
                <a:solidFill>
                  <a:srgbClr val="FF0000"/>
                </a:solidFill>
              </a:rPr>
              <a:t>()</a:t>
            </a:r>
          </a:p>
          <a:p>
            <a:pPr eaLnBrk="1" hangingPunct="1">
              <a:buNone/>
            </a:pPr>
            <a:r>
              <a:rPr lang="en-US" altLang="zh-CN" sz="1600" dirty="0" smtClean="0"/>
              <a:t>{ </a:t>
            </a:r>
            <a:r>
              <a:rPr lang="en-US" altLang="zh-CN" sz="1600" dirty="0" smtClean="0">
                <a:solidFill>
                  <a:srgbClr val="FF0000"/>
                </a:solidFill>
              </a:rPr>
              <a:t>Person temp;</a:t>
            </a:r>
          </a:p>
          <a:p>
            <a:pPr eaLnBrk="1" hangingPunct="1"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&lt;&lt;"Please enter a name for one person:\n";</a:t>
            </a:r>
          </a:p>
          <a:p>
            <a:pPr eaLnBrk="1" hangingPunct="1"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cin</a:t>
            </a:r>
            <a:r>
              <a:rPr lang="en-US" altLang="zh-CN" sz="1600" dirty="0" smtClean="0"/>
              <a:t>&gt;&gt;temp.name;</a:t>
            </a:r>
          </a:p>
          <a:p>
            <a:pPr eaLnBrk="1" hangingPunct="1"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&lt;&lt;"Please enter one's id number and his salary:\n";</a:t>
            </a:r>
          </a:p>
          <a:p>
            <a:pPr eaLnBrk="1" hangingPunct="1"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cin</a:t>
            </a:r>
            <a:r>
              <a:rPr lang="en-US" altLang="zh-CN" sz="1600" dirty="0" smtClean="0"/>
              <a:t> &gt;&gt;temp.id &gt;&gt;</a:t>
            </a:r>
            <a:r>
              <a:rPr lang="en-US" altLang="zh-CN" sz="1600" dirty="0" err="1" smtClean="0"/>
              <a:t>temp.salary</a:t>
            </a:r>
            <a:r>
              <a:rPr lang="en-US" altLang="zh-CN" sz="1600" dirty="0" smtClean="0"/>
              <a:t>;</a:t>
            </a:r>
          </a:p>
          <a:p>
            <a:pPr eaLnBrk="1" hangingPunct="1">
              <a:buNone/>
            </a:pPr>
            <a:r>
              <a:rPr lang="en-US" altLang="zh-CN" sz="1600" dirty="0" smtClean="0"/>
              <a:t>  return temp;</a:t>
            </a:r>
          </a:p>
          <a:p>
            <a:pPr eaLnBrk="1" hangingPunct="1">
              <a:buNone/>
            </a:pPr>
            <a:r>
              <a:rPr lang="en-US" altLang="zh-CN" sz="1600" dirty="0" smtClean="0"/>
              <a:t>}   </a:t>
            </a:r>
            <a:r>
              <a:rPr lang="en-US" altLang="zh-CN" sz="1600" dirty="0" smtClean="0">
                <a:solidFill>
                  <a:srgbClr val="FF0000"/>
                </a:solidFill>
              </a:rPr>
              <a:t>//</a:t>
            </a:r>
            <a:r>
              <a:rPr lang="zh-CN" altLang="en-US" sz="1600" dirty="0" smtClean="0">
                <a:solidFill>
                  <a:srgbClr val="FF0000"/>
                </a:solidFill>
              </a:rPr>
              <a:t>不要返回局部结构变量的引用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   //</a:t>
            </a:r>
            <a:r>
              <a:rPr lang="zh-CN" altLang="en-US" sz="1600" dirty="0" smtClean="0">
                <a:solidFill>
                  <a:srgbClr val="FF0000"/>
                </a:solidFill>
              </a:rPr>
              <a:t>返回全局或静态结构变量的引用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eaLnBrk="1" hangingPunct="1">
              <a:buNone/>
            </a:pPr>
            <a:endParaRPr lang="en-US" altLang="zh-CN" sz="1600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72166" y="1053311"/>
            <a:ext cx="307183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1600" dirty="0" smtClean="0"/>
              <a:t>void Print(Person&amp; p)</a:t>
            </a:r>
          </a:p>
          <a:p>
            <a:pPr eaLnBrk="1" hangingPunct="1">
              <a:buNone/>
            </a:pPr>
            <a:r>
              <a:rPr lang="en-US" altLang="zh-CN" sz="1600" dirty="0" smtClean="0"/>
              <a:t>{</a:t>
            </a:r>
          </a:p>
          <a:p>
            <a:pPr eaLnBrk="1" hangingPunct="1"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&lt;&lt;p.name &lt;&lt;"    "</a:t>
            </a:r>
          </a:p>
          <a:p>
            <a:pPr eaLnBrk="1" hangingPunct="1">
              <a:buNone/>
            </a:pPr>
            <a:r>
              <a:rPr lang="en-US" altLang="zh-CN" sz="1600" dirty="0" smtClean="0"/>
              <a:t>       &lt;&lt;p.id &lt;&lt;"    "</a:t>
            </a:r>
          </a:p>
          <a:p>
            <a:pPr eaLnBrk="1" hangingPunct="1">
              <a:buNone/>
            </a:pPr>
            <a:r>
              <a:rPr lang="en-US" altLang="zh-CN" sz="1600" dirty="0" smtClean="0"/>
              <a:t>       &lt;&lt;</a:t>
            </a:r>
            <a:r>
              <a:rPr lang="en-US" altLang="zh-CN" sz="1600" dirty="0" err="1" smtClean="0"/>
              <a:t>p.salary</a:t>
            </a:r>
            <a:r>
              <a:rPr lang="en-US" altLang="zh-CN" sz="1600" dirty="0" smtClean="0"/>
              <a:t> 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</a:t>
            </a:r>
          </a:p>
          <a:p>
            <a:pPr eaLnBrk="1" hangingPunct="1">
              <a:buNone/>
            </a:pPr>
            <a:r>
              <a:rPr lang="en-US" altLang="zh-CN" sz="1600" dirty="0" smtClean="0"/>
              <a:t>}</a:t>
            </a:r>
          </a:p>
          <a:p>
            <a:pPr eaLnBrk="1" hangingPunct="1">
              <a:buNone/>
            </a:pPr>
            <a:endParaRPr lang="en-US" altLang="zh-CN" sz="1600" dirty="0" smtClean="0"/>
          </a:p>
          <a:p>
            <a:pPr eaLnBrk="1" hangingPunct="1">
              <a:buNone/>
            </a:pPr>
            <a:r>
              <a:rPr lang="en-US" altLang="zh-CN" sz="1600" dirty="0" smtClean="0"/>
              <a:t>void main()</a:t>
            </a:r>
          </a:p>
          <a:p>
            <a:pPr eaLnBrk="1" hangingPunct="1">
              <a:buNone/>
            </a:pPr>
            <a:r>
              <a:rPr lang="en-US" altLang="zh-CN" sz="1600" dirty="0" smtClean="0"/>
              <a:t>{</a:t>
            </a:r>
          </a:p>
          <a:p>
            <a:pPr eaLnBrk="1" hangingPunct="1">
              <a:buNone/>
            </a:pPr>
            <a:r>
              <a:rPr lang="en-US" altLang="zh-CN" sz="1600" dirty="0" smtClean="0"/>
              <a:t>    Person employee[3];</a:t>
            </a:r>
          </a:p>
          <a:p>
            <a:pPr eaLnBrk="1" hangingPunct="1">
              <a:buNone/>
            </a:pPr>
            <a:r>
              <a:rPr lang="en-US" altLang="zh-CN" sz="1600" dirty="0" smtClean="0"/>
              <a:t>    for(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i=0; i&lt;3; i++){</a:t>
            </a:r>
          </a:p>
          <a:p>
            <a:pPr eaLnBrk="1" hangingPunct="1">
              <a:buNone/>
            </a:pPr>
            <a:r>
              <a:rPr lang="en-US" altLang="zh-CN" sz="1600" dirty="0" smtClean="0"/>
              <a:t>      employee[i]=</a:t>
            </a:r>
            <a:r>
              <a:rPr lang="en-US" altLang="zh-CN" sz="1600" dirty="0" err="1" smtClean="0"/>
              <a:t>GetPerson</a:t>
            </a:r>
            <a:r>
              <a:rPr lang="en-US" altLang="zh-CN" sz="1600" dirty="0" smtClean="0"/>
              <a:t>();</a:t>
            </a:r>
          </a:p>
          <a:p>
            <a:pPr eaLnBrk="1" hangingPunct="1">
              <a:buNone/>
            </a:pPr>
            <a:r>
              <a:rPr lang="en-US" altLang="zh-CN" sz="1600" dirty="0" smtClean="0"/>
              <a:t>    Print(employee[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]);</a:t>
            </a:r>
          </a:p>
          <a:p>
            <a:pPr eaLnBrk="1" hangingPunct="1">
              <a:buNone/>
            </a:pPr>
            <a:r>
              <a:rPr lang="en-US" altLang="zh-CN" sz="1600" dirty="0" smtClean="0"/>
              <a:t>  }</a:t>
            </a:r>
          </a:p>
          <a:p>
            <a:pPr eaLnBrk="1" hangingPunct="1">
              <a:buNone/>
            </a:pPr>
            <a:r>
              <a:rPr lang="en-US" altLang="zh-CN" sz="1600" dirty="0" smtClean="0"/>
              <a:t>}</a:t>
            </a:r>
          </a:p>
          <a:p>
            <a:pPr eaLnBrk="1" hangingPunct="1">
              <a:buNone/>
            </a:pP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82485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ChangeArrowheads="1"/>
          </p:cNvSpPr>
          <p:nvPr/>
        </p:nvSpPr>
        <p:spPr bwMode="auto">
          <a:xfrm>
            <a:off x="304800" y="1069152"/>
            <a:ext cx="8610600" cy="219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735013" lvl="1" indent="-342900">
              <a:lnSpc>
                <a:spcPct val="90000"/>
              </a:lnSpc>
              <a:spcBef>
                <a:spcPts val="325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zh-CN" altLang="en-US" sz="2800" dirty="0">
                <a:latin typeface="+mn-lt"/>
                <a:ea typeface="+mn-ea"/>
              </a:rPr>
              <a:t>链表</a:t>
            </a:r>
            <a:r>
              <a:rPr lang="en-US" altLang="zh-CN" sz="2800" dirty="0">
                <a:latin typeface="+mn-lt"/>
                <a:ea typeface="+mn-ea"/>
              </a:rPr>
              <a:t>—</a:t>
            </a:r>
            <a:r>
              <a:rPr lang="zh-CN" altLang="en-US" sz="2800" dirty="0">
                <a:latin typeface="+mn-lt"/>
                <a:ea typeface="+mn-ea"/>
              </a:rPr>
              <a:t>结构体</a:t>
            </a:r>
            <a:r>
              <a:rPr lang="zh-CN" altLang="en-US" sz="2800" dirty="0" smtClean="0">
                <a:latin typeface="+mn-lt"/>
                <a:ea typeface="+mn-ea"/>
              </a:rPr>
              <a:t>成员含指向</a:t>
            </a:r>
            <a:r>
              <a:rPr lang="zh-CN" altLang="en-US" sz="2800" dirty="0">
                <a:latin typeface="+mn-lt"/>
                <a:ea typeface="+mn-ea"/>
              </a:rPr>
              <a:t>自身结构的</a:t>
            </a:r>
            <a:r>
              <a:rPr lang="zh-CN" altLang="en-US" sz="2800" dirty="0" smtClean="0">
                <a:latin typeface="+mn-lt"/>
                <a:ea typeface="+mn-ea"/>
              </a:rPr>
              <a:t>指针 </a:t>
            </a:r>
            <a:endParaRPr lang="zh-CN" altLang="en-US" sz="2800" dirty="0">
              <a:latin typeface="+mn-lt"/>
              <a:ea typeface="+mn-ea"/>
            </a:endParaRPr>
          </a:p>
          <a:p>
            <a:pPr marL="392113" lvl="1">
              <a:lnSpc>
                <a:spcPct val="90000"/>
              </a:lnSpc>
              <a:spcBef>
                <a:spcPts val="325"/>
              </a:spcBef>
              <a:buClr>
                <a:schemeClr val="accent1"/>
              </a:buClr>
            </a:pPr>
            <a:r>
              <a:rPr lang="zh-CN" altLang="en-US" sz="2800" dirty="0">
                <a:latin typeface="+mn-lt"/>
                <a:ea typeface="+mn-ea"/>
              </a:rPr>
              <a:t>  </a:t>
            </a:r>
            <a:r>
              <a:rPr lang="zh-CN" altLang="en-US" sz="2800" dirty="0" smtClean="0">
                <a:latin typeface="+mn-lt"/>
                <a:ea typeface="+mn-ea"/>
              </a:rPr>
              <a:t>   </a:t>
            </a:r>
            <a:r>
              <a:rPr lang="en-US" altLang="zh-CN" sz="2800" dirty="0" err="1" smtClean="0">
                <a:latin typeface="+mn-lt"/>
                <a:ea typeface="+mn-ea"/>
              </a:rPr>
              <a:t>struct</a:t>
            </a:r>
            <a:r>
              <a:rPr lang="en-US" altLang="zh-CN" sz="2800" dirty="0" smtClean="0">
                <a:latin typeface="+mn-lt"/>
                <a:ea typeface="+mn-ea"/>
              </a:rPr>
              <a:t>  </a:t>
            </a:r>
            <a:r>
              <a:rPr lang="en-US" altLang="zh-CN" sz="2800" dirty="0">
                <a:latin typeface="+mn-lt"/>
                <a:ea typeface="+mn-ea"/>
              </a:rPr>
              <a:t>Node{</a:t>
            </a:r>
          </a:p>
          <a:p>
            <a:pPr marL="392113" lvl="1">
              <a:lnSpc>
                <a:spcPct val="90000"/>
              </a:lnSpc>
              <a:spcBef>
                <a:spcPts val="325"/>
              </a:spcBef>
              <a:buClr>
                <a:schemeClr val="accent1"/>
              </a:buClr>
            </a:pPr>
            <a:r>
              <a:rPr lang="en-US" altLang="zh-CN" sz="2800" dirty="0">
                <a:latin typeface="+mn-lt"/>
                <a:ea typeface="+mn-ea"/>
              </a:rPr>
              <a:t>     </a:t>
            </a:r>
            <a:r>
              <a:rPr lang="en-US" altLang="zh-CN" sz="2800" dirty="0" smtClean="0">
                <a:latin typeface="+mn-lt"/>
                <a:ea typeface="+mn-ea"/>
              </a:rPr>
              <a:t>    </a:t>
            </a:r>
            <a:r>
              <a:rPr lang="en-US" altLang="zh-CN" sz="2800" dirty="0" err="1">
                <a:latin typeface="+mn-lt"/>
                <a:ea typeface="+mn-ea"/>
              </a:rPr>
              <a:t>int</a:t>
            </a:r>
            <a:r>
              <a:rPr lang="en-US" altLang="zh-CN" sz="2800" dirty="0">
                <a:latin typeface="+mn-lt"/>
                <a:ea typeface="+mn-ea"/>
              </a:rPr>
              <a:t>		</a:t>
            </a:r>
            <a:r>
              <a:rPr lang="en-US" altLang="zh-CN" sz="2800" dirty="0" smtClean="0">
                <a:latin typeface="+mn-lt"/>
                <a:ea typeface="+mn-ea"/>
              </a:rPr>
              <a:t>   data</a:t>
            </a:r>
            <a:r>
              <a:rPr lang="en-US" altLang="zh-CN" sz="2800" dirty="0">
                <a:latin typeface="+mn-lt"/>
                <a:ea typeface="+mn-ea"/>
              </a:rPr>
              <a:t>;</a:t>
            </a:r>
          </a:p>
          <a:p>
            <a:pPr marL="392113" lvl="1">
              <a:lnSpc>
                <a:spcPct val="90000"/>
              </a:lnSpc>
              <a:spcBef>
                <a:spcPts val="325"/>
              </a:spcBef>
              <a:buClr>
                <a:schemeClr val="accent1"/>
              </a:buClr>
            </a:pPr>
            <a:r>
              <a:rPr lang="en-US" altLang="zh-CN" sz="2800" dirty="0">
                <a:latin typeface="+mn-lt"/>
                <a:ea typeface="+mn-ea"/>
              </a:rPr>
              <a:t>      </a:t>
            </a:r>
            <a:r>
              <a:rPr lang="en-US" altLang="zh-CN" sz="2800" dirty="0" smtClean="0">
                <a:latin typeface="+mn-lt"/>
                <a:ea typeface="+mn-ea"/>
              </a:rPr>
              <a:t>   </a:t>
            </a:r>
            <a:r>
              <a:rPr lang="en-US" altLang="zh-CN" sz="2800" dirty="0" err="1" smtClean="0">
                <a:latin typeface="+mn-lt"/>
                <a:ea typeface="+mn-ea"/>
              </a:rPr>
              <a:t>struct</a:t>
            </a:r>
            <a:r>
              <a:rPr lang="en-US" altLang="zh-CN" sz="2800" dirty="0" smtClean="0">
                <a:latin typeface="+mn-lt"/>
                <a:ea typeface="+mn-ea"/>
              </a:rPr>
              <a:t>  </a:t>
            </a:r>
            <a:r>
              <a:rPr lang="en-US" altLang="zh-CN" sz="2800" dirty="0">
                <a:latin typeface="+mn-lt"/>
                <a:ea typeface="+mn-ea"/>
              </a:rPr>
              <a:t>Node    *next;</a:t>
            </a:r>
          </a:p>
          <a:p>
            <a:pPr marL="392113" lvl="1">
              <a:lnSpc>
                <a:spcPct val="90000"/>
              </a:lnSpc>
              <a:spcBef>
                <a:spcPts val="325"/>
              </a:spcBef>
              <a:buClr>
                <a:schemeClr val="accent1"/>
              </a:buClr>
            </a:pPr>
            <a:r>
              <a:rPr lang="en-US" altLang="zh-CN" sz="2800" dirty="0">
                <a:latin typeface="+mn-lt"/>
                <a:ea typeface="+mn-ea"/>
              </a:rPr>
              <a:t>   </a:t>
            </a:r>
            <a:r>
              <a:rPr lang="en-US" altLang="zh-CN" sz="2800" dirty="0" smtClean="0">
                <a:latin typeface="+mn-lt"/>
                <a:ea typeface="+mn-ea"/>
              </a:rPr>
              <a:t>   }*</a:t>
            </a:r>
            <a:r>
              <a:rPr lang="en-US" altLang="zh-CN" sz="2800" dirty="0">
                <a:latin typeface="+mn-lt"/>
                <a:ea typeface="+mn-ea"/>
              </a:rPr>
              <a:t>Head,*p;            /*</a:t>
            </a:r>
            <a:r>
              <a:rPr lang="zh-CN" altLang="en-US" sz="2800" dirty="0">
                <a:latin typeface="+mn-lt"/>
                <a:ea typeface="+mn-ea"/>
              </a:rPr>
              <a:t>链表*</a:t>
            </a:r>
            <a:r>
              <a:rPr lang="en-US" altLang="zh-CN" sz="2800" dirty="0">
                <a:latin typeface="+mn-lt"/>
                <a:ea typeface="+mn-ea"/>
              </a:rPr>
              <a:t>/</a:t>
            </a:r>
          </a:p>
        </p:txBody>
      </p:sp>
      <p:grpSp>
        <p:nvGrpSpPr>
          <p:cNvPr id="1049653" name="Group 53"/>
          <p:cNvGrpSpPr>
            <a:grpSpLocks/>
          </p:cNvGrpSpPr>
          <p:nvPr/>
        </p:nvGrpSpPr>
        <p:grpSpPr bwMode="auto">
          <a:xfrm>
            <a:off x="5796136" y="3429000"/>
            <a:ext cx="2530476" cy="1546226"/>
            <a:chOff x="4377" y="2205"/>
            <a:chExt cx="1594" cy="974"/>
          </a:xfrm>
        </p:grpSpPr>
        <p:sp>
          <p:nvSpPr>
            <p:cNvPr id="1049651" name="Text Box 51"/>
            <p:cNvSpPr txBox="1">
              <a:spLocks noChangeArrowheads="1"/>
            </p:cNvSpPr>
            <p:nvPr/>
          </p:nvSpPr>
          <p:spPr bwMode="auto">
            <a:xfrm>
              <a:off x="4377" y="2205"/>
              <a:ext cx="1594" cy="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3200" b="1" dirty="0">
                  <a:latin typeface="楷体" pitchFamily="49" charset="-122"/>
                  <a:ea typeface="楷体" pitchFamily="49" charset="-122"/>
                </a:rPr>
                <a:t>data</a:t>
              </a:r>
            </a:p>
          </p:txBody>
        </p:sp>
        <p:sp>
          <p:nvSpPr>
            <p:cNvPr id="1049652" name="Text Box 52"/>
            <p:cNvSpPr txBox="1">
              <a:spLocks noChangeArrowheads="1"/>
            </p:cNvSpPr>
            <p:nvPr/>
          </p:nvSpPr>
          <p:spPr bwMode="auto">
            <a:xfrm>
              <a:off x="4377" y="2578"/>
              <a:ext cx="1594" cy="6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800" b="1" dirty="0" smtClean="0">
                  <a:latin typeface="楷体" pitchFamily="49" charset="-122"/>
                  <a:ea typeface="楷体" pitchFamily="49" charset="-122"/>
                </a:rPr>
                <a:t>其它</a:t>
              </a:r>
              <a:r>
                <a:rPr kumimoji="0" lang="en-US" altLang="zh-CN" sz="28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Node</a:t>
              </a:r>
              <a:r>
                <a:rPr kumimoji="0" lang="zh-CN" altLang="en-US" sz="28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的地址</a:t>
              </a:r>
              <a:endParaRPr kumimoji="0"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7" name="标题 2"/>
          <p:cNvSpPr txBox="1">
            <a:spLocks/>
          </p:cNvSpPr>
          <p:nvPr/>
        </p:nvSpPr>
        <p:spPr>
          <a:xfrm>
            <a:off x="457200" y="274638"/>
            <a:ext cx="8229600" cy="868346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  <a:extLst/>
          </a:lstStyle>
          <a:p>
            <a:r>
              <a:rPr lang="en-US" altLang="zh-CN" dirty="0" smtClean="0"/>
              <a:t>6.</a:t>
            </a:r>
            <a:r>
              <a:rPr lang="zh-CN" altLang="en-US" dirty="0" smtClean="0"/>
              <a:t>链表结构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47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9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9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49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49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49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4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0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7252" name="Group 4"/>
          <p:cNvGrpSpPr>
            <a:grpSpLocks/>
          </p:cNvGrpSpPr>
          <p:nvPr/>
        </p:nvGrpSpPr>
        <p:grpSpPr bwMode="auto">
          <a:xfrm>
            <a:off x="611188" y="1341438"/>
            <a:ext cx="990600" cy="1125537"/>
            <a:chOff x="240" y="720"/>
            <a:chExt cx="624" cy="709"/>
          </a:xfrm>
        </p:grpSpPr>
        <p:sp>
          <p:nvSpPr>
            <p:cNvPr id="1077253" name="Text Box 5"/>
            <p:cNvSpPr txBox="1">
              <a:spLocks noChangeArrowheads="1"/>
            </p:cNvSpPr>
            <p:nvPr/>
          </p:nvSpPr>
          <p:spPr bwMode="auto">
            <a:xfrm>
              <a:off x="240" y="720"/>
              <a:ext cx="624" cy="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>
                  <a:latin typeface="Arial" pitchFamily="34" charset="0"/>
                </a:rPr>
                <a:t>20</a:t>
              </a:r>
            </a:p>
          </p:txBody>
        </p:sp>
        <p:sp>
          <p:nvSpPr>
            <p:cNvPr id="1077254" name="Text Box 6"/>
            <p:cNvSpPr txBox="1">
              <a:spLocks noChangeArrowheads="1"/>
            </p:cNvSpPr>
            <p:nvPr/>
          </p:nvSpPr>
          <p:spPr bwMode="auto">
            <a:xfrm>
              <a:off x="240" y="1096"/>
              <a:ext cx="624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800" dirty="0">
                  <a:latin typeface="Arial" pitchFamily="34" charset="0"/>
                </a:rPr>
                <a:t>2040</a:t>
              </a:r>
            </a:p>
          </p:txBody>
        </p:sp>
      </p:grpSp>
      <p:grpSp>
        <p:nvGrpSpPr>
          <p:cNvPr id="1077255" name="Group 7"/>
          <p:cNvGrpSpPr>
            <a:grpSpLocks/>
          </p:cNvGrpSpPr>
          <p:nvPr/>
        </p:nvGrpSpPr>
        <p:grpSpPr bwMode="auto">
          <a:xfrm>
            <a:off x="2578100" y="1358900"/>
            <a:ext cx="990600" cy="1119188"/>
            <a:chOff x="240" y="720"/>
            <a:chExt cx="624" cy="705"/>
          </a:xfrm>
        </p:grpSpPr>
        <p:sp>
          <p:nvSpPr>
            <p:cNvPr id="1077256" name="Text Box 8"/>
            <p:cNvSpPr txBox="1">
              <a:spLocks noChangeArrowheads="1"/>
            </p:cNvSpPr>
            <p:nvPr/>
          </p:nvSpPr>
          <p:spPr bwMode="auto">
            <a:xfrm>
              <a:off x="240" y="720"/>
              <a:ext cx="624" cy="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dirty="0">
                  <a:latin typeface="Arial" pitchFamily="34" charset="0"/>
                </a:rPr>
                <a:t>30</a:t>
              </a:r>
            </a:p>
          </p:txBody>
        </p:sp>
        <p:sp>
          <p:nvSpPr>
            <p:cNvPr id="1077257" name="Text Box 9"/>
            <p:cNvSpPr txBox="1">
              <a:spLocks noChangeArrowheads="1"/>
            </p:cNvSpPr>
            <p:nvPr/>
          </p:nvSpPr>
          <p:spPr bwMode="auto">
            <a:xfrm>
              <a:off x="240" y="1095"/>
              <a:ext cx="624" cy="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800" dirty="0">
                  <a:latin typeface="Arial" pitchFamily="34" charset="0"/>
                </a:rPr>
                <a:t>2020</a:t>
              </a:r>
            </a:p>
          </p:txBody>
        </p:sp>
      </p:grpSp>
      <p:grpSp>
        <p:nvGrpSpPr>
          <p:cNvPr id="1077258" name="Group 10"/>
          <p:cNvGrpSpPr>
            <a:grpSpLocks/>
          </p:cNvGrpSpPr>
          <p:nvPr/>
        </p:nvGrpSpPr>
        <p:grpSpPr bwMode="auto">
          <a:xfrm>
            <a:off x="4711700" y="1358900"/>
            <a:ext cx="990600" cy="1123950"/>
            <a:chOff x="240" y="720"/>
            <a:chExt cx="624" cy="708"/>
          </a:xfrm>
        </p:grpSpPr>
        <p:sp>
          <p:nvSpPr>
            <p:cNvPr id="1077259" name="Text Box 11"/>
            <p:cNvSpPr txBox="1">
              <a:spLocks noChangeArrowheads="1"/>
            </p:cNvSpPr>
            <p:nvPr/>
          </p:nvSpPr>
          <p:spPr bwMode="auto">
            <a:xfrm>
              <a:off x="240" y="720"/>
              <a:ext cx="624" cy="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>
                  <a:latin typeface="Arial" pitchFamily="34" charset="0"/>
                </a:rPr>
                <a:t>25</a:t>
              </a:r>
            </a:p>
          </p:txBody>
        </p:sp>
        <p:sp>
          <p:nvSpPr>
            <p:cNvPr id="1077260" name="Text Box 12"/>
            <p:cNvSpPr txBox="1">
              <a:spLocks noChangeArrowheads="1"/>
            </p:cNvSpPr>
            <p:nvPr/>
          </p:nvSpPr>
          <p:spPr bwMode="auto">
            <a:xfrm>
              <a:off x="240" y="1095"/>
              <a:ext cx="624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800" dirty="0">
                  <a:latin typeface="Arial" pitchFamily="34" charset="0"/>
                </a:rPr>
                <a:t>2010</a:t>
              </a:r>
            </a:p>
          </p:txBody>
        </p:sp>
      </p:grpSp>
      <p:grpSp>
        <p:nvGrpSpPr>
          <p:cNvPr id="1077261" name="Group 13"/>
          <p:cNvGrpSpPr>
            <a:grpSpLocks/>
          </p:cNvGrpSpPr>
          <p:nvPr/>
        </p:nvGrpSpPr>
        <p:grpSpPr bwMode="auto">
          <a:xfrm>
            <a:off x="6769100" y="1358900"/>
            <a:ext cx="990600" cy="995363"/>
            <a:chOff x="240" y="720"/>
            <a:chExt cx="624" cy="627"/>
          </a:xfrm>
        </p:grpSpPr>
        <p:sp>
          <p:nvSpPr>
            <p:cNvPr id="1077262" name="Text Box 14"/>
            <p:cNvSpPr txBox="1">
              <a:spLocks noChangeArrowheads="1"/>
            </p:cNvSpPr>
            <p:nvPr/>
          </p:nvSpPr>
          <p:spPr bwMode="auto">
            <a:xfrm>
              <a:off x="240" y="720"/>
              <a:ext cx="624" cy="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>
                  <a:latin typeface="Arial" pitchFamily="34" charset="0"/>
                </a:rPr>
                <a:t>40</a:t>
              </a:r>
            </a:p>
          </p:txBody>
        </p:sp>
        <p:sp>
          <p:nvSpPr>
            <p:cNvPr id="1077263" name="Text Box 15"/>
            <p:cNvSpPr txBox="1">
              <a:spLocks noChangeArrowheads="1"/>
            </p:cNvSpPr>
            <p:nvPr/>
          </p:nvSpPr>
          <p:spPr bwMode="auto">
            <a:xfrm>
              <a:off x="240" y="1095"/>
              <a:ext cx="624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000" dirty="0">
                  <a:latin typeface="Arial" pitchFamily="34" charset="0"/>
                </a:rPr>
                <a:t>NULL</a:t>
              </a:r>
            </a:p>
          </p:txBody>
        </p:sp>
      </p:grpSp>
      <p:sp>
        <p:nvSpPr>
          <p:cNvPr id="1077264" name="Text Box 16"/>
          <p:cNvSpPr txBox="1">
            <a:spLocks noChangeArrowheads="1"/>
          </p:cNvSpPr>
          <p:nvPr/>
        </p:nvSpPr>
        <p:spPr bwMode="auto">
          <a:xfrm>
            <a:off x="215900" y="8255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2000</a:t>
            </a:r>
          </a:p>
        </p:txBody>
      </p:sp>
      <p:sp>
        <p:nvSpPr>
          <p:cNvPr id="1077265" name="Text Box 17"/>
          <p:cNvSpPr txBox="1">
            <a:spLocks noChangeArrowheads="1"/>
          </p:cNvSpPr>
          <p:nvPr/>
        </p:nvSpPr>
        <p:spPr bwMode="auto">
          <a:xfrm>
            <a:off x="1892300" y="9017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2040</a:t>
            </a:r>
          </a:p>
        </p:txBody>
      </p:sp>
      <p:sp>
        <p:nvSpPr>
          <p:cNvPr id="1077266" name="Text Box 18"/>
          <p:cNvSpPr txBox="1">
            <a:spLocks noChangeArrowheads="1"/>
          </p:cNvSpPr>
          <p:nvPr/>
        </p:nvSpPr>
        <p:spPr bwMode="auto">
          <a:xfrm>
            <a:off x="3949700" y="9017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2020</a:t>
            </a:r>
          </a:p>
        </p:txBody>
      </p:sp>
      <p:sp>
        <p:nvSpPr>
          <p:cNvPr id="1077267" name="Text Box 19"/>
          <p:cNvSpPr txBox="1">
            <a:spLocks noChangeArrowheads="1"/>
          </p:cNvSpPr>
          <p:nvPr/>
        </p:nvSpPr>
        <p:spPr bwMode="auto">
          <a:xfrm>
            <a:off x="6235700" y="9017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2010</a:t>
            </a:r>
          </a:p>
        </p:txBody>
      </p:sp>
      <p:sp>
        <p:nvSpPr>
          <p:cNvPr id="1077269" name="Text Box 21"/>
          <p:cNvSpPr txBox="1">
            <a:spLocks noChangeArrowheads="1"/>
          </p:cNvSpPr>
          <p:nvPr/>
        </p:nvSpPr>
        <p:spPr bwMode="auto">
          <a:xfrm>
            <a:off x="468313" y="3644900"/>
            <a:ext cx="1066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>
                <a:latin typeface="Arial" pitchFamily="34" charset="0"/>
              </a:rPr>
              <a:t>2000</a:t>
            </a:r>
          </a:p>
        </p:txBody>
      </p:sp>
      <p:sp>
        <p:nvSpPr>
          <p:cNvPr id="1077270" name="Text Box 22"/>
          <p:cNvSpPr txBox="1">
            <a:spLocks noChangeArrowheads="1"/>
          </p:cNvSpPr>
          <p:nvPr/>
        </p:nvSpPr>
        <p:spPr bwMode="auto">
          <a:xfrm>
            <a:off x="468313" y="306863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>
                <a:latin typeface="Arial" pitchFamily="34" charset="0"/>
              </a:rPr>
              <a:t>Head</a:t>
            </a:r>
          </a:p>
        </p:txBody>
      </p:sp>
      <p:cxnSp>
        <p:nvCxnSpPr>
          <p:cNvPr id="1077272" name="AutoShape 24"/>
          <p:cNvCxnSpPr>
            <a:cxnSpLocks noChangeShapeType="1"/>
            <a:stCxn id="1077254" idx="3"/>
            <a:endCxn id="1077256" idx="1"/>
          </p:cNvCxnSpPr>
          <p:nvPr/>
        </p:nvCxnSpPr>
        <p:spPr bwMode="auto">
          <a:xfrm flipV="1">
            <a:off x="1601788" y="1654175"/>
            <a:ext cx="976312" cy="549275"/>
          </a:xfrm>
          <a:prstGeom prst="curved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7273" name="AutoShape 25"/>
          <p:cNvCxnSpPr>
            <a:cxnSpLocks noChangeShapeType="1"/>
            <a:stCxn id="1077257" idx="3"/>
            <a:endCxn id="1077259" idx="1"/>
          </p:cNvCxnSpPr>
          <p:nvPr/>
        </p:nvCxnSpPr>
        <p:spPr bwMode="auto">
          <a:xfrm flipV="1">
            <a:off x="3568700" y="1653382"/>
            <a:ext cx="1143000" cy="562769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7274" name="AutoShape 26"/>
          <p:cNvCxnSpPr>
            <a:cxnSpLocks noChangeShapeType="1"/>
          </p:cNvCxnSpPr>
          <p:nvPr/>
        </p:nvCxnSpPr>
        <p:spPr bwMode="auto">
          <a:xfrm flipV="1">
            <a:off x="5702300" y="1663700"/>
            <a:ext cx="1143000" cy="533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7278" name="AutoShape 30"/>
          <p:cNvCxnSpPr>
            <a:cxnSpLocks noChangeShapeType="1"/>
            <a:stCxn id="1077269" idx="3"/>
            <a:endCxn id="1077254" idx="2"/>
          </p:cNvCxnSpPr>
          <p:nvPr/>
        </p:nvCxnSpPr>
        <p:spPr bwMode="auto">
          <a:xfrm flipH="1" flipV="1">
            <a:off x="1106488" y="2466975"/>
            <a:ext cx="428625" cy="1443038"/>
          </a:xfrm>
          <a:prstGeom prst="curvedConnector4">
            <a:avLst>
              <a:gd name="adj1" fmla="val -53333"/>
              <a:gd name="adj2" fmla="val 59296"/>
            </a:avLst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7444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7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7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7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7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8513" y="980728"/>
            <a:ext cx="8497887" cy="475456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void </a:t>
            </a:r>
            <a:r>
              <a:rPr lang="en-US" altLang="zh-CN" sz="2800" dirty="0" err="1" smtClean="0">
                <a:latin typeface="楷体" pitchFamily="49" charset="-122"/>
                <a:ea typeface="楷体" pitchFamily="49" charset="-122"/>
              </a:rPr>
              <a:t>CreateList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(Node *&amp;head)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buFontTx/>
              <a:buNone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//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头插创建链表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  <a:p>
            <a:pPr>
              <a:buFontTx/>
              <a:buNone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void 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display(Node *&amp;head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)</a:t>
            </a:r>
          </a:p>
          <a:p>
            <a:pPr>
              <a:buFontTx/>
              <a:buNone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  //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实现单链的结点输出       </a:t>
            </a:r>
          </a:p>
        </p:txBody>
      </p:sp>
      <p:sp>
        <p:nvSpPr>
          <p:cNvPr id="1075204" name="Text Box 4"/>
          <p:cNvSpPr txBox="1">
            <a:spLocks noChangeArrowheads="1"/>
          </p:cNvSpPr>
          <p:nvPr/>
        </p:nvSpPr>
        <p:spPr bwMode="auto">
          <a:xfrm>
            <a:off x="6400800" y="5867400"/>
            <a:ext cx="2590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dirty="0" smtClean="0">
                <a:latin typeface="Arial" pitchFamily="34" charset="0"/>
              </a:rPr>
              <a:t>exc10_1.cpp</a:t>
            </a:r>
            <a:endParaRPr kumimoji="0" lang="en-US" altLang="zh-CN" sz="3200" dirty="0">
              <a:latin typeface="Arial" pitchFamily="34" charset="0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57200" y="274638"/>
            <a:ext cx="8229600" cy="868346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  <a:extLst/>
          </a:lstStyle>
          <a:p>
            <a:r>
              <a:rPr lang="en-US" altLang="zh-CN" dirty="0" smtClean="0"/>
              <a:t>7.</a:t>
            </a:r>
            <a:r>
              <a:rPr lang="zh-CN" altLang="en-US" dirty="0" smtClean="0"/>
              <a:t>遍历和创建链表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5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结构的引入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打印学生成绩单 ，格式如下：</a:t>
            </a:r>
            <a:endParaRPr lang="en-US" altLang="zh-CN" dirty="0" smtClean="0"/>
          </a:p>
          <a:p>
            <a:pPr lvl="1"/>
            <a:r>
              <a:rPr kumimoji="1" lang="zh-CN" altLang="en-US" b="1" dirty="0" smtClean="0">
                <a:ea typeface="楷体_GB2312" pitchFamily="49" charset="-122"/>
              </a:rPr>
              <a:t>如何在程序中表示这组学生信息？？</a:t>
            </a:r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</a:t>
            </a:r>
            <a:r>
              <a:rPr lang="zh-CN" altLang="en-US" sz="4000" dirty="0" smtClean="0"/>
              <a:t>结构概述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graphicFrame>
        <p:nvGraphicFramePr>
          <p:cNvPr id="6" name="Group 171"/>
          <p:cNvGraphicFramePr>
            <a:graphicFrameLocks/>
          </p:cNvGraphicFramePr>
          <p:nvPr/>
        </p:nvGraphicFramePr>
        <p:xfrm>
          <a:off x="714348" y="2500306"/>
          <a:ext cx="7772400" cy="2641600"/>
        </p:xfrm>
        <a:graphic>
          <a:graphicData uri="http://schemas.openxmlformats.org/drawingml/2006/table">
            <a:tbl>
              <a:tblPr/>
              <a:tblGrid>
                <a:gridCol w="1739900"/>
                <a:gridCol w="1368425"/>
                <a:gridCol w="1554163"/>
                <a:gridCol w="1555750"/>
                <a:gridCol w="1554162"/>
              </a:tblGrid>
              <a:tr h="660400"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学号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语文成绩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数学成绩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英语成绩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张三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李四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王五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842" name="Group 2"/>
          <p:cNvGrpSpPr>
            <a:grpSpLocks/>
          </p:cNvGrpSpPr>
          <p:nvPr/>
        </p:nvGrpSpPr>
        <p:grpSpPr bwMode="auto">
          <a:xfrm>
            <a:off x="381000" y="1752600"/>
            <a:ext cx="990600" cy="1125538"/>
            <a:chOff x="240" y="720"/>
            <a:chExt cx="624" cy="709"/>
          </a:xfrm>
        </p:grpSpPr>
        <p:sp>
          <p:nvSpPr>
            <p:cNvPr id="1059843" name="Text Box 3"/>
            <p:cNvSpPr txBox="1">
              <a:spLocks noChangeArrowheads="1"/>
            </p:cNvSpPr>
            <p:nvPr/>
          </p:nvSpPr>
          <p:spPr bwMode="auto">
            <a:xfrm>
              <a:off x="240" y="720"/>
              <a:ext cx="624" cy="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0" lang="zh-CN" altLang="zh-CN" sz="3200">
                <a:latin typeface="Arial" pitchFamily="34" charset="0"/>
              </a:endParaRPr>
            </a:p>
          </p:txBody>
        </p:sp>
        <p:sp>
          <p:nvSpPr>
            <p:cNvPr id="1059844" name="Text Box 4"/>
            <p:cNvSpPr txBox="1">
              <a:spLocks noChangeArrowheads="1"/>
            </p:cNvSpPr>
            <p:nvPr/>
          </p:nvSpPr>
          <p:spPr bwMode="auto">
            <a:xfrm>
              <a:off x="240" y="1096"/>
              <a:ext cx="624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0" lang="zh-CN" altLang="zh-CN" sz="2800">
                <a:latin typeface="Arial" pitchFamily="34" charset="0"/>
              </a:endParaRPr>
            </a:p>
          </p:txBody>
        </p:sp>
      </p:grpSp>
      <p:grpSp>
        <p:nvGrpSpPr>
          <p:cNvPr id="1059845" name="Group 5"/>
          <p:cNvGrpSpPr>
            <a:grpSpLocks/>
          </p:cNvGrpSpPr>
          <p:nvPr/>
        </p:nvGrpSpPr>
        <p:grpSpPr bwMode="auto">
          <a:xfrm>
            <a:off x="2286000" y="3281363"/>
            <a:ext cx="990600" cy="1062037"/>
            <a:chOff x="240" y="720"/>
            <a:chExt cx="624" cy="669"/>
          </a:xfrm>
        </p:grpSpPr>
        <p:sp>
          <p:nvSpPr>
            <p:cNvPr id="1059846" name="Text Box 6"/>
            <p:cNvSpPr txBox="1">
              <a:spLocks noChangeArrowheads="1"/>
            </p:cNvSpPr>
            <p:nvPr/>
          </p:nvSpPr>
          <p:spPr bwMode="auto">
            <a:xfrm>
              <a:off x="240" y="720"/>
              <a:ext cx="624" cy="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dirty="0">
                  <a:latin typeface="Arial" pitchFamily="34" charset="0"/>
                </a:rPr>
                <a:t>30</a:t>
              </a:r>
            </a:p>
          </p:txBody>
        </p:sp>
        <p:sp>
          <p:nvSpPr>
            <p:cNvPr id="1059847" name="Text Box 7"/>
            <p:cNvSpPr txBox="1">
              <a:spLocks noChangeArrowheads="1"/>
            </p:cNvSpPr>
            <p:nvPr/>
          </p:nvSpPr>
          <p:spPr bwMode="auto">
            <a:xfrm>
              <a:off x="240" y="1095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0" lang="zh-CN" altLang="zh-CN">
                <a:latin typeface="Arial" pitchFamily="34" charset="0"/>
              </a:endParaRPr>
            </a:p>
          </p:txBody>
        </p:sp>
      </p:grpSp>
      <p:grpSp>
        <p:nvGrpSpPr>
          <p:cNvPr id="1059848" name="Group 8"/>
          <p:cNvGrpSpPr>
            <a:grpSpLocks/>
          </p:cNvGrpSpPr>
          <p:nvPr/>
        </p:nvGrpSpPr>
        <p:grpSpPr bwMode="auto">
          <a:xfrm>
            <a:off x="4495800" y="1770063"/>
            <a:ext cx="990600" cy="1123950"/>
            <a:chOff x="240" y="720"/>
            <a:chExt cx="624" cy="708"/>
          </a:xfrm>
        </p:grpSpPr>
        <p:sp>
          <p:nvSpPr>
            <p:cNvPr id="1059849" name="Text Box 9"/>
            <p:cNvSpPr txBox="1">
              <a:spLocks noChangeArrowheads="1"/>
            </p:cNvSpPr>
            <p:nvPr/>
          </p:nvSpPr>
          <p:spPr bwMode="auto">
            <a:xfrm>
              <a:off x="240" y="720"/>
              <a:ext cx="624" cy="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>
                  <a:latin typeface="Arial" pitchFamily="34" charset="0"/>
                </a:rPr>
                <a:t>25</a:t>
              </a:r>
            </a:p>
          </p:txBody>
        </p:sp>
        <p:sp>
          <p:nvSpPr>
            <p:cNvPr id="1059850" name="Text Box 10"/>
            <p:cNvSpPr txBox="1">
              <a:spLocks noChangeArrowheads="1"/>
            </p:cNvSpPr>
            <p:nvPr/>
          </p:nvSpPr>
          <p:spPr bwMode="auto">
            <a:xfrm>
              <a:off x="240" y="1095"/>
              <a:ext cx="624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800">
                  <a:latin typeface="Arial" pitchFamily="34" charset="0"/>
                </a:rPr>
                <a:t>2010</a:t>
              </a:r>
            </a:p>
          </p:txBody>
        </p:sp>
      </p:grpSp>
      <p:grpSp>
        <p:nvGrpSpPr>
          <p:cNvPr id="1059851" name="Group 11"/>
          <p:cNvGrpSpPr>
            <a:grpSpLocks/>
          </p:cNvGrpSpPr>
          <p:nvPr/>
        </p:nvGrpSpPr>
        <p:grpSpPr bwMode="auto">
          <a:xfrm>
            <a:off x="6553200" y="1770063"/>
            <a:ext cx="990600" cy="1062037"/>
            <a:chOff x="240" y="720"/>
            <a:chExt cx="624" cy="669"/>
          </a:xfrm>
        </p:grpSpPr>
        <p:sp>
          <p:nvSpPr>
            <p:cNvPr id="1059852" name="Text Box 12"/>
            <p:cNvSpPr txBox="1">
              <a:spLocks noChangeArrowheads="1"/>
            </p:cNvSpPr>
            <p:nvPr/>
          </p:nvSpPr>
          <p:spPr bwMode="auto">
            <a:xfrm>
              <a:off x="240" y="720"/>
              <a:ext cx="624" cy="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>
                  <a:latin typeface="Arial" pitchFamily="34" charset="0"/>
                </a:rPr>
                <a:t>40</a:t>
              </a:r>
            </a:p>
          </p:txBody>
        </p:sp>
        <p:sp>
          <p:nvSpPr>
            <p:cNvPr id="1059853" name="Text Box 13"/>
            <p:cNvSpPr txBox="1">
              <a:spLocks noChangeArrowheads="1"/>
            </p:cNvSpPr>
            <p:nvPr/>
          </p:nvSpPr>
          <p:spPr bwMode="auto">
            <a:xfrm>
              <a:off x="240" y="1095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Arial" pitchFamily="34" charset="0"/>
                </a:rPr>
                <a:t>NULL</a:t>
              </a:r>
            </a:p>
          </p:txBody>
        </p:sp>
      </p:grpSp>
      <p:sp>
        <p:nvSpPr>
          <p:cNvPr id="1059854" name="Text Box 14"/>
          <p:cNvSpPr txBox="1">
            <a:spLocks noChangeArrowheads="1"/>
          </p:cNvSpPr>
          <p:nvPr/>
        </p:nvSpPr>
        <p:spPr bwMode="auto">
          <a:xfrm>
            <a:off x="0" y="1236663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2000</a:t>
            </a:r>
          </a:p>
        </p:txBody>
      </p:sp>
      <p:sp>
        <p:nvSpPr>
          <p:cNvPr id="1059855" name="Text Box 15"/>
          <p:cNvSpPr txBox="1">
            <a:spLocks noChangeArrowheads="1"/>
          </p:cNvSpPr>
          <p:nvPr/>
        </p:nvSpPr>
        <p:spPr bwMode="auto">
          <a:xfrm>
            <a:off x="1676400" y="2971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2040</a:t>
            </a:r>
          </a:p>
        </p:txBody>
      </p:sp>
      <p:sp>
        <p:nvSpPr>
          <p:cNvPr id="1059856" name="Text Box 16"/>
          <p:cNvSpPr txBox="1">
            <a:spLocks noChangeArrowheads="1"/>
          </p:cNvSpPr>
          <p:nvPr/>
        </p:nvSpPr>
        <p:spPr bwMode="auto">
          <a:xfrm>
            <a:off x="3733800" y="1312863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2020</a:t>
            </a:r>
          </a:p>
        </p:txBody>
      </p:sp>
      <p:sp>
        <p:nvSpPr>
          <p:cNvPr id="1059857" name="Text Box 17"/>
          <p:cNvSpPr txBox="1">
            <a:spLocks noChangeArrowheads="1"/>
          </p:cNvSpPr>
          <p:nvPr/>
        </p:nvSpPr>
        <p:spPr bwMode="auto">
          <a:xfrm>
            <a:off x="6019800" y="1312863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2010</a:t>
            </a:r>
          </a:p>
        </p:txBody>
      </p:sp>
      <p:cxnSp>
        <p:nvCxnSpPr>
          <p:cNvPr id="1059858" name="AutoShape 18"/>
          <p:cNvCxnSpPr>
            <a:cxnSpLocks noChangeShapeType="1"/>
          </p:cNvCxnSpPr>
          <p:nvPr/>
        </p:nvCxnSpPr>
        <p:spPr bwMode="auto">
          <a:xfrm flipV="1">
            <a:off x="5486400" y="2074863"/>
            <a:ext cx="1143000" cy="533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9859" name="Rectangle 19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kumimoji="0" lang="zh-CN" altLang="en-US" sz="4400" dirty="0">
                <a:solidFill>
                  <a:schemeClr val="tx2"/>
                </a:solidFill>
                <a:latin typeface="Arial" pitchFamily="34" charset="0"/>
                <a:ea typeface="楷体" pitchFamily="49" charset="-122"/>
              </a:rPr>
              <a:t>表头插入结点</a:t>
            </a:r>
          </a:p>
        </p:txBody>
      </p:sp>
      <p:grpSp>
        <p:nvGrpSpPr>
          <p:cNvPr id="1059860" name="Group 20"/>
          <p:cNvGrpSpPr>
            <a:grpSpLocks/>
          </p:cNvGrpSpPr>
          <p:nvPr/>
        </p:nvGrpSpPr>
        <p:grpSpPr bwMode="auto">
          <a:xfrm>
            <a:off x="2514600" y="2209800"/>
            <a:ext cx="1143000" cy="990600"/>
            <a:chOff x="576" y="96"/>
            <a:chExt cx="528" cy="624"/>
          </a:xfrm>
        </p:grpSpPr>
        <p:sp>
          <p:nvSpPr>
            <p:cNvPr id="1059861" name="Line 21"/>
            <p:cNvSpPr>
              <a:spLocks noChangeShapeType="1"/>
            </p:cNvSpPr>
            <p:nvPr/>
          </p:nvSpPr>
          <p:spPr bwMode="auto">
            <a:xfrm flipH="1">
              <a:off x="576" y="38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862" name="Text Box 22"/>
            <p:cNvSpPr txBox="1">
              <a:spLocks noChangeArrowheads="1"/>
            </p:cNvSpPr>
            <p:nvPr/>
          </p:nvSpPr>
          <p:spPr bwMode="auto">
            <a:xfrm>
              <a:off x="672" y="9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Arial" pitchFamily="34" charset="0"/>
                </a:rPr>
                <a:t>Head</a:t>
              </a:r>
            </a:p>
          </p:txBody>
        </p:sp>
      </p:grpSp>
      <p:sp>
        <p:nvSpPr>
          <p:cNvPr id="1059863" name="Text Box 23"/>
          <p:cNvSpPr txBox="1">
            <a:spLocks noChangeArrowheads="1"/>
          </p:cNvSpPr>
          <p:nvPr/>
        </p:nvSpPr>
        <p:spPr bwMode="auto">
          <a:xfrm>
            <a:off x="76200" y="3124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latin typeface="Arial" pitchFamily="34" charset="0"/>
              </a:rPr>
              <a:t>s</a:t>
            </a:r>
          </a:p>
        </p:txBody>
      </p:sp>
      <p:sp>
        <p:nvSpPr>
          <p:cNvPr id="1059864" name="Line 24"/>
          <p:cNvSpPr>
            <a:spLocks noChangeShapeType="1"/>
          </p:cNvSpPr>
          <p:nvPr/>
        </p:nvSpPr>
        <p:spPr bwMode="auto">
          <a:xfrm flipV="1">
            <a:off x="381000" y="2895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9865" name="Text Box 25"/>
          <p:cNvSpPr txBox="1">
            <a:spLocks noChangeArrowheads="1"/>
          </p:cNvSpPr>
          <p:nvPr/>
        </p:nvSpPr>
        <p:spPr bwMode="auto">
          <a:xfrm>
            <a:off x="4267200" y="28956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 sz="2800" dirty="0">
                <a:latin typeface="楷体" pitchFamily="49" charset="-122"/>
                <a:ea typeface="楷体" pitchFamily="49" charset="-122"/>
              </a:rPr>
              <a:t>在表头插入结点</a:t>
            </a:r>
            <a:r>
              <a:rPr kumimoji="0" lang="en-US" altLang="zh-CN" sz="2800" dirty="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sp>
        <p:nvSpPr>
          <p:cNvPr id="1059866" name="Text Box 26"/>
          <p:cNvSpPr txBox="1">
            <a:spLocks noChangeArrowheads="1"/>
          </p:cNvSpPr>
          <p:nvPr/>
        </p:nvSpPr>
        <p:spPr bwMode="auto">
          <a:xfrm>
            <a:off x="4343400" y="3332163"/>
            <a:ext cx="44958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en-US" altLang="zh-CN" sz="2800" dirty="0" smtClean="0">
                <a:latin typeface="Arial" pitchFamily="34" charset="0"/>
              </a:rPr>
              <a:t>Node </a:t>
            </a:r>
            <a:r>
              <a:rPr kumimoji="0" lang="en-US" altLang="zh-CN" sz="2800" dirty="0">
                <a:latin typeface="Arial" pitchFamily="34" charset="0"/>
              </a:rPr>
              <a:t>*s;</a:t>
            </a:r>
          </a:p>
          <a:p>
            <a:pPr>
              <a:spcBef>
                <a:spcPct val="20000"/>
              </a:spcBef>
            </a:pPr>
            <a:r>
              <a:rPr kumimoji="0" lang="en-US" altLang="zh-CN" sz="2800" dirty="0" smtClean="0">
                <a:latin typeface="Arial" pitchFamily="34" charset="0"/>
              </a:rPr>
              <a:t>s=new Node;</a:t>
            </a:r>
            <a:endParaRPr kumimoji="0" lang="en-US" altLang="zh-CN" sz="2800" dirty="0">
              <a:latin typeface="Arial" pitchFamily="34" charset="0"/>
            </a:endParaRPr>
          </a:p>
        </p:txBody>
      </p:sp>
      <p:sp>
        <p:nvSpPr>
          <p:cNvPr id="1059867" name="Text Box 27"/>
          <p:cNvSpPr txBox="1">
            <a:spLocks noChangeArrowheads="1"/>
          </p:cNvSpPr>
          <p:nvPr/>
        </p:nvSpPr>
        <p:spPr bwMode="auto">
          <a:xfrm>
            <a:off x="4419600" y="4485357"/>
            <a:ext cx="44958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en-US" altLang="zh-CN" sz="2800" dirty="0">
                <a:latin typeface="Arial" pitchFamily="34" charset="0"/>
              </a:rPr>
              <a:t>s-&gt;next=Head;</a:t>
            </a:r>
          </a:p>
          <a:p>
            <a:pPr>
              <a:spcBef>
                <a:spcPct val="20000"/>
              </a:spcBef>
            </a:pPr>
            <a:r>
              <a:rPr kumimoji="0" lang="en-US" altLang="zh-CN" sz="2800" dirty="0">
                <a:latin typeface="Arial" pitchFamily="34" charset="0"/>
              </a:rPr>
              <a:t>Head=s; </a:t>
            </a:r>
          </a:p>
        </p:txBody>
      </p:sp>
      <p:sp>
        <p:nvSpPr>
          <p:cNvPr id="1059868" name="Text Box 28"/>
          <p:cNvSpPr txBox="1">
            <a:spLocks noChangeArrowheads="1"/>
          </p:cNvSpPr>
          <p:nvPr/>
        </p:nvSpPr>
        <p:spPr bwMode="auto">
          <a:xfrm>
            <a:off x="2362200" y="3886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latin typeface="Arial" pitchFamily="34" charset="0"/>
              </a:rPr>
              <a:t>2020</a:t>
            </a:r>
          </a:p>
        </p:txBody>
      </p:sp>
      <p:sp>
        <p:nvSpPr>
          <p:cNvPr id="1059869" name="Text Box 29"/>
          <p:cNvSpPr txBox="1">
            <a:spLocks noChangeArrowheads="1"/>
          </p:cNvSpPr>
          <p:nvPr/>
        </p:nvSpPr>
        <p:spPr bwMode="auto">
          <a:xfrm>
            <a:off x="381000" y="2362200"/>
            <a:ext cx="990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latin typeface="Arial" pitchFamily="34" charset="0"/>
              </a:rPr>
              <a:t>2040</a:t>
            </a:r>
          </a:p>
        </p:txBody>
      </p:sp>
      <p:cxnSp>
        <p:nvCxnSpPr>
          <p:cNvPr id="1059870" name="AutoShape 30"/>
          <p:cNvCxnSpPr>
            <a:cxnSpLocks noChangeShapeType="1"/>
            <a:stCxn id="1059868" idx="3"/>
            <a:endCxn id="1059849" idx="1"/>
          </p:cNvCxnSpPr>
          <p:nvPr/>
        </p:nvCxnSpPr>
        <p:spPr bwMode="auto">
          <a:xfrm flipV="1">
            <a:off x="3276600" y="2065338"/>
            <a:ext cx="1219200" cy="20494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9871" name="AutoShape 31"/>
          <p:cNvCxnSpPr>
            <a:cxnSpLocks noChangeShapeType="1"/>
            <a:stCxn id="1059869" idx="3"/>
            <a:endCxn id="1059846" idx="1"/>
          </p:cNvCxnSpPr>
          <p:nvPr/>
        </p:nvCxnSpPr>
        <p:spPr bwMode="auto">
          <a:xfrm>
            <a:off x="1371600" y="2590800"/>
            <a:ext cx="914400" cy="98583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59872" name="Group 32"/>
          <p:cNvGrpSpPr>
            <a:grpSpLocks/>
          </p:cNvGrpSpPr>
          <p:nvPr/>
        </p:nvGrpSpPr>
        <p:grpSpPr bwMode="auto">
          <a:xfrm>
            <a:off x="1143000" y="685800"/>
            <a:ext cx="1143000" cy="990600"/>
            <a:chOff x="576" y="96"/>
            <a:chExt cx="528" cy="624"/>
          </a:xfrm>
        </p:grpSpPr>
        <p:sp>
          <p:nvSpPr>
            <p:cNvPr id="1059873" name="Line 33"/>
            <p:cNvSpPr>
              <a:spLocks noChangeShapeType="1"/>
            </p:cNvSpPr>
            <p:nvPr/>
          </p:nvSpPr>
          <p:spPr bwMode="auto">
            <a:xfrm flipH="1">
              <a:off x="576" y="38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874" name="Text Box 34"/>
            <p:cNvSpPr txBox="1">
              <a:spLocks noChangeArrowheads="1"/>
            </p:cNvSpPr>
            <p:nvPr/>
          </p:nvSpPr>
          <p:spPr bwMode="auto">
            <a:xfrm>
              <a:off x="672" y="9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Arial" pitchFamily="34" charset="0"/>
                </a:rPr>
                <a:t>Head</a:t>
              </a:r>
            </a:p>
          </p:txBody>
        </p:sp>
      </p:grpSp>
      <p:sp>
        <p:nvSpPr>
          <p:cNvPr id="1059875" name="Rectangle 35"/>
          <p:cNvSpPr>
            <a:spLocks noChangeArrowheads="1"/>
          </p:cNvSpPr>
          <p:nvPr/>
        </p:nvSpPr>
        <p:spPr bwMode="auto">
          <a:xfrm>
            <a:off x="2362200" y="2057400"/>
            <a:ext cx="13716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2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9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9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9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9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9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9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9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9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9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9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59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59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59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59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59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59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59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59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5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5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59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59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9854" grpId="0" autoUpdateAnimBg="0"/>
      <p:bldP spid="1059863" grpId="0" autoUpdateAnimBg="0"/>
      <p:bldP spid="1059864" grpId="0" animBg="1"/>
      <p:bldP spid="1059865" grpId="0" autoUpdateAnimBg="0"/>
      <p:bldP spid="1059866" grpId="0" autoUpdateAnimBg="0"/>
      <p:bldP spid="1059867" grpId="0" autoUpdateAnimBg="0"/>
      <p:bldP spid="1059869" grpId="0" animBg="1" autoUpdateAnimBg="0"/>
      <p:bldP spid="105987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746" name="Group 2"/>
          <p:cNvGrpSpPr>
            <a:grpSpLocks/>
          </p:cNvGrpSpPr>
          <p:nvPr/>
        </p:nvGrpSpPr>
        <p:grpSpPr bwMode="auto">
          <a:xfrm>
            <a:off x="381000" y="1143000"/>
            <a:ext cx="990600" cy="1125538"/>
            <a:chOff x="240" y="720"/>
            <a:chExt cx="624" cy="709"/>
          </a:xfrm>
        </p:grpSpPr>
        <p:sp>
          <p:nvSpPr>
            <p:cNvPr id="1055747" name="Text Box 3"/>
            <p:cNvSpPr txBox="1">
              <a:spLocks noChangeArrowheads="1"/>
            </p:cNvSpPr>
            <p:nvPr/>
          </p:nvSpPr>
          <p:spPr bwMode="auto">
            <a:xfrm>
              <a:off x="240" y="720"/>
              <a:ext cx="624" cy="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>
                  <a:latin typeface="Arial" pitchFamily="34" charset="0"/>
                </a:rPr>
                <a:t>20</a:t>
              </a:r>
            </a:p>
          </p:txBody>
        </p:sp>
        <p:sp>
          <p:nvSpPr>
            <p:cNvPr id="1055748" name="Text Box 4"/>
            <p:cNvSpPr txBox="1">
              <a:spLocks noChangeArrowheads="1"/>
            </p:cNvSpPr>
            <p:nvPr/>
          </p:nvSpPr>
          <p:spPr bwMode="auto">
            <a:xfrm>
              <a:off x="240" y="1096"/>
              <a:ext cx="624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800">
                  <a:latin typeface="Arial" pitchFamily="34" charset="0"/>
                </a:rPr>
                <a:t>2040</a:t>
              </a:r>
            </a:p>
          </p:txBody>
        </p:sp>
      </p:grpSp>
      <p:grpSp>
        <p:nvGrpSpPr>
          <p:cNvPr id="1055749" name="Group 5"/>
          <p:cNvGrpSpPr>
            <a:grpSpLocks/>
          </p:cNvGrpSpPr>
          <p:nvPr/>
        </p:nvGrpSpPr>
        <p:grpSpPr bwMode="auto">
          <a:xfrm>
            <a:off x="2362200" y="1143000"/>
            <a:ext cx="990600" cy="1062038"/>
            <a:chOff x="240" y="720"/>
            <a:chExt cx="624" cy="669"/>
          </a:xfrm>
        </p:grpSpPr>
        <p:sp>
          <p:nvSpPr>
            <p:cNvPr id="1055750" name="Text Box 6"/>
            <p:cNvSpPr txBox="1">
              <a:spLocks noChangeArrowheads="1"/>
            </p:cNvSpPr>
            <p:nvPr/>
          </p:nvSpPr>
          <p:spPr bwMode="auto">
            <a:xfrm>
              <a:off x="240" y="720"/>
              <a:ext cx="624" cy="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>
                  <a:latin typeface="Arial" pitchFamily="34" charset="0"/>
                </a:rPr>
                <a:t>30</a:t>
              </a:r>
            </a:p>
          </p:txBody>
        </p:sp>
        <p:sp>
          <p:nvSpPr>
            <p:cNvPr id="1055751" name="Text Box 7"/>
            <p:cNvSpPr txBox="1">
              <a:spLocks noChangeArrowheads="1"/>
            </p:cNvSpPr>
            <p:nvPr/>
          </p:nvSpPr>
          <p:spPr bwMode="auto">
            <a:xfrm>
              <a:off x="240" y="1095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Arial" pitchFamily="34" charset="0"/>
                </a:rPr>
                <a:t>2020</a:t>
              </a:r>
            </a:p>
          </p:txBody>
        </p:sp>
      </p:grpSp>
      <p:grpSp>
        <p:nvGrpSpPr>
          <p:cNvPr id="1055752" name="Group 8"/>
          <p:cNvGrpSpPr>
            <a:grpSpLocks/>
          </p:cNvGrpSpPr>
          <p:nvPr/>
        </p:nvGrpSpPr>
        <p:grpSpPr bwMode="auto">
          <a:xfrm>
            <a:off x="4495800" y="1143000"/>
            <a:ext cx="990600" cy="1123950"/>
            <a:chOff x="240" y="720"/>
            <a:chExt cx="624" cy="708"/>
          </a:xfrm>
        </p:grpSpPr>
        <p:sp>
          <p:nvSpPr>
            <p:cNvPr id="1055753" name="Text Box 9"/>
            <p:cNvSpPr txBox="1">
              <a:spLocks noChangeArrowheads="1"/>
            </p:cNvSpPr>
            <p:nvPr/>
          </p:nvSpPr>
          <p:spPr bwMode="auto">
            <a:xfrm>
              <a:off x="240" y="720"/>
              <a:ext cx="624" cy="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>
                  <a:latin typeface="Arial" pitchFamily="34" charset="0"/>
                </a:rPr>
                <a:t>25</a:t>
              </a:r>
            </a:p>
          </p:txBody>
        </p:sp>
        <p:sp>
          <p:nvSpPr>
            <p:cNvPr id="1055754" name="Text Box 10"/>
            <p:cNvSpPr txBox="1">
              <a:spLocks noChangeArrowheads="1"/>
            </p:cNvSpPr>
            <p:nvPr/>
          </p:nvSpPr>
          <p:spPr bwMode="auto">
            <a:xfrm>
              <a:off x="240" y="1095"/>
              <a:ext cx="624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800">
                  <a:latin typeface="Arial" pitchFamily="34" charset="0"/>
                </a:rPr>
                <a:t>2010</a:t>
              </a:r>
            </a:p>
          </p:txBody>
        </p:sp>
      </p:grpSp>
      <p:grpSp>
        <p:nvGrpSpPr>
          <p:cNvPr id="1055755" name="Group 11"/>
          <p:cNvGrpSpPr>
            <a:grpSpLocks/>
          </p:cNvGrpSpPr>
          <p:nvPr/>
        </p:nvGrpSpPr>
        <p:grpSpPr bwMode="auto">
          <a:xfrm>
            <a:off x="6553200" y="1143000"/>
            <a:ext cx="990600" cy="1062038"/>
            <a:chOff x="240" y="720"/>
            <a:chExt cx="624" cy="669"/>
          </a:xfrm>
        </p:grpSpPr>
        <p:sp>
          <p:nvSpPr>
            <p:cNvPr id="1055756" name="Text Box 12"/>
            <p:cNvSpPr txBox="1">
              <a:spLocks noChangeArrowheads="1"/>
            </p:cNvSpPr>
            <p:nvPr/>
          </p:nvSpPr>
          <p:spPr bwMode="auto">
            <a:xfrm>
              <a:off x="240" y="720"/>
              <a:ext cx="624" cy="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>
                  <a:latin typeface="Arial" pitchFamily="34" charset="0"/>
                </a:rPr>
                <a:t>40</a:t>
              </a:r>
            </a:p>
          </p:txBody>
        </p:sp>
        <p:sp>
          <p:nvSpPr>
            <p:cNvPr id="1055757" name="Text Box 13"/>
            <p:cNvSpPr txBox="1">
              <a:spLocks noChangeArrowheads="1"/>
            </p:cNvSpPr>
            <p:nvPr/>
          </p:nvSpPr>
          <p:spPr bwMode="auto">
            <a:xfrm>
              <a:off x="240" y="1095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Arial" pitchFamily="34" charset="0"/>
                </a:rPr>
                <a:t>NULL</a:t>
              </a:r>
            </a:p>
          </p:txBody>
        </p:sp>
      </p:grpSp>
      <p:sp>
        <p:nvSpPr>
          <p:cNvPr id="1055758" name="Text Box 14"/>
          <p:cNvSpPr txBox="1">
            <a:spLocks noChangeArrowheads="1"/>
          </p:cNvSpPr>
          <p:nvPr/>
        </p:nvSpPr>
        <p:spPr bwMode="auto">
          <a:xfrm>
            <a:off x="0" y="6096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2000</a:t>
            </a:r>
          </a:p>
        </p:txBody>
      </p:sp>
      <p:sp>
        <p:nvSpPr>
          <p:cNvPr id="1055759" name="Text Box 15"/>
          <p:cNvSpPr txBox="1">
            <a:spLocks noChangeArrowheads="1"/>
          </p:cNvSpPr>
          <p:nvPr/>
        </p:nvSpPr>
        <p:spPr bwMode="auto">
          <a:xfrm>
            <a:off x="1676400" y="685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2040</a:t>
            </a:r>
          </a:p>
        </p:txBody>
      </p:sp>
      <p:sp>
        <p:nvSpPr>
          <p:cNvPr id="1055760" name="Text Box 16"/>
          <p:cNvSpPr txBox="1">
            <a:spLocks noChangeArrowheads="1"/>
          </p:cNvSpPr>
          <p:nvPr/>
        </p:nvSpPr>
        <p:spPr bwMode="auto">
          <a:xfrm>
            <a:off x="3733800" y="685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2020</a:t>
            </a:r>
          </a:p>
        </p:txBody>
      </p:sp>
      <p:sp>
        <p:nvSpPr>
          <p:cNvPr id="1055761" name="Text Box 17"/>
          <p:cNvSpPr txBox="1">
            <a:spLocks noChangeArrowheads="1"/>
          </p:cNvSpPr>
          <p:nvPr/>
        </p:nvSpPr>
        <p:spPr bwMode="auto">
          <a:xfrm>
            <a:off x="6019800" y="685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2010</a:t>
            </a:r>
          </a:p>
        </p:txBody>
      </p:sp>
      <p:grpSp>
        <p:nvGrpSpPr>
          <p:cNvPr id="1055762" name="Group 18"/>
          <p:cNvGrpSpPr>
            <a:grpSpLocks/>
          </p:cNvGrpSpPr>
          <p:nvPr/>
        </p:nvGrpSpPr>
        <p:grpSpPr bwMode="auto">
          <a:xfrm>
            <a:off x="228600" y="2819400"/>
            <a:ext cx="2209800" cy="528638"/>
            <a:chOff x="144" y="1776"/>
            <a:chExt cx="1392" cy="333"/>
          </a:xfrm>
        </p:grpSpPr>
        <p:sp>
          <p:nvSpPr>
            <p:cNvPr id="1055763" name="Text Box 19"/>
            <p:cNvSpPr txBox="1">
              <a:spLocks noChangeArrowheads="1"/>
            </p:cNvSpPr>
            <p:nvPr/>
          </p:nvSpPr>
          <p:spPr bwMode="auto">
            <a:xfrm>
              <a:off x="864" y="1776"/>
              <a:ext cx="672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800">
                  <a:latin typeface="Arial" pitchFamily="34" charset="0"/>
                </a:rPr>
                <a:t>2000</a:t>
              </a:r>
            </a:p>
          </p:txBody>
        </p:sp>
        <p:sp>
          <p:nvSpPr>
            <p:cNvPr id="1055764" name="Text Box 20"/>
            <p:cNvSpPr txBox="1">
              <a:spLocks noChangeArrowheads="1"/>
            </p:cNvSpPr>
            <p:nvPr/>
          </p:nvSpPr>
          <p:spPr bwMode="auto">
            <a:xfrm>
              <a:off x="144" y="1776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800">
                  <a:latin typeface="Arial" pitchFamily="34" charset="0"/>
                </a:rPr>
                <a:t>Head</a:t>
              </a:r>
            </a:p>
          </p:txBody>
        </p:sp>
      </p:grpSp>
      <p:sp>
        <p:nvSpPr>
          <p:cNvPr id="1055765" name="Text Box 21"/>
          <p:cNvSpPr txBox="1">
            <a:spLocks noChangeArrowheads="1"/>
          </p:cNvSpPr>
          <p:nvPr/>
        </p:nvSpPr>
        <p:spPr bwMode="auto">
          <a:xfrm>
            <a:off x="4191000" y="28956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en-US" altLang="zh-CN" sz="2800">
                <a:latin typeface="Arial" pitchFamily="34" charset="0"/>
              </a:rPr>
              <a:t>p=Head;</a:t>
            </a:r>
          </a:p>
        </p:txBody>
      </p:sp>
      <p:sp>
        <p:nvSpPr>
          <p:cNvPr id="1055766" name="Text Box 22"/>
          <p:cNvSpPr txBox="1">
            <a:spLocks noChangeArrowheads="1"/>
          </p:cNvSpPr>
          <p:nvPr/>
        </p:nvSpPr>
        <p:spPr bwMode="auto">
          <a:xfrm>
            <a:off x="4191000" y="3463925"/>
            <a:ext cx="4419600" cy="257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en-US" altLang="zh-CN" sz="2800">
                <a:latin typeface="Arial" pitchFamily="34" charset="0"/>
              </a:rPr>
              <a:t>while(p!=NULL)</a:t>
            </a:r>
          </a:p>
          <a:p>
            <a:pPr>
              <a:spcBef>
                <a:spcPct val="20000"/>
              </a:spcBef>
            </a:pPr>
            <a:r>
              <a:rPr kumimoji="0" lang="en-US" altLang="zh-CN" sz="2800">
                <a:latin typeface="Arial" pitchFamily="34" charset="0"/>
              </a:rPr>
              <a:t>{</a:t>
            </a:r>
          </a:p>
          <a:p>
            <a:pPr>
              <a:spcBef>
                <a:spcPct val="20000"/>
              </a:spcBef>
            </a:pPr>
            <a:endParaRPr kumimoji="0" lang="en-US" altLang="zh-CN" sz="2800">
              <a:latin typeface="Arial" pitchFamily="34" charset="0"/>
            </a:endParaRPr>
          </a:p>
          <a:p>
            <a:pPr>
              <a:spcBef>
                <a:spcPct val="20000"/>
              </a:spcBef>
            </a:pPr>
            <a:endParaRPr kumimoji="0" lang="en-US" altLang="zh-CN" sz="2800">
              <a:latin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kumimoji="0" lang="en-US" altLang="zh-CN" sz="2800">
                <a:latin typeface="Arial" pitchFamily="34" charset="0"/>
              </a:rPr>
              <a:t>}</a:t>
            </a:r>
          </a:p>
        </p:txBody>
      </p:sp>
      <p:grpSp>
        <p:nvGrpSpPr>
          <p:cNvPr id="1055767" name="Group 23"/>
          <p:cNvGrpSpPr>
            <a:grpSpLocks/>
          </p:cNvGrpSpPr>
          <p:nvPr/>
        </p:nvGrpSpPr>
        <p:grpSpPr bwMode="auto">
          <a:xfrm>
            <a:off x="914400" y="152400"/>
            <a:ext cx="838200" cy="990600"/>
            <a:chOff x="576" y="96"/>
            <a:chExt cx="528" cy="624"/>
          </a:xfrm>
        </p:grpSpPr>
        <p:sp>
          <p:nvSpPr>
            <p:cNvPr id="1055768" name="Line 24"/>
            <p:cNvSpPr>
              <a:spLocks noChangeShapeType="1"/>
            </p:cNvSpPr>
            <p:nvPr/>
          </p:nvSpPr>
          <p:spPr bwMode="auto">
            <a:xfrm flipH="1">
              <a:off x="576" y="38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769" name="Text Box 25"/>
            <p:cNvSpPr txBox="1">
              <a:spLocks noChangeArrowheads="1"/>
            </p:cNvSpPr>
            <p:nvPr/>
          </p:nvSpPr>
          <p:spPr bwMode="auto">
            <a:xfrm>
              <a:off x="672" y="9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Arial" pitchFamily="34" charset="0"/>
                </a:rPr>
                <a:t>p</a:t>
              </a:r>
            </a:p>
          </p:txBody>
        </p:sp>
      </p:grpSp>
      <p:grpSp>
        <p:nvGrpSpPr>
          <p:cNvPr id="1055770" name="Group 26"/>
          <p:cNvGrpSpPr>
            <a:grpSpLocks/>
          </p:cNvGrpSpPr>
          <p:nvPr/>
        </p:nvGrpSpPr>
        <p:grpSpPr bwMode="auto">
          <a:xfrm>
            <a:off x="2667000" y="152400"/>
            <a:ext cx="838200" cy="990600"/>
            <a:chOff x="576" y="96"/>
            <a:chExt cx="528" cy="624"/>
          </a:xfrm>
        </p:grpSpPr>
        <p:sp>
          <p:nvSpPr>
            <p:cNvPr id="1055771" name="Line 27"/>
            <p:cNvSpPr>
              <a:spLocks noChangeShapeType="1"/>
            </p:cNvSpPr>
            <p:nvPr/>
          </p:nvSpPr>
          <p:spPr bwMode="auto">
            <a:xfrm flipH="1">
              <a:off x="576" y="38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772" name="Text Box 28"/>
            <p:cNvSpPr txBox="1">
              <a:spLocks noChangeArrowheads="1"/>
            </p:cNvSpPr>
            <p:nvPr/>
          </p:nvSpPr>
          <p:spPr bwMode="auto">
            <a:xfrm>
              <a:off x="672" y="9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Arial" pitchFamily="34" charset="0"/>
                </a:rPr>
                <a:t>p</a:t>
              </a:r>
            </a:p>
          </p:txBody>
        </p:sp>
      </p:grpSp>
      <p:sp>
        <p:nvSpPr>
          <p:cNvPr id="1055773" name="Rectangle 29"/>
          <p:cNvSpPr>
            <a:spLocks noChangeArrowheads="1"/>
          </p:cNvSpPr>
          <p:nvPr/>
        </p:nvSpPr>
        <p:spPr bwMode="auto">
          <a:xfrm>
            <a:off x="838200" y="0"/>
            <a:ext cx="5334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55774" name="Group 30"/>
          <p:cNvGrpSpPr>
            <a:grpSpLocks/>
          </p:cNvGrpSpPr>
          <p:nvPr/>
        </p:nvGrpSpPr>
        <p:grpSpPr bwMode="auto">
          <a:xfrm>
            <a:off x="4953000" y="152400"/>
            <a:ext cx="838200" cy="990600"/>
            <a:chOff x="576" y="96"/>
            <a:chExt cx="528" cy="624"/>
          </a:xfrm>
        </p:grpSpPr>
        <p:sp>
          <p:nvSpPr>
            <p:cNvPr id="1055775" name="Line 31"/>
            <p:cNvSpPr>
              <a:spLocks noChangeShapeType="1"/>
            </p:cNvSpPr>
            <p:nvPr/>
          </p:nvSpPr>
          <p:spPr bwMode="auto">
            <a:xfrm flipH="1">
              <a:off x="576" y="38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776" name="Text Box 32"/>
            <p:cNvSpPr txBox="1">
              <a:spLocks noChangeArrowheads="1"/>
            </p:cNvSpPr>
            <p:nvPr/>
          </p:nvSpPr>
          <p:spPr bwMode="auto">
            <a:xfrm>
              <a:off x="672" y="9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Arial" pitchFamily="34" charset="0"/>
                </a:rPr>
                <a:t>p</a:t>
              </a:r>
            </a:p>
          </p:txBody>
        </p:sp>
      </p:grpSp>
      <p:grpSp>
        <p:nvGrpSpPr>
          <p:cNvPr id="1055777" name="Group 33"/>
          <p:cNvGrpSpPr>
            <a:grpSpLocks/>
          </p:cNvGrpSpPr>
          <p:nvPr/>
        </p:nvGrpSpPr>
        <p:grpSpPr bwMode="auto">
          <a:xfrm>
            <a:off x="7086600" y="152400"/>
            <a:ext cx="838200" cy="990600"/>
            <a:chOff x="576" y="96"/>
            <a:chExt cx="528" cy="624"/>
          </a:xfrm>
        </p:grpSpPr>
        <p:sp>
          <p:nvSpPr>
            <p:cNvPr id="1055778" name="Line 34"/>
            <p:cNvSpPr>
              <a:spLocks noChangeShapeType="1"/>
            </p:cNvSpPr>
            <p:nvPr/>
          </p:nvSpPr>
          <p:spPr bwMode="auto">
            <a:xfrm flipH="1">
              <a:off x="576" y="38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779" name="Text Box 35"/>
            <p:cNvSpPr txBox="1">
              <a:spLocks noChangeArrowheads="1"/>
            </p:cNvSpPr>
            <p:nvPr/>
          </p:nvSpPr>
          <p:spPr bwMode="auto">
            <a:xfrm>
              <a:off x="672" y="9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Arial" pitchFamily="34" charset="0"/>
                </a:rPr>
                <a:t>p</a:t>
              </a:r>
            </a:p>
          </p:txBody>
        </p:sp>
      </p:grpSp>
      <p:sp>
        <p:nvSpPr>
          <p:cNvPr id="1055780" name="Rectangle 36"/>
          <p:cNvSpPr>
            <a:spLocks noChangeArrowheads="1"/>
          </p:cNvSpPr>
          <p:nvPr/>
        </p:nvSpPr>
        <p:spPr bwMode="auto">
          <a:xfrm>
            <a:off x="2590800" y="0"/>
            <a:ext cx="5334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781" name="Rectangle 37"/>
          <p:cNvSpPr>
            <a:spLocks noChangeArrowheads="1"/>
          </p:cNvSpPr>
          <p:nvPr/>
        </p:nvSpPr>
        <p:spPr bwMode="auto">
          <a:xfrm>
            <a:off x="4800600" y="0"/>
            <a:ext cx="6858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782" name="Rectangle 38"/>
          <p:cNvSpPr>
            <a:spLocks noChangeArrowheads="1"/>
          </p:cNvSpPr>
          <p:nvPr/>
        </p:nvSpPr>
        <p:spPr bwMode="auto">
          <a:xfrm>
            <a:off x="6934200" y="0"/>
            <a:ext cx="6858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783" name="Rectangle 39"/>
          <p:cNvSpPr>
            <a:spLocks noChangeArrowheads="1"/>
          </p:cNvSpPr>
          <p:nvPr/>
        </p:nvSpPr>
        <p:spPr bwMode="auto">
          <a:xfrm>
            <a:off x="4572000" y="4419600"/>
            <a:ext cx="45720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 smtClean="0">
                <a:latin typeface="Arial" pitchFamily="34" charset="0"/>
              </a:rPr>
              <a:t>cout</a:t>
            </a:r>
            <a:r>
              <a:rPr lang="en-US" altLang="zh-CN" sz="2800" dirty="0" smtClean="0">
                <a:latin typeface="Arial" pitchFamily="34" charset="0"/>
              </a:rPr>
              <a:t>&lt;&lt;p-&gt;data&lt;&lt;“ “;</a:t>
            </a:r>
            <a:endParaRPr kumimoji="0" lang="en-US" altLang="zh-CN" sz="2800" dirty="0"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kumimoji="0" lang="en-US" altLang="zh-CN" sz="2800" dirty="0">
                <a:latin typeface="Arial" pitchFamily="34" charset="0"/>
              </a:rPr>
              <a:t>p=p-&gt;next;</a:t>
            </a:r>
          </a:p>
        </p:txBody>
      </p:sp>
      <p:sp>
        <p:nvSpPr>
          <p:cNvPr id="1055784" name="Text Box 40"/>
          <p:cNvSpPr txBox="1">
            <a:spLocks noChangeArrowheads="1"/>
          </p:cNvSpPr>
          <p:nvPr/>
        </p:nvSpPr>
        <p:spPr bwMode="auto">
          <a:xfrm>
            <a:off x="4191000" y="61722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>
                <a:latin typeface="Arial" pitchFamily="34" charset="0"/>
              </a:rPr>
              <a:t>20</a:t>
            </a:r>
          </a:p>
        </p:txBody>
      </p:sp>
      <p:sp>
        <p:nvSpPr>
          <p:cNvPr id="1055785" name="Text Box 41"/>
          <p:cNvSpPr txBox="1">
            <a:spLocks noChangeArrowheads="1"/>
          </p:cNvSpPr>
          <p:nvPr/>
        </p:nvSpPr>
        <p:spPr bwMode="auto">
          <a:xfrm>
            <a:off x="4800600" y="61722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>
                <a:latin typeface="Arial" pitchFamily="34" charset="0"/>
              </a:rPr>
              <a:t>30</a:t>
            </a:r>
          </a:p>
        </p:txBody>
      </p:sp>
      <p:sp>
        <p:nvSpPr>
          <p:cNvPr id="1055786" name="Text Box 42"/>
          <p:cNvSpPr txBox="1">
            <a:spLocks noChangeArrowheads="1"/>
          </p:cNvSpPr>
          <p:nvPr/>
        </p:nvSpPr>
        <p:spPr bwMode="auto">
          <a:xfrm>
            <a:off x="5410200" y="615473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>
                <a:latin typeface="Arial" pitchFamily="34" charset="0"/>
              </a:rPr>
              <a:t>25</a:t>
            </a:r>
          </a:p>
        </p:txBody>
      </p:sp>
      <p:sp>
        <p:nvSpPr>
          <p:cNvPr id="1055787" name="Text Box 43"/>
          <p:cNvSpPr txBox="1">
            <a:spLocks noChangeArrowheads="1"/>
          </p:cNvSpPr>
          <p:nvPr/>
        </p:nvSpPr>
        <p:spPr bwMode="auto">
          <a:xfrm>
            <a:off x="6172200" y="614203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>
                <a:latin typeface="Arial" pitchFamily="34" charset="0"/>
              </a:rPr>
              <a:t>40</a:t>
            </a:r>
          </a:p>
        </p:txBody>
      </p:sp>
      <p:cxnSp>
        <p:nvCxnSpPr>
          <p:cNvPr id="1055788" name="AutoShape 44"/>
          <p:cNvCxnSpPr>
            <a:cxnSpLocks noChangeShapeType="1"/>
            <a:stCxn id="1055748" idx="3"/>
            <a:endCxn id="1055750" idx="1"/>
          </p:cNvCxnSpPr>
          <p:nvPr/>
        </p:nvCxnSpPr>
        <p:spPr bwMode="auto">
          <a:xfrm flipV="1">
            <a:off x="1371600" y="1438275"/>
            <a:ext cx="990600" cy="56673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5789" name="AutoShape 45"/>
          <p:cNvCxnSpPr>
            <a:cxnSpLocks noChangeShapeType="1"/>
            <a:stCxn id="1055751" idx="3"/>
            <a:endCxn id="1055753" idx="1"/>
          </p:cNvCxnSpPr>
          <p:nvPr/>
        </p:nvCxnSpPr>
        <p:spPr bwMode="auto">
          <a:xfrm flipV="1">
            <a:off x="3352800" y="1438275"/>
            <a:ext cx="1143000" cy="533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5790" name="AutoShape 46"/>
          <p:cNvCxnSpPr>
            <a:cxnSpLocks noChangeShapeType="1"/>
          </p:cNvCxnSpPr>
          <p:nvPr/>
        </p:nvCxnSpPr>
        <p:spPr bwMode="auto">
          <a:xfrm flipV="1">
            <a:off x="5486400" y="1447800"/>
            <a:ext cx="1143000" cy="533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457200" y="-23428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kumimoji="0" lang="zh-CN" altLang="en-US" sz="4400" dirty="0" smtClean="0">
                <a:solidFill>
                  <a:schemeClr val="tx2"/>
                </a:solidFill>
                <a:latin typeface="Arial" pitchFamily="34" charset="0"/>
                <a:ea typeface="楷体" pitchFamily="49" charset="-122"/>
              </a:rPr>
              <a:t>链表输出</a:t>
            </a:r>
            <a:endParaRPr kumimoji="0" lang="zh-CN" altLang="en-US" sz="4400" dirty="0">
              <a:solidFill>
                <a:schemeClr val="tx2"/>
              </a:solidFill>
              <a:latin typeface="Arial" pitchFamily="34" charset="0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788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5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5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5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5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5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5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5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0" fill="hold"/>
                                        <p:tgtEl>
                                          <p:spTgt spid="1055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1055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5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5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055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05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5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05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65" grpId="0" autoUpdateAnimBg="0"/>
      <p:bldP spid="1055766" grpId="0" autoUpdateAnimBg="0"/>
      <p:bldP spid="1055773" grpId="0" animBg="1"/>
      <p:bldP spid="1055780" grpId="0" animBg="1"/>
      <p:bldP spid="1055781" grpId="0" animBg="1"/>
      <p:bldP spid="1055782" grpId="0" animBg="1"/>
      <p:bldP spid="1055783" grpId="0" autoUpdateAnimBg="0"/>
      <p:bldP spid="1055784" grpId="0" autoUpdateAnimBg="0"/>
      <p:bldP spid="1055785" grpId="0" autoUpdateAnimBg="0"/>
      <p:bldP spid="1055786" grpId="0" autoUpdateAnimBg="0"/>
      <p:bldP spid="105578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698" name="Group 2"/>
          <p:cNvGrpSpPr>
            <a:grpSpLocks/>
          </p:cNvGrpSpPr>
          <p:nvPr/>
        </p:nvGrpSpPr>
        <p:grpSpPr bwMode="auto">
          <a:xfrm>
            <a:off x="533400" y="685800"/>
            <a:ext cx="2438400" cy="528638"/>
            <a:chOff x="144" y="1776"/>
            <a:chExt cx="1392" cy="333"/>
          </a:xfrm>
        </p:grpSpPr>
        <p:sp>
          <p:nvSpPr>
            <p:cNvPr id="1053699" name="Text Box 3"/>
            <p:cNvSpPr txBox="1">
              <a:spLocks noChangeArrowheads="1"/>
            </p:cNvSpPr>
            <p:nvPr/>
          </p:nvSpPr>
          <p:spPr bwMode="auto">
            <a:xfrm>
              <a:off x="864" y="1776"/>
              <a:ext cx="672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800">
                  <a:latin typeface="Arial" pitchFamily="34" charset="0"/>
                </a:rPr>
                <a:t>NULL</a:t>
              </a:r>
            </a:p>
          </p:txBody>
        </p:sp>
        <p:sp>
          <p:nvSpPr>
            <p:cNvPr id="1053700" name="Text Box 4"/>
            <p:cNvSpPr txBox="1">
              <a:spLocks noChangeArrowheads="1"/>
            </p:cNvSpPr>
            <p:nvPr/>
          </p:nvSpPr>
          <p:spPr bwMode="auto">
            <a:xfrm>
              <a:off x="144" y="1776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800">
                  <a:latin typeface="Arial" pitchFamily="34" charset="0"/>
                </a:rPr>
                <a:t>Head</a:t>
              </a:r>
            </a:p>
          </p:txBody>
        </p:sp>
      </p:grpSp>
      <p:grpSp>
        <p:nvGrpSpPr>
          <p:cNvPr id="1053701" name="Group 5"/>
          <p:cNvGrpSpPr>
            <a:grpSpLocks/>
          </p:cNvGrpSpPr>
          <p:nvPr/>
        </p:nvGrpSpPr>
        <p:grpSpPr bwMode="auto">
          <a:xfrm>
            <a:off x="-76200" y="2514600"/>
            <a:ext cx="2438400" cy="519113"/>
            <a:chOff x="144" y="1776"/>
            <a:chExt cx="1392" cy="327"/>
          </a:xfrm>
        </p:grpSpPr>
        <p:sp>
          <p:nvSpPr>
            <p:cNvPr id="1053702" name="Text Box 6"/>
            <p:cNvSpPr txBox="1">
              <a:spLocks noChangeArrowheads="1"/>
            </p:cNvSpPr>
            <p:nvPr/>
          </p:nvSpPr>
          <p:spPr bwMode="auto">
            <a:xfrm>
              <a:off x="864" y="1776"/>
              <a:ext cx="67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Arial" pitchFamily="34" charset="0"/>
                </a:rPr>
                <a:t>2000</a:t>
              </a:r>
            </a:p>
          </p:txBody>
        </p:sp>
        <p:sp>
          <p:nvSpPr>
            <p:cNvPr id="1053703" name="Text Box 7"/>
            <p:cNvSpPr txBox="1">
              <a:spLocks noChangeArrowheads="1"/>
            </p:cNvSpPr>
            <p:nvPr/>
          </p:nvSpPr>
          <p:spPr bwMode="auto">
            <a:xfrm>
              <a:off x="144" y="1776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800">
                  <a:latin typeface="Arial" pitchFamily="34" charset="0"/>
                </a:rPr>
                <a:t>       s</a:t>
              </a:r>
            </a:p>
          </p:txBody>
        </p:sp>
      </p:grpSp>
      <p:grpSp>
        <p:nvGrpSpPr>
          <p:cNvPr id="1053704" name="Group 8"/>
          <p:cNvGrpSpPr>
            <a:grpSpLocks/>
          </p:cNvGrpSpPr>
          <p:nvPr/>
        </p:nvGrpSpPr>
        <p:grpSpPr bwMode="auto">
          <a:xfrm>
            <a:off x="3124200" y="3810000"/>
            <a:ext cx="990600" cy="1125538"/>
            <a:chOff x="240" y="720"/>
            <a:chExt cx="624" cy="709"/>
          </a:xfrm>
        </p:grpSpPr>
        <p:sp>
          <p:nvSpPr>
            <p:cNvPr id="1053705" name="Text Box 9"/>
            <p:cNvSpPr txBox="1">
              <a:spLocks noChangeArrowheads="1"/>
            </p:cNvSpPr>
            <p:nvPr/>
          </p:nvSpPr>
          <p:spPr bwMode="auto">
            <a:xfrm>
              <a:off x="240" y="720"/>
              <a:ext cx="624" cy="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>
                  <a:latin typeface="Arial" pitchFamily="34" charset="0"/>
                </a:rPr>
                <a:t>20</a:t>
              </a:r>
            </a:p>
          </p:txBody>
        </p:sp>
        <p:sp>
          <p:nvSpPr>
            <p:cNvPr id="1053706" name="Text Box 10"/>
            <p:cNvSpPr txBox="1">
              <a:spLocks noChangeArrowheads="1"/>
            </p:cNvSpPr>
            <p:nvPr/>
          </p:nvSpPr>
          <p:spPr bwMode="auto">
            <a:xfrm>
              <a:off x="240" y="1096"/>
              <a:ext cx="624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0" lang="zh-CN" altLang="zh-CN" sz="2800">
                <a:latin typeface="Arial" pitchFamily="34" charset="0"/>
              </a:endParaRPr>
            </a:p>
          </p:txBody>
        </p:sp>
      </p:grpSp>
      <p:sp>
        <p:nvSpPr>
          <p:cNvPr id="1053707" name="Text Box 11"/>
          <p:cNvSpPr txBox="1">
            <a:spLocks noChangeArrowheads="1"/>
          </p:cNvSpPr>
          <p:nvPr/>
        </p:nvSpPr>
        <p:spPr bwMode="auto">
          <a:xfrm>
            <a:off x="1676400" y="3733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2000</a:t>
            </a:r>
          </a:p>
        </p:txBody>
      </p:sp>
      <p:sp>
        <p:nvSpPr>
          <p:cNvPr id="1053708" name="Text Box 12"/>
          <p:cNvSpPr txBox="1">
            <a:spLocks noChangeArrowheads="1"/>
          </p:cNvSpPr>
          <p:nvPr/>
        </p:nvSpPr>
        <p:spPr bwMode="auto">
          <a:xfrm>
            <a:off x="1905000" y="762000"/>
            <a:ext cx="990600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>
                <a:latin typeface="Arial" pitchFamily="34" charset="0"/>
              </a:rPr>
              <a:t>2000</a:t>
            </a:r>
          </a:p>
        </p:txBody>
      </p:sp>
      <p:sp>
        <p:nvSpPr>
          <p:cNvPr id="1053709" name="Line 13"/>
          <p:cNvSpPr>
            <a:spLocks noChangeShapeType="1"/>
          </p:cNvSpPr>
          <p:nvPr/>
        </p:nvSpPr>
        <p:spPr bwMode="auto">
          <a:xfrm>
            <a:off x="2362200" y="1219200"/>
            <a:ext cx="12954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53710" name="Group 14"/>
          <p:cNvGrpSpPr>
            <a:grpSpLocks/>
          </p:cNvGrpSpPr>
          <p:nvPr/>
        </p:nvGrpSpPr>
        <p:grpSpPr bwMode="auto">
          <a:xfrm>
            <a:off x="5562600" y="5091113"/>
            <a:ext cx="990600" cy="1125537"/>
            <a:chOff x="240" y="720"/>
            <a:chExt cx="624" cy="709"/>
          </a:xfrm>
        </p:grpSpPr>
        <p:sp>
          <p:nvSpPr>
            <p:cNvPr id="1053711" name="Text Box 15"/>
            <p:cNvSpPr txBox="1">
              <a:spLocks noChangeArrowheads="1"/>
            </p:cNvSpPr>
            <p:nvPr/>
          </p:nvSpPr>
          <p:spPr bwMode="auto">
            <a:xfrm>
              <a:off x="240" y="720"/>
              <a:ext cx="624" cy="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>
                  <a:latin typeface="Arial" pitchFamily="34" charset="0"/>
                </a:rPr>
                <a:t>30</a:t>
              </a:r>
            </a:p>
          </p:txBody>
        </p:sp>
        <p:sp>
          <p:nvSpPr>
            <p:cNvPr id="1053712" name="Text Box 16"/>
            <p:cNvSpPr txBox="1">
              <a:spLocks noChangeArrowheads="1"/>
            </p:cNvSpPr>
            <p:nvPr/>
          </p:nvSpPr>
          <p:spPr bwMode="auto">
            <a:xfrm>
              <a:off x="240" y="1096"/>
              <a:ext cx="624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0" lang="zh-CN" altLang="zh-CN" sz="2800">
                <a:latin typeface="Arial" pitchFamily="34" charset="0"/>
              </a:endParaRPr>
            </a:p>
          </p:txBody>
        </p:sp>
      </p:grpSp>
      <p:sp>
        <p:nvSpPr>
          <p:cNvPr id="1053713" name="Text Box 17"/>
          <p:cNvSpPr txBox="1">
            <a:spLocks noChangeArrowheads="1"/>
          </p:cNvSpPr>
          <p:nvPr/>
        </p:nvSpPr>
        <p:spPr bwMode="auto">
          <a:xfrm>
            <a:off x="5257800" y="4648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2008</a:t>
            </a:r>
          </a:p>
        </p:txBody>
      </p:sp>
      <p:sp>
        <p:nvSpPr>
          <p:cNvPr id="1053714" name="Text Box 18"/>
          <p:cNvSpPr txBox="1">
            <a:spLocks noChangeArrowheads="1"/>
          </p:cNvSpPr>
          <p:nvPr/>
        </p:nvSpPr>
        <p:spPr bwMode="auto">
          <a:xfrm>
            <a:off x="1219200" y="2514600"/>
            <a:ext cx="990600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>
                <a:latin typeface="Arial" pitchFamily="34" charset="0"/>
              </a:rPr>
              <a:t>2008</a:t>
            </a:r>
          </a:p>
        </p:txBody>
      </p:sp>
      <p:sp>
        <p:nvSpPr>
          <p:cNvPr id="1053715" name="Text Box 19"/>
          <p:cNvSpPr txBox="1">
            <a:spLocks noChangeArrowheads="1"/>
          </p:cNvSpPr>
          <p:nvPr/>
        </p:nvSpPr>
        <p:spPr bwMode="auto">
          <a:xfrm>
            <a:off x="5638800" y="5805488"/>
            <a:ext cx="99060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>
                <a:latin typeface="Arial" pitchFamily="34" charset="0"/>
              </a:rPr>
              <a:t>NULL</a:t>
            </a:r>
          </a:p>
        </p:txBody>
      </p:sp>
      <p:sp>
        <p:nvSpPr>
          <p:cNvPr id="1053716" name="Text Box 20"/>
          <p:cNvSpPr txBox="1">
            <a:spLocks noChangeArrowheads="1"/>
          </p:cNvSpPr>
          <p:nvPr/>
        </p:nvSpPr>
        <p:spPr bwMode="auto">
          <a:xfrm>
            <a:off x="3200400" y="4433888"/>
            <a:ext cx="99060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>
                <a:latin typeface="Arial" pitchFamily="34" charset="0"/>
              </a:rPr>
              <a:t>NULL</a:t>
            </a:r>
          </a:p>
        </p:txBody>
      </p:sp>
      <p:sp>
        <p:nvSpPr>
          <p:cNvPr id="1053717" name="Text Box 21"/>
          <p:cNvSpPr txBox="1">
            <a:spLocks noChangeArrowheads="1"/>
          </p:cNvSpPr>
          <p:nvPr/>
        </p:nvSpPr>
        <p:spPr bwMode="auto">
          <a:xfrm>
            <a:off x="3200400" y="4510088"/>
            <a:ext cx="99060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>
                <a:latin typeface="Arial" pitchFamily="34" charset="0"/>
              </a:rPr>
              <a:t>2008</a:t>
            </a:r>
          </a:p>
        </p:txBody>
      </p:sp>
      <p:sp>
        <p:nvSpPr>
          <p:cNvPr id="1053718" name="Line 22"/>
          <p:cNvSpPr>
            <a:spLocks noChangeShapeType="1"/>
          </p:cNvSpPr>
          <p:nvPr/>
        </p:nvSpPr>
        <p:spPr bwMode="auto">
          <a:xfrm>
            <a:off x="4267200" y="48768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719" name="Rectangle 23"/>
          <p:cNvSpPr>
            <a:spLocks noChangeArrowheads="1"/>
          </p:cNvSpPr>
          <p:nvPr/>
        </p:nvSpPr>
        <p:spPr bwMode="auto">
          <a:xfrm>
            <a:off x="4267200" y="457200"/>
            <a:ext cx="457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3200" b="1">
                <a:latin typeface="Arial" pitchFamily="34" charset="0"/>
                <a:ea typeface="楷体" pitchFamily="49" charset="-122"/>
              </a:rPr>
              <a:t>尾结点插入</a:t>
            </a:r>
          </a:p>
        </p:txBody>
      </p:sp>
    </p:spTree>
    <p:extLst>
      <p:ext uri="{BB962C8B-B14F-4D97-AF65-F5344CB8AC3E}">
        <p14:creationId xmlns:p14="http://schemas.microsoft.com/office/powerpoint/2010/main" val="405941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53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5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5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5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53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5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53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53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5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5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5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7" grpId="0"/>
      <p:bldP spid="1053708" grpId="0" animBg="1"/>
      <p:bldP spid="1053709" grpId="0" animBg="1"/>
      <p:bldP spid="1053713" grpId="0"/>
      <p:bldP spid="1053714" grpId="0" animBg="1"/>
      <p:bldP spid="1053715" grpId="0" animBg="1"/>
      <p:bldP spid="1053716" grpId="0" animBg="1"/>
      <p:bldP spid="1053717" grpId="0" animBg="1"/>
      <p:bldP spid="10537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箭头连接符 37"/>
          <p:cNvCxnSpPr/>
          <p:nvPr/>
        </p:nvCxnSpPr>
        <p:spPr>
          <a:xfrm flipV="1">
            <a:off x="2555776" y="3861048"/>
            <a:ext cx="360040" cy="5323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652" name="Text Box 4"/>
          <p:cNvSpPr txBox="1">
            <a:spLocks noChangeArrowheads="1"/>
          </p:cNvSpPr>
          <p:nvPr/>
        </p:nvSpPr>
        <p:spPr bwMode="auto">
          <a:xfrm>
            <a:off x="381000" y="533400"/>
            <a:ext cx="1177159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 dirty="0">
                <a:latin typeface="Arial" pitchFamily="34" charset="0"/>
              </a:rPr>
              <a:t>Head</a:t>
            </a:r>
          </a:p>
        </p:txBody>
      </p:sp>
      <p:sp>
        <p:nvSpPr>
          <p:cNvPr id="1051653" name="Rectangle 5"/>
          <p:cNvSpPr>
            <a:spLocks noChangeArrowheads="1"/>
          </p:cNvSpPr>
          <p:nvPr/>
        </p:nvSpPr>
        <p:spPr bwMode="auto">
          <a:xfrm>
            <a:off x="4302616" y="849610"/>
            <a:ext cx="45720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dirty="0" err="1" smtClean="0">
                <a:latin typeface="Arial" pitchFamily="34" charset="0"/>
              </a:rPr>
              <a:t>pEnd</a:t>
            </a:r>
            <a:r>
              <a:rPr lang="en-US" altLang="zh-CN" sz="3200" dirty="0" smtClean="0">
                <a:latin typeface="Arial" pitchFamily="34" charset="0"/>
              </a:rPr>
              <a:t> = Head;</a:t>
            </a:r>
          </a:p>
          <a:p>
            <a:r>
              <a:rPr lang="en-US" altLang="zh-CN" sz="3200" dirty="0" smtClean="0">
                <a:latin typeface="Arial" pitchFamily="34" charset="0"/>
              </a:rPr>
              <a:t>s = new Node;</a:t>
            </a:r>
          </a:p>
          <a:p>
            <a:r>
              <a:rPr lang="en-US" altLang="zh-CN" sz="3200" dirty="0" smtClean="0">
                <a:latin typeface="Arial" pitchFamily="34" charset="0"/>
              </a:rPr>
              <a:t>s-&gt;data = data, s-next= NULL;</a:t>
            </a:r>
          </a:p>
          <a:p>
            <a:r>
              <a:rPr kumimoji="0" lang="en-US" altLang="zh-CN" sz="3200" dirty="0" err="1" smtClean="0">
                <a:latin typeface="Arial" pitchFamily="34" charset="0"/>
              </a:rPr>
              <a:t>pEnd</a:t>
            </a:r>
            <a:r>
              <a:rPr lang="en-US" altLang="zh-CN" sz="3200" dirty="0" smtClean="0">
                <a:latin typeface="Arial" pitchFamily="34" charset="0"/>
              </a:rPr>
              <a:t>-&gt;next = s;</a:t>
            </a:r>
          </a:p>
          <a:p>
            <a:r>
              <a:rPr kumimoji="0" lang="en-US" altLang="zh-CN" sz="3200" dirty="0" err="1" smtClean="0">
                <a:latin typeface="Arial" pitchFamily="34" charset="0"/>
              </a:rPr>
              <a:t>pEnd</a:t>
            </a:r>
            <a:r>
              <a:rPr kumimoji="0" lang="en-US" altLang="zh-CN" sz="3200" dirty="0" smtClean="0">
                <a:latin typeface="Arial" pitchFamily="34" charset="0"/>
              </a:rPr>
              <a:t>=s;</a:t>
            </a:r>
            <a:endParaRPr kumimoji="0" lang="en-US" altLang="zh-CN" sz="3200" dirty="0">
              <a:latin typeface="Arial" pitchFamily="34" charset="0"/>
            </a:endParaRPr>
          </a:p>
        </p:txBody>
      </p:sp>
      <p:grpSp>
        <p:nvGrpSpPr>
          <p:cNvPr id="1051654" name="Group 6"/>
          <p:cNvGrpSpPr>
            <a:grpSpLocks/>
          </p:cNvGrpSpPr>
          <p:nvPr/>
        </p:nvGrpSpPr>
        <p:grpSpPr bwMode="auto">
          <a:xfrm>
            <a:off x="-228600" y="2362200"/>
            <a:ext cx="2438400" cy="519113"/>
            <a:chOff x="144" y="1776"/>
            <a:chExt cx="1392" cy="327"/>
          </a:xfrm>
        </p:grpSpPr>
        <p:sp>
          <p:nvSpPr>
            <p:cNvPr id="1051655" name="Text Box 7"/>
            <p:cNvSpPr txBox="1">
              <a:spLocks noChangeArrowheads="1"/>
            </p:cNvSpPr>
            <p:nvPr/>
          </p:nvSpPr>
          <p:spPr bwMode="auto">
            <a:xfrm>
              <a:off x="864" y="1776"/>
              <a:ext cx="67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Arial" pitchFamily="34" charset="0"/>
                </a:rPr>
                <a:t>2000</a:t>
              </a:r>
            </a:p>
          </p:txBody>
        </p:sp>
        <p:sp>
          <p:nvSpPr>
            <p:cNvPr id="1051656" name="Text Box 8"/>
            <p:cNvSpPr txBox="1">
              <a:spLocks noChangeArrowheads="1"/>
            </p:cNvSpPr>
            <p:nvPr/>
          </p:nvSpPr>
          <p:spPr bwMode="auto">
            <a:xfrm>
              <a:off x="144" y="1776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800" dirty="0">
                  <a:latin typeface="Arial" pitchFamily="34" charset="0"/>
                </a:rPr>
                <a:t>       s</a:t>
              </a:r>
            </a:p>
          </p:txBody>
        </p:sp>
      </p:grpSp>
      <p:grpSp>
        <p:nvGrpSpPr>
          <p:cNvPr id="1051657" name="Group 9"/>
          <p:cNvGrpSpPr>
            <a:grpSpLocks/>
          </p:cNvGrpSpPr>
          <p:nvPr/>
        </p:nvGrpSpPr>
        <p:grpSpPr bwMode="auto">
          <a:xfrm>
            <a:off x="2971800" y="3657600"/>
            <a:ext cx="990600" cy="1058863"/>
            <a:chOff x="240" y="720"/>
            <a:chExt cx="624" cy="667"/>
          </a:xfrm>
        </p:grpSpPr>
        <p:sp>
          <p:nvSpPr>
            <p:cNvPr id="1051658" name="Text Box 10"/>
            <p:cNvSpPr txBox="1">
              <a:spLocks noChangeArrowheads="1"/>
            </p:cNvSpPr>
            <p:nvPr/>
          </p:nvSpPr>
          <p:spPr bwMode="auto">
            <a:xfrm>
              <a:off x="240" y="720"/>
              <a:ext cx="624" cy="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dirty="0">
                  <a:latin typeface="Arial" pitchFamily="34" charset="0"/>
                </a:rPr>
                <a:t>20</a:t>
              </a:r>
            </a:p>
          </p:txBody>
        </p:sp>
        <p:sp>
          <p:nvSpPr>
            <p:cNvPr id="1051659" name="Text Box 11"/>
            <p:cNvSpPr txBox="1">
              <a:spLocks noChangeArrowheads="1"/>
            </p:cNvSpPr>
            <p:nvPr/>
          </p:nvSpPr>
          <p:spPr bwMode="auto">
            <a:xfrm>
              <a:off x="240" y="1096"/>
              <a:ext cx="624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400" dirty="0" smtClean="0">
                  <a:latin typeface="Arial" pitchFamily="34" charset="0"/>
                </a:rPr>
                <a:t>NULL</a:t>
              </a:r>
              <a:endParaRPr kumimoji="0" lang="zh-CN" altLang="zh-CN" sz="2400" dirty="0">
                <a:latin typeface="Arial" pitchFamily="34" charset="0"/>
              </a:endParaRPr>
            </a:p>
          </p:txBody>
        </p:sp>
      </p:grpSp>
      <p:sp>
        <p:nvSpPr>
          <p:cNvPr id="1051660" name="Text Box 12"/>
          <p:cNvSpPr txBox="1">
            <a:spLocks noChangeArrowheads="1"/>
          </p:cNvSpPr>
          <p:nvPr/>
        </p:nvSpPr>
        <p:spPr bwMode="auto">
          <a:xfrm>
            <a:off x="1928813" y="3581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2000</a:t>
            </a:r>
          </a:p>
        </p:txBody>
      </p:sp>
      <p:grpSp>
        <p:nvGrpSpPr>
          <p:cNvPr id="1051663" name="Group 15"/>
          <p:cNvGrpSpPr>
            <a:grpSpLocks/>
          </p:cNvGrpSpPr>
          <p:nvPr/>
        </p:nvGrpSpPr>
        <p:grpSpPr bwMode="auto">
          <a:xfrm>
            <a:off x="5410200" y="4938713"/>
            <a:ext cx="990600" cy="1058862"/>
            <a:chOff x="240" y="720"/>
            <a:chExt cx="624" cy="667"/>
          </a:xfrm>
        </p:grpSpPr>
        <p:sp>
          <p:nvSpPr>
            <p:cNvPr id="1051664" name="Text Box 16"/>
            <p:cNvSpPr txBox="1">
              <a:spLocks noChangeArrowheads="1"/>
            </p:cNvSpPr>
            <p:nvPr/>
          </p:nvSpPr>
          <p:spPr bwMode="auto">
            <a:xfrm>
              <a:off x="240" y="720"/>
              <a:ext cx="624" cy="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>
                  <a:latin typeface="Arial" pitchFamily="34" charset="0"/>
                </a:rPr>
                <a:t>30</a:t>
              </a:r>
            </a:p>
          </p:txBody>
        </p:sp>
        <p:sp>
          <p:nvSpPr>
            <p:cNvPr id="1051665" name="Text Box 17"/>
            <p:cNvSpPr txBox="1">
              <a:spLocks noChangeArrowheads="1"/>
            </p:cNvSpPr>
            <p:nvPr/>
          </p:nvSpPr>
          <p:spPr bwMode="auto">
            <a:xfrm>
              <a:off x="240" y="1096"/>
              <a:ext cx="624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400" dirty="0" smtClean="0">
                  <a:latin typeface="Arial" pitchFamily="34" charset="0"/>
                </a:rPr>
                <a:t>NULL</a:t>
              </a:r>
              <a:endParaRPr kumimoji="0" lang="zh-CN" altLang="zh-CN" sz="2400" dirty="0">
                <a:latin typeface="Arial" pitchFamily="34" charset="0"/>
              </a:endParaRPr>
            </a:p>
          </p:txBody>
        </p:sp>
      </p:grpSp>
      <p:sp>
        <p:nvSpPr>
          <p:cNvPr id="1051666" name="Text Box 18"/>
          <p:cNvSpPr txBox="1">
            <a:spLocks noChangeArrowheads="1"/>
          </p:cNvSpPr>
          <p:nvPr/>
        </p:nvSpPr>
        <p:spPr bwMode="auto">
          <a:xfrm>
            <a:off x="5105400" y="4495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dirty="0">
                <a:latin typeface="Arial" pitchFamily="34" charset="0"/>
              </a:rPr>
              <a:t>2008</a:t>
            </a:r>
          </a:p>
        </p:txBody>
      </p:sp>
      <p:sp>
        <p:nvSpPr>
          <p:cNvPr id="1051667" name="Text Box 19"/>
          <p:cNvSpPr txBox="1">
            <a:spLocks noChangeArrowheads="1"/>
          </p:cNvSpPr>
          <p:nvPr/>
        </p:nvSpPr>
        <p:spPr bwMode="auto">
          <a:xfrm>
            <a:off x="1066800" y="2362200"/>
            <a:ext cx="990600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dirty="0">
                <a:latin typeface="Arial" pitchFamily="34" charset="0"/>
              </a:rPr>
              <a:t>2008</a:t>
            </a:r>
          </a:p>
        </p:txBody>
      </p:sp>
      <p:sp>
        <p:nvSpPr>
          <p:cNvPr id="1051669" name="Line 21"/>
          <p:cNvSpPr>
            <a:spLocks noChangeShapeType="1"/>
          </p:cNvSpPr>
          <p:nvPr/>
        </p:nvSpPr>
        <p:spPr bwMode="auto">
          <a:xfrm>
            <a:off x="3886200" y="4668836"/>
            <a:ext cx="1524000" cy="4163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671" name="Rectangle 23"/>
          <p:cNvSpPr>
            <a:spLocks noChangeArrowheads="1"/>
          </p:cNvSpPr>
          <p:nvPr/>
        </p:nvSpPr>
        <p:spPr bwMode="auto">
          <a:xfrm>
            <a:off x="2286000" y="1219200"/>
            <a:ext cx="16002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674" name="Rectangle 26"/>
          <p:cNvSpPr>
            <a:spLocks noChangeArrowheads="1"/>
          </p:cNvSpPr>
          <p:nvPr/>
        </p:nvSpPr>
        <p:spPr bwMode="auto">
          <a:xfrm>
            <a:off x="4191000" y="228600"/>
            <a:ext cx="457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 smtClean="0">
                <a:latin typeface="Arial" pitchFamily="34" charset="0"/>
                <a:ea typeface="楷体" pitchFamily="49" charset="-122"/>
              </a:rPr>
              <a:t>带头结点表尾插入</a:t>
            </a:r>
            <a:endParaRPr kumimoji="0" lang="zh-CN" altLang="en-US" sz="3200" b="1" dirty="0">
              <a:latin typeface="Arial" pitchFamily="34" charset="0"/>
              <a:ea typeface="楷体" pitchFamily="49" charset="-122"/>
            </a:endParaRPr>
          </a:p>
        </p:txBody>
      </p:sp>
      <p:grpSp>
        <p:nvGrpSpPr>
          <p:cNvPr id="27" name="Group 9"/>
          <p:cNvGrpSpPr>
            <a:grpSpLocks/>
          </p:cNvGrpSpPr>
          <p:nvPr/>
        </p:nvGrpSpPr>
        <p:grpSpPr bwMode="auto">
          <a:xfrm>
            <a:off x="1781200" y="260647"/>
            <a:ext cx="990600" cy="1050925"/>
            <a:chOff x="240" y="720"/>
            <a:chExt cx="624" cy="662"/>
          </a:xfrm>
        </p:grpSpPr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240" y="720"/>
              <a:ext cx="624" cy="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0" lang="en-US" altLang="zh-CN" sz="3200" dirty="0">
                <a:latin typeface="Arial" pitchFamily="34" charset="0"/>
              </a:endParaRPr>
            </a:p>
          </p:txBody>
        </p:sp>
        <p:sp>
          <p:nvSpPr>
            <p:cNvPr id="29" name="Text Box 11"/>
            <p:cNvSpPr txBox="1">
              <a:spLocks noChangeArrowheads="1"/>
            </p:cNvSpPr>
            <p:nvPr/>
          </p:nvSpPr>
          <p:spPr bwMode="auto">
            <a:xfrm>
              <a:off x="240" y="1091"/>
              <a:ext cx="624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400" dirty="0" smtClean="0">
                  <a:latin typeface="Arial" pitchFamily="34" charset="0"/>
                </a:rPr>
                <a:t>NULL</a:t>
              </a:r>
              <a:endParaRPr kumimoji="0" lang="zh-CN" altLang="zh-CN" sz="2400" dirty="0">
                <a:latin typeface="Arial" pitchFamily="34" charset="0"/>
              </a:endParaRPr>
            </a:p>
          </p:txBody>
        </p:sp>
      </p:grpSp>
      <p:cxnSp>
        <p:nvCxnSpPr>
          <p:cNvPr id="3" name="直接箭头连接符 2"/>
          <p:cNvCxnSpPr/>
          <p:nvPr/>
        </p:nvCxnSpPr>
        <p:spPr>
          <a:xfrm flipV="1">
            <a:off x="1331640" y="260648"/>
            <a:ext cx="360040" cy="5323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662" name="Line 14"/>
          <p:cNvSpPr>
            <a:spLocks noChangeShapeType="1"/>
          </p:cNvSpPr>
          <p:nvPr/>
        </p:nvSpPr>
        <p:spPr bwMode="auto">
          <a:xfrm>
            <a:off x="2411760" y="1412776"/>
            <a:ext cx="1093439" cy="22448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1790700" y="897234"/>
            <a:ext cx="990600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dirty="0" smtClean="0">
                <a:latin typeface="Arial" pitchFamily="34" charset="0"/>
              </a:rPr>
              <a:t>2000</a:t>
            </a:r>
            <a:endParaRPr kumimoji="0" lang="en-US" altLang="zh-CN" sz="1800" dirty="0">
              <a:latin typeface="Arial" pitchFamily="34" charset="0"/>
            </a:endParaRP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3009899" y="4302124"/>
            <a:ext cx="952501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sz="1800">
                <a:latin typeface="Arial" pitchFamily="34" charset="0"/>
              </a:rPr>
              <a:t>2008</a:t>
            </a: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442513" y="1052736"/>
            <a:ext cx="11771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 smtClean="0">
                <a:latin typeface="Arial" pitchFamily="34" charset="0"/>
              </a:rPr>
              <a:t>pEnd</a:t>
            </a:r>
            <a:endParaRPr kumimoji="0" lang="en-US" altLang="zh-CN" sz="2800" dirty="0">
              <a:latin typeface="Arial" pitchFamily="34" charset="0"/>
            </a:endParaRP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6634769" y="5066020"/>
            <a:ext cx="11771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 smtClean="0">
                <a:latin typeface="Arial" pitchFamily="34" charset="0"/>
              </a:rPr>
              <a:t>pEnd</a:t>
            </a:r>
            <a:endParaRPr kumimoji="0" lang="en-US" altLang="zh-CN" sz="2800" dirty="0">
              <a:latin typeface="Arial" pitchFamily="34" charset="0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H="1" flipV="1">
            <a:off x="6400800" y="4966330"/>
            <a:ext cx="331440" cy="26615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1392459" y="598241"/>
            <a:ext cx="360472" cy="52650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1594641" y="4221088"/>
            <a:ext cx="11771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 smtClean="0">
                <a:latin typeface="Arial" pitchFamily="34" charset="0"/>
              </a:rPr>
              <a:t>pEnd</a:t>
            </a:r>
            <a:endParaRPr kumimoji="0" lang="en-US" altLang="zh-CN" sz="28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22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60" grpId="0"/>
      <p:bldP spid="1051666" grpId="0"/>
      <p:bldP spid="1051667" grpId="0" animBg="1"/>
      <p:bldP spid="1051669" grpId="0" animBg="1"/>
      <p:bldP spid="1051671" grpId="0" animBg="1"/>
      <p:bldP spid="1051662" grpId="0" animBg="1"/>
      <p:bldP spid="33" grpId="0" animBg="1"/>
      <p:bldP spid="34" grpId="0" animBg="1"/>
      <p:bldP spid="35" grpId="0"/>
      <p:bldP spid="39" grpId="0"/>
      <p:bldP spid="51" grpId="0"/>
      <p:bldP spid="51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8513" y="980728"/>
            <a:ext cx="8497887" cy="475456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Node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insert(Node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800" dirty="0" err="1" smtClean="0">
                <a:latin typeface="楷体" pitchFamily="49" charset="-122"/>
                <a:ea typeface="楷体" pitchFamily="49" charset="-122"/>
              </a:rPr>
              <a:t>head,int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   e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800" dirty="0" err="1" smtClean="0">
                <a:latin typeface="楷体" pitchFamily="49" charset="-122"/>
                <a:ea typeface="楷体" pitchFamily="49" charset="-122"/>
              </a:rPr>
              <a:t>int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i)  </a:t>
            </a:r>
          </a:p>
          <a:p>
            <a:pPr>
              <a:buFontTx/>
              <a:buNone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   //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在第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个位置插入数据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e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  <a:p>
            <a:pPr>
              <a:buFontTx/>
              <a:buNone/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(2) 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Node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delete(Node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800" dirty="0" err="1" smtClean="0">
                <a:latin typeface="楷体" pitchFamily="49" charset="-122"/>
                <a:ea typeface="楷体" pitchFamily="49" charset="-122"/>
              </a:rPr>
              <a:t>head,int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e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)</a:t>
            </a:r>
          </a:p>
          <a:p>
            <a:pPr>
              <a:buFontTx/>
              <a:buNone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 //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实现删除链表中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的元素值为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e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的结点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  <a:p>
            <a:pPr>
              <a:buFontTx/>
              <a:buNone/>
            </a:pP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75204" name="Text Box 4"/>
          <p:cNvSpPr txBox="1">
            <a:spLocks noChangeArrowheads="1"/>
          </p:cNvSpPr>
          <p:nvPr/>
        </p:nvSpPr>
        <p:spPr bwMode="auto">
          <a:xfrm>
            <a:off x="6400800" y="5867400"/>
            <a:ext cx="2590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dirty="0" smtClean="0">
                <a:latin typeface="Arial" pitchFamily="34" charset="0"/>
              </a:rPr>
              <a:t>exc10_2.cpp</a:t>
            </a:r>
            <a:endParaRPr kumimoji="0" lang="en-US" altLang="zh-CN" sz="3200" dirty="0">
              <a:latin typeface="Arial" pitchFamily="34" charset="0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57200" y="274638"/>
            <a:ext cx="8229600" cy="868346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  <a:extLst/>
          </a:lstStyle>
          <a:p>
            <a:r>
              <a:rPr lang="en-US" altLang="zh-CN" dirty="0" smtClean="0"/>
              <a:t>7.</a:t>
            </a:r>
            <a:r>
              <a:rPr lang="zh-CN" altLang="en-US" dirty="0" smtClean="0"/>
              <a:t>删除和插入链表结点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89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794" name="Group 2"/>
          <p:cNvGrpSpPr>
            <a:grpSpLocks/>
          </p:cNvGrpSpPr>
          <p:nvPr/>
        </p:nvGrpSpPr>
        <p:grpSpPr bwMode="auto">
          <a:xfrm>
            <a:off x="381000" y="1770063"/>
            <a:ext cx="990600" cy="1125537"/>
            <a:chOff x="240" y="720"/>
            <a:chExt cx="624" cy="709"/>
          </a:xfrm>
        </p:grpSpPr>
        <p:sp>
          <p:nvSpPr>
            <p:cNvPr id="1057795" name="Text Box 3"/>
            <p:cNvSpPr txBox="1">
              <a:spLocks noChangeArrowheads="1"/>
            </p:cNvSpPr>
            <p:nvPr/>
          </p:nvSpPr>
          <p:spPr bwMode="auto">
            <a:xfrm>
              <a:off x="240" y="720"/>
              <a:ext cx="624" cy="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>
                  <a:latin typeface="Arial" pitchFamily="34" charset="0"/>
                </a:rPr>
                <a:t>20</a:t>
              </a:r>
            </a:p>
          </p:txBody>
        </p:sp>
        <p:sp>
          <p:nvSpPr>
            <p:cNvPr id="1057796" name="Text Box 4"/>
            <p:cNvSpPr txBox="1">
              <a:spLocks noChangeArrowheads="1"/>
            </p:cNvSpPr>
            <p:nvPr/>
          </p:nvSpPr>
          <p:spPr bwMode="auto">
            <a:xfrm>
              <a:off x="240" y="1096"/>
              <a:ext cx="624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800">
                  <a:latin typeface="Arial" pitchFamily="34" charset="0"/>
                </a:rPr>
                <a:t>2020</a:t>
              </a:r>
            </a:p>
          </p:txBody>
        </p:sp>
      </p:grpSp>
      <p:grpSp>
        <p:nvGrpSpPr>
          <p:cNvPr id="1057797" name="Group 5"/>
          <p:cNvGrpSpPr>
            <a:grpSpLocks/>
          </p:cNvGrpSpPr>
          <p:nvPr/>
        </p:nvGrpSpPr>
        <p:grpSpPr bwMode="auto">
          <a:xfrm>
            <a:off x="2286000" y="3281363"/>
            <a:ext cx="990600" cy="1062037"/>
            <a:chOff x="240" y="720"/>
            <a:chExt cx="624" cy="669"/>
          </a:xfrm>
        </p:grpSpPr>
        <p:sp>
          <p:nvSpPr>
            <p:cNvPr id="1057798" name="Text Box 6"/>
            <p:cNvSpPr txBox="1">
              <a:spLocks noChangeArrowheads="1"/>
            </p:cNvSpPr>
            <p:nvPr/>
          </p:nvSpPr>
          <p:spPr bwMode="auto">
            <a:xfrm>
              <a:off x="240" y="720"/>
              <a:ext cx="624" cy="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>
                  <a:latin typeface="Arial" pitchFamily="34" charset="0"/>
                </a:rPr>
                <a:t>30</a:t>
              </a:r>
            </a:p>
          </p:txBody>
        </p:sp>
        <p:sp>
          <p:nvSpPr>
            <p:cNvPr id="1057799" name="Text Box 7"/>
            <p:cNvSpPr txBox="1">
              <a:spLocks noChangeArrowheads="1"/>
            </p:cNvSpPr>
            <p:nvPr/>
          </p:nvSpPr>
          <p:spPr bwMode="auto">
            <a:xfrm>
              <a:off x="240" y="1095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0" lang="zh-CN" altLang="zh-CN">
                <a:latin typeface="Arial" pitchFamily="34" charset="0"/>
              </a:endParaRPr>
            </a:p>
          </p:txBody>
        </p:sp>
      </p:grpSp>
      <p:grpSp>
        <p:nvGrpSpPr>
          <p:cNvPr id="1057800" name="Group 8"/>
          <p:cNvGrpSpPr>
            <a:grpSpLocks/>
          </p:cNvGrpSpPr>
          <p:nvPr/>
        </p:nvGrpSpPr>
        <p:grpSpPr bwMode="auto">
          <a:xfrm>
            <a:off x="4495800" y="1770063"/>
            <a:ext cx="990600" cy="1123950"/>
            <a:chOff x="240" y="720"/>
            <a:chExt cx="624" cy="708"/>
          </a:xfrm>
        </p:grpSpPr>
        <p:sp>
          <p:nvSpPr>
            <p:cNvPr id="1057801" name="Text Box 9"/>
            <p:cNvSpPr txBox="1">
              <a:spLocks noChangeArrowheads="1"/>
            </p:cNvSpPr>
            <p:nvPr/>
          </p:nvSpPr>
          <p:spPr bwMode="auto">
            <a:xfrm>
              <a:off x="240" y="720"/>
              <a:ext cx="624" cy="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>
                  <a:latin typeface="Arial" pitchFamily="34" charset="0"/>
                </a:rPr>
                <a:t>25</a:t>
              </a:r>
            </a:p>
          </p:txBody>
        </p:sp>
        <p:sp>
          <p:nvSpPr>
            <p:cNvPr id="1057802" name="Text Box 10"/>
            <p:cNvSpPr txBox="1">
              <a:spLocks noChangeArrowheads="1"/>
            </p:cNvSpPr>
            <p:nvPr/>
          </p:nvSpPr>
          <p:spPr bwMode="auto">
            <a:xfrm>
              <a:off x="240" y="1095"/>
              <a:ext cx="624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800">
                  <a:latin typeface="Arial" pitchFamily="34" charset="0"/>
                </a:rPr>
                <a:t>2010</a:t>
              </a:r>
            </a:p>
          </p:txBody>
        </p:sp>
      </p:grpSp>
      <p:grpSp>
        <p:nvGrpSpPr>
          <p:cNvPr id="1057803" name="Group 11"/>
          <p:cNvGrpSpPr>
            <a:grpSpLocks/>
          </p:cNvGrpSpPr>
          <p:nvPr/>
        </p:nvGrpSpPr>
        <p:grpSpPr bwMode="auto">
          <a:xfrm>
            <a:off x="6553200" y="1770063"/>
            <a:ext cx="990600" cy="1062037"/>
            <a:chOff x="240" y="720"/>
            <a:chExt cx="624" cy="669"/>
          </a:xfrm>
        </p:grpSpPr>
        <p:sp>
          <p:nvSpPr>
            <p:cNvPr id="1057804" name="Text Box 12"/>
            <p:cNvSpPr txBox="1">
              <a:spLocks noChangeArrowheads="1"/>
            </p:cNvSpPr>
            <p:nvPr/>
          </p:nvSpPr>
          <p:spPr bwMode="auto">
            <a:xfrm>
              <a:off x="240" y="720"/>
              <a:ext cx="624" cy="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>
                  <a:latin typeface="Arial" pitchFamily="34" charset="0"/>
                </a:rPr>
                <a:t>40</a:t>
              </a:r>
            </a:p>
          </p:txBody>
        </p:sp>
        <p:sp>
          <p:nvSpPr>
            <p:cNvPr id="1057805" name="Text Box 13"/>
            <p:cNvSpPr txBox="1">
              <a:spLocks noChangeArrowheads="1"/>
            </p:cNvSpPr>
            <p:nvPr/>
          </p:nvSpPr>
          <p:spPr bwMode="auto">
            <a:xfrm>
              <a:off x="240" y="1095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Arial" pitchFamily="34" charset="0"/>
                </a:rPr>
                <a:t>NULL</a:t>
              </a:r>
            </a:p>
          </p:txBody>
        </p:sp>
      </p:grpSp>
      <p:sp>
        <p:nvSpPr>
          <p:cNvPr id="1057806" name="Text Box 14"/>
          <p:cNvSpPr txBox="1">
            <a:spLocks noChangeArrowheads="1"/>
          </p:cNvSpPr>
          <p:nvPr/>
        </p:nvSpPr>
        <p:spPr bwMode="auto">
          <a:xfrm>
            <a:off x="0" y="1236663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2000</a:t>
            </a:r>
          </a:p>
        </p:txBody>
      </p:sp>
      <p:sp>
        <p:nvSpPr>
          <p:cNvPr id="1057807" name="Text Box 15"/>
          <p:cNvSpPr txBox="1">
            <a:spLocks noChangeArrowheads="1"/>
          </p:cNvSpPr>
          <p:nvPr/>
        </p:nvSpPr>
        <p:spPr bwMode="auto">
          <a:xfrm>
            <a:off x="1676400" y="2971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2040</a:t>
            </a:r>
          </a:p>
        </p:txBody>
      </p:sp>
      <p:sp>
        <p:nvSpPr>
          <p:cNvPr id="1057808" name="Text Box 16"/>
          <p:cNvSpPr txBox="1">
            <a:spLocks noChangeArrowheads="1"/>
          </p:cNvSpPr>
          <p:nvPr/>
        </p:nvSpPr>
        <p:spPr bwMode="auto">
          <a:xfrm>
            <a:off x="3733800" y="1312863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2020</a:t>
            </a:r>
          </a:p>
        </p:txBody>
      </p:sp>
      <p:sp>
        <p:nvSpPr>
          <p:cNvPr id="1057809" name="Text Box 17"/>
          <p:cNvSpPr txBox="1">
            <a:spLocks noChangeArrowheads="1"/>
          </p:cNvSpPr>
          <p:nvPr/>
        </p:nvSpPr>
        <p:spPr bwMode="auto">
          <a:xfrm>
            <a:off x="6019800" y="1312863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2010</a:t>
            </a:r>
          </a:p>
        </p:txBody>
      </p:sp>
      <p:cxnSp>
        <p:nvCxnSpPr>
          <p:cNvPr id="1057810" name="AutoShape 18"/>
          <p:cNvCxnSpPr>
            <a:cxnSpLocks noChangeShapeType="1"/>
          </p:cNvCxnSpPr>
          <p:nvPr/>
        </p:nvCxnSpPr>
        <p:spPr bwMode="auto">
          <a:xfrm flipV="1">
            <a:off x="5486400" y="2074863"/>
            <a:ext cx="1143000" cy="533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7811" name="Rectangle 19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kumimoji="0" lang="zh-CN" altLang="en-US" sz="4400" dirty="0" smtClean="0">
                <a:solidFill>
                  <a:schemeClr val="tx2"/>
                </a:solidFill>
                <a:latin typeface="Arial" pitchFamily="34" charset="0"/>
                <a:ea typeface="楷体" pitchFamily="49" charset="-122"/>
              </a:rPr>
              <a:t>插入结点</a:t>
            </a:r>
            <a:r>
              <a:rPr kumimoji="0" lang="en-US" altLang="zh-CN" sz="4400" dirty="0" smtClean="0">
                <a:solidFill>
                  <a:schemeClr val="tx2"/>
                </a:solidFill>
                <a:latin typeface="Arial" pitchFamily="34" charset="0"/>
                <a:ea typeface="楷体" pitchFamily="49" charset="-122"/>
              </a:rPr>
              <a:t>(</a:t>
            </a:r>
            <a:r>
              <a:rPr lang="zh-CN" altLang="en-US" sz="4400" dirty="0" smtClean="0">
                <a:solidFill>
                  <a:schemeClr val="tx2"/>
                </a:solidFill>
                <a:latin typeface="Arial" pitchFamily="34" charset="0"/>
                <a:ea typeface="楷体" pitchFamily="49" charset="-122"/>
              </a:rPr>
              <a:t>带头结点</a:t>
            </a:r>
            <a:r>
              <a:rPr lang="en-US" altLang="zh-CN" sz="4400" dirty="0" smtClean="0">
                <a:solidFill>
                  <a:schemeClr val="tx2"/>
                </a:solidFill>
                <a:latin typeface="Arial" pitchFamily="34" charset="0"/>
                <a:ea typeface="楷体" pitchFamily="49" charset="-122"/>
              </a:rPr>
              <a:t>)</a:t>
            </a:r>
            <a:endParaRPr kumimoji="0" lang="zh-CN" altLang="en-US" sz="4400" dirty="0">
              <a:solidFill>
                <a:schemeClr val="tx2"/>
              </a:solidFill>
              <a:latin typeface="Arial" pitchFamily="34" charset="0"/>
              <a:ea typeface="楷体" pitchFamily="49" charset="-122"/>
            </a:endParaRPr>
          </a:p>
        </p:txBody>
      </p:sp>
      <p:grpSp>
        <p:nvGrpSpPr>
          <p:cNvPr id="1057812" name="Group 20"/>
          <p:cNvGrpSpPr>
            <a:grpSpLocks/>
          </p:cNvGrpSpPr>
          <p:nvPr/>
        </p:nvGrpSpPr>
        <p:grpSpPr bwMode="auto">
          <a:xfrm>
            <a:off x="990600" y="685800"/>
            <a:ext cx="838200" cy="990600"/>
            <a:chOff x="576" y="96"/>
            <a:chExt cx="528" cy="624"/>
          </a:xfrm>
        </p:grpSpPr>
        <p:sp>
          <p:nvSpPr>
            <p:cNvPr id="1057813" name="Line 21"/>
            <p:cNvSpPr>
              <a:spLocks noChangeShapeType="1"/>
            </p:cNvSpPr>
            <p:nvPr/>
          </p:nvSpPr>
          <p:spPr bwMode="auto">
            <a:xfrm flipH="1">
              <a:off x="576" y="38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814" name="Text Box 22"/>
            <p:cNvSpPr txBox="1">
              <a:spLocks noChangeArrowheads="1"/>
            </p:cNvSpPr>
            <p:nvPr/>
          </p:nvSpPr>
          <p:spPr bwMode="auto">
            <a:xfrm>
              <a:off x="672" y="9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Arial" pitchFamily="34" charset="0"/>
                </a:rPr>
                <a:t>p</a:t>
              </a:r>
            </a:p>
          </p:txBody>
        </p:sp>
      </p:grpSp>
      <p:cxnSp>
        <p:nvCxnSpPr>
          <p:cNvPr id="1057815" name="AutoShape 23"/>
          <p:cNvCxnSpPr>
            <a:cxnSpLocks noChangeShapeType="1"/>
            <a:stCxn id="1057796" idx="3"/>
            <a:endCxn id="1057801" idx="1"/>
          </p:cNvCxnSpPr>
          <p:nvPr/>
        </p:nvCxnSpPr>
        <p:spPr bwMode="auto">
          <a:xfrm flipV="1">
            <a:off x="1371600" y="2065338"/>
            <a:ext cx="3124200" cy="56673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7816" name="Text Box 24"/>
          <p:cNvSpPr txBox="1">
            <a:spLocks noChangeArrowheads="1"/>
          </p:cNvSpPr>
          <p:nvPr/>
        </p:nvSpPr>
        <p:spPr bwMode="auto">
          <a:xfrm>
            <a:off x="1524000" y="4648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latin typeface="Arial" pitchFamily="34" charset="0"/>
              </a:rPr>
              <a:t>s</a:t>
            </a:r>
          </a:p>
        </p:txBody>
      </p:sp>
      <p:sp>
        <p:nvSpPr>
          <p:cNvPr id="1057817" name="Line 25"/>
          <p:cNvSpPr>
            <a:spLocks noChangeShapeType="1"/>
          </p:cNvSpPr>
          <p:nvPr/>
        </p:nvSpPr>
        <p:spPr bwMode="auto">
          <a:xfrm flipV="1">
            <a:off x="1828800" y="4419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7818" name="Text Box 26"/>
          <p:cNvSpPr txBox="1">
            <a:spLocks noChangeArrowheads="1"/>
          </p:cNvSpPr>
          <p:nvPr/>
        </p:nvSpPr>
        <p:spPr bwMode="auto">
          <a:xfrm>
            <a:off x="4267200" y="3138488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 sz="2800">
                <a:latin typeface="楷体" pitchFamily="49" charset="-122"/>
                <a:ea typeface="楷体" pitchFamily="49" charset="-122"/>
              </a:rPr>
              <a:t>在结点</a:t>
            </a:r>
            <a:r>
              <a:rPr kumimoji="0" lang="en-US" altLang="zh-CN" sz="2800">
                <a:latin typeface="楷体" pitchFamily="49" charset="-122"/>
                <a:ea typeface="楷体" pitchFamily="49" charset="-122"/>
              </a:rPr>
              <a:t>p</a:t>
            </a:r>
            <a:r>
              <a:rPr kumimoji="0" lang="zh-CN" altLang="en-US" sz="2800">
                <a:latin typeface="楷体" pitchFamily="49" charset="-122"/>
                <a:ea typeface="楷体" pitchFamily="49" charset="-122"/>
              </a:rPr>
              <a:t>后插入结点</a:t>
            </a:r>
            <a:r>
              <a:rPr kumimoji="0" lang="en-US" altLang="zh-CN" sz="2800">
                <a:latin typeface="楷体" pitchFamily="49" charset="-122"/>
                <a:ea typeface="楷体" pitchFamily="49" charset="-122"/>
              </a:rPr>
              <a:t>30</a:t>
            </a:r>
            <a:r>
              <a:rPr kumimoji="0" lang="en-US" altLang="zh-CN" sz="2800">
                <a:latin typeface="Arial" pitchFamily="34" charset="0"/>
              </a:rPr>
              <a:t>:</a:t>
            </a:r>
          </a:p>
        </p:txBody>
      </p:sp>
      <p:sp>
        <p:nvSpPr>
          <p:cNvPr id="1057819" name="Text Box 27"/>
          <p:cNvSpPr txBox="1">
            <a:spLocks noChangeArrowheads="1"/>
          </p:cNvSpPr>
          <p:nvPr/>
        </p:nvSpPr>
        <p:spPr bwMode="auto">
          <a:xfrm>
            <a:off x="4419600" y="3671888"/>
            <a:ext cx="4495800" cy="1557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en-US" altLang="zh-CN" sz="2800" dirty="0" smtClean="0">
                <a:latin typeface="Arial" pitchFamily="34" charset="0"/>
              </a:rPr>
              <a:t>Node </a:t>
            </a:r>
            <a:r>
              <a:rPr kumimoji="0" lang="en-US" altLang="zh-CN" sz="2800" dirty="0">
                <a:latin typeface="Arial" pitchFamily="34" charset="0"/>
              </a:rPr>
              <a:t>*s;</a:t>
            </a:r>
          </a:p>
          <a:p>
            <a:pPr>
              <a:spcBef>
                <a:spcPct val="20000"/>
              </a:spcBef>
            </a:pPr>
            <a:r>
              <a:rPr kumimoji="0" lang="en-US" altLang="zh-CN" sz="2800" dirty="0" smtClean="0">
                <a:latin typeface="Arial" pitchFamily="34" charset="0"/>
              </a:rPr>
              <a:t>s = new Node;</a:t>
            </a:r>
            <a:endParaRPr kumimoji="0" lang="en-US" altLang="zh-CN" sz="2800" dirty="0">
              <a:latin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kumimoji="0" lang="en-US" altLang="zh-CN" sz="2800" dirty="0">
                <a:latin typeface="Arial" pitchFamily="34" charset="0"/>
              </a:rPr>
              <a:t>s-&gt;data=30;</a:t>
            </a:r>
          </a:p>
        </p:txBody>
      </p:sp>
      <p:sp>
        <p:nvSpPr>
          <p:cNvPr id="1057820" name="Text Box 28"/>
          <p:cNvSpPr txBox="1">
            <a:spLocks noChangeArrowheads="1"/>
          </p:cNvSpPr>
          <p:nvPr/>
        </p:nvSpPr>
        <p:spPr bwMode="auto">
          <a:xfrm>
            <a:off x="4419600" y="5301208"/>
            <a:ext cx="44958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en-US" altLang="zh-CN" sz="2800" dirty="0">
                <a:latin typeface="Arial" pitchFamily="34" charset="0"/>
              </a:rPr>
              <a:t>s-&gt;next=p-&gt;next;</a:t>
            </a:r>
          </a:p>
          <a:p>
            <a:pPr>
              <a:spcBef>
                <a:spcPct val="20000"/>
              </a:spcBef>
            </a:pPr>
            <a:r>
              <a:rPr kumimoji="0" lang="en-US" altLang="zh-CN" sz="2800" dirty="0">
                <a:latin typeface="Arial" pitchFamily="34" charset="0"/>
              </a:rPr>
              <a:t>p-&gt;next=s;</a:t>
            </a:r>
          </a:p>
        </p:txBody>
      </p:sp>
      <p:sp>
        <p:nvSpPr>
          <p:cNvPr id="1057821" name="Text Box 29"/>
          <p:cNvSpPr txBox="1">
            <a:spLocks noChangeArrowheads="1"/>
          </p:cNvSpPr>
          <p:nvPr/>
        </p:nvSpPr>
        <p:spPr bwMode="auto">
          <a:xfrm>
            <a:off x="2362200" y="3886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latin typeface="Arial" pitchFamily="34" charset="0"/>
              </a:rPr>
              <a:t>2020</a:t>
            </a:r>
          </a:p>
        </p:txBody>
      </p:sp>
      <p:sp>
        <p:nvSpPr>
          <p:cNvPr id="1057822" name="Text Box 30"/>
          <p:cNvSpPr txBox="1">
            <a:spLocks noChangeArrowheads="1"/>
          </p:cNvSpPr>
          <p:nvPr/>
        </p:nvSpPr>
        <p:spPr bwMode="auto">
          <a:xfrm>
            <a:off x="457200" y="2438400"/>
            <a:ext cx="990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latin typeface="Arial" pitchFamily="34" charset="0"/>
              </a:rPr>
              <a:t>2040</a:t>
            </a:r>
          </a:p>
        </p:txBody>
      </p:sp>
      <p:sp>
        <p:nvSpPr>
          <p:cNvPr id="1057823" name="Rectangle 31"/>
          <p:cNvSpPr>
            <a:spLocks noChangeArrowheads="1"/>
          </p:cNvSpPr>
          <p:nvPr/>
        </p:nvSpPr>
        <p:spPr bwMode="auto">
          <a:xfrm>
            <a:off x="1447800" y="1905000"/>
            <a:ext cx="29718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057824" name="AutoShape 32"/>
          <p:cNvCxnSpPr>
            <a:cxnSpLocks noChangeShapeType="1"/>
            <a:stCxn id="1057821" idx="3"/>
            <a:endCxn id="1057801" idx="1"/>
          </p:cNvCxnSpPr>
          <p:nvPr/>
        </p:nvCxnSpPr>
        <p:spPr bwMode="auto">
          <a:xfrm flipV="1">
            <a:off x="3276600" y="2065338"/>
            <a:ext cx="1219200" cy="20494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7825" name="AutoShape 33"/>
          <p:cNvCxnSpPr>
            <a:cxnSpLocks noChangeShapeType="1"/>
            <a:stCxn id="1057822" idx="3"/>
            <a:endCxn id="1057798" idx="1"/>
          </p:cNvCxnSpPr>
          <p:nvPr/>
        </p:nvCxnSpPr>
        <p:spPr bwMode="auto">
          <a:xfrm>
            <a:off x="1447800" y="2667000"/>
            <a:ext cx="838200" cy="90963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0603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5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5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5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5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5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57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5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57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5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5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57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7807" grpId="0" autoUpdateAnimBg="0"/>
      <p:bldP spid="1057816" grpId="0" autoUpdateAnimBg="0"/>
      <p:bldP spid="1057817" grpId="0" animBg="1"/>
      <p:bldP spid="1057818" grpId="0" autoUpdateAnimBg="0"/>
      <p:bldP spid="1057819" grpId="0" autoUpdateAnimBg="0"/>
      <p:bldP spid="1057820" grpId="0" autoUpdateAnimBg="0"/>
      <p:bldP spid="1057821" grpId="0" autoUpdateAnimBg="0"/>
      <p:bldP spid="1057822" grpId="0" animBg="1" autoUpdateAnimBg="0"/>
      <p:bldP spid="10578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890" name="Group 2"/>
          <p:cNvGrpSpPr>
            <a:grpSpLocks/>
          </p:cNvGrpSpPr>
          <p:nvPr/>
        </p:nvGrpSpPr>
        <p:grpSpPr bwMode="auto">
          <a:xfrm>
            <a:off x="2286000" y="3281363"/>
            <a:ext cx="990600" cy="1062037"/>
            <a:chOff x="240" y="720"/>
            <a:chExt cx="624" cy="669"/>
          </a:xfrm>
        </p:grpSpPr>
        <p:sp>
          <p:nvSpPr>
            <p:cNvPr id="1061891" name="Text Box 3"/>
            <p:cNvSpPr txBox="1">
              <a:spLocks noChangeArrowheads="1"/>
            </p:cNvSpPr>
            <p:nvPr/>
          </p:nvSpPr>
          <p:spPr bwMode="auto">
            <a:xfrm>
              <a:off x="240" y="720"/>
              <a:ext cx="624" cy="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>
                  <a:latin typeface="Arial" pitchFamily="34" charset="0"/>
                </a:rPr>
                <a:t>30</a:t>
              </a:r>
            </a:p>
          </p:txBody>
        </p:sp>
        <p:sp>
          <p:nvSpPr>
            <p:cNvPr id="1061892" name="Text Box 4"/>
            <p:cNvSpPr txBox="1">
              <a:spLocks noChangeArrowheads="1"/>
            </p:cNvSpPr>
            <p:nvPr/>
          </p:nvSpPr>
          <p:spPr bwMode="auto">
            <a:xfrm>
              <a:off x="240" y="1095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Arial" pitchFamily="34" charset="0"/>
                </a:rPr>
                <a:t>2020</a:t>
              </a:r>
            </a:p>
          </p:txBody>
        </p:sp>
      </p:grpSp>
      <p:grpSp>
        <p:nvGrpSpPr>
          <p:cNvPr id="1061893" name="Group 5"/>
          <p:cNvGrpSpPr>
            <a:grpSpLocks/>
          </p:cNvGrpSpPr>
          <p:nvPr/>
        </p:nvGrpSpPr>
        <p:grpSpPr bwMode="auto">
          <a:xfrm>
            <a:off x="381000" y="1770063"/>
            <a:ext cx="990600" cy="1125537"/>
            <a:chOff x="240" y="720"/>
            <a:chExt cx="624" cy="709"/>
          </a:xfrm>
        </p:grpSpPr>
        <p:sp>
          <p:nvSpPr>
            <p:cNvPr id="1061894" name="Text Box 6"/>
            <p:cNvSpPr txBox="1">
              <a:spLocks noChangeArrowheads="1"/>
            </p:cNvSpPr>
            <p:nvPr/>
          </p:nvSpPr>
          <p:spPr bwMode="auto">
            <a:xfrm>
              <a:off x="240" y="720"/>
              <a:ext cx="624" cy="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>
                  <a:latin typeface="Arial" pitchFamily="34" charset="0"/>
                </a:rPr>
                <a:t>20</a:t>
              </a:r>
            </a:p>
          </p:txBody>
        </p:sp>
        <p:sp>
          <p:nvSpPr>
            <p:cNvPr id="1061895" name="Text Box 7"/>
            <p:cNvSpPr txBox="1">
              <a:spLocks noChangeArrowheads="1"/>
            </p:cNvSpPr>
            <p:nvPr/>
          </p:nvSpPr>
          <p:spPr bwMode="auto">
            <a:xfrm>
              <a:off x="240" y="1096"/>
              <a:ext cx="624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800">
                  <a:latin typeface="Arial" pitchFamily="34" charset="0"/>
                </a:rPr>
                <a:t>2040</a:t>
              </a:r>
            </a:p>
          </p:txBody>
        </p:sp>
      </p:grpSp>
      <p:grpSp>
        <p:nvGrpSpPr>
          <p:cNvPr id="1061896" name="Group 8"/>
          <p:cNvGrpSpPr>
            <a:grpSpLocks/>
          </p:cNvGrpSpPr>
          <p:nvPr/>
        </p:nvGrpSpPr>
        <p:grpSpPr bwMode="auto">
          <a:xfrm>
            <a:off x="4495800" y="1770063"/>
            <a:ext cx="990600" cy="1123950"/>
            <a:chOff x="240" y="720"/>
            <a:chExt cx="624" cy="708"/>
          </a:xfrm>
        </p:grpSpPr>
        <p:sp>
          <p:nvSpPr>
            <p:cNvPr id="1061897" name="Text Box 9"/>
            <p:cNvSpPr txBox="1">
              <a:spLocks noChangeArrowheads="1"/>
            </p:cNvSpPr>
            <p:nvPr/>
          </p:nvSpPr>
          <p:spPr bwMode="auto">
            <a:xfrm>
              <a:off x="240" y="720"/>
              <a:ext cx="624" cy="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>
                  <a:latin typeface="Arial" pitchFamily="34" charset="0"/>
                </a:rPr>
                <a:t>25</a:t>
              </a:r>
            </a:p>
          </p:txBody>
        </p:sp>
        <p:sp>
          <p:nvSpPr>
            <p:cNvPr id="1061898" name="Text Box 10"/>
            <p:cNvSpPr txBox="1">
              <a:spLocks noChangeArrowheads="1"/>
            </p:cNvSpPr>
            <p:nvPr/>
          </p:nvSpPr>
          <p:spPr bwMode="auto">
            <a:xfrm>
              <a:off x="240" y="1095"/>
              <a:ext cx="624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800">
                  <a:latin typeface="Arial" pitchFamily="34" charset="0"/>
                </a:rPr>
                <a:t>2010</a:t>
              </a:r>
            </a:p>
          </p:txBody>
        </p:sp>
      </p:grpSp>
      <p:grpSp>
        <p:nvGrpSpPr>
          <p:cNvPr id="1061899" name="Group 11"/>
          <p:cNvGrpSpPr>
            <a:grpSpLocks/>
          </p:cNvGrpSpPr>
          <p:nvPr/>
        </p:nvGrpSpPr>
        <p:grpSpPr bwMode="auto">
          <a:xfrm>
            <a:off x="6553200" y="1770063"/>
            <a:ext cx="990600" cy="1062037"/>
            <a:chOff x="240" y="720"/>
            <a:chExt cx="624" cy="669"/>
          </a:xfrm>
        </p:grpSpPr>
        <p:sp>
          <p:nvSpPr>
            <p:cNvPr id="1061900" name="Text Box 12"/>
            <p:cNvSpPr txBox="1">
              <a:spLocks noChangeArrowheads="1"/>
            </p:cNvSpPr>
            <p:nvPr/>
          </p:nvSpPr>
          <p:spPr bwMode="auto">
            <a:xfrm>
              <a:off x="240" y="720"/>
              <a:ext cx="624" cy="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>
                  <a:latin typeface="Arial" pitchFamily="34" charset="0"/>
                </a:rPr>
                <a:t>40</a:t>
              </a:r>
            </a:p>
          </p:txBody>
        </p:sp>
        <p:sp>
          <p:nvSpPr>
            <p:cNvPr id="1061901" name="Text Box 13"/>
            <p:cNvSpPr txBox="1">
              <a:spLocks noChangeArrowheads="1"/>
            </p:cNvSpPr>
            <p:nvPr/>
          </p:nvSpPr>
          <p:spPr bwMode="auto">
            <a:xfrm>
              <a:off x="240" y="1095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Arial" pitchFamily="34" charset="0"/>
                </a:rPr>
                <a:t>NULL</a:t>
              </a:r>
            </a:p>
          </p:txBody>
        </p:sp>
      </p:grpSp>
      <p:sp>
        <p:nvSpPr>
          <p:cNvPr id="1061902" name="Text Box 14"/>
          <p:cNvSpPr txBox="1">
            <a:spLocks noChangeArrowheads="1"/>
          </p:cNvSpPr>
          <p:nvPr/>
        </p:nvSpPr>
        <p:spPr bwMode="auto">
          <a:xfrm>
            <a:off x="0" y="1236663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2000</a:t>
            </a:r>
          </a:p>
        </p:txBody>
      </p:sp>
      <p:sp>
        <p:nvSpPr>
          <p:cNvPr id="1061903" name="Text Box 15"/>
          <p:cNvSpPr txBox="1">
            <a:spLocks noChangeArrowheads="1"/>
          </p:cNvSpPr>
          <p:nvPr/>
        </p:nvSpPr>
        <p:spPr bwMode="auto">
          <a:xfrm>
            <a:off x="1676400" y="2971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2040</a:t>
            </a:r>
          </a:p>
        </p:txBody>
      </p:sp>
      <p:sp>
        <p:nvSpPr>
          <p:cNvPr id="1061904" name="Text Box 16"/>
          <p:cNvSpPr txBox="1">
            <a:spLocks noChangeArrowheads="1"/>
          </p:cNvSpPr>
          <p:nvPr/>
        </p:nvSpPr>
        <p:spPr bwMode="auto">
          <a:xfrm>
            <a:off x="3733800" y="1312863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2020</a:t>
            </a:r>
          </a:p>
        </p:txBody>
      </p:sp>
      <p:sp>
        <p:nvSpPr>
          <p:cNvPr id="1061905" name="Text Box 17"/>
          <p:cNvSpPr txBox="1">
            <a:spLocks noChangeArrowheads="1"/>
          </p:cNvSpPr>
          <p:nvPr/>
        </p:nvSpPr>
        <p:spPr bwMode="auto">
          <a:xfrm>
            <a:off x="6019800" y="1312863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2010</a:t>
            </a:r>
          </a:p>
        </p:txBody>
      </p:sp>
      <p:cxnSp>
        <p:nvCxnSpPr>
          <p:cNvPr id="1061906" name="AutoShape 18"/>
          <p:cNvCxnSpPr>
            <a:cxnSpLocks noChangeShapeType="1"/>
          </p:cNvCxnSpPr>
          <p:nvPr/>
        </p:nvCxnSpPr>
        <p:spPr bwMode="auto">
          <a:xfrm flipV="1">
            <a:off x="5486400" y="2074863"/>
            <a:ext cx="1143000" cy="533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1907" name="Rectangle 19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kumimoji="0" lang="zh-CN" altLang="en-US" sz="4400">
                <a:solidFill>
                  <a:schemeClr val="tx2"/>
                </a:solidFill>
                <a:latin typeface="Arial" pitchFamily="34" charset="0"/>
                <a:ea typeface="楷体" pitchFamily="49" charset="-122"/>
              </a:rPr>
              <a:t>删除结点</a:t>
            </a:r>
          </a:p>
        </p:txBody>
      </p:sp>
      <p:grpSp>
        <p:nvGrpSpPr>
          <p:cNvPr id="1061908" name="Group 20"/>
          <p:cNvGrpSpPr>
            <a:grpSpLocks/>
          </p:cNvGrpSpPr>
          <p:nvPr/>
        </p:nvGrpSpPr>
        <p:grpSpPr bwMode="auto">
          <a:xfrm>
            <a:off x="990600" y="685800"/>
            <a:ext cx="838200" cy="990600"/>
            <a:chOff x="576" y="96"/>
            <a:chExt cx="528" cy="624"/>
          </a:xfrm>
        </p:grpSpPr>
        <p:sp>
          <p:nvSpPr>
            <p:cNvPr id="1061909" name="Line 21"/>
            <p:cNvSpPr>
              <a:spLocks noChangeShapeType="1"/>
            </p:cNvSpPr>
            <p:nvPr/>
          </p:nvSpPr>
          <p:spPr bwMode="auto">
            <a:xfrm flipH="1">
              <a:off x="576" y="38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910" name="Text Box 22"/>
            <p:cNvSpPr txBox="1">
              <a:spLocks noChangeArrowheads="1"/>
            </p:cNvSpPr>
            <p:nvPr/>
          </p:nvSpPr>
          <p:spPr bwMode="auto">
            <a:xfrm>
              <a:off x="672" y="9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Arial" pitchFamily="34" charset="0"/>
                </a:rPr>
                <a:t>p</a:t>
              </a:r>
            </a:p>
          </p:txBody>
        </p:sp>
      </p:grpSp>
      <p:sp>
        <p:nvSpPr>
          <p:cNvPr id="1061911" name="Text Box 23"/>
          <p:cNvSpPr txBox="1">
            <a:spLocks noChangeArrowheads="1"/>
          </p:cNvSpPr>
          <p:nvPr/>
        </p:nvSpPr>
        <p:spPr bwMode="auto">
          <a:xfrm>
            <a:off x="4267200" y="3138488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 sz="2800">
                <a:latin typeface="楷体" pitchFamily="49" charset="-122"/>
                <a:ea typeface="楷体" pitchFamily="49" charset="-122"/>
              </a:rPr>
              <a:t>删除结点</a:t>
            </a:r>
            <a:r>
              <a:rPr kumimoji="0" lang="en-US" altLang="zh-CN" sz="2800">
                <a:latin typeface="楷体" pitchFamily="49" charset="-122"/>
                <a:ea typeface="楷体" pitchFamily="49" charset="-122"/>
              </a:rPr>
              <a:t>p</a:t>
            </a:r>
            <a:r>
              <a:rPr kumimoji="0" lang="zh-CN" altLang="en-US" sz="2800">
                <a:latin typeface="楷体" pitchFamily="49" charset="-122"/>
                <a:ea typeface="楷体" pitchFamily="49" charset="-122"/>
              </a:rPr>
              <a:t>后的结点</a:t>
            </a:r>
            <a:r>
              <a:rPr kumimoji="0" lang="en-US" altLang="zh-CN" sz="2800">
                <a:latin typeface="楷体" pitchFamily="49" charset="-122"/>
                <a:ea typeface="楷体" pitchFamily="49" charset="-122"/>
              </a:rPr>
              <a:t>30:</a:t>
            </a:r>
          </a:p>
        </p:txBody>
      </p:sp>
      <p:sp>
        <p:nvSpPr>
          <p:cNvPr id="1061912" name="Text Box 24"/>
          <p:cNvSpPr txBox="1">
            <a:spLocks noChangeArrowheads="1"/>
          </p:cNvSpPr>
          <p:nvPr/>
        </p:nvSpPr>
        <p:spPr bwMode="auto">
          <a:xfrm>
            <a:off x="4419600" y="3671888"/>
            <a:ext cx="4495800" cy="154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en-US" altLang="zh-CN" sz="2800" dirty="0" smtClean="0">
                <a:latin typeface="Arial" pitchFamily="34" charset="0"/>
              </a:rPr>
              <a:t>Node </a:t>
            </a:r>
            <a:r>
              <a:rPr kumimoji="0" lang="en-US" altLang="zh-CN" sz="2800" dirty="0">
                <a:latin typeface="Arial" pitchFamily="34" charset="0"/>
              </a:rPr>
              <a:t>*q;</a:t>
            </a:r>
          </a:p>
          <a:p>
            <a:pPr>
              <a:spcBef>
                <a:spcPct val="20000"/>
              </a:spcBef>
            </a:pPr>
            <a:r>
              <a:rPr kumimoji="0" lang="en-US" altLang="zh-CN" sz="2800" dirty="0">
                <a:latin typeface="Arial" pitchFamily="34" charset="0"/>
              </a:rPr>
              <a:t>q=p-&gt;next;</a:t>
            </a:r>
          </a:p>
          <a:p>
            <a:pPr>
              <a:spcBef>
                <a:spcPct val="20000"/>
              </a:spcBef>
            </a:pPr>
            <a:r>
              <a:rPr kumimoji="0" lang="en-US" altLang="zh-CN" sz="2800" dirty="0">
                <a:latin typeface="Arial" pitchFamily="34" charset="0"/>
              </a:rPr>
              <a:t>p-&gt;next=q-&gt;next;</a:t>
            </a:r>
          </a:p>
        </p:txBody>
      </p:sp>
      <p:sp>
        <p:nvSpPr>
          <p:cNvPr id="1061913" name="Text Box 25"/>
          <p:cNvSpPr txBox="1">
            <a:spLocks noChangeArrowheads="1"/>
          </p:cNvSpPr>
          <p:nvPr/>
        </p:nvSpPr>
        <p:spPr bwMode="auto">
          <a:xfrm>
            <a:off x="4419600" y="5257800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en-US" altLang="zh-CN" sz="2800" dirty="0" smtClean="0">
                <a:latin typeface="Arial" pitchFamily="34" charset="0"/>
              </a:rPr>
              <a:t>delete q;</a:t>
            </a:r>
            <a:endParaRPr kumimoji="0" lang="en-US" altLang="zh-CN" sz="2800" dirty="0">
              <a:latin typeface="Arial" pitchFamily="34" charset="0"/>
            </a:endParaRPr>
          </a:p>
        </p:txBody>
      </p:sp>
      <p:cxnSp>
        <p:nvCxnSpPr>
          <p:cNvPr id="1061914" name="AutoShape 26"/>
          <p:cNvCxnSpPr>
            <a:cxnSpLocks noChangeShapeType="1"/>
            <a:endCxn id="1061897" idx="1"/>
          </p:cNvCxnSpPr>
          <p:nvPr/>
        </p:nvCxnSpPr>
        <p:spPr bwMode="auto">
          <a:xfrm flipV="1">
            <a:off x="3276600" y="2065338"/>
            <a:ext cx="1219200" cy="20494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1915" name="AutoShape 27"/>
          <p:cNvCxnSpPr>
            <a:cxnSpLocks noChangeShapeType="1"/>
            <a:endCxn id="1061891" idx="1"/>
          </p:cNvCxnSpPr>
          <p:nvPr/>
        </p:nvCxnSpPr>
        <p:spPr bwMode="auto">
          <a:xfrm>
            <a:off x="1447800" y="2667000"/>
            <a:ext cx="838200" cy="90963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1916" name="Text Box 28"/>
          <p:cNvSpPr txBox="1">
            <a:spLocks noChangeArrowheads="1"/>
          </p:cNvSpPr>
          <p:nvPr/>
        </p:nvSpPr>
        <p:spPr bwMode="auto">
          <a:xfrm>
            <a:off x="1524000" y="4648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latin typeface="Arial" pitchFamily="34" charset="0"/>
              </a:rPr>
              <a:t>q</a:t>
            </a:r>
          </a:p>
        </p:txBody>
      </p:sp>
      <p:sp>
        <p:nvSpPr>
          <p:cNvPr id="1061917" name="Line 29"/>
          <p:cNvSpPr>
            <a:spLocks noChangeShapeType="1"/>
          </p:cNvSpPr>
          <p:nvPr/>
        </p:nvSpPr>
        <p:spPr bwMode="auto">
          <a:xfrm flipV="1">
            <a:off x="1905000" y="4343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1918" name="Text Box 30"/>
          <p:cNvSpPr txBox="1">
            <a:spLocks noChangeArrowheads="1"/>
          </p:cNvSpPr>
          <p:nvPr/>
        </p:nvSpPr>
        <p:spPr bwMode="auto">
          <a:xfrm>
            <a:off x="381000" y="2438400"/>
            <a:ext cx="990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latin typeface="Arial" pitchFamily="34" charset="0"/>
              </a:rPr>
              <a:t>2020</a:t>
            </a:r>
          </a:p>
        </p:txBody>
      </p:sp>
      <p:sp>
        <p:nvSpPr>
          <p:cNvPr id="1061919" name="Rectangle 31"/>
          <p:cNvSpPr>
            <a:spLocks noChangeArrowheads="1"/>
          </p:cNvSpPr>
          <p:nvPr/>
        </p:nvSpPr>
        <p:spPr bwMode="auto">
          <a:xfrm>
            <a:off x="1371600" y="2438400"/>
            <a:ext cx="9144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061920" name="AutoShape 32"/>
          <p:cNvCxnSpPr>
            <a:cxnSpLocks noChangeShapeType="1"/>
          </p:cNvCxnSpPr>
          <p:nvPr/>
        </p:nvCxnSpPr>
        <p:spPr bwMode="auto">
          <a:xfrm flipV="1">
            <a:off x="1371600" y="2057400"/>
            <a:ext cx="3048000" cy="609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1921" name="Rectangle 33"/>
          <p:cNvSpPr>
            <a:spLocks noChangeArrowheads="1"/>
          </p:cNvSpPr>
          <p:nvPr/>
        </p:nvSpPr>
        <p:spPr bwMode="auto">
          <a:xfrm>
            <a:off x="1447800" y="2819400"/>
            <a:ext cx="2743200" cy="3200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1922" name="Rectangle 34"/>
          <p:cNvSpPr>
            <a:spLocks noChangeArrowheads="1"/>
          </p:cNvSpPr>
          <p:nvPr/>
        </p:nvSpPr>
        <p:spPr bwMode="auto">
          <a:xfrm>
            <a:off x="3810000" y="2209800"/>
            <a:ext cx="5334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53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1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1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6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6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6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61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6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6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6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6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6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911" grpId="0" autoUpdateAnimBg="0"/>
      <p:bldP spid="1061912" grpId="0" autoUpdateAnimBg="0"/>
      <p:bldP spid="1061913" grpId="0" autoUpdateAnimBg="0"/>
      <p:bldP spid="1061916" grpId="0" autoUpdateAnimBg="0"/>
      <p:bldP spid="1061917" grpId="0" animBg="1"/>
      <p:bldP spid="1061918" grpId="0" animBg="1" autoUpdateAnimBg="0"/>
      <p:bldP spid="1061919" grpId="0" animBg="1"/>
      <p:bldP spid="1061921" grpId="0" animBg="1"/>
      <p:bldP spid="10619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3938" name="Group 2"/>
          <p:cNvGrpSpPr>
            <a:grpSpLocks/>
          </p:cNvGrpSpPr>
          <p:nvPr/>
        </p:nvGrpSpPr>
        <p:grpSpPr bwMode="auto">
          <a:xfrm>
            <a:off x="2286000" y="3281363"/>
            <a:ext cx="990600" cy="1062037"/>
            <a:chOff x="240" y="720"/>
            <a:chExt cx="624" cy="669"/>
          </a:xfrm>
        </p:grpSpPr>
        <p:sp>
          <p:nvSpPr>
            <p:cNvPr id="1063939" name="Text Box 3"/>
            <p:cNvSpPr txBox="1">
              <a:spLocks noChangeArrowheads="1"/>
            </p:cNvSpPr>
            <p:nvPr/>
          </p:nvSpPr>
          <p:spPr bwMode="auto">
            <a:xfrm>
              <a:off x="240" y="720"/>
              <a:ext cx="624" cy="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>
                  <a:latin typeface="Arial" pitchFamily="34" charset="0"/>
                </a:rPr>
                <a:t>30</a:t>
              </a:r>
            </a:p>
          </p:txBody>
        </p:sp>
        <p:sp>
          <p:nvSpPr>
            <p:cNvPr id="1063940" name="Text Box 4"/>
            <p:cNvSpPr txBox="1">
              <a:spLocks noChangeArrowheads="1"/>
            </p:cNvSpPr>
            <p:nvPr/>
          </p:nvSpPr>
          <p:spPr bwMode="auto">
            <a:xfrm>
              <a:off x="240" y="1095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Arial" pitchFamily="34" charset="0"/>
                </a:rPr>
                <a:t>2020</a:t>
              </a:r>
            </a:p>
          </p:txBody>
        </p:sp>
      </p:grpSp>
      <p:grpSp>
        <p:nvGrpSpPr>
          <p:cNvPr id="1063941" name="Group 5"/>
          <p:cNvGrpSpPr>
            <a:grpSpLocks/>
          </p:cNvGrpSpPr>
          <p:nvPr/>
        </p:nvGrpSpPr>
        <p:grpSpPr bwMode="auto">
          <a:xfrm>
            <a:off x="381000" y="1770063"/>
            <a:ext cx="990600" cy="1125537"/>
            <a:chOff x="240" y="720"/>
            <a:chExt cx="624" cy="709"/>
          </a:xfrm>
        </p:grpSpPr>
        <p:sp>
          <p:nvSpPr>
            <p:cNvPr id="1063942" name="Text Box 6"/>
            <p:cNvSpPr txBox="1">
              <a:spLocks noChangeArrowheads="1"/>
            </p:cNvSpPr>
            <p:nvPr/>
          </p:nvSpPr>
          <p:spPr bwMode="auto">
            <a:xfrm>
              <a:off x="240" y="720"/>
              <a:ext cx="624" cy="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>
                  <a:latin typeface="Arial" pitchFamily="34" charset="0"/>
                </a:rPr>
                <a:t>20</a:t>
              </a:r>
            </a:p>
          </p:txBody>
        </p:sp>
        <p:sp>
          <p:nvSpPr>
            <p:cNvPr id="1063943" name="Text Box 7"/>
            <p:cNvSpPr txBox="1">
              <a:spLocks noChangeArrowheads="1"/>
            </p:cNvSpPr>
            <p:nvPr/>
          </p:nvSpPr>
          <p:spPr bwMode="auto">
            <a:xfrm>
              <a:off x="240" y="1096"/>
              <a:ext cx="624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800">
                  <a:latin typeface="Arial" pitchFamily="34" charset="0"/>
                </a:rPr>
                <a:t>2040</a:t>
              </a:r>
            </a:p>
          </p:txBody>
        </p:sp>
      </p:grpSp>
      <p:grpSp>
        <p:nvGrpSpPr>
          <p:cNvPr id="1063944" name="Group 8"/>
          <p:cNvGrpSpPr>
            <a:grpSpLocks/>
          </p:cNvGrpSpPr>
          <p:nvPr/>
        </p:nvGrpSpPr>
        <p:grpSpPr bwMode="auto">
          <a:xfrm>
            <a:off x="4495800" y="1770063"/>
            <a:ext cx="990600" cy="1123950"/>
            <a:chOff x="240" y="720"/>
            <a:chExt cx="624" cy="708"/>
          </a:xfrm>
        </p:grpSpPr>
        <p:sp>
          <p:nvSpPr>
            <p:cNvPr id="1063945" name="Text Box 9"/>
            <p:cNvSpPr txBox="1">
              <a:spLocks noChangeArrowheads="1"/>
            </p:cNvSpPr>
            <p:nvPr/>
          </p:nvSpPr>
          <p:spPr bwMode="auto">
            <a:xfrm>
              <a:off x="240" y="720"/>
              <a:ext cx="624" cy="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>
                  <a:latin typeface="Arial" pitchFamily="34" charset="0"/>
                </a:rPr>
                <a:t>25</a:t>
              </a:r>
            </a:p>
          </p:txBody>
        </p:sp>
        <p:sp>
          <p:nvSpPr>
            <p:cNvPr id="1063946" name="Text Box 10"/>
            <p:cNvSpPr txBox="1">
              <a:spLocks noChangeArrowheads="1"/>
            </p:cNvSpPr>
            <p:nvPr/>
          </p:nvSpPr>
          <p:spPr bwMode="auto">
            <a:xfrm>
              <a:off x="240" y="1095"/>
              <a:ext cx="624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800">
                  <a:latin typeface="Arial" pitchFamily="34" charset="0"/>
                </a:rPr>
                <a:t>2010</a:t>
              </a:r>
            </a:p>
          </p:txBody>
        </p:sp>
      </p:grpSp>
      <p:grpSp>
        <p:nvGrpSpPr>
          <p:cNvPr id="1063947" name="Group 11"/>
          <p:cNvGrpSpPr>
            <a:grpSpLocks/>
          </p:cNvGrpSpPr>
          <p:nvPr/>
        </p:nvGrpSpPr>
        <p:grpSpPr bwMode="auto">
          <a:xfrm>
            <a:off x="6553200" y="1770063"/>
            <a:ext cx="990600" cy="1062037"/>
            <a:chOff x="240" y="720"/>
            <a:chExt cx="624" cy="669"/>
          </a:xfrm>
        </p:grpSpPr>
        <p:sp>
          <p:nvSpPr>
            <p:cNvPr id="1063948" name="Text Box 12"/>
            <p:cNvSpPr txBox="1">
              <a:spLocks noChangeArrowheads="1"/>
            </p:cNvSpPr>
            <p:nvPr/>
          </p:nvSpPr>
          <p:spPr bwMode="auto">
            <a:xfrm>
              <a:off x="240" y="720"/>
              <a:ext cx="624" cy="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>
                  <a:latin typeface="Arial" pitchFamily="34" charset="0"/>
                </a:rPr>
                <a:t>40</a:t>
              </a:r>
            </a:p>
          </p:txBody>
        </p:sp>
        <p:sp>
          <p:nvSpPr>
            <p:cNvPr id="1063949" name="Text Box 13"/>
            <p:cNvSpPr txBox="1">
              <a:spLocks noChangeArrowheads="1"/>
            </p:cNvSpPr>
            <p:nvPr/>
          </p:nvSpPr>
          <p:spPr bwMode="auto">
            <a:xfrm>
              <a:off x="240" y="1095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Arial" pitchFamily="34" charset="0"/>
                </a:rPr>
                <a:t>NULL</a:t>
              </a:r>
            </a:p>
          </p:txBody>
        </p:sp>
      </p:grpSp>
      <p:sp>
        <p:nvSpPr>
          <p:cNvPr id="1063950" name="Text Box 14"/>
          <p:cNvSpPr txBox="1">
            <a:spLocks noChangeArrowheads="1"/>
          </p:cNvSpPr>
          <p:nvPr/>
        </p:nvSpPr>
        <p:spPr bwMode="auto">
          <a:xfrm>
            <a:off x="0" y="1236663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2000</a:t>
            </a:r>
          </a:p>
        </p:txBody>
      </p:sp>
      <p:sp>
        <p:nvSpPr>
          <p:cNvPr id="1063951" name="Text Box 15"/>
          <p:cNvSpPr txBox="1">
            <a:spLocks noChangeArrowheads="1"/>
          </p:cNvSpPr>
          <p:nvPr/>
        </p:nvSpPr>
        <p:spPr bwMode="auto">
          <a:xfrm>
            <a:off x="2057400" y="2743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2040</a:t>
            </a:r>
          </a:p>
        </p:txBody>
      </p:sp>
      <p:sp>
        <p:nvSpPr>
          <p:cNvPr id="1063952" name="Text Box 16"/>
          <p:cNvSpPr txBox="1">
            <a:spLocks noChangeArrowheads="1"/>
          </p:cNvSpPr>
          <p:nvPr/>
        </p:nvSpPr>
        <p:spPr bwMode="auto">
          <a:xfrm>
            <a:off x="3733800" y="1312863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2020</a:t>
            </a:r>
          </a:p>
        </p:txBody>
      </p:sp>
      <p:sp>
        <p:nvSpPr>
          <p:cNvPr id="1063953" name="Text Box 17"/>
          <p:cNvSpPr txBox="1">
            <a:spLocks noChangeArrowheads="1"/>
          </p:cNvSpPr>
          <p:nvPr/>
        </p:nvSpPr>
        <p:spPr bwMode="auto">
          <a:xfrm>
            <a:off x="6019800" y="1312863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2010</a:t>
            </a:r>
          </a:p>
        </p:txBody>
      </p:sp>
      <p:cxnSp>
        <p:nvCxnSpPr>
          <p:cNvPr id="1063954" name="AutoShape 18"/>
          <p:cNvCxnSpPr>
            <a:cxnSpLocks noChangeShapeType="1"/>
          </p:cNvCxnSpPr>
          <p:nvPr/>
        </p:nvCxnSpPr>
        <p:spPr bwMode="auto">
          <a:xfrm flipV="1">
            <a:off x="5486400" y="2074863"/>
            <a:ext cx="1143000" cy="533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3955" name="Rectangle 19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kumimoji="0" lang="zh-CN" altLang="en-US" sz="4400" b="1" dirty="0">
                <a:solidFill>
                  <a:schemeClr val="tx2"/>
                </a:solidFill>
                <a:latin typeface="Arial" pitchFamily="34" charset="0"/>
                <a:ea typeface="楷体" pitchFamily="49" charset="-122"/>
              </a:rPr>
              <a:t>删除表头</a:t>
            </a:r>
            <a:r>
              <a:rPr kumimoji="0" lang="zh-CN" altLang="en-US" sz="4400" b="1" dirty="0" smtClean="0">
                <a:solidFill>
                  <a:schemeClr val="tx2"/>
                </a:solidFill>
                <a:latin typeface="Arial" pitchFamily="34" charset="0"/>
                <a:ea typeface="楷体" pitchFamily="49" charset="-122"/>
              </a:rPr>
              <a:t>结点</a:t>
            </a:r>
            <a:r>
              <a:rPr kumimoji="0" lang="en-US" altLang="zh-CN" sz="4400" b="1" dirty="0" smtClean="0">
                <a:solidFill>
                  <a:schemeClr val="tx2"/>
                </a:solidFill>
                <a:latin typeface="Arial" pitchFamily="34" charset="0"/>
                <a:ea typeface="楷体" pitchFamily="49" charset="-122"/>
              </a:rPr>
              <a:t>(</a:t>
            </a:r>
            <a:r>
              <a:rPr kumimoji="0" lang="zh-CN" altLang="en-US" sz="4400" b="1" dirty="0" smtClean="0">
                <a:solidFill>
                  <a:schemeClr val="tx2"/>
                </a:solidFill>
                <a:latin typeface="Arial" pitchFamily="34" charset="0"/>
                <a:ea typeface="楷体" pitchFamily="49" charset="-122"/>
              </a:rPr>
              <a:t>不带头结点）</a:t>
            </a:r>
            <a:endParaRPr kumimoji="0" lang="zh-CN" altLang="en-US" sz="4400" b="1" dirty="0">
              <a:solidFill>
                <a:schemeClr val="tx2"/>
              </a:solidFill>
              <a:latin typeface="Arial" pitchFamily="34" charset="0"/>
              <a:ea typeface="楷体" pitchFamily="49" charset="-122"/>
            </a:endParaRPr>
          </a:p>
        </p:txBody>
      </p:sp>
      <p:grpSp>
        <p:nvGrpSpPr>
          <p:cNvPr id="1063956" name="Group 20"/>
          <p:cNvGrpSpPr>
            <a:grpSpLocks/>
          </p:cNvGrpSpPr>
          <p:nvPr/>
        </p:nvGrpSpPr>
        <p:grpSpPr bwMode="auto">
          <a:xfrm>
            <a:off x="990599" y="685800"/>
            <a:ext cx="1142999" cy="990600"/>
            <a:chOff x="576" y="96"/>
            <a:chExt cx="528" cy="624"/>
          </a:xfrm>
        </p:grpSpPr>
        <p:sp>
          <p:nvSpPr>
            <p:cNvPr id="1063957" name="Line 21"/>
            <p:cNvSpPr>
              <a:spLocks noChangeShapeType="1"/>
            </p:cNvSpPr>
            <p:nvPr/>
          </p:nvSpPr>
          <p:spPr bwMode="auto">
            <a:xfrm flipH="1">
              <a:off x="576" y="38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958" name="Text Box 22"/>
            <p:cNvSpPr txBox="1">
              <a:spLocks noChangeArrowheads="1"/>
            </p:cNvSpPr>
            <p:nvPr/>
          </p:nvSpPr>
          <p:spPr bwMode="auto">
            <a:xfrm>
              <a:off x="672" y="9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dirty="0">
                  <a:latin typeface="Arial" pitchFamily="34" charset="0"/>
                </a:rPr>
                <a:t>Head</a:t>
              </a:r>
            </a:p>
          </p:txBody>
        </p:sp>
      </p:grpSp>
      <p:sp>
        <p:nvSpPr>
          <p:cNvPr id="1063959" name="Text Box 23"/>
          <p:cNvSpPr txBox="1">
            <a:spLocks noChangeArrowheads="1"/>
          </p:cNvSpPr>
          <p:nvPr/>
        </p:nvSpPr>
        <p:spPr bwMode="auto">
          <a:xfrm>
            <a:off x="4267200" y="3138488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 sz="2800" b="1">
                <a:latin typeface="楷体" pitchFamily="49" charset="-122"/>
                <a:ea typeface="楷体" pitchFamily="49" charset="-122"/>
              </a:rPr>
              <a:t>删除表头结点</a:t>
            </a:r>
            <a:r>
              <a:rPr kumimoji="0" lang="en-US" altLang="zh-CN" sz="2800" b="1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sp>
        <p:nvSpPr>
          <p:cNvPr id="1063960" name="Text Box 24"/>
          <p:cNvSpPr txBox="1">
            <a:spLocks noChangeArrowheads="1"/>
          </p:cNvSpPr>
          <p:nvPr/>
        </p:nvSpPr>
        <p:spPr bwMode="auto">
          <a:xfrm>
            <a:off x="4419600" y="3671888"/>
            <a:ext cx="4495800" cy="30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en-US" altLang="zh-CN" sz="2800" dirty="0" smtClean="0">
                <a:latin typeface="Arial" pitchFamily="34" charset="0"/>
              </a:rPr>
              <a:t>Node </a:t>
            </a:r>
            <a:r>
              <a:rPr kumimoji="0" lang="en-US" altLang="zh-CN" sz="2800" dirty="0">
                <a:latin typeface="Arial" pitchFamily="34" charset="0"/>
              </a:rPr>
              <a:t>*q;</a:t>
            </a:r>
          </a:p>
          <a:p>
            <a:pPr>
              <a:spcBef>
                <a:spcPct val="20000"/>
              </a:spcBef>
            </a:pPr>
            <a:r>
              <a:rPr kumimoji="0" lang="en-US" altLang="zh-CN" sz="2800" dirty="0">
                <a:latin typeface="Arial" pitchFamily="34" charset="0"/>
              </a:rPr>
              <a:t>if(Head==NULL)</a:t>
            </a:r>
          </a:p>
          <a:p>
            <a:pPr>
              <a:spcBef>
                <a:spcPct val="20000"/>
              </a:spcBef>
            </a:pPr>
            <a:r>
              <a:rPr kumimoji="0" lang="en-US" altLang="zh-CN" sz="2800" dirty="0">
                <a:latin typeface="Arial" pitchFamily="34" charset="0"/>
              </a:rPr>
              <a:t>    </a:t>
            </a:r>
            <a:r>
              <a:rPr kumimoji="0" lang="en-US" altLang="zh-CN" sz="2800" dirty="0" err="1">
                <a:latin typeface="Arial" pitchFamily="34" charset="0"/>
              </a:rPr>
              <a:t>retrun</a:t>
            </a:r>
            <a:r>
              <a:rPr kumimoji="0" lang="en-US" altLang="zh-CN" sz="2800" dirty="0">
                <a:latin typeface="Arial" pitchFamily="34" charset="0"/>
              </a:rPr>
              <a:t> 0; </a:t>
            </a:r>
            <a:r>
              <a:rPr kumimoji="0" lang="en-US" altLang="zh-CN" sz="2800" b="1" dirty="0">
                <a:latin typeface="楷体" pitchFamily="49" charset="-122"/>
                <a:ea typeface="楷体" pitchFamily="49" charset="-122"/>
              </a:rPr>
              <a:t>/*</a:t>
            </a:r>
            <a:r>
              <a:rPr kumimoji="0" lang="zh-CN" altLang="en-US" sz="2800" b="1" dirty="0">
                <a:latin typeface="楷体" pitchFamily="49" charset="-122"/>
                <a:ea typeface="楷体" pitchFamily="49" charset="-122"/>
              </a:rPr>
              <a:t>不能删*</a:t>
            </a:r>
            <a:r>
              <a:rPr kumimoji="0" lang="en-US" altLang="zh-CN" sz="2800" b="1" dirty="0">
                <a:latin typeface="楷体" pitchFamily="49" charset="-122"/>
                <a:ea typeface="楷体" pitchFamily="49" charset="-122"/>
              </a:rPr>
              <a:t>/</a:t>
            </a:r>
          </a:p>
          <a:p>
            <a:pPr>
              <a:spcBef>
                <a:spcPct val="20000"/>
              </a:spcBef>
            </a:pPr>
            <a:r>
              <a:rPr kumimoji="0" lang="en-US" altLang="zh-CN" sz="2800" dirty="0">
                <a:latin typeface="Arial" pitchFamily="34" charset="0"/>
              </a:rPr>
              <a:t> q=Head;</a:t>
            </a:r>
          </a:p>
          <a:p>
            <a:pPr>
              <a:spcBef>
                <a:spcPct val="20000"/>
              </a:spcBef>
            </a:pPr>
            <a:r>
              <a:rPr kumimoji="0" lang="en-US" altLang="zh-CN" sz="2800" dirty="0">
                <a:latin typeface="Arial" pitchFamily="34" charset="0"/>
              </a:rPr>
              <a:t> Head=Head-&gt;next;</a:t>
            </a:r>
          </a:p>
          <a:p>
            <a:pPr>
              <a:spcBef>
                <a:spcPct val="20000"/>
              </a:spcBef>
            </a:pPr>
            <a:r>
              <a:rPr kumimoji="0" lang="en-US" altLang="zh-CN" sz="2800" dirty="0">
                <a:latin typeface="Arial" pitchFamily="34" charset="0"/>
              </a:rPr>
              <a:t> </a:t>
            </a:r>
            <a:r>
              <a:rPr kumimoji="0" lang="en-US" altLang="zh-CN" sz="2800" dirty="0" smtClean="0">
                <a:latin typeface="Arial" pitchFamily="34" charset="0"/>
              </a:rPr>
              <a:t>delete q;</a:t>
            </a:r>
            <a:endParaRPr kumimoji="0" lang="en-US" altLang="zh-CN" sz="2800" dirty="0">
              <a:latin typeface="Arial" pitchFamily="34" charset="0"/>
            </a:endParaRPr>
          </a:p>
        </p:txBody>
      </p:sp>
      <p:cxnSp>
        <p:nvCxnSpPr>
          <p:cNvPr id="1063961" name="AutoShape 25"/>
          <p:cNvCxnSpPr>
            <a:cxnSpLocks noChangeShapeType="1"/>
            <a:endCxn id="1063945" idx="1"/>
          </p:cNvCxnSpPr>
          <p:nvPr/>
        </p:nvCxnSpPr>
        <p:spPr bwMode="auto">
          <a:xfrm flipV="1">
            <a:off x="3276600" y="2065338"/>
            <a:ext cx="1219200" cy="20494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3962" name="AutoShape 26"/>
          <p:cNvCxnSpPr>
            <a:cxnSpLocks noChangeShapeType="1"/>
            <a:endCxn id="1063939" idx="1"/>
          </p:cNvCxnSpPr>
          <p:nvPr/>
        </p:nvCxnSpPr>
        <p:spPr bwMode="auto">
          <a:xfrm>
            <a:off x="1447800" y="2667000"/>
            <a:ext cx="838200" cy="90963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3963" name="Group 27"/>
          <p:cNvGrpSpPr>
            <a:grpSpLocks/>
          </p:cNvGrpSpPr>
          <p:nvPr/>
        </p:nvGrpSpPr>
        <p:grpSpPr bwMode="auto">
          <a:xfrm>
            <a:off x="2743200" y="2209800"/>
            <a:ext cx="1143000" cy="990600"/>
            <a:chOff x="576" y="96"/>
            <a:chExt cx="528" cy="624"/>
          </a:xfrm>
        </p:grpSpPr>
        <p:sp>
          <p:nvSpPr>
            <p:cNvPr id="1063964" name="Line 28"/>
            <p:cNvSpPr>
              <a:spLocks noChangeShapeType="1"/>
            </p:cNvSpPr>
            <p:nvPr/>
          </p:nvSpPr>
          <p:spPr bwMode="auto">
            <a:xfrm flipH="1">
              <a:off x="576" y="38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965" name="Text Box 29"/>
            <p:cNvSpPr txBox="1">
              <a:spLocks noChangeArrowheads="1"/>
            </p:cNvSpPr>
            <p:nvPr/>
          </p:nvSpPr>
          <p:spPr bwMode="auto">
            <a:xfrm>
              <a:off x="672" y="9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Arial" pitchFamily="34" charset="0"/>
                </a:rPr>
                <a:t>Head</a:t>
              </a:r>
            </a:p>
          </p:txBody>
        </p:sp>
      </p:grpSp>
      <p:sp>
        <p:nvSpPr>
          <p:cNvPr id="1063966" name="Rectangle 30"/>
          <p:cNvSpPr>
            <a:spLocks noChangeArrowheads="1"/>
          </p:cNvSpPr>
          <p:nvPr/>
        </p:nvSpPr>
        <p:spPr bwMode="auto">
          <a:xfrm>
            <a:off x="762000" y="609600"/>
            <a:ext cx="16002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3967" name="Text Box 31"/>
          <p:cNvSpPr txBox="1">
            <a:spLocks noChangeArrowheads="1"/>
          </p:cNvSpPr>
          <p:nvPr/>
        </p:nvSpPr>
        <p:spPr bwMode="auto">
          <a:xfrm>
            <a:off x="152400" y="3581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latin typeface="Arial" pitchFamily="34" charset="0"/>
              </a:rPr>
              <a:t>q</a:t>
            </a:r>
          </a:p>
        </p:txBody>
      </p:sp>
      <p:sp>
        <p:nvSpPr>
          <p:cNvPr id="1063968" name="Line 32"/>
          <p:cNvSpPr>
            <a:spLocks noChangeShapeType="1"/>
          </p:cNvSpPr>
          <p:nvPr/>
        </p:nvSpPr>
        <p:spPr bwMode="auto">
          <a:xfrm flipV="1">
            <a:off x="304800" y="28956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3969" name="Rectangle 33"/>
          <p:cNvSpPr>
            <a:spLocks noChangeArrowheads="1"/>
          </p:cNvSpPr>
          <p:nvPr/>
        </p:nvSpPr>
        <p:spPr bwMode="auto">
          <a:xfrm>
            <a:off x="0" y="1143000"/>
            <a:ext cx="2133600" cy="3352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77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6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6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63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6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63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6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6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3959" grpId="0" autoUpdateAnimBg="0"/>
      <p:bldP spid="1063960" grpId="0" autoUpdateAnimBg="0"/>
      <p:bldP spid="1063966" grpId="0" animBg="1"/>
      <p:bldP spid="1063967" grpId="0" autoUpdateAnimBg="0"/>
      <p:bldP spid="1063968" grpId="0" animBg="1"/>
      <p:bldP spid="10639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二维数据的解决方案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latin typeface="楷体_GB2312" pitchFamily="49" charset="-122"/>
              </a:rPr>
              <a:t>用二维的数组来表示，该方案不可行，因为这些信息有不同的类型</a:t>
            </a:r>
            <a:endParaRPr lang="en-US" altLang="zh-CN" dirty="0" smtClean="0">
              <a:latin typeface="楷体_GB2312" pitchFamily="49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latin typeface="楷体_GB2312" pitchFamily="49" charset="-122"/>
              </a:rPr>
              <a:t>每一列用一个一维数组来表示，这种方法称为并联数组，但要保证每位学生信息的正确性很难</a:t>
            </a:r>
            <a:endParaRPr lang="zh-CN" altLang="en-US" dirty="0" smtClean="0"/>
          </a:p>
          <a:p>
            <a:r>
              <a:rPr lang="zh-CN" altLang="en-US" dirty="0" smtClean="0">
                <a:latin typeface="楷体_GB2312" pitchFamily="49" charset="-122"/>
              </a:rPr>
              <a:t>当我们考虑怎么逻辑地组织数据时，应该将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</a:rPr>
              <a:t>一个人的所有信息项放在一起</a:t>
            </a:r>
            <a:r>
              <a:rPr lang="zh-CN" altLang="en-US" dirty="0" smtClean="0">
                <a:latin typeface="楷体_GB2312" pitchFamily="49" charset="-122"/>
              </a:rPr>
              <a:t>，即保持相关性。</a:t>
            </a:r>
          </a:p>
          <a:p>
            <a:pPr lvl="1"/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</a:t>
            </a:r>
            <a:r>
              <a:rPr lang="zh-CN" altLang="en-US" sz="4000" dirty="0" smtClean="0"/>
              <a:t>结构概述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graphicFrame>
        <p:nvGraphicFramePr>
          <p:cNvPr id="7" name="Group 79"/>
          <p:cNvGraphicFramePr>
            <a:graphicFrameLocks/>
          </p:cNvGraphicFramePr>
          <p:nvPr/>
        </p:nvGraphicFramePr>
        <p:xfrm>
          <a:off x="1500166" y="3857628"/>
          <a:ext cx="7213600" cy="2547939"/>
        </p:xfrm>
        <a:graphic>
          <a:graphicData uri="http://schemas.openxmlformats.org/drawingml/2006/table">
            <a:tbl>
              <a:tblPr/>
              <a:tblGrid>
                <a:gridCol w="1614488"/>
                <a:gridCol w="1271587"/>
                <a:gridCol w="1441450"/>
                <a:gridCol w="1443038"/>
                <a:gridCol w="1443037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学号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语文成绩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数学成绩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英语成绩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张三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李四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王五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我们希望的结构</a:t>
            </a:r>
            <a:endParaRPr lang="en-US" altLang="zh-CN" dirty="0" smtClean="0"/>
          </a:p>
          <a:p>
            <a:pPr lvl="1">
              <a:spcBef>
                <a:spcPct val="50000"/>
              </a:spcBef>
            </a:pPr>
            <a:r>
              <a:rPr kumimoji="1" lang="zh-CN" altLang="en-US" b="1" dirty="0" smtClean="0">
                <a:ea typeface="黑体" pitchFamily="2" charset="-122"/>
              </a:rPr>
              <a:t>在数据库中称为记录</a:t>
            </a:r>
          </a:p>
          <a:p>
            <a:pPr lvl="1">
              <a:spcBef>
                <a:spcPct val="50000"/>
              </a:spcBef>
            </a:pPr>
            <a:r>
              <a:rPr kumimoji="1" lang="zh-CN" altLang="en-US" b="1" dirty="0" smtClean="0">
                <a:ea typeface="黑体" pitchFamily="2" charset="-122"/>
              </a:rPr>
              <a:t>在</a:t>
            </a:r>
            <a:r>
              <a:rPr kumimoji="1" lang="en-US" altLang="zh-CN" b="1" dirty="0" smtClean="0">
                <a:ea typeface="黑体" pitchFamily="2" charset="-122"/>
              </a:rPr>
              <a:t>C</a:t>
            </a:r>
            <a:r>
              <a:rPr kumimoji="1" lang="zh-CN" altLang="en-US" b="1" dirty="0" smtClean="0">
                <a:ea typeface="黑体" pitchFamily="2" charset="-122"/>
              </a:rPr>
              <a:t>中称为结构体</a:t>
            </a:r>
            <a:endParaRPr kumimoji="1" lang="en-US" altLang="zh-CN" b="1" dirty="0" smtClean="0">
              <a:ea typeface="黑体" pitchFamily="2" charset="-122"/>
            </a:endParaRPr>
          </a:p>
          <a:p>
            <a:pPr lvl="1">
              <a:spcBef>
                <a:spcPct val="50000"/>
              </a:spcBef>
            </a:pPr>
            <a:r>
              <a:rPr kumimoji="1" lang="zh-CN" altLang="en-US" b="1" dirty="0" smtClean="0">
                <a:ea typeface="黑体" pitchFamily="2" charset="-122"/>
              </a:rPr>
              <a:t>在</a:t>
            </a:r>
            <a:r>
              <a:rPr kumimoji="1" lang="en-US" altLang="zh-CN" b="1" dirty="0" smtClean="0">
                <a:ea typeface="黑体" pitchFamily="2" charset="-122"/>
              </a:rPr>
              <a:t>C++</a:t>
            </a:r>
            <a:r>
              <a:rPr kumimoji="1" lang="zh-CN" altLang="en-US" b="1" dirty="0" smtClean="0">
                <a:ea typeface="黑体" pitchFamily="2" charset="-122"/>
              </a:rPr>
              <a:t>中称为对象</a:t>
            </a:r>
          </a:p>
          <a:p>
            <a:pPr lvl="1"/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</a:t>
            </a:r>
            <a:r>
              <a:rPr lang="zh-CN" altLang="en-US" sz="4000" dirty="0" smtClean="0"/>
              <a:t>结构概述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graphicFrame>
        <p:nvGraphicFramePr>
          <p:cNvPr id="6" name="Group 165"/>
          <p:cNvGraphicFramePr>
            <a:graphicFrameLocks/>
          </p:cNvGraphicFramePr>
          <p:nvPr/>
        </p:nvGraphicFramePr>
        <p:xfrm>
          <a:off x="5143504" y="357166"/>
          <a:ext cx="1803400" cy="5943600"/>
        </p:xfrm>
        <a:graphic>
          <a:graphicData uri="http://schemas.openxmlformats.org/drawingml/2006/table">
            <a:tbl>
              <a:tblPr/>
              <a:tblGrid>
                <a:gridCol w="901700"/>
                <a:gridCol w="901700"/>
              </a:tblGrid>
              <a:tr h="322263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生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张三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生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00003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李四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生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00004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王五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/>
              <a:t>结构体类型允许程序员把一些分量聚合成一个整体，用一个变量表示。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/>
              <a:t>一个结构体的各个分量都有名字，把这些分量称为成员</a:t>
            </a:r>
            <a:r>
              <a:rPr lang="en-US" altLang="zh-CN" dirty="0" smtClean="0"/>
              <a:t>(member)</a:t>
            </a:r>
            <a:r>
              <a:rPr lang="zh-CN" altLang="en-US" dirty="0" smtClean="0"/>
              <a:t>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/>
              <a:t>由于结构体的成员可以是各种类型的，程序员能创建适合于问题的数据聚合。</a:t>
            </a:r>
            <a:endParaRPr lang="en-US" altLang="zh-CN" dirty="0" smtClean="0"/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/>
              <a:t>结构体的使用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定义一个新的结构体类型 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定义新类型的变量 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访问结构体变量 </a:t>
            </a:r>
          </a:p>
          <a:p>
            <a:pPr lvl="1"/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</a:t>
            </a:r>
            <a:r>
              <a:rPr lang="zh-CN" altLang="en-US" sz="4000" dirty="0" smtClean="0"/>
              <a:t>结构概述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/>
              <a:t>结构体的定义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定义结构体类型中包括哪些分量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格式：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zh-CN" altLang="en-US" dirty="0" smtClean="0"/>
              <a:t>结构体类型名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 smtClean="0"/>
              <a:t>{ </a:t>
            </a:r>
            <a:r>
              <a:rPr lang="zh-CN" altLang="en-US" dirty="0" smtClean="0"/>
              <a:t>字段声明；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 smtClean="0"/>
              <a:t>	……</a:t>
            </a:r>
            <a:endParaRPr lang="zh-CN" altLang="en-US" dirty="0" smtClean="0"/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 smtClean="0"/>
              <a:t>}</a:t>
            </a:r>
            <a:r>
              <a:rPr lang="zh-CN" altLang="en-US" dirty="0" smtClean="0"/>
              <a:t>；</a:t>
            </a:r>
          </a:p>
          <a:p>
            <a:pPr eaLnBrk="1" hangingPunct="1">
              <a:lnSpc>
                <a:spcPct val="125000"/>
              </a:lnSpc>
            </a:pP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</a:t>
            </a:r>
            <a:r>
              <a:rPr lang="zh-CN" altLang="en-US" sz="4000" dirty="0" smtClean="0"/>
              <a:t>结构概述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43438" y="2285992"/>
            <a:ext cx="2871787" cy="3902075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zh-CN" altLang="en-US" sz="2400" b="1" dirty="0"/>
              <a:t>如：</a:t>
            </a: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400" b="1" dirty="0" err="1"/>
              <a:t>struct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studentT</a:t>
            </a:r>
            <a:r>
              <a:rPr lang="en-US" altLang="zh-CN" sz="2400" b="1" dirty="0"/>
              <a:t> {</a:t>
            </a: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pt-BR" altLang="zh-CN" sz="2400" b="1" dirty="0"/>
              <a:t>     char  no[10];</a:t>
            </a: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pt-BR" altLang="zh-CN" sz="2400" b="1" dirty="0"/>
              <a:t>     char  name[10];</a:t>
            </a: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400" b="1" dirty="0"/>
              <a:t>   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chinese</a:t>
            </a:r>
            <a:r>
              <a:rPr lang="en-US" altLang="zh-CN" sz="2400" b="1" dirty="0"/>
              <a:t>;</a:t>
            </a: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400" b="1" dirty="0"/>
              <a:t>   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math;</a:t>
            </a: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400" b="1" dirty="0"/>
              <a:t>   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english</a:t>
            </a:r>
            <a:r>
              <a:rPr lang="en-US" altLang="zh-CN" sz="2400" b="1" dirty="0"/>
              <a:t>;</a:t>
            </a: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400" b="1" dirty="0"/>
              <a:t>   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5072098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dirty="0" smtClean="0"/>
              <a:t>结构体定义要注意：</a:t>
            </a:r>
            <a:endParaRPr lang="en-US" altLang="zh-CN" sz="2800" dirty="0" smtClean="0"/>
          </a:p>
          <a:p>
            <a:pPr lvl="1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字段名</a:t>
            </a:r>
            <a:r>
              <a:rPr lang="zh-CN" altLang="en-US" sz="2400" dirty="0" smtClean="0"/>
              <a:t>可与程序中的</a:t>
            </a:r>
            <a:r>
              <a:rPr lang="zh-CN" altLang="en-US" sz="2400" dirty="0" smtClean="0">
                <a:solidFill>
                  <a:srgbClr val="FF0000"/>
                </a:solidFill>
              </a:rPr>
              <a:t>变量名相同 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 smtClean="0"/>
              <a:t>在</a:t>
            </a:r>
            <a:r>
              <a:rPr lang="zh-CN" altLang="en-US" sz="2400" dirty="0" smtClean="0">
                <a:solidFill>
                  <a:srgbClr val="FF0000"/>
                </a:solidFill>
              </a:rPr>
              <a:t>不同</a:t>
            </a:r>
            <a:r>
              <a:rPr lang="zh-CN" altLang="en-US" sz="2400" dirty="0" smtClean="0"/>
              <a:t>的结构体中可以有</a:t>
            </a:r>
            <a:r>
              <a:rPr lang="zh-CN" altLang="en-US" sz="2400" dirty="0" smtClean="0">
                <a:solidFill>
                  <a:srgbClr val="FF0000"/>
                </a:solidFill>
              </a:rPr>
              <a:t>相同的字段名 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 smtClean="0"/>
              <a:t>结构体成员的</a:t>
            </a:r>
            <a:r>
              <a:rPr lang="zh-CN" altLang="en-US" sz="2400" dirty="0" smtClean="0">
                <a:solidFill>
                  <a:srgbClr val="FF0000"/>
                </a:solidFill>
              </a:rPr>
              <a:t>类型</a:t>
            </a:r>
            <a:r>
              <a:rPr lang="zh-CN" altLang="en-US" sz="2400" dirty="0" smtClean="0"/>
              <a:t>可以是任意类型，当然也</a:t>
            </a:r>
            <a:r>
              <a:rPr lang="zh-CN" altLang="en-US" sz="2400" dirty="0" smtClean="0">
                <a:solidFill>
                  <a:srgbClr val="FF0000"/>
                </a:solidFill>
              </a:rPr>
              <a:t>可以是结构体类型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15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dateT</a:t>
            </a:r>
            <a:endParaRPr lang="en-US" altLang="zh-CN" dirty="0" smtClean="0"/>
          </a:p>
          <a:p>
            <a:pPr>
              <a:lnSpc>
                <a:spcPct val="115000"/>
              </a:lnSpc>
              <a:buNone/>
            </a:pPr>
            <a:r>
              <a:rPr lang="en-US" altLang="zh-CN" dirty="0" smtClean="0"/>
              <a:t>	{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month;</a:t>
            </a:r>
          </a:p>
          <a:p>
            <a:pPr>
              <a:lnSpc>
                <a:spcPct val="115000"/>
              </a:lnSpc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day;</a:t>
            </a:r>
          </a:p>
          <a:p>
            <a:pPr>
              <a:lnSpc>
                <a:spcPct val="115000"/>
              </a:lnSpc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year;</a:t>
            </a:r>
          </a:p>
          <a:p>
            <a:pPr>
              <a:lnSpc>
                <a:spcPct val="115000"/>
              </a:lnSpc>
              <a:buNone/>
            </a:pPr>
            <a:r>
              <a:rPr lang="en-US" altLang="zh-CN" dirty="0" smtClean="0"/>
              <a:t>	};</a:t>
            </a:r>
          </a:p>
          <a:p>
            <a:pPr>
              <a:lnSpc>
                <a:spcPct val="115000"/>
              </a:lnSpc>
              <a:buNone/>
            </a:pPr>
            <a:r>
              <a:rPr lang="en-US" altLang="zh-CN" sz="2000" dirty="0" smtClean="0"/>
              <a:t>	</a:t>
            </a:r>
            <a:endParaRPr lang="zh-CN" altLang="en-US" sz="2800" dirty="0" smtClean="0"/>
          </a:p>
          <a:p>
            <a:pPr eaLnBrk="1" hangingPunct="1">
              <a:lnSpc>
                <a:spcPct val="125000"/>
              </a:lnSpc>
            </a:pPr>
            <a:endParaRPr lang="en-US" altLang="zh-CN" sz="2800" dirty="0" smtClean="0"/>
          </a:p>
          <a:p>
            <a:pPr eaLnBrk="1" hangingPunct="1"/>
            <a:endParaRPr lang="zh-CN" altLang="en-US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</a:t>
            </a:r>
            <a:r>
              <a:rPr lang="zh-CN" altLang="en-US" sz="4000" dirty="0" smtClean="0"/>
              <a:t>结构概述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57702" y="3679033"/>
            <a:ext cx="4572000" cy="17774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en-US" altLang="zh-CN" sz="2400" dirty="0" err="1"/>
              <a:t>struct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studentT</a:t>
            </a:r>
            <a:endParaRPr lang="en-US" altLang="zh-CN" sz="2400" dirty="0"/>
          </a:p>
          <a:p>
            <a:pPr>
              <a:lnSpc>
                <a:spcPct val="115000"/>
              </a:lnSpc>
              <a:buNone/>
            </a:pPr>
            <a:r>
              <a:rPr lang="en-US" altLang="zh-CN" sz="2400" dirty="0"/>
              <a:t>	{	...</a:t>
            </a:r>
          </a:p>
          <a:p>
            <a:pPr>
              <a:lnSpc>
                <a:spcPct val="115000"/>
              </a:lnSpc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dateT</a:t>
            </a:r>
            <a:r>
              <a:rPr lang="en-US" altLang="zh-CN" sz="2400" dirty="0"/>
              <a:t> birthday;</a:t>
            </a:r>
          </a:p>
          <a:p>
            <a:pPr>
              <a:lnSpc>
                <a:spcPct val="115000"/>
              </a:lnSpc>
            </a:pPr>
            <a:r>
              <a:rPr lang="en-US" altLang="zh-CN" sz="2400" dirty="0"/>
              <a:t>};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5072098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dirty="0" smtClean="0"/>
              <a:t>结构体变量的定义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结构体变量的定义和普通的变量定义一样。如定义了结构体类型</a:t>
            </a:r>
            <a:r>
              <a:rPr lang="en-US" altLang="zh-CN" sz="2400" dirty="0" err="1" smtClean="0"/>
              <a:t>studentT</a:t>
            </a:r>
            <a:r>
              <a:rPr lang="zh-CN" altLang="en-US" sz="2400" dirty="0" smtClean="0"/>
              <a:t>，就可以定义结构体变量：</a:t>
            </a:r>
          </a:p>
          <a:p>
            <a:pPr lvl="1"/>
            <a:r>
              <a:rPr lang="zh-CN" altLang="en-US" sz="2400" dirty="0" smtClean="0"/>
              <a:t>一旦定义了一个结构体类型的变量，系统在分配内存时就会</a:t>
            </a:r>
            <a:r>
              <a:rPr lang="zh-CN" altLang="en-US" sz="2400" dirty="0" smtClean="0">
                <a:solidFill>
                  <a:srgbClr val="FF0000"/>
                </a:solidFill>
              </a:rPr>
              <a:t>分配一块连续的</a:t>
            </a:r>
            <a:r>
              <a:rPr lang="zh-CN" altLang="en-US" sz="2400" dirty="0" smtClean="0"/>
              <a:t>空间，</a:t>
            </a:r>
            <a:r>
              <a:rPr lang="zh-CN" altLang="en-US" sz="2400" dirty="0" smtClean="0">
                <a:solidFill>
                  <a:srgbClr val="FF0000"/>
                </a:solidFill>
              </a:rPr>
              <a:t>依次存放</a:t>
            </a:r>
            <a:r>
              <a:rPr lang="zh-CN" altLang="en-US" sz="2400" dirty="0" smtClean="0"/>
              <a:t>它的</a:t>
            </a:r>
            <a:r>
              <a:rPr lang="zh-CN" altLang="en-US" sz="2400" dirty="0" smtClean="0">
                <a:solidFill>
                  <a:srgbClr val="FF0000"/>
                </a:solidFill>
              </a:rPr>
              <a:t>每一个分量</a:t>
            </a:r>
            <a:r>
              <a:rPr lang="zh-CN" altLang="en-US" sz="2400" dirty="0" smtClean="0"/>
              <a:t>。这块空间总的名字就是结构体变量的名字。内部还有各自的名字 </a:t>
            </a:r>
          </a:p>
          <a:p>
            <a:pPr>
              <a:lnSpc>
                <a:spcPct val="125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studentT</a:t>
            </a:r>
            <a:r>
              <a:rPr lang="en-US" altLang="zh-CN" dirty="0" smtClean="0"/>
              <a:t>  student1;</a:t>
            </a:r>
          </a:p>
          <a:p>
            <a:pPr eaLnBrk="1" hangingPunct="1">
              <a:lnSpc>
                <a:spcPct val="125000"/>
              </a:lnSpc>
            </a:pP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</a:t>
            </a:r>
            <a:r>
              <a:rPr lang="zh-CN" altLang="en-US" sz="4000" dirty="0" smtClean="0"/>
              <a:t>结构概述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507193" y="6250007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857224" y="4797772"/>
            <a:ext cx="7550152" cy="1079500"/>
            <a:chOff x="560" y="3256"/>
            <a:chExt cx="4576" cy="68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360" y="3256"/>
              <a:ext cx="3776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b="1">
                  <a:latin typeface="Times New Roman" pitchFamily="18" charset="0"/>
                </a:rPr>
                <a:t> </a:t>
              </a:r>
              <a:endParaRPr lang="en-US" altLang="zh-CN" sz="2400" b="1">
                <a:solidFill>
                  <a:schemeClr val="bg2"/>
                </a:solidFill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296" y="3404"/>
              <a:ext cx="704" cy="258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ea typeface="黑体" pitchFamily="2" charset="-122"/>
                </a:rPr>
                <a:t>english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624" y="3404"/>
              <a:ext cx="568" cy="258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ea typeface="黑体" pitchFamily="2" charset="-122"/>
                </a:rPr>
                <a:t>math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822" y="3439"/>
              <a:ext cx="720" cy="258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ea typeface="黑体" pitchFamily="2" charset="-122"/>
                </a:rPr>
                <a:t>chinese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096" y="3439"/>
              <a:ext cx="568" cy="258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ea typeface="黑体" pitchFamily="2" charset="-122"/>
                </a:rPr>
                <a:t>name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584" y="3439"/>
              <a:ext cx="371" cy="258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ea typeface="黑体" pitchFamily="2" charset="-122"/>
                </a:rPr>
                <a:t>no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560" y="3481"/>
              <a:ext cx="800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dirty="0">
                  <a:ea typeface="黑体" pitchFamily="2" charset="-122"/>
                </a:rPr>
                <a:t>student1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1826</TotalTime>
  <Words>1958</Words>
  <Application>Microsoft Office PowerPoint</Application>
  <PresentationFormat>全屏显示(4:3)</PresentationFormat>
  <Paragraphs>550</Paragraphs>
  <Slides>37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黑体</vt:lpstr>
      <vt:lpstr>楷体</vt:lpstr>
      <vt:lpstr>楷体_GB2312</vt:lpstr>
      <vt:lpstr>宋体</vt:lpstr>
      <vt:lpstr>Arial</vt:lpstr>
      <vt:lpstr>Calibri</vt:lpstr>
      <vt:lpstr>Lucida Sans Unicode</vt:lpstr>
      <vt:lpstr>Symbol</vt:lpstr>
      <vt:lpstr>Times New Roman</vt:lpstr>
      <vt:lpstr>Verdana</vt:lpstr>
      <vt:lpstr>Wingdings</vt:lpstr>
      <vt:lpstr>Wingdings 2</vt:lpstr>
      <vt:lpstr>Wingdings 3</vt:lpstr>
      <vt:lpstr>聚合</vt:lpstr>
      <vt:lpstr>面向对象程序设计</vt:lpstr>
      <vt:lpstr>本章主要内容</vt:lpstr>
      <vt:lpstr>1.结构概述</vt:lpstr>
      <vt:lpstr>1.结构概述</vt:lpstr>
      <vt:lpstr>1.结构概述</vt:lpstr>
      <vt:lpstr>1.结构概述</vt:lpstr>
      <vt:lpstr>1.结构概述</vt:lpstr>
      <vt:lpstr>1.结构概述</vt:lpstr>
      <vt:lpstr>1.结构概述</vt:lpstr>
      <vt:lpstr>1.结构概述</vt:lpstr>
      <vt:lpstr>1.结构概述</vt:lpstr>
      <vt:lpstr>1.结构概述</vt:lpstr>
      <vt:lpstr>1.结构概述</vt:lpstr>
      <vt:lpstr>1.结构概述</vt:lpstr>
      <vt:lpstr>1.结构概述</vt:lpstr>
      <vt:lpstr>1.结构概述</vt:lpstr>
      <vt:lpstr>2.结构体与指针</vt:lpstr>
      <vt:lpstr>2.结构体与指针</vt:lpstr>
      <vt:lpstr>2.结构体与指针</vt:lpstr>
      <vt:lpstr>3.结构体与数组</vt:lpstr>
      <vt:lpstr>3.结构体与数组</vt:lpstr>
      <vt:lpstr>4.结构体与参数传递</vt:lpstr>
      <vt:lpstr>4.结构体与参数传递</vt:lpstr>
      <vt:lpstr>4.结构体与参数传递</vt:lpstr>
      <vt:lpstr>5.返回结构体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</dc:title>
  <dc:creator>cindy</dc:creator>
  <cp:lastModifiedBy>Seagate</cp:lastModifiedBy>
  <cp:revision>166</cp:revision>
  <dcterms:created xsi:type="dcterms:W3CDTF">2015-01-19T08:02:15Z</dcterms:created>
  <dcterms:modified xsi:type="dcterms:W3CDTF">2019-03-19T10:35:08Z</dcterms:modified>
</cp:coreProperties>
</file>