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404" r:id="rId4"/>
    <p:sldId id="258" r:id="rId5"/>
    <p:sldId id="262" r:id="rId6"/>
    <p:sldId id="405" r:id="rId7"/>
    <p:sldId id="406" r:id="rId8"/>
    <p:sldId id="261" r:id="rId9"/>
    <p:sldId id="407" r:id="rId10"/>
    <p:sldId id="263" r:id="rId11"/>
    <p:sldId id="259" r:id="rId12"/>
    <p:sldId id="264" r:id="rId13"/>
    <p:sldId id="265" r:id="rId14"/>
    <p:sldId id="274" r:id="rId15"/>
    <p:sldId id="273" r:id="rId16"/>
    <p:sldId id="266" r:id="rId17"/>
    <p:sldId id="275" r:id="rId18"/>
    <p:sldId id="276" r:id="rId19"/>
    <p:sldId id="412" r:id="rId20"/>
    <p:sldId id="409" r:id="rId21"/>
    <p:sldId id="410" r:id="rId22"/>
    <p:sldId id="411" r:id="rId23"/>
    <p:sldId id="267" r:id="rId24"/>
    <p:sldId id="271" r:id="rId25"/>
    <p:sldId id="40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g Liu" initials="LL" lastIdx="7" clrIdx="0">
    <p:extLst>
      <p:ext uri="{19B8F6BF-5375-455C-9EA6-DF929625EA0E}">
        <p15:presenceInfo xmlns:p15="http://schemas.microsoft.com/office/powerpoint/2012/main" userId="Ling Liu" providerId="None"/>
      </p:ext>
    </p:extLst>
  </p:cmAuthor>
  <p:cmAuthor id="2" name="1 1" initials="11" lastIdx="1" clrIdx="1">
    <p:extLst>
      <p:ext uri="{19B8F6BF-5375-455C-9EA6-DF929625EA0E}">
        <p15:presenceInfo xmlns:p15="http://schemas.microsoft.com/office/powerpoint/2012/main" userId="98933dc28671d8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5238" autoAdjust="0"/>
  </p:normalViewPr>
  <p:slideViewPr>
    <p:cSldViewPr snapToGrid="0">
      <p:cViewPr varScale="1">
        <p:scale>
          <a:sx n="62" d="100"/>
          <a:sy n="62" d="100"/>
        </p:scale>
        <p:origin x="8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91DDD-8100-4797-AE51-4B9B3101C008}" type="datetimeFigureOut">
              <a:rPr lang="zh-CN" altLang="en-US" smtClean="0"/>
              <a:t>2022/12/23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059F9-44D0-4DB1-98C5-C00203777A7F}" type="slidenum">
              <a:rPr lang="zh-CN" altLang="en-US" smtClean="0"/>
              <a:t>‹#›</a:t>
            </a:fld>
            <a:endParaRPr lang="zh-CN" altLang="en-US"/>
          </a:p>
        </p:txBody>
      </p:sp>
    </p:spTree>
    <p:extLst>
      <p:ext uri="{BB962C8B-B14F-4D97-AF65-F5344CB8AC3E}">
        <p14:creationId xmlns:p14="http://schemas.microsoft.com/office/powerpoint/2010/main" val="271373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extLst>
      <p:ext uri="{BB962C8B-B14F-4D97-AF65-F5344CB8AC3E}">
        <p14:creationId xmlns:p14="http://schemas.microsoft.com/office/powerpoint/2010/main" val="226584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C059F9-44D0-4DB1-98C5-C00203777A7F}" type="slidenum">
              <a:rPr lang="zh-CN" altLang="en-US" smtClean="0"/>
              <a:t>4</a:t>
            </a:fld>
            <a:endParaRPr lang="zh-CN" altLang="en-US"/>
          </a:p>
        </p:txBody>
      </p:sp>
    </p:spTree>
    <p:extLst>
      <p:ext uri="{BB962C8B-B14F-4D97-AF65-F5344CB8AC3E}">
        <p14:creationId xmlns:p14="http://schemas.microsoft.com/office/powerpoint/2010/main" val="914995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C059F9-44D0-4DB1-98C5-C00203777A7F}" type="slidenum">
              <a:rPr lang="zh-CN" altLang="en-US" smtClean="0"/>
              <a:t>7</a:t>
            </a:fld>
            <a:endParaRPr lang="zh-CN" altLang="en-US"/>
          </a:p>
        </p:txBody>
      </p:sp>
    </p:spTree>
    <p:extLst>
      <p:ext uri="{BB962C8B-B14F-4D97-AF65-F5344CB8AC3E}">
        <p14:creationId xmlns:p14="http://schemas.microsoft.com/office/powerpoint/2010/main" val="325161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C059F9-44D0-4DB1-98C5-C00203777A7F}" type="slidenum">
              <a:rPr lang="zh-CN" altLang="en-US" smtClean="0"/>
              <a:t>12</a:t>
            </a:fld>
            <a:endParaRPr lang="zh-CN" altLang="en-US"/>
          </a:p>
        </p:txBody>
      </p:sp>
    </p:spTree>
    <p:extLst>
      <p:ext uri="{BB962C8B-B14F-4D97-AF65-F5344CB8AC3E}">
        <p14:creationId xmlns:p14="http://schemas.microsoft.com/office/powerpoint/2010/main" val="4777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80403-358E-46A8-80D7-7CE2581274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7BFE54A-44F0-418E-BD96-56BA32399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C9A4FE-CD30-46EF-A836-DEA3BD14706C}"/>
              </a:ext>
            </a:extLst>
          </p:cNvPr>
          <p:cNvSpPr>
            <a:spLocks noGrp="1"/>
          </p:cNvSpPr>
          <p:nvPr>
            <p:ph type="dt" sz="half" idx="10"/>
          </p:nvPr>
        </p:nvSpPr>
        <p:spPr/>
        <p:txBody>
          <a:bodyPr/>
          <a:lstStyle/>
          <a:p>
            <a:fld id="{24BB5151-45D4-4494-A522-2B88CB9ABEB7}" type="datetime1">
              <a:rPr lang="zh-CN" altLang="en-US" smtClean="0"/>
              <a:t>2022/12/23</a:t>
            </a:fld>
            <a:endParaRPr lang="zh-CN" altLang="en-US"/>
          </a:p>
        </p:txBody>
      </p:sp>
      <p:sp>
        <p:nvSpPr>
          <p:cNvPr id="5" name="页脚占位符 4">
            <a:extLst>
              <a:ext uri="{FF2B5EF4-FFF2-40B4-BE49-F238E27FC236}">
                <a16:creationId xmlns:a16="http://schemas.microsoft.com/office/drawing/2014/main" id="{B2B3375E-1B2C-4A89-AB05-F55BD32687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36ADEF-F538-4744-9183-7A4931833F6A}"/>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3298941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80C0E-FF65-41CB-90B0-4C6123F34B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AF33DD-B7C1-44A6-A2E6-84DC4A1DB8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96FCC7-9815-4791-9C41-C1E23DCC8F3D}"/>
              </a:ext>
            </a:extLst>
          </p:cNvPr>
          <p:cNvSpPr>
            <a:spLocks noGrp="1"/>
          </p:cNvSpPr>
          <p:nvPr>
            <p:ph type="dt" sz="half" idx="10"/>
          </p:nvPr>
        </p:nvSpPr>
        <p:spPr/>
        <p:txBody>
          <a:bodyPr/>
          <a:lstStyle/>
          <a:p>
            <a:fld id="{D1A4D5D2-5B30-4925-9E70-AF3724DF3512}" type="datetime1">
              <a:rPr lang="zh-CN" altLang="en-US" smtClean="0"/>
              <a:t>2022/12/23</a:t>
            </a:fld>
            <a:endParaRPr lang="zh-CN" altLang="en-US"/>
          </a:p>
        </p:txBody>
      </p:sp>
      <p:sp>
        <p:nvSpPr>
          <p:cNvPr id="5" name="页脚占位符 4">
            <a:extLst>
              <a:ext uri="{FF2B5EF4-FFF2-40B4-BE49-F238E27FC236}">
                <a16:creationId xmlns:a16="http://schemas.microsoft.com/office/drawing/2014/main" id="{57C3CAF3-9C02-46CB-BC9E-23F0C0D7A4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912B28-9D44-48EC-ACAE-7E30A0A9DD13}"/>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414794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4EC7AC-30FB-4A22-822A-912B326578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207D62F-A3B8-4784-8AE8-19B04F0883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8C16F7-E269-49E1-8162-ADB309E7753B}"/>
              </a:ext>
            </a:extLst>
          </p:cNvPr>
          <p:cNvSpPr>
            <a:spLocks noGrp="1"/>
          </p:cNvSpPr>
          <p:nvPr>
            <p:ph type="dt" sz="half" idx="10"/>
          </p:nvPr>
        </p:nvSpPr>
        <p:spPr/>
        <p:txBody>
          <a:bodyPr/>
          <a:lstStyle/>
          <a:p>
            <a:fld id="{1A7C8E5A-AB36-4A88-924F-776389BD10EC}" type="datetime1">
              <a:rPr lang="zh-CN" altLang="en-US" smtClean="0"/>
              <a:t>2022/12/23</a:t>
            </a:fld>
            <a:endParaRPr lang="zh-CN" altLang="en-US"/>
          </a:p>
        </p:txBody>
      </p:sp>
      <p:sp>
        <p:nvSpPr>
          <p:cNvPr id="5" name="页脚占位符 4">
            <a:extLst>
              <a:ext uri="{FF2B5EF4-FFF2-40B4-BE49-F238E27FC236}">
                <a16:creationId xmlns:a16="http://schemas.microsoft.com/office/drawing/2014/main" id="{B64E19BB-CC44-40E8-AF9D-143AD2E0E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619555-0A6D-4249-B9C9-056FE9A6714E}"/>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44302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91521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289AE-D956-4C9C-B71F-2CAFA05243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103A60-EA13-40E2-919D-5EF3D6DCF7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FD917B-5E53-4E6C-A07D-1E7DBBB32135}"/>
              </a:ext>
            </a:extLst>
          </p:cNvPr>
          <p:cNvSpPr>
            <a:spLocks noGrp="1"/>
          </p:cNvSpPr>
          <p:nvPr>
            <p:ph type="dt" sz="half" idx="10"/>
          </p:nvPr>
        </p:nvSpPr>
        <p:spPr/>
        <p:txBody>
          <a:bodyPr/>
          <a:lstStyle/>
          <a:p>
            <a:fld id="{961AAD1F-8745-4248-BA1A-66790B5CF76B}" type="datetime1">
              <a:rPr lang="zh-CN" altLang="en-US" smtClean="0"/>
              <a:t>2022/12/23</a:t>
            </a:fld>
            <a:endParaRPr lang="zh-CN" altLang="en-US"/>
          </a:p>
        </p:txBody>
      </p:sp>
      <p:sp>
        <p:nvSpPr>
          <p:cNvPr id="5" name="页脚占位符 4">
            <a:extLst>
              <a:ext uri="{FF2B5EF4-FFF2-40B4-BE49-F238E27FC236}">
                <a16:creationId xmlns:a16="http://schemas.microsoft.com/office/drawing/2014/main" id="{82DBA7FD-3667-4734-947C-03E9385DF9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A850D8-0980-4B8F-BDBC-7A0F194651E6}"/>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1646022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81188-92EE-46ED-A896-FD38B74B56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F80EA1-E149-4129-9B5F-C380C07E7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719831-D66B-48E9-A20C-BBACCC150966}"/>
              </a:ext>
            </a:extLst>
          </p:cNvPr>
          <p:cNvSpPr>
            <a:spLocks noGrp="1"/>
          </p:cNvSpPr>
          <p:nvPr>
            <p:ph type="dt" sz="half" idx="10"/>
          </p:nvPr>
        </p:nvSpPr>
        <p:spPr/>
        <p:txBody>
          <a:bodyPr/>
          <a:lstStyle/>
          <a:p>
            <a:fld id="{D9D1981D-2A76-44E2-B163-040F600291E7}" type="datetime1">
              <a:rPr lang="zh-CN" altLang="en-US" smtClean="0"/>
              <a:t>2022/12/23</a:t>
            </a:fld>
            <a:endParaRPr lang="zh-CN" altLang="en-US"/>
          </a:p>
        </p:txBody>
      </p:sp>
      <p:sp>
        <p:nvSpPr>
          <p:cNvPr id="5" name="页脚占位符 4">
            <a:extLst>
              <a:ext uri="{FF2B5EF4-FFF2-40B4-BE49-F238E27FC236}">
                <a16:creationId xmlns:a16="http://schemas.microsoft.com/office/drawing/2014/main" id="{FD788533-1332-4D5D-9F15-7658F9F030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A89B92-A150-4DDF-9FEB-8C4437B6D149}"/>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631204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A08E3-944C-4031-A63B-85609E7494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1A9376-A76E-47B7-8A0D-C56DAAA1A7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71A68B9-EBD9-4477-BE6F-33B7263AA1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A98BAC-8331-416B-998F-B492A2017611}"/>
              </a:ext>
            </a:extLst>
          </p:cNvPr>
          <p:cNvSpPr>
            <a:spLocks noGrp="1"/>
          </p:cNvSpPr>
          <p:nvPr>
            <p:ph type="dt" sz="half" idx="10"/>
          </p:nvPr>
        </p:nvSpPr>
        <p:spPr/>
        <p:txBody>
          <a:bodyPr/>
          <a:lstStyle/>
          <a:p>
            <a:fld id="{0C400A9C-EC04-4F56-95EB-9FBF992394B8}" type="datetime1">
              <a:rPr lang="zh-CN" altLang="en-US" smtClean="0"/>
              <a:t>2022/12/23</a:t>
            </a:fld>
            <a:endParaRPr lang="zh-CN" altLang="en-US"/>
          </a:p>
        </p:txBody>
      </p:sp>
      <p:sp>
        <p:nvSpPr>
          <p:cNvPr id="6" name="页脚占位符 5">
            <a:extLst>
              <a:ext uri="{FF2B5EF4-FFF2-40B4-BE49-F238E27FC236}">
                <a16:creationId xmlns:a16="http://schemas.microsoft.com/office/drawing/2014/main" id="{1D7F8264-5C1E-4D15-957E-09637F65B3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97DE68-CA74-4C0B-90C3-B67405C4ED05}"/>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1966818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17C39-094A-4587-879A-785B74CA55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DE1B72-5B4A-4561-A7C2-7820F52FAF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8E4BE8-87C6-4611-82E8-AF7C5FE28B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BC6EB6-EF81-4BDA-A25F-13F12CD15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D148EC-A7ED-4435-87BB-CD9B8FC683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6CD02C-EB76-4857-9A86-1088DA930B00}"/>
              </a:ext>
            </a:extLst>
          </p:cNvPr>
          <p:cNvSpPr>
            <a:spLocks noGrp="1"/>
          </p:cNvSpPr>
          <p:nvPr>
            <p:ph type="dt" sz="half" idx="10"/>
          </p:nvPr>
        </p:nvSpPr>
        <p:spPr/>
        <p:txBody>
          <a:bodyPr/>
          <a:lstStyle/>
          <a:p>
            <a:fld id="{58B16BCD-B821-49E4-A927-929F92A3907C}" type="datetime1">
              <a:rPr lang="zh-CN" altLang="en-US" smtClean="0"/>
              <a:t>2022/12/23</a:t>
            </a:fld>
            <a:endParaRPr lang="zh-CN" altLang="en-US"/>
          </a:p>
        </p:txBody>
      </p:sp>
      <p:sp>
        <p:nvSpPr>
          <p:cNvPr id="8" name="页脚占位符 7">
            <a:extLst>
              <a:ext uri="{FF2B5EF4-FFF2-40B4-BE49-F238E27FC236}">
                <a16:creationId xmlns:a16="http://schemas.microsoft.com/office/drawing/2014/main" id="{F76FC0D5-6AE5-4A54-B64B-3DD66E6A7E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A31BA53-53FA-40E3-B113-55412A78DBC7}"/>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3432301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429AD-DE55-4CCB-BA33-EE1CE7A895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376FC3-873C-4780-ACE1-ACD2079D3F7C}"/>
              </a:ext>
            </a:extLst>
          </p:cNvPr>
          <p:cNvSpPr>
            <a:spLocks noGrp="1"/>
          </p:cNvSpPr>
          <p:nvPr>
            <p:ph type="dt" sz="half" idx="10"/>
          </p:nvPr>
        </p:nvSpPr>
        <p:spPr/>
        <p:txBody>
          <a:bodyPr/>
          <a:lstStyle/>
          <a:p>
            <a:fld id="{15C8EBD4-F60E-46D5-B306-05421E3F01E0}" type="datetime1">
              <a:rPr lang="zh-CN" altLang="en-US" smtClean="0"/>
              <a:t>2022/12/23</a:t>
            </a:fld>
            <a:endParaRPr lang="zh-CN" altLang="en-US"/>
          </a:p>
        </p:txBody>
      </p:sp>
      <p:sp>
        <p:nvSpPr>
          <p:cNvPr id="4" name="页脚占位符 3">
            <a:extLst>
              <a:ext uri="{FF2B5EF4-FFF2-40B4-BE49-F238E27FC236}">
                <a16:creationId xmlns:a16="http://schemas.microsoft.com/office/drawing/2014/main" id="{6F412C3D-25BF-44FA-8959-04E310A3D1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26197B-94BC-4F4B-975A-6ADBFAB946A1}"/>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1433725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21C36E-EF4E-4835-B3F6-9CF0E6652CE6}"/>
              </a:ext>
            </a:extLst>
          </p:cNvPr>
          <p:cNvSpPr>
            <a:spLocks noGrp="1"/>
          </p:cNvSpPr>
          <p:nvPr>
            <p:ph type="dt" sz="half" idx="10"/>
          </p:nvPr>
        </p:nvSpPr>
        <p:spPr/>
        <p:txBody>
          <a:bodyPr/>
          <a:lstStyle/>
          <a:p>
            <a:fld id="{6C17CCCA-0412-4E5B-B1D4-E50E148EFEA0}" type="datetime1">
              <a:rPr lang="zh-CN" altLang="en-US" smtClean="0"/>
              <a:t>2022/12/23</a:t>
            </a:fld>
            <a:endParaRPr lang="zh-CN" altLang="en-US"/>
          </a:p>
        </p:txBody>
      </p:sp>
      <p:sp>
        <p:nvSpPr>
          <p:cNvPr id="3" name="页脚占位符 2">
            <a:extLst>
              <a:ext uri="{FF2B5EF4-FFF2-40B4-BE49-F238E27FC236}">
                <a16:creationId xmlns:a16="http://schemas.microsoft.com/office/drawing/2014/main" id="{9749034D-1045-4D26-BC60-70699E2097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24502D-A899-415E-885F-33F3358F59EA}"/>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1450178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2E27D-FC3B-41C5-BDAC-A7FF4A60E0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3C951A-A5C4-4858-BBC7-80FBA0F291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D2567C-E1E7-44A1-82E9-B54607372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A591E4-CDB2-4271-B574-CDCFD7AF2A14}"/>
              </a:ext>
            </a:extLst>
          </p:cNvPr>
          <p:cNvSpPr>
            <a:spLocks noGrp="1"/>
          </p:cNvSpPr>
          <p:nvPr>
            <p:ph type="dt" sz="half" idx="10"/>
          </p:nvPr>
        </p:nvSpPr>
        <p:spPr/>
        <p:txBody>
          <a:bodyPr/>
          <a:lstStyle/>
          <a:p>
            <a:fld id="{4FF22B50-4CFF-49E2-AC26-A9D2CF2BD7E8}" type="datetime1">
              <a:rPr lang="zh-CN" altLang="en-US" smtClean="0"/>
              <a:t>2022/12/23</a:t>
            </a:fld>
            <a:endParaRPr lang="zh-CN" altLang="en-US"/>
          </a:p>
        </p:txBody>
      </p:sp>
      <p:sp>
        <p:nvSpPr>
          <p:cNvPr id="6" name="页脚占位符 5">
            <a:extLst>
              <a:ext uri="{FF2B5EF4-FFF2-40B4-BE49-F238E27FC236}">
                <a16:creationId xmlns:a16="http://schemas.microsoft.com/office/drawing/2014/main" id="{340BEB4E-AD6D-46A2-9A9A-2E12B62C5E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9F4228-A99F-437B-B512-AF0880663803}"/>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529229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E032A-1275-4DA5-B49D-9BF93EE580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80E654-E324-4E86-A9A5-9DEA0C3C1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0CC364F-9378-4B12-9E7A-4C2B9DA66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22219C-3281-410A-A299-F4D2C43C4C13}"/>
              </a:ext>
            </a:extLst>
          </p:cNvPr>
          <p:cNvSpPr>
            <a:spLocks noGrp="1"/>
          </p:cNvSpPr>
          <p:nvPr>
            <p:ph type="dt" sz="half" idx="10"/>
          </p:nvPr>
        </p:nvSpPr>
        <p:spPr/>
        <p:txBody>
          <a:bodyPr/>
          <a:lstStyle/>
          <a:p>
            <a:fld id="{CD26AB7A-266D-4CC4-BB5F-6D721DD22516}" type="datetime1">
              <a:rPr lang="zh-CN" altLang="en-US" smtClean="0"/>
              <a:t>2022/12/23</a:t>
            </a:fld>
            <a:endParaRPr lang="zh-CN" altLang="en-US"/>
          </a:p>
        </p:txBody>
      </p:sp>
      <p:sp>
        <p:nvSpPr>
          <p:cNvPr id="6" name="页脚占位符 5">
            <a:extLst>
              <a:ext uri="{FF2B5EF4-FFF2-40B4-BE49-F238E27FC236}">
                <a16:creationId xmlns:a16="http://schemas.microsoft.com/office/drawing/2014/main" id="{85AC1EC1-14AD-47C2-9D76-D3209CDD8D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BA1368-8393-4CC5-876E-F8384F2FDAFC}"/>
              </a:ext>
            </a:extLst>
          </p:cNvPr>
          <p:cNvSpPr>
            <a:spLocks noGrp="1"/>
          </p:cNvSpPr>
          <p:nvPr>
            <p:ph type="sldNum" sz="quarter" idx="12"/>
          </p:nvPr>
        </p:nvSpPr>
        <p:spPr/>
        <p:txBody>
          <a:body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3547402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F9F1F4-4F2E-48E4-AC0C-A2D97B527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57FEE8-A630-4BB9-8D1E-40CCF20AD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461540-D671-46A4-92B4-BFA55B39C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26B92-0F18-4A86-B7E0-F1771F1AD4EA}" type="datetime1">
              <a:rPr lang="zh-CN" altLang="en-US" smtClean="0"/>
              <a:t>2022/12/23</a:t>
            </a:fld>
            <a:endParaRPr lang="zh-CN" altLang="en-US"/>
          </a:p>
        </p:txBody>
      </p:sp>
      <p:sp>
        <p:nvSpPr>
          <p:cNvPr id="5" name="页脚占位符 4">
            <a:extLst>
              <a:ext uri="{FF2B5EF4-FFF2-40B4-BE49-F238E27FC236}">
                <a16:creationId xmlns:a16="http://schemas.microsoft.com/office/drawing/2014/main" id="{9E5D0B49-DF07-4ABF-8ACC-4AF2DA913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95C1EF-7333-4A6A-8F45-DE210CB98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A299C-C6DF-4584-B92B-B03EC3B85A55}" type="slidenum">
              <a:rPr lang="zh-CN" altLang="en-US" smtClean="0"/>
              <a:t>‹#›</a:t>
            </a:fld>
            <a:endParaRPr lang="zh-CN" altLang="en-US"/>
          </a:p>
        </p:txBody>
      </p:sp>
    </p:spTree>
    <p:extLst>
      <p:ext uri="{BB962C8B-B14F-4D97-AF65-F5344CB8AC3E}">
        <p14:creationId xmlns:p14="http://schemas.microsoft.com/office/powerpoint/2010/main" val="3461572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11.gif"/></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0AD210-0046-421A-8383-E12CC8273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8" name="组合 7">
            <a:extLst>
              <a:ext uri="{FF2B5EF4-FFF2-40B4-BE49-F238E27FC236}">
                <a16:creationId xmlns:a16="http://schemas.microsoft.com/office/drawing/2014/main" id="{5A5EE4CE-4322-4A8E-8ED7-5E56968A6EAF}"/>
              </a:ext>
            </a:extLst>
          </p:cNvPr>
          <p:cNvGrpSpPr/>
          <p:nvPr/>
        </p:nvGrpSpPr>
        <p:grpSpPr>
          <a:xfrm>
            <a:off x="1110159" y="3055426"/>
            <a:ext cx="9401453" cy="71022"/>
            <a:chOff x="798990" y="887766"/>
            <a:chExt cx="9401453" cy="71022"/>
          </a:xfrm>
        </p:grpSpPr>
        <p:sp>
          <p:nvSpPr>
            <p:cNvPr id="9" name="矩形 8">
              <a:extLst>
                <a:ext uri="{FF2B5EF4-FFF2-40B4-BE49-F238E27FC236}">
                  <a16:creationId xmlns:a16="http://schemas.microsoft.com/office/drawing/2014/main" id="{F7D0FB6F-0EA4-46F5-8C34-C7608E55B115}"/>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2FF6CBE-17D8-406C-BC78-C00041F64625}"/>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EA95A37-1C47-4072-B946-7EBCEA45975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1">
            <a:extLst>
              <a:ext uri="{FF2B5EF4-FFF2-40B4-BE49-F238E27FC236}">
                <a16:creationId xmlns:a16="http://schemas.microsoft.com/office/drawing/2014/main" id="{08FE56B6-5895-4700-955F-492B6411C9A1}"/>
              </a:ext>
            </a:extLst>
          </p:cNvPr>
          <p:cNvSpPr>
            <a:spLocks noGrp="1"/>
          </p:cNvSpPr>
          <p:nvPr>
            <p:ph type="sldNum" sz="quarter" idx="12"/>
          </p:nvPr>
        </p:nvSpPr>
        <p:spPr/>
        <p:txBody>
          <a:bodyPr/>
          <a:lstStyle/>
          <a:p>
            <a:fld id="{C16A299C-C6DF-4584-B92B-B03EC3B85A55}" type="slidenum">
              <a:rPr lang="zh-CN" altLang="en-US" smtClean="0"/>
              <a:t>1</a:t>
            </a:fld>
            <a:endParaRPr lang="zh-CN" altLang="en-US"/>
          </a:p>
        </p:txBody>
      </p:sp>
      <p:sp>
        <p:nvSpPr>
          <p:cNvPr id="13" name="文本框 12">
            <a:extLst>
              <a:ext uri="{FF2B5EF4-FFF2-40B4-BE49-F238E27FC236}">
                <a16:creationId xmlns:a16="http://schemas.microsoft.com/office/drawing/2014/main" id="{3D8A60F1-2A26-4946-B67A-AD8B2175FD0D}"/>
              </a:ext>
            </a:extLst>
          </p:cNvPr>
          <p:cNvSpPr txBox="1"/>
          <p:nvPr/>
        </p:nvSpPr>
        <p:spPr>
          <a:xfrm>
            <a:off x="1358364" y="1665723"/>
            <a:ext cx="9659646" cy="1323439"/>
          </a:xfrm>
          <a:prstGeom prst="rect">
            <a:avLst/>
          </a:prstGeom>
          <a:noFill/>
        </p:spPr>
        <p:txBody>
          <a:bodyPr wrap="square" rtlCol="0">
            <a:spAutoFit/>
          </a:bodyPr>
          <a:lstStyle/>
          <a:p>
            <a:pPr algn="l"/>
            <a:r>
              <a:rPr lang="en-US" altLang="zh-CN" sz="4000" b="1" i="0" dirty="0">
                <a:solidFill>
                  <a:srgbClr val="333333"/>
                </a:solidFill>
                <a:effectLst/>
                <a:latin typeface="Times New Roman" panose="02020603050405020304" pitchFamily="18" charset="0"/>
                <a:cs typeface="Times New Roman" panose="02020603050405020304" pitchFamily="18" charset="0"/>
              </a:rPr>
              <a:t>Computer Network Fault Diagnosis </a:t>
            </a:r>
          </a:p>
          <a:p>
            <a:pPr algn="l"/>
            <a:r>
              <a:rPr lang="en-US" altLang="zh-CN" sz="4000" b="1" i="0" dirty="0">
                <a:solidFill>
                  <a:srgbClr val="333333"/>
                </a:solidFill>
                <a:effectLst/>
                <a:latin typeface="Times New Roman" panose="02020603050405020304" pitchFamily="18" charset="0"/>
                <a:cs typeface="Times New Roman" panose="02020603050405020304" pitchFamily="18" charset="0"/>
              </a:rPr>
              <a:t>       Based on Neural Network</a:t>
            </a:r>
          </a:p>
        </p:txBody>
      </p:sp>
      <p:sp>
        <p:nvSpPr>
          <p:cNvPr id="14" name="文本框 13">
            <a:extLst>
              <a:ext uri="{FF2B5EF4-FFF2-40B4-BE49-F238E27FC236}">
                <a16:creationId xmlns:a16="http://schemas.microsoft.com/office/drawing/2014/main" id="{C7978F44-397A-4C84-9B9B-D4F5004A2A5D}"/>
              </a:ext>
            </a:extLst>
          </p:cNvPr>
          <p:cNvSpPr txBox="1"/>
          <p:nvPr/>
        </p:nvSpPr>
        <p:spPr>
          <a:xfrm>
            <a:off x="7171679" y="5856416"/>
            <a:ext cx="4662256"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Collage of Computer Science &amp; Software Engineering</a:t>
            </a:r>
            <a:endParaRPr lang="zh-CN" altLang="en-US" sz="16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CBBFEEE-FB37-4F37-B666-3B93CD7F7480}"/>
              </a:ext>
            </a:extLst>
          </p:cNvPr>
          <p:cNvSpPr txBox="1"/>
          <p:nvPr/>
        </p:nvSpPr>
        <p:spPr>
          <a:xfrm>
            <a:off x="8540543" y="4016216"/>
            <a:ext cx="1865051" cy="461665"/>
          </a:xfrm>
          <a:prstGeom prst="rect">
            <a:avLst/>
          </a:prstGeom>
          <a:noFill/>
        </p:spPr>
        <p:txBody>
          <a:bodyPr wrap="square" rtlCol="0">
            <a:spAutoFit/>
          </a:bodyPr>
          <a:lstStyle/>
          <a:p>
            <a:r>
              <a:rPr lang="en-US" altLang="zh-CN" sz="2400" i="1" dirty="0" err="1">
                <a:latin typeface="Times New Roman" panose="02020603050405020304" pitchFamily="18" charset="0"/>
                <a:cs typeface="Times New Roman" panose="02020603050405020304" pitchFamily="18" charset="0"/>
              </a:rPr>
              <a:t>Yuting</a:t>
            </a:r>
            <a:r>
              <a:rPr lang="en-US" altLang="zh-CN" sz="2400" i="1" dirty="0">
                <a:latin typeface="Times New Roman" panose="02020603050405020304" pitchFamily="18" charset="0"/>
                <a:cs typeface="Times New Roman" panose="02020603050405020304" pitchFamily="18" charset="0"/>
              </a:rPr>
              <a:t> Zheng</a:t>
            </a:r>
            <a:endParaRPr lang="zh-CN" altLang="en-US" sz="2400" i="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0B750584-B163-4A38-B870-411870F5DF7A}"/>
              </a:ext>
            </a:extLst>
          </p:cNvPr>
          <p:cNvSpPr txBox="1"/>
          <p:nvPr/>
        </p:nvSpPr>
        <p:spPr>
          <a:xfrm>
            <a:off x="8571437" y="5066917"/>
            <a:ext cx="1351652"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2022/12/22</a:t>
            </a:r>
            <a:endParaRPr lang="zh-CN" altLang="en-US" sz="2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D2D5160-4927-6297-70B1-AB41C01F5A27}"/>
              </a:ext>
            </a:extLst>
          </p:cNvPr>
          <p:cNvSpPr txBox="1"/>
          <p:nvPr/>
        </p:nvSpPr>
        <p:spPr>
          <a:xfrm>
            <a:off x="8540543" y="4516150"/>
            <a:ext cx="2100952" cy="461665"/>
          </a:xfrm>
          <a:prstGeom prst="rect">
            <a:avLst/>
          </a:prstGeom>
          <a:noFill/>
        </p:spPr>
        <p:txBody>
          <a:bodyPr wrap="square" rtlCol="0">
            <a:spAutoFit/>
          </a:bodyPr>
          <a:lstStyle/>
          <a:p>
            <a:r>
              <a:rPr lang="en-US" altLang="zh-CN" sz="2400" i="1" dirty="0" err="1">
                <a:latin typeface="Times New Roman" panose="02020603050405020304" pitchFamily="18" charset="0"/>
                <a:cs typeface="Times New Roman" panose="02020603050405020304" pitchFamily="18" charset="0"/>
              </a:rPr>
              <a:t>Linfang</a:t>
            </a:r>
            <a:r>
              <a:rPr lang="en-US" altLang="zh-CN" sz="2400" i="1" dirty="0">
                <a:latin typeface="Times New Roman" panose="02020603050405020304" pitchFamily="18" charset="0"/>
                <a:cs typeface="Times New Roman" panose="02020603050405020304" pitchFamily="18" charset="0"/>
              </a:rPr>
              <a:t> Chen</a:t>
            </a:r>
            <a:endParaRPr lang="zh-CN" altLang="en-US" sz="2400" i="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A352EDBB-6B0F-09DC-9C4D-B8A38A00F6CE}"/>
              </a:ext>
            </a:extLst>
          </p:cNvPr>
          <p:cNvSpPr txBox="1"/>
          <p:nvPr/>
        </p:nvSpPr>
        <p:spPr>
          <a:xfrm>
            <a:off x="8540543" y="3562308"/>
            <a:ext cx="1700074" cy="461665"/>
          </a:xfrm>
          <a:prstGeom prst="rect">
            <a:avLst/>
          </a:prstGeom>
          <a:noFill/>
        </p:spPr>
        <p:txBody>
          <a:bodyPr wrap="square" rtlCol="0">
            <a:spAutoFit/>
          </a:bodyPr>
          <a:lstStyle/>
          <a:p>
            <a:r>
              <a:rPr lang="en-US" altLang="zh-CN" sz="2400" i="1" dirty="0" err="1">
                <a:latin typeface="Times New Roman" panose="02020603050405020304" pitchFamily="18" charset="0"/>
                <a:cs typeface="Times New Roman" panose="02020603050405020304" pitchFamily="18" charset="0"/>
              </a:rPr>
              <a:t>Wenfen</a:t>
            </a:r>
            <a:r>
              <a:rPr lang="en-US" altLang="zh-CN" sz="2400" i="1" dirty="0">
                <a:latin typeface="Times New Roman" panose="02020603050405020304" pitchFamily="18" charset="0"/>
                <a:cs typeface="Times New Roman" panose="02020603050405020304" pitchFamily="18" charset="0"/>
              </a:rPr>
              <a:t> Lin</a:t>
            </a:r>
            <a:endParaRPr lang="zh-CN"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682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10</a:t>
            </a:fld>
            <a:endParaRPr lang="zh-CN" altLang="en-US"/>
          </a:p>
        </p:txBody>
      </p:sp>
      <p:sp>
        <p:nvSpPr>
          <p:cNvPr id="8" name="文本框 7">
            <a:extLst>
              <a:ext uri="{FF2B5EF4-FFF2-40B4-BE49-F238E27FC236}">
                <a16:creationId xmlns:a16="http://schemas.microsoft.com/office/drawing/2014/main" id="{A4E5F2A1-DA11-428F-A16D-8234E7AB5354}"/>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A. Computer network’s problems</a:t>
            </a:r>
            <a:endParaRPr lang="zh-CN" altLang="en-US" sz="36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0786CFF-0FA7-4BE3-B47F-EB9D77008603}"/>
              </a:ext>
            </a:extLst>
          </p:cNvPr>
          <p:cNvSpPr txBox="1"/>
          <p:nvPr/>
        </p:nvSpPr>
        <p:spPr>
          <a:xfrm>
            <a:off x="745724" y="1522519"/>
            <a:ext cx="9596139" cy="2677656"/>
          </a:xfrm>
          <a:prstGeom prst="rect">
            <a:avLst/>
          </a:prstGeom>
          <a:noFill/>
        </p:spPr>
        <p:txBody>
          <a:bodyPr wrap="square" rtlCol="0">
            <a:spAutoFit/>
          </a:bodyPr>
          <a:lstStyle/>
          <a:p>
            <a:pPr algn="l"/>
            <a:r>
              <a:rPr lang="en-US" altLang="zh-CN" sz="2400" dirty="0">
                <a:latin typeface="Times New Roman" panose="02020603050405020304" pitchFamily="18" charset="0"/>
                <a:cs typeface="Times New Roman" panose="02020603050405020304" pitchFamily="18" charset="0"/>
              </a:rPr>
              <a:t>Due to the low security of the computer network, </a:t>
            </a:r>
            <a:r>
              <a:rPr lang="en-US" altLang="zh-CN" sz="2400" dirty="0">
                <a:solidFill>
                  <a:srgbClr val="FF0000"/>
                </a:solidFill>
                <a:latin typeface="Times New Roman" panose="02020603050405020304" pitchFamily="18" charset="0"/>
                <a:cs typeface="Times New Roman" panose="02020603050405020304" pitchFamily="18" charset="0"/>
              </a:rPr>
              <a:t>it is easy to be invaded, resulting in a large amount of information disclosure.</a:t>
            </a:r>
          </a:p>
          <a:p>
            <a:pPr algn="l"/>
            <a:endParaRPr lang="en-US" altLang="zh-CN" sz="2400" dirty="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The network is updated from the original 2G, 3G and 4G networks to the current 5G networks, and the speed is obviously much faster than before. </a:t>
            </a:r>
            <a:r>
              <a:rPr lang="en-US" altLang="zh-CN" sz="2400" dirty="0">
                <a:solidFill>
                  <a:srgbClr val="FF0000"/>
                </a:solidFill>
                <a:latin typeface="Times New Roman" panose="02020603050405020304" pitchFamily="18" charset="0"/>
                <a:cs typeface="Times New Roman" panose="02020603050405020304" pitchFamily="18" charset="0"/>
              </a:rPr>
              <a:t>When the transmission rate of computer network increases, maintenance is an arduous task in case of failure.</a:t>
            </a:r>
          </a:p>
        </p:txBody>
      </p:sp>
      <p:pic>
        <p:nvPicPr>
          <p:cNvPr id="3" name="图片 2">
            <a:extLst>
              <a:ext uri="{FF2B5EF4-FFF2-40B4-BE49-F238E27FC236}">
                <a16:creationId xmlns:a16="http://schemas.microsoft.com/office/drawing/2014/main" id="{283F933D-75CB-B1AC-F4DE-FEBC0F1DAEB7}"/>
              </a:ext>
            </a:extLst>
          </p:cNvPr>
          <p:cNvPicPr>
            <a:picLocks noChangeAspect="1"/>
          </p:cNvPicPr>
          <p:nvPr/>
        </p:nvPicPr>
        <p:blipFill>
          <a:blip r:embed="rId3"/>
          <a:stretch>
            <a:fillRect/>
          </a:stretch>
        </p:blipFill>
        <p:spPr>
          <a:xfrm>
            <a:off x="3232750" y="4346655"/>
            <a:ext cx="4873560" cy="2176440"/>
          </a:xfrm>
          <a:prstGeom prst="rect">
            <a:avLst/>
          </a:prstGeom>
        </p:spPr>
      </p:pic>
    </p:spTree>
    <p:extLst>
      <p:ext uri="{BB962C8B-B14F-4D97-AF65-F5344CB8AC3E}">
        <p14:creationId xmlns:p14="http://schemas.microsoft.com/office/powerpoint/2010/main" val="4086842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11</a:t>
            </a:fld>
            <a:endParaRPr lang="zh-CN" altLang="en-US" dirty="0"/>
          </a:p>
        </p:txBody>
      </p:sp>
      <p:sp>
        <p:nvSpPr>
          <p:cNvPr id="8" name="文本框 7">
            <a:extLst>
              <a:ext uri="{FF2B5EF4-FFF2-40B4-BE49-F238E27FC236}">
                <a16:creationId xmlns:a16="http://schemas.microsoft.com/office/drawing/2014/main" id="{179A000B-5F4E-46F5-A2C2-B84230863ED7}"/>
              </a:ext>
            </a:extLst>
          </p:cNvPr>
          <p:cNvSpPr txBox="1"/>
          <p:nvPr/>
        </p:nvSpPr>
        <p:spPr>
          <a:xfrm>
            <a:off x="745724" y="580154"/>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 Neural Network </a:t>
            </a:r>
          </a:p>
        </p:txBody>
      </p:sp>
      <p:sp>
        <p:nvSpPr>
          <p:cNvPr id="11" name="文本框 10">
            <a:extLst>
              <a:ext uri="{FF2B5EF4-FFF2-40B4-BE49-F238E27FC236}">
                <a16:creationId xmlns:a16="http://schemas.microsoft.com/office/drawing/2014/main" id="{F2645E86-127F-40B8-AAD1-0DCC14D8736B}"/>
              </a:ext>
            </a:extLst>
          </p:cNvPr>
          <p:cNvSpPr txBox="1"/>
          <p:nvPr/>
        </p:nvSpPr>
        <p:spPr>
          <a:xfrm>
            <a:off x="1877637" y="1906061"/>
            <a:ext cx="491083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Biology Neural Network</a:t>
            </a:r>
          </a:p>
        </p:txBody>
      </p:sp>
      <p:sp>
        <p:nvSpPr>
          <p:cNvPr id="12" name="文本框 11">
            <a:extLst>
              <a:ext uri="{FF2B5EF4-FFF2-40B4-BE49-F238E27FC236}">
                <a16:creationId xmlns:a16="http://schemas.microsoft.com/office/drawing/2014/main" id="{30B06400-8DDD-403B-8CD6-231E84333B4D}"/>
              </a:ext>
            </a:extLst>
          </p:cNvPr>
          <p:cNvSpPr txBox="1"/>
          <p:nvPr/>
        </p:nvSpPr>
        <p:spPr>
          <a:xfrm>
            <a:off x="6796924" y="1953008"/>
            <a:ext cx="4540188"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Artificial Neural Network</a:t>
            </a:r>
            <a:r>
              <a:rPr lang="en-US" altLang="zh-CN" sz="2400" dirty="0">
                <a:latin typeface="Times New Roman" panose="02020603050405020304" pitchFamily="18" charset="0"/>
                <a:cs typeface="Times New Roman" panose="02020603050405020304" pitchFamily="18" charset="0"/>
              </a:rPr>
              <a:t> </a:t>
            </a:r>
          </a:p>
        </p:txBody>
      </p:sp>
      <p:cxnSp>
        <p:nvCxnSpPr>
          <p:cNvPr id="20" name="直接连接符 19">
            <a:extLst>
              <a:ext uri="{FF2B5EF4-FFF2-40B4-BE49-F238E27FC236}">
                <a16:creationId xmlns:a16="http://schemas.microsoft.com/office/drawing/2014/main" id="{C4D45A2F-244A-49CE-B5AA-CEEACE6695D7}"/>
              </a:ext>
            </a:extLst>
          </p:cNvPr>
          <p:cNvCxnSpPr/>
          <p:nvPr/>
        </p:nvCxnSpPr>
        <p:spPr>
          <a:xfrm>
            <a:off x="5647097" y="1941640"/>
            <a:ext cx="0" cy="4206253"/>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pic>
        <p:nvPicPr>
          <p:cNvPr id="1032" name="Picture 8" descr=" neural network 的图像结果">
            <a:extLst>
              <a:ext uri="{FF2B5EF4-FFF2-40B4-BE49-F238E27FC236}">
                <a16:creationId xmlns:a16="http://schemas.microsoft.com/office/drawing/2014/main" id="{A9DA58EC-F91F-76BC-6F0A-78426AE0F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510" y="2896599"/>
            <a:ext cx="417195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查看源图像">
            <a:extLst>
              <a:ext uri="{FF2B5EF4-FFF2-40B4-BE49-F238E27FC236}">
                <a16:creationId xmlns:a16="http://schemas.microsoft.com/office/drawing/2014/main" id="{07449AC8-653D-0A7D-415C-81A67AADA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331" y="2896599"/>
            <a:ext cx="4716062" cy="2763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99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12</a:t>
            </a:fld>
            <a:endParaRPr lang="zh-CN" altLang="en-US"/>
          </a:p>
        </p:txBody>
      </p:sp>
      <p:sp>
        <p:nvSpPr>
          <p:cNvPr id="8" name="文本框 7">
            <a:extLst>
              <a:ext uri="{FF2B5EF4-FFF2-40B4-BE49-F238E27FC236}">
                <a16:creationId xmlns:a16="http://schemas.microsoft.com/office/drawing/2014/main" id="{8E9A5973-B175-437E-B186-63F3D8593AC5}"/>
              </a:ext>
            </a:extLst>
          </p:cNvPr>
          <p:cNvSpPr txBox="1"/>
          <p:nvPr/>
        </p:nvSpPr>
        <p:spPr>
          <a:xfrm>
            <a:off x="745723" y="641764"/>
            <a:ext cx="8975325" cy="646331"/>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B</a:t>
            </a:r>
            <a:r>
              <a:rPr lang="en-US" altLang="zh-CN" sz="3600" b="1" dirty="0">
                <a:latin typeface="Times New Roman" panose="02020603050405020304" pitchFamily="18" charset="0"/>
                <a:cs typeface="Times New Roman" panose="02020603050405020304" pitchFamily="18" charset="0"/>
              </a:rPr>
              <a:t>. "training" </a:t>
            </a:r>
          </a:p>
        </p:txBody>
      </p:sp>
      <p:sp>
        <p:nvSpPr>
          <p:cNvPr id="17" name="文本框 16">
            <a:extLst>
              <a:ext uri="{FF2B5EF4-FFF2-40B4-BE49-F238E27FC236}">
                <a16:creationId xmlns:a16="http://schemas.microsoft.com/office/drawing/2014/main" id="{C9704AB5-AE3C-2025-7274-80DEA5033C55}"/>
              </a:ext>
            </a:extLst>
          </p:cNvPr>
          <p:cNvSpPr txBox="1"/>
          <p:nvPr/>
        </p:nvSpPr>
        <p:spPr>
          <a:xfrm>
            <a:off x="755341" y="1777702"/>
            <a:ext cx="10681317" cy="2308324"/>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NNs have their own functions. </a:t>
            </a:r>
          </a:p>
          <a:p>
            <a:r>
              <a:rPr lang="en-US" altLang="zh-CN" sz="2400" dirty="0">
                <a:latin typeface="Times New Roman" panose="02020603050405020304" pitchFamily="18" charset="0"/>
                <a:cs typeface="Times New Roman" panose="02020603050405020304" pitchFamily="18" charset="0"/>
              </a:rPr>
              <a:t>And the basic rules between them can be analyzed and found out by using the input and output data corresponding to the batch provided in advance. Finally, according to these rules, the new input data can be used to calculate the output results. </a:t>
            </a:r>
          </a:p>
          <a:p>
            <a:r>
              <a:rPr lang="en-US" altLang="zh-CN" sz="2400" dirty="0">
                <a:latin typeface="Times New Roman" panose="02020603050405020304" pitchFamily="18" charset="0"/>
                <a:cs typeface="Times New Roman" panose="02020603050405020304" pitchFamily="18" charset="0"/>
              </a:rPr>
              <a:t>This learning and analysis process is called "training" .</a:t>
            </a:r>
          </a:p>
          <a:p>
            <a:endParaRPr lang="zh-CN" altLang="en-US" sz="2400" dirty="0">
              <a:latin typeface="Times New Roman" panose="02020603050405020304" pitchFamily="18" charset="0"/>
              <a:cs typeface="Times New Roman" panose="02020603050405020304" pitchFamily="18" charset="0"/>
            </a:endParaRPr>
          </a:p>
        </p:txBody>
      </p:sp>
      <p:pic>
        <p:nvPicPr>
          <p:cNvPr id="2052" name="Picture 4" descr="Fig. 1 - &#10;Schematic diagram of neuron structure model&#10;">
            <a:extLst>
              <a:ext uri="{FF2B5EF4-FFF2-40B4-BE49-F238E27FC236}">
                <a16:creationId xmlns:a16="http://schemas.microsoft.com/office/drawing/2014/main" id="{F65331BD-DA60-AEA0-BF71-E48C23949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49" y="3840063"/>
            <a:ext cx="5238750" cy="2762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6489B3C-66AB-CBA7-2A48-A6C0D1C1674F}"/>
                  </a:ext>
                </a:extLst>
              </p:cNvPr>
              <p:cNvSpPr txBox="1"/>
              <p:nvPr/>
            </p:nvSpPr>
            <p:spPr>
              <a:xfrm>
                <a:off x="6662891" y="4879022"/>
                <a:ext cx="4941279" cy="1354217"/>
              </a:xfrm>
              <a:prstGeom prst="rect">
                <a:avLst/>
              </a:prstGeom>
              <a:noFill/>
            </p:spPr>
            <p:txBody>
              <a:bodyPr wrap="square">
                <a:spAutoFit/>
              </a:bodyPr>
              <a:lstStyle/>
              <a:p>
                <a14:m>
                  <m:oMath xmlns:m="http://schemas.openxmlformats.org/officeDocument/2006/math">
                    <m:sSub>
                      <m:sSubPr>
                        <m:ctrlPr>
                          <a:rPr lang="en-US" altLang="zh-CN" sz="1600" i="1" dirty="0">
                            <a:solidFill>
                              <a:schemeClr val="bg1">
                                <a:lumMod val="50000"/>
                              </a:schemeClr>
                            </a:solidFill>
                            <a:latin typeface="Cambria Math" panose="02040503050406030204" pitchFamily="18" charset="0"/>
                          </a:rPr>
                        </m:ctrlPr>
                      </m:sSubPr>
                      <m:e>
                        <m:r>
                          <a:rPr lang="en-US" altLang="zh-CN" sz="1600" dirty="0">
                            <a:solidFill>
                              <a:schemeClr val="bg1">
                                <a:lumMod val="50000"/>
                              </a:schemeClr>
                            </a:solidFill>
                            <a:latin typeface="Cambria Math" panose="02040503050406030204" pitchFamily="18" charset="0"/>
                          </a:rPr>
                          <m:t>𝜇</m:t>
                        </m:r>
                      </m:e>
                      <m:sub>
                        <m:r>
                          <a:rPr lang="en-US" altLang="zh-CN" sz="1600" dirty="0">
                            <a:solidFill>
                              <a:schemeClr val="bg1">
                                <a:lumMod val="50000"/>
                              </a:schemeClr>
                            </a:solidFill>
                            <a:latin typeface="Cambria Math" panose="02040503050406030204" pitchFamily="18" charset="0"/>
                          </a:rPr>
                          <m:t>𝑖</m:t>
                        </m:r>
                      </m:sub>
                    </m:sSub>
                  </m:oMath>
                </a14:m>
                <a:r>
                  <a:rPr lang="en-US" altLang="zh-CN" sz="1600" dirty="0">
                    <a:solidFill>
                      <a:schemeClr val="bg1">
                        <a:lumMod val="50000"/>
                      </a:schemeClr>
                    </a:solidFill>
                    <a:latin typeface="Georgia" panose="02040502050405020303" pitchFamily="18" charset="0"/>
                  </a:rPr>
                  <a:t> is the internal state of neuron </a:t>
                </a:r>
                <a:r>
                  <a:rPr lang="en-US" altLang="zh-CN" sz="1600" dirty="0" err="1">
                    <a:solidFill>
                      <a:schemeClr val="bg1">
                        <a:lumMod val="50000"/>
                      </a:schemeClr>
                    </a:solidFill>
                    <a:latin typeface="Georgia" panose="02040502050405020303" pitchFamily="18" charset="0"/>
                  </a:rPr>
                  <a:t>i</a:t>
                </a:r>
                <a:endParaRPr lang="en-US" altLang="zh-CN" sz="1600" dirty="0">
                  <a:solidFill>
                    <a:schemeClr val="bg1">
                      <a:lumMod val="50000"/>
                    </a:schemeClr>
                  </a:solidFill>
                  <a:latin typeface="Georgia" panose="02040502050405020303" pitchFamily="18" charset="0"/>
                </a:endParaRPr>
              </a:p>
              <a:p>
                <a14:m>
                  <m:oMath xmlns:m="http://schemas.openxmlformats.org/officeDocument/2006/math">
                    <m:sSub>
                      <m:sSubPr>
                        <m:ctrlPr>
                          <a:rPr lang="en-US" altLang="zh-CN" sz="1600" i="1" dirty="0">
                            <a:solidFill>
                              <a:schemeClr val="bg1">
                                <a:lumMod val="50000"/>
                              </a:schemeClr>
                            </a:solidFill>
                            <a:latin typeface="Cambria Math" panose="02040503050406030204" pitchFamily="18" charset="0"/>
                          </a:rPr>
                        </m:ctrlPr>
                      </m:sSubPr>
                      <m:e>
                        <m:r>
                          <a:rPr lang="zh-CN" altLang="en-US" sz="1600" dirty="0">
                            <a:solidFill>
                              <a:schemeClr val="bg1">
                                <a:lumMod val="50000"/>
                              </a:schemeClr>
                            </a:solidFill>
                            <a:latin typeface="Cambria Math" panose="02040503050406030204" pitchFamily="18" charset="0"/>
                          </a:rPr>
                          <m:t>𝜃</m:t>
                        </m:r>
                      </m:e>
                      <m:sub>
                        <m:r>
                          <a:rPr lang="en-US" altLang="zh-CN" sz="1600" dirty="0">
                            <a:solidFill>
                              <a:schemeClr val="bg1">
                                <a:lumMod val="50000"/>
                              </a:schemeClr>
                            </a:solidFill>
                            <a:latin typeface="Cambria Math" panose="02040503050406030204" pitchFamily="18" charset="0"/>
                          </a:rPr>
                          <m:t>𝑖</m:t>
                        </m:r>
                      </m:sub>
                    </m:sSub>
                  </m:oMath>
                </a14:m>
                <a:r>
                  <a:rPr lang="en-US" altLang="zh-CN" sz="1600" dirty="0">
                    <a:solidFill>
                      <a:schemeClr val="bg1">
                        <a:lumMod val="50000"/>
                      </a:schemeClr>
                    </a:solidFill>
                    <a:latin typeface="Georgia" panose="02040502050405020303" pitchFamily="18" charset="0"/>
                  </a:rPr>
                  <a:t> is the threshold, </a:t>
                </a:r>
              </a:p>
              <a:p>
                <a:r>
                  <a:rPr lang="en-US" altLang="zh-CN" sz="1600" i="1" dirty="0" err="1">
                    <a:solidFill>
                      <a:schemeClr val="bg1">
                        <a:lumMod val="50000"/>
                      </a:schemeClr>
                    </a:solidFill>
                    <a:effectLst/>
                    <a:latin typeface="Georgia" panose="02040502050405020303" pitchFamily="18" charset="0"/>
                  </a:rPr>
                  <a:t>X</a:t>
                </a:r>
                <a:r>
                  <a:rPr lang="en-US" altLang="zh-CN" sz="1600" i="1" baseline="-25000" dirty="0" err="1">
                    <a:solidFill>
                      <a:schemeClr val="bg1">
                        <a:lumMod val="50000"/>
                      </a:schemeClr>
                    </a:solidFill>
                    <a:effectLst/>
                    <a:latin typeface="Georgia" panose="02040502050405020303" pitchFamily="18" charset="0"/>
                  </a:rPr>
                  <a:t>j</a:t>
                </a:r>
                <a:r>
                  <a:rPr lang="en-US" altLang="zh-CN" sz="1600" i="1" baseline="-25000" dirty="0">
                    <a:solidFill>
                      <a:schemeClr val="bg1">
                        <a:lumMod val="50000"/>
                      </a:schemeClr>
                    </a:solidFill>
                    <a:effectLst/>
                    <a:latin typeface="Georgia" panose="02040502050405020303" pitchFamily="18" charset="0"/>
                  </a:rPr>
                  <a:t> </a:t>
                </a:r>
                <a:r>
                  <a:rPr lang="en-US" altLang="zh-CN" sz="1600" dirty="0">
                    <a:solidFill>
                      <a:schemeClr val="bg1">
                        <a:lumMod val="50000"/>
                      </a:schemeClr>
                    </a:solidFill>
                    <a:latin typeface="Georgia" panose="02040502050405020303" pitchFamily="18" charset="0"/>
                  </a:rPr>
                  <a:t>is the input signal, </a:t>
                </a:r>
              </a:p>
              <a:p>
                <a:r>
                  <a:rPr lang="en-US" altLang="zh-CN" sz="1600" i="1" dirty="0" err="1">
                    <a:solidFill>
                      <a:schemeClr val="bg1">
                        <a:lumMod val="50000"/>
                      </a:schemeClr>
                    </a:solidFill>
                    <a:effectLst/>
                    <a:latin typeface="Georgia" panose="02040502050405020303" pitchFamily="18" charset="0"/>
                  </a:rPr>
                  <a:t>w</a:t>
                </a:r>
                <a:r>
                  <a:rPr lang="en-US" altLang="zh-CN" sz="1600" i="1" baseline="-25000" dirty="0" err="1">
                    <a:solidFill>
                      <a:schemeClr val="bg1">
                        <a:lumMod val="50000"/>
                      </a:schemeClr>
                    </a:solidFill>
                    <a:effectLst/>
                    <a:latin typeface="Georgia" panose="02040502050405020303" pitchFamily="18" charset="0"/>
                  </a:rPr>
                  <a:t>ij</a:t>
                </a:r>
                <a:r>
                  <a:rPr lang="en-US" altLang="zh-CN" sz="1600" i="0" dirty="0">
                    <a:solidFill>
                      <a:schemeClr val="bg1">
                        <a:lumMod val="50000"/>
                      </a:schemeClr>
                    </a:solidFill>
                    <a:effectLst/>
                    <a:latin typeface="Georgia" panose="02040502050405020303" pitchFamily="18" charset="0"/>
                  </a:rPr>
                  <a:t> is the weight connected to the neuron </a:t>
                </a:r>
                <a:r>
                  <a:rPr lang="en-US" altLang="zh-CN" sz="1600" i="1" dirty="0" err="1">
                    <a:solidFill>
                      <a:schemeClr val="bg1">
                        <a:lumMod val="50000"/>
                      </a:schemeClr>
                    </a:solidFill>
                    <a:effectLst/>
                    <a:latin typeface="Georgia" panose="02040502050405020303" pitchFamily="18" charset="0"/>
                  </a:rPr>
                  <a:t>x</a:t>
                </a:r>
                <a:r>
                  <a:rPr lang="en-US" altLang="zh-CN" sz="1600" i="1" baseline="-25000" dirty="0" err="1">
                    <a:solidFill>
                      <a:schemeClr val="bg1">
                        <a:lumMod val="50000"/>
                      </a:schemeClr>
                    </a:solidFill>
                    <a:effectLst/>
                    <a:latin typeface="Georgia" panose="02040502050405020303" pitchFamily="18" charset="0"/>
                  </a:rPr>
                  <a:t>j</a:t>
                </a:r>
                <a:endParaRPr lang="en-US" altLang="zh-CN" sz="1600" i="0" dirty="0">
                  <a:solidFill>
                    <a:schemeClr val="bg1">
                      <a:lumMod val="50000"/>
                    </a:schemeClr>
                  </a:solidFill>
                  <a:effectLst/>
                  <a:latin typeface="Georgia" panose="02040502050405020303" pitchFamily="18" charset="0"/>
                </a:endParaRPr>
              </a:p>
              <a:p>
                <a:r>
                  <a:rPr lang="en-US" altLang="zh-CN" sz="1600" i="1" dirty="0" err="1">
                    <a:solidFill>
                      <a:schemeClr val="bg1">
                        <a:lumMod val="50000"/>
                      </a:schemeClr>
                    </a:solidFill>
                    <a:effectLst/>
                    <a:latin typeface="Georgia" panose="02040502050405020303" pitchFamily="18" charset="0"/>
                  </a:rPr>
                  <a:t>s</a:t>
                </a:r>
                <a:r>
                  <a:rPr lang="en-US" altLang="zh-CN" sz="1600" i="1" baseline="-25000" dirty="0" err="1">
                    <a:solidFill>
                      <a:schemeClr val="bg1">
                        <a:lumMod val="50000"/>
                      </a:schemeClr>
                    </a:solidFill>
                    <a:effectLst/>
                    <a:latin typeface="Georgia" panose="02040502050405020303" pitchFamily="18" charset="0"/>
                  </a:rPr>
                  <a:t>i</a:t>
                </a:r>
                <a:r>
                  <a:rPr lang="en-US" altLang="zh-CN" sz="1600" i="0" dirty="0">
                    <a:solidFill>
                      <a:schemeClr val="bg1">
                        <a:lumMod val="50000"/>
                      </a:schemeClr>
                    </a:solidFill>
                    <a:effectLst/>
                    <a:latin typeface="Georgia" panose="02040502050405020303" pitchFamily="18" charset="0"/>
                  </a:rPr>
                  <a:t> is a certain external input control signal</a:t>
                </a:r>
                <a:endParaRPr lang="zh-CN" altLang="en-US" sz="1600" dirty="0">
                  <a:solidFill>
                    <a:schemeClr val="bg1">
                      <a:lumMod val="50000"/>
                    </a:schemeClr>
                  </a:solidFill>
                </a:endParaRPr>
              </a:p>
            </p:txBody>
          </p:sp>
        </mc:Choice>
        <mc:Fallback xmlns="">
          <p:sp>
            <p:nvSpPr>
              <p:cNvPr id="18" name="文本框 17">
                <a:extLst>
                  <a:ext uri="{FF2B5EF4-FFF2-40B4-BE49-F238E27FC236}">
                    <a16:creationId xmlns:a16="http://schemas.microsoft.com/office/drawing/2014/main" id="{C6489B3C-66AB-CBA7-2A48-A6C0D1C1674F}"/>
                  </a:ext>
                </a:extLst>
              </p:cNvPr>
              <p:cNvSpPr txBox="1">
                <a:spLocks noRot="1" noChangeAspect="1" noMove="1" noResize="1" noEditPoints="1" noAdjustHandles="1" noChangeArrowheads="1" noChangeShapeType="1" noTextEdit="1"/>
              </p:cNvSpPr>
              <p:nvPr/>
            </p:nvSpPr>
            <p:spPr>
              <a:xfrm>
                <a:off x="6662891" y="4879022"/>
                <a:ext cx="4941279" cy="1354217"/>
              </a:xfrm>
              <a:prstGeom prst="rect">
                <a:avLst/>
              </a:prstGeom>
              <a:blipFill>
                <a:blip r:embed="rId5"/>
                <a:stretch>
                  <a:fillRect l="-740" t="-1345" b="-17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7640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13</a:t>
            </a:fld>
            <a:endParaRPr lang="zh-CN" altLang="en-US"/>
          </a:p>
        </p:txBody>
      </p:sp>
      <p:sp>
        <p:nvSpPr>
          <p:cNvPr id="8" name="文本框 7">
            <a:extLst>
              <a:ext uri="{FF2B5EF4-FFF2-40B4-BE49-F238E27FC236}">
                <a16:creationId xmlns:a16="http://schemas.microsoft.com/office/drawing/2014/main" id="{47BB2128-5039-4999-A5D6-3A02E7B6F1DB}"/>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 Single NN structure </a:t>
            </a:r>
            <a:endParaRPr lang="zh-CN" altLang="en-US" sz="3600" b="1" dirty="0">
              <a:latin typeface="Times New Roman" panose="02020603050405020304" pitchFamily="18" charset="0"/>
              <a:cs typeface="Times New Roman" panose="02020603050405020304" pitchFamily="18" charset="0"/>
            </a:endParaRPr>
          </a:p>
        </p:txBody>
      </p:sp>
      <p:pic>
        <p:nvPicPr>
          <p:cNvPr id="3074" name="Picture 2" descr="Fig. 2 - &#10;Single NN structure&#10;">
            <a:extLst>
              <a:ext uri="{FF2B5EF4-FFF2-40B4-BE49-F238E27FC236}">
                <a16:creationId xmlns:a16="http://schemas.microsoft.com/office/drawing/2014/main" id="{F8800D9C-4FC9-EEEF-8ED4-82BC42813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978" y="4264059"/>
            <a:ext cx="8267024" cy="646331"/>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514E020F-829D-94FA-C916-802931B59569}"/>
              </a:ext>
            </a:extLst>
          </p:cNvPr>
          <p:cNvSpPr txBox="1"/>
          <p:nvPr/>
        </p:nvSpPr>
        <p:spPr>
          <a:xfrm>
            <a:off x="830897" y="2155048"/>
            <a:ext cx="9316280" cy="1200329"/>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common diagnosis structure is to establish a single NN for diagnosis. The input of the system is all possible fault symptom sets, and each output node corresponds to a fault mode.</a:t>
            </a:r>
            <a:endParaRPr lang="zh-CN" altLang="en-US" sz="2400" dirty="0">
              <a:latin typeface="Times New Roman" panose="02020603050405020304" pitchFamily="18" charset="0"/>
              <a:cs typeface="Times New Roman" panose="02020603050405020304" pitchFamily="18" charset="0"/>
            </a:endParaRPr>
          </a:p>
        </p:txBody>
      </p:sp>
      <p:pic>
        <p:nvPicPr>
          <p:cNvPr id="17" name="Picture 2" descr="Fig. 2 - &#10;Single NN structure&#10;">
            <a:extLst>
              <a:ext uri="{FF2B5EF4-FFF2-40B4-BE49-F238E27FC236}">
                <a16:creationId xmlns:a16="http://schemas.microsoft.com/office/drawing/2014/main" id="{86885BC1-E13A-D6A8-110A-B146167CD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525" y="4264059"/>
            <a:ext cx="8267024"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966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14</a:t>
            </a:fld>
            <a:endParaRPr lang="zh-CN" altLang="en-US"/>
          </a:p>
        </p:txBody>
      </p:sp>
      <p:sp>
        <p:nvSpPr>
          <p:cNvPr id="8" name="文本框 7">
            <a:extLst>
              <a:ext uri="{FF2B5EF4-FFF2-40B4-BE49-F238E27FC236}">
                <a16:creationId xmlns:a16="http://schemas.microsoft.com/office/drawing/2014/main" id="{47BB2128-5039-4999-A5D6-3A02E7B6F1DB}"/>
              </a:ext>
            </a:extLst>
          </p:cNvPr>
          <p:cNvSpPr txBox="1"/>
          <p:nvPr/>
        </p:nvSpPr>
        <p:spPr>
          <a:xfrm>
            <a:off x="222066" y="658686"/>
            <a:ext cx="10751599"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 Schematic diagram of fault diagnosis based on NN </a:t>
            </a:r>
            <a:endParaRPr lang="zh-CN" altLang="en-US" sz="3600" b="1" dirty="0">
              <a:latin typeface="Times New Roman" panose="02020603050405020304" pitchFamily="18" charset="0"/>
              <a:cs typeface="Times New Roman" panose="02020603050405020304" pitchFamily="18" charset="0"/>
            </a:endParaRPr>
          </a:p>
        </p:txBody>
      </p:sp>
      <p:pic>
        <p:nvPicPr>
          <p:cNvPr id="4098" name="Picture 2" descr="Fig. 3 - &#10;Schematic diagram of fault diagnosis based on NN&#10;">
            <a:extLst>
              <a:ext uri="{FF2B5EF4-FFF2-40B4-BE49-F238E27FC236}">
                <a16:creationId xmlns:a16="http://schemas.microsoft.com/office/drawing/2014/main" id="{3ED672B1-0860-ABC7-741F-3D2B8C5D6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093" y="3133821"/>
            <a:ext cx="5753543" cy="244787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FEC404F-080B-3C66-0CB3-A4A95199DC50}"/>
              </a:ext>
            </a:extLst>
          </p:cNvPr>
          <p:cNvSpPr txBox="1"/>
          <p:nvPr/>
        </p:nvSpPr>
        <p:spPr>
          <a:xfrm>
            <a:off x="799183" y="1669247"/>
            <a:ext cx="9867338"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For fault diagnosis based on NN, the input node of the network corresponds to the fault symptom, and the output node corresponds to the cause of the fault.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61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15</a:t>
            </a:fld>
            <a:endParaRPr lang="zh-CN" altLang="en-US"/>
          </a:p>
        </p:txBody>
      </p:sp>
      <p:sp>
        <p:nvSpPr>
          <p:cNvPr id="8" name="文本框 7">
            <a:extLst>
              <a:ext uri="{FF2B5EF4-FFF2-40B4-BE49-F238E27FC236}">
                <a16:creationId xmlns:a16="http://schemas.microsoft.com/office/drawing/2014/main" id="{47BB2128-5039-4999-A5D6-3A02E7B6F1DB}"/>
              </a:ext>
            </a:extLst>
          </p:cNvPr>
          <p:cNvSpPr txBox="1"/>
          <p:nvPr/>
        </p:nvSpPr>
        <p:spPr>
          <a:xfrm>
            <a:off x="949997" y="602003"/>
            <a:ext cx="828474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 The Applications </a:t>
            </a:r>
          </a:p>
        </p:txBody>
      </p:sp>
      <p:sp>
        <p:nvSpPr>
          <p:cNvPr id="12" name="文本框 11">
            <a:extLst>
              <a:ext uri="{FF2B5EF4-FFF2-40B4-BE49-F238E27FC236}">
                <a16:creationId xmlns:a16="http://schemas.microsoft.com/office/drawing/2014/main" id="{2C0C12B3-3409-05D6-A555-83D065B725B5}"/>
              </a:ext>
            </a:extLst>
          </p:cNvPr>
          <p:cNvSpPr txBox="1"/>
          <p:nvPr/>
        </p:nvSpPr>
        <p:spPr>
          <a:xfrm>
            <a:off x="1152314" y="2135736"/>
            <a:ext cx="8994863" cy="3046988"/>
          </a:xfrm>
          <a:prstGeom prst="rect">
            <a:avLst/>
          </a:prstGeom>
          <a:noFill/>
        </p:spPr>
        <p:txBody>
          <a:bodyPr wrap="square">
            <a:spAutoFit/>
          </a:bodyPr>
          <a:lstStyle/>
          <a:p>
            <a:pPr marL="342900" indent="-3429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It can be used for fault pattern recognition of unknown or complex system model and non-linear system.</a:t>
            </a:r>
          </a:p>
          <a:p>
            <a:pPr marL="342900" indent="-3429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 It  has the functions of mode transformation and feature extraction of fault signal. </a:t>
            </a:r>
          </a:p>
          <a:p>
            <a:pPr marL="342900" indent="-3429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It is not sensitive to uncertain factors, noise and incomplete input mode in the system. </a:t>
            </a:r>
          </a:p>
          <a:p>
            <a:pPr marL="342900" indent="-3429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It can be used for complex multi-mode fault diagnosis. </a:t>
            </a:r>
          </a:p>
          <a:p>
            <a:pPr marL="342900" indent="-3429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It can be used for offline diagnosis and real-time monitoring.</a:t>
            </a:r>
          </a:p>
        </p:txBody>
      </p:sp>
    </p:spTree>
    <p:extLst>
      <p:ext uri="{BB962C8B-B14F-4D97-AF65-F5344CB8AC3E}">
        <p14:creationId xmlns:p14="http://schemas.microsoft.com/office/powerpoint/2010/main" val="391743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16</a:t>
            </a:fld>
            <a:endParaRPr lang="zh-CN" altLang="en-US"/>
          </a:p>
        </p:txBody>
      </p:sp>
      <p:sp>
        <p:nvSpPr>
          <p:cNvPr id="8" name="文本框 7">
            <a:extLst>
              <a:ext uri="{FF2B5EF4-FFF2-40B4-BE49-F238E27FC236}">
                <a16:creationId xmlns:a16="http://schemas.microsoft.com/office/drawing/2014/main" id="{47BB2128-5039-4999-A5D6-3A02E7B6F1DB}"/>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 Two Steps</a:t>
            </a:r>
            <a:endParaRPr lang="zh-CN" altLang="en-US" sz="36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409673B-6D3F-458F-A02C-8E42F4B5EEA2}"/>
              </a:ext>
            </a:extLst>
          </p:cNvPr>
          <p:cNvSpPr txBox="1"/>
          <p:nvPr/>
        </p:nvSpPr>
        <p:spPr>
          <a:xfrm>
            <a:off x="745724" y="2132411"/>
            <a:ext cx="10375776" cy="1200329"/>
          </a:xfrm>
          <a:prstGeom prst="rect">
            <a:avLst/>
          </a:prstGeom>
          <a:noFill/>
        </p:spPr>
        <p:txBody>
          <a:bodyPr wrap="square" rtlCol="0">
            <a:spAutoFit/>
          </a:bodyPr>
          <a:lstStyle/>
          <a:p>
            <a:r>
              <a:rPr lang="en-US" altLang="zh-CN" sz="2400" dirty="0">
                <a:solidFill>
                  <a:srgbClr val="333333"/>
                </a:solidFill>
                <a:latin typeface="Georgia" panose="02040502050405020303" pitchFamily="18" charset="0"/>
              </a:rPr>
              <a:t>Step 1</a:t>
            </a:r>
            <a:r>
              <a:rPr lang="zh-CN" altLang="en-US" sz="2400" dirty="0">
                <a:solidFill>
                  <a:srgbClr val="333333"/>
                </a:solidFill>
                <a:latin typeface="Georgia" panose="02040502050405020303" pitchFamily="18" charset="0"/>
              </a:rPr>
              <a:t>：</a:t>
            </a:r>
            <a:r>
              <a:rPr lang="en-US" altLang="zh-CN" sz="2400" dirty="0">
                <a:solidFill>
                  <a:srgbClr val="333333"/>
                </a:solidFill>
                <a:latin typeface="Georgia" panose="02040502050405020303" pitchFamily="18" charset="0"/>
              </a:rPr>
              <a:t> properly process the diagnostic raw data and training sample data.</a:t>
            </a:r>
          </a:p>
          <a:p>
            <a:r>
              <a:rPr lang="en-US" altLang="zh-CN" sz="2400" dirty="0">
                <a:solidFill>
                  <a:srgbClr val="333333"/>
                </a:solidFill>
                <a:latin typeface="Georgia" panose="02040502050405020303" pitchFamily="18" charset="0"/>
              </a:rPr>
              <a:t>Step 2: </a:t>
            </a:r>
            <a:r>
              <a:rPr lang="en-US" altLang="zh-CN" sz="2400" b="0" i="0" dirty="0">
                <a:solidFill>
                  <a:srgbClr val="333333"/>
                </a:solidFill>
                <a:effectLst/>
                <a:latin typeface="Georgia" panose="02040502050405020303" pitchFamily="18" charset="0"/>
              </a:rPr>
              <a:t> According to the current diagnosis input, the diagnosis process is the process of forward calculation using NN.</a:t>
            </a:r>
            <a:endParaRPr lang="en-US" altLang="zh-CN" sz="2400" dirty="0">
              <a:solidFill>
                <a:srgbClr val="333333"/>
              </a:solidFill>
              <a:latin typeface="Georgia" panose="02040502050405020303" pitchFamily="18" charset="0"/>
            </a:endParaRPr>
          </a:p>
        </p:txBody>
      </p:sp>
      <p:sp>
        <p:nvSpPr>
          <p:cNvPr id="14" name="矩形: 圆角 13">
            <a:extLst>
              <a:ext uri="{FF2B5EF4-FFF2-40B4-BE49-F238E27FC236}">
                <a16:creationId xmlns:a16="http://schemas.microsoft.com/office/drawing/2014/main" id="{A523CDF9-ED89-B8AC-3F84-C88A5CDF82D7}"/>
              </a:ext>
            </a:extLst>
          </p:cNvPr>
          <p:cNvSpPr/>
          <p:nvPr/>
        </p:nvSpPr>
        <p:spPr>
          <a:xfrm>
            <a:off x="1746607" y="4089115"/>
            <a:ext cx="2250040" cy="1592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dirty="0">
                <a:solidFill>
                  <a:srgbClr val="333333"/>
                </a:solidFill>
                <a:latin typeface="Georgia" panose="02040502050405020303" pitchFamily="18" charset="0"/>
              </a:rPr>
              <a:t>training sample data</a:t>
            </a:r>
            <a:endParaRPr lang="zh-CN" altLang="en-US" dirty="0"/>
          </a:p>
        </p:txBody>
      </p:sp>
      <p:sp>
        <p:nvSpPr>
          <p:cNvPr id="15" name="矩形: 圆角 14">
            <a:extLst>
              <a:ext uri="{FF2B5EF4-FFF2-40B4-BE49-F238E27FC236}">
                <a16:creationId xmlns:a16="http://schemas.microsoft.com/office/drawing/2014/main" id="{FF55EA8B-62AC-A6D7-3245-4FA1F812F628}"/>
              </a:ext>
            </a:extLst>
          </p:cNvPr>
          <p:cNvSpPr/>
          <p:nvPr/>
        </p:nvSpPr>
        <p:spPr>
          <a:xfrm>
            <a:off x="6219290" y="4089115"/>
            <a:ext cx="2250040" cy="1592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Diagnose</a:t>
            </a:r>
            <a:endParaRPr lang="zh-CN" altLang="en-US"/>
          </a:p>
        </p:txBody>
      </p:sp>
      <p:sp>
        <p:nvSpPr>
          <p:cNvPr id="18" name="箭头: 右 17">
            <a:extLst>
              <a:ext uri="{FF2B5EF4-FFF2-40B4-BE49-F238E27FC236}">
                <a16:creationId xmlns:a16="http://schemas.microsoft.com/office/drawing/2014/main" id="{7CE13A9F-D4BF-23EF-8751-27CC4AC6C4E2}"/>
              </a:ext>
            </a:extLst>
          </p:cNvPr>
          <p:cNvSpPr/>
          <p:nvPr/>
        </p:nvSpPr>
        <p:spPr>
          <a:xfrm>
            <a:off x="4310594" y="4720975"/>
            <a:ext cx="1623018" cy="32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866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17</a:t>
            </a:fld>
            <a:endParaRPr lang="zh-CN" altLang="en-US"/>
          </a:p>
        </p:txBody>
      </p:sp>
      <p:sp>
        <p:nvSpPr>
          <p:cNvPr id="3" name="文本框 2">
            <a:extLst>
              <a:ext uri="{FF2B5EF4-FFF2-40B4-BE49-F238E27FC236}">
                <a16:creationId xmlns:a16="http://schemas.microsoft.com/office/drawing/2014/main" id="{1ED1BE7A-47B0-F0FD-C4F7-9B731ACB0921}"/>
              </a:ext>
            </a:extLst>
          </p:cNvPr>
          <p:cNvSpPr txBox="1"/>
          <p:nvPr/>
        </p:nvSpPr>
        <p:spPr>
          <a:xfrm>
            <a:off x="745724" y="658686"/>
            <a:ext cx="6097712" cy="646331"/>
          </a:xfrm>
          <a:prstGeom prst="rect">
            <a:avLst/>
          </a:prstGeom>
          <a:noFill/>
        </p:spPr>
        <p:txBody>
          <a:bodyPr wrap="square">
            <a:spAutoFit/>
          </a:bodyPr>
          <a:lstStyle/>
          <a:p>
            <a:r>
              <a:rPr lang="en-US" altLang="zh-CN" sz="3600" b="1" dirty="0">
                <a:latin typeface="Times New Roman" panose="02020603050405020304" pitchFamily="18" charset="0"/>
                <a:cs typeface="Times New Roman" panose="02020603050405020304" pitchFamily="18" charset="0"/>
              </a:rPr>
              <a:t>Algorithm</a:t>
            </a:r>
            <a:endParaRPr lang="zh-CN" altLang="en-US" sz="3600" b="1"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F486CEE8-FF4A-96C5-32A7-1BE2569851D0}"/>
              </a:ext>
            </a:extLst>
          </p:cNvPr>
          <p:cNvSpPr txBox="1"/>
          <p:nvPr/>
        </p:nvSpPr>
        <p:spPr>
          <a:xfrm>
            <a:off x="1386450" y="2450644"/>
            <a:ext cx="8856848" cy="2246769"/>
          </a:xfrm>
          <a:prstGeom prst="rect">
            <a:avLst/>
          </a:prstGeom>
          <a:noFill/>
        </p:spPr>
        <p:txBody>
          <a:bodyPr wrap="square">
            <a:spAutoFit/>
          </a:bodyPr>
          <a:lstStyle/>
          <a:p>
            <a:pPr marL="457200" indent="-4572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Computer network has been in a state of continuous learning, and it has certain self-adaptive ability. </a:t>
            </a:r>
          </a:p>
          <a:p>
            <a:pPr marL="457200" indent="-4572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Even if the environment changes, the mapping relationship can be adjusted to achieve self-adaptive.</a:t>
            </a:r>
          </a:p>
          <a:p>
            <a:pPr marL="457200" indent="-4572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 Therefore, it has a strong adaptive function.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192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18</a:t>
            </a:fld>
            <a:endParaRPr lang="zh-CN" altLang="en-US"/>
          </a:p>
        </p:txBody>
      </p:sp>
      <p:sp>
        <p:nvSpPr>
          <p:cNvPr id="3" name="文本框 2">
            <a:extLst>
              <a:ext uri="{FF2B5EF4-FFF2-40B4-BE49-F238E27FC236}">
                <a16:creationId xmlns:a16="http://schemas.microsoft.com/office/drawing/2014/main" id="{1ED1BE7A-47B0-F0FD-C4F7-9B731ACB0921}"/>
              </a:ext>
            </a:extLst>
          </p:cNvPr>
          <p:cNvSpPr txBox="1"/>
          <p:nvPr/>
        </p:nvSpPr>
        <p:spPr>
          <a:xfrm>
            <a:off x="745724" y="658686"/>
            <a:ext cx="6097712" cy="646331"/>
          </a:xfrm>
          <a:prstGeom prst="rect">
            <a:avLst/>
          </a:prstGeom>
          <a:noFill/>
        </p:spPr>
        <p:txBody>
          <a:bodyPr wrap="square">
            <a:spAutoFit/>
          </a:bodyPr>
          <a:lstStyle/>
          <a:p>
            <a:r>
              <a:rPr lang="en-US" altLang="zh-CN" sz="3600" b="1" dirty="0">
                <a:latin typeface="Times New Roman" panose="02020603050405020304" pitchFamily="18" charset="0"/>
                <a:cs typeface="Times New Roman" panose="02020603050405020304" pitchFamily="18" charset="0"/>
              </a:rPr>
              <a:t>Algorithm</a:t>
            </a:r>
            <a:endParaRPr lang="zh-CN" altLang="en-US" sz="36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35479D94-0B8E-9180-12B3-65C4A6658264}"/>
              </a:ext>
            </a:extLst>
          </p:cNvPr>
          <p:cNvSpPr txBox="1"/>
          <p:nvPr/>
        </p:nvSpPr>
        <p:spPr>
          <a:xfrm>
            <a:off x="1045395" y="1785843"/>
            <a:ext cx="6097712" cy="646331"/>
          </a:xfrm>
          <a:prstGeom prst="rect">
            <a:avLst/>
          </a:prstGeom>
          <a:noFill/>
        </p:spPr>
        <p:txBody>
          <a:bodyPr wrap="square">
            <a:spAutoFit/>
          </a:bodyPr>
          <a:lstStyle/>
          <a:p>
            <a:r>
              <a:rPr lang="en-US" altLang="zh-CN" b="0" i="0" dirty="0">
                <a:solidFill>
                  <a:srgbClr val="333333"/>
                </a:solidFill>
                <a:effectLst/>
                <a:latin typeface="Georgia" panose="02040502050405020303" pitchFamily="18" charset="0"/>
              </a:rPr>
              <a:t>The algorithm formula of BPNN is as follows:</a:t>
            </a:r>
          </a:p>
          <a:p>
            <a:r>
              <a:rPr lang="en-US" altLang="zh-CN" b="0" i="0" dirty="0">
                <a:solidFill>
                  <a:srgbClr val="333333"/>
                </a:solidFill>
                <a:effectLst/>
                <a:latin typeface="Georgia" panose="02040502050405020303" pitchFamily="18" charset="0"/>
              </a:rPr>
              <a:t>Enter the algorithm formula:</a:t>
            </a:r>
            <a:endParaRPr lang="zh-CN" altLang="en-US" dirty="0"/>
          </a:p>
        </p:txBody>
      </p:sp>
      <p:pic>
        <p:nvPicPr>
          <p:cNvPr id="22" name="图片 21">
            <a:extLst>
              <a:ext uri="{FF2B5EF4-FFF2-40B4-BE49-F238E27FC236}">
                <a16:creationId xmlns:a16="http://schemas.microsoft.com/office/drawing/2014/main" id="{F4EAF7DE-7786-D413-7D68-75D9C90A0E2F}"/>
              </a:ext>
            </a:extLst>
          </p:cNvPr>
          <p:cNvPicPr>
            <a:picLocks noChangeAspect="1"/>
          </p:cNvPicPr>
          <p:nvPr/>
        </p:nvPicPr>
        <p:blipFill>
          <a:blip r:embed="rId3"/>
          <a:stretch>
            <a:fillRect/>
          </a:stretch>
        </p:blipFill>
        <p:spPr>
          <a:xfrm>
            <a:off x="2832485" y="2432174"/>
            <a:ext cx="5648325" cy="762000"/>
          </a:xfrm>
          <a:prstGeom prst="rect">
            <a:avLst/>
          </a:prstGeom>
        </p:spPr>
      </p:pic>
      <p:sp>
        <p:nvSpPr>
          <p:cNvPr id="24" name="文本框 23">
            <a:extLst>
              <a:ext uri="{FF2B5EF4-FFF2-40B4-BE49-F238E27FC236}">
                <a16:creationId xmlns:a16="http://schemas.microsoft.com/office/drawing/2014/main" id="{52549FD9-879F-E9EE-3036-FC7F7E7E2C53}"/>
              </a:ext>
            </a:extLst>
          </p:cNvPr>
          <p:cNvSpPr txBox="1"/>
          <p:nvPr/>
        </p:nvSpPr>
        <p:spPr>
          <a:xfrm>
            <a:off x="1045395" y="3261882"/>
            <a:ext cx="6097712" cy="369332"/>
          </a:xfrm>
          <a:prstGeom prst="rect">
            <a:avLst/>
          </a:prstGeom>
          <a:noFill/>
        </p:spPr>
        <p:txBody>
          <a:bodyPr wrap="square">
            <a:spAutoFit/>
          </a:bodyPr>
          <a:lstStyle/>
          <a:p>
            <a:r>
              <a:rPr lang="en-US" altLang="zh-CN" b="0" i="0" dirty="0">
                <a:solidFill>
                  <a:srgbClr val="333333"/>
                </a:solidFill>
                <a:effectLst/>
                <a:latin typeface="Georgia" panose="02040502050405020303" pitchFamily="18" charset="0"/>
              </a:rPr>
              <a:t>Output algorithm formula:</a:t>
            </a:r>
            <a:endParaRPr lang="zh-CN" altLang="en-US" dirty="0"/>
          </a:p>
        </p:txBody>
      </p:sp>
      <p:pic>
        <p:nvPicPr>
          <p:cNvPr id="26" name="图片 25">
            <a:extLst>
              <a:ext uri="{FF2B5EF4-FFF2-40B4-BE49-F238E27FC236}">
                <a16:creationId xmlns:a16="http://schemas.microsoft.com/office/drawing/2014/main" id="{FE65C392-DD24-6F60-1BF4-11B5DBE12764}"/>
              </a:ext>
            </a:extLst>
          </p:cNvPr>
          <p:cNvPicPr>
            <a:picLocks noChangeAspect="1"/>
          </p:cNvPicPr>
          <p:nvPr/>
        </p:nvPicPr>
        <p:blipFill>
          <a:blip r:embed="rId4"/>
          <a:stretch>
            <a:fillRect/>
          </a:stretch>
        </p:blipFill>
        <p:spPr>
          <a:xfrm>
            <a:off x="3242061" y="3630263"/>
            <a:ext cx="4829175" cy="809625"/>
          </a:xfrm>
          <a:prstGeom prst="rect">
            <a:avLst/>
          </a:prstGeom>
        </p:spPr>
      </p:pic>
      <p:sp>
        <p:nvSpPr>
          <p:cNvPr id="28" name="文本框 27">
            <a:extLst>
              <a:ext uri="{FF2B5EF4-FFF2-40B4-BE49-F238E27FC236}">
                <a16:creationId xmlns:a16="http://schemas.microsoft.com/office/drawing/2014/main" id="{924FBD27-59D9-CF2D-4DCA-F0A8F5E06573}"/>
              </a:ext>
            </a:extLst>
          </p:cNvPr>
          <p:cNvSpPr txBox="1"/>
          <p:nvPr/>
        </p:nvSpPr>
        <p:spPr>
          <a:xfrm>
            <a:off x="1045395" y="4603148"/>
            <a:ext cx="6097712" cy="369332"/>
          </a:xfrm>
          <a:prstGeom prst="rect">
            <a:avLst/>
          </a:prstGeom>
          <a:noFill/>
        </p:spPr>
        <p:txBody>
          <a:bodyPr wrap="square">
            <a:spAutoFit/>
          </a:bodyPr>
          <a:lstStyle/>
          <a:p>
            <a:r>
              <a:rPr lang="en-US" altLang="zh-CN" b="0" i="0" dirty="0">
                <a:solidFill>
                  <a:srgbClr val="333333"/>
                </a:solidFill>
                <a:effectLst/>
                <a:latin typeface="Georgia" panose="02040502050405020303" pitchFamily="18" charset="0"/>
              </a:rPr>
              <a:t>The output derivative is:</a:t>
            </a:r>
            <a:endParaRPr lang="zh-CN" altLang="en-US" dirty="0"/>
          </a:p>
        </p:txBody>
      </p:sp>
      <p:pic>
        <p:nvPicPr>
          <p:cNvPr id="30" name="图片 29">
            <a:extLst>
              <a:ext uri="{FF2B5EF4-FFF2-40B4-BE49-F238E27FC236}">
                <a16:creationId xmlns:a16="http://schemas.microsoft.com/office/drawing/2014/main" id="{81D565B7-EB73-E51B-DB5C-3F348F3A83DD}"/>
              </a:ext>
            </a:extLst>
          </p:cNvPr>
          <p:cNvPicPr>
            <a:picLocks noChangeAspect="1"/>
          </p:cNvPicPr>
          <p:nvPr/>
        </p:nvPicPr>
        <p:blipFill>
          <a:blip r:embed="rId5"/>
          <a:stretch>
            <a:fillRect/>
          </a:stretch>
        </p:blipFill>
        <p:spPr>
          <a:xfrm>
            <a:off x="2195512" y="5071656"/>
            <a:ext cx="6922274" cy="762001"/>
          </a:xfrm>
          <a:prstGeom prst="rect">
            <a:avLst/>
          </a:prstGeom>
        </p:spPr>
      </p:pic>
      <p:sp>
        <p:nvSpPr>
          <p:cNvPr id="32" name="文本框 31">
            <a:extLst>
              <a:ext uri="{FF2B5EF4-FFF2-40B4-BE49-F238E27FC236}">
                <a16:creationId xmlns:a16="http://schemas.microsoft.com/office/drawing/2014/main" id="{23A8AD93-B3A4-E861-BDEC-4A8EB7CBC128}"/>
              </a:ext>
            </a:extLst>
          </p:cNvPr>
          <p:cNvSpPr txBox="1"/>
          <p:nvPr/>
        </p:nvSpPr>
        <p:spPr>
          <a:xfrm>
            <a:off x="6520026" y="6125236"/>
            <a:ext cx="6097712" cy="646331"/>
          </a:xfrm>
          <a:prstGeom prst="rect">
            <a:avLst/>
          </a:prstGeom>
          <a:noFill/>
        </p:spPr>
        <p:txBody>
          <a:bodyPr wrap="square">
            <a:spAutoFit/>
          </a:bodyPr>
          <a:lstStyle/>
          <a:p>
            <a:r>
              <a:rPr lang="en-US" altLang="zh-CN" sz="1800" i="1" dirty="0" err="1">
                <a:solidFill>
                  <a:schemeClr val="bg1">
                    <a:lumMod val="50000"/>
                  </a:schemeClr>
                </a:solidFill>
                <a:effectLst/>
                <a:latin typeface="Georgia" panose="02040502050405020303" pitchFamily="18" charset="0"/>
              </a:rPr>
              <a:t>X</a:t>
            </a:r>
            <a:r>
              <a:rPr lang="en-US" altLang="zh-CN" sz="1800" i="1" baseline="-25000" dirty="0" err="1">
                <a:solidFill>
                  <a:schemeClr val="bg1">
                    <a:lumMod val="50000"/>
                  </a:schemeClr>
                </a:solidFill>
                <a:effectLst/>
                <a:latin typeface="Georgia" panose="02040502050405020303" pitchFamily="18" charset="0"/>
              </a:rPr>
              <a:t>j</a:t>
            </a:r>
            <a:r>
              <a:rPr lang="en-US" altLang="zh-CN" sz="1800" i="1" baseline="-25000" dirty="0">
                <a:solidFill>
                  <a:schemeClr val="bg1">
                    <a:lumMod val="50000"/>
                  </a:schemeClr>
                </a:solidFill>
                <a:effectLst/>
                <a:latin typeface="Georgia" panose="02040502050405020303" pitchFamily="18" charset="0"/>
              </a:rPr>
              <a:t> </a:t>
            </a:r>
            <a:r>
              <a:rPr lang="en-US" altLang="zh-CN" sz="1800" dirty="0">
                <a:solidFill>
                  <a:schemeClr val="bg1">
                    <a:lumMod val="50000"/>
                  </a:schemeClr>
                </a:solidFill>
                <a:latin typeface="Georgia" panose="02040502050405020303" pitchFamily="18" charset="0"/>
              </a:rPr>
              <a:t>is the input signal, </a:t>
            </a:r>
          </a:p>
          <a:p>
            <a:r>
              <a:rPr lang="en-US" altLang="zh-CN" sz="1800" i="1" dirty="0" err="1">
                <a:solidFill>
                  <a:schemeClr val="bg1">
                    <a:lumMod val="50000"/>
                  </a:schemeClr>
                </a:solidFill>
                <a:effectLst/>
                <a:latin typeface="Georgia" panose="02040502050405020303" pitchFamily="18" charset="0"/>
              </a:rPr>
              <a:t>w</a:t>
            </a:r>
            <a:r>
              <a:rPr lang="en-US" altLang="zh-CN" sz="1800" i="1" baseline="-25000" dirty="0" err="1">
                <a:solidFill>
                  <a:schemeClr val="bg1">
                    <a:lumMod val="50000"/>
                  </a:schemeClr>
                </a:solidFill>
                <a:effectLst/>
                <a:latin typeface="Georgia" panose="02040502050405020303" pitchFamily="18" charset="0"/>
              </a:rPr>
              <a:t>ij</a:t>
            </a:r>
            <a:r>
              <a:rPr lang="en-US" altLang="zh-CN" sz="1800" i="0" dirty="0">
                <a:solidFill>
                  <a:schemeClr val="bg1">
                    <a:lumMod val="50000"/>
                  </a:schemeClr>
                </a:solidFill>
                <a:effectLst/>
                <a:latin typeface="Georgia" panose="02040502050405020303" pitchFamily="18" charset="0"/>
              </a:rPr>
              <a:t> is the weight connected to the neuron </a:t>
            </a:r>
            <a:r>
              <a:rPr lang="en-US" altLang="zh-CN" sz="1800" i="1" dirty="0" err="1">
                <a:solidFill>
                  <a:schemeClr val="bg1">
                    <a:lumMod val="50000"/>
                  </a:schemeClr>
                </a:solidFill>
                <a:effectLst/>
                <a:latin typeface="Georgia" panose="02040502050405020303" pitchFamily="18" charset="0"/>
              </a:rPr>
              <a:t>x</a:t>
            </a:r>
            <a:r>
              <a:rPr lang="en-US" altLang="zh-CN" sz="1800" i="1" baseline="-25000" dirty="0" err="1">
                <a:solidFill>
                  <a:schemeClr val="bg1">
                    <a:lumMod val="50000"/>
                  </a:schemeClr>
                </a:solidFill>
                <a:effectLst/>
                <a:latin typeface="Georgia" panose="02040502050405020303" pitchFamily="18" charset="0"/>
              </a:rPr>
              <a:t>j</a:t>
            </a:r>
            <a:endParaRPr lang="en-US" altLang="zh-CN" sz="1800" i="0" dirty="0">
              <a:solidFill>
                <a:schemeClr val="bg1">
                  <a:lumMod val="50000"/>
                </a:schemeClr>
              </a:solidFill>
              <a:effectLst/>
              <a:latin typeface="Georgia" panose="02040502050405020303" pitchFamily="18" charset="0"/>
            </a:endParaRPr>
          </a:p>
        </p:txBody>
      </p:sp>
    </p:spTree>
    <p:extLst>
      <p:ext uri="{BB962C8B-B14F-4D97-AF65-F5344CB8AC3E}">
        <p14:creationId xmlns:p14="http://schemas.microsoft.com/office/powerpoint/2010/main" val="2693679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19</a:t>
            </a:fld>
            <a:endParaRPr lang="zh-CN" altLang="en-US"/>
          </a:p>
        </p:txBody>
      </p:sp>
      <p:sp>
        <p:nvSpPr>
          <p:cNvPr id="8" name="文本框 7">
            <a:extLst>
              <a:ext uri="{FF2B5EF4-FFF2-40B4-BE49-F238E27FC236}">
                <a16:creationId xmlns:a16="http://schemas.microsoft.com/office/drawing/2014/main" id="{796746D9-8D6B-480B-BF41-1BA66EDB168A}"/>
              </a:ext>
            </a:extLst>
          </p:cNvPr>
          <p:cNvSpPr txBox="1"/>
          <p:nvPr/>
        </p:nvSpPr>
        <p:spPr>
          <a:xfrm>
            <a:off x="624875" y="710766"/>
            <a:ext cx="10585250" cy="646331"/>
          </a:xfrm>
          <a:prstGeom prst="rect">
            <a:avLst/>
          </a:prstGeom>
          <a:noFill/>
        </p:spPr>
        <p:txBody>
          <a:bodyPr wrap="square" rtlCol="0">
            <a:spAutoFit/>
          </a:bodyPr>
          <a:lstStyle/>
          <a:p>
            <a:pPr algn="l"/>
            <a:r>
              <a:rPr lang="en-US" altLang="zh-CN" sz="3600" b="1" i="0" dirty="0">
                <a:solidFill>
                  <a:srgbClr val="333333"/>
                </a:solidFill>
                <a:effectLst/>
                <a:latin typeface="Times New Roman" panose="02020603050405020304" pitchFamily="18" charset="0"/>
                <a:cs typeface="Times New Roman" panose="02020603050405020304" pitchFamily="18" charset="0"/>
              </a:rPr>
              <a:t>Computer network fault diagnosis and simulation</a:t>
            </a:r>
          </a:p>
        </p:txBody>
      </p:sp>
      <p:pic>
        <p:nvPicPr>
          <p:cNvPr id="2" name="图片 1">
            <a:extLst>
              <a:ext uri="{FF2B5EF4-FFF2-40B4-BE49-F238E27FC236}">
                <a16:creationId xmlns:a16="http://schemas.microsoft.com/office/drawing/2014/main" id="{AC4EFB5E-5E6F-DCA4-87EE-1A618F0B1359}"/>
              </a:ext>
            </a:extLst>
          </p:cNvPr>
          <p:cNvPicPr>
            <a:picLocks noChangeAspect="1"/>
          </p:cNvPicPr>
          <p:nvPr/>
        </p:nvPicPr>
        <p:blipFill>
          <a:blip r:embed="rId3"/>
          <a:stretch>
            <a:fillRect/>
          </a:stretch>
        </p:blipFill>
        <p:spPr>
          <a:xfrm>
            <a:off x="977954" y="2868843"/>
            <a:ext cx="322194" cy="2226668"/>
          </a:xfrm>
          <a:prstGeom prst="rect">
            <a:avLst/>
          </a:prstGeom>
        </p:spPr>
      </p:pic>
      <p:sp>
        <p:nvSpPr>
          <p:cNvPr id="11" name="文本框 10">
            <a:extLst>
              <a:ext uri="{FF2B5EF4-FFF2-40B4-BE49-F238E27FC236}">
                <a16:creationId xmlns:a16="http://schemas.microsoft.com/office/drawing/2014/main" id="{0CC906A3-0388-6CF9-F9B5-E80CDFD19581}"/>
              </a:ext>
            </a:extLst>
          </p:cNvPr>
          <p:cNvSpPr txBox="1"/>
          <p:nvPr/>
        </p:nvSpPr>
        <p:spPr>
          <a:xfrm>
            <a:off x="1373631" y="2490006"/>
            <a:ext cx="8461403" cy="954107"/>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A. </a:t>
            </a:r>
            <a:r>
              <a:rPr kumimoji="0" lang="en-US" altLang="zh-CN" sz="2800" b="1" i="0" u="none" strike="noStrike" kern="1200" cap="none" spc="0" normalizeH="0" baseline="0" noProof="0" dirty="0">
                <a:ln>
                  <a:noFill/>
                </a:ln>
                <a:solidFill>
                  <a:srgbClr val="333333"/>
                </a:solidFill>
                <a:effectLst/>
                <a:uLnTx/>
                <a:uFillTx/>
                <a:latin typeface="Times New Roman" panose="02020603050405020304" pitchFamily="18" charset="0"/>
                <a:ea typeface="等线" panose="02010600030101010101" pitchFamily="2" charset="-122"/>
                <a:cs typeface="Times New Roman" panose="02020603050405020304" pitchFamily="18" charset="0"/>
              </a:rPr>
              <a:t> Computer network fault diagnosis and simulation</a:t>
            </a:r>
          </a:p>
          <a:p>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031EB993-F870-467E-A485-2BE59F37DA4C}"/>
              </a:ext>
            </a:extLst>
          </p:cNvPr>
          <p:cNvSpPr txBox="1"/>
          <p:nvPr/>
        </p:nvSpPr>
        <p:spPr>
          <a:xfrm>
            <a:off x="1373631" y="4367994"/>
            <a:ext cx="9292890"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B. </a:t>
            </a:r>
            <a:r>
              <a:rPr lang="en-US" altLang="zh-CN" sz="2800" b="1" i="0" dirty="0">
                <a:solidFill>
                  <a:srgbClr val="333333"/>
                </a:solidFill>
                <a:effectLst/>
                <a:latin typeface="Times New Roman" panose="02020603050405020304" pitchFamily="18" charset="0"/>
                <a:cs typeface="Times New Roman" panose="02020603050405020304" pitchFamily="18" charset="0"/>
              </a:rPr>
              <a:t>Computer Network Fault Diagnosis and Simulation</a:t>
            </a:r>
          </a:p>
        </p:txBody>
      </p:sp>
    </p:spTree>
    <p:extLst>
      <p:ext uri="{BB962C8B-B14F-4D97-AF65-F5344CB8AC3E}">
        <p14:creationId xmlns:p14="http://schemas.microsoft.com/office/powerpoint/2010/main" val="4119487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2</a:t>
            </a:fld>
            <a:endParaRPr lang="zh-CN" altLang="en-US"/>
          </a:p>
        </p:txBody>
      </p:sp>
      <p:sp>
        <p:nvSpPr>
          <p:cNvPr id="8" name="文本框 7">
            <a:extLst>
              <a:ext uri="{FF2B5EF4-FFF2-40B4-BE49-F238E27FC236}">
                <a16:creationId xmlns:a16="http://schemas.microsoft.com/office/drawing/2014/main" id="{DD4F563D-980C-42CB-AA35-57406FBE2B42}"/>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Basic Information</a:t>
            </a:r>
            <a:endParaRPr lang="zh-CN" altLang="en-US" sz="36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0A14CDC-B2BD-4381-8BEC-540FDA2FDA3A}"/>
              </a:ext>
            </a:extLst>
          </p:cNvPr>
          <p:cNvSpPr txBox="1"/>
          <p:nvPr/>
        </p:nvSpPr>
        <p:spPr>
          <a:xfrm>
            <a:off x="825623" y="1621428"/>
            <a:ext cx="9321554" cy="138499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This presentation is based on the academic paper </a:t>
            </a:r>
            <a:r>
              <a:rPr lang="en-US" altLang="zh-CN" sz="2800" u="sng" dirty="0">
                <a:latin typeface="Times New Roman" panose="02020603050405020304" pitchFamily="18" charset="0"/>
                <a:cs typeface="Times New Roman" panose="02020603050405020304" pitchFamily="18" charset="0"/>
              </a:rPr>
              <a:t>Computer Network Fault Diagnosis Based on Neural Network </a:t>
            </a:r>
            <a:r>
              <a:rPr lang="en-US" altLang="zh-CN" sz="2800" dirty="0">
                <a:latin typeface="Times New Roman" panose="02020603050405020304" pitchFamily="18" charset="0"/>
                <a:cs typeface="Times New Roman" panose="02020603050405020304" pitchFamily="18" charset="0"/>
              </a:rPr>
              <a:t>on IEEE Xplore.</a:t>
            </a:r>
          </a:p>
        </p:txBody>
      </p:sp>
      <p:pic>
        <p:nvPicPr>
          <p:cNvPr id="14" name="图片 13">
            <a:extLst>
              <a:ext uri="{FF2B5EF4-FFF2-40B4-BE49-F238E27FC236}">
                <a16:creationId xmlns:a16="http://schemas.microsoft.com/office/drawing/2014/main" id="{A98CB916-102F-CD70-69E3-B6A6085E9C6A}"/>
              </a:ext>
            </a:extLst>
          </p:cNvPr>
          <p:cNvPicPr>
            <a:picLocks noChangeAspect="1"/>
          </p:cNvPicPr>
          <p:nvPr/>
        </p:nvPicPr>
        <p:blipFill>
          <a:blip r:embed="rId3"/>
          <a:stretch>
            <a:fillRect/>
          </a:stretch>
        </p:blipFill>
        <p:spPr>
          <a:xfrm>
            <a:off x="1085850" y="3251815"/>
            <a:ext cx="8801100" cy="3019425"/>
          </a:xfrm>
          <a:prstGeom prst="rect">
            <a:avLst/>
          </a:prstGeom>
        </p:spPr>
      </p:pic>
    </p:spTree>
    <p:extLst>
      <p:ext uri="{BB962C8B-B14F-4D97-AF65-F5344CB8AC3E}">
        <p14:creationId xmlns:p14="http://schemas.microsoft.com/office/powerpoint/2010/main" val="2125203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6A299C-C6DF-4584-B92B-B03EC3B85A55}"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EA2618A0-A3CF-48AB-90C6-4071641F1EBE}"/>
              </a:ext>
            </a:extLst>
          </p:cNvPr>
          <p:cNvSpPr txBox="1"/>
          <p:nvPr/>
        </p:nvSpPr>
        <p:spPr>
          <a:xfrm>
            <a:off x="497571" y="641861"/>
            <a:ext cx="1096392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333333"/>
                </a:solidFill>
                <a:effectLst/>
                <a:uLnTx/>
                <a:uFillTx/>
                <a:latin typeface="Times New Roman" panose="02020603050405020304" pitchFamily="18" charset="0"/>
                <a:ea typeface="等线" panose="02010600030101010101" pitchFamily="2" charset="-122"/>
                <a:cs typeface="Times New Roman" panose="02020603050405020304" pitchFamily="18" charset="0"/>
              </a:rPr>
              <a:t>A. Computer network fault diagnosis and simulation</a:t>
            </a:r>
          </a:p>
        </p:txBody>
      </p:sp>
      <p:sp>
        <p:nvSpPr>
          <p:cNvPr id="2" name="文本框 1">
            <a:extLst>
              <a:ext uri="{FF2B5EF4-FFF2-40B4-BE49-F238E27FC236}">
                <a16:creationId xmlns:a16="http://schemas.microsoft.com/office/drawing/2014/main" id="{99EE8111-2A63-46F3-9329-1DF5CA2521C2}"/>
              </a:ext>
            </a:extLst>
          </p:cNvPr>
          <p:cNvSpPr txBox="1"/>
          <p:nvPr/>
        </p:nvSpPr>
        <p:spPr>
          <a:xfrm>
            <a:off x="745724" y="1669002"/>
            <a:ext cx="593303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33333"/>
                </a:solidFill>
                <a:effectLst/>
                <a:uLnTx/>
                <a:uFillTx/>
                <a:latin typeface="Georgia" panose="02040502050405020303" pitchFamily="18" charset="0"/>
                <a:ea typeface="等线" panose="02010600030101010101" pitchFamily="2" charset="-122"/>
                <a:cs typeface="+mn-cs"/>
              </a:rPr>
              <a:t>The main faults of computer and solutions</a:t>
            </a:r>
            <a:endPar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左大括号 10">
            <a:extLst>
              <a:ext uri="{FF2B5EF4-FFF2-40B4-BE49-F238E27FC236}">
                <a16:creationId xmlns:a16="http://schemas.microsoft.com/office/drawing/2014/main" id="{FA9A753B-1A1B-43F9-995B-13E06B8B783E}"/>
              </a:ext>
            </a:extLst>
          </p:cNvPr>
          <p:cNvSpPr/>
          <p:nvPr/>
        </p:nvSpPr>
        <p:spPr>
          <a:xfrm>
            <a:off x="994299" y="2892287"/>
            <a:ext cx="287849" cy="279385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文本框 11">
            <a:extLst>
              <a:ext uri="{FF2B5EF4-FFF2-40B4-BE49-F238E27FC236}">
                <a16:creationId xmlns:a16="http://schemas.microsoft.com/office/drawing/2014/main" id="{42E9FFD0-A1CF-4C73-BD78-B26659038A8A}"/>
              </a:ext>
            </a:extLst>
          </p:cNvPr>
          <p:cNvSpPr txBox="1"/>
          <p:nvPr/>
        </p:nvSpPr>
        <p:spPr>
          <a:xfrm>
            <a:off x="1386862" y="2762527"/>
            <a:ext cx="96352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network equipment damage: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integrate, inspect and maintain regularly</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C7FB4F47-D778-4F50-A16F-E1E8891C0151}"/>
              </a:ext>
            </a:extLst>
          </p:cNvPr>
          <p:cNvSpPr txBox="1"/>
          <p:nvPr/>
        </p:nvSpPr>
        <p:spPr>
          <a:xfrm>
            <a:off x="1386862" y="4043725"/>
            <a:ext cx="88560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network transmission :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transmission medium</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AA63CF70-9844-4ACE-9CD6-BDDE8EE17E30}"/>
              </a:ext>
            </a:extLst>
          </p:cNvPr>
          <p:cNvSpPr txBox="1"/>
          <p:nvPr/>
        </p:nvSpPr>
        <p:spPr>
          <a:xfrm>
            <a:off x="1430768" y="5324923"/>
            <a:ext cx="104959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network structure :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control within the network coverage(cellular structure division)</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808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21</a:t>
            </a:fld>
            <a:endParaRPr lang="zh-CN" altLang="en-US"/>
          </a:p>
        </p:txBody>
      </p:sp>
      <p:sp>
        <p:nvSpPr>
          <p:cNvPr id="8" name="文本框 7">
            <a:extLst>
              <a:ext uri="{FF2B5EF4-FFF2-40B4-BE49-F238E27FC236}">
                <a16:creationId xmlns:a16="http://schemas.microsoft.com/office/drawing/2014/main" id="{796746D9-8D6B-480B-BF41-1BA66EDB168A}"/>
              </a:ext>
            </a:extLst>
          </p:cNvPr>
          <p:cNvSpPr txBox="1"/>
          <p:nvPr/>
        </p:nvSpPr>
        <p:spPr>
          <a:xfrm>
            <a:off x="536728" y="615057"/>
            <a:ext cx="11497323" cy="1200329"/>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 </a:t>
            </a:r>
            <a:r>
              <a:rPr lang="en-US" altLang="zh-CN" sz="3600" b="1" i="0" dirty="0">
                <a:solidFill>
                  <a:srgbClr val="333333"/>
                </a:solidFill>
                <a:effectLst/>
                <a:latin typeface="Times New Roman" panose="02020603050405020304" pitchFamily="18" charset="0"/>
                <a:cs typeface="Times New Roman" panose="02020603050405020304" pitchFamily="18" charset="0"/>
              </a:rPr>
              <a:t>Computer Network Fault Diagnosis and Simulation</a:t>
            </a:r>
          </a:p>
          <a:p>
            <a:endParaRPr lang="zh-CN" altLang="en-US" sz="36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D1317DF-B3BD-45F0-A4E6-0A9EE5386988}"/>
              </a:ext>
            </a:extLst>
          </p:cNvPr>
          <p:cNvSpPr txBox="1"/>
          <p:nvPr/>
        </p:nvSpPr>
        <p:spPr>
          <a:xfrm>
            <a:off x="745724" y="2505346"/>
            <a:ext cx="11181233" cy="267765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① </a:t>
            </a:r>
            <a:r>
              <a:rPr lang="en-US" altLang="zh-CN" sz="2400" b="0" i="0" dirty="0">
                <a:solidFill>
                  <a:srgbClr val="333333"/>
                </a:solidFill>
                <a:effectLst/>
                <a:latin typeface="Georgia" panose="02040502050405020303" pitchFamily="18" charset="0"/>
              </a:rPr>
              <a:t>Get the clustered data by using the self-organizing feature mapping (SOM) NN</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② </a:t>
            </a:r>
            <a:r>
              <a:rPr lang="en-US" altLang="zh-CN" sz="2400" b="0" i="0" dirty="0">
                <a:solidFill>
                  <a:srgbClr val="333333"/>
                </a:solidFill>
                <a:effectLst/>
                <a:latin typeface="Georgia" panose="02040502050405020303" pitchFamily="18" charset="0"/>
              </a:rPr>
              <a:t>Set weights and add to the sample </a:t>
            </a:r>
            <a:r>
              <a:rPr lang="en-US" altLang="zh-CN" sz="2400" dirty="0">
                <a:solidFill>
                  <a:srgbClr val="333333"/>
                </a:solidFill>
                <a:latin typeface="Georgia" panose="02040502050405020303" pitchFamily="18" charset="0"/>
              </a:rPr>
              <a:t>and</a:t>
            </a:r>
            <a:r>
              <a:rPr lang="en-US" altLang="zh-CN" sz="2400" b="0" i="0" dirty="0">
                <a:solidFill>
                  <a:srgbClr val="333333"/>
                </a:solidFill>
                <a:effectLst/>
                <a:latin typeface="Georgia" panose="02040502050405020303" pitchFamily="18" charset="0"/>
              </a:rPr>
              <a:t> continuous train to adjust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③ </a:t>
            </a:r>
            <a:r>
              <a:rPr lang="en-US" altLang="zh-CN" sz="2400" b="0" i="0" dirty="0">
                <a:solidFill>
                  <a:srgbClr val="333333"/>
                </a:solidFill>
                <a:effectLst/>
                <a:latin typeface="Georgia" panose="02040502050405020303" pitchFamily="18" charset="0"/>
              </a:rPr>
              <a:t>Establish BP network by the new sample</a:t>
            </a:r>
          </a:p>
          <a:p>
            <a:endParaRPr lang="en-US" altLang="zh-CN" sz="2400" b="0" i="0" dirty="0">
              <a:solidFill>
                <a:srgbClr val="333333"/>
              </a:solidFill>
              <a:effectLst/>
              <a:latin typeface="Georgia" panose="02040502050405020303" pitchFamily="18" charset="0"/>
            </a:endParaRPr>
          </a:p>
          <a:p>
            <a:r>
              <a:rPr lang="en-US" altLang="zh-CN" sz="2400" dirty="0">
                <a:latin typeface="Times New Roman" panose="02020603050405020304" pitchFamily="18" charset="0"/>
                <a:cs typeface="Times New Roman" panose="02020603050405020304" pitchFamily="18" charset="0"/>
              </a:rPr>
              <a:t>④ </a:t>
            </a:r>
            <a:r>
              <a:rPr lang="en-US" altLang="zh-CN" sz="2400" b="0" i="0" dirty="0">
                <a:solidFill>
                  <a:srgbClr val="333333"/>
                </a:solidFill>
                <a:effectLst/>
                <a:latin typeface="Georgia" panose="02040502050405020303" pitchFamily="18" charset="0"/>
              </a:rPr>
              <a:t>Train and simulate BPNN  using LM algorithm improved by parallel algorithm</a:t>
            </a:r>
            <a:endParaRPr lang="en-US" altLang="zh-CN" sz="2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BE08162-1969-4FE0-AAE8-B621922FF31A}"/>
              </a:ext>
            </a:extLst>
          </p:cNvPr>
          <p:cNvSpPr txBox="1"/>
          <p:nvPr/>
        </p:nvSpPr>
        <p:spPr>
          <a:xfrm>
            <a:off x="520083" y="6307748"/>
            <a:ext cx="4662256"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OTA: Over-the-Air Technology</a:t>
            </a:r>
            <a:endParaRPr lang="zh-CN" altLang="en-US" sz="16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912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22</a:t>
            </a:fld>
            <a:endParaRPr lang="zh-CN" altLang="en-US"/>
          </a:p>
        </p:txBody>
      </p:sp>
      <p:sp>
        <p:nvSpPr>
          <p:cNvPr id="8" name="文本框 7">
            <a:extLst>
              <a:ext uri="{FF2B5EF4-FFF2-40B4-BE49-F238E27FC236}">
                <a16:creationId xmlns:a16="http://schemas.microsoft.com/office/drawing/2014/main" id="{47BB2128-5039-4999-A5D6-3A02E7B6F1DB}"/>
              </a:ext>
            </a:extLst>
          </p:cNvPr>
          <p:cNvSpPr txBox="1"/>
          <p:nvPr/>
        </p:nvSpPr>
        <p:spPr>
          <a:xfrm>
            <a:off x="694677" y="616755"/>
            <a:ext cx="11232280"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 </a:t>
            </a:r>
            <a:r>
              <a:rPr lang="en-US" altLang="zh-CN" sz="3600" b="1" i="0" dirty="0">
                <a:solidFill>
                  <a:srgbClr val="333333"/>
                </a:solidFill>
                <a:effectLst/>
                <a:latin typeface="Times New Roman" panose="02020603050405020304" pitchFamily="18" charset="0"/>
                <a:cs typeface="Times New Roman" panose="02020603050405020304" pitchFamily="18" charset="0"/>
              </a:rPr>
              <a:t>Computer Network Fault Diagnosis and Simulation</a:t>
            </a:r>
          </a:p>
        </p:txBody>
      </p:sp>
      <p:sp>
        <p:nvSpPr>
          <p:cNvPr id="13" name="文本框 12">
            <a:extLst>
              <a:ext uri="{FF2B5EF4-FFF2-40B4-BE49-F238E27FC236}">
                <a16:creationId xmlns:a16="http://schemas.microsoft.com/office/drawing/2014/main" id="{0409673B-6D3F-458F-A02C-8E42F4B5EEA2}"/>
              </a:ext>
            </a:extLst>
          </p:cNvPr>
          <p:cNvSpPr txBox="1"/>
          <p:nvPr/>
        </p:nvSpPr>
        <p:spPr>
          <a:xfrm>
            <a:off x="694678" y="1686757"/>
            <a:ext cx="10375776" cy="830997"/>
          </a:xfrm>
          <a:prstGeom prst="rect">
            <a:avLst/>
          </a:prstGeom>
          <a:noFill/>
        </p:spPr>
        <p:txBody>
          <a:bodyPr wrap="square" rtlCol="0">
            <a:spAutoFit/>
          </a:bodyPr>
          <a:lstStyle/>
          <a:p>
            <a:r>
              <a:rPr lang="en-US" altLang="zh-CN" sz="2400" b="0" i="0" dirty="0">
                <a:solidFill>
                  <a:srgbClr val="333333"/>
                </a:solidFill>
                <a:effectLst/>
                <a:latin typeface="Georgia" panose="02040502050405020303" pitchFamily="18" charset="0"/>
              </a:rPr>
              <a:t>use MATLAB to design the program, and use C++ language to write the program when improving LM algorithm and use method to call.</a:t>
            </a:r>
            <a:endParaRPr lang="zh-CN" altLang="en-US"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3551C5F-F310-4FFC-AD2C-2D5A371414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5292" y="2910574"/>
            <a:ext cx="4229463" cy="3045810"/>
          </a:xfrm>
          <a:prstGeom prst="rect">
            <a:avLst/>
          </a:prstGeom>
        </p:spPr>
      </p:pic>
      <p:pic>
        <p:nvPicPr>
          <p:cNvPr id="11" name="图片 10">
            <a:extLst>
              <a:ext uri="{FF2B5EF4-FFF2-40B4-BE49-F238E27FC236}">
                <a16:creationId xmlns:a16="http://schemas.microsoft.com/office/drawing/2014/main" id="{20B93164-976F-4761-B0F9-9DF43B92E1B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629530" y="2910574"/>
            <a:ext cx="5036991" cy="3045810"/>
          </a:xfrm>
          <a:prstGeom prst="rect">
            <a:avLst/>
          </a:prstGeom>
        </p:spPr>
      </p:pic>
    </p:spTree>
    <p:extLst>
      <p:ext uri="{BB962C8B-B14F-4D97-AF65-F5344CB8AC3E}">
        <p14:creationId xmlns:p14="http://schemas.microsoft.com/office/powerpoint/2010/main" val="3545596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23</a:t>
            </a:fld>
            <a:endParaRPr lang="zh-CN" altLang="en-US"/>
          </a:p>
        </p:txBody>
      </p:sp>
      <p:sp>
        <p:nvSpPr>
          <p:cNvPr id="8" name="文本框 7">
            <a:extLst>
              <a:ext uri="{FF2B5EF4-FFF2-40B4-BE49-F238E27FC236}">
                <a16:creationId xmlns:a16="http://schemas.microsoft.com/office/drawing/2014/main" id="{47BB2128-5039-4999-A5D6-3A02E7B6F1DB}"/>
              </a:ext>
            </a:extLst>
          </p:cNvPr>
          <p:cNvSpPr txBox="1"/>
          <p:nvPr/>
        </p:nvSpPr>
        <p:spPr>
          <a:xfrm>
            <a:off x="694677" y="616755"/>
            <a:ext cx="11139258"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 </a:t>
            </a:r>
            <a:r>
              <a:rPr lang="en-US" altLang="zh-CN" sz="3600" b="1" i="0" dirty="0">
                <a:solidFill>
                  <a:srgbClr val="333333"/>
                </a:solidFill>
                <a:effectLst/>
                <a:latin typeface="Times New Roman" panose="02020603050405020304" pitchFamily="18" charset="0"/>
                <a:cs typeface="Times New Roman" panose="02020603050405020304" pitchFamily="18" charset="0"/>
              </a:rPr>
              <a:t>Computer Network Fault Diagnosis and Simulation</a:t>
            </a:r>
          </a:p>
        </p:txBody>
      </p:sp>
      <p:sp>
        <p:nvSpPr>
          <p:cNvPr id="13" name="文本框 12">
            <a:extLst>
              <a:ext uri="{FF2B5EF4-FFF2-40B4-BE49-F238E27FC236}">
                <a16:creationId xmlns:a16="http://schemas.microsoft.com/office/drawing/2014/main" id="{0409673B-6D3F-458F-A02C-8E42F4B5EEA2}"/>
              </a:ext>
            </a:extLst>
          </p:cNvPr>
          <p:cNvSpPr txBox="1"/>
          <p:nvPr/>
        </p:nvSpPr>
        <p:spPr>
          <a:xfrm>
            <a:off x="745724" y="2132411"/>
            <a:ext cx="10375776" cy="830997"/>
          </a:xfrm>
          <a:prstGeom prst="rect">
            <a:avLst/>
          </a:prstGeom>
          <a:noFill/>
        </p:spPr>
        <p:txBody>
          <a:bodyPr wrap="square" rtlCol="0">
            <a:spAutoFit/>
          </a:bodyPr>
          <a:lstStyle/>
          <a:p>
            <a:r>
              <a:rPr lang="en-US" altLang="zh-CN" sz="2400" dirty="0">
                <a:solidFill>
                  <a:srgbClr val="333333"/>
                </a:solidFill>
                <a:latin typeface="Georgia" panose="02040502050405020303" pitchFamily="18" charset="0"/>
              </a:rPr>
              <a:t>Step 1</a:t>
            </a:r>
            <a:r>
              <a:rPr lang="zh-CN" altLang="en-US" sz="2400" dirty="0">
                <a:solidFill>
                  <a:srgbClr val="333333"/>
                </a:solidFill>
                <a:latin typeface="Georgia" panose="02040502050405020303" pitchFamily="18" charset="0"/>
              </a:rPr>
              <a:t>：</a:t>
            </a:r>
            <a:r>
              <a:rPr lang="en-US" altLang="zh-CN" sz="2400" dirty="0">
                <a:solidFill>
                  <a:srgbClr val="333333"/>
                </a:solidFill>
                <a:latin typeface="Georgia" panose="02040502050405020303" pitchFamily="18" charset="0"/>
              </a:rPr>
              <a:t>NN</a:t>
            </a:r>
            <a:r>
              <a:rPr lang="zh-CN" altLang="en-US" sz="2400" dirty="0">
                <a:solidFill>
                  <a:srgbClr val="333333"/>
                </a:solidFill>
                <a:latin typeface="Georgia" panose="02040502050405020303" pitchFamily="18" charset="0"/>
              </a:rPr>
              <a:t> </a:t>
            </a:r>
            <a:r>
              <a:rPr lang="en-US" altLang="zh-CN" sz="2400" b="0" i="0" dirty="0">
                <a:solidFill>
                  <a:srgbClr val="333333"/>
                </a:solidFill>
                <a:effectLst/>
                <a:latin typeface="Georgia" panose="02040502050405020303" pitchFamily="18" charset="0"/>
              </a:rPr>
              <a:t>make preliminary diagnosis </a:t>
            </a:r>
            <a:endParaRPr lang="en-US" altLang="zh-CN" sz="2400" dirty="0">
              <a:solidFill>
                <a:srgbClr val="333333"/>
              </a:solidFill>
              <a:latin typeface="Georgia" panose="02040502050405020303" pitchFamily="18" charset="0"/>
            </a:endParaRPr>
          </a:p>
          <a:p>
            <a:r>
              <a:rPr lang="en-US" altLang="zh-CN" sz="2400" dirty="0">
                <a:solidFill>
                  <a:srgbClr val="333333"/>
                </a:solidFill>
                <a:latin typeface="Georgia" panose="02040502050405020303" pitchFamily="18" charset="0"/>
              </a:rPr>
              <a:t>Step 2: </a:t>
            </a:r>
            <a:r>
              <a:rPr lang="en-US" altLang="zh-CN" sz="2400" b="0" i="0" dirty="0">
                <a:solidFill>
                  <a:srgbClr val="333333"/>
                </a:solidFill>
                <a:effectLst/>
                <a:latin typeface="Georgia" panose="02040502050405020303" pitchFamily="18" charset="0"/>
              </a:rPr>
              <a:t> according to the current diagnostic system, reasonable processing</a:t>
            </a:r>
            <a:endParaRPr lang="en-US" altLang="zh-CN" sz="2400" dirty="0">
              <a:solidFill>
                <a:srgbClr val="333333"/>
              </a:solidFill>
              <a:latin typeface="Georgia" panose="02040502050405020303" pitchFamily="18" charset="0"/>
            </a:endParaRPr>
          </a:p>
        </p:txBody>
      </p:sp>
      <p:sp>
        <p:nvSpPr>
          <p:cNvPr id="14" name="矩形: 圆角 13">
            <a:extLst>
              <a:ext uri="{FF2B5EF4-FFF2-40B4-BE49-F238E27FC236}">
                <a16:creationId xmlns:a16="http://schemas.microsoft.com/office/drawing/2014/main" id="{A523CDF9-ED89-B8AC-3F84-C88A5CDF82D7}"/>
              </a:ext>
            </a:extLst>
          </p:cNvPr>
          <p:cNvSpPr/>
          <p:nvPr/>
        </p:nvSpPr>
        <p:spPr>
          <a:xfrm>
            <a:off x="1746607" y="4089115"/>
            <a:ext cx="2250040" cy="1592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0" i="0" dirty="0">
                <a:solidFill>
                  <a:srgbClr val="333333"/>
                </a:solidFill>
                <a:effectLst/>
                <a:latin typeface="Georgia" panose="02040502050405020303" pitchFamily="18" charset="0"/>
              </a:rPr>
              <a:t>preliminary diagnosis</a:t>
            </a:r>
            <a:endParaRPr lang="zh-CN" altLang="en-US" dirty="0"/>
          </a:p>
        </p:txBody>
      </p:sp>
      <p:sp>
        <p:nvSpPr>
          <p:cNvPr id="15" name="矩形: 圆角 14">
            <a:extLst>
              <a:ext uri="{FF2B5EF4-FFF2-40B4-BE49-F238E27FC236}">
                <a16:creationId xmlns:a16="http://schemas.microsoft.com/office/drawing/2014/main" id="{FF55EA8B-62AC-A6D7-3245-4FA1F812F628}"/>
              </a:ext>
            </a:extLst>
          </p:cNvPr>
          <p:cNvSpPr/>
          <p:nvPr/>
        </p:nvSpPr>
        <p:spPr>
          <a:xfrm>
            <a:off x="6219290" y="4089115"/>
            <a:ext cx="2250040" cy="15924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0" i="0" dirty="0">
                <a:solidFill>
                  <a:srgbClr val="333333"/>
                </a:solidFill>
                <a:effectLst/>
                <a:latin typeface="Georgia" panose="02040502050405020303" pitchFamily="18" charset="0"/>
              </a:rPr>
              <a:t>current diagnostic system</a:t>
            </a:r>
            <a:endParaRPr lang="zh-CN" altLang="en-US" dirty="0"/>
          </a:p>
        </p:txBody>
      </p:sp>
      <p:sp>
        <p:nvSpPr>
          <p:cNvPr id="18" name="箭头: 右 17">
            <a:extLst>
              <a:ext uri="{FF2B5EF4-FFF2-40B4-BE49-F238E27FC236}">
                <a16:creationId xmlns:a16="http://schemas.microsoft.com/office/drawing/2014/main" id="{7CE13A9F-D4BF-23EF-8751-27CC4AC6C4E2}"/>
              </a:ext>
            </a:extLst>
          </p:cNvPr>
          <p:cNvSpPr/>
          <p:nvPr/>
        </p:nvSpPr>
        <p:spPr>
          <a:xfrm>
            <a:off x="4310594" y="4720975"/>
            <a:ext cx="1623018" cy="32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763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24</a:t>
            </a:fld>
            <a:endParaRPr lang="zh-CN" altLang="en-US"/>
          </a:p>
        </p:txBody>
      </p:sp>
      <p:sp>
        <p:nvSpPr>
          <p:cNvPr id="8" name="文本框 7">
            <a:extLst>
              <a:ext uri="{FF2B5EF4-FFF2-40B4-BE49-F238E27FC236}">
                <a16:creationId xmlns:a16="http://schemas.microsoft.com/office/drawing/2014/main" id="{47BB2128-5039-4999-A5D6-3A02E7B6F1DB}"/>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Conclusion</a:t>
            </a:r>
            <a:endParaRPr lang="zh-CN" altLang="en-US" sz="36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534BEF4-BF0A-4ACC-B923-FC0F4EA58AA4}"/>
              </a:ext>
            </a:extLst>
          </p:cNvPr>
          <p:cNvSpPr txBox="1"/>
          <p:nvPr/>
        </p:nvSpPr>
        <p:spPr>
          <a:xfrm>
            <a:off x="816746" y="1890944"/>
            <a:ext cx="8426645" cy="1200329"/>
          </a:xfrm>
          <a:prstGeom prst="rect">
            <a:avLst/>
          </a:prstGeom>
          <a:noFill/>
        </p:spPr>
        <p:txBody>
          <a:bodyPr wrap="square" rtlCol="0">
            <a:spAutoFit/>
          </a:bodyPr>
          <a:lstStyle/>
          <a:p>
            <a:r>
              <a:rPr lang="en-US" altLang="zh-CN" sz="2400" b="0" i="0" dirty="0">
                <a:solidFill>
                  <a:srgbClr val="333333"/>
                </a:solidFill>
                <a:effectLst/>
                <a:latin typeface="Times New Roman" panose="02020603050405020304" pitchFamily="18" charset="0"/>
                <a:cs typeface="Times New Roman" panose="02020603050405020304" pitchFamily="18" charset="0"/>
              </a:rPr>
              <a:t>The faults in NN and computer network support each other in the diagnosis measures, which makes NN attached to the computing network and become an inseparable part.</a:t>
            </a:r>
            <a:endParaRPr lang="zh-CN" altLang="en-US" sz="2400" dirty="0">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8AC6C8C3-3982-5897-1939-D86FC568E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115" y="2382288"/>
            <a:ext cx="2431774" cy="2400992"/>
          </a:xfrm>
          <a:prstGeom prst="rect">
            <a:avLst/>
          </a:prstGeom>
        </p:spPr>
      </p:pic>
      <p:sp>
        <p:nvSpPr>
          <p:cNvPr id="19" name="文本框 18">
            <a:extLst>
              <a:ext uri="{FF2B5EF4-FFF2-40B4-BE49-F238E27FC236}">
                <a16:creationId xmlns:a16="http://schemas.microsoft.com/office/drawing/2014/main" id="{1871404C-94BA-9BE4-1BB9-0D5071D6799F}"/>
              </a:ext>
            </a:extLst>
          </p:cNvPr>
          <p:cNvSpPr txBox="1"/>
          <p:nvPr/>
        </p:nvSpPr>
        <p:spPr>
          <a:xfrm>
            <a:off x="803463" y="3582784"/>
            <a:ext cx="7870021" cy="830997"/>
          </a:xfrm>
          <a:prstGeom prst="rect">
            <a:avLst/>
          </a:prstGeom>
          <a:noFill/>
        </p:spPr>
        <p:txBody>
          <a:bodyPr wrap="square" rtlCol="0">
            <a:spAutoFit/>
          </a:bodyPr>
          <a:lstStyle/>
          <a:p>
            <a:r>
              <a:rPr lang="en-US" altLang="zh-CN" sz="2400" dirty="0">
                <a:solidFill>
                  <a:srgbClr val="333333"/>
                </a:solidFill>
                <a:latin typeface="Georgia" panose="02040502050405020303" pitchFamily="18" charset="0"/>
              </a:rPr>
              <a:t>B</a:t>
            </a:r>
            <a:r>
              <a:rPr lang="en-US" altLang="zh-CN" sz="2400" b="0" i="0" dirty="0">
                <a:solidFill>
                  <a:srgbClr val="333333"/>
                </a:solidFill>
                <a:effectLst/>
                <a:latin typeface="Georgia" panose="02040502050405020303" pitchFamily="18" charset="0"/>
              </a:rPr>
              <a:t>ased on NN </a:t>
            </a:r>
            <a:r>
              <a:rPr lang="en-US" altLang="zh-CN" sz="2400" dirty="0">
                <a:solidFill>
                  <a:srgbClr val="333333"/>
                </a:solidFill>
                <a:latin typeface="Georgia" panose="02040502050405020303" pitchFamily="18" charset="0"/>
              </a:rPr>
              <a:t>,t</a:t>
            </a:r>
            <a:r>
              <a:rPr lang="en-US" altLang="zh-CN" sz="2400" b="0" i="0" dirty="0">
                <a:solidFill>
                  <a:srgbClr val="333333"/>
                </a:solidFill>
                <a:effectLst/>
                <a:latin typeface="Georgia" panose="02040502050405020303" pitchFamily="18" charset="0"/>
              </a:rPr>
              <a:t>he computer network fault </a:t>
            </a:r>
            <a:r>
              <a:rPr lang="en-US" altLang="zh-CN" sz="2400" b="0" i="0" dirty="0">
                <a:solidFill>
                  <a:srgbClr val="333333"/>
                </a:solidFill>
                <a:effectLst/>
                <a:latin typeface="Times New Roman" panose="02020603050405020304" pitchFamily="18" charset="0"/>
                <a:cs typeface="Times New Roman" panose="02020603050405020304" pitchFamily="18" charset="0"/>
              </a:rPr>
              <a:t>diagnosis technology network has broad development prospects. </a:t>
            </a:r>
            <a:endParaRPr lang="zh-CN" altLang="en-US" sz="24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791AD8A-E296-BA43-0F1C-51A26085938E}"/>
              </a:ext>
            </a:extLst>
          </p:cNvPr>
          <p:cNvSpPr txBox="1"/>
          <p:nvPr/>
        </p:nvSpPr>
        <p:spPr>
          <a:xfrm>
            <a:off x="740579" y="4781097"/>
            <a:ext cx="7870021" cy="1200329"/>
          </a:xfrm>
          <a:prstGeom prst="rect">
            <a:avLst/>
          </a:prstGeom>
          <a:noFill/>
          <a:ln>
            <a:solidFill>
              <a:srgbClr val="0070C0"/>
            </a:solidFill>
          </a:ln>
        </p:spPr>
        <p:txBody>
          <a:bodyPr wrap="square" rtlCol="0">
            <a:spAutoFit/>
          </a:bodyPr>
          <a:lstStyle/>
          <a:p>
            <a:r>
              <a:rPr lang="en-US" altLang="zh-CN" sz="2400" dirty="0">
                <a:solidFill>
                  <a:srgbClr val="333333"/>
                </a:solidFill>
                <a:latin typeface="Times New Roman" panose="02020603050405020304" pitchFamily="18" charset="0"/>
                <a:cs typeface="Times New Roman" panose="02020603050405020304" pitchFamily="18" charset="0"/>
              </a:rPr>
              <a:t>The structure and training times of NN should be properly designed, so that NN research in the field of fault diagnosis can achieve good results.</a:t>
            </a:r>
            <a:endParaRPr lang="zh-CN" altLang="en-US" sz="24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117DD14-65BD-F927-EEE4-32A828879642}"/>
              </a:ext>
            </a:extLst>
          </p:cNvPr>
          <p:cNvSpPr txBox="1"/>
          <p:nvPr/>
        </p:nvSpPr>
        <p:spPr>
          <a:xfrm>
            <a:off x="9328840" y="4977014"/>
            <a:ext cx="2346325" cy="461665"/>
          </a:xfrm>
          <a:prstGeom prst="rect">
            <a:avLst/>
          </a:prstGeom>
          <a:noFill/>
        </p:spPr>
        <p:txBody>
          <a:bodyPr wrap="square" rtlCol="0">
            <a:spAutoFit/>
          </a:bodyPr>
          <a:lstStyle/>
          <a:p>
            <a:r>
              <a:rPr lang="en-US" altLang="zh-CN" sz="2400" dirty="0">
                <a:solidFill>
                  <a:srgbClr val="333333"/>
                </a:solidFill>
                <a:latin typeface="Times New Roman" panose="02020603050405020304" pitchFamily="18" charset="0"/>
                <a:cs typeface="Times New Roman" panose="02020603050405020304" pitchFamily="18" charset="0"/>
              </a:rPr>
              <a:t>Smooth network</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047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A0AD210-0046-421A-8383-E12CC8273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8" name="组合 7">
            <a:extLst>
              <a:ext uri="{FF2B5EF4-FFF2-40B4-BE49-F238E27FC236}">
                <a16:creationId xmlns:a16="http://schemas.microsoft.com/office/drawing/2014/main" id="{5A5EE4CE-4322-4A8E-8ED7-5E56968A6EAF}"/>
              </a:ext>
            </a:extLst>
          </p:cNvPr>
          <p:cNvGrpSpPr/>
          <p:nvPr/>
        </p:nvGrpSpPr>
        <p:grpSpPr>
          <a:xfrm>
            <a:off x="1110159" y="3055426"/>
            <a:ext cx="9401453" cy="71022"/>
            <a:chOff x="798990" y="887766"/>
            <a:chExt cx="9401453" cy="71022"/>
          </a:xfrm>
        </p:grpSpPr>
        <p:sp>
          <p:nvSpPr>
            <p:cNvPr id="9" name="矩形 8">
              <a:extLst>
                <a:ext uri="{FF2B5EF4-FFF2-40B4-BE49-F238E27FC236}">
                  <a16:creationId xmlns:a16="http://schemas.microsoft.com/office/drawing/2014/main" id="{F7D0FB6F-0EA4-46F5-8C34-C7608E55B115}"/>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2FF6CBE-17D8-406C-BC78-C00041F64625}"/>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EA95A37-1C47-4072-B946-7EBCEA45975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1">
            <a:extLst>
              <a:ext uri="{FF2B5EF4-FFF2-40B4-BE49-F238E27FC236}">
                <a16:creationId xmlns:a16="http://schemas.microsoft.com/office/drawing/2014/main" id="{08FE56B6-5895-4700-955F-492B6411C9A1}"/>
              </a:ext>
            </a:extLst>
          </p:cNvPr>
          <p:cNvSpPr>
            <a:spLocks noGrp="1"/>
          </p:cNvSpPr>
          <p:nvPr>
            <p:ph type="sldNum" sz="quarter" idx="12"/>
          </p:nvPr>
        </p:nvSpPr>
        <p:spPr/>
        <p:txBody>
          <a:bodyPr/>
          <a:lstStyle/>
          <a:p>
            <a:fld id="{C16A299C-C6DF-4584-B92B-B03EC3B85A55}" type="slidenum">
              <a:rPr lang="zh-CN" altLang="en-US" smtClean="0"/>
              <a:t>25</a:t>
            </a:fld>
            <a:endParaRPr lang="zh-CN" altLang="en-US"/>
          </a:p>
        </p:txBody>
      </p:sp>
      <p:sp>
        <p:nvSpPr>
          <p:cNvPr id="13" name="文本框 12">
            <a:extLst>
              <a:ext uri="{FF2B5EF4-FFF2-40B4-BE49-F238E27FC236}">
                <a16:creationId xmlns:a16="http://schemas.microsoft.com/office/drawing/2014/main" id="{3D8A60F1-2A26-4946-B67A-AD8B2175FD0D}"/>
              </a:ext>
            </a:extLst>
          </p:cNvPr>
          <p:cNvSpPr txBox="1"/>
          <p:nvPr/>
        </p:nvSpPr>
        <p:spPr>
          <a:xfrm>
            <a:off x="1110159" y="2247575"/>
            <a:ext cx="6658751"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Thanks for listening!</a:t>
            </a:r>
            <a:endParaRPr lang="zh-CN" altLang="en-US" sz="40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C7978F44-397A-4C84-9B9B-D4F5004A2A5D}"/>
              </a:ext>
            </a:extLst>
          </p:cNvPr>
          <p:cNvSpPr txBox="1"/>
          <p:nvPr/>
        </p:nvSpPr>
        <p:spPr>
          <a:xfrm>
            <a:off x="7171679" y="5856416"/>
            <a:ext cx="4662256" cy="338554"/>
          </a:xfrm>
          <a:prstGeom prst="rect">
            <a:avLst/>
          </a:prstGeom>
          <a:noFill/>
        </p:spPr>
        <p:txBody>
          <a:bodyPr wrap="square" rtlCol="0">
            <a:spAutoFit/>
          </a:bodyPr>
          <a:lstStyle/>
          <a:p>
            <a:r>
              <a:rPr lang="en-US" altLang="zh-CN" sz="1600" dirty="0">
                <a:solidFill>
                  <a:schemeClr val="bg1">
                    <a:lumMod val="65000"/>
                  </a:schemeClr>
                </a:solidFill>
                <a:latin typeface="Times New Roman" panose="02020603050405020304" pitchFamily="18" charset="0"/>
                <a:cs typeface="Times New Roman" panose="02020603050405020304" pitchFamily="18" charset="0"/>
              </a:rPr>
              <a:t>Collage of Computer Science &amp; Software Engineering</a:t>
            </a:r>
            <a:endParaRPr lang="zh-CN" altLang="en-US" sz="1600"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0B750584-B163-4A38-B870-411870F5DF7A}"/>
              </a:ext>
            </a:extLst>
          </p:cNvPr>
          <p:cNvSpPr txBox="1"/>
          <p:nvPr/>
        </p:nvSpPr>
        <p:spPr>
          <a:xfrm>
            <a:off x="8571437" y="5066917"/>
            <a:ext cx="1351652"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2022/12/22</a:t>
            </a:r>
            <a:endParaRPr lang="zh-CN" altLang="en-US" sz="2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40C320E-1B7E-78E9-45A0-29883E7D15FF}"/>
              </a:ext>
            </a:extLst>
          </p:cNvPr>
          <p:cNvSpPr txBox="1"/>
          <p:nvPr/>
        </p:nvSpPr>
        <p:spPr>
          <a:xfrm>
            <a:off x="1201590" y="3525511"/>
            <a:ext cx="5918621" cy="1569660"/>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sym typeface="+mn-ea"/>
              </a:rPr>
              <a:t>E</a:t>
            </a:r>
            <a:r>
              <a:rPr lang="en-US" altLang="zh-CN" sz="2400" i="1">
                <a:latin typeface="Times New Roman" panose="02020603050405020304" pitchFamily="18" charset="0"/>
                <a:cs typeface="Times New Roman" panose="02020603050405020304" pitchFamily="18" charset="0"/>
                <a:sym typeface="+mn-ea"/>
              </a:rPr>
              <a:t>mail</a:t>
            </a:r>
            <a:r>
              <a:rPr lang="en-US" altLang="zh-CN" sz="2400" i="1" dirty="0">
                <a:latin typeface="Times New Roman" panose="02020603050405020304" pitchFamily="18" charset="0"/>
                <a:cs typeface="Times New Roman" panose="02020603050405020304" pitchFamily="18" charset="0"/>
                <a:sym typeface="+mn-ea"/>
              </a:rPr>
              <a:t>: </a:t>
            </a:r>
          </a:p>
          <a:p>
            <a:r>
              <a:rPr lang="en-US" altLang="zh-CN" sz="2400" i="1" dirty="0" err="1">
                <a:latin typeface="Times New Roman" panose="02020603050405020304" pitchFamily="18" charset="0"/>
                <a:cs typeface="Times New Roman" panose="02020603050405020304" pitchFamily="18" charset="0"/>
              </a:rPr>
              <a:t>Wenfen</a:t>
            </a:r>
            <a:r>
              <a:rPr lang="en-US" altLang="zh-CN" sz="2400" i="1" dirty="0">
                <a:latin typeface="Times New Roman" panose="02020603050405020304" pitchFamily="18" charset="0"/>
                <a:cs typeface="Times New Roman" panose="02020603050405020304" pitchFamily="18" charset="0"/>
              </a:rPr>
              <a:t> Lin      </a:t>
            </a:r>
            <a:r>
              <a:rPr lang="en-US" altLang="zh-CN" sz="2400" i="1" dirty="0">
                <a:latin typeface="Times New Roman" panose="02020603050405020304" pitchFamily="18" charset="0"/>
                <a:cs typeface="Times New Roman" panose="02020603050405020304" pitchFamily="18" charset="0"/>
                <a:sym typeface="+mn-ea"/>
              </a:rPr>
              <a:t>2071198926@qq.com</a:t>
            </a:r>
            <a:br>
              <a:rPr lang="en-US" altLang="zh-CN" sz="2400" i="1" dirty="0">
                <a:latin typeface="Times New Roman" panose="02020603050405020304" pitchFamily="18" charset="0"/>
                <a:cs typeface="Times New Roman" panose="02020603050405020304" pitchFamily="18" charset="0"/>
                <a:sym typeface="+mn-ea"/>
              </a:rPr>
            </a:br>
            <a:r>
              <a:rPr lang="en-US" altLang="zh-CN" sz="2400" i="1" dirty="0" err="1">
                <a:latin typeface="Times New Roman" panose="02020603050405020304" pitchFamily="18" charset="0"/>
                <a:cs typeface="Times New Roman" panose="02020603050405020304" pitchFamily="18" charset="0"/>
              </a:rPr>
              <a:t>Yuting</a:t>
            </a:r>
            <a:r>
              <a:rPr lang="en-US" altLang="zh-CN" sz="2400" i="1" dirty="0">
                <a:latin typeface="Times New Roman" panose="02020603050405020304" pitchFamily="18" charset="0"/>
                <a:cs typeface="Times New Roman" panose="02020603050405020304" pitchFamily="18" charset="0"/>
              </a:rPr>
              <a:t> Zheng   </a:t>
            </a:r>
            <a:r>
              <a:rPr lang="en-US" altLang="zh-CN" sz="2400" i="1" dirty="0">
                <a:latin typeface="Times New Roman" panose="02020603050405020304" pitchFamily="18" charset="0"/>
                <a:cs typeface="Times New Roman" panose="02020603050405020304" pitchFamily="18" charset="0"/>
                <a:sym typeface="+mn-ea"/>
              </a:rPr>
              <a:t>1132306320@qq.com</a:t>
            </a:r>
          </a:p>
          <a:p>
            <a:r>
              <a:rPr lang="en-US" altLang="zh-CN" sz="2400" i="1" dirty="0" err="1">
                <a:latin typeface="Times New Roman" panose="02020603050405020304" pitchFamily="18" charset="0"/>
                <a:cs typeface="Times New Roman" panose="02020603050405020304" pitchFamily="18" charset="0"/>
              </a:rPr>
              <a:t>Linfang</a:t>
            </a:r>
            <a:r>
              <a:rPr lang="en-US" altLang="zh-CN" sz="2400" i="1" dirty="0">
                <a:latin typeface="Times New Roman" panose="02020603050405020304" pitchFamily="18" charset="0"/>
                <a:cs typeface="Times New Roman" panose="02020603050405020304" pitchFamily="18" charset="0"/>
              </a:rPr>
              <a:t> Chen  3350452212@qq.com</a:t>
            </a:r>
          </a:p>
        </p:txBody>
      </p:sp>
    </p:spTree>
    <p:extLst>
      <p:ext uri="{BB962C8B-B14F-4D97-AF65-F5344CB8AC3E}">
        <p14:creationId xmlns:p14="http://schemas.microsoft.com/office/powerpoint/2010/main" val="55859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p:nvPr/>
        </p:nvSpPr>
        <p:spPr>
          <a:xfrm>
            <a:off x="424142" y="-1372"/>
            <a:ext cx="5915025" cy="9941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zh-CN" altLang="en-US" b="1" dirty="0">
              <a:solidFill>
                <a:srgbClr val="0000FF"/>
              </a:solidFill>
              <a:latin typeface="Times New Roman" panose="02020503050405090304" pitchFamily="18" charset="0"/>
              <a:cs typeface="Times New Roman" panose="02020503050405090304" pitchFamily="18" charset="0"/>
            </a:endParaRPr>
          </a:p>
        </p:txBody>
      </p:sp>
      <p:sp>
        <p:nvSpPr>
          <p:cNvPr id="31" name="TextBox 114">
            <a:extLst>
              <a:ext uri="{FF2B5EF4-FFF2-40B4-BE49-F238E27FC236}">
                <a16:creationId xmlns:a16="http://schemas.microsoft.com/office/drawing/2014/main" id="{39D449AD-E54B-4678-A172-251BCF0B1E3B}"/>
              </a:ext>
            </a:extLst>
          </p:cNvPr>
          <p:cNvSpPr txBox="1"/>
          <p:nvPr/>
        </p:nvSpPr>
        <p:spPr>
          <a:xfrm>
            <a:off x="6153441" y="2076287"/>
            <a:ext cx="4725430" cy="584775"/>
          </a:xfrm>
          <a:prstGeom prst="rect">
            <a:avLst/>
          </a:prstGeom>
          <a:noFill/>
          <a:ln>
            <a:solidFill>
              <a:srgbClr val="0070C0"/>
            </a:solidFill>
          </a:ln>
        </p:spPr>
        <p:txBody>
          <a:bodyPr wrap="square" rtlCol="0">
            <a:spAutoFit/>
          </a:bodyPr>
          <a:lstStyle/>
          <a:p>
            <a:pPr algn="ctr"/>
            <a:r>
              <a:rPr lang="en-US" altLang="zh-CN" sz="3200" dirty="0">
                <a:solidFill>
                  <a:srgbClr val="333333"/>
                </a:solidFill>
                <a:latin typeface="Times New Roman" panose="02020603050405020304" pitchFamily="18" charset="0"/>
                <a:cs typeface="Times New Roman" panose="02020603050405020304" pitchFamily="18" charset="0"/>
              </a:rPr>
              <a:t>T</a:t>
            </a:r>
            <a:r>
              <a:rPr lang="en-US" altLang="zh-CN" sz="3200" b="0" i="0" dirty="0">
                <a:solidFill>
                  <a:srgbClr val="333333"/>
                </a:solidFill>
                <a:effectLst/>
                <a:latin typeface="Times New Roman" panose="02020603050405020304" pitchFamily="18" charset="0"/>
                <a:cs typeface="Times New Roman" panose="02020603050405020304" pitchFamily="18" charset="0"/>
              </a:rPr>
              <a:t>he basic principles of it</a:t>
            </a:r>
            <a:endParaRPr lang="zh-CN" altLang="en-US" sz="3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2" name="TextBox 114">
            <a:extLst>
              <a:ext uri="{FF2B5EF4-FFF2-40B4-BE49-F238E27FC236}">
                <a16:creationId xmlns:a16="http://schemas.microsoft.com/office/drawing/2014/main" id="{D2A364D9-E2BE-412D-A2C7-6C7E992EA613}"/>
              </a:ext>
            </a:extLst>
          </p:cNvPr>
          <p:cNvSpPr txBox="1"/>
          <p:nvPr/>
        </p:nvSpPr>
        <p:spPr>
          <a:xfrm>
            <a:off x="6155352" y="4697924"/>
            <a:ext cx="4723519" cy="584775"/>
          </a:xfrm>
          <a:prstGeom prst="rect">
            <a:avLst/>
          </a:prstGeom>
          <a:noFill/>
          <a:ln>
            <a:solidFill>
              <a:srgbClr val="0070C0"/>
            </a:solidFill>
          </a:ln>
        </p:spPr>
        <p:txBody>
          <a:bodyPr wrap="square" rtlCol="0">
            <a:spAutoFit/>
          </a:bodyPr>
          <a:lstStyle/>
          <a:p>
            <a:pPr algn="ctr"/>
            <a:r>
              <a:rPr lang="en-US" altLang="zh-CN" sz="3200" dirty="0">
                <a:solidFill>
                  <a:srgbClr val="333333"/>
                </a:solidFill>
                <a:latin typeface="Times New Roman" panose="02020603050405020304" pitchFamily="18" charset="0"/>
                <a:cs typeface="Times New Roman" panose="02020603050405020304" pitchFamily="18" charset="0"/>
              </a:rPr>
              <a:t>H</a:t>
            </a:r>
            <a:r>
              <a:rPr lang="en-US" altLang="zh-CN" sz="3200" b="0" i="0" dirty="0">
                <a:solidFill>
                  <a:srgbClr val="333333"/>
                </a:solidFill>
                <a:effectLst/>
                <a:latin typeface="Times New Roman" panose="02020603050405020304" pitchFamily="18" charset="0"/>
                <a:cs typeface="Times New Roman" panose="02020603050405020304" pitchFamily="18" charset="0"/>
              </a:rPr>
              <a:t>ow to apply it         </a:t>
            </a:r>
            <a:endParaRPr lang="zh-CN" altLang="en-US" sz="3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9602A48-CB80-90CE-D376-8DA694853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grpSp>
        <p:nvGrpSpPr>
          <p:cNvPr id="23" name="组合 22">
            <a:extLst>
              <a:ext uri="{FF2B5EF4-FFF2-40B4-BE49-F238E27FC236}">
                <a16:creationId xmlns:a16="http://schemas.microsoft.com/office/drawing/2014/main" id="{4EB9E0D4-9E39-30FB-D7E0-F280EF965A91}"/>
              </a:ext>
            </a:extLst>
          </p:cNvPr>
          <p:cNvGrpSpPr/>
          <p:nvPr/>
        </p:nvGrpSpPr>
        <p:grpSpPr>
          <a:xfrm>
            <a:off x="745724" y="1305017"/>
            <a:ext cx="9401453" cy="71022"/>
            <a:chOff x="798990" y="887766"/>
            <a:chExt cx="9401453" cy="71022"/>
          </a:xfrm>
        </p:grpSpPr>
        <p:sp>
          <p:nvSpPr>
            <p:cNvPr id="24" name="矩形 23">
              <a:extLst>
                <a:ext uri="{FF2B5EF4-FFF2-40B4-BE49-F238E27FC236}">
                  <a16:creationId xmlns:a16="http://schemas.microsoft.com/office/drawing/2014/main" id="{3C680F4E-91E0-9E7C-08C4-D62F9061806A}"/>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5D2ABD9-001D-8F3D-80C9-BCFCBDC7671E}"/>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34B5414-56A5-14B1-3367-DF5F86A0E766}"/>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a:extLst>
              <a:ext uri="{FF2B5EF4-FFF2-40B4-BE49-F238E27FC236}">
                <a16:creationId xmlns:a16="http://schemas.microsoft.com/office/drawing/2014/main" id="{8A788EAE-9B29-6E2F-A778-41622A2467C5}"/>
              </a:ext>
            </a:extLst>
          </p:cNvPr>
          <p:cNvSpPr txBox="1"/>
          <p:nvPr/>
        </p:nvSpPr>
        <p:spPr>
          <a:xfrm>
            <a:off x="694677" y="616755"/>
            <a:ext cx="8975325" cy="646331"/>
          </a:xfrm>
          <a:prstGeom prst="rect">
            <a:avLst/>
          </a:prstGeom>
          <a:noFill/>
        </p:spPr>
        <p:txBody>
          <a:bodyPr wrap="square" rtlCol="0">
            <a:spAutoFit/>
          </a:bodyPr>
          <a:lstStyle/>
          <a:p>
            <a:pPr defTabSz="934085">
              <a:defRPr/>
            </a:pPr>
            <a:r>
              <a:rPr lang="en-US" altLang="zh-CN" sz="3600" b="1" kern="0" dirty="0">
                <a:solidFill>
                  <a:srgbClr val="080808"/>
                </a:solidFill>
                <a:latin typeface="Times New Roman" panose="02020603050405020304" pitchFamily="18" charset="0"/>
                <a:cs typeface="Times New Roman" panose="02020603050405020304" pitchFamily="18" charset="0"/>
              </a:rPr>
              <a:t>Main content</a:t>
            </a:r>
            <a:endParaRPr lang="zh-CN" altLang="en-US" sz="2800" b="1" kern="0" dirty="0">
              <a:solidFill>
                <a:srgbClr val="080808"/>
              </a:solidFill>
              <a:latin typeface="Times New Roman" panose="02020603050405020304" pitchFamily="18" charset="0"/>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500AB305-7742-4461-E933-BFCF4884A7AF}"/>
              </a:ext>
            </a:extLst>
          </p:cNvPr>
          <p:cNvCxnSpPr>
            <a:cxnSpLocks/>
          </p:cNvCxnSpPr>
          <p:nvPr/>
        </p:nvCxnSpPr>
        <p:spPr>
          <a:xfrm>
            <a:off x="4862507" y="3902593"/>
            <a:ext cx="1290934" cy="1050558"/>
          </a:xfrm>
          <a:prstGeom prst="straightConnector1">
            <a:avLst/>
          </a:prstGeom>
          <a:ln w="50800">
            <a:gradFill>
              <a:gsLst>
                <a:gs pos="0">
                  <a:schemeClr val="accent1">
                    <a:lumMod val="5000"/>
                    <a:lumOff val="95000"/>
                  </a:schemeClr>
                </a:gs>
                <a:gs pos="17000">
                  <a:schemeClr val="accent1">
                    <a:lumMod val="45000"/>
                    <a:lumOff val="55000"/>
                  </a:schemeClr>
                </a:gs>
                <a:gs pos="66000">
                  <a:schemeClr val="accent1"/>
                </a:gs>
                <a:gs pos="100000">
                  <a:schemeClr val="accent1"/>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5B4DDDA-8555-F655-D6A0-E6C6FBC09CD3}"/>
              </a:ext>
            </a:extLst>
          </p:cNvPr>
          <p:cNvCxnSpPr>
            <a:cxnSpLocks/>
          </p:cNvCxnSpPr>
          <p:nvPr/>
        </p:nvCxnSpPr>
        <p:spPr>
          <a:xfrm flipV="1">
            <a:off x="4877941" y="2815771"/>
            <a:ext cx="1160619" cy="910965"/>
          </a:xfrm>
          <a:prstGeom prst="straightConnector1">
            <a:avLst/>
          </a:prstGeom>
          <a:ln w="50800">
            <a:gradFill>
              <a:gsLst>
                <a:gs pos="0">
                  <a:schemeClr val="accent1">
                    <a:lumMod val="5000"/>
                    <a:lumOff val="95000"/>
                  </a:schemeClr>
                </a:gs>
                <a:gs pos="17000">
                  <a:schemeClr val="accent1">
                    <a:lumMod val="45000"/>
                    <a:lumOff val="55000"/>
                  </a:schemeClr>
                </a:gs>
                <a:gs pos="66000">
                  <a:schemeClr val="accent1"/>
                </a:gs>
                <a:gs pos="100000">
                  <a:schemeClr val="accent1"/>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18" name="TextBox 114">
            <a:extLst>
              <a:ext uri="{FF2B5EF4-FFF2-40B4-BE49-F238E27FC236}">
                <a16:creationId xmlns:a16="http://schemas.microsoft.com/office/drawing/2014/main" id="{6F676F25-8254-EC66-EEB7-EAD213A7A667}"/>
              </a:ext>
            </a:extLst>
          </p:cNvPr>
          <p:cNvSpPr txBox="1"/>
          <p:nvPr/>
        </p:nvSpPr>
        <p:spPr>
          <a:xfrm>
            <a:off x="921243" y="3048203"/>
            <a:ext cx="3491100" cy="1569660"/>
          </a:xfrm>
          <a:prstGeom prst="rect">
            <a:avLst/>
          </a:prstGeom>
          <a:noFill/>
          <a:ln>
            <a:solidFill>
              <a:srgbClr val="FF0000"/>
            </a:solidFill>
          </a:ln>
        </p:spPr>
        <p:txBody>
          <a:bodyPr wrap="square" rtlCol="0">
            <a:spAutoFit/>
          </a:bodyPr>
          <a:lstStyle/>
          <a:p>
            <a:pPr algn="ctr"/>
            <a:r>
              <a:rPr lang="en-US" altLang="zh-CN" sz="3200" dirty="0">
                <a:solidFill>
                  <a:srgbClr val="333333"/>
                </a:solidFill>
                <a:latin typeface="Times New Roman" panose="02020603050405020304" pitchFamily="18" charset="0"/>
                <a:cs typeface="Times New Roman" panose="02020603050405020304" pitchFamily="18" charset="0"/>
              </a:rPr>
              <a:t>C</a:t>
            </a:r>
            <a:r>
              <a:rPr lang="en-US" altLang="zh-CN" sz="3200" i="0" dirty="0">
                <a:solidFill>
                  <a:srgbClr val="333333"/>
                </a:solidFill>
                <a:effectLst/>
                <a:latin typeface="Times New Roman" panose="02020603050405020304" pitchFamily="18" charset="0"/>
                <a:cs typeface="Times New Roman" panose="02020603050405020304" pitchFamily="18" charset="0"/>
              </a:rPr>
              <a:t>omputer network fault diagnosis based on NN</a:t>
            </a:r>
            <a:endParaRPr lang="zh-CN" altLang="en-US" sz="3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9" name="TextBox 114">
            <a:extLst>
              <a:ext uri="{FF2B5EF4-FFF2-40B4-BE49-F238E27FC236}">
                <a16:creationId xmlns:a16="http://schemas.microsoft.com/office/drawing/2014/main" id="{74499B00-F3E7-12ED-E34F-430B0021D83D}"/>
              </a:ext>
            </a:extLst>
          </p:cNvPr>
          <p:cNvSpPr txBox="1"/>
          <p:nvPr/>
        </p:nvSpPr>
        <p:spPr>
          <a:xfrm>
            <a:off x="6160901" y="3434349"/>
            <a:ext cx="4725430" cy="584775"/>
          </a:xfrm>
          <a:prstGeom prst="rect">
            <a:avLst/>
          </a:prstGeom>
          <a:noFill/>
          <a:ln>
            <a:solidFill>
              <a:srgbClr val="0070C0"/>
            </a:solidFill>
          </a:ln>
        </p:spPr>
        <p:txBody>
          <a:bodyPr wrap="square" rtlCol="0">
            <a:spAutoFit/>
          </a:bodyPr>
          <a:lstStyle/>
          <a:p>
            <a:pPr algn="ctr"/>
            <a:r>
              <a:rPr lang="en-US" altLang="zh-CN" sz="3200" dirty="0">
                <a:solidFill>
                  <a:srgbClr val="333333"/>
                </a:solidFill>
                <a:latin typeface="Times New Roman" panose="02020603050405020304" pitchFamily="18" charset="0"/>
                <a:cs typeface="Times New Roman" panose="02020603050405020304" pitchFamily="18" charset="0"/>
              </a:rPr>
              <a:t>T</a:t>
            </a:r>
            <a:r>
              <a:rPr lang="en-US" altLang="zh-CN" sz="3200" b="0" i="0" dirty="0">
                <a:solidFill>
                  <a:srgbClr val="333333"/>
                </a:solidFill>
                <a:effectLst/>
                <a:latin typeface="Times New Roman" panose="02020603050405020304" pitchFamily="18" charset="0"/>
                <a:cs typeface="Times New Roman" panose="02020603050405020304" pitchFamily="18" charset="0"/>
              </a:rPr>
              <a:t>he related algorithms of it</a:t>
            </a:r>
            <a:endParaRPr lang="zh-CN" altLang="en-US" sz="3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764BBC9B-918D-B63C-63D4-2443E3347B2D}"/>
              </a:ext>
            </a:extLst>
          </p:cNvPr>
          <p:cNvCxnSpPr>
            <a:cxnSpLocks/>
          </p:cNvCxnSpPr>
          <p:nvPr/>
        </p:nvCxnSpPr>
        <p:spPr>
          <a:xfrm>
            <a:off x="4920353" y="3789008"/>
            <a:ext cx="1240548" cy="0"/>
          </a:xfrm>
          <a:prstGeom prst="straightConnector1">
            <a:avLst/>
          </a:prstGeom>
          <a:ln w="50800">
            <a:gradFill>
              <a:gsLst>
                <a:gs pos="0">
                  <a:schemeClr val="accent1">
                    <a:lumMod val="5000"/>
                    <a:lumOff val="95000"/>
                  </a:schemeClr>
                </a:gs>
                <a:gs pos="17000">
                  <a:schemeClr val="accent1">
                    <a:lumMod val="45000"/>
                    <a:lumOff val="55000"/>
                  </a:schemeClr>
                </a:gs>
                <a:gs pos="66000">
                  <a:schemeClr val="accent1"/>
                </a:gs>
                <a:gs pos="100000">
                  <a:schemeClr val="accent1"/>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51" name="灯片编号占位符 9">
            <a:extLst>
              <a:ext uri="{FF2B5EF4-FFF2-40B4-BE49-F238E27FC236}">
                <a16:creationId xmlns:a16="http://schemas.microsoft.com/office/drawing/2014/main" id="{9D7F99E2-3CF7-2D73-8BC2-529E18A3CCBB}"/>
              </a:ext>
            </a:extLst>
          </p:cNvPr>
          <p:cNvSpPr txBox="1">
            <a:spLocks/>
          </p:cNvSpPr>
          <p:nvPr/>
        </p:nvSpPr>
        <p:spPr>
          <a:xfrm>
            <a:off x="8673484" y="626368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a:t>
            </a:r>
            <a:r>
              <a:rPr lang="zh-CN" altLang="en-US" dirty="0"/>
              <a:t>                                         </a:t>
            </a:r>
          </a:p>
        </p:txBody>
      </p:sp>
      <p:sp>
        <p:nvSpPr>
          <p:cNvPr id="56" name="灯片编号占位符 9">
            <a:extLst>
              <a:ext uri="{FF2B5EF4-FFF2-40B4-BE49-F238E27FC236}">
                <a16:creationId xmlns:a16="http://schemas.microsoft.com/office/drawing/2014/main" id="{AAD5735E-7B66-EFC3-FF7A-8ADF7605657B}"/>
              </a:ext>
            </a:extLst>
          </p:cNvPr>
          <p:cNvSpPr txBox="1">
            <a:spLocks/>
          </p:cNvSpPr>
          <p:nvPr/>
        </p:nvSpPr>
        <p:spPr>
          <a:xfrm>
            <a:off x="8673484" y="6393244"/>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t>                                                           </a:t>
            </a:r>
            <a:fld id="{C16A299C-C6DF-4584-B92B-B03EC3B85A55}" type="slidenum">
              <a:rPr lang="zh-CN" altLang="en-US" sz="1200" smtClean="0">
                <a:latin typeface="+mj-ea"/>
                <a:ea typeface="+mj-ea"/>
              </a:rPr>
              <a:pPr/>
              <a:t>3</a:t>
            </a:fld>
            <a:endParaRPr lang="zh-CN" altLang="en-US" sz="1200" dirty="0">
              <a:latin typeface="+mj-ea"/>
              <a:ea typeface="+mj-ea"/>
            </a:endParaRPr>
          </a:p>
        </p:txBody>
      </p:sp>
    </p:spTree>
    <p:extLst>
      <p:ext uri="{BB962C8B-B14F-4D97-AF65-F5344CB8AC3E}">
        <p14:creationId xmlns:p14="http://schemas.microsoft.com/office/powerpoint/2010/main" val="1211926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4</a:t>
            </a:fld>
            <a:endParaRPr lang="zh-CN" altLang="en-US" dirty="0"/>
          </a:p>
        </p:txBody>
      </p:sp>
      <p:sp>
        <p:nvSpPr>
          <p:cNvPr id="8" name="文本框 7">
            <a:extLst>
              <a:ext uri="{FF2B5EF4-FFF2-40B4-BE49-F238E27FC236}">
                <a16:creationId xmlns:a16="http://schemas.microsoft.com/office/drawing/2014/main" id="{B3AAB3BB-1D03-4484-B8FA-102B6151519D}"/>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Background</a:t>
            </a:r>
            <a:endParaRPr lang="zh-CN" altLang="en-US" sz="36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F1FA5D12-BB8B-442B-9877-376379853E94}"/>
              </a:ext>
            </a:extLst>
          </p:cNvPr>
          <p:cNvSpPr txBox="1"/>
          <p:nvPr/>
        </p:nvSpPr>
        <p:spPr>
          <a:xfrm>
            <a:off x="562149" y="1725913"/>
            <a:ext cx="2796164"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Network fault</a:t>
            </a:r>
            <a:endParaRPr lang="en-US" altLang="zh-CN" sz="24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6D88AA7C-F4B4-4893-91D9-0DE8B8E88F8B}"/>
              </a:ext>
            </a:extLst>
          </p:cNvPr>
          <p:cNvSpPr txBox="1"/>
          <p:nvPr/>
        </p:nvSpPr>
        <p:spPr>
          <a:xfrm>
            <a:off x="7509590" y="1697085"/>
            <a:ext cx="3909035" cy="830997"/>
          </a:xfrm>
          <a:prstGeom prst="rect">
            <a:avLst/>
          </a:prstGeom>
          <a:noFill/>
        </p:spPr>
        <p:txBody>
          <a:bodyPr wrap="square" rtlCol="0">
            <a:spAutoFit/>
          </a:bodyPr>
          <a:lstStyle/>
          <a:p>
            <a:pPr algn="l"/>
            <a:r>
              <a:rPr lang="en-US" altLang="zh-CN" sz="2400" b="1" i="0" dirty="0">
                <a:solidFill>
                  <a:srgbClr val="333333"/>
                </a:solidFill>
                <a:effectLst/>
                <a:latin typeface="Times" panose="02020603050405020304" pitchFamily="18" charset="0"/>
                <a:cs typeface="Times" panose="02020603050405020304" pitchFamily="18" charset="0"/>
              </a:rPr>
              <a:t>Network Fault Diagnosis Based on Neural Network</a:t>
            </a:r>
          </a:p>
        </p:txBody>
      </p:sp>
      <p:sp>
        <p:nvSpPr>
          <p:cNvPr id="15" name="文本框 14">
            <a:extLst>
              <a:ext uri="{FF2B5EF4-FFF2-40B4-BE49-F238E27FC236}">
                <a16:creationId xmlns:a16="http://schemas.microsoft.com/office/drawing/2014/main" id="{6C3198FB-D2BC-47B6-BD81-C31D4AF2488E}"/>
              </a:ext>
            </a:extLst>
          </p:cNvPr>
          <p:cNvSpPr txBox="1"/>
          <p:nvPr/>
        </p:nvSpPr>
        <p:spPr>
          <a:xfrm>
            <a:off x="3127179" y="1711262"/>
            <a:ext cx="4263499" cy="83099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Network fault detection based on traditional technologies</a:t>
            </a:r>
            <a:endParaRPr lang="en-US" altLang="zh-CN" sz="2400"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87E676B0-4078-6057-EFD3-6EF893E69A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13" y="2356533"/>
            <a:ext cx="2227434" cy="2563972"/>
          </a:xfrm>
          <a:prstGeom prst="rect">
            <a:avLst/>
          </a:prstGeom>
        </p:spPr>
      </p:pic>
      <p:pic>
        <p:nvPicPr>
          <p:cNvPr id="27" name="图片 26">
            <a:extLst>
              <a:ext uri="{FF2B5EF4-FFF2-40B4-BE49-F238E27FC236}">
                <a16:creationId xmlns:a16="http://schemas.microsoft.com/office/drawing/2014/main" id="{7F28EE74-A768-FBDC-9B0C-22B576600B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4891" y="2528082"/>
            <a:ext cx="3065613" cy="2544757"/>
          </a:xfrm>
          <a:prstGeom prst="rect">
            <a:avLst/>
          </a:prstGeom>
        </p:spPr>
      </p:pic>
      <p:pic>
        <p:nvPicPr>
          <p:cNvPr id="34" name="图片 33">
            <a:extLst>
              <a:ext uri="{FF2B5EF4-FFF2-40B4-BE49-F238E27FC236}">
                <a16:creationId xmlns:a16="http://schemas.microsoft.com/office/drawing/2014/main" id="{920567DA-C196-9D38-A59C-ABE74D2840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1107" y="2575773"/>
            <a:ext cx="3831549" cy="2588679"/>
          </a:xfrm>
          <a:prstGeom prst="rect">
            <a:avLst/>
          </a:prstGeom>
        </p:spPr>
      </p:pic>
      <p:cxnSp>
        <p:nvCxnSpPr>
          <p:cNvPr id="35" name="直接箭头连接符 34">
            <a:extLst>
              <a:ext uri="{FF2B5EF4-FFF2-40B4-BE49-F238E27FC236}">
                <a16:creationId xmlns:a16="http://schemas.microsoft.com/office/drawing/2014/main" id="{DDCAB7EE-1672-C847-4160-96C03C661191}"/>
              </a:ext>
            </a:extLst>
          </p:cNvPr>
          <p:cNvCxnSpPr>
            <a:cxnSpLocks/>
          </p:cNvCxnSpPr>
          <p:nvPr/>
        </p:nvCxnSpPr>
        <p:spPr>
          <a:xfrm>
            <a:off x="2930697" y="3664642"/>
            <a:ext cx="443080" cy="0"/>
          </a:xfrm>
          <a:prstGeom prst="straightConnector1">
            <a:avLst/>
          </a:prstGeom>
          <a:ln w="50800">
            <a:gradFill>
              <a:gsLst>
                <a:gs pos="0">
                  <a:schemeClr val="accent1">
                    <a:lumMod val="5000"/>
                    <a:lumOff val="95000"/>
                  </a:schemeClr>
                </a:gs>
                <a:gs pos="17000">
                  <a:schemeClr val="accent1">
                    <a:lumMod val="45000"/>
                    <a:lumOff val="55000"/>
                  </a:schemeClr>
                </a:gs>
                <a:gs pos="66000">
                  <a:schemeClr val="accent1"/>
                </a:gs>
                <a:gs pos="100000">
                  <a:schemeClr val="accent1"/>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ECDC7825-F435-6020-CCB7-C44ECE2CE31F}"/>
              </a:ext>
            </a:extLst>
          </p:cNvPr>
          <p:cNvCxnSpPr>
            <a:cxnSpLocks/>
          </p:cNvCxnSpPr>
          <p:nvPr/>
        </p:nvCxnSpPr>
        <p:spPr>
          <a:xfrm>
            <a:off x="6891677" y="3638519"/>
            <a:ext cx="443080" cy="0"/>
          </a:xfrm>
          <a:prstGeom prst="straightConnector1">
            <a:avLst/>
          </a:prstGeom>
          <a:ln w="50800">
            <a:gradFill>
              <a:gsLst>
                <a:gs pos="0">
                  <a:schemeClr val="accent1">
                    <a:lumMod val="5000"/>
                    <a:lumOff val="95000"/>
                  </a:schemeClr>
                </a:gs>
                <a:gs pos="17000">
                  <a:schemeClr val="accent1">
                    <a:lumMod val="45000"/>
                    <a:lumOff val="55000"/>
                  </a:schemeClr>
                </a:gs>
                <a:gs pos="66000">
                  <a:schemeClr val="accent1"/>
                </a:gs>
                <a:gs pos="100000">
                  <a:schemeClr val="accent1"/>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8CCDC5A-16ED-480D-5002-75A0C169F641}"/>
              </a:ext>
            </a:extLst>
          </p:cNvPr>
          <p:cNvSpPr txBox="1"/>
          <p:nvPr/>
        </p:nvSpPr>
        <p:spPr>
          <a:xfrm>
            <a:off x="694677" y="5389701"/>
            <a:ext cx="9644754" cy="1194736"/>
          </a:xfrm>
          <a:prstGeom prst="rect">
            <a:avLst/>
          </a:prstGeom>
          <a:noFill/>
        </p:spPr>
        <p:txBody>
          <a:bodyPr wrap="square" rtlCol="0">
            <a:spAutoFit/>
          </a:bodyPr>
          <a:lstStyle/>
          <a:p>
            <a:pPr algn="l"/>
            <a:r>
              <a:rPr lang="en-US" altLang="zh-CN" sz="2400" b="0" i="0" dirty="0">
                <a:solidFill>
                  <a:srgbClr val="333333"/>
                </a:solidFill>
                <a:effectLst/>
                <a:latin typeface="Times New Roman" panose="02020603050405020304" pitchFamily="18" charset="0"/>
                <a:cs typeface="Times New Roman" panose="02020603050405020304" pitchFamily="18" charset="0"/>
              </a:rPr>
              <a:t>Considering the advantages of NN in network fault diagnosis and detection, </a:t>
            </a:r>
            <a:r>
              <a:rPr lang="en-US" altLang="zh-CN" sz="2400" b="0" i="0" dirty="0">
                <a:solidFill>
                  <a:srgbClr val="FF0000"/>
                </a:solidFill>
                <a:effectLst/>
                <a:latin typeface="Times New Roman" panose="02020603050405020304" pitchFamily="18" charset="0"/>
                <a:cs typeface="Times New Roman" panose="02020603050405020304" pitchFamily="18" charset="0"/>
              </a:rPr>
              <a:t>the computer network fault detection technology based on NN has always been an important research topic</a:t>
            </a:r>
            <a:r>
              <a:rPr lang="en-US" altLang="zh-CN" sz="2400"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729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5</a:t>
            </a:fld>
            <a:endParaRPr lang="zh-CN" altLang="en-US" dirty="0"/>
          </a:p>
        </p:txBody>
      </p:sp>
      <p:sp>
        <p:nvSpPr>
          <p:cNvPr id="8" name="文本框 7">
            <a:extLst>
              <a:ext uri="{FF2B5EF4-FFF2-40B4-BE49-F238E27FC236}">
                <a16:creationId xmlns:a16="http://schemas.microsoft.com/office/drawing/2014/main" id="{EA2618A0-A3CF-48AB-90C6-4071641F1EBE}"/>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Introduction</a:t>
            </a:r>
            <a:endParaRPr lang="zh-CN" altLang="en-US" sz="36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2E9FFD0-A1CF-4C73-BD78-B26659038A8A}"/>
              </a:ext>
            </a:extLst>
          </p:cNvPr>
          <p:cNvSpPr txBox="1"/>
          <p:nvPr/>
        </p:nvSpPr>
        <p:spPr>
          <a:xfrm>
            <a:off x="4307854" y="2475210"/>
            <a:ext cx="460384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 network coverage is wide</a:t>
            </a:r>
            <a:endParaRPr lang="zh-CN" altLang="en-US" sz="2800" dirty="0">
              <a:latin typeface="Times New Roman" panose="02020603050405020304" pitchFamily="18" charset="0"/>
              <a:cs typeface="Times New Roman" panose="02020603050405020304" pitchFamily="18" charset="0"/>
            </a:endParaRPr>
          </a:p>
        </p:txBody>
      </p:sp>
      <p:sp>
        <p:nvSpPr>
          <p:cNvPr id="3" name="TextBox 114">
            <a:extLst>
              <a:ext uri="{FF2B5EF4-FFF2-40B4-BE49-F238E27FC236}">
                <a16:creationId xmlns:a16="http://schemas.microsoft.com/office/drawing/2014/main" id="{F5A72209-4FC3-274E-0B74-A012B4A215CA}"/>
              </a:ext>
            </a:extLst>
          </p:cNvPr>
          <p:cNvSpPr txBox="1"/>
          <p:nvPr/>
        </p:nvSpPr>
        <p:spPr>
          <a:xfrm>
            <a:off x="745724" y="1811192"/>
            <a:ext cx="3024159" cy="584775"/>
          </a:xfrm>
          <a:prstGeom prst="rect">
            <a:avLst/>
          </a:prstGeom>
          <a:noFill/>
          <a:ln>
            <a:solidFill>
              <a:schemeClr val="bg1"/>
            </a:solidFill>
          </a:ln>
        </p:spPr>
        <p:txBody>
          <a:bodyPr wrap="squar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Network fault</a:t>
            </a:r>
            <a:endParaRPr lang="en-US" altLang="zh-CN" sz="3200" dirty="0">
              <a:solidFill>
                <a:srgbClr val="FF0000"/>
              </a:solidFill>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6FA577C0-520F-B695-D758-83B32EB44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65" y="2989010"/>
            <a:ext cx="2227434" cy="2563972"/>
          </a:xfrm>
          <a:prstGeom prst="rect">
            <a:avLst/>
          </a:prstGeom>
        </p:spPr>
      </p:pic>
      <p:sp>
        <p:nvSpPr>
          <p:cNvPr id="18" name="文本框 17">
            <a:extLst>
              <a:ext uri="{FF2B5EF4-FFF2-40B4-BE49-F238E27FC236}">
                <a16:creationId xmlns:a16="http://schemas.microsoft.com/office/drawing/2014/main" id="{406EF41D-33D9-C0D9-CF84-E53D7B67E2FB}"/>
              </a:ext>
            </a:extLst>
          </p:cNvPr>
          <p:cNvSpPr txBox="1"/>
          <p:nvPr/>
        </p:nvSpPr>
        <p:spPr>
          <a:xfrm>
            <a:off x="4307853" y="3415897"/>
            <a:ext cx="536214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network failures occur frequently </a:t>
            </a:r>
            <a:endParaRPr lang="zh-CN" altLang="en-US" sz="28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118B09AF-3DA5-6DE3-7B18-747A1E4B58C7}"/>
              </a:ext>
            </a:extLst>
          </p:cNvPr>
          <p:cNvSpPr txBox="1"/>
          <p:nvPr/>
        </p:nvSpPr>
        <p:spPr>
          <a:xfrm>
            <a:off x="4307852" y="4561234"/>
            <a:ext cx="5362149"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 maintenance of network failures is urgent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931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6</a:t>
            </a:fld>
            <a:endParaRPr lang="zh-CN" altLang="en-US" dirty="0"/>
          </a:p>
        </p:txBody>
      </p:sp>
      <p:sp>
        <p:nvSpPr>
          <p:cNvPr id="8" name="文本框 7">
            <a:extLst>
              <a:ext uri="{FF2B5EF4-FFF2-40B4-BE49-F238E27FC236}">
                <a16:creationId xmlns:a16="http://schemas.microsoft.com/office/drawing/2014/main" id="{EA2618A0-A3CF-48AB-90C6-4071641F1EBE}"/>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Introduction</a:t>
            </a:r>
            <a:endParaRPr lang="zh-CN" altLang="en-US" sz="36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2E9FFD0-A1CF-4C73-BD78-B26659038A8A}"/>
              </a:ext>
            </a:extLst>
          </p:cNvPr>
          <p:cNvSpPr txBox="1"/>
          <p:nvPr/>
        </p:nvSpPr>
        <p:spPr>
          <a:xfrm>
            <a:off x="4563948" y="2598003"/>
            <a:ext cx="6042779" cy="830997"/>
          </a:xfrm>
          <a:prstGeom prst="rect">
            <a:avLst/>
          </a:prstGeom>
          <a:noFill/>
        </p:spPr>
        <p:txBody>
          <a:bodyPr wrap="square" rtlCol="0">
            <a:spAutoFit/>
          </a:bodyPr>
          <a:lstStyle/>
          <a:p>
            <a:r>
              <a:rPr lang="en-US" altLang="zh-CN" dirty="0"/>
              <a:t> </a:t>
            </a:r>
            <a:r>
              <a:rPr lang="en-US" altLang="zh-CN" sz="2400" dirty="0">
                <a:latin typeface="Times New Roman" panose="02020603050405020304" pitchFamily="18" charset="0"/>
                <a:cs typeface="Times New Roman" panose="02020603050405020304" pitchFamily="18" charset="0"/>
              </a:rPr>
              <a:t>check and repair the errors that occur in the computer network</a:t>
            </a:r>
            <a:endParaRPr lang="zh-CN" altLang="en-US" sz="2400" dirty="0">
              <a:latin typeface="Times New Roman" panose="02020603050405020304" pitchFamily="18" charset="0"/>
              <a:cs typeface="Times New Roman" panose="02020603050405020304" pitchFamily="18" charset="0"/>
            </a:endParaRPr>
          </a:p>
        </p:txBody>
      </p:sp>
      <p:sp>
        <p:nvSpPr>
          <p:cNvPr id="3" name="TextBox 114">
            <a:extLst>
              <a:ext uri="{FF2B5EF4-FFF2-40B4-BE49-F238E27FC236}">
                <a16:creationId xmlns:a16="http://schemas.microsoft.com/office/drawing/2014/main" id="{F5A72209-4FC3-274E-0B74-A012B4A215CA}"/>
              </a:ext>
            </a:extLst>
          </p:cNvPr>
          <p:cNvSpPr txBox="1"/>
          <p:nvPr/>
        </p:nvSpPr>
        <p:spPr>
          <a:xfrm>
            <a:off x="745724" y="1811192"/>
            <a:ext cx="4740676" cy="584775"/>
          </a:xfrm>
          <a:prstGeom prst="rect">
            <a:avLst/>
          </a:prstGeom>
          <a:noFill/>
          <a:ln>
            <a:solidFill>
              <a:schemeClr val="bg1"/>
            </a:solidFill>
          </a:ln>
        </p:spPr>
        <p:txBody>
          <a:bodyPr wrap="squar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Network fault detection</a:t>
            </a:r>
            <a:endParaRPr lang="en-US" altLang="zh-CN" sz="3200" dirty="0">
              <a:solidFill>
                <a:srgbClr val="FF0000"/>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406EF41D-33D9-C0D9-CF84-E53D7B67E2FB}"/>
              </a:ext>
            </a:extLst>
          </p:cNvPr>
          <p:cNvSpPr txBox="1"/>
          <p:nvPr/>
        </p:nvSpPr>
        <p:spPr>
          <a:xfrm>
            <a:off x="4620356" y="3842206"/>
            <a:ext cx="6299436"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diagnose the problems in the computer network according to the target and analyze the failures</a:t>
            </a:r>
            <a:endParaRPr lang="zh-CN" altLang="en-US" sz="24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118B09AF-3DA5-6DE3-7B18-747A1E4B58C7}"/>
              </a:ext>
            </a:extLst>
          </p:cNvPr>
          <p:cNvSpPr txBox="1"/>
          <p:nvPr/>
        </p:nvSpPr>
        <p:spPr>
          <a:xfrm>
            <a:off x="4560900" y="4956660"/>
            <a:ext cx="6358891"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find out the causes of the failures, and discover preventive measures in time</a:t>
            </a:r>
            <a:endParaRPr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1DF32200-6F11-0A58-F0DF-44CBDAAD4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224" y="2765837"/>
            <a:ext cx="2964983" cy="2983737"/>
          </a:xfrm>
          <a:prstGeom prst="rect">
            <a:avLst/>
          </a:prstGeom>
        </p:spPr>
      </p:pic>
    </p:spTree>
    <p:extLst>
      <p:ext uri="{BB962C8B-B14F-4D97-AF65-F5344CB8AC3E}">
        <p14:creationId xmlns:p14="http://schemas.microsoft.com/office/powerpoint/2010/main" val="3722492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7</a:t>
            </a:fld>
            <a:endParaRPr lang="zh-CN" altLang="en-US" dirty="0"/>
          </a:p>
        </p:txBody>
      </p:sp>
      <p:sp>
        <p:nvSpPr>
          <p:cNvPr id="8" name="文本框 7">
            <a:extLst>
              <a:ext uri="{FF2B5EF4-FFF2-40B4-BE49-F238E27FC236}">
                <a16:creationId xmlns:a16="http://schemas.microsoft.com/office/drawing/2014/main" id="{EA2618A0-A3CF-48AB-90C6-4071641F1EBE}"/>
              </a:ext>
            </a:extLst>
          </p:cNvPr>
          <p:cNvSpPr txBox="1"/>
          <p:nvPr/>
        </p:nvSpPr>
        <p:spPr>
          <a:xfrm>
            <a:off x="694677" y="616755"/>
            <a:ext cx="8975325"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Introduction</a:t>
            </a:r>
            <a:endParaRPr lang="zh-CN" altLang="en-US" sz="36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2E9FFD0-A1CF-4C73-BD78-B26659038A8A}"/>
              </a:ext>
            </a:extLst>
          </p:cNvPr>
          <p:cNvSpPr txBox="1"/>
          <p:nvPr/>
        </p:nvSpPr>
        <p:spPr>
          <a:xfrm>
            <a:off x="4486017" y="2601815"/>
            <a:ext cx="6423630"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NN  has a unique nonlinear adaptive information processing ability</a:t>
            </a:r>
            <a:endParaRPr lang="zh-CN" altLang="zh-CN" sz="2000" dirty="0">
              <a:effectLst/>
              <a:latin typeface="Times New Roman" panose="02020603050405020304" pitchFamily="18" charset="0"/>
              <a:cs typeface="Times New Roman" panose="02020603050405020304" pitchFamily="18" charset="0"/>
            </a:endParaRPr>
          </a:p>
        </p:txBody>
      </p:sp>
      <p:sp>
        <p:nvSpPr>
          <p:cNvPr id="3" name="TextBox 114">
            <a:extLst>
              <a:ext uri="{FF2B5EF4-FFF2-40B4-BE49-F238E27FC236}">
                <a16:creationId xmlns:a16="http://schemas.microsoft.com/office/drawing/2014/main" id="{F5A72209-4FC3-274E-0B74-A012B4A215CA}"/>
              </a:ext>
            </a:extLst>
          </p:cNvPr>
          <p:cNvSpPr txBox="1"/>
          <p:nvPr/>
        </p:nvSpPr>
        <p:spPr>
          <a:xfrm>
            <a:off x="745724" y="1811192"/>
            <a:ext cx="9339180" cy="584775"/>
          </a:xfrm>
          <a:prstGeom prst="rect">
            <a:avLst/>
          </a:prstGeom>
          <a:noFill/>
          <a:ln>
            <a:solidFill>
              <a:schemeClr val="bg1"/>
            </a:solidFill>
          </a:ln>
        </p:spPr>
        <p:txBody>
          <a:bodyPr wrap="square" rtlCol="0">
            <a:spAutoFit/>
          </a:bodyPr>
          <a:lstStyle/>
          <a:p>
            <a:pPr algn="l"/>
            <a:r>
              <a:rPr lang="en-US" altLang="zh-CN" sz="3200" b="1" i="0" dirty="0">
                <a:solidFill>
                  <a:srgbClr val="FF0000"/>
                </a:solidFill>
                <a:effectLst/>
                <a:latin typeface="Times" panose="02020603050405020304" pitchFamily="18" charset="0"/>
                <a:cs typeface="Times" panose="02020603050405020304" pitchFamily="18" charset="0"/>
              </a:rPr>
              <a:t>Network Fault Diagnosis Based on Neural Network</a:t>
            </a:r>
          </a:p>
        </p:txBody>
      </p:sp>
      <p:sp>
        <p:nvSpPr>
          <p:cNvPr id="18" name="文本框 17">
            <a:extLst>
              <a:ext uri="{FF2B5EF4-FFF2-40B4-BE49-F238E27FC236}">
                <a16:creationId xmlns:a16="http://schemas.microsoft.com/office/drawing/2014/main" id="{406EF41D-33D9-C0D9-CF84-E53D7B67E2FB}"/>
              </a:ext>
            </a:extLst>
          </p:cNvPr>
          <p:cNvSpPr txBox="1"/>
          <p:nvPr/>
        </p:nvSpPr>
        <p:spPr>
          <a:xfrm>
            <a:off x="4456246" y="3408482"/>
            <a:ext cx="6554101"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NN overcomes the intuition of traditional artificial intelligence methods</a:t>
            </a:r>
            <a:endParaRPr lang="zh-CN" altLang="en-US" sz="20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118B09AF-3DA5-6DE3-7B18-747A1E4B58C7}"/>
              </a:ext>
            </a:extLst>
          </p:cNvPr>
          <p:cNvSpPr txBox="1"/>
          <p:nvPr/>
        </p:nvSpPr>
        <p:spPr>
          <a:xfrm>
            <a:off x="4456246" y="4166148"/>
            <a:ext cx="6453401" cy="1138773"/>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NN is suitable for neural expert system, pattern recognition, intelligent control and coupling. </a:t>
            </a:r>
            <a:endParaRPr lang="zh-CN" altLang="en-US" sz="20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6A106ACC-F04C-A027-A9AA-05AC6C234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188" y="2700024"/>
            <a:ext cx="3961820" cy="2676693"/>
          </a:xfrm>
          <a:prstGeom prst="rect">
            <a:avLst/>
          </a:prstGeom>
        </p:spPr>
      </p:pic>
      <p:sp>
        <p:nvSpPr>
          <p:cNvPr id="11" name="文本框 10">
            <a:extLst>
              <a:ext uri="{FF2B5EF4-FFF2-40B4-BE49-F238E27FC236}">
                <a16:creationId xmlns:a16="http://schemas.microsoft.com/office/drawing/2014/main" id="{39272E5D-3CE2-7AA5-CA61-41A346F678BB}"/>
              </a:ext>
            </a:extLst>
          </p:cNvPr>
          <p:cNvSpPr txBox="1"/>
          <p:nvPr/>
        </p:nvSpPr>
        <p:spPr>
          <a:xfrm>
            <a:off x="4420781" y="4989370"/>
            <a:ext cx="6524330" cy="40011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Prediction and other fields have been successfully </a:t>
            </a:r>
            <a:r>
              <a:rPr lang="en-US" altLang="zh-CN" sz="2000" dirty="0">
                <a:latin typeface="Times New Roman" panose="02020603050405020304" pitchFamily="18" charset="0"/>
                <a:cs typeface="Times New Roman" panose="02020603050405020304" pitchFamily="18" charset="0"/>
              </a:rPr>
              <a:t>applied. </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6863AAE-48A4-C401-BCDF-E91D54D41ECD}"/>
              </a:ext>
            </a:extLst>
          </p:cNvPr>
          <p:cNvSpPr txBox="1"/>
          <p:nvPr/>
        </p:nvSpPr>
        <p:spPr>
          <a:xfrm>
            <a:off x="460715" y="5681346"/>
            <a:ext cx="10549632" cy="707886"/>
          </a:xfrm>
          <a:prstGeom prst="rect">
            <a:avLst/>
          </a:prstGeom>
          <a:noFill/>
        </p:spPr>
        <p:txBody>
          <a:bodyPr wrap="square" rtlCol="0">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Through the study of computer network faults, the characteristics of NN are taken as the basis of computer network diagnosis and the purpose of computer network optimization.</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899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8</a:t>
            </a:fld>
            <a:endParaRPr lang="zh-CN" altLang="en-US"/>
          </a:p>
        </p:txBody>
      </p:sp>
      <p:sp>
        <p:nvSpPr>
          <p:cNvPr id="8" name="文本框 7">
            <a:extLst>
              <a:ext uri="{FF2B5EF4-FFF2-40B4-BE49-F238E27FC236}">
                <a16:creationId xmlns:a16="http://schemas.microsoft.com/office/drawing/2014/main" id="{796746D9-8D6B-480B-BF41-1BA66EDB168A}"/>
              </a:ext>
            </a:extLst>
          </p:cNvPr>
          <p:cNvSpPr txBox="1"/>
          <p:nvPr/>
        </p:nvSpPr>
        <p:spPr>
          <a:xfrm>
            <a:off x="624875" y="710766"/>
            <a:ext cx="8686649"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Neural network computer network failure</a:t>
            </a:r>
            <a:endParaRPr lang="zh-CN" altLang="en-US" sz="32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AC4EFB5E-5E6F-DCA4-87EE-1A618F0B1359}"/>
              </a:ext>
            </a:extLst>
          </p:cNvPr>
          <p:cNvPicPr>
            <a:picLocks noChangeAspect="1"/>
          </p:cNvPicPr>
          <p:nvPr/>
        </p:nvPicPr>
        <p:blipFill>
          <a:blip r:embed="rId3"/>
          <a:stretch>
            <a:fillRect/>
          </a:stretch>
        </p:blipFill>
        <p:spPr>
          <a:xfrm>
            <a:off x="977954" y="2329772"/>
            <a:ext cx="322194" cy="2863461"/>
          </a:xfrm>
          <a:prstGeom prst="rect">
            <a:avLst/>
          </a:prstGeom>
        </p:spPr>
      </p:pic>
      <p:sp>
        <p:nvSpPr>
          <p:cNvPr id="11" name="文本框 10">
            <a:extLst>
              <a:ext uri="{FF2B5EF4-FFF2-40B4-BE49-F238E27FC236}">
                <a16:creationId xmlns:a16="http://schemas.microsoft.com/office/drawing/2014/main" id="{0CC906A3-0388-6CF9-F9B5-E80CDFD19581}"/>
              </a:ext>
            </a:extLst>
          </p:cNvPr>
          <p:cNvSpPr txBox="1"/>
          <p:nvPr/>
        </p:nvSpPr>
        <p:spPr>
          <a:xfrm>
            <a:off x="1450413" y="2139270"/>
            <a:ext cx="8196158"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A. The application of computer network in practice </a:t>
            </a:r>
            <a:endParaRPr lang="zh-CN" altLang="en-US" sz="28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881853C-2479-5E68-586D-EC902219D6DD}"/>
              </a:ext>
            </a:extLst>
          </p:cNvPr>
          <p:cNvSpPr txBox="1"/>
          <p:nvPr/>
        </p:nvSpPr>
        <p:spPr>
          <a:xfrm>
            <a:off x="1547028" y="3459811"/>
            <a:ext cx="6097712"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B. Introduction to NN </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031EB993-F870-467E-A485-2BE59F37DA4C}"/>
              </a:ext>
            </a:extLst>
          </p:cNvPr>
          <p:cNvSpPr txBox="1"/>
          <p:nvPr/>
        </p:nvSpPr>
        <p:spPr>
          <a:xfrm>
            <a:off x="1450413" y="4840881"/>
            <a:ext cx="6097712"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C. Application of NN in fault diagnosis </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86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1271B86-262B-4E99-9AC9-8B07575F37D0}"/>
              </a:ext>
            </a:extLst>
          </p:cNvPr>
          <p:cNvGrpSpPr/>
          <p:nvPr/>
        </p:nvGrpSpPr>
        <p:grpSpPr>
          <a:xfrm>
            <a:off x="745724" y="1305017"/>
            <a:ext cx="9401453" cy="71022"/>
            <a:chOff x="798990" y="887766"/>
            <a:chExt cx="9401453" cy="71022"/>
          </a:xfrm>
        </p:grpSpPr>
        <p:sp>
          <p:nvSpPr>
            <p:cNvPr id="4" name="矩形 3">
              <a:extLst>
                <a:ext uri="{FF2B5EF4-FFF2-40B4-BE49-F238E27FC236}">
                  <a16:creationId xmlns:a16="http://schemas.microsoft.com/office/drawing/2014/main" id="{C7923DED-DE0D-4B93-A30B-E5048084DE7B}"/>
                </a:ext>
              </a:extLst>
            </p:cNvPr>
            <p:cNvSpPr/>
            <p:nvPr/>
          </p:nvSpPr>
          <p:spPr>
            <a:xfrm>
              <a:off x="798990" y="887767"/>
              <a:ext cx="5069150" cy="7102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D246DEC-08F5-42F9-91E7-7EBF2F451CEB}"/>
                </a:ext>
              </a:extLst>
            </p:cNvPr>
            <p:cNvSpPr/>
            <p:nvPr/>
          </p:nvSpPr>
          <p:spPr>
            <a:xfrm>
              <a:off x="5877018" y="887767"/>
              <a:ext cx="2849732" cy="71021"/>
            </a:xfrm>
            <a:prstGeom prst="rect">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6EDF84B-08C5-4267-B06D-7D259A7A1B50}"/>
                </a:ext>
              </a:extLst>
            </p:cNvPr>
            <p:cNvSpPr/>
            <p:nvPr/>
          </p:nvSpPr>
          <p:spPr>
            <a:xfrm>
              <a:off x="8735628" y="887766"/>
              <a:ext cx="1464815" cy="7102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5F60226B-D5DF-4EAC-AF5D-494D2BE5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521" y="229185"/>
            <a:ext cx="1167414" cy="1146853"/>
          </a:xfrm>
          <a:prstGeom prst="rect">
            <a:avLst/>
          </a:prstGeom>
        </p:spPr>
      </p:pic>
      <p:sp>
        <p:nvSpPr>
          <p:cNvPr id="10" name="灯片编号占位符 9">
            <a:extLst>
              <a:ext uri="{FF2B5EF4-FFF2-40B4-BE49-F238E27FC236}">
                <a16:creationId xmlns:a16="http://schemas.microsoft.com/office/drawing/2014/main" id="{8F0D7DE9-58FF-4151-8E70-1902BBBA79CB}"/>
              </a:ext>
            </a:extLst>
          </p:cNvPr>
          <p:cNvSpPr>
            <a:spLocks noGrp="1"/>
          </p:cNvSpPr>
          <p:nvPr>
            <p:ph type="sldNum" sz="quarter" idx="12"/>
          </p:nvPr>
        </p:nvSpPr>
        <p:spPr/>
        <p:txBody>
          <a:bodyPr/>
          <a:lstStyle/>
          <a:p>
            <a:fld id="{C16A299C-C6DF-4584-B92B-B03EC3B85A55}" type="slidenum">
              <a:rPr lang="zh-CN" altLang="en-US" smtClean="0"/>
              <a:t>9</a:t>
            </a:fld>
            <a:endParaRPr lang="zh-CN" altLang="en-US"/>
          </a:p>
        </p:txBody>
      </p:sp>
      <p:sp>
        <p:nvSpPr>
          <p:cNvPr id="8" name="文本框 7">
            <a:extLst>
              <a:ext uri="{FF2B5EF4-FFF2-40B4-BE49-F238E27FC236}">
                <a16:creationId xmlns:a16="http://schemas.microsoft.com/office/drawing/2014/main" id="{EA2618A0-A3CF-48AB-90C6-4071641F1EBE}"/>
              </a:ext>
            </a:extLst>
          </p:cNvPr>
          <p:cNvSpPr txBox="1"/>
          <p:nvPr/>
        </p:nvSpPr>
        <p:spPr>
          <a:xfrm>
            <a:off x="694677" y="616755"/>
            <a:ext cx="8975325" cy="584775"/>
          </a:xfrm>
          <a:prstGeom prst="rect">
            <a:avLst/>
          </a:prstGeom>
          <a:noFill/>
        </p:spPr>
        <p:txBody>
          <a:bodyPr wrap="square" rtlCol="0">
            <a:spAutoFit/>
          </a:bodyPr>
          <a:lstStyle/>
          <a:p>
            <a:r>
              <a:rPr lang="en-US" altLang="zh-CN" sz="3200" b="1" dirty="0">
                <a:latin typeface="Times New Roman" panose="02020603050405020304" pitchFamily="18" charset="0"/>
                <a:cs typeface="Times New Roman" panose="02020603050405020304" pitchFamily="18" charset="0"/>
              </a:rPr>
              <a:t>A. What is computer network </a:t>
            </a:r>
            <a:r>
              <a:rPr lang="zh-CN" altLang="en-US" sz="3200" b="1" dirty="0">
                <a:latin typeface="Times New Roman" panose="02020603050405020304" pitchFamily="18" charset="0"/>
                <a:cs typeface="Times New Roman" panose="02020603050405020304" pitchFamily="18" charset="0"/>
              </a:rPr>
              <a:t>？</a:t>
            </a:r>
          </a:p>
        </p:txBody>
      </p:sp>
      <p:sp>
        <p:nvSpPr>
          <p:cNvPr id="2" name="文本框 1">
            <a:extLst>
              <a:ext uri="{FF2B5EF4-FFF2-40B4-BE49-F238E27FC236}">
                <a16:creationId xmlns:a16="http://schemas.microsoft.com/office/drawing/2014/main" id="{99EE8111-2A63-46F3-9329-1DF5CA2521C2}"/>
              </a:ext>
            </a:extLst>
          </p:cNvPr>
          <p:cNvSpPr txBox="1"/>
          <p:nvPr/>
        </p:nvSpPr>
        <p:spPr>
          <a:xfrm>
            <a:off x="768541" y="1598958"/>
            <a:ext cx="9897980" cy="1569660"/>
          </a:xfrm>
          <a:prstGeom prst="rect">
            <a:avLst/>
          </a:prstGeom>
          <a:noFill/>
        </p:spPr>
        <p:txBody>
          <a:bodyPr wrap="square" rtlCol="0">
            <a:spAutoFit/>
          </a:bodyPr>
          <a:lstStyle/>
          <a:p>
            <a:pPr algn="l"/>
            <a:r>
              <a:rPr lang="en-US" altLang="zh-CN" sz="2400" dirty="0">
                <a:latin typeface="Times New Roman" panose="02020603050405020304" pitchFamily="18" charset="0"/>
                <a:cs typeface="Times New Roman" panose="02020603050405020304" pitchFamily="18" charset="0"/>
              </a:rPr>
              <a:t>Computer network is also called communication network.</a:t>
            </a:r>
          </a:p>
          <a:p>
            <a:pPr algn="l"/>
            <a:r>
              <a:rPr lang="en-US" altLang="zh-CN" sz="2400" dirty="0">
                <a:latin typeface="Times New Roman" panose="02020603050405020304" pitchFamily="18" charset="0"/>
                <a:cs typeface="Times New Roman" panose="02020603050405020304" pitchFamily="18" charset="0"/>
              </a:rPr>
              <a:t> </a:t>
            </a:r>
          </a:p>
          <a:p>
            <a:pPr algn="l"/>
            <a:r>
              <a:rPr lang="en-US" altLang="zh-CN" sz="2400" dirty="0">
                <a:latin typeface="Times New Roman" panose="02020603050405020304" pitchFamily="18" charset="0"/>
                <a:cs typeface="Times New Roman" panose="02020603050405020304" pitchFamily="18" charset="0"/>
              </a:rPr>
              <a:t>Computer network is a diversified network that integrates effective resources and realizes the purpose of resource sharing in this way . </a:t>
            </a:r>
            <a:endParaRPr lang="zh-CN" altLang="en-US"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50F4A87-33C7-034D-E033-CE348F95BA29}"/>
              </a:ext>
            </a:extLst>
          </p:cNvPr>
          <p:cNvPicPr>
            <a:picLocks noChangeAspect="1"/>
          </p:cNvPicPr>
          <p:nvPr/>
        </p:nvPicPr>
        <p:blipFill>
          <a:blip r:embed="rId3"/>
          <a:stretch>
            <a:fillRect/>
          </a:stretch>
        </p:blipFill>
        <p:spPr>
          <a:xfrm>
            <a:off x="3335095" y="3337136"/>
            <a:ext cx="4514850" cy="3009900"/>
          </a:xfrm>
          <a:prstGeom prst="rect">
            <a:avLst/>
          </a:prstGeom>
        </p:spPr>
      </p:pic>
    </p:spTree>
    <p:extLst>
      <p:ext uri="{BB962C8B-B14F-4D97-AF65-F5344CB8AC3E}">
        <p14:creationId xmlns:p14="http://schemas.microsoft.com/office/powerpoint/2010/main" val="1667851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1133</Words>
  <Application>Microsoft Office PowerPoint</Application>
  <PresentationFormat>宽屏</PresentationFormat>
  <Paragraphs>151</Paragraphs>
  <Slides>25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等线 Light</vt:lpstr>
      <vt:lpstr>Arial</vt:lpstr>
      <vt:lpstr>Cambria Math</vt:lpstr>
      <vt:lpstr>Georgia</vt:lpstr>
      <vt:lpstr>Times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jianan</dc:creator>
  <cp:lastModifiedBy>郑 雨婷</cp:lastModifiedBy>
  <cp:revision>76</cp:revision>
  <dcterms:created xsi:type="dcterms:W3CDTF">2020-05-26T08:46:50Z</dcterms:created>
  <dcterms:modified xsi:type="dcterms:W3CDTF">2022-12-22T16:18:03Z</dcterms:modified>
</cp:coreProperties>
</file>