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89"/>
  </p:notesMasterIdLst>
  <p:handoutMasterIdLst>
    <p:handoutMasterId r:id="rId90"/>
  </p:handoutMasterIdLst>
  <p:sldIdLst>
    <p:sldId id="256" r:id="rId3"/>
    <p:sldId id="635" r:id="rId4"/>
    <p:sldId id="636" r:id="rId5"/>
    <p:sldId id="650" r:id="rId6"/>
    <p:sldId id="483" r:id="rId7"/>
    <p:sldId id="390" r:id="rId8"/>
    <p:sldId id="368" r:id="rId9"/>
    <p:sldId id="367" r:id="rId10"/>
    <p:sldId id="652" r:id="rId11"/>
    <p:sldId id="373" r:id="rId12"/>
    <p:sldId id="391" r:id="rId13"/>
    <p:sldId id="563" r:id="rId14"/>
    <p:sldId id="564" r:id="rId15"/>
    <p:sldId id="394" r:id="rId16"/>
    <p:sldId id="499" r:id="rId17"/>
    <p:sldId id="500" r:id="rId18"/>
    <p:sldId id="651" r:id="rId19"/>
    <p:sldId id="501" r:id="rId20"/>
    <p:sldId id="502" r:id="rId21"/>
    <p:sldId id="504" r:id="rId22"/>
    <p:sldId id="505" r:id="rId23"/>
    <p:sldId id="506" r:id="rId24"/>
    <p:sldId id="495" r:id="rId25"/>
    <p:sldId id="496" r:id="rId26"/>
    <p:sldId id="497" r:id="rId27"/>
    <p:sldId id="498" r:id="rId28"/>
    <p:sldId id="639" r:id="rId29"/>
    <p:sldId id="508" r:id="rId30"/>
    <p:sldId id="509" r:id="rId31"/>
    <p:sldId id="510" r:id="rId32"/>
    <p:sldId id="511" r:id="rId33"/>
    <p:sldId id="513" r:id="rId34"/>
    <p:sldId id="643" r:id="rId35"/>
    <p:sldId id="514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645" r:id="rId47"/>
    <p:sldId id="646" r:id="rId48"/>
    <p:sldId id="526" r:id="rId49"/>
    <p:sldId id="647" r:id="rId50"/>
    <p:sldId id="648" r:id="rId51"/>
    <p:sldId id="527" r:id="rId52"/>
    <p:sldId id="642" r:id="rId53"/>
    <p:sldId id="637" r:id="rId54"/>
    <p:sldId id="528" r:id="rId55"/>
    <p:sldId id="529" r:id="rId56"/>
    <p:sldId id="530" r:id="rId57"/>
    <p:sldId id="531" r:id="rId58"/>
    <p:sldId id="638" r:id="rId59"/>
    <p:sldId id="532" r:id="rId60"/>
    <p:sldId id="533" r:id="rId61"/>
    <p:sldId id="534" r:id="rId62"/>
    <p:sldId id="535" r:id="rId63"/>
    <p:sldId id="536" r:id="rId64"/>
    <p:sldId id="537" r:id="rId65"/>
    <p:sldId id="538" r:id="rId66"/>
    <p:sldId id="539" r:id="rId67"/>
    <p:sldId id="540" r:id="rId68"/>
    <p:sldId id="541" r:id="rId69"/>
    <p:sldId id="633" r:id="rId70"/>
    <p:sldId id="542" r:id="rId71"/>
    <p:sldId id="543" r:id="rId72"/>
    <p:sldId id="544" r:id="rId73"/>
    <p:sldId id="545" r:id="rId74"/>
    <p:sldId id="546" r:id="rId75"/>
    <p:sldId id="547" r:id="rId76"/>
    <p:sldId id="548" r:id="rId77"/>
    <p:sldId id="549" r:id="rId78"/>
    <p:sldId id="550" r:id="rId79"/>
    <p:sldId id="551" r:id="rId80"/>
    <p:sldId id="552" r:id="rId81"/>
    <p:sldId id="553" r:id="rId82"/>
    <p:sldId id="555" r:id="rId83"/>
    <p:sldId id="556" r:id="rId84"/>
    <p:sldId id="557" r:id="rId85"/>
    <p:sldId id="558" r:id="rId86"/>
    <p:sldId id="640" r:id="rId87"/>
    <p:sldId id="561" r:id="rId8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BBA"/>
    <a:srgbClr val="FF3300"/>
    <a:srgbClr val="DAEDEF"/>
    <a:srgbClr val="CCECFF"/>
    <a:srgbClr val="993300"/>
    <a:srgbClr val="990000"/>
    <a:srgbClr val="800000"/>
    <a:srgbClr val="990033"/>
    <a:srgbClr val="FFCC99"/>
    <a:srgbClr val="791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0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541" y="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19DE78B-8301-47E8-9739-B94D3D5C09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65EBBA-0902-40BC-A4F1-15BA9AE9B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092B-4323-4A7C-82B1-1F9FEF5F049C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C5274-52CB-4D2A-8DE4-8D1275BB8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D3647-6E93-40DC-AF06-8EB3F50883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BFAA-9D69-4084-A4BC-169BB88EA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88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D30F30-B910-4056-9D09-0B3AA980988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022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17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与作业控制有关</a:t>
            </a:r>
          </a:p>
          <a:p>
            <a:pPr lvl="0"/>
            <a:r>
              <a:rPr lang="en-US" altLang="zh-CN" dirty="0"/>
              <a:t>Review when discussing daemon.</a:t>
            </a:r>
          </a:p>
          <a:p>
            <a:pPr lvl="0"/>
            <a:r>
              <a:rPr lang="en-US" altLang="zh-CN" dirty="0"/>
              <a:t>Process group &lt;-&gt; job</a:t>
            </a:r>
          </a:p>
        </p:txBody>
      </p:sp>
    </p:spTree>
    <p:extLst>
      <p:ext uri="{BB962C8B-B14F-4D97-AF65-F5344CB8AC3E}">
        <p14:creationId xmlns:p14="http://schemas.microsoft.com/office/powerpoint/2010/main" val="377581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0" y="6237312"/>
            <a:ext cx="4716016" cy="3000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+mn-cs"/>
              </a:rPr>
              <a:t>深圳大学</a:t>
            </a:r>
            <a:r>
              <a:rPr lang="en-US" altLang="zh-CN" dirty="0">
                <a:cs typeface="+mn-cs"/>
              </a:rPr>
              <a:t>-</a:t>
            </a:r>
            <a:r>
              <a:rPr lang="zh-CN" altLang="en-US" dirty="0">
                <a:cs typeface="+mn-cs"/>
              </a:rPr>
              <a:t>冯禹洪，</a:t>
            </a:r>
            <a:r>
              <a:rPr lang="en-US" altLang="zh-CN" dirty="0">
                <a:cs typeface="+mn-cs"/>
              </a:rPr>
              <a:t>yuhongf@szu.edu.cn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260350"/>
            <a:ext cx="2071687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67425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Pages/default.aspx" TargetMode="External"/><Relationship Id="rId7" Type="http://schemas.openxmlformats.org/officeDocument/2006/relationships/image" Target="../media/image4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6548438"/>
          </a:xfrm>
          <a:prstGeom prst="rect">
            <a:avLst/>
          </a:prstGeom>
          <a:solidFill>
            <a:srgbClr val="068B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80">
                  <a:alpha val="70998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auto">
          <a:xfrm>
            <a:off x="685800" y="41910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4" name="Picture 21" descr="spacer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88" y="0"/>
            <a:ext cx="19050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9"/>
          <p:cNvSpPr>
            <a:spLocks noChangeArrowheads="1"/>
          </p:cNvSpPr>
          <p:nvPr userDrawn="1"/>
        </p:nvSpPr>
        <p:spPr bwMode="auto">
          <a:xfrm>
            <a:off x="685800" y="1673815"/>
            <a:ext cx="8134672" cy="132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系统编程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_GB2312" pitchFamily="1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基于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TaiShan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服务器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/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openEuler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OS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1" charset="-122"/>
                <a:ea typeface="隶书" panose="02010509060101010101" pitchFamily="49" charset="-122"/>
                <a:cs typeface="+mn-cs"/>
              </a:rPr>
              <a:t>的实践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_GB2312" pitchFamily="1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22" y="287917"/>
            <a:ext cx="1870355" cy="4047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950128"/>
            <a:ext cx="4606591" cy="30718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31993" y="176837"/>
            <a:ext cx="843508" cy="84350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21B5FB-C111-4CDD-A5E3-7F149C9B5004}"/>
              </a:ext>
            </a:extLst>
          </p:cNvPr>
          <p:cNvSpPr txBox="1"/>
          <p:nvPr userDrawn="1"/>
        </p:nvSpPr>
        <p:spPr>
          <a:xfrm>
            <a:off x="7790" y="6542681"/>
            <a:ext cx="3412082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cs typeface="+mn-cs"/>
              </a:rPr>
              <a:t>深圳大学</a:t>
            </a:r>
            <a:r>
              <a:rPr lang="en-US" altLang="zh-CN" dirty="0">
                <a:solidFill>
                  <a:schemeClr val="bg1"/>
                </a:solidFill>
                <a:cs typeface="+mn-cs"/>
              </a:rPr>
              <a:t>-</a:t>
            </a:r>
            <a:r>
              <a:rPr lang="zh-CN" altLang="en-US" dirty="0">
                <a:solidFill>
                  <a:schemeClr val="bg1"/>
                </a:solidFill>
                <a:cs typeface="+mn-cs"/>
              </a:rPr>
              <a:t>冯禹洪，</a:t>
            </a:r>
            <a:r>
              <a:rPr lang="en-US" altLang="zh-CN" dirty="0">
                <a:solidFill>
                  <a:schemeClr val="bg1"/>
                </a:solidFill>
                <a:cs typeface="+mn-cs"/>
              </a:rPr>
              <a:t>yuhongf@szu.edu.cn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31800" y="330059"/>
            <a:ext cx="82804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96788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7668344" y="6480769"/>
            <a:ext cx="1341438" cy="369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BDDDF9-7484-4421-A05B-930FB6ECF523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71EDD78-1760-4445-9934-8690CED479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79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80">
                  <a:alpha val="70998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9FBBD5-2ED2-4ACE-BCEF-1E6FA31B8CA6}"/>
              </a:ext>
            </a:extLst>
          </p:cNvPr>
          <p:cNvSpPr txBox="1"/>
          <p:nvPr userDrawn="1"/>
        </p:nvSpPr>
        <p:spPr>
          <a:xfrm>
            <a:off x="7790" y="6542681"/>
            <a:ext cx="3412082" cy="30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cs typeface="+mn-cs"/>
              </a:rPr>
              <a:t>深圳大学</a:t>
            </a:r>
            <a:r>
              <a:rPr lang="en-US" altLang="zh-CN" dirty="0">
                <a:solidFill>
                  <a:schemeClr val="bg1"/>
                </a:solidFill>
                <a:cs typeface="+mn-cs"/>
              </a:rPr>
              <a:t>-</a:t>
            </a:r>
            <a:r>
              <a:rPr lang="zh-CN" altLang="en-US" dirty="0">
                <a:solidFill>
                  <a:schemeClr val="bg1"/>
                </a:solidFill>
                <a:cs typeface="+mn-cs"/>
              </a:rPr>
              <a:t>冯禹洪，</a:t>
            </a:r>
            <a:r>
              <a:rPr lang="en-US" altLang="zh-CN" dirty="0">
                <a:solidFill>
                  <a:schemeClr val="bg1"/>
                </a:solidFill>
                <a:cs typeface="+mn-cs"/>
              </a:rPr>
              <a:t>yuhongf@szu.edu.cn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8CF7CF1-AE06-4BF1-8F22-8FF5179886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80">
                  <a:alpha val="70998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5C2F2-45E2-4CD8-B586-F8C1661A00E5}"/>
              </a:ext>
            </a:extLst>
          </p:cNvPr>
          <p:cNvSpPr txBox="1"/>
          <p:nvPr/>
        </p:nvSpPr>
        <p:spPr>
          <a:xfrm>
            <a:off x="2483768" y="393305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第一讲：课程介绍 </a:t>
            </a:r>
            <a:r>
              <a:rPr lang="en-US" altLang="zh-CN" sz="2800" dirty="0"/>
              <a:t>&amp; </a:t>
            </a:r>
            <a:r>
              <a:rPr lang="zh-CN" altLang="en-US" sz="2800" dirty="0"/>
              <a:t>进程控制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346868" y="332656"/>
            <a:ext cx="8450263" cy="815975"/>
          </a:xfrm>
          <a:ln/>
        </p:spPr>
        <p:txBody>
          <a:bodyPr vert="horz" wrap="square" lIns="91440" tIns="45720" rIns="91440" bIns="45720" anchor="ctr"/>
          <a:lstStyle>
            <a:lvl1pPr lvl="0">
              <a:defRPr kern="1200"/>
            </a:lvl1pPr>
          </a:lstStyle>
          <a:p>
            <a:pPr lvl="0" eaLnBrk="1" hangingPunct="1"/>
            <a:r>
              <a:rPr lang="zh-CN" altLang="zh-CN" dirty="0">
                <a:latin typeface="宋体" panose="02010600030101010101" pitchFamily="2" charset="-122"/>
              </a:rPr>
              <a:t>本节课内容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subTitle"/>
          </p:nvPr>
        </p:nvSpPr>
        <p:spPr>
          <a:xfrm>
            <a:off x="323528" y="1412776"/>
            <a:ext cx="8229600" cy="4533900"/>
          </a:xfrm>
          <a:ln/>
        </p:spPr>
        <p:txBody>
          <a:bodyPr vert="horz" wrap="square" lIns="90488" tIns="44450" rIns="90488" bIns="44450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>
                <a:latin typeface="宋体" panose="02010600030101010101" pitchFamily="2" charset="-122"/>
              </a:rPr>
              <a:t>区分</a:t>
            </a:r>
            <a:r>
              <a:rPr lang="en-US" altLang="zh-CN" b="0" dirty="0">
                <a:latin typeface="宋体" panose="02010600030101010101" pitchFamily="2" charset="-122"/>
              </a:rPr>
              <a:t>OS</a:t>
            </a:r>
            <a:r>
              <a:rPr lang="zh-CN" altLang="en-US" b="0" dirty="0">
                <a:latin typeface="宋体" panose="02010600030101010101" pitchFamily="2" charset="-122"/>
              </a:rPr>
              <a:t>代码和用户代码</a:t>
            </a:r>
          </a:p>
          <a:p>
            <a:pPr marL="342900" lvl="0" indent="-342900" algn="l" defTabSz="1228725" eaLnBrk="1" hangingPunct="1">
              <a:lnSpc>
                <a:spcPct val="90000"/>
              </a:lnSpc>
            </a:pPr>
            <a:endParaRPr lang="en-US" altLang="zh-CN" b="0" dirty="0"/>
          </a:p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/>
              <a:t>程序编译与调试</a:t>
            </a:r>
            <a:endParaRPr lang="en-US" altLang="zh-CN" b="0" dirty="0"/>
          </a:p>
          <a:p>
            <a:pPr marL="342900" lvl="0" indent="-342900" algn="l" defTabSz="1228725" eaLnBrk="1" hangingPunct="1">
              <a:lnSpc>
                <a:spcPct val="90000"/>
              </a:lnSpc>
            </a:pPr>
            <a:endParaRPr lang="en-US" altLang="zh-CN" b="0" dirty="0"/>
          </a:p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/>
              <a:t>进程的基本概念</a:t>
            </a:r>
          </a:p>
          <a:p>
            <a:pPr marL="342900" lvl="0" indent="-342900" algn="l" defTabSz="1228725" eaLnBrk="1" hangingPunct="1">
              <a:lnSpc>
                <a:spcPct val="90000"/>
              </a:lnSpc>
            </a:pPr>
            <a:endParaRPr lang="zh-CN" altLang="en-US" b="0" dirty="0"/>
          </a:p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/>
              <a:t>进程控制相关的系统调用</a:t>
            </a:r>
            <a:endParaRPr lang="en-US" altLang="zh-CN" b="0" dirty="0"/>
          </a:p>
          <a:p>
            <a:pPr marL="742950" lvl="1" indent="-285750" algn="l" defTabSz="1228725" eaLnBrk="1" hangingPunct="1">
              <a:lnSpc>
                <a:spcPct val="90000"/>
              </a:lnSpc>
            </a:pPr>
            <a:r>
              <a:rPr lang="en-US" altLang="zh-CN" dirty="0"/>
              <a:t>fork(),</a:t>
            </a:r>
          </a:p>
          <a:p>
            <a:pPr marL="742950" lvl="1" indent="-285750" algn="l" defTabSz="1228725" eaLnBrk="1" hangingPunct="1">
              <a:lnSpc>
                <a:spcPct val="90000"/>
              </a:lnSpc>
            </a:pPr>
            <a:r>
              <a:rPr lang="en-US" altLang="zh-CN" dirty="0" err="1"/>
              <a:t>getpid</a:t>
            </a:r>
            <a:r>
              <a:rPr lang="en-US" altLang="zh-CN" dirty="0"/>
              <a:t>(), </a:t>
            </a:r>
            <a:r>
              <a:rPr lang="en-US" altLang="zh-CN" dirty="0" err="1"/>
              <a:t>getppid</a:t>
            </a:r>
            <a:r>
              <a:rPr lang="en-US" altLang="zh-CN" dirty="0"/>
              <a:t>()</a:t>
            </a:r>
          </a:p>
          <a:p>
            <a:pPr marL="742950" lvl="1" indent="-285750" algn="l" defTabSz="1228725" eaLnBrk="1" hangingPunct="1">
              <a:lnSpc>
                <a:spcPct val="90000"/>
              </a:lnSpc>
            </a:pPr>
            <a:r>
              <a:rPr lang="en-US" altLang="zh-CN" dirty="0"/>
              <a:t>exit()</a:t>
            </a:r>
          </a:p>
          <a:p>
            <a:pPr marL="742950" lvl="1" indent="-285750" algn="l" defTabSz="1228725" eaLnBrk="1" hangingPunct="1">
              <a:lnSpc>
                <a:spcPct val="90000"/>
              </a:lnSpc>
            </a:pPr>
            <a:r>
              <a:rPr lang="en-US" altLang="zh-CN" dirty="0"/>
              <a:t>wait(), waitpid()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1520" y="248464"/>
            <a:ext cx="8280400" cy="863600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3200" dirty="0">
                <a:latin typeface="宋体" panose="02010600030101010101" pitchFamily="2" charset="-122"/>
              </a:rPr>
              <a:t>库函数和</a:t>
            </a:r>
            <a:r>
              <a:rPr lang="en-US" altLang="zh-CN" sz="3200" dirty="0">
                <a:latin typeface="宋体" panose="02010600030101010101" pitchFamily="2" charset="-122"/>
              </a:rPr>
              <a:t>OS</a:t>
            </a:r>
            <a:r>
              <a:rPr lang="zh-CN" altLang="en-US" sz="3200" dirty="0">
                <a:latin typeface="宋体" panose="02010600030101010101" pitchFamily="2" charset="-122"/>
              </a:rPr>
              <a:t>核心代码的关系</a:t>
            </a:r>
            <a:endParaRPr lang="en-US" altLang="en-US" sz="3200" dirty="0">
              <a:latin typeface="宋体" panose="02010600030101010101" pitchFamily="2" charset="-122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51520" y="1123950"/>
            <a:ext cx="3655764" cy="4784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库函数调用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OS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代码来完成他们的工作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</a:rPr>
              <a:t>printf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</a:rPr>
              <a:t>(3)</a:t>
            </a:r>
          </a:p>
          <a:p>
            <a:pPr lvl="2" indent="-285750" eaLnBrk="1" hangingPunct="1">
              <a:spcBef>
                <a:spcPts val="20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</a:rPr>
              <a:t>解释输入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+mn-ea"/>
            </a:endParaRPr>
          </a:p>
          <a:p>
            <a:pPr lvl="2" indent="-285750" eaLnBrk="1" hangingPunct="1">
              <a:spcBef>
                <a:spcPts val="20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</a:rPr>
              <a:t>格式化输入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2" indent="-285750" eaLnBrk="1" hangingPunct="1">
              <a:spcBef>
                <a:spcPts val="20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</a:rPr>
              <a:t>调用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+mn-ea"/>
              </a:rPr>
              <a:t>write(2)</a:t>
            </a: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86657"/>
              </p:ext>
            </p:extLst>
          </p:nvPr>
        </p:nvGraphicFramePr>
        <p:xfrm>
          <a:off x="4123184" y="971550"/>
          <a:ext cx="4913312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9280" imgH="2042160" progId="Visio.Drawing.11">
                  <p:embed/>
                </p:oleObj>
              </mc:Choice>
              <mc:Fallback>
                <p:oleObj r:id="rId2" imgW="1859280" imgH="204216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3184" y="971550"/>
                        <a:ext cx="4913312" cy="541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7"/>
          <p:cNvSpPr txBox="1"/>
          <p:nvPr/>
        </p:nvSpPr>
        <p:spPr>
          <a:xfrm>
            <a:off x="3695730" y="1099262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0" dirty="0">
                <a:solidFill>
                  <a:schemeClr val="hlink"/>
                </a:solidFill>
              </a:rPr>
              <a:t>曾经</a:t>
            </a:r>
          </a:p>
        </p:txBody>
      </p:sp>
      <p:sp>
        <p:nvSpPr>
          <p:cNvPr id="11270" name="Oval 8"/>
          <p:cNvSpPr/>
          <p:nvPr/>
        </p:nvSpPr>
        <p:spPr>
          <a:xfrm>
            <a:off x="4339084" y="1701800"/>
            <a:ext cx="215900" cy="142875"/>
          </a:xfrm>
          <a:prstGeom prst="ellipse">
            <a:avLst/>
          </a:prstGeom>
          <a:noFill/>
          <a:ln w="952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11271" name="Oval 9"/>
          <p:cNvSpPr/>
          <p:nvPr/>
        </p:nvSpPr>
        <p:spPr>
          <a:xfrm>
            <a:off x="4267646" y="1557338"/>
            <a:ext cx="142875" cy="71437"/>
          </a:xfrm>
          <a:prstGeom prst="ellipse">
            <a:avLst/>
          </a:prstGeom>
          <a:noFill/>
          <a:ln w="952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11272" name="Oval 10"/>
          <p:cNvSpPr/>
          <p:nvPr/>
        </p:nvSpPr>
        <p:spPr>
          <a:xfrm>
            <a:off x="4483546" y="1916113"/>
            <a:ext cx="2160588" cy="576262"/>
          </a:xfrm>
          <a:prstGeom prst="ellipse">
            <a:avLst/>
          </a:prstGeom>
          <a:noFill/>
          <a:ln w="9525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11273" name="Text Box 11"/>
          <p:cNvSpPr txBox="1"/>
          <p:nvPr/>
        </p:nvSpPr>
        <p:spPr>
          <a:xfrm>
            <a:off x="7291834" y="1989138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3300"/>
                </a:solidFill>
              </a:rPr>
              <a:t>今天</a:t>
            </a:r>
          </a:p>
        </p:txBody>
      </p:sp>
      <p:sp>
        <p:nvSpPr>
          <p:cNvPr id="11274" name="Oval 12"/>
          <p:cNvSpPr/>
          <p:nvPr/>
        </p:nvSpPr>
        <p:spPr>
          <a:xfrm>
            <a:off x="6931471" y="2492375"/>
            <a:ext cx="504825" cy="215900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11275" name="Oval 13"/>
          <p:cNvSpPr/>
          <p:nvPr/>
        </p:nvSpPr>
        <p:spPr>
          <a:xfrm>
            <a:off x="7220396" y="2349500"/>
            <a:ext cx="142875" cy="71438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11276" name="Oval 14"/>
          <p:cNvSpPr/>
          <p:nvPr/>
        </p:nvSpPr>
        <p:spPr>
          <a:xfrm>
            <a:off x="5204271" y="2852738"/>
            <a:ext cx="2160588" cy="576262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52288" y="548680"/>
            <a:ext cx="8496300" cy="588963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3200" dirty="0">
                <a:latin typeface="宋体" panose="02010600030101010101" pitchFamily="2" charset="-122"/>
              </a:rPr>
              <a:t>应用软件 </a:t>
            </a:r>
            <a:r>
              <a:rPr lang="en-US" altLang="zh-CN" sz="3200" dirty="0">
                <a:latin typeface="宋体" panose="02010600030101010101" pitchFamily="2" charset="-122"/>
              </a:rPr>
              <a:t>vs.</a:t>
            </a:r>
            <a:r>
              <a:rPr lang="zh-CN" altLang="en-US" sz="3200" dirty="0">
                <a:latin typeface="宋体" panose="02010600030101010101" pitchFamily="2" charset="-122"/>
              </a:rPr>
              <a:t>系统软件</a:t>
            </a:r>
            <a:endParaRPr lang="en-US" altLang="en-US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837700"/>
              </p:ext>
            </p:extLst>
          </p:nvPr>
        </p:nvGraphicFramePr>
        <p:xfrm>
          <a:off x="252288" y="1556792"/>
          <a:ext cx="8712200" cy="3383560"/>
        </p:xfrm>
        <a:graphic>
          <a:graphicData uri="http://schemas.openxmlformats.org/drawingml/2006/table">
            <a:tbl>
              <a:tblPr/>
              <a:tblGrid>
                <a:gridCol w="410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应用软件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系统软件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为客户提供服务，如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QQ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音乐播放器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为应用提供服务，如资源组织、管理、调度和使用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处理人们关心的问题，如医疗保健、游戏、金融等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控制和管理计算机系统资源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关注功能、用户体验等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关注效率，软硬件协同优化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独立于设备或平台，使用通用算法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具体情况具体分析，可依赖于特定设备驱动、操作系统等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2" marR="91432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14375"/>
            <a:ext cx="7581900" cy="542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11740" y="476672"/>
            <a:ext cx="8280400" cy="863600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3200" dirty="0">
                <a:latin typeface="宋体" panose="02010600030101010101" pitchFamily="2" charset="-122"/>
              </a:rPr>
              <a:t>系统调用和库函数之间的区别</a:t>
            </a:r>
            <a:endParaRPr lang="en-US" altLang="en-US" sz="3200" dirty="0">
              <a:latin typeface="宋体" panose="02010600030101010101" pitchFamily="2" charset="-122"/>
            </a:endParaRP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027766"/>
              </p:ext>
            </p:extLst>
          </p:nvPr>
        </p:nvGraphicFramePr>
        <p:xfrm>
          <a:off x="457200" y="1567464"/>
          <a:ext cx="8229600" cy="3223706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系统调用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库函数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操作系统提供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LibC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标准函数库、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库函数、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C++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标准模板库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联机帮助第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节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联机帮助第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节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依赖于系统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依赖于编程语言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高效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较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高</a:t>
                      </a: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效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运行在内核空间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运行在</a:t>
                      </a: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用户空间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B614977-B5F3-4CA5-89E3-C94FDD0E91FA}"/>
              </a:ext>
            </a:extLst>
          </p:cNvPr>
          <p:cNvSpPr txBox="1"/>
          <p:nvPr/>
        </p:nvSpPr>
        <p:spPr>
          <a:xfrm>
            <a:off x="4193262" y="52905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课程结束后可再回来自己总结下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C40AD7-F756-4F8D-A7C5-2CD8D0ABCD22}"/>
              </a:ext>
            </a:extLst>
          </p:cNvPr>
          <p:cNvSpPr/>
          <p:nvPr/>
        </p:nvSpPr>
        <p:spPr bwMode="auto">
          <a:xfrm>
            <a:off x="1115616" y="476672"/>
            <a:ext cx="7848872" cy="5824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648072" cy="6409456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sz="3600" dirty="0"/>
              <a:t>程序编译与调试 </a:t>
            </a:r>
            <a:r>
              <a:rPr lang="en-US" altLang="zh-CN" sz="3600" dirty="0"/>
              <a:t>- </a:t>
            </a:r>
            <a:r>
              <a:rPr lang="zh-CN" altLang="en-US" sz="3600" dirty="0"/>
              <a:t>代码</a:t>
            </a:r>
          </a:p>
        </p:txBody>
      </p:sp>
      <p:sp useBgFill="1">
        <p:nvSpPr>
          <p:cNvPr id="15363" name="Rectangle 3"/>
          <p:cNvSpPr>
            <a:spLocks noGrp="1"/>
          </p:cNvSpPr>
          <p:nvPr>
            <p:ph type="body"/>
          </p:nvPr>
        </p:nvSpPr>
        <p:spPr>
          <a:xfrm>
            <a:off x="1115616" y="556604"/>
            <a:ext cx="7848872" cy="5824724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1600" b="0" dirty="0"/>
              <a:t>#include &lt;</a:t>
            </a:r>
            <a:r>
              <a:rPr lang="en-US" altLang="zh-CN" sz="1600" b="0" dirty="0" err="1"/>
              <a:t>errno.h</a:t>
            </a:r>
            <a:r>
              <a:rPr lang="en-US" altLang="zh-CN" sz="1600" b="0" dirty="0"/>
              <a:t>&gt;</a:t>
            </a:r>
          </a:p>
          <a:p>
            <a:pPr>
              <a:buNone/>
            </a:pPr>
            <a:r>
              <a:rPr lang="en-US" altLang="zh-CN" sz="1600" b="0" dirty="0"/>
              <a:t>#include &lt;sys/</a:t>
            </a:r>
            <a:r>
              <a:rPr lang="en-US" altLang="zh-CN" sz="1600" b="0" dirty="0" err="1"/>
              <a:t>stat.h</a:t>
            </a:r>
            <a:r>
              <a:rPr lang="en-US" altLang="zh-CN" sz="1600" b="0" dirty="0"/>
              <a:t>&gt;</a:t>
            </a:r>
          </a:p>
          <a:p>
            <a:pPr>
              <a:buNone/>
            </a:pPr>
            <a:r>
              <a:rPr lang="en-US" altLang="zh-CN" sz="1600" b="0" dirty="0"/>
              <a:t>#include &lt;sys/</a:t>
            </a:r>
            <a:r>
              <a:rPr lang="en-US" altLang="zh-CN" sz="1600" b="0" dirty="0" err="1"/>
              <a:t>fcntl.h</a:t>
            </a:r>
            <a:r>
              <a:rPr lang="en-US" altLang="zh-CN" sz="1600" b="0" dirty="0"/>
              <a:t>&gt;</a:t>
            </a:r>
          </a:p>
          <a:p>
            <a:pPr>
              <a:buNone/>
            </a:pPr>
            <a:r>
              <a:rPr lang="en-US" altLang="zh-CN" sz="1600" b="0" dirty="0"/>
              <a:t>int main()</a:t>
            </a:r>
          </a:p>
          <a:p>
            <a:pPr>
              <a:buNone/>
            </a:pPr>
            <a:r>
              <a:rPr lang="en-US" altLang="zh-CN" sz="1600" b="0" dirty="0"/>
              <a:t>{</a:t>
            </a:r>
          </a:p>
          <a:p>
            <a:pPr>
              <a:buNone/>
            </a:pPr>
            <a:r>
              <a:rPr lang="en-US" altLang="zh-CN" sz="1600" b="0" dirty="0"/>
              <a:t>        int </a:t>
            </a:r>
            <a:r>
              <a:rPr lang="en-US" altLang="zh-CN" sz="1600" b="0" dirty="0" err="1"/>
              <a:t>fd</a:t>
            </a:r>
            <a:r>
              <a:rPr lang="en-US" altLang="zh-CN" sz="1600" b="0" dirty="0"/>
              <a:t>;</a:t>
            </a:r>
          </a:p>
          <a:p>
            <a:pPr>
              <a:buNone/>
            </a:pPr>
            <a:r>
              <a:rPr lang="en-US" altLang="zh-CN" sz="1600" b="0" dirty="0"/>
              <a:t>        char *</a:t>
            </a:r>
            <a:r>
              <a:rPr lang="en-US" altLang="zh-CN" sz="1600" b="0" dirty="0" err="1"/>
              <a:t>myc</a:t>
            </a:r>
            <a:r>
              <a:rPr lang="en-US" altLang="zh-CN" sz="1600" b="0" dirty="0"/>
              <a:t> = "This is my 1st program!!\n";</a:t>
            </a:r>
          </a:p>
          <a:p>
            <a:pPr>
              <a:buNone/>
            </a:pPr>
            <a:r>
              <a:rPr lang="en-US" altLang="zh-CN" sz="1600" b="0" dirty="0"/>
              <a:t>        char *</a:t>
            </a:r>
            <a:r>
              <a:rPr lang="en-US" altLang="zh-CN" sz="1600" b="0" dirty="0" err="1"/>
              <a:t>myf</a:t>
            </a:r>
            <a:r>
              <a:rPr lang="en-US" altLang="zh-CN" sz="1600" b="0" dirty="0"/>
              <a:t> = "</a:t>
            </a:r>
            <a:r>
              <a:rPr lang="en-US" altLang="zh-CN" sz="1600" b="0" dirty="0" err="1"/>
              <a:t>myfile</a:t>
            </a:r>
            <a:r>
              <a:rPr lang="en-US" altLang="zh-CN" sz="1600" b="0" dirty="0"/>
              <a:t>";</a:t>
            </a:r>
          </a:p>
          <a:p>
            <a:pPr>
              <a:buNone/>
            </a:pPr>
            <a:r>
              <a:rPr lang="en-US" altLang="zh-CN" sz="1600" b="0" dirty="0"/>
              <a:t>        if ((</a:t>
            </a:r>
            <a:r>
              <a:rPr lang="en-US" altLang="zh-CN" sz="1600" b="0" dirty="0" err="1"/>
              <a:t>fd</a:t>
            </a:r>
            <a:r>
              <a:rPr lang="en-US" altLang="zh-CN" sz="1600" b="0" dirty="0"/>
              <a:t> = open(myf,O_RDWR|O_CREAT|O_APPEND,0644)) == -1) {</a:t>
            </a:r>
          </a:p>
          <a:p>
            <a:pPr>
              <a:buNone/>
            </a:pPr>
            <a:r>
              <a:rPr lang="en-US" altLang="zh-CN" sz="1600" b="0" dirty="0"/>
              <a:t>                        </a:t>
            </a:r>
            <a:r>
              <a:rPr lang="en-US" altLang="zh-CN" sz="1600" b="0" dirty="0" err="1"/>
              <a:t>perror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myf</a:t>
            </a:r>
            <a:r>
              <a:rPr lang="en-US" altLang="zh-CN" sz="1600" b="0" dirty="0"/>
              <a:t>);</a:t>
            </a:r>
          </a:p>
          <a:p>
            <a:pPr>
              <a:buNone/>
            </a:pPr>
            <a:r>
              <a:rPr lang="en-US" altLang="zh-CN" sz="1600" b="0" dirty="0"/>
              <a:t>                        exit(</a:t>
            </a:r>
            <a:r>
              <a:rPr lang="en-US" altLang="zh-CN" sz="1600" b="0" dirty="0" err="1"/>
              <a:t>errno</a:t>
            </a:r>
            <a:r>
              <a:rPr lang="en-US" altLang="zh-CN" sz="1600" b="0" dirty="0"/>
              <a:t>);</a:t>
            </a:r>
          </a:p>
          <a:p>
            <a:pPr>
              <a:buNone/>
            </a:pPr>
            <a:r>
              <a:rPr lang="en-US" altLang="zh-CN" sz="1600" b="0" dirty="0"/>
              <a:t>        }</a:t>
            </a:r>
          </a:p>
          <a:p>
            <a:pPr>
              <a:buNone/>
            </a:pPr>
            <a:r>
              <a:rPr lang="en-US" altLang="zh-CN" sz="1600" b="0" dirty="0"/>
              <a:t>        if (write(</a:t>
            </a:r>
            <a:r>
              <a:rPr lang="en-US" altLang="zh-CN" sz="1600" b="0" dirty="0" err="1"/>
              <a:t>fd,myc,strlen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myc</a:t>
            </a:r>
            <a:r>
              <a:rPr lang="en-US" altLang="zh-CN" sz="1600" b="0" dirty="0"/>
              <a:t>)) != </a:t>
            </a:r>
            <a:r>
              <a:rPr lang="en-US" altLang="zh-CN" sz="1600" b="0" dirty="0" err="1"/>
              <a:t>strlen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myc</a:t>
            </a:r>
            <a:r>
              <a:rPr lang="en-US" altLang="zh-CN" sz="1600" b="0" dirty="0"/>
              <a:t>)){</a:t>
            </a:r>
          </a:p>
          <a:p>
            <a:pPr>
              <a:buNone/>
            </a:pPr>
            <a:r>
              <a:rPr lang="en-US" altLang="zh-CN" sz="1600" b="0" dirty="0"/>
              <a:t>                        </a:t>
            </a:r>
            <a:r>
              <a:rPr lang="en-US" altLang="zh-CN" sz="1600" b="0" dirty="0" err="1"/>
              <a:t>perror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myc</a:t>
            </a:r>
            <a:r>
              <a:rPr lang="en-US" altLang="zh-CN" sz="1600" b="0" dirty="0"/>
              <a:t>);</a:t>
            </a:r>
          </a:p>
          <a:p>
            <a:pPr>
              <a:buNone/>
            </a:pPr>
            <a:r>
              <a:rPr lang="en-US" altLang="zh-CN" sz="1600" b="0" dirty="0"/>
              <a:t>                        close(</a:t>
            </a:r>
            <a:r>
              <a:rPr lang="en-US" altLang="zh-CN" sz="1600" b="0" dirty="0" err="1"/>
              <a:t>fd</a:t>
            </a:r>
            <a:r>
              <a:rPr lang="en-US" altLang="zh-CN" sz="1600" b="0" dirty="0"/>
              <a:t>);</a:t>
            </a:r>
          </a:p>
          <a:p>
            <a:pPr>
              <a:buNone/>
            </a:pPr>
            <a:r>
              <a:rPr lang="en-US" altLang="zh-CN" sz="1600" b="0" dirty="0"/>
              <a:t>                        exit(</a:t>
            </a:r>
            <a:r>
              <a:rPr lang="en-US" altLang="zh-CN" sz="1600" b="0" dirty="0" err="1"/>
              <a:t>errno</a:t>
            </a:r>
            <a:r>
              <a:rPr lang="en-US" altLang="zh-CN" sz="1600" b="0" dirty="0"/>
              <a:t>);</a:t>
            </a:r>
          </a:p>
          <a:p>
            <a:pPr>
              <a:buNone/>
            </a:pPr>
            <a:r>
              <a:rPr lang="en-US" altLang="zh-CN" sz="1600" b="0" dirty="0"/>
              <a:t>        }</a:t>
            </a:r>
          </a:p>
          <a:p>
            <a:pPr>
              <a:buNone/>
            </a:pPr>
            <a:r>
              <a:rPr lang="en-US" altLang="zh-CN" sz="1600" b="0" dirty="0"/>
              <a:t>        close(</a:t>
            </a:r>
            <a:r>
              <a:rPr lang="en-US" altLang="zh-CN" sz="1600" b="0" dirty="0" err="1"/>
              <a:t>fd</a:t>
            </a:r>
            <a:r>
              <a:rPr lang="en-US" altLang="zh-CN" sz="1600" b="0" dirty="0"/>
              <a:t>);</a:t>
            </a:r>
          </a:p>
          <a:p>
            <a:pPr>
              <a:buNone/>
            </a:pPr>
            <a:r>
              <a:rPr lang="en-US" altLang="zh-CN" sz="1600" b="0" dirty="0"/>
              <a:t>}</a:t>
            </a:r>
          </a:p>
          <a:p>
            <a:pPr lvl="1"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82EBDF-1605-45C1-8808-76A73D497D04}"/>
              </a:ext>
            </a:extLst>
          </p:cNvPr>
          <p:cNvSpPr txBox="1"/>
          <p:nvPr/>
        </p:nvSpPr>
        <p:spPr>
          <a:xfrm>
            <a:off x="179512" y="5565556"/>
            <a:ext cx="358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重视编译警告信息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最好修改代码致</a:t>
            </a:r>
            <a:r>
              <a:rPr lang="en-US" altLang="zh-CN" sz="2400" dirty="0"/>
              <a:t>0</a:t>
            </a:r>
            <a:r>
              <a:rPr lang="zh-CN" altLang="en-US" sz="2400" dirty="0"/>
              <a:t>警告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D8B23F-7A2B-B86A-700C-1F686FC8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9424"/>
            <a:ext cx="8759948" cy="5040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A5787A-A5A7-5EDF-413C-C92FA61F3B07}"/>
              </a:ext>
            </a:extLst>
          </p:cNvPr>
          <p:cNvSpPr txBox="1"/>
          <p:nvPr/>
        </p:nvSpPr>
        <p:spPr>
          <a:xfrm>
            <a:off x="4211960" y="5565555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l"/>
              <a:defRPr sz="2400"/>
            </a:lvl1pPr>
          </a:lstStyle>
          <a:p>
            <a:r>
              <a:rPr lang="en-US" altLang="zh-CN" dirty="0"/>
              <a:t>$man</a:t>
            </a:r>
            <a:r>
              <a:rPr lang="zh-CN" altLang="en-US" dirty="0"/>
              <a:t> </a:t>
            </a:r>
            <a:r>
              <a:rPr lang="en-US" altLang="zh-CN" dirty="0"/>
              <a:t>exit</a:t>
            </a:r>
          </a:p>
          <a:p>
            <a:r>
              <a:rPr lang="en-US" altLang="zh-CN" dirty="0"/>
              <a:t>$man </a:t>
            </a:r>
            <a:r>
              <a:rPr lang="en-US" altLang="zh-CN" dirty="0" err="1"/>
              <a:t>strlen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5F0314-A8BA-BDDA-44D3-F7CA711358B1}"/>
              </a:ext>
            </a:extLst>
          </p:cNvPr>
          <p:cNvSpPr txBox="1"/>
          <p:nvPr/>
        </p:nvSpPr>
        <p:spPr>
          <a:xfrm>
            <a:off x="169750" y="369666"/>
            <a:ext cx="793064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errno.h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stat.h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fcntl.h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fd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char *</a:t>
            </a:r>
            <a:r>
              <a:rPr lang="en-US" altLang="zh-CN" dirty="0" err="1"/>
              <a:t>myc</a:t>
            </a:r>
            <a:r>
              <a:rPr lang="en-US" altLang="zh-CN" dirty="0"/>
              <a:t> = "This is my 1st program!!\n";</a:t>
            </a:r>
          </a:p>
          <a:p>
            <a:r>
              <a:rPr lang="en-US" altLang="zh-CN" dirty="0"/>
              <a:t>        char *</a:t>
            </a:r>
            <a:r>
              <a:rPr lang="en-US" altLang="zh-CN" dirty="0" err="1"/>
              <a:t>myf</a:t>
            </a:r>
            <a:r>
              <a:rPr lang="en-US" altLang="zh-CN" dirty="0"/>
              <a:t> = "</a:t>
            </a:r>
            <a:r>
              <a:rPr lang="en-US" altLang="zh-CN" dirty="0" err="1"/>
              <a:t>myfile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if ((</a:t>
            </a:r>
            <a:r>
              <a:rPr lang="en-US" altLang="zh-CN" dirty="0" err="1"/>
              <a:t>fd</a:t>
            </a:r>
            <a:r>
              <a:rPr lang="en-US" altLang="zh-CN" dirty="0"/>
              <a:t> = open(myf,O_RDWR|O_CREAT|O_APPEND,0644)) == -1) {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myf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    exit(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(write(</a:t>
            </a:r>
            <a:r>
              <a:rPr lang="en-US" altLang="zh-CN" dirty="0" err="1"/>
              <a:t>fd,myc,strlen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)) !=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    close(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    exit(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close(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0D0C11-EB20-1327-C939-57E5D53FB139}"/>
              </a:ext>
            </a:extLst>
          </p:cNvPr>
          <p:cNvSpPr/>
          <p:nvPr/>
        </p:nvSpPr>
        <p:spPr>
          <a:xfrm>
            <a:off x="1189643" y="1196752"/>
            <a:ext cx="286013" cy="3384376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7AF14579-425B-170C-E5E5-E3927ED799A4}"/>
              </a:ext>
            </a:extLst>
          </p:cNvPr>
          <p:cNvSpPr/>
          <p:nvPr/>
        </p:nvSpPr>
        <p:spPr>
          <a:xfrm>
            <a:off x="1732349" y="1440798"/>
            <a:ext cx="1759531" cy="2348242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06387E18-0835-DA68-EB60-BB15E2A445E0}"/>
              </a:ext>
            </a:extLst>
          </p:cNvPr>
          <p:cNvSpPr/>
          <p:nvPr/>
        </p:nvSpPr>
        <p:spPr>
          <a:xfrm flipH="1">
            <a:off x="1043608" y="1628800"/>
            <a:ext cx="72008" cy="223224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248C7ABD-8605-C9F2-8AF6-575EA7E9A1FC}"/>
              </a:ext>
            </a:extLst>
          </p:cNvPr>
          <p:cNvSpPr/>
          <p:nvPr/>
        </p:nvSpPr>
        <p:spPr>
          <a:xfrm>
            <a:off x="1403649" y="1844824"/>
            <a:ext cx="430030" cy="144016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14DE81-A0B7-25B8-C26A-649B9182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736518"/>
            <a:ext cx="6566248" cy="17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4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493A2C34-0E62-8CF3-9621-4014EBE16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332412"/>
            <a:ext cx="6969242" cy="11521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75BB00-F948-B943-BF85-CB64411A5408}"/>
              </a:ext>
            </a:extLst>
          </p:cNvPr>
          <p:cNvSpPr txBox="1"/>
          <p:nvPr/>
        </p:nvSpPr>
        <p:spPr>
          <a:xfrm>
            <a:off x="347011" y="332656"/>
            <a:ext cx="793847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errno.h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stat.h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fcntl.h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fd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char *</a:t>
            </a:r>
            <a:r>
              <a:rPr lang="en-US" altLang="zh-CN" dirty="0" err="1"/>
              <a:t>myc</a:t>
            </a:r>
            <a:r>
              <a:rPr lang="en-US" altLang="zh-CN" dirty="0"/>
              <a:t> = "This is my 1st program!!\n";</a:t>
            </a:r>
          </a:p>
          <a:p>
            <a:r>
              <a:rPr lang="en-US" altLang="zh-CN" dirty="0"/>
              <a:t>        char *</a:t>
            </a:r>
            <a:r>
              <a:rPr lang="en-US" altLang="zh-CN" dirty="0" err="1"/>
              <a:t>myf</a:t>
            </a:r>
            <a:r>
              <a:rPr lang="en-US" altLang="zh-CN" dirty="0"/>
              <a:t> = "</a:t>
            </a:r>
            <a:r>
              <a:rPr lang="en-US" altLang="zh-CN" dirty="0" err="1"/>
              <a:t>myfile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if ((</a:t>
            </a:r>
            <a:r>
              <a:rPr lang="en-US" altLang="zh-CN" dirty="0" err="1"/>
              <a:t>fd</a:t>
            </a:r>
            <a:r>
              <a:rPr lang="en-US" altLang="zh-CN" dirty="0"/>
              <a:t> = open(myf,O_RDWR|O_CREAT|O_APPEND,0644)) == -1)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myf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exit(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(write(</a:t>
            </a:r>
            <a:r>
              <a:rPr lang="en-US" altLang="zh-CN" dirty="0" err="1"/>
              <a:t>fd,myc,strlen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)) !=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close(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exit(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 else {</a:t>
            </a:r>
          </a:p>
          <a:p>
            <a:r>
              <a:rPr lang="en-US" altLang="zh-CN" dirty="0"/>
              <a:t>                system(</a:t>
            </a:r>
            <a:r>
              <a:rPr lang="en-US" altLang="zh-CN" dirty="0" err="1"/>
              <a:t>strcat</a:t>
            </a:r>
            <a:r>
              <a:rPr lang="en-US" altLang="zh-CN" dirty="0"/>
              <a:t>("cat ",</a:t>
            </a:r>
            <a:r>
              <a:rPr lang="en-US" altLang="zh-CN" dirty="0" err="1"/>
              <a:t>myf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close(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E56636-2A4D-0BA0-14E4-4526EE15E12D}"/>
              </a:ext>
            </a:extLst>
          </p:cNvPr>
          <p:cNvSpPr/>
          <p:nvPr/>
        </p:nvSpPr>
        <p:spPr bwMode="auto">
          <a:xfrm>
            <a:off x="611560" y="4653136"/>
            <a:ext cx="2952328" cy="6480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5148A68-6CBA-C3BF-5875-10B43C0E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388424" cy="4881283"/>
          </a:xfrm>
          <a:prstGeom prst="rect">
            <a:avLst/>
          </a:prstGeom>
        </p:spPr>
      </p:pic>
      <p:sp>
        <p:nvSpPr>
          <p:cNvPr id="7" name="Line 9">
            <a:extLst>
              <a:ext uri="{FF2B5EF4-FFF2-40B4-BE49-F238E27FC236}">
                <a16:creationId xmlns:a16="http://schemas.microsoft.com/office/drawing/2014/main" id="{9A817A7C-54C9-3EB0-DC9C-5B80CF618E15}"/>
              </a:ext>
            </a:extLst>
          </p:cNvPr>
          <p:cNvSpPr/>
          <p:nvPr/>
        </p:nvSpPr>
        <p:spPr>
          <a:xfrm flipH="1">
            <a:off x="2843808" y="4365104"/>
            <a:ext cx="2304256" cy="144016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F3C7C5EA-8B5C-52F4-1ACD-1BDC19B2D8D7}"/>
              </a:ext>
            </a:extLst>
          </p:cNvPr>
          <p:cNvSpPr/>
          <p:nvPr/>
        </p:nvSpPr>
        <p:spPr>
          <a:xfrm flipH="1">
            <a:off x="2992016" y="4797152"/>
            <a:ext cx="2304256" cy="144016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3898AD-21B7-90F8-D0C6-20A5E69FCE84}"/>
              </a:ext>
            </a:extLst>
          </p:cNvPr>
          <p:cNvSpPr txBox="1"/>
          <p:nvPr/>
        </p:nvSpPr>
        <p:spPr>
          <a:xfrm>
            <a:off x="216868" y="3862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$./</a:t>
            </a:r>
            <a:r>
              <a:rPr lang="en-US" altLang="zh-CN" sz="2000" dirty="0" err="1">
                <a:latin typeface="+mn-ea"/>
                <a:ea typeface="+mn-ea"/>
              </a:rPr>
              <a:t>useSystem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04059" y="314522"/>
            <a:ext cx="3484317" cy="3182333"/>
            <a:chOff x="107504" y="0"/>
            <a:chExt cx="3384375" cy="3515476"/>
          </a:xfrm>
        </p:grpSpPr>
        <p:pic>
          <p:nvPicPr>
            <p:cNvPr id="5124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04" y="0"/>
              <a:ext cx="3384375" cy="35154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5" name="Picture 8" descr="88ede993951b14111eb593a1814b5e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2255928"/>
              <a:ext cx="216231" cy="21623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Picture 8" descr="88ede993951b14111eb593a1814b5e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680" y="2399824"/>
              <a:ext cx="216231" cy="21623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794137" y="2969901"/>
            <a:ext cx="3802821" cy="3471196"/>
            <a:chOff x="80465" y="2924944"/>
            <a:chExt cx="3932724" cy="3601415"/>
          </a:xfrm>
        </p:grpSpPr>
        <p:sp>
          <p:nvSpPr>
            <p:cNvPr id="10" name="Line 12"/>
            <p:cNvSpPr/>
            <p:nvPr/>
          </p:nvSpPr>
          <p:spPr>
            <a:xfrm>
              <a:off x="633179" y="2924944"/>
              <a:ext cx="196690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5" y="3377730"/>
              <a:ext cx="3932724" cy="3148629"/>
            </a:xfrm>
            <a:prstGeom prst="rect">
              <a:avLst/>
            </a:prstGeom>
          </p:spPr>
        </p:pic>
        <p:sp>
          <p:nvSpPr>
            <p:cNvPr id="5128" name="Line 12"/>
            <p:cNvSpPr/>
            <p:nvPr/>
          </p:nvSpPr>
          <p:spPr>
            <a:xfrm>
              <a:off x="859813" y="4717123"/>
              <a:ext cx="75836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/>
            <p:nvPr/>
          </p:nvSpPr>
          <p:spPr>
            <a:xfrm>
              <a:off x="719084" y="4557065"/>
              <a:ext cx="75836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/>
            <p:nvPr/>
          </p:nvSpPr>
          <p:spPr>
            <a:xfrm>
              <a:off x="1799691" y="4557065"/>
              <a:ext cx="75836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/>
            <p:cNvSpPr/>
            <p:nvPr/>
          </p:nvSpPr>
          <p:spPr>
            <a:xfrm>
              <a:off x="1616630" y="5301208"/>
              <a:ext cx="75836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/>
            <p:cNvSpPr/>
            <p:nvPr/>
          </p:nvSpPr>
          <p:spPr>
            <a:xfrm>
              <a:off x="3006993" y="5317069"/>
              <a:ext cx="75836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/>
            <p:nvPr/>
          </p:nvSpPr>
          <p:spPr>
            <a:xfrm>
              <a:off x="1489752" y="5477127"/>
              <a:ext cx="758367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9" name="Picture 8" descr="88ede993951b14111eb593a1814b5e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6993" y="5369011"/>
              <a:ext cx="216231" cy="21623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69542" y="1428129"/>
            <a:ext cx="4280323" cy="5040560"/>
            <a:chOff x="4677729" y="116632"/>
            <a:chExt cx="4280323" cy="50405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7729" y="116632"/>
              <a:ext cx="4280323" cy="5040560"/>
            </a:xfrm>
            <a:prstGeom prst="rect">
              <a:avLst/>
            </a:prstGeom>
          </p:spPr>
        </p:pic>
        <p:sp>
          <p:nvSpPr>
            <p:cNvPr id="11" name="Line 12"/>
            <p:cNvSpPr/>
            <p:nvPr/>
          </p:nvSpPr>
          <p:spPr>
            <a:xfrm>
              <a:off x="6502402" y="3633842"/>
              <a:ext cx="1475058" cy="610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2"/>
            <p:cNvSpPr/>
            <p:nvPr/>
          </p:nvSpPr>
          <p:spPr>
            <a:xfrm>
              <a:off x="6817890" y="3874365"/>
              <a:ext cx="1475058" cy="610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126" name="Picture 9" descr="88ede993951b14111eb593a1814b5e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025" y="3633842"/>
              <a:ext cx="361950" cy="3619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81695" y="307103"/>
            <a:ext cx="4809785" cy="1340607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2400" dirty="0">
                <a:latin typeface="+mn-ea"/>
                <a:ea typeface="+mn-ea"/>
              </a:rPr>
              <a:t>为什么要学习系统编程</a:t>
            </a:r>
            <a:r>
              <a:rPr lang="en-US" altLang="zh-CN" sz="2400" dirty="0">
                <a:latin typeface="+mn-ea"/>
                <a:ea typeface="+mn-ea"/>
              </a:rPr>
              <a:t>?</a:t>
            </a:r>
            <a:br>
              <a:rPr lang="en-US" altLang="zh-CN" sz="2400" dirty="0">
                <a:latin typeface="+mn-ea"/>
                <a:ea typeface="+mn-ea"/>
              </a:rPr>
            </a:b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1. </a:t>
            </a:r>
            <a:r>
              <a:rPr lang="zh-CN" altLang="en-US" sz="2400" dirty="0">
                <a:latin typeface="+mn-ea"/>
                <a:ea typeface="+mn-ea"/>
              </a:rPr>
              <a:t>产业需求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15250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5493299" y="4581128"/>
            <a:ext cx="132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Perfect!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242541D-74B1-F664-9DD1-53AE5B68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5445224"/>
            <a:ext cx="7108747" cy="10738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029390-05ED-7A8E-4136-565F0F77BBA0}"/>
              </a:ext>
            </a:extLst>
          </p:cNvPr>
          <p:cNvSpPr txBox="1"/>
          <p:nvPr/>
        </p:nvSpPr>
        <p:spPr>
          <a:xfrm>
            <a:off x="323528" y="338947"/>
            <a:ext cx="734481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errno.h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stat.h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fcntl.h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fd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char *</a:t>
            </a:r>
            <a:r>
              <a:rPr lang="en-US" altLang="zh-CN" dirty="0" err="1"/>
              <a:t>myc</a:t>
            </a:r>
            <a:r>
              <a:rPr lang="en-US" altLang="zh-CN" dirty="0"/>
              <a:t> = "This is my 1st program!!\n";</a:t>
            </a:r>
          </a:p>
          <a:p>
            <a:r>
              <a:rPr lang="en-US" altLang="zh-CN" dirty="0"/>
              <a:t>        char *</a:t>
            </a:r>
            <a:r>
              <a:rPr lang="en-US" altLang="zh-CN" dirty="0" err="1"/>
              <a:t>myf</a:t>
            </a:r>
            <a:r>
              <a:rPr lang="en-US" altLang="zh-CN" dirty="0"/>
              <a:t> = "</a:t>
            </a:r>
            <a:r>
              <a:rPr lang="en-US" altLang="zh-CN" dirty="0" err="1"/>
              <a:t>myfile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if ((</a:t>
            </a:r>
            <a:r>
              <a:rPr lang="en-US" altLang="zh-CN" dirty="0" err="1"/>
              <a:t>fd</a:t>
            </a:r>
            <a:r>
              <a:rPr lang="en-US" altLang="zh-CN" dirty="0"/>
              <a:t> = open(myf,O_RDWR|O_CREAT|O_APPEND,0644)) == -1)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myf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exit(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(write(</a:t>
            </a:r>
            <a:r>
              <a:rPr lang="en-US" altLang="zh-CN" dirty="0" err="1"/>
              <a:t>fd,myc,strlen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)) !=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myc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close(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exit(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 else {</a:t>
            </a:r>
          </a:p>
          <a:p>
            <a:r>
              <a:rPr lang="en-US" altLang="zh-CN" dirty="0"/>
              <a:t>                char </a:t>
            </a:r>
            <a:r>
              <a:rPr lang="en-US" altLang="zh-CN" dirty="0" err="1"/>
              <a:t>cmd</a:t>
            </a:r>
            <a:r>
              <a:rPr lang="en-US" altLang="zh-CN" dirty="0"/>
              <a:t>[30] = "cat ";</a:t>
            </a:r>
          </a:p>
          <a:p>
            <a:r>
              <a:rPr lang="en-US" altLang="zh-CN" dirty="0"/>
              <a:t>                system(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cmd,myf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close(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1300" y="93663"/>
            <a:ext cx="8280400" cy="863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ea"/>
                <a:ea typeface="+mn-ea"/>
                <a:cs typeface="+mj-cs"/>
              </a:rPr>
              <a:t>系统调用联机帮助使用例子 （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ea"/>
                <a:ea typeface="+mn-ea"/>
                <a:cs typeface="+mj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ea"/>
                <a:ea typeface="+mn-ea"/>
                <a:cs typeface="+mj-cs"/>
              </a:rPr>
              <a:t>）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25C4C6ED-7D00-91ED-0341-65AEE425B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1" y="1268760"/>
            <a:ext cx="8150329" cy="47741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Title 1"/>
          <p:cNvSpPr>
            <a:spLocks noChangeArrowheads="1"/>
          </p:cNvSpPr>
          <p:nvPr/>
        </p:nvSpPr>
        <p:spPr bwMode="auto">
          <a:xfrm>
            <a:off x="683568" y="764704"/>
            <a:ext cx="442392" cy="52762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ea"/>
                <a:ea typeface="+mn-ea"/>
                <a:cs typeface="+mn-cs"/>
              </a:rPr>
              <a:t>系统调用联机帮助使用例子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64C37E3-33B2-BBEF-12E5-F727768D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60040"/>
            <a:ext cx="7358722" cy="6137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820025" cy="576263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2800" dirty="0">
                <a:latin typeface="+mn-ea"/>
                <a:ea typeface="+mn-ea"/>
              </a:rPr>
              <a:t>出错时</a:t>
            </a:r>
            <a:r>
              <a:rPr lang="en-US" altLang="zh-CN" sz="2800" dirty="0">
                <a:latin typeface="+mn-ea"/>
                <a:ea typeface="+mn-ea"/>
              </a:rPr>
              <a:t> – </a:t>
            </a:r>
            <a:r>
              <a:rPr lang="zh-CN" altLang="en-US" sz="2800" dirty="0">
                <a:latin typeface="+mn-ea"/>
                <a:ea typeface="+mn-ea"/>
              </a:rPr>
              <a:t>返回值</a:t>
            </a:r>
            <a:endParaRPr lang="zh-CN" altLang="zh-CN" sz="2800" dirty="0">
              <a:latin typeface="+mn-ea"/>
              <a:ea typeface="+mn-ea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179512" y="836911"/>
            <a:ext cx="8784976" cy="5760640"/>
          </a:xfrm>
          <a:solidFill>
            <a:schemeClr val="accent1"/>
          </a:solidFill>
          <a:ln w="25400">
            <a:solidFill>
              <a:srgbClr val="068BBA"/>
            </a:solidFill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dirty="0">
                <a:latin typeface="+mn-ea"/>
              </a:rPr>
              <a:t>成功执行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返回非负文件描述符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返回指向对象的指针</a:t>
            </a:r>
            <a:endParaRPr lang="en-US" altLang="zh-CN" dirty="0">
              <a:latin typeface="+mn-ea"/>
            </a:endParaRPr>
          </a:p>
          <a:p>
            <a:pPr marL="514350" lvl="1" indent="0">
              <a:buNone/>
            </a:pPr>
            <a:r>
              <a:rPr lang="zh-CN" altLang="en-US" dirty="0">
                <a:latin typeface="+mn-ea"/>
              </a:rPr>
              <a:t>。。。</a:t>
            </a:r>
          </a:p>
          <a:p>
            <a:r>
              <a:rPr lang="zh-CN" altLang="en-US" dirty="0">
                <a:latin typeface="+mn-ea"/>
              </a:rPr>
              <a:t>运行出错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</a:t>
            </a:r>
            <a:r>
              <a:rPr lang="en-US" altLang="zh-CN" dirty="0">
                <a:latin typeface="+mn-ea"/>
              </a:rPr>
              <a:t>-1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返回</a:t>
            </a:r>
            <a:r>
              <a:rPr lang="en-US" altLang="zh-CN" dirty="0">
                <a:latin typeface="+mn-ea"/>
              </a:rPr>
              <a:t>null</a:t>
            </a:r>
            <a:r>
              <a:rPr lang="zh-CN" altLang="en-US" dirty="0">
                <a:latin typeface="+mn-ea"/>
              </a:rPr>
              <a:t>指针</a:t>
            </a:r>
            <a:endParaRPr lang="en-US" altLang="zh-CN" dirty="0">
              <a:latin typeface="+mn-ea"/>
            </a:endParaRPr>
          </a:p>
          <a:p>
            <a:pPr marL="514350" lvl="1" indent="0">
              <a:buNone/>
            </a:pPr>
            <a:r>
              <a:rPr lang="zh-CN" altLang="en-US" dirty="0">
                <a:latin typeface="+mn-ea"/>
              </a:rPr>
              <a:t>。。。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只知道成功与否，如果出错，不知道原因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if ((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fd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 = open("/proc/self/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pagemap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", O_RDONLY)) == -1){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printf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("open /proc/self/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pagemap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 error\n");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	exit(-1);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7" name="标注: 弯曲线形(带边框和强调线) 6">
            <a:extLst>
              <a:ext uri="{FF2B5EF4-FFF2-40B4-BE49-F238E27FC236}">
                <a16:creationId xmlns:a16="http://schemas.microsoft.com/office/drawing/2014/main" id="{C4C0A48E-C75C-421C-AF19-DC4CDF747685}"/>
              </a:ext>
            </a:extLst>
          </p:cNvPr>
          <p:cNvSpPr/>
          <p:nvPr/>
        </p:nvSpPr>
        <p:spPr bwMode="auto">
          <a:xfrm>
            <a:off x="4860032" y="1556792"/>
            <a:ext cx="4176464" cy="172819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780"/>
              <a:gd name="adj6" fmla="val -45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/>
            <a:r>
              <a:rPr lang="en-US" altLang="zh-CN" sz="2000" dirty="0"/>
              <a:t>But, must think about applications.  </a:t>
            </a:r>
            <a:r>
              <a:rPr lang="en-US" altLang="zh-CN" sz="2000" dirty="0">
                <a:solidFill>
                  <a:srgbClr val="FF0000"/>
                </a:solidFill>
              </a:rPr>
              <a:t>Not </a:t>
            </a:r>
            <a:r>
              <a:rPr lang="en-US" altLang="zh-CN" sz="2000" dirty="0"/>
              <a:t>always </a:t>
            </a:r>
            <a:r>
              <a:rPr lang="en-US" altLang="zh-CN" sz="2000" dirty="0">
                <a:solidFill>
                  <a:srgbClr val="FF0000"/>
                </a:solidFill>
              </a:rPr>
              <a:t>appropriate</a:t>
            </a:r>
            <a:r>
              <a:rPr lang="en-US" altLang="zh-CN" sz="2000" dirty="0"/>
              <a:t> to </a:t>
            </a:r>
            <a:r>
              <a:rPr lang="en-US" altLang="zh-CN" sz="2000" dirty="0">
                <a:solidFill>
                  <a:srgbClr val="FF0000"/>
                </a:solidFill>
              </a:rPr>
              <a:t>exit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when something goes wrong.</a:t>
            </a:r>
          </a:p>
          <a:p>
            <a:pPr rtl="0" eaLnBrk="1" hangingPunct="1"/>
            <a:r>
              <a:rPr lang="en-US" altLang="zh-CN" sz="2000" dirty="0"/>
              <a:t>	--《computer systems a programmer perspective》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07504" y="260648"/>
            <a:ext cx="7772400" cy="7620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出错时 </a:t>
            </a:r>
            <a:r>
              <a:rPr lang="en-US" altLang="zh-CN" dirty="0"/>
              <a:t>– </a:t>
            </a:r>
            <a:r>
              <a:rPr lang="zh-CN" altLang="en-US" dirty="0"/>
              <a:t>系统全局整型变量</a:t>
            </a:r>
            <a:r>
              <a:rPr lang="en-US" altLang="zh-CN" dirty="0" err="1"/>
              <a:t>errno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107504" y="1124744"/>
            <a:ext cx="8856984" cy="5029200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POSIX</a:t>
            </a:r>
            <a:r>
              <a:rPr lang="zh-CN" altLang="en-US" sz="2400" dirty="0">
                <a:latin typeface="+mn-ea"/>
              </a:rPr>
              <a:t>定义：</a:t>
            </a:r>
            <a:r>
              <a:rPr lang="en-US" altLang="zh-CN" sz="2400" dirty="0">
                <a:latin typeface="+mn-ea"/>
              </a:rPr>
              <a:t>extern int </a:t>
            </a:r>
            <a:r>
              <a:rPr lang="en-US" altLang="zh-CN" sz="2400" dirty="0" err="1">
                <a:latin typeface="+mn-ea"/>
              </a:rPr>
              <a:t>errno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定义在头文件</a:t>
            </a:r>
            <a:r>
              <a:rPr lang="en-US" altLang="zh-CN" sz="2400" dirty="0">
                <a:latin typeface="+mn-ea"/>
              </a:rPr>
              <a:t>/usr/include/asm-generic/</a:t>
            </a:r>
            <a:r>
              <a:rPr lang="en-US" altLang="zh-CN" sz="2400" dirty="0" err="1">
                <a:latin typeface="+mn-ea"/>
              </a:rPr>
              <a:t>errno.h</a:t>
            </a:r>
            <a:r>
              <a:rPr lang="zh-CN" altLang="en-US" sz="2400" dirty="0">
                <a:latin typeface="+mn-ea"/>
              </a:rPr>
              <a:t>中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latin typeface="+mn-ea"/>
              </a:rPr>
              <a:t>errno</a:t>
            </a:r>
            <a:r>
              <a:rPr lang="zh-CN" altLang="en-US" sz="2400" dirty="0">
                <a:latin typeface="+mn-ea"/>
              </a:rPr>
              <a:t>常数以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开头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err="1">
                <a:latin typeface="+mn-ea"/>
              </a:rPr>
              <a:t>errno</a:t>
            </a:r>
            <a:r>
              <a:rPr lang="zh-CN" altLang="en-US" sz="2400" dirty="0">
                <a:latin typeface="+mn-ea"/>
              </a:rPr>
              <a:t>值为非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值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按系统调用分类，指向特定错误的值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open</a:t>
            </a:r>
            <a:r>
              <a:rPr lang="zh-CN" altLang="en-US" dirty="0">
                <a:latin typeface="+mn-ea"/>
              </a:rPr>
              <a:t>出错相关的的</a:t>
            </a:r>
            <a:r>
              <a:rPr lang="en-US" altLang="zh-CN" dirty="0" err="1">
                <a:latin typeface="+mn-ea"/>
              </a:rPr>
              <a:t>errno</a:t>
            </a:r>
            <a:r>
              <a:rPr lang="zh-CN" altLang="en-US" dirty="0">
                <a:latin typeface="+mn-ea"/>
              </a:rPr>
              <a:t>大约有</a:t>
            </a:r>
            <a:r>
              <a:rPr lang="en-US" altLang="zh-CN" dirty="0">
                <a:latin typeface="+mn-ea"/>
              </a:rPr>
              <a:t>15</a:t>
            </a:r>
            <a:r>
              <a:rPr lang="zh-CN" altLang="en-US" dirty="0">
                <a:latin typeface="+mn-ea"/>
              </a:rPr>
              <a:t>种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dirty="0">
                <a:latin typeface="+mn-ea"/>
              </a:rPr>
              <a:t>使用</a:t>
            </a:r>
            <a:r>
              <a:rPr lang="zh-CN" altLang="en-US" sz="2400" dirty="0">
                <a:latin typeface="+mn-ea"/>
              </a:rPr>
              <a:t>规则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如果调用没有出错，</a:t>
            </a:r>
            <a:r>
              <a:rPr lang="en-US" altLang="zh-CN" sz="2400" dirty="0" err="1">
                <a:latin typeface="+mn-ea"/>
              </a:rPr>
              <a:t>errno</a:t>
            </a:r>
            <a:r>
              <a:rPr lang="zh-CN" altLang="en-US" sz="2400" dirty="0">
                <a:latin typeface="+mn-ea"/>
              </a:rPr>
              <a:t>值为上一个出错的调用所设置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当且仅当函数返回值指明出错时，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errno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值才有意义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202325" y="404664"/>
            <a:ext cx="8546139" cy="576064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n-ea"/>
                <a:ea typeface="+mn-ea"/>
              </a:rPr>
              <a:t>出错时</a:t>
            </a:r>
            <a:r>
              <a:rPr lang="en-US" altLang="zh-CN" dirty="0">
                <a:latin typeface="+mn-ea"/>
                <a:ea typeface="+mn-ea"/>
              </a:rPr>
              <a:t>–</a:t>
            </a:r>
            <a:r>
              <a:rPr lang="en-US" altLang="zh-CN" dirty="0" err="1">
                <a:latin typeface="+mn-ea"/>
                <a:ea typeface="+mn-ea"/>
              </a:rPr>
              <a:t>errno</a:t>
            </a:r>
            <a:r>
              <a:rPr lang="en-US" altLang="zh-CN" dirty="0">
                <a:latin typeface="+mn-ea"/>
                <a:ea typeface="+mn-ea"/>
              </a:rPr>
              <a:t> – </a:t>
            </a:r>
            <a:r>
              <a:rPr lang="zh-CN" altLang="en-US" dirty="0">
                <a:latin typeface="+mn-ea"/>
                <a:ea typeface="+mn-ea"/>
              </a:rPr>
              <a:t>相关系统调用</a:t>
            </a:r>
            <a:endParaRPr lang="zh-CN" altLang="zh-CN" sz="2800" dirty="0">
              <a:latin typeface="+mn-ea"/>
              <a:ea typeface="+mn-ea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179512" y="1268760"/>
            <a:ext cx="8686800" cy="503488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80000"/>
              </a:lnSpc>
            </a:pPr>
            <a:r>
              <a:rPr lang="en-US" altLang="zh-CN" sz="2400" dirty="0">
                <a:latin typeface="+mn-ea"/>
              </a:rPr>
              <a:t>strerror</a:t>
            </a:r>
            <a:r>
              <a:rPr lang="zh-CN" altLang="en-US" sz="2400" dirty="0">
                <a:latin typeface="+mn-ea"/>
              </a:rPr>
              <a:t>（ ）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功能：以字符串方式打印错误信息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用法：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#include &lt;string.h&gt;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	char *strerror(int  </a:t>
            </a:r>
            <a:r>
              <a:rPr lang="en-US" altLang="zh-CN" sz="2400" i="1" dirty="0">
                <a:solidFill>
                  <a:srgbClr val="0070C0"/>
                </a:solidFill>
                <a:latin typeface="+mn-ea"/>
              </a:rPr>
              <a:t>errnum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返回：指向消息字符串的指针</a:t>
            </a:r>
            <a:endParaRPr lang="en-US" altLang="zh-CN" sz="2400" dirty="0">
              <a:latin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zh-CN" altLang="en-US" sz="2400" dirty="0">
              <a:latin typeface="+mn-ea"/>
            </a:endParaRPr>
          </a:p>
          <a:p>
            <a:pPr lvl="0">
              <a:lnSpc>
                <a:spcPct val="80000"/>
              </a:lnSpc>
            </a:pPr>
            <a:r>
              <a:rPr lang="en-US" altLang="zh-CN" sz="2400" dirty="0">
                <a:latin typeface="+mn-ea"/>
              </a:rPr>
              <a:t>perror</a:t>
            </a:r>
            <a:r>
              <a:rPr lang="zh-CN" altLang="en-US" sz="2400" dirty="0">
                <a:latin typeface="+mn-ea"/>
              </a:rPr>
              <a:t>（）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功能：打印说明错误的参数字符串和标准字符串信息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用法：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latin typeface="+mn-ea"/>
              </a:rPr>
              <a:t>	#include &lt;stdio.h&gt;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latin typeface="+mn-ea"/>
              </a:rPr>
              <a:t>	void perror(const char * </a:t>
            </a:r>
            <a:r>
              <a:rPr lang="en-US" altLang="zh-CN" sz="2400" i="1" dirty="0">
                <a:latin typeface="+mn-ea"/>
              </a:rPr>
              <a:t>msg</a:t>
            </a:r>
            <a:r>
              <a:rPr lang="en-US" altLang="zh-CN" sz="2400" dirty="0">
                <a:latin typeface="+mn-ea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返回：</a:t>
            </a:r>
            <a:r>
              <a:rPr lang="en-US" altLang="zh-CN" sz="2400" dirty="0">
                <a:latin typeface="+mn-ea"/>
              </a:rPr>
              <a:t>void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25475" y="341313"/>
            <a:ext cx="7820025" cy="576262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>
                <a:solidFill>
                  <a:schemeClr val="hlink"/>
                </a:solidFill>
              </a:rPr>
              <a:t>处理错误的示例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26627" name="AutoShape 3" descr="?attid=0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8001000" cy="5114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295228" y="305217"/>
            <a:ext cx="8686800" cy="6096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2400" dirty="0">
                <a:latin typeface="+mn-ea"/>
                <a:ea typeface="+mn-ea"/>
              </a:rPr>
              <a:t>进程</a:t>
            </a:r>
          </a:p>
        </p:txBody>
      </p:sp>
      <p:sp>
        <p:nvSpPr>
          <p:cNvPr id="27652" name="Rectangle 3"/>
          <p:cNvSpPr>
            <a:spLocks noGrp="1"/>
          </p:cNvSpPr>
          <p:nvPr>
            <p:ph type="body" idx="4294967295"/>
          </p:nvPr>
        </p:nvSpPr>
        <p:spPr>
          <a:xfrm>
            <a:off x="295228" y="836712"/>
            <a:ext cx="5127104" cy="22901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进程是程序执行时的一个实例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内存映像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页表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物理内存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+mn-ea"/>
              </a:rPr>
              <a:t>PCB</a:t>
            </a:r>
            <a:endParaRPr lang="zh-CN" altLang="en-US" sz="2400" dirty="0">
              <a:latin typeface="+mn-ea"/>
            </a:endParaRPr>
          </a:p>
          <a:p>
            <a:pPr lvl="0">
              <a:lnSpc>
                <a:spcPct val="80000"/>
              </a:lnSpc>
            </a:pPr>
            <a:r>
              <a:rPr lang="zh-CN" altLang="en-US" sz="2400" dirty="0">
                <a:latin typeface="+mn-ea"/>
              </a:rPr>
              <a:t>进程是系统资源分配和调度的实体</a:t>
            </a:r>
          </a:p>
        </p:txBody>
      </p:sp>
      <p:pic>
        <p:nvPicPr>
          <p:cNvPr id="4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41315"/>
            <a:ext cx="4221940" cy="32670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Rectangle 3"/>
          <p:cNvSpPr/>
          <p:nvPr/>
        </p:nvSpPr>
        <p:spPr>
          <a:xfrm>
            <a:off x="5663113" y="849723"/>
            <a:ext cx="2946236" cy="510243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600" b="0" dirty="0"/>
          </a:p>
        </p:txBody>
      </p:sp>
      <p:sp>
        <p:nvSpPr>
          <p:cNvPr id="82" name="Text Box 4"/>
          <p:cNvSpPr txBox="1"/>
          <p:nvPr/>
        </p:nvSpPr>
        <p:spPr>
          <a:xfrm>
            <a:off x="5660225" y="1700813"/>
            <a:ext cx="29300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命令行参数</a:t>
            </a:r>
          </a:p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环境变量</a:t>
            </a:r>
          </a:p>
        </p:txBody>
      </p:sp>
      <p:sp>
        <p:nvSpPr>
          <p:cNvPr id="83" name="Line 6"/>
          <p:cNvSpPr/>
          <p:nvPr/>
        </p:nvSpPr>
        <p:spPr>
          <a:xfrm>
            <a:off x="5663113" y="2404188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7"/>
          <p:cNvSpPr txBox="1"/>
          <p:nvPr/>
        </p:nvSpPr>
        <p:spPr>
          <a:xfrm>
            <a:off x="5679844" y="2399360"/>
            <a:ext cx="2936737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栈</a:t>
            </a:r>
          </a:p>
        </p:txBody>
      </p:sp>
      <p:sp>
        <p:nvSpPr>
          <p:cNvPr id="85" name="Line 8"/>
          <p:cNvSpPr/>
          <p:nvPr/>
        </p:nvSpPr>
        <p:spPr>
          <a:xfrm>
            <a:off x="7125813" y="2862034"/>
            <a:ext cx="0" cy="287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10"/>
          <p:cNvSpPr/>
          <p:nvPr/>
        </p:nvSpPr>
        <p:spPr>
          <a:xfrm>
            <a:off x="5660226" y="3683044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11"/>
          <p:cNvSpPr txBox="1"/>
          <p:nvPr/>
        </p:nvSpPr>
        <p:spPr>
          <a:xfrm>
            <a:off x="5694192" y="4177808"/>
            <a:ext cx="290804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堆</a:t>
            </a:r>
          </a:p>
        </p:txBody>
      </p:sp>
      <p:sp>
        <p:nvSpPr>
          <p:cNvPr id="88" name="Line 12"/>
          <p:cNvSpPr/>
          <p:nvPr/>
        </p:nvSpPr>
        <p:spPr>
          <a:xfrm>
            <a:off x="5696577" y="4569854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Text Box 13"/>
          <p:cNvSpPr txBox="1"/>
          <p:nvPr/>
        </p:nvSpPr>
        <p:spPr>
          <a:xfrm>
            <a:off x="5654603" y="4631410"/>
            <a:ext cx="294623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可读</a:t>
            </a:r>
            <a:r>
              <a:rPr lang="en-US" altLang="zh-CN" sz="1600" b="0" dirty="0"/>
              <a:t>/</a:t>
            </a:r>
            <a:r>
              <a:rPr lang="zh-CN" altLang="en-US" sz="1600" b="0" dirty="0"/>
              <a:t>可写</a:t>
            </a:r>
            <a:r>
              <a:rPr lang="en-US" altLang="zh-CN" sz="1600" b="0" dirty="0"/>
              <a:t>-</a:t>
            </a:r>
            <a:r>
              <a:rPr lang="zh-CN" altLang="en-US" sz="1600" b="0" dirty="0"/>
              <a:t>段</a:t>
            </a:r>
            <a:endParaRPr lang="en-US" altLang="zh-CN" sz="1600" b="0" dirty="0"/>
          </a:p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b="0" dirty="0"/>
              <a:t>.data, .</a:t>
            </a:r>
            <a:r>
              <a:rPr lang="en-US" altLang="zh-CN" sz="1600" b="0" dirty="0" err="1"/>
              <a:t>bss</a:t>
            </a:r>
            <a:endParaRPr lang="zh-CN" altLang="en-US" sz="1600" b="0" dirty="0"/>
          </a:p>
        </p:txBody>
      </p:sp>
      <p:sp>
        <p:nvSpPr>
          <p:cNvPr id="90" name="Line 16"/>
          <p:cNvSpPr/>
          <p:nvPr/>
        </p:nvSpPr>
        <p:spPr>
          <a:xfrm>
            <a:off x="5655996" y="5277740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Text Box 17"/>
          <p:cNvSpPr txBox="1"/>
          <p:nvPr/>
        </p:nvSpPr>
        <p:spPr>
          <a:xfrm>
            <a:off x="5666729" y="5317319"/>
            <a:ext cx="294623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只读</a:t>
            </a:r>
            <a:r>
              <a:rPr lang="en-US" altLang="zh-CN" sz="1600" b="0" dirty="0"/>
              <a:t>-</a:t>
            </a:r>
            <a:r>
              <a:rPr lang="zh-CN" altLang="en-US" sz="1600" b="0" dirty="0"/>
              <a:t>段</a:t>
            </a:r>
            <a:endParaRPr lang="en-US" altLang="zh-CN" sz="1600" b="0" dirty="0"/>
          </a:p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b="0" dirty="0"/>
              <a:t>.</a:t>
            </a:r>
            <a:r>
              <a:rPr lang="en-US" altLang="zh-CN" sz="1600" b="0" dirty="0" err="1"/>
              <a:t>init</a:t>
            </a:r>
            <a:r>
              <a:rPr lang="en-US" altLang="zh-CN" sz="1600" b="0" dirty="0"/>
              <a:t>, .text, </a:t>
            </a:r>
            <a:r>
              <a:rPr lang="en-US" altLang="zh-CN" sz="1600" b="0" dirty="0" err="1"/>
              <a:t>rodata</a:t>
            </a:r>
            <a:endParaRPr lang="zh-CN" altLang="en-US" sz="1600" b="0" dirty="0"/>
          </a:p>
        </p:txBody>
      </p:sp>
      <p:sp>
        <p:nvSpPr>
          <p:cNvPr id="92" name="Line 10"/>
          <p:cNvSpPr/>
          <p:nvPr/>
        </p:nvSpPr>
        <p:spPr>
          <a:xfrm>
            <a:off x="5655996" y="5942646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Line 10"/>
          <p:cNvSpPr/>
          <p:nvPr/>
        </p:nvSpPr>
        <p:spPr>
          <a:xfrm>
            <a:off x="5676326" y="3278902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Text Box 11"/>
          <p:cNvSpPr txBox="1"/>
          <p:nvPr/>
        </p:nvSpPr>
        <p:spPr>
          <a:xfrm>
            <a:off x="5740596" y="3300646"/>
            <a:ext cx="290804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共享库的内存映像区域</a:t>
            </a:r>
          </a:p>
        </p:txBody>
      </p:sp>
      <p:sp>
        <p:nvSpPr>
          <p:cNvPr id="96" name="Line 12"/>
          <p:cNvSpPr/>
          <p:nvPr/>
        </p:nvSpPr>
        <p:spPr>
          <a:xfrm>
            <a:off x="5644015" y="4173309"/>
            <a:ext cx="2946236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Line 8"/>
          <p:cNvSpPr/>
          <p:nvPr/>
        </p:nvSpPr>
        <p:spPr>
          <a:xfrm flipV="1">
            <a:off x="7113807" y="3856226"/>
            <a:ext cx="3325" cy="26146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Text Box 4"/>
          <p:cNvSpPr txBox="1"/>
          <p:nvPr/>
        </p:nvSpPr>
        <p:spPr>
          <a:xfrm>
            <a:off x="5652120" y="914817"/>
            <a:ext cx="29300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内核空间</a:t>
            </a:r>
            <a:endParaRPr lang="en-US" altLang="zh-CN" sz="1600" b="0" dirty="0"/>
          </a:p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1600" b="0" dirty="0"/>
              <a:t>（用户进程不可访问）</a:t>
            </a:r>
          </a:p>
        </p:txBody>
      </p:sp>
    </p:spTree>
    <p:extLst>
      <p:ext uri="{BB962C8B-B14F-4D97-AF65-F5344CB8AC3E}">
        <p14:creationId xmlns:p14="http://schemas.microsoft.com/office/powerpoint/2010/main" val="131257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250825" y="193675"/>
            <a:ext cx="8280400" cy="720725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>
                <a:latin typeface="+mn-ea"/>
                <a:ea typeface="+mn-ea"/>
              </a:rPr>
              <a:t>进程的状态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250825" y="836712"/>
            <a:ext cx="3529087" cy="576064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80000"/>
              </a:lnSpc>
            </a:pPr>
            <a:r>
              <a:rPr lang="en-US" altLang="zh-CN" sz="1800" b="0" dirty="0">
                <a:latin typeface="+mn-ea"/>
              </a:rPr>
              <a:t>TASK_RUNNING(</a:t>
            </a:r>
            <a:r>
              <a:rPr lang="zh-CN" altLang="en-US" sz="1800" b="0" dirty="0">
                <a:latin typeface="+mn-ea"/>
              </a:rPr>
              <a:t>可执行状态）</a:t>
            </a:r>
            <a:endParaRPr lang="en-US" altLang="zh-CN" sz="1800" b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+mn-ea"/>
              </a:rPr>
              <a:t>正在执行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+mn-ea"/>
              </a:rPr>
              <a:t>就绪</a:t>
            </a:r>
          </a:p>
          <a:p>
            <a:pPr lvl="1">
              <a:lnSpc>
                <a:spcPct val="80000"/>
              </a:lnSpc>
              <a:buNone/>
            </a:pPr>
            <a:endParaRPr lang="zh-CN" altLang="en-US" sz="1800" dirty="0">
              <a:latin typeface="+mn-ea"/>
            </a:endParaRPr>
          </a:p>
          <a:p>
            <a:pPr lvl="0">
              <a:lnSpc>
                <a:spcPct val="80000"/>
              </a:lnSpc>
            </a:pPr>
            <a:r>
              <a:rPr lang="en-US" altLang="zh-CN" sz="1800" b="0" dirty="0">
                <a:latin typeface="+mn-ea"/>
              </a:rPr>
              <a:t>TASK_INTERRUPTIBLE(</a:t>
            </a:r>
            <a:r>
              <a:rPr lang="zh-CN" altLang="en-US" sz="1800" b="0" dirty="0">
                <a:latin typeface="+mn-ea"/>
              </a:rPr>
              <a:t>可中断</a:t>
            </a:r>
            <a:r>
              <a:rPr lang="en-US" altLang="zh-CN" sz="1800" b="0" dirty="0">
                <a:latin typeface="+mn-ea"/>
              </a:rPr>
              <a:t>,</a:t>
            </a:r>
            <a:r>
              <a:rPr lang="zh-CN" altLang="en-US" sz="1800" b="0" dirty="0">
                <a:latin typeface="+mn-ea"/>
              </a:rPr>
              <a:t>睡眠</a:t>
            </a:r>
            <a:r>
              <a:rPr lang="en-US" altLang="zh-CN" sz="1800" b="0" dirty="0">
                <a:latin typeface="+mn-ea"/>
              </a:rPr>
              <a:t>/</a:t>
            </a:r>
            <a:r>
              <a:rPr lang="zh-CN" altLang="en-US" sz="1800" b="0" dirty="0">
                <a:latin typeface="+mn-ea"/>
              </a:rPr>
              <a:t>阻塞）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+mn-ea"/>
              </a:rPr>
              <a:t>条件满足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+mn-ea"/>
              </a:rPr>
              <a:t>收到信号</a:t>
            </a:r>
          </a:p>
          <a:p>
            <a:pPr lvl="1">
              <a:lnSpc>
                <a:spcPct val="80000"/>
              </a:lnSpc>
              <a:buNone/>
            </a:pPr>
            <a:endParaRPr lang="zh-CN" altLang="en-US" sz="1800" dirty="0">
              <a:latin typeface="+mn-ea"/>
            </a:endParaRPr>
          </a:p>
          <a:p>
            <a:pPr lvl="0">
              <a:lnSpc>
                <a:spcPct val="80000"/>
              </a:lnSpc>
            </a:pPr>
            <a:r>
              <a:rPr lang="en-US" altLang="zh-CN" sz="1800" b="0" dirty="0">
                <a:latin typeface="+mn-ea"/>
              </a:rPr>
              <a:t>TASK_UNINTERRUPTIBLE(</a:t>
            </a:r>
            <a:r>
              <a:rPr lang="zh-CN" altLang="en-US" sz="1800" b="0" dirty="0">
                <a:latin typeface="+mn-ea"/>
              </a:rPr>
              <a:t>不可中断）</a:t>
            </a:r>
            <a:endParaRPr lang="en-US" altLang="zh-CN" sz="1800" b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b="0" dirty="0">
                <a:latin typeface="+mn-ea"/>
              </a:rPr>
              <a:t>条件满足 </a:t>
            </a:r>
            <a:r>
              <a:rPr lang="en-US" altLang="zh-CN" sz="1800" b="0" dirty="0">
                <a:latin typeface="+mn-ea"/>
              </a:rPr>
              <a:t>- &gt; </a:t>
            </a:r>
            <a:r>
              <a:rPr lang="zh-CN" altLang="en-US" sz="1800" b="0" dirty="0">
                <a:latin typeface="+mn-ea"/>
              </a:rPr>
              <a:t>就绪</a:t>
            </a:r>
            <a:endParaRPr lang="en-US" altLang="zh-CN" sz="1800" b="0" dirty="0">
              <a:latin typeface="+mn-ea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zh-CN" altLang="en-US" sz="1800" b="0" dirty="0">
              <a:latin typeface="+mn-ea"/>
            </a:endParaRPr>
          </a:p>
          <a:p>
            <a:pPr lvl="0">
              <a:lnSpc>
                <a:spcPct val="80000"/>
              </a:lnSpc>
            </a:pPr>
            <a:r>
              <a:rPr lang="en-US" altLang="zh-CN" sz="1800" b="0" dirty="0">
                <a:latin typeface="+mn-ea"/>
              </a:rPr>
              <a:t>TASK_ZOMBIE(</a:t>
            </a:r>
            <a:r>
              <a:rPr lang="zh-CN" altLang="en-US" sz="1800" b="0" dirty="0">
                <a:latin typeface="+mn-ea"/>
              </a:rPr>
              <a:t>僵死</a:t>
            </a:r>
            <a:r>
              <a:rPr lang="en-US" altLang="zh-CN" sz="1800" b="0" dirty="0">
                <a:latin typeface="+mn-ea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1800" b="0" dirty="0">
                <a:latin typeface="+mn-ea"/>
              </a:rPr>
              <a:t>该进程已结束</a:t>
            </a:r>
            <a:endParaRPr lang="en-US" altLang="zh-CN" sz="1800" b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b="0" dirty="0">
                <a:latin typeface="+mn-ea"/>
              </a:rPr>
              <a:t>父进程尚未收集状态</a:t>
            </a:r>
            <a:endParaRPr lang="en-US" altLang="zh-CN" sz="1800" dirty="0">
              <a:latin typeface="+mn-ea"/>
            </a:endParaRPr>
          </a:p>
          <a:p>
            <a:pPr lvl="0">
              <a:lnSpc>
                <a:spcPct val="80000"/>
              </a:lnSpc>
              <a:buNone/>
            </a:pPr>
            <a:endParaRPr lang="zh-CN" altLang="en-US" sz="1800" b="0" dirty="0">
              <a:latin typeface="+mn-ea"/>
            </a:endParaRPr>
          </a:p>
          <a:p>
            <a:pPr lvl="0">
              <a:lnSpc>
                <a:spcPct val="80000"/>
              </a:lnSpc>
            </a:pPr>
            <a:r>
              <a:rPr lang="en-US" altLang="zh-CN" sz="1800" b="0" dirty="0">
                <a:latin typeface="+mn-ea"/>
              </a:rPr>
              <a:t>TASK_STOPPED(</a:t>
            </a:r>
            <a:r>
              <a:rPr lang="zh-CN" altLang="en-US" sz="1800" b="0" dirty="0">
                <a:latin typeface="+mn-ea"/>
              </a:rPr>
              <a:t>停止</a:t>
            </a:r>
            <a:r>
              <a:rPr lang="en-US" altLang="zh-CN" sz="1800" b="0" dirty="0">
                <a:latin typeface="+mn-ea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1800" b="0" dirty="0">
                <a:latin typeface="+mn-ea"/>
              </a:rPr>
              <a:t>收到</a:t>
            </a:r>
            <a:r>
              <a:rPr lang="en-US" altLang="zh-CN" sz="1800" b="0" dirty="0">
                <a:latin typeface="+mn-ea"/>
              </a:rPr>
              <a:t>SIGSTOP</a:t>
            </a:r>
            <a:r>
              <a:rPr lang="zh-CN" altLang="en-US" sz="1800" b="0" dirty="0">
                <a:latin typeface="+mn-ea"/>
              </a:rPr>
              <a:t>、</a:t>
            </a:r>
            <a:r>
              <a:rPr lang="en-US" altLang="zh-CN" sz="1800" b="0" dirty="0">
                <a:latin typeface="+mn-ea"/>
              </a:rPr>
              <a:t>SIGTSTP</a:t>
            </a:r>
            <a:r>
              <a:rPr lang="zh-CN" altLang="en-US" sz="1800" b="0" dirty="0">
                <a:latin typeface="+mn-ea"/>
              </a:rPr>
              <a:t>、</a:t>
            </a:r>
            <a:r>
              <a:rPr lang="en-US" altLang="zh-CN" sz="1800" b="0" dirty="0">
                <a:latin typeface="+mn-ea"/>
              </a:rPr>
              <a:t>SIGTTIN</a:t>
            </a:r>
            <a:r>
              <a:rPr lang="zh-CN" altLang="en-US" sz="1800" b="0" dirty="0">
                <a:latin typeface="+mn-ea"/>
              </a:rPr>
              <a:t>、</a:t>
            </a:r>
            <a:r>
              <a:rPr lang="en-US" altLang="zh-CN" sz="1800" b="0" dirty="0">
                <a:latin typeface="+mn-ea"/>
              </a:rPr>
              <a:t>SIGTTOU</a:t>
            </a:r>
            <a:r>
              <a:rPr lang="zh-CN" altLang="en-US" sz="1800" b="0" dirty="0">
                <a:latin typeface="+mn-ea"/>
              </a:rPr>
              <a:t>等信号</a:t>
            </a:r>
            <a:endParaRPr lang="en-US" altLang="zh-CN" sz="1800" b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b="0" dirty="0">
                <a:latin typeface="+mn-ea"/>
              </a:rPr>
              <a:t>收到信号</a:t>
            </a:r>
            <a:r>
              <a:rPr lang="en-US" altLang="zh-CN" sz="1800" b="0" dirty="0">
                <a:latin typeface="+mn-ea"/>
              </a:rPr>
              <a:t>SIGCONT-&gt; </a:t>
            </a:r>
            <a:r>
              <a:rPr lang="zh-CN" altLang="en-US" sz="1800" b="0" dirty="0">
                <a:latin typeface="+mn-ea"/>
              </a:rPr>
              <a:t>就绪</a:t>
            </a:r>
          </a:p>
        </p:txBody>
      </p:sp>
      <p:sp>
        <p:nvSpPr>
          <p:cNvPr id="2" name="矩形 1"/>
          <p:cNvSpPr/>
          <p:nvPr/>
        </p:nvSpPr>
        <p:spPr>
          <a:xfrm>
            <a:off x="2444184" y="25792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就绪</a:t>
            </a:r>
          </a:p>
        </p:txBody>
      </p:sp>
      <p:sp>
        <p:nvSpPr>
          <p:cNvPr id="3" name="右大括号 2"/>
          <p:cNvSpPr/>
          <p:nvPr/>
        </p:nvSpPr>
        <p:spPr bwMode="auto">
          <a:xfrm>
            <a:off x="2195388" y="2475918"/>
            <a:ext cx="216024" cy="57606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4EE179E-B4FE-76EA-1802-37C7707D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98657"/>
            <a:ext cx="5420793" cy="4330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878760-D8CC-3A75-1BC0-892A0B270B54}"/>
              </a:ext>
            </a:extLst>
          </p:cNvPr>
          <p:cNvSpPr txBox="1"/>
          <p:nvPr/>
        </p:nvSpPr>
        <p:spPr>
          <a:xfrm>
            <a:off x="4211960" y="5291146"/>
            <a:ext cx="4575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/kernels/4.19.90-2003.4.0.0036.oe1.aarch64/include/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sched.h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95288" y="476821"/>
            <a:ext cx="8280400" cy="6477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进程状态的查看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395288" y="1340768"/>
            <a:ext cx="8640763" cy="4392711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en-US" altLang="zh-CN" b="0" dirty="0">
                <a:latin typeface="+mn-ea"/>
              </a:rPr>
              <a:t>ps:</a:t>
            </a:r>
            <a:r>
              <a:rPr lang="zh-CN" altLang="en-US" b="0" dirty="0">
                <a:latin typeface="+mn-ea"/>
              </a:rPr>
              <a:t>显示瞬间进程的状态</a:t>
            </a:r>
            <a:endParaRPr lang="en-US" altLang="zh-CN" b="0" dirty="0">
              <a:latin typeface="+mn-ea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zh-CN" altLang="en-US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常用参数：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l: </a:t>
            </a:r>
            <a:r>
              <a:rPr lang="zh-CN" altLang="en-US" dirty="0">
                <a:latin typeface="+mn-ea"/>
              </a:rPr>
              <a:t>长格式输出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u: </a:t>
            </a:r>
            <a:r>
              <a:rPr lang="zh-CN" altLang="en-US" dirty="0">
                <a:latin typeface="+mn-ea"/>
              </a:rPr>
              <a:t>按用户名和启动时间的顺序来显示进程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j: </a:t>
            </a:r>
            <a:r>
              <a:rPr lang="zh-CN" altLang="en-US" dirty="0">
                <a:latin typeface="+mn-ea"/>
              </a:rPr>
              <a:t>用任务格式来显示进程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f: </a:t>
            </a:r>
            <a:r>
              <a:rPr lang="zh-CN" altLang="en-US" dirty="0">
                <a:latin typeface="+mn-ea"/>
              </a:rPr>
              <a:t>用树形格式来显示进程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a: </a:t>
            </a:r>
            <a:r>
              <a:rPr lang="zh-CN" altLang="en-US" dirty="0">
                <a:latin typeface="+mn-ea"/>
              </a:rPr>
              <a:t>显示所有用户的所有进程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x: </a:t>
            </a:r>
            <a:r>
              <a:rPr lang="zh-CN" altLang="en-US" dirty="0">
                <a:latin typeface="+mn-ea"/>
              </a:rPr>
              <a:t>显示无控制终端的进程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r: </a:t>
            </a:r>
            <a:r>
              <a:rPr lang="zh-CN" altLang="en-US" dirty="0">
                <a:latin typeface="+mn-ea"/>
              </a:rPr>
              <a:t>显示运行中的进程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ww: </a:t>
            </a:r>
            <a:r>
              <a:rPr lang="zh-CN" altLang="en-US" dirty="0">
                <a:latin typeface="+mn-ea"/>
              </a:rPr>
              <a:t>避免详细参数被截断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32062" y="476672"/>
            <a:ext cx="4809785" cy="2117342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2400" dirty="0">
                <a:latin typeface="+mn-ea"/>
                <a:ea typeface="+mn-ea"/>
              </a:rPr>
              <a:t>为什么要学习系统编程</a:t>
            </a:r>
            <a:r>
              <a:rPr lang="en-US" altLang="zh-CN" sz="2400" dirty="0">
                <a:latin typeface="+mn-ea"/>
                <a:ea typeface="+mn-ea"/>
              </a:rPr>
              <a:t>?</a:t>
            </a:r>
            <a:br>
              <a:rPr lang="en-US" altLang="zh-CN" sz="2400" dirty="0">
                <a:latin typeface="+mn-ea"/>
                <a:ea typeface="+mn-ea"/>
              </a:rPr>
            </a:b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1. </a:t>
            </a:r>
            <a:r>
              <a:rPr lang="zh-CN" altLang="en-US" sz="2400" dirty="0">
                <a:latin typeface="+mn-ea"/>
                <a:ea typeface="+mn-ea"/>
              </a:rPr>
              <a:t>产业需求</a:t>
            </a:r>
            <a:br>
              <a:rPr lang="en-US" altLang="zh-CN" sz="2400" dirty="0">
                <a:latin typeface="+mn-ea"/>
                <a:ea typeface="+mn-ea"/>
              </a:rPr>
            </a:br>
            <a:br>
              <a:rPr lang="en-US" altLang="zh-CN" sz="2400" dirty="0">
                <a:latin typeface="+mn-ea"/>
                <a:ea typeface="+mn-ea"/>
              </a:rPr>
            </a:br>
            <a:r>
              <a:rPr lang="en-US" altLang="zh-CN" sz="2400" dirty="0">
                <a:latin typeface="+mn-ea"/>
                <a:ea typeface="+mn-ea"/>
              </a:rPr>
              <a:t>2. </a:t>
            </a:r>
            <a:r>
              <a:rPr lang="zh-CN" altLang="en-US" sz="2400" dirty="0">
                <a:latin typeface="+mn-ea"/>
                <a:ea typeface="+mn-ea"/>
              </a:rPr>
              <a:t>计算机系统能力人才的需求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232062" y="2996952"/>
            <a:ext cx="8660418" cy="3528392"/>
          </a:xfrm>
          <a:ln/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kern="0" dirty="0">
                <a:latin typeface="+mn-ea"/>
              </a:rPr>
              <a:t>快速实现原型系统的能力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kern="0" dirty="0">
                <a:latin typeface="+mn-ea"/>
              </a:rPr>
              <a:t>需求分析、设计、实现、部署、运行和测试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>
                <a:latin typeface="+mn-ea"/>
              </a:rPr>
              <a:t>程序性开发能力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>
                <a:latin typeface="+mn-ea"/>
              </a:rPr>
              <a:t>“系统性设计能力”</a:t>
            </a:r>
            <a:endParaRPr lang="en-US" altLang="zh-CN" sz="2400" b="0" kern="0" dirty="0">
              <a:latin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2400" b="0" kern="0" dirty="0">
              <a:latin typeface="+mn-ea"/>
            </a:endParaRPr>
          </a:p>
          <a:p>
            <a:pPr>
              <a:lnSpc>
                <a:spcPct val="80000"/>
              </a:lnSpc>
            </a:pPr>
            <a:r>
              <a:rPr lang="zh-CN" altLang="en-US" sz="2400" kern="0" dirty="0">
                <a:latin typeface="+mn-ea"/>
              </a:rPr>
              <a:t>设计高效程序的能力</a:t>
            </a:r>
            <a:endParaRPr lang="en-US" altLang="zh-CN" sz="2400" kern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>
                <a:latin typeface="+mn-ea"/>
              </a:rPr>
              <a:t>多样化复杂应用</a:t>
            </a:r>
            <a:endParaRPr lang="en-US" altLang="zh-CN" sz="2400" b="0" kern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0" kern="0" dirty="0">
                <a:latin typeface="+mn-ea"/>
              </a:rPr>
              <a:t>异构系统平台</a:t>
            </a:r>
            <a:endParaRPr lang="en-US" altLang="zh-CN" sz="2400" b="0" kern="0" dirty="0">
              <a:latin typeface="+mn-ea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kern="0" dirty="0">
                <a:latin typeface="+mn-ea"/>
              </a:rPr>
              <a:t>辅助</a:t>
            </a:r>
            <a:r>
              <a:rPr lang="zh-CN" altLang="en-US" sz="2400" b="0" kern="0" dirty="0">
                <a:latin typeface="+mn-ea"/>
              </a:rPr>
              <a:t>技术和工具</a:t>
            </a:r>
            <a:endParaRPr lang="en-US" altLang="zh-CN" sz="2400" b="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6053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07950" y="261119"/>
            <a:ext cx="8280400" cy="6477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3200" dirty="0"/>
              <a:t>进程状态的查看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107950" y="765175"/>
            <a:ext cx="8856664" cy="5663466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en-US" altLang="zh-CN" b="0" dirty="0">
                <a:latin typeface="+mn-ea"/>
              </a:rPr>
              <a:t>ps</a:t>
            </a:r>
            <a:r>
              <a:rPr lang="zh-CN" altLang="en-US" b="0" dirty="0">
                <a:latin typeface="+mn-ea"/>
              </a:rPr>
              <a:t>使用范例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b="0" dirty="0">
                <a:latin typeface="+mn-ea"/>
              </a:rPr>
              <a:t>  </a:t>
            </a:r>
            <a:r>
              <a:rPr lang="en-US" altLang="zh-CN" b="0" dirty="0">
                <a:latin typeface="+mn-ea"/>
              </a:rPr>
              <a:t>$ps        //</a:t>
            </a:r>
            <a:r>
              <a:rPr lang="zh-CN" altLang="en-US" b="0" dirty="0">
                <a:latin typeface="+mn-ea"/>
              </a:rPr>
              <a:t>列出当前</a:t>
            </a:r>
            <a:r>
              <a:rPr lang="en-US" altLang="zh-CN" b="0" dirty="0">
                <a:latin typeface="+mn-ea"/>
              </a:rPr>
              <a:t>shell</a:t>
            </a:r>
            <a:r>
              <a:rPr lang="zh-CN" altLang="en-US" b="0" dirty="0">
                <a:latin typeface="+mn-ea"/>
              </a:rPr>
              <a:t>里当前用户的进程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b="0" dirty="0">
                <a:latin typeface="+mn-ea"/>
              </a:rPr>
              <a:t>  </a:t>
            </a:r>
            <a:r>
              <a:rPr lang="en-US" altLang="zh-CN" b="0" dirty="0">
                <a:latin typeface="+mn-ea"/>
              </a:rPr>
              <a:t>$ps –u yuhong //</a:t>
            </a:r>
            <a:r>
              <a:rPr lang="zh-CN" altLang="en-US" b="0" dirty="0">
                <a:latin typeface="+mn-ea"/>
              </a:rPr>
              <a:t>列出用户</a:t>
            </a:r>
            <a:r>
              <a:rPr lang="en-US" altLang="zh-CN" b="0" dirty="0">
                <a:latin typeface="+mn-ea"/>
              </a:rPr>
              <a:t>yuhong</a:t>
            </a:r>
            <a:r>
              <a:rPr lang="zh-CN" altLang="en-US" b="0" dirty="0">
                <a:latin typeface="+mn-ea"/>
              </a:rPr>
              <a:t>运行的所有进程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b="0" dirty="0">
                <a:latin typeface="+mn-ea"/>
              </a:rPr>
              <a:t>  </a:t>
            </a:r>
            <a:r>
              <a:rPr lang="en-US" altLang="zh-CN" b="0" dirty="0">
                <a:latin typeface="+mn-ea"/>
              </a:rPr>
              <a:t>$ps –el  //</a:t>
            </a:r>
            <a:r>
              <a:rPr lang="zh-CN" altLang="en-US" b="0" dirty="0">
                <a:latin typeface="+mn-ea"/>
              </a:rPr>
              <a:t>以详细列表方式显示运行的所有进程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b="0" dirty="0">
                <a:latin typeface="+mn-ea"/>
              </a:rPr>
              <a:t>  </a:t>
            </a:r>
            <a:r>
              <a:rPr lang="en-US" altLang="zh-CN" b="0" dirty="0">
                <a:latin typeface="+mn-ea"/>
              </a:rPr>
              <a:t>$ps aux   //</a:t>
            </a:r>
            <a:r>
              <a:rPr lang="zh-CN" altLang="en-US" b="0" dirty="0">
                <a:latin typeface="+mn-ea"/>
              </a:rPr>
              <a:t>以详细的</a:t>
            </a:r>
            <a:r>
              <a:rPr lang="en-US" altLang="zh-CN" b="0" dirty="0">
                <a:latin typeface="+mn-ea"/>
              </a:rPr>
              <a:t>BSD</a:t>
            </a:r>
            <a:r>
              <a:rPr lang="zh-CN" altLang="en-US" b="0" dirty="0">
                <a:latin typeface="+mn-ea"/>
              </a:rPr>
              <a:t>风格显示运行的所有进程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sz="2800" b="0" dirty="0">
                <a:latin typeface="宋体" panose="02010600030101010101" pitchFamily="2" charset="-122"/>
              </a:rPr>
              <a:t>	</a:t>
            </a:r>
          </a:p>
        </p:txBody>
      </p:sp>
      <p:sp>
        <p:nvSpPr>
          <p:cNvPr id="30725" name="Text Box 5"/>
          <p:cNvSpPr txBox="1"/>
          <p:nvPr/>
        </p:nvSpPr>
        <p:spPr>
          <a:xfrm>
            <a:off x="215900" y="5563101"/>
            <a:ext cx="8640763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000" b="0" dirty="0">
                <a:latin typeface="+mn-ea"/>
              </a:rPr>
              <a:t>%MEM</a:t>
            </a:r>
            <a:r>
              <a:rPr lang="zh-CN" altLang="en-US" sz="2000" b="0" dirty="0">
                <a:latin typeface="+mn-ea"/>
              </a:rPr>
              <a:t>： 物理内存占用率    </a:t>
            </a:r>
            <a:r>
              <a:rPr lang="en-US" altLang="zh-CN" sz="2000" b="0" dirty="0">
                <a:latin typeface="+mn-ea"/>
              </a:rPr>
              <a:t>VSZ </a:t>
            </a:r>
            <a:r>
              <a:rPr lang="zh-CN" altLang="en-US" sz="2000" b="0" dirty="0">
                <a:latin typeface="+mn-ea"/>
              </a:rPr>
              <a:t>： 虚拟内存大小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000" b="0" dirty="0">
                <a:latin typeface="+mn-ea"/>
              </a:rPr>
              <a:t>RSS:   </a:t>
            </a:r>
            <a:r>
              <a:rPr lang="zh-CN" altLang="en-US" sz="2000" b="0" dirty="0">
                <a:latin typeface="+mn-ea"/>
              </a:rPr>
              <a:t>实际分配给进程使用的物理内存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000" b="0" dirty="0">
                <a:latin typeface="+mn-ea"/>
              </a:rPr>
              <a:t>STAT:  </a:t>
            </a:r>
            <a:r>
              <a:rPr lang="zh-CN" altLang="en-US" sz="2000" b="0" dirty="0">
                <a:latin typeface="+mn-ea"/>
              </a:rPr>
              <a:t>进程当前状态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05761F-DF26-40F0-8935-33A862FF8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46512"/>
            <a:ext cx="7632848" cy="26840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250825" y="357187"/>
            <a:ext cx="8280400" cy="519385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进程状态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250825" y="3080273"/>
            <a:ext cx="5041900" cy="3313112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TASK_RUNNING(</a:t>
            </a:r>
            <a:r>
              <a:rPr lang="zh-CN" altLang="en-US" sz="2200" b="0" dirty="0">
                <a:latin typeface="宋体" panose="02010600030101010101" pitchFamily="2" charset="-122"/>
              </a:rPr>
              <a:t>运行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TASK_INTERRUPTIBLE(</a:t>
            </a:r>
            <a:r>
              <a:rPr lang="zh-CN" altLang="en-US" sz="2200" b="0" dirty="0">
                <a:latin typeface="宋体" panose="02010600030101010101" pitchFamily="2" charset="-122"/>
              </a:rPr>
              <a:t>可中断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  <a:endParaRPr lang="zh-CN" altLang="en-US" sz="2200" b="0" dirty="0">
              <a:latin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zh-CN" altLang="en-US" sz="2200" b="0" dirty="0">
              <a:latin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TASK_UNINTERRUPTIBLE(</a:t>
            </a:r>
            <a:r>
              <a:rPr lang="zh-CN" altLang="en-US" sz="2200" b="0" dirty="0">
                <a:latin typeface="宋体" panose="02010600030101010101" pitchFamily="2" charset="-122"/>
              </a:rPr>
              <a:t>不可中断）</a:t>
            </a:r>
          </a:p>
          <a:p>
            <a:pPr lvl="0">
              <a:lnSpc>
                <a:spcPct val="80000"/>
              </a:lnSpc>
              <a:buNone/>
            </a:pPr>
            <a:endParaRPr lang="zh-CN" altLang="en-US" sz="2200" b="0" dirty="0">
              <a:latin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TASK_ZOMBIE(</a:t>
            </a:r>
            <a:r>
              <a:rPr lang="zh-CN" altLang="en-US" sz="2200" b="0" dirty="0">
                <a:latin typeface="宋体" panose="02010600030101010101" pitchFamily="2" charset="-122"/>
              </a:rPr>
              <a:t>僵死</a:t>
            </a:r>
            <a:r>
              <a:rPr lang="en-US" altLang="zh-CN" sz="2200" b="0" dirty="0">
                <a:latin typeface="宋体" panose="02010600030101010101" pitchFamily="2" charset="-122"/>
              </a:rPr>
              <a:t>) </a:t>
            </a:r>
          </a:p>
          <a:p>
            <a:pPr lvl="0">
              <a:lnSpc>
                <a:spcPct val="80000"/>
              </a:lnSpc>
              <a:buNone/>
            </a:pPr>
            <a:endParaRPr lang="en-US" altLang="zh-CN" sz="2200" b="0" dirty="0">
              <a:latin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TASK_STOPPED(</a:t>
            </a:r>
            <a:r>
              <a:rPr lang="zh-CN" altLang="en-US" sz="2200" b="0" dirty="0">
                <a:latin typeface="宋体" panose="02010600030101010101" pitchFamily="2" charset="-122"/>
              </a:rPr>
              <a:t>停止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  <a:endParaRPr lang="zh-CN" altLang="en-US" sz="2200" b="0" dirty="0">
              <a:latin typeface="宋体" panose="02010600030101010101" pitchFamily="2" charset="-122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3234722" y="3007248"/>
            <a:ext cx="452438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31750" name="Text Box 6"/>
          <p:cNvSpPr txBox="1"/>
          <p:nvPr/>
        </p:nvSpPr>
        <p:spPr>
          <a:xfrm>
            <a:off x="4284663" y="3656535"/>
            <a:ext cx="452437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31751" name="Text Box 7"/>
          <p:cNvSpPr txBox="1"/>
          <p:nvPr/>
        </p:nvSpPr>
        <p:spPr>
          <a:xfrm>
            <a:off x="4879975" y="4377260"/>
            <a:ext cx="452438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31752" name="Text Box 8"/>
          <p:cNvSpPr txBox="1"/>
          <p:nvPr/>
        </p:nvSpPr>
        <p:spPr>
          <a:xfrm>
            <a:off x="3132138" y="5024960"/>
            <a:ext cx="452437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Z</a:t>
            </a:r>
          </a:p>
        </p:txBody>
      </p:sp>
      <p:sp>
        <p:nvSpPr>
          <p:cNvPr id="31753" name="Text Box 9"/>
          <p:cNvSpPr txBox="1"/>
          <p:nvPr/>
        </p:nvSpPr>
        <p:spPr>
          <a:xfrm>
            <a:off x="3203575" y="5744098"/>
            <a:ext cx="452438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</a:rPr>
              <a:t>T</a:t>
            </a:r>
          </a:p>
        </p:txBody>
      </p:sp>
      <p:sp>
        <p:nvSpPr>
          <p:cNvPr id="31754" name="Rectangle 10"/>
          <p:cNvSpPr/>
          <p:nvPr/>
        </p:nvSpPr>
        <p:spPr>
          <a:xfrm>
            <a:off x="5632452" y="2928283"/>
            <a:ext cx="3384550" cy="2808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80000"/>
              </a:lnSpc>
            </a:pPr>
            <a:r>
              <a:rPr lang="zh-CN" altLang="en-US" sz="2200" b="0" dirty="0">
                <a:latin typeface="宋体" panose="02010600030101010101" pitchFamily="2" charset="-122"/>
              </a:rPr>
              <a:t>后缀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&lt; (</a:t>
            </a:r>
            <a:r>
              <a:rPr lang="zh-CN" altLang="en-US" sz="2200" b="0" dirty="0">
                <a:latin typeface="宋体" panose="02010600030101010101" pitchFamily="2" charset="-122"/>
              </a:rPr>
              <a:t>高优先级进程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N (</a:t>
            </a:r>
            <a:r>
              <a:rPr lang="zh-CN" altLang="en-US" sz="2200" b="0" dirty="0">
                <a:latin typeface="宋体" panose="02010600030101010101" pitchFamily="2" charset="-122"/>
              </a:rPr>
              <a:t>低优先级进程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  <a:endParaRPr lang="zh-CN" altLang="en-US" sz="2200" b="0" dirty="0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L (</a:t>
            </a:r>
            <a:r>
              <a:rPr lang="zh-CN" altLang="en-US" sz="2200" b="0" dirty="0">
                <a:latin typeface="宋体" panose="02010600030101010101" pitchFamily="2" charset="-122"/>
              </a:rPr>
              <a:t>内存锁页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  <a:endParaRPr lang="zh-CN" altLang="en-US" sz="2200" b="0" dirty="0">
              <a:latin typeface="宋体" panose="02010600030101010101" pitchFamily="2" charset="-122"/>
            </a:endParaRP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s (</a:t>
            </a:r>
            <a:r>
              <a:rPr lang="zh-CN" altLang="en-US" sz="2200" b="0" dirty="0">
                <a:latin typeface="宋体" panose="02010600030101010101" pitchFamily="2" charset="-122"/>
              </a:rPr>
              <a:t>会话首进程</a:t>
            </a:r>
            <a:r>
              <a:rPr lang="en-US" altLang="zh-CN" sz="2200" b="0" dirty="0">
                <a:latin typeface="宋体" panose="02010600030101010101" pitchFamily="2" charset="-122"/>
              </a:rPr>
              <a:t>)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+ (</a:t>
            </a:r>
            <a:r>
              <a:rPr lang="zh-CN" altLang="en-US" sz="2200" b="0" dirty="0">
                <a:latin typeface="宋体" panose="02010600030101010101" pitchFamily="2" charset="-122"/>
              </a:rPr>
              <a:t>前台进程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200" b="0" dirty="0">
                <a:latin typeface="宋体" panose="02010600030101010101" pitchFamily="2" charset="-122"/>
              </a:rPr>
              <a:t>l (</a:t>
            </a:r>
            <a:r>
              <a:rPr lang="zh-CN" altLang="en-US" sz="2200" b="0" dirty="0">
                <a:latin typeface="宋体" panose="02010600030101010101" pitchFamily="2" charset="-122"/>
              </a:rPr>
              <a:t>多线程进程</a:t>
            </a:r>
            <a:r>
              <a:rPr lang="en-US" altLang="zh-CN" sz="2200" b="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1755" name="Rectangle 11"/>
          <p:cNvSpPr/>
          <p:nvPr/>
        </p:nvSpPr>
        <p:spPr>
          <a:xfrm>
            <a:off x="4139952" y="5913165"/>
            <a:ext cx="4877050" cy="431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zh-CN" altLang="en-US" sz="2600" b="0" dirty="0">
                <a:latin typeface="宋体" panose="02010600030101010101" pitchFamily="2" charset="-122"/>
              </a:rPr>
              <a:t>进程状态为</a:t>
            </a:r>
            <a:r>
              <a:rPr lang="en-US" altLang="zh-CN" sz="2600" b="0" dirty="0" err="1">
                <a:latin typeface="宋体" panose="02010600030101010101" pitchFamily="2" charset="-122"/>
              </a:rPr>
              <a:t>Ssl</a:t>
            </a:r>
            <a:r>
              <a:rPr lang="en-US" altLang="zh-CN" sz="2600" b="0" dirty="0">
                <a:latin typeface="宋体" panose="02010600030101010101" pitchFamily="2" charset="-122"/>
              </a:rPr>
              <a:t>,</a:t>
            </a:r>
            <a:r>
              <a:rPr lang="zh-CN" altLang="en-US" sz="2600" b="0" dirty="0">
                <a:latin typeface="宋体" panose="02010600030101010101" pitchFamily="2" charset="-122"/>
              </a:rPr>
              <a:t>请描述进程状态</a:t>
            </a:r>
            <a:endParaRPr lang="en-US" altLang="zh-CN" sz="2600" b="0" dirty="0">
              <a:latin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9AAA8D-0441-4846-A255-20EF7F6AB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1730"/>
            <a:ext cx="7109298" cy="24999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81000" y="336568"/>
            <a:ext cx="8280400" cy="543326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>
                <a:latin typeface="+mn-ea"/>
                <a:ea typeface="+mn-ea"/>
              </a:rPr>
              <a:t>进程的</a:t>
            </a:r>
            <a:r>
              <a:rPr lang="en-US" altLang="zh-CN" dirty="0">
                <a:latin typeface="+mn-ea"/>
                <a:ea typeface="+mn-ea"/>
              </a:rPr>
              <a:t>id – getpid(),getppid()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381000" y="914400"/>
            <a:ext cx="8367713" cy="3522663"/>
          </a:xfrm>
          <a:ln/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dirty="0">
                <a:latin typeface="+mn-ea"/>
              </a:rPr>
              <a:t>系统调用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+mn-ea"/>
              </a:rPr>
              <a:t> 	#include &lt;sys/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types.h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&gt;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+mn-ea"/>
              </a:rPr>
              <a:t> 	#include &lt;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unistd.h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&gt;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pid_t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getpid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(void);  //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获取自己的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pid</a:t>
            </a:r>
            <a:endParaRPr lang="en-US" altLang="zh-CN" dirty="0">
              <a:solidFill>
                <a:schemeClr val="accent2"/>
              </a:solidFill>
              <a:latin typeface="+mn-ea"/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pid_t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getppid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(void);//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获取父进程的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</a:rPr>
              <a:t>pid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  <a:p>
            <a:pPr lvl="0"/>
            <a:r>
              <a:rPr lang="zh-CN" altLang="en-US" dirty="0">
                <a:latin typeface="+mn-ea"/>
              </a:rPr>
              <a:t>并发进程最大数</a:t>
            </a:r>
          </a:p>
          <a:p>
            <a:pPr lvl="1"/>
            <a:r>
              <a:rPr lang="zh-CN" altLang="en-US" dirty="0">
                <a:latin typeface="+mn-ea"/>
              </a:rPr>
              <a:t>默认设置：</a:t>
            </a:r>
            <a:r>
              <a:rPr lang="en-US" altLang="zh-CN" dirty="0">
                <a:latin typeface="+mn-ea"/>
              </a:rPr>
              <a:t>32768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short int</a:t>
            </a:r>
            <a:r>
              <a:rPr lang="zh-CN" altLang="en-US" dirty="0">
                <a:latin typeface="+mn-ea"/>
              </a:rPr>
              <a:t>的最大值）</a:t>
            </a:r>
          </a:p>
          <a:p>
            <a:pPr lvl="1"/>
            <a:r>
              <a:rPr lang="en-US" altLang="zh-CN" dirty="0">
                <a:latin typeface="+mn-ea"/>
              </a:rPr>
              <a:t>/proc/sys/kernel/pid_max : </a:t>
            </a:r>
            <a:r>
              <a:rPr lang="zh-CN" altLang="en-US" dirty="0">
                <a:latin typeface="+mn-ea"/>
              </a:rPr>
              <a:t>可根据情况设置</a:t>
            </a:r>
          </a:p>
          <a:p>
            <a:pPr lvl="0"/>
            <a:r>
              <a:rPr lang="zh-CN" altLang="en-US" dirty="0">
                <a:latin typeface="+mn-ea"/>
              </a:rPr>
              <a:t>范例：</a:t>
            </a: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81128"/>
            <a:ext cx="7237734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view">
            <a:extLst>
              <a:ext uri="{FF2B5EF4-FFF2-40B4-BE49-F238E27FC236}">
                <a16:creationId xmlns:a16="http://schemas.microsoft.com/office/drawing/2014/main" id="{934E5190-8E66-D4F3-C24B-758DE6FF0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3638"/>
            <a:ext cx="7200800" cy="55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ADCEF6-93E3-C439-A92A-6738DB9FC5FB}"/>
              </a:ext>
            </a:extLst>
          </p:cNvPr>
          <p:cNvSpPr txBox="1"/>
          <p:nvPr/>
        </p:nvSpPr>
        <p:spPr>
          <a:xfrm>
            <a:off x="323528" y="332656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用户空间 </a:t>
            </a:r>
            <a:r>
              <a:rPr lang="en-US" altLang="zh-CN" sz="2000" dirty="0">
                <a:latin typeface="+mn-ea"/>
                <a:ea typeface="+mn-ea"/>
              </a:rPr>
              <a:t>vs. </a:t>
            </a:r>
            <a:r>
              <a:rPr lang="zh-CN" altLang="en-US" sz="2000" dirty="0">
                <a:latin typeface="+mn-ea"/>
                <a:ea typeface="+mn-ea"/>
              </a:rPr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23598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323528" y="266055"/>
            <a:ext cx="8280400" cy="720725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>
                <a:latin typeface="+mn-ea"/>
                <a:ea typeface="+mn-ea"/>
              </a:rPr>
              <a:t>创建一个新的进程 </a:t>
            </a:r>
            <a:r>
              <a:rPr lang="en-US" altLang="zh-CN" dirty="0">
                <a:latin typeface="+mn-ea"/>
                <a:ea typeface="+mn-ea"/>
              </a:rPr>
              <a:t>– fork()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xfrm>
            <a:off x="326794" y="989013"/>
            <a:ext cx="3903663" cy="5257800"/>
          </a:xfrm>
          <a:ln/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b="0" dirty="0">
                <a:latin typeface="+mn-ea"/>
              </a:rPr>
              <a:t>语法</a:t>
            </a:r>
            <a:endParaRPr lang="zh-CN" altLang="en-US" sz="2400" b="0" dirty="0">
              <a:latin typeface="+mn-ea"/>
            </a:endParaRPr>
          </a:p>
          <a:p>
            <a:pPr lvl="0"/>
            <a:endParaRPr lang="zh-CN" altLang="en-US" sz="2400" b="0" dirty="0">
              <a:latin typeface="+mn-ea"/>
            </a:endParaRPr>
          </a:p>
          <a:p>
            <a:pPr lvl="0"/>
            <a:endParaRPr lang="zh-CN" altLang="en-US" sz="2400" b="0" dirty="0">
              <a:latin typeface="+mn-ea"/>
            </a:endParaRPr>
          </a:p>
          <a:p>
            <a:pPr lvl="0"/>
            <a:endParaRPr lang="zh-CN" altLang="en-US" sz="2400" b="0" dirty="0">
              <a:latin typeface="+mn-ea"/>
            </a:endParaRPr>
          </a:p>
          <a:p>
            <a:pPr lvl="1"/>
            <a:r>
              <a:rPr lang="zh-CN" altLang="en-US" b="0" dirty="0">
                <a:latin typeface="+mn-ea"/>
              </a:rPr>
              <a:t>通过复制调用进程创建子进程</a:t>
            </a:r>
            <a:endParaRPr lang="en-US" altLang="zh-CN" b="0" dirty="0">
              <a:latin typeface="+mn-ea"/>
            </a:endParaRPr>
          </a:p>
          <a:p>
            <a:pPr marL="457200" lvl="1" indent="0">
              <a:buNone/>
            </a:pPr>
            <a:endParaRPr lang="zh-CN" altLang="en-US" b="0" dirty="0">
              <a:latin typeface="+mn-ea"/>
            </a:endParaRPr>
          </a:p>
          <a:p>
            <a:pPr lvl="1"/>
            <a:r>
              <a:rPr lang="zh-CN" altLang="en-US" b="0" dirty="0">
                <a:latin typeface="+mn-ea"/>
              </a:rPr>
              <a:t>返回值</a:t>
            </a:r>
          </a:p>
          <a:p>
            <a:pPr lvl="2"/>
            <a:r>
              <a:rPr lang="zh-CN" altLang="en-US" dirty="0">
                <a:latin typeface="+mn-ea"/>
              </a:rPr>
              <a:t>子进程：</a:t>
            </a:r>
            <a:r>
              <a:rPr lang="en-US" altLang="zh-CN" dirty="0">
                <a:latin typeface="+mn-ea"/>
              </a:rPr>
              <a:t>0</a:t>
            </a:r>
          </a:p>
          <a:p>
            <a:pPr lvl="2"/>
            <a:r>
              <a:rPr lang="zh-CN" altLang="en-US" dirty="0">
                <a:latin typeface="+mn-ea"/>
              </a:rPr>
              <a:t>父进程：子进程</a:t>
            </a:r>
            <a:r>
              <a:rPr lang="en-US" altLang="zh-CN" dirty="0">
                <a:latin typeface="+mn-ea"/>
              </a:rPr>
              <a:t>ID</a:t>
            </a:r>
          </a:p>
          <a:p>
            <a:pPr marL="914400" lvl="2" indent="0">
              <a:buNone/>
            </a:pPr>
            <a:endParaRPr lang="en-US" altLang="zh-CN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出错： </a:t>
            </a:r>
            <a:r>
              <a:rPr lang="en-US" altLang="zh-CN" sz="2400" dirty="0">
                <a:latin typeface="+mn-ea"/>
              </a:rPr>
              <a:t>-1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1" y="1540371"/>
            <a:ext cx="3849129" cy="100756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05" y="538881"/>
            <a:ext cx="2095500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Line 6"/>
          <p:cNvSpPr/>
          <p:nvPr/>
        </p:nvSpPr>
        <p:spPr>
          <a:xfrm>
            <a:off x="4931792" y="3275731"/>
            <a:ext cx="41036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 Box 7"/>
          <p:cNvSpPr txBox="1"/>
          <p:nvPr/>
        </p:nvSpPr>
        <p:spPr>
          <a:xfrm>
            <a:off x="7379717" y="2628031"/>
            <a:ext cx="15367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000" b="0" dirty="0"/>
              <a:t>fork()</a:t>
            </a:r>
            <a:r>
              <a:rPr lang="zh-CN" altLang="en-US" sz="2000" b="0" dirty="0"/>
              <a:t>执行前</a:t>
            </a:r>
          </a:p>
        </p:txBody>
      </p:sp>
      <p:pic>
        <p:nvPicPr>
          <p:cNvPr id="34824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563069"/>
            <a:ext cx="4476750" cy="2962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5" name="Text Box 9"/>
          <p:cNvSpPr txBox="1"/>
          <p:nvPr/>
        </p:nvSpPr>
        <p:spPr>
          <a:xfrm>
            <a:off x="4571429" y="5363294"/>
            <a:ext cx="14859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b="0" dirty="0">
                <a:solidFill>
                  <a:srgbClr val="FF3300"/>
                </a:solidFill>
              </a:rPr>
              <a:t>pid=</a:t>
            </a:r>
            <a:r>
              <a:rPr lang="zh-CN" altLang="en-US" sz="1400" b="0" dirty="0">
                <a:solidFill>
                  <a:srgbClr val="FF3300"/>
                </a:solidFill>
              </a:rPr>
              <a:t>子进程</a:t>
            </a:r>
            <a:r>
              <a:rPr lang="en-US" altLang="zh-CN" sz="1400" b="0" dirty="0">
                <a:solidFill>
                  <a:srgbClr val="FF3300"/>
                </a:solidFill>
              </a:rPr>
              <a:t>id</a:t>
            </a:r>
          </a:p>
        </p:txBody>
      </p:sp>
      <p:sp>
        <p:nvSpPr>
          <p:cNvPr id="34826" name="Text Box 10"/>
          <p:cNvSpPr txBox="1"/>
          <p:nvPr/>
        </p:nvSpPr>
        <p:spPr>
          <a:xfrm>
            <a:off x="6947917" y="5436319"/>
            <a:ext cx="7493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b="0" dirty="0">
                <a:solidFill>
                  <a:srgbClr val="FF3300"/>
                </a:solidFill>
              </a:rPr>
              <a:t>pid=0</a:t>
            </a:r>
          </a:p>
        </p:txBody>
      </p:sp>
      <p:sp>
        <p:nvSpPr>
          <p:cNvPr id="34827" name="Text Box 11"/>
          <p:cNvSpPr txBox="1"/>
          <p:nvPr/>
        </p:nvSpPr>
        <p:spPr>
          <a:xfrm>
            <a:off x="7379717" y="3275731"/>
            <a:ext cx="15367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000" b="0" dirty="0"/>
              <a:t>fork()</a:t>
            </a:r>
            <a:r>
              <a:rPr lang="zh-CN" altLang="en-US" sz="2000" b="0" dirty="0"/>
              <a:t>执行后</a:t>
            </a:r>
            <a:endParaRPr lang="en-US" altLang="zh-CN" sz="2000" b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35</a:t>
            </a:fld>
            <a:endParaRPr lang="zh-CN" altLang="en-US" sz="14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title"/>
          </p:nvPr>
        </p:nvSpPr>
        <p:spPr>
          <a:xfrm>
            <a:off x="527934" y="360484"/>
            <a:ext cx="8280400" cy="565009"/>
          </a:xfrm>
          <a:ln/>
        </p:spPr>
        <p:txBody>
          <a:bodyPr vert="horz" wrap="square" lIns="92075" tIns="46038" rIns="92075" bIns="46038" anchor="b"/>
          <a:lstStyle/>
          <a:p>
            <a:pPr lvl="0" eaLnBrk="1" hangingPunct="1"/>
            <a:r>
              <a:rPr lang="en-US" altLang="zh-CN" dirty="0">
                <a:latin typeface="+mn-ea"/>
                <a:ea typeface="+mn-ea"/>
              </a:rPr>
              <a:t>fork </a:t>
            </a:r>
            <a:r>
              <a:rPr lang="zh-CN" altLang="en-US" dirty="0">
                <a:latin typeface="+mn-ea"/>
                <a:ea typeface="+mn-ea"/>
              </a:rPr>
              <a:t>是如何工作的？</a:t>
            </a:r>
            <a:r>
              <a:rPr lang="en-US" altLang="zh-CN" dirty="0">
                <a:latin typeface="+mn-ea"/>
                <a:ea typeface="+mn-ea"/>
              </a:rPr>
              <a:t>(1)</a:t>
            </a:r>
          </a:p>
        </p:txBody>
      </p:sp>
      <p:sp>
        <p:nvSpPr>
          <p:cNvPr id="36867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 eaLnBrk="1" hangingPunct="1"/>
            <a:endParaRPr lang="zh-CN" altLang="zh-CN" dirty="0"/>
          </a:p>
          <a:p>
            <a:pPr lvl="0" eaLnBrk="1" hangingPunct="1"/>
            <a:endParaRPr lang="zh-CN" altLang="zh-CN" dirty="0"/>
          </a:p>
        </p:txBody>
      </p:sp>
      <p:sp>
        <p:nvSpPr>
          <p:cNvPr id="36869" name="Line 8"/>
          <p:cNvSpPr/>
          <p:nvPr/>
        </p:nvSpPr>
        <p:spPr>
          <a:xfrm flipH="1">
            <a:off x="3124200" y="2085975"/>
            <a:ext cx="685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9"/>
          <p:cNvSpPr/>
          <p:nvPr/>
        </p:nvSpPr>
        <p:spPr>
          <a:xfrm flipH="1">
            <a:off x="3124200" y="1704975"/>
            <a:ext cx="16764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1" name="AutoShape 10"/>
          <p:cNvSpPr/>
          <p:nvPr/>
        </p:nvSpPr>
        <p:spPr>
          <a:xfrm>
            <a:off x="1143000" y="1400175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72" name="Rectangle 11"/>
          <p:cNvSpPr/>
          <p:nvPr/>
        </p:nvSpPr>
        <p:spPr>
          <a:xfrm>
            <a:off x="1295400" y="1476375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73" name="Text Box 12"/>
          <p:cNvSpPr txBox="1"/>
          <p:nvPr/>
        </p:nvSpPr>
        <p:spPr>
          <a:xfrm>
            <a:off x="1374775" y="1658938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6874" name="Rectangle 13"/>
          <p:cNvSpPr/>
          <p:nvPr/>
        </p:nvSpPr>
        <p:spPr>
          <a:xfrm>
            <a:off x="1295400" y="2239963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75" name="Rectangle 15"/>
          <p:cNvSpPr/>
          <p:nvPr/>
        </p:nvSpPr>
        <p:spPr>
          <a:xfrm>
            <a:off x="2136775" y="1858963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76" name="Text Box 16"/>
          <p:cNvSpPr txBox="1"/>
          <p:nvPr/>
        </p:nvSpPr>
        <p:spPr>
          <a:xfrm>
            <a:off x="2133600" y="1855788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6877" name="Text Box 17"/>
          <p:cNvSpPr txBox="1"/>
          <p:nvPr/>
        </p:nvSpPr>
        <p:spPr>
          <a:xfrm>
            <a:off x="2133600" y="1474788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6878" name="AutoShape 18"/>
          <p:cNvSpPr/>
          <p:nvPr/>
        </p:nvSpPr>
        <p:spPr>
          <a:xfrm>
            <a:off x="3810000" y="1933575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79" name="AutoShape 19"/>
          <p:cNvSpPr/>
          <p:nvPr/>
        </p:nvSpPr>
        <p:spPr>
          <a:xfrm>
            <a:off x="3962400" y="2085975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80" name="Rectangle 20"/>
          <p:cNvSpPr/>
          <p:nvPr/>
        </p:nvSpPr>
        <p:spPr>
          <a:xfrm>
            <a:off x="4114800" y="2238375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36881" name="AutoShape 21"/>
          <p:cNvSpPr/>
          <p:nvPr/>
        </p:nvSpPr>
        <p:spPr>
          <a:xfrm>
            <a:off x="4800600" y="1171575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82" name="AutoShape 22"/>
          <p:cNvSpPr/>
          <p:nvPr/>
        </p:nvSpPr>
        <p:spPr>
          <a:xfrm>
            <a:off x="4953000" y="1323975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83" name="Rectangle 23"/>
          <p:cNvSpPr/>
          <p:nvPr/>
        </p:nvSpPr>
        <p:spPr>
          <a:xfrm>
            <a:off x="5105400" y="1476375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Resources</a:t>
            </a:r>
          </a:p>
        </p:txBody>
      </p:sp>
      <p:sp>
        <p:nvSpPr>
          <p:cNvPr id="36884" name="Freeform 24"/>
          <p:cNvSpPr/>
          <p:nvPr/>
        </p:nvSpPr>
        <p:spPr>
          <a:xfrm>
            <a:off x="736600" y="1704975"/>
            <a:ext cx="558800" cy="14478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5" name="Text Box 25"/>
          <p:cNvSpPr txBox="1"/>
          <p:nvPr/>
        </p:nvSpPr>
        <p:spPr>
          <a:xfrm>
            <a:off x="1604963" y="1009650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25</a:t>
            </a:r>
          </a:p>
        </p:txBody>
      </p:sp>
      <p:sp>
        <p:nvSpPr>
          <p:cNvPr id="36886" name="Rectangle 26"/>
          <p:cNvSpPr/>
          <p:nvPr/>
        </p:nvSpPr>
        <p:spPr>
          <a:xfrm>
            <a:off x="990600" y="3152775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36887" name="Line 27"/>
          <p:cNvSpPr/>
          <p:nvPr/>
        </p:nvSpPr>
        <p:spPr>
          <a:xfrm>
            <a:off x="533400" y="3305175"/>
            <a:ext cx="4572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Rectangle 29"/>
          <p:cNvSpPr/>
          <p:nvPr/>
        </p:nvSpPr>
        <p:spPr>
          <a:xfrm>
            <a:off x="1754188" y="2193925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36889" name="Freeform 30"/>
          <p:cNvSpPr/>
          <p:nvPr/>
        </p:nvSpPr>
        <p:spPr>
          <a:xfrm>
            <a:off x="3343275" y="3217863"/>
            <a:ext cx="1905000" cy="1981200"/>
          </a:xfrm>
          <a:custGeom>
            <a:avLst/>
            <a:gdLst>
              <a:gd name="txL" fmla="*/ 0 w 480"/>
              <a:gd name="txT" fmla="*/ 0 h 1312"/>
              <a:gd name="txR" fmla="*/ 480 w 480"/>
              <a:gd name="txB" fmla="*/ 1312 h 131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80" h="1312">
                <a:moveTo>
                  <a:pt x="0" y="64"/>
                </a:moveTo>
                <a:cubicBezTo>
                  <a:pt x="152" y="32"/>
                  <a:pt x="304" y="0"/>
                  <a:pt x="384" y="208"/>
                </a:cubicBezTo>
                <a:cubicBezTo>
                  <a:pt x="464" y="416"/>
                  <a:pt x="464" y="1128"/>
                  <a:pt x="480" y="1312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0" name="AutoShape 31"/>
          <p:cNvSpPr/>
          <p:nvPr/>
        </p:nvSpPr>
        <p:spPr>
          <a:xfrm>
            <a:off x="4824413" y="51816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6891" name="Text Box 32"/>
          <p:cNvSpPr txBox="1"/>
          <p:nvPr/>
        </p:nvSpPr>
        <p:spPr>
          <a:xfrm>
            <a:off x="5281613" y="5483225"/>
            <a:ext cx="712787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Linux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latin typeface="Comic Sans MS" panose="030F0702030302020204" pitchFamily="66" charset="0"/>
              </a:rPr>
              <a:t>36</a:t>
            </a:fld>
            <a:endParaRPr lang="zh-CN" altLang="en-US" sz="1400" b="0" dirty="0">
              <a:latin typeface="Comic Sans MS" panose="030F0702030302020204" pitchFamily="66" charset="0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title"/>
          </p:nvPr>
        </p:nvSpPr>
        <p:spPr>
          <a:xfrm>
            <a:off x="431800" y="330059"/>
            <a:ext cx="8280400" cy="630379"/>
          </a:xfrm>
          <a:ln/>
        </p:spPr>
        <p:txBody>
          <a:bodyPr vert="horz" wrap="square" lIns="92075" tIns="46038" rIns="92075" bIns="46038" anchor="b"/>
          <a:lstStyle/>
          <a:p>
            <a:pPr lvl="0" eaLnBrk="1" hangingPunct="1"/>
            <a:r>
              <a:rPr lang="en-US" altLang="zh-CN" dirty="0">
                <a:solidFill>
                  <a:schemeClr val="tx1"/>
                </a:solidFill>
              </a:rPr>
              <a:t>fork </a:t>
            </a:r>
            <a:r>
              <a:rPr lang="zh-CN" altLang="en-US" dirty="0">
                <a:solidFill>
                  <a:schemeClr val="tx1"/>
                </a:solidFill>
              </a:rPr>
              <a:t>是怎么工作的？ 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7891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 eaLnBrk="1" hangingPunct="1"/>
            <a:endParaRPr lang="zh-CN" altLang="zh-CN" dirty="0"/>
          </a:p>
          <a:p>
            <a:pPr lvl="0" eaLnBrk="1" hangingPunct="1"/>
            <a:endParaRPr lang="zh-CN" altLang="zh-CN" dirty="0"/>
          </a:p>
        </p:txBody>
      </p:sp>
      <p:sp>
        <p:nvSpPr>
          <p:cNvPr id="37893" name="Line 4"/>
          <p:cNvSpPr/>
          <p:nvPr/>
        </p:nvSpPr>
        <p:spPr>
          <a:xfrm flipH="1">
            <a:off x="2743200" y="2209800"/>
            <a:ext cx="685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Line 5"/>
          <p:cNvSpPr/>
          <p:nvPr/>
        </p:nvSpPr>
        <p:spPr>
          <a:xfrm flipH="1">
            <a:off x="2743200" y="1828800"/>
            <a:ext cx="16764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AutoShape 6"/>
          <p:cNvSpPr/>
          <p:nvPr/>
        </p:nvSpPr>
        <p:spPr>
          <a:xfrm>
            <a:off x="7620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896" name="Rectangle 7"/>
          <p:cNvSpPr/>
          <p:nvPr/>
        </p:nvSpPr>
        <p:spPr>
          <a:xfrm>
            <a:off x="9144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897" name="Text Box 8"/>
          <p:cNvSpPr txBox="1"/>
          <p:nvPr/>
        </p:nvSpPr>
        <p:spPr>
          <a:xfrm>
            <a:off x="9937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7898" name="Rectangle 9"/>
          <p:cNvSpPr/>
          <p:nvPr/>
        </p:nvSpPr>
        <p:spPr>
          <a:xfrm>
            <a:off x="9144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37899" name="Rectangle 11"/>
          <p:cNvSpPr/>
          <p:nvPr/>
        </p:nvSpPr>
        <p:spPr>
          <a:xfrm>
            <a:off x="17557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900" name="Text Box 12"/>
          <p:cNvSpPr txBox="1"/>
          <p:nvPr/>
        </p:nvSpPr>
        <p:spPr>
          <a:xfrm>
            <a:off x="17526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7901" name="Text Box 13"/>
          <p:cNvSpPr txBox="1"/>
          <p:nvPr/>
        </p:nvSpPr>
        <p:spPr>
          <a:xfrm>
            <a:off x="17526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7902" name="AutoShape 14"/>
          <p:cNvSpPr/>
          <p:nvPr/>
        </p:nvSpPr>
        <p:spPr>
          <a:xfrm>
            <a:off x="3429000" y="2057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903" name="AutoShape 15"/>
          <p:cNvSpPr/>
          <p:nvPr/>
        </p:nvSpPr>
        <p:spPr>
          <a:xfrm>
            <a:off x="3581400" y="2209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904" name="Rectangle 16"/>
          <p:cNvSpPr/>
          <p:nvPr/>
        </p:nvSpPr>
        <p:spPr>
          <a:xfrm>
            <a:off x="3733800" y="2362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37905" name="AutoShape 17"/>
          <p:cNvSpPr/>
          <p:nvPr/>
        </p:nvSpPr>
        <p:spPr>
          <a:xfrm>
            <a:off x="44196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906" name="AutoShape 18"/>
          <p:cNvSpPr/>
          <p:nvPr/>
        </p:nvSpPr>
        <p:spPr>
          <a:xfrm>
            <a:off x="4572000" y="1447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907" name="Rectangle 19"/>
          <p:cNvSpPr/>
          <p:nvPr/>
        </p:nvSpPr>
        <p:spPr>
          <a:xfrm>
            <a:off x="4724400" y="1600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Resources</a:t>
            </a:r>
          </a:p>
        </p:txBody>
      </p:sp>
      <p:sp>
        <p:nvSpPr>
          <p:cNvPr id="37908" name="Freeform 20"/>
          <p:cNvSpPr/>
          <p:nvPr/>
        </p:nvSpPr>
        <p:spPr>
          <a:xfrm>
            <a:off x="381000" y="1752600"/>
            <a:ext cx="482600" cy="14478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21"/>
          <p:cNvSpPr/>
          <p:nvPr/>
        </p:nvSpPr>
        <p:spPr>
          <a:xfrm>
            <a:off x="228600" y="3581400"/>
            <a:ext cx="4572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0" name="Text Box 22"/>
          <p:cNvSpPr txBox="1"/>
          <p:nvPr/>
        </p:nvSpPr>
        <p:spPr>
          <a:xfrm>
            <a:off x="12239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25</a:t>
            </a:r>
          </a:p>
        </p:txBody>
      </p:sp>
      <p:sp>
        <p:nvSpPr>
          <p:cNvPr id="37911" name="Rectangle 37"/>
          <p:cNvSpPr/>
          <p:nvPr/>
        </p:nvSpPr>
        <p:spPr>
          <a:xfrm>
            <a:off x="762000" y="32004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37912" name="AutoShape 40"/>
          <p:cNvSpPr/>
          <p:nvPr/>
        </p:nvSpPr>
        <p:spPr>
          <a:xfrm>
            <a:off x="4038600" y="5334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7913" name="Text Box 41"/>
          <p:cNvSpPr txBox="1"/>
          <p:nvPr/>
        </p:nvSpPr>
        <p:spPr>
          <a:xfrm>
            <a:off x="4495800" y="5635625"/>
            <a:ext cx="712788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37914" name="Text Box 42"/>
          <p:cNvSpPr txBox="1"/>
          <p:nvPr/>
        </p:nvSpPr>
        <p:spPr>
          <a:xfrm>
            <a:off x="2743200" y="3197225"/>
            <a:ext cx="7699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26</a:t>
            </a:r>
          </a:p>
        </p:txBody>
      </p:sp>
      <p:grpSp>
        <p:nvGrpSpPr>
          <p:cNvPr id="37915" name="Group 45"/>
          <p:cNvGrpSpPr/>
          <p:nvPr/>
        </p:nvGrpSpPr>
        <p:grpSpPr>
          <a:xfrm>
            <a:off x="4953000" y="1133475"/>
            <a:ext cx="3962400" cy="5267325"/>
            <a:chOff x="0" y="0"/>
            <a:chExt cx="2496" cy="3318"/>
          </a:xfrm>
        </p:grpSpPr>
        <p:sp>
          <p:nvSpPr>
            <p:cNvPr id="37916" name="Freeform 35"/>
            <p:cNvSpPr/>
            <p:nvPr/>
          </p:nvSpPr>
          <p:spPr>
            <a:xfrm>
              <a:off x="912" y="390"/>
              <a:ext cx="336" cy="864"/>
            </a:xfrm>
            <a:custGeom>
              <a:avLst/>
              <a:gdLst>
                <a:gd name="txL" fmla="*/ 0 w 352"/>
                <a:gd name="txT" fmla="*/ 0 h 856"/>
                <a:gd name="txR" fmla="*/ 352 w 352"/>
                <a:gd name="txB" fmla="*/ 856 h 856"/>
              </a:gdLst>
              <a:ahLst/>
              <a:cxnLst>
                <a:cxn ang="0">
                  <a:pos x="242" y="40"/>
                </a:cxn>
                <a:cxn ang="0">
                  <a:pos x="11" y="144"/>
                </a:cxn>
                <a:cxn ang="0">
                  <a:pos x="176" y="921"/>
                </a:cxn>
              </a:cxnLst>
              <a:rect l="txL" t="txT" r="txR" b="txB"/>
              <a:pathLst>
                <a:path w="352" h="856">
                  <a:moveTo>
                    <a:pt x="352" y="40"/>
                  </a:moveTo>
                  <a:cubicBezTo>
                    <a:pt x="192" y="20"/>
                    <a:pt x="32" y="0"/>
                    <a:pt x="16" y="136"/>
                  </a:cubicBezTo>
                  <a:cubicBezTo>
                    <a:pt x="0" y="272"/>
                    <a:pt x="128" y="564"/>
                    <a:pt x="256" y="856"/>
                  </a:cubicBezTo>
                </a:path>
              </a:pathLst>
            </a:custGeom>
            <a:noFill/>
            <a:ln w="19050" cap="flat" cmpd="sng">
              <a:solidFill>
                <a:srgbClr val="808080">
                  <a:alpha val="100000"/>
                </a:srgbClr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23"/>
            <p:cNvSpPr/>
            <p:nvPr/>
          </p:nvSpPr>
          <p:spPr>
            <a:xfrm flipH="1">
              <a:off x="0" y="774"/>
              <a:ext cx="1152" cy="0"/>
            </a:xfrm>
            <a:prstGeom prst="line">
              <a:avLst/>
            </a:prstGeom>
            <a:ln w="9525" cap="flat" cmpd="sng">
              <a:solidFill>
                <a:srgbClr val="80808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24"/>
            <p:cNvSpPr/>
            <p:nvPr/>
          </p:nvSpPr>
          <p:spPr>
            <a:xfrm flipH="1">
              <a:off x="624" y="342"/>
              <a:ext cx="528" cy="0"/>
            </a:xfrm>
            <a:prstGeom prst="line">
              <a:avLst/>
            </a:prstGeom>
            <a:ln w="9525" cap="flat" cmpd="sng">
              <a:solidFill>
                <a:srgbClr val="80808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AutoShape 25"/>
            <p:cNvSpPr/>
            <p:nvPr/>
          </p:nvSpPr>
          <p:spPr>
            <a:xfrm>
              <a:off x="1152" y="246"/>
              <a:ext cx="1200" cy="76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zh-CN" altLang="en-US" sz="2800" b="0" dirty="0">
                <a:latin typeface="Comic Sans MS" panose="030F0702030302020204" pitchFamily="66" charset="0"/>
              </a:endParaRPr>
            </a:p>
          </p:txBody>
        </p:sp>
        <p:sp>
          <p:nvSpPr>
            <p:cNvPr id="37920" name="Rectangle 26"/>
            <p:cNvSpPr/>
            <p:nvPr/>
          </p:nvSpPr>
          <p:spPr>
            <a:xfrm>
              <a:off x="1248" y="294"/>
              <a:ext cx="480" cy="43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zh-CN" altLang="en-US" sz="2800" b="0" dirty="0">
                <a:latin typeface="Comic Sans MS" panose="030F0702030302020204" pitchFamily="66" charset="0"/>
              </a:endParaRPr>
            </a:p>
          </p:txBody>
        </p:sp>
        <p:sp>
          <p:nvSpPr>
            <p:cNvPr id="37921" name="Text Box 27"/>
            <p:cNvSpPr txBox="1"/>
            <p:nvPr/>
          </p:nvSpPr>
          <p:spPr>
            <a:xfrm>
              <a:off x="1298" y="409"/>
              <a:ext cx="365" cy="212"/>
            </a:xfrm>
            <a:prstGeom prst="rect">
              <a:avLst/>
            </a:prstGeom>
            <a:solidFill>
              <a:srgbClr val="F8F8F8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Text</a:t>
              </a:r>
            </a:p>
          </p:txBody>
        </p:sp>
        <p:sp>
          <p:nvSpPr>
            <p:cNvPr id="37922" name="Rectangle 28"/>
            <p:cNvSpPr/>
            <p:nvPr/>
          </p:nvSpPr>
          <p:spPr>
            <a:xfrm>
              <a:off x="1248" y="775"/>
              <a:ext cx="1008" cy="19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PCB</a:t>
              </a:r>
            </a:p>
          </p:txBody>
        </p:sp>
        <p:sp>
          <p:nvSpPr>
            <p:cNvPr id="37923" name="Rectangle 30"/>
            <p:cNvSpPr/>
            <p:nvPr/>
          </p:nvSpPr>
          <p:spPr>
            <a:xfrm>
              <a:off x="1778" y="535"/>
              <a:ext cx="480" cy="192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zh-CN" altLang="en-US" sz="2800" b="0" dirty="0">
                <a:latin typeface="Comic Sans MS" panose="030F0702030302020204" pitchFamily="66" charset="0"/>
              </a:endParaRPr>
            </a:p>
          </p:txBody>
        </p:sp>
        <p:sp>
          <p:nvSpPr>
            <p:cNvPr id="37924" name="Text Box 31"/>
            <p:cNvSpPr txBox="1"/>
            <p:nvPr/>
          </p:nvSpPr>
          <p:spPr>
            <a:xfrm>
              <a:off x="1776" y="533"/>
              <a:ext cx="490" cy="218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Stack</a:t>
              </a:r>
            </a:p>
          </p:txBody>
        </p:sp>
        <p:sp>
          <p:nvSpPr>
            <p:cNvPr id="37925" name="Text Box 32"/>
            <p:cNvSpPr txBox="1"/>
            <p:nvPr/>
          </p:nvSpPr>
          <p:spPr>
            <a:xfrm>
              <a:off x="1776" y="293"/>
              <a:ext cx="480" cy="218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37926" name="Text Box 33"/>
            <p:cNvSpPr txBox="1"/>
            <p:nvPr/>
          </p:nvSpPr>
          <p:spPr>
            <a:xfrm>
              <a:off x="1443" y="0"/>
              <a:ext cx="55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pid = 26</a:t>
              </a:r>
            </a:p>
          </p:txBody>
        </p:sp>
        <p:sp>
          <p:nvSpPr>
            <p:cNvPr id="37927" name="Freeform 34"/>
            <p:cNvSpPr/>
            <p:nvPr/>
          </p:nvSpPr>
          <p:spPr>
            <a:xfrm>
              <a:off x="48" y="918"/>
              <a:ext cx="1104" cy="1728"/>
            </a:xfrm>
            <a:custGeom>
              <a:avLst/>
              <a:gdLst>
                <a:gd name="txL" fmla="*/ 0 w 616"/>
                <a:gd name="txT" fmla="*/ 0 h 2208"/>
                <a:gd name="txR" fmla="*/ 616 w 616"/>
                <a:gd name="txB" fmla="*/ 2208 h 2208"/>
              </a:gdLst>
              <a:ahLst/>
              <a:cxnLst>
                <a:cxn ang="0">
                  <a:pos x="9379" y="311"/>
                </a:cxn>
                <a:cxn ang="0">
                  <a:pos x="9379" y="95"/>
                </a:cxn>
                <a:cxn ang="0">
                  <a:pos x="65586" y="0"/>
                </a:cxn>
              </a:cxnLst>
              <a:rect l="txL" t="txT" r="txR" b="txB"/>
              <a:pathLst>
                <a:path w="616" h="2208">
                  <a:moveTo>
                    <a:pt x="88" y="2208"/>
                  </a:moveTo>
                  <a:cubicBezTo>
                    <a:pt x="44" y="1624"/>
                    <a:pt x="0" y="1040"/>
                    <a:pt x="88" y="672"/>
                  </a:cubicBezTo>
                  <a:cubicBezTo>
                    <a:pt x="176" y="304"/>
                    <a:pt x="396" y="152"/>
                    <a:pt x="616" y="0"/>
                  </a:cubicBezTo>
                </a:path>
              </a:pathLst>
            </a:custGeom>
            <a:noFill/>
            <a:ln w="19050" cap="flat" cmpd="sng">
              <a:solidFill>
                <a:srgbClr val="808080">
                  <a:alpha val="100000"/>
                </a:srgbClr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Rectangle 38"/>
            <p:cNvSpPr/>
            <p:nvPr/>
          </p:nvSpPr>
          <p:spPr>
            <a:xfrm>
              <a:off x="576" y="1254"/>
              <a:ext cx="1920" cy="2064"/>
            </a:xfrm>
            <a:prstGeom prst="rect">
              <a:avLst/>
            </a:prstGeom>
            <a:solidFill>
              <a:srgbClr val="F8F8F8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ret = fork();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switch(ret)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{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    case -1: </a:t>
              </a:r>
            </a:p>
            <a:p>
              <a:pPr marL="457200" lvl="1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b="0" dirty="0"/>
                <a:t>    	perror(“fork”);</a:t>
              </a:r>
            </a:p>
            <a:p>
              <a:pPr marL="457200" lvl="1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b="0" dirty="0"/>
                <a:t>	exit(1);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     case 0:  // I am the child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                 &lt;</a:t>
              </a:r>
              <a:r>
                <a:rPr lang="en-GB" altLang="en-US" sz="1600" i="1" dirty="0"/>
                <a:t>code for child </a:t>
              </a:r>
              <a:r>
                <a:rPr lang="en-GB" altLang="en-US" sz="1600" dirty="0"/>
                <a:t>&gt;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	exit(0);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     default:  // I am parent ...</a:t>
              </a:r>
            </a:p>
            <a:p>
              <a:pPr marL="457200" lvl="1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b="0" dirty="0"/>
                <a:t>  	&lt;</a:t>
              </a:r>
              <a:r>
                <a:rPr lang="en-GB" altLang="en-US" sz="1600" b="0" i="1" dirty="0"/>
                <a:t>code for parent </a:t>
              </a:r>
              <a:r>
                <a:rPr lang="en-GB" altLang="en-US" sz="1600" b="0" dirty="0"/>
                <a:t>&gt;</a:t>
              </a:r>
            </a:p>
            <a:p>
              <a:pPr marL="457200" lvl="1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b="0" dirty="0"/>
                <a:t> 	wait(0);</a:t>
              </a:r>
            </a:p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GB" altLang="en-US" sz="1600" dirty="0"/>
                <a:t>}</a:t>
              </a:r>
            </a:p>
          </p:txBody>
        </p:sp>
        <p:sp>
          <p:nvSpPr>
            <p:cNvPr id="37929" name="Line 39"/>
            <p:cNvSpPr/>
            <p:nvPr/>
          </p:nvSpPr>
          <p:spPr>
            <a:xfrm>
              <a:off x="240" y="1542"/>
              <a:ext cx="288" cy="0"/>
            </a:xfrm>
            <a:prstGeom prst="line">
              <a:avLst/>
            </a:prstGeom>
            <a:ln w="50800" cap="flat" cmpd="dbl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Text Box 43"/>
            <p:cNvSpPr txBox="1"/>
            <p:nvPr/>
          </p:nvSpPr>
          <p:spPr>
            <a:xfrm>
              <a:off x="1988" y="1252"/>
              <a:ext cx="42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400" dirty="0">
                  <a:latin typeface="Times New Roman" panose="02020603050405020304" pitchFamily="18" charset="0"/>
                </a:rPr>
                <a:t>ret = 0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 txBox="1">
            <a:spLocks noGrp="1"/>
          </p:cNvSpPr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37</a:t>
            </a:fld>
            <a:endParaRPr lang="zh-CN" altLang="en-US" sz="14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54063A-4A6F-469F-9DB5-131DAD76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0059"/>
            <a:ext cx="8280400" cy="574816"/>
          </a:xfrm>
        </p:spPr>
        <p:txBody>
          <a:bodyPr/>
          <a:lstStyle/>
          <a:p>
            <a:r>
              <a:rPr lang="en-US" altLang="zh-CN" dirty="0"/>
              <a:t>fork </a:t>
            </a:r>
            <a:r>
              <a:rPr lang="zh-CN" altLang="en-US" dirty="0"/>
              <a:t>是怎么工作的？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8915" name="Rectangle 2"/>
          <p:cNvSpPr>
            <a:spLocks noGrp="1"/>
          </p:cNvSpPr>
          <p:nvPr>
            <p:ph type="body" orient="vert"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 eaLnBrk="1" hangingPunct="1"/>
            <a:endParaRPr lang="zh-CN" altLang="zh-CN" dirty="0"/>
          </a:p>
          <a:p>
            <a:pPr lvl="0" eaLnBrk="1" hangingPunct="1"/>
            <a:endParaRPr lang="zh-CN" altLang="zh-CN" dirty="0"/>
          </a:p>
        </p:txBody>
      </p:sp>
      <p:sp>
        <p:nvSpPr>
          <p:cNvPr id="38917" name="Line 4"/>
          <p:cNvSpPr/>
          <p:nvPr/>
        </p:nvSpPr>
        <p:spPr>
          <a:xfrm flipH="1">
            <a:off x="2743200" y="2209800"/>
            <a:ext cx="685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5"/>
          <p:cNvSpPr/>
          <p:nvPr/>
        </p:nvSpPr>
        <p:spPr>
          <a:xfrm flipH="1">
            <a:off x="2743200" y="1828800"/>
            <a:ext cx="16764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9" name="AutoShape 6"/>
          <p:cNvSpPr/>
          <p:nvPr/>
        </p:nvSpPr>
        <p:spPr>
          <a:xfrm>
            <a:off x="7620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0" name="Rectangle 7"/>
          <p:cNvSpPr/>
          <p:nvPr/>
        </p:nvSpPr>
        <p:spPr>
          <a:xfrm>
            <a:off x="9144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1" name="Text Box 8"/>
          <p:cNvSpPr txBox="1"/>
          <p:nvPr/>
        </p:nvSpPr>
        <p:spPr>
          <a:xfrm>
            <a:off x="9937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8922" name="Rectangle 9"/>
          <p:cNvSpPr/>
          <p:nvPr/>
        </p:nvSpPr>
        <p:spPr>
          <a:xfrm>
            <a:off x="9144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hlink"/>
                </a:solidFill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38923" name="Rectangle 11"/>
          <p:cNvSpPr/>
          <p:nvPr/>
        </p:nvSpPr>
        <p:spPr>
          <a:xfrm>
            <a:off x="17557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4" name="Text Box 12"/>
          <p:cNvSpPr txBox="1"/>
          <p:nvPr/>
        </p:nvSpPr>
        <p:spPr>
          <a:xfrm>
            <a:off x="17526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8925" name="Text Box 13"/>
          <p:cNvSpPr txBox="1"/>
          <p:nvPr/>
        </p:nvSpPr>
        <p:spPr>
          <a:xfrm>
            <a:off x="17526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8926" name="AutoShape 14"/>
          <p:cNvSpPr/>
          <p:nvPr/>
        </p:nvSpPr>
        <p:spPr>
          <a:xfrm>
            <a:off x="3429000" y="2057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7" name="AutoShape 15"/>
          <p:cNvSpPr/>
          <p:nvPr/>
        </p:nvSpPr>
        <p:spPr>
          <a:xfrm>
            <a:off x="3581400" y="2209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8" name="Rectangle 16"/>
          <p:cNvSpPr/>
          <p:nvPr/>
        </p:nvSpPr>
        <p:spPr>
          <a:xfrm>
            <a:off x="3733800" y="2362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38929" name="AutoShape 17"/>
          <p:cNvSpPr/>
          <p:nvPr/>
        </p:nvSpPr>
        <p:spPr>
          <a:xfrm>
            <a:off x="44196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30" name="AutoShape 18"/>
          <p:cNvSpPr/>
          <p:nvPr/>
        </p:nvSpPr>
        <p:spPr>
          <a:xfrm>
            <a:off x="4572000" y="1447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31" name="Rectangle 19"/>
          <p:cNvSpPr/>
          <p:nvPr/>
        </p:nvSpPr>
        <p:spPr>
          <a:xfrm>
            <a:off x="4724400" y="1600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Resources</a:t>
            </a:r>
          </a:p>
        </p:txBody>
      </p:sp>
      <p:sp>
        <p:nvSpPr>
          <p:cNvPr id="38932" name="Freeform 20"/>
          <p:cNvSpPr/>
          <p:nvPr/>
        </p:nvSpPr>
        <p:spPr>
          <a:xfrm>
            <a:off x="381000" y="1752600"/>
            <a:ext cx="482600" cy="14478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3" name="Text Box 21"/>
          <p:cNvSpPr txBox="1"/>
          <p:nvPr/>
        </p:nvSpPr>
        <p:spPr>
          <a:xfrm>
            <a:off x="12239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pid = 25</a:t>
            </a:r>
          </a:p>
        </p:txBody>
      </p:sp>
      <p:sp>
        <p:nvSpPr>
          <p:cNvPr id="38934" name="Line 22"/>
          <p:cNvSpPr/>
          <p:nvPr/>
        </p:nvSpPr>
        <p:spPr>
          <a:xfrm flipH="1">
            <a:off x="4953000" y="2362200"/>
            <a:ext cx="1828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23"/>
          <p:cNvSpPr/>
          <p:nvPr/>
        </p:nvSpPr>
        <p:spPr>
          <a:xfrm flipH="1">
            <a:off x="5943600" y="1676400"/>
            <a:ext cx="8382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6" name="AutoShape 24"/>
          <p:cNvSpPr/>
          <p:nvPr/>
        </p:nvSpPr>
        <p:spPr>
          <a:xfrm>
            <a:off x="67818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37" name="Rectangle 25"/>
          <p:cNvSpPr/>
          <p:nvPr/>
        </p:nvSpPr>
        <p:spPr>
          <a:xfrm>
            <a:off x="69342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38" name="Text Box 26"/>
          <p:cNvSpPr txBox="1"/>
          <p:nvPr/>
        </p:nvSpPr>
        <p:spPr>
          <a:xfrm>
            <a:off x="70135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8939" name="Rectangle 27"/>
          <p:cNvSpPr/>
          <p:nvPr/>
        </p:nvSpPr>
        <p:spPr>
          <a:xfrm>
            <a:off x="69342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hlink"/>
                </a:solidFill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38940" name="Rectangle 29"/>
          <p:cNvSpPr/>
          <p:nvPr/>
        </p:nvSpPr>
        <p:spPr>
          <a:xfrm>
            <a:off x="77755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38941" name="Text Box 30"/>
          <p:cNvSpPr txBox="1"/>
          <p:nvPr/>
        </p:nvSpPr>
        <p:spPr>
          <a:xfrm>
            <a:off x="77724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8942" name="Text Box 31"/>
          <p:cNvSpPr txBox="1"/>
          <p:nvPr/>
        </p:nvSpPr>
        <p:spPr>
          <a:xfrm>
            <a:off x="77724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8943" name="Text Box 32"/>
          <p:cNvSpPr txBox="1"/>
          <p:nvPr/>
        </p:nvSpPr>
        <p:spPr>
          <a:xfrm>
            <a:off x="72437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pid = 26</a:t>
            </a:r>
          </a:p>
        </p:txBody>
      </p:sp>
      <p:sp>
        <p:nvSpPr>
          <p:cNvPr id="38944" name="Freeform 33"/>
          <p:cNvSpPr/>
          <p:nvPr/>
        </p:nvSpPr>
        <p:spPr>
          <a:xfrm>
            <a:off x="6400800" y="1752600"/>
            <a:ext cx="533400" cy="13716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45" name="Rectangle 34"/>
          <p:cNvSpPr/>
          <p:nvPr/>
        </p:nvSpPr>
        <p:spPr>
          <a:xfrm>
            <a:off x="762000" y="32004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38946" name="Rectangle 35"/>
          <p:cNvSpPr/>
          <p:nvPr/>
        </p:nvSpPr>
        <p:spPr>
          <a:xfrm>
            <a:off x="5867400" y="31242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38947" name="AutoShape 36"/>
          <p:cNvSpPr/>
          <p:nvPr/>
        </p:nvSpPr>
        <p:spPr>
          <a:xfrm>
            <a:off x="4038600" y="5334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8948" name="Text Box 37"/>
          <p:cNvSpPr txBox="1"/>
          <p:nvPr/>
        </p:nvSpPr>
        <p:spPr>
          <a:xfrm>
            <a:off x="4495800" y="5635625"/>
            <a:ext cx="712788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38949" name="Line 38"/>
          <p:cNvSpPr/>
          <p:nvPr/>
        </p:nvSpPr>
        <p:spPr>
          <a:xfrm>
            <a:off x="304800" y="5791200"/>
            <a:ext cx="490538" cy="3175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0" name="Freeform 39"/>
          <p:cNvSpPr/>
          <p:nvPr/>
        </p:nvSpPr>
        <p:spPr>
          <a:xfrm>
            <a:off x="381000" y="3657600"/>
            <a:ext cx="406400" cy="2133600"/>
          </a:xfrm>
          <a:custGeom>
            <a:avLst/>
            <a:gdLst>
              <a:gd name="txL" fmla="*/ 0 w 224"/>
              <a:gd name="txT" fmla="*/ 0 h 512"/>
              <a:gd name="txR" fmla="*/ 224 w 224"/>
              <a:gd name="txB" fmla="*/ 512 h 51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4" h="512">
                <a:moveTo>
                  <a:pt x="224" y="32"/>
                </a:moveTo>
                <a:cubicBezTo>
                  <a:pt x="144" y="16"/>
                  <a:pt x="64" y="0"/>
                  <a:pt x="32" y="80"/>
                </a:cubicBezTo>
                <a:cubicBezTo>
                  <a:pt x="0" y="160"/>
                  <a:pt x="32" y="440"/>
                  <a:pt x="32" y="512"/>
                </a:cubicBezTo>
              </a:path>
            </a:pathLst>
          </a:custGeom>
          <a:noFill/>
          <a:ln w="50800" cap="flat" cmpd="sng">
            <a:solidFill>
              <a:schemeClr val="hlink">
                <a:alpha val="100000"/>
              </a:scheme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1" name="Text Box 40"/>
          <p:cNvSpPr txBox="1"/>
          <p:nvPr/>
        </p:nvSpPr>
        <p:spPr>
          <a:xfrm>
            <a:off x="2743200" y="3197225"/>
            <a:ext cx="7699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26</a:t>
            </a:r>
          </a:p>
        </p:txBody>
      </p:sp>
      <p:sp>
        <p:nvSpPr>
          <p:cNvPr id="38952" name="Text Box 41"/>
          <p:cNvSpPr txBox="1"/>
          <p:nvPr/>
        </p:nvSpPr>
        <p:spPr>
          <a:xfrm>
            <a:off x="8108950" y="3121025"/>
            <a:ext cx="6810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0</a:t>
            </a:r>
          </a:p>
        </p:txBody>
      </p:sp>
      <p:sp>
        <p:nvSpPr>
          <p:cNvPr id="38953" name="Line 42"/>
          <p:cNvSpPr/>
          <p:nvPr/>
        </p:nvSpPr>
        <p:spPr>
          <a:xfrm>
            <a:off x="5410200" y="5029200"/>
            <a:ext cx="4572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4" name="Freeform 43"/>
          <p:cNvSpPr/>
          <p:nvPr/>
        </p:nvSpPr>
        <p:spPr>
          <a:xfrm>
            <a:off x="5486400" y="3505200"/>
            <a:ext cx="355600" cy="1524000"/>
          </a:xfrm>
          <a:custGeom>
            <a:avLst/>
            <a:gdLst>
              <a:gd name="txL" fmla="*/ 0 w 224"/>
              <a:gd name="txT" fmla="*/ 0 h 512"/>
              <a:gd name="txR" fmla="*/ 224 w 224"/>
              <a:gd name="txB" fmla="*/ 512 h 51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4" h="512">
                <a:moveTo>
                  <a:pt x="224" y="32"/>
                </a:moveTo>
                <a:cubicBezTo>
                  <a:pt x="144" y="16"/>
                  <a:pt x="64" y="0"/>
                  <a:pt x="32" y="80"/>
                </a:cubicBezTo>
                <a:cubicBezTo>
                  <a:pt x="0" y="160"/>
                  <a:pt x="32" y="440"/>
                  <a:pt x="32" y="512"/>
                </a:cubicBezTo>
              </a:path>
            </a:pathLst>
          </a:custGeom>
          <a:noFill/>
          <a:ln w="50800" cap="flat" cmpd="sng">
            <a:solidFill>
              <a:schemeClr val="hlink">
                <a:alpha val="100000"/>
              </a:scheme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38</a:t>
            </a:fld>
            <a:endParaRPr lang="zh-CN" altLang="en-US" sz="14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title"/>
          </p:nvPr>
        </p:nvSpPr>
        <p:spPr>
          <a:xfrm>
            <a:off x="304800" y="313730"/>
            <a:ext cx="8280400" cy="582755"/>
          </a:xfrm>
          <a:ln/>
        </p:spPr>
        <p:txBody>
          <a:bodyPr vert="horz" wrap="square" lIns="92075" tIns="46038" rIns="92075" bIns="46038" anchor="b"/>
          <a:lstStyle/>
          <a:p>
            <a:pPr lvl="0" eaLnBrk="1" hangingPunct="1"/>
            <a:r>
              <a:rPr lang="en-US" altLang="zh-CN" dirty="0">
                <a:solidFill>
                  <a:schemeClr val="tx1"/>
                </a:solidFill>
              </a:rPr>
              <a:t>fork </a:t>
            </a:r>
            <a:r>
              <a:rPr lang="zh-CN" altLang="en-US" dirty="0">
                <a:solidFill>
                  <a:schemeClr val="tx1"/>
                </a:solidFill>
              </a:rPr>
              <a:t>是怎么工作的？</a:t>
            </a:r>
            <a:r>
              <a:rPr lang="en-US" altLang="zh-CN" dirty="0"/>
              <a:t>(4)</a:t>
            </a:r>
          </a:p>
        </p:txBody>
      </p:sp>
      <p:sp>
        <p:nvSpPr>
          <p:cNvPr id="39939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 eaLnBrk="1" hangingPunct="1"/>
            <a:endParaRPr lang="zh-CN" altLang="zh-CN" dirty="0"/>
          </a:p>
          <a:p>
            <a:pPr lvl="0" eaLnBrk="1" hangingPunct="1"/>
            <a:endParaRPr lang="zh-CN" altLang="zh-CN" dirty="0"/>
          </a:p>
        </p:txBody>
      </p:sp>
      <p:sp>
        <p:nvSpPr>
          <p:cNvPr id="39941" name="Line 4"/>
          <p:cNvSpPr/>
          <p:nvPr/>
        </p:nvSpPr>
        <p:spPr>
          <a:xfrm flipH="1">
            <a:off x="2743200" y="2209800"/>
            <a:ext cx="685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5"/>
          <p:cNvSpPr/>
          <p:nvPr/>
        </p:nvSpPr>
        <p:spPr>
          <a:xfrm flipH="1">
            <a:off x="2743200" y="1828800"/>
            <a:ext cx="16764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3" name="AutoShape 6"/>
          <p:cNvSpPr/>
          <p:nvPr/>
        </p:nvSpPr>
        <p:spPr>
          <a:xfrm>
            <a:off x="7620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44" name="Rectangle 7"/>
          <p:cNvSpPr/>
          <p:nvPr/>
        </p:nvSpPr>
        <p:spPr>
          <a:xfrm>
            <a:off x="9144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45" name="Text Box 8"/>
          <p:cNvSpPr txBox="1"/>
          <p:nvPr/>
        </p:nvSpPr>
        <p:spPr>
          <a:xfrm>
            <a:off x="9937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9946" name="Rectangle 9"/>
          <p:cNvSpPr/>
          <p:nvPr/>
        </p:nvSpPr>
        <p:spPr>
          <a:xfrm>
            <a:off x="9144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39947" name="Rectangle 11"/>
          <p:cNvSpPr/>
          <p:nvPr/>
        </p:nvSpPr>
        <p:spPr>
          <a:xfrm>
            <a:off x="17557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48" name="Text Box 12"/>
          <p:cNvSpPr txBox="1"/>
          <p:nvPr/>
        </p:nvSpPr>
        <p:spPr>
          <a:xfrm>
            <a:off x="17526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9949" name="Text Box 13"/>
          <p:cNvSpPr txBox="1"/>
          <p:nvPr/>
        </p:nvSpPr>
        <p:spPr>
          <a:xfrm>
            <a:off x="17526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9950" name="AutoShape 14"/>
          <p:cNvSpPr/>
          <p:nvPr/>
        </p:nvSpPr>
        <p:spPr>
          <a:xfrm>
            <a:off x="3429000" y="2057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51" name="AutoShape 15"/>
          <p:cNvSpPr/>
          <p:nvPr/>
        </p:nvSpPr>
        <p:spPr>
          <a:xfrm>
            <a:off x="3581400" y="2209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52" name="Rectangle 16"/>
          <p:cNvSpPr/>
          <p:nvPr/>
        </p:nvSpPr>
        <p:spPr>
          <a:xfrm>
            <a:off x="3733800" y="2362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39953" name="AutoShape 17"/>
          <p:cNvSpPr/>
          <p:nvPr/>
        </p:nvSpPr>
        <p:spPr>
          <a:xfrm>
            <a:off x="44196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54" name="AutoShape 18"/>
          <p:cNvSpPr/>
          <p:nvPr/>
        </p:nvSpPr>
        <p:spPr>
          <a:xfrm>
            <a:off x="4572000" y="1447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55" name="Rectangle 19"/>
          <p:cNvSpPr/>
          <p:nvPr/>
        </p:nvSpPr>
        <p:spPr>
          <a:xfrm>
            <a:off x="4724400" y="1600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Resources</a:t>
            </a:r>
          </a:p>
        </p:txBody>
      </p:sp>
      <p:sp>
        <p:nvSpPr>
          <p:cNvPr id="39956" name="Freeform 20"/>
          <p:cNvSpPr/>
          <p:nvPr/>
        </p:nvSpPr>
        <p:spPr>
          <a:xfrm>
            <a:off x="381000" y="1752600"/>
            <a:ext cx="482600" cy="14478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Text Box 21"/>
          <p:cNvSpPr txBox="1"/>
          <p:nvPr/>
        </p:nvSpPr>
        <p:spPr>
          <a:xfrm>
            <a:off x="12239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25</a:t>
            </a:r>
          </a:p>
        </p:txBody>
      </p:sp>
      <p:sp>
        <p:nvSpPr>
          <p:cNvPr id="39958" name="Line 22"/>
          <p:cNvSpPr/>
          <p:nvPr/>
        </p:nvSpPr>
        <p:spPr>
          <a:xfrm flipH="1">
            <a:off x="4953000" y="2362200"/>
            <a:ext cx="1828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/>
          <p:cNvSpPr/>
          <p:nvPr/>
        </p:nvSpPr>
        <p:spPr>
          <a:xfrm flipH="1">
            <a:off x="5943600" y="1676400"/>
            <a:ext cx="8382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AutoShape 24"/>
          <p:cNvSpPr/>
          <p:nvPr/>
        </p:nvSpPr>
        <p:spPr>
          <a:xfrm>
            <a:off x="67818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61" name="Rectangle 25"/>
          <p:cNvSpPr/>
          <p:nvPr/>
        </p:nvSpPr>
        <p:spPr>
          <a:xfrm>
            <a:off x="69342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62" name="Text Box 26"/>
          <p:cNvSpPr txBox="1"/>
          <p:nvPr/>
        </p:nvSpPr>
        <p:spPr>
          <a:xfrm>
            <a:off x="70135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39963" name="Rectangle 27"/>
          <p:cNvSpPr/>
          <p:nvPr/>
        </p:nvSpPr>
        <p:spPr>
          <a:xfrm>
            <a:off x="69342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39964" name="Rectangle 29"/>
          <p:cNvSpPr/>
          <p:nvPr/>
        </p:nvSpPr>
        <p:spPr>
          <a:xfrm>
            <a:off x="77755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65" name="Text Box 30"/>
          <p:cNvSpPr txBox="1"/>
          <p:nvPr/>
        </p:nvSpPr>
        <p:spPr>
          <a:xfrm>
            <a:off x="77724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9966" name="Text Box 31"/>
          <p:cNvSpPr txBox="1"/>
          <p:nvPr/>
        </p:nvSpPr>
        <p:spPr>
          <a:xfrm>
            <a:off x="77724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9967" name="Text Box 32"/>
          <p:cNvSpPr txBox="1"/>
          <p:nvPr/>
        </p:nvSpPr>
        <p:spPr>
          <a:xfrm>
            <a:off x="72437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26</a:t>
            </a:r>
          </a:p>
        </p:txBody>
      </p:sp>
      <p:sp>
        <p:nvSpPr>
          <p:cNvPr id="39968" name="Freeform 33"/>
          <p:cNvSpPr/>
          <p:nvPr/>
        </p:nvSpPr>
        <p:spPr>
          <a:xfrm>
            <a:off x="6400800" y="1752600"/>
            <a:ext cx="533400" cy="13716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9" name="Rectangle 34"/>
          <p:cNvSpPr/>
          <p:nvPr/>
        </p:nvSpPr>
        <p:spPr>
          <a:xfrm>
            <a:off x="304800" y="32004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39970" name="Rectangle 35"/>
          <p:cNvSpPr/>
          <p:nvPr/>
        </p:nvSpPr>
        <p:spPr>
          <a:xfrm>
            <a:off x="5867400" y="31242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39971" name="AutoShape 36"/>
          <p:cNvSpPr/>
          <p:nvPr/>
        </p:nvSpPr>
        <p:spPr>
          <a:xfrm>
            <a:off x="4038600" y="5334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39972" name="Text Box 37"/>
          <p:cNvSpPr txBox="1"/>
          <p:nvPr/>
        </p:nvSpPr>
        <p:spPr>
          <a:xfrm>
            <a:off x="4495800" y="5635625"/>
            <a:ext cx="712788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39973" name="Line 38"/>
          <p:cNvSpPr/>
          <p:nvPr/>
        </p:nvSpPr>
        <p:spPr>
          <a:xfrm>
            <a:off x="457200" y="6096000"/>
            <a:ext cx="6858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4" name="Text Box 39"/>
          <p:cNvSpPr txBox="1"/>
          <p:nvPr/>
        </p:nvSpPr>
        <p:spPr>
          <a:xfrm>
            <a:off x="2286000" y="3197225"/>
            <a:ext cx="7699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26</a:t>
            </a:r>
          </a:p>
        </p:txBody>
      </p:sp>
      <p:sp>
        <p:nvSpPr>
          <p:cNvPr id="39975" name="Text Box 40"/>
          <p:cNvSpPr txBox="1"/>
          <p:nvPr/>
        </p:nvSpPr>
        <p:spPr>
          <a:xfrm>
            <a:off x="8108950" y="3121025"/>
            <a:ext cx="6810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0</a:t>
            </a:r>
          </a:p>
        </p:txBody>
      </p:sp>
      <p:sp>
        <p:nvSpPr>
          <p:cNvPr id="39976" name="Line 41"/>
          <p:cNvSpPr/>
          <p:nvPr/>
        </p:nvSpPr>
        <p:spPr>
          <a:xfrm>
            <a:off x="5410200" y="5029200"/>
            <a:ext cx="4572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7" name="Freeform 42"/>
          <p:cNvSpPr/>
          <p:nvPr/>
        </p:nvSpPr>
        <p:spPr>
          <a:xfrm rot="-4347977">
            <a:off x="3236913" y="5341938"/>
            <a:ext cx="1023937" cy="693737"/>
          </a:xfrm>
          <a:custGeom>
            <a:avLst/>
            <a:gdLst>
              <a:gd name="txL" fmla="*/ 0 w 480"/>
              <a:gd name="txT" fmla="*/ 0 h 1312"/>
              <a:gd name="txR" fmla="*/ 480 w 480"/>
              <a:gd name="txB" fmla="*/ 1312 h 131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80" h="1312">
                <a:moveTo>
                  <a:pt x="0" y="64"/>
                </a:moveTo>
                <a:cubicBezTo>
                  <a:pt x="152" y="32"/>
                  <a:pt x="304" y="0"/>
                  <a:pt x="384" y="208"/>
                </a:cubicBezTo>
                <a:cubicBezTo>
                  <a:pt x="464" y="416"/>
                  <a:pt x="464" y="1128"/>
                  <a:pt x="480" y="1312"/>
                </a:cubicBezTo>
              </a:path>
            </a:pathLst>
          </a:custGeom>
          <a:noFill/>
          <a:ln w="63500" cap="flat" cmpd="sng">
            <a:solidFill>
              <a:schemeClr val="hlink">
                <a:alpha val="100000"/>
              </a:scheme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39</a:t>
            </a:fld>
            <a:endParaRPr lang="zh-CN" altLang="en-US" sz="14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3" name="Rectangle 34"/>
          <p:cNvSpPr/>
          <p:nvPr/>
        </p:nvSpPr>
        <p:spPr>
          <a:xfrm>
            <a:off x="304800" y="32004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40964" name="Freeform 43"/>
          <p:cNvSpPr/>
          <p:nvPr/>
        </p:nvSpPr>
        <p:spPr>
          <a:xfrm rot="-2574591">
            <a:off x="3241675" y="5278438"/>
            <a:ext cx="1644650" cy="731837"/>
          </a:xfrm>
          <a:custGeom>
            <a:avLst/>
            <a:gdLst>
              <a:gd name="txL" fmla="*/ 0 w 768"/>
              <a:gd name="txT" fmla="*/ 0 h 224"/>
              <a:gd name="txR" fmla="*/ 768 w 768"/>
              <a:gd name="txB" fmla="*/ 224 h 224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768" h="224">
                <a:moveTo>
                  <a:pt x="768" y="224"/>
                </a:moveTo>
                <a:cubicBezTo>
                  <a:pt x="760" y="144"/>
                  <a:pt x="752" y="64"/>
                  <a:pt x="624" y="32"/>
                </a:cubicBezTo>
                <a:cubicBezTo>
                  <a:pt x="496" y="0"/>
                  <a:pt x="104" y="32"/>
                  <a:pt x="0" y="32"/>
                </a:cubicBezTo>
              </a:path>
            </a:pathLst>
          </a:custGeom>
          <a:noFill/>
          <a:ln w="50800" cap="flat" cmpd="sng">
            <a:solidFill>
              <a:schemeClr val="hlink">
                <a:alpha val="100000"/>
              </a:scheme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6" name="Rectangle 3"/>
          <p:cNvSpPr>
            <a:spLocks noGrp="1"/>
          </p:cNvSpPr>
          <p:nvPr>
            <p:ph type="title"/>
          </p:nvPr>
        </p:nvSpPr>
        <p:spPr>
          <a:xfrm>
            <a:off x="300290" y="326161"/>
            <a:ext cx="8280400" cy="547829"/>
          </a:xfrm>
          <a:ln/>
        </p:spPr>
        <p:txBody>
          <a:bodyPr vert="horz" wrap="square" lIns="92075" tIns="46038" rIns="92075" bIns="46038" anchor="b"/>
          <a:lstStyle/>
          <a:p>
            <a:pPr lvl="0" eaLnBrk="1" hangingPunct="1"/>
            <a:r>
              <a:rPr lang="en-US" altLang="zh-CN" dirty="0">
                <a:solidFill>
                  <a:schemeClr val="tx1"/>
                </a:solidFill>
              </a:rPr>
              <a:t>fork </a:t>
            </a:r>
            <a:r>
              <a:rPr lang="zh-CN" altLang="en-US" dirty="0">
                <a:solidFill>
                  <a:schemeClr val="tx1"/>
                </a:solidFill>
              </a:rPr>
              <a:t>是怎么工作的？</a:t>
            </a:r>
            <a:r>
              <a:rPr lang="en-US" altLang="zh-CN" dirty="0"/>
              <a:t>(5)</a:t>
            </a:r>
          </a:p>
        </p:txBody>
      </p:sp>
      <p:sp>
        <p:nvSpPr>
          <p:cNvPr id="40965" name="Rectangle 2"/>
          <p:cNvSpPr>
            <a:spLocks noGrp="1"/>
          </p:cNvSpPr>
          <p:nvPr>
            <p:ph type="body" orient="vert"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 eaLnBrk="1" hangingPunct="1"/>
            <a:endParaRPr lang="zh-CN" altLang="zh-CN" dirty="0"/>
          </a:p>
          <a:p>
            <a:pPr lvl="0" eaLnBrk="1" hangingPunct="1"/>
            <a:endParaRPr lang="zh-CN" altLang="zh-CN" dirty="0"/>
          </a:p>
        </p:txBody>
      </p:sp>
      <p:sp>
        <p:nvSpPr>
          <p:cNvPr id="40967" name="Line 4"/>
          <p:cNvSpPr/>
          <p:nvPr/>
        </p:nvSpPr>
        <p:spPr>
          <a:xfrm flipH="1">
            <a:off x="2743200" y="2209800"/>
            <a:ext cx="685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5"/>
          <p:cNvSpPr/>
          <p:nvPr/>
        </p:nvSpPr>
        <p:spPr>
          <a:xfrm flipH="1">
            <a:off x="2743200" y="1828800"/>
            <a:ext cx="16764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9" name="AutoShape 6"/>
          <p:cNvSpPr/>
          <p:nvPr/>
        </p:nvSpPr>
        <p:spPr>
          <a:xfrm>
            <a:off x="7620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70" name="Rectangle 7"/>
          <p:cNvSpPr/>
          <p:nvPr/>
        </p:nvSpPr>
        <p:spPr>
          <a:xfrm>
            <a:off x="9144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71" name="Text Box 8"/>
          <p:cNvSpPr txBox="1"/>
          <p:nvPr/>
        </p:nvSpPr>
        <p:spPr>
          <a:xfrm>
            <a:off x="9937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40972" name="Rectangle 9"/>
          <p:cNvSpPr/>
          <p:nvPr/>
        </p:nvSpPr>
        <p:spPr>
          <a:xfrm>
            <a:off x="9144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40973" name="Rectangle 11"/>
          <p:cNvSpPr/>
          <p:nvPr/>
        </p:nvSpPr>
        <p:spPr>
          <a:xfrm>
            <a:off x="17557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74" name="Text Box 12"/>
          <p:cNvSpPr txBox="1"/>
          <p:nvPr/>
        </p:nvSpPr>
        <p:spPr>
          <a:xfrm>
            <a:off x="17526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40975" name="Text Box 13"/>
          <p:cNvSpPr txBox="1"/>
          <p:nvPr/>
        </p:nvSpPr>
        <p:spPr>
          <a:xfrm>
            <a:off x="17526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40976" name="AutoShape 14"/>
          <p:cNvSpPr/>
          <p:nvPr/>
        </p:nvSpPr>
        <p:spPr>
          <a:xfrm>
            <a:off x="3429000" y="2057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77" name="AutoShape 15"/>
          <p:cNvSpPr/>
          <p:nvPr/>
        </p:nvSpPr>
        <p:spPr>
          <a:xfrm>
            <a:off x="3581400" y="2209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78" name="Rectangle 16"/>
          <p:cNvSpPr/>
          <p:nvPr/>
        </p:nvSpPr>
        <p:spPr>
          <a:xfrm>
            <a:off x="3733800" y="2362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40979" name="AutoShape 17"/>
          <p:cNvSpPr/>
          <p:nvPr/>
        </p:nvSpPr>
        <p:spPr>
          <a:xfrm>
            <a:off x="44196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80" name="AutoShape 18"/>
          <p:cNvSpPr/>
          <p:nvPr/>
        </p:nvSpPr>
        <p:spPr>
          <a:xfrm>
            <a:off x="4572000" y="1447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81" name="Rectangle 19"/>
          <p:cNvSpPr/>
          <p:nvPr/>
        </p:nvSpPr>
        <p:spPr>
          <a:xfrm>
            <a:off x="4724400" y="1600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Resources</a:t>
            </a:r>
          </a:p>
        </p:txBody>
      </p:sp>
      <p:sp>
        <p:nvSpPr>
          <p:cNvPr id="40982" name="Freeform 20"/>
          <p:cNvSpPr/>
          <p:nvPr/>
        </p:nvSpPr>
        <p:spPr>
          <a:xfrm>
            <a:off x="381000" y="1752600"/>
            <a:ext cx="482600" cy="14478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Text Box 21"/>
          <p:cNvSpPr txBox="1"/>
          <p:nvPr/>
        </p:nvSpPr>
        <p:spPr>
          <a:xfrm>
            <a:off x="12239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25</a:t>
            </a:r>
          </a:p>
        </p:txBody>
      </p:sp>
      <p:sp>
        <p:nvSpPr>
          <p:cNvPr id="40984" name="Line 22"/>
          <p:cNvSpPr/>
          <p:nvPr/>
        </p:nvSpPr>
        <p:spPr>
          <a:xfrm flipH="1">
            <a:off x="4953000" y="2362200"/>
            <a:ext cx="1828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23"/>
          <p:cNvSpPr/>
          <p:nvPr/>
        </p:nvSpPr>
        <p:spPr>
          <a:xfrm flipH="1">
            <a:off x="5943600" y="1676400"/>
            <a:ext cx="8382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6" name="AutoShape 24"/>
          <p:cNvSpPr/>
          <p:nvPr/>
        </p:nvSpPr>
        <p:spPr>
          <a:xfrm>
            <a:off x="67818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87" name="Rectangle 25"/>
          <p:cNvSpPr/>
          <p:nvPr/>
        </p:nvSpPr>
        <p:spPr>
          <a:xfrm>
            <a:off x="69342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88" name="Text Box 26"/>
          <p:cNvSpPr txBox="1"/>
          <p:nvPr/>
        </p:nvSpPr>
        <p:spPr>
          <a:xfrm>
            <a:off x="70135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40989" name="Rectangle 27"/>
          <p:cNvSpPr/>
          <p:nvPr/>
        </p:nvSpPr>
        <p:spPr>
          <a:xfrm>
            <a:off x="69342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PCB</a:t>
            </a:r>
          </a:p>
        </p:txBody>
      </p:sp>
      <p:sp>
        <p:nvSpPr>
          <p:cNvPr id="40990" name="Rectangle 29"/>
          <p:cNvSpPr/>
          <p:nvPr/>
        </p:nvSpPr>
        <p:spPr>
          <a:xfrm>
            <a:off x="77755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91" name="Text Box 30"/>
          <p:cNvSpPr txBox="1"/>
          <p:nvPr/>
        </p:nvSpPr>
        <p:spPr>
          <a:xfrm>
            <a:off x="77724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40992" name="Text Box 31"/>
          <p:cNvSpPr txBox="1"/>
          <p:nvPr/>
        </p:nvSpPr>
        <p:spPr>
          <a:xfrm>
            <a:off x="77724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40993" name="Text Box 32"/>
          <p:cNvSpPr txBox="1"/>
          <p:nvPr/>
        </p:nvSpPr>
        <p:spPr>
          <a:xfrm>
            <a:off x="72437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26</a:t>
            </a:r>
          </a:p>
        </p:txBody>
      </p:sp>
      <p:sp>
        <p:nvSpPr>
          <p:cNvPr id="40994" name="Freeform 33"/>
          <p:cNvSpPr/>
          <p:nvPr/>
        </p:nvSpPr>
        <p:spPr>
          <a:xfrm>
            <a:off x="6400800" y="1752600"/>
            <a:ext cx="533400" cy="13716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5" name="Rectangle 35"/>
          <p:cNvSpPr/>
          <p:nvPr/>
        </p:nvSpPr>
        <p:spPr>
          <a:xfrm>
            <a:off x="5867400" y="31242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}</a:t>
            </a:r>
          </a:p>
        </p:txBody>
      </p:sp>
      <p:sp>
        <p:nvSpPr>
          <p:cNvPr id="40996" name="AutoShape 36"/>
          <p:cNvSpPr/>
          <p:nvPr/>
        </p:nvSpPr>
        <p:spPr>
          <a:xfrm>
            <a:off x="4038600" y="5334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0997" name="Text Box 37"/>
          <p:cNvSpPr txBox="1"/>
          <p:nvPr/>
        </p:nvSpPr>
        <p:spPr>
          <a:xfrm>
            <a:off x="4495800" y="5635625"/>
            <a:ext cx="702310" cy="3352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40998" name="Line 38"/>
          <p:cNvSpPr/>
          <p:nvPr/>
        </p:nvSpPr>
        <p:spPr>
          <a:xfrm>
            <a:off x="457200" y="6096000"/>
            <a:ext cx="6858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9" name="Text Box 39"/>
          <p:cNvSpPr txBox="1"/>
          <p:nvPr/>
        </p:nvSpPr>
        <p:spPr>
          <a:xfrm>
            <a:off x="2286000" y="3197225"/>
            <a:ext cx="7699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26</a:t>
            </a:r>
          </a:p>
        </p:txBody>
      </p:sp>
      <p:sp>
        <p:nvSpPr>
          <p:cNvPr id="41000" name="Text Box 40"/>
          <p:cNvSpPr txBox="1"/>
          <p:nvPr/>
        </p:nvSpPr>
        <p:spPr>
          <a:xfrm>
            <a:off x="8108950" y="3121025"/>
            <a:ext cx="6810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0</a:t>
            </a:r>
          </a:p>
        </p:txBody>
      </p:sp>
      <p:sp>
        <p:nvSpPr>
          <p:cNvPr id="41001" name="Line 41"/>
          <p:cNvSpPr/>
          <p:nvPr/>
        </p:nvSpPr>
        <p:spPr>
          <a:xfrm>
            <a:off x="5943600" y="5257800"/>
            <a:ext cx="4572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2" name="Freeform 42"/>
          <p:cNvSpPr/>
          <p:nvPr/>
        </p:nvSpPr>
        <p:spPr>
          <a:xfrm rot="1939177">
            <a:off x="5229225" y="4810125"/>
            <a:ext cx="1308100" cy="949325"/>
          </a:xfrm>
          <a:custGeom>
            <a:avLst/>
            <a:gdLst>
              <a:gd name="txL" fmla="*/ 0 w 288"/>
              <a:gd name="txT" fmla="*/ 0 h 800"/>
              <a:gd name="txR" fmla="*/ 288 w 288"/>
              <a:gd name="txB" fmla="*/ 800 h 8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88" h="800">
                <a:moveTo>
                  <a:pt x="288" y="32"/>
                </a:moveTo>
                <a:cubicBezTo>
                  <a:pt x="216" y="16"/>
                  <a:pt x="144" y="0"/>
                  <a:pt x="96" y="128"/>
                </a:cubicBezTo>
                <a:cubicBezTo>
                  <a:pt x="48" y="256"/>
                  <a:pt x="24" y="528"/>
                  <a:pt x="0" y="800"/>
                </a:cubicBezTo>
              </a:path>
            </a:pathLst>
          </a:custGeom>
          <a:noFill/>
          <a:ln w="50800" cap="flat" cmpd="sng">
            <a:solidFill>
              <a:schemeClr val="hlink">
                <a:alpha val="100000"/>
              </a:scheme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374829" y="301314"/>
            <a:ext cx="7796322" cy="432048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2400" dirty="0">
                <a:latin typeface="+mn-ea"/>
                <a:ea typeface="+mn-ea"/>
              </a:rPr>
              <a:t>为什么</a:t>
            </a:r>
            <a:r>
              <a:rPr lang="en-US" altLang="zh-CN" sz="2400" dirty="0" err="1">
                <a:latin typeface="+mn-ea"/>
                <a:ea typeface="+mn-ea"/>
              </a:rPr>
              <a:t>Taishan</a:t>
            </a:r>
            <a:r>
              <a:rPr lang="zh-CN" altLang="en-US" sz="2400" dirty="0">
                <a:latin typeface="+mn-ea"/>
                <a:ea typeface="+mn-ea"/>
              </a:rPr>
              <a:t>服务器 </a:t>
            </a:r>
            <a:r>
              <a:rPr lang="en-US" altLang="zh-CN" sz="2400" dirty="0">
                <a:latin typeface="+mn-ea"/>
                <a:ea typeface="+mn-ea"/>
              </a:rPr>
              <a:t>+ </a:t>
            </a:r>
            <a:r>
              <a:rPr lang="en-US" altLang="zh-CN" sz="2400" dirty="0" err="1">
                <a:latin typeface="+mn-ea"/>
                <a:ea typeface="+mn-ea"/>
              </a:rPr>
              <a:t>openEuler</a:t>
            </a:r>
            <a:r>
              <a:rPr lang="zh-CN" altLang="en-US" sz="2400" dirty="0">
                <a:latin typeface="+mn-ea"/>
                <a:ea typeface="+mn-ea"/>
              </a:rPr>
              <a:t>操作系统</a:t>
            </a:r>
            <a:r>
              <a:rPr lang="en-US" altLang="zh-CN" sz="2400" dirty="0">
                <a:latin typeface="+mn-ea"/>
                <a:ea typeface="+mn-ea"/>
              </a:rPr>
              <a:t>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C94F2E-21CB-959B-6FCC-F61551F8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9" y="836712"/>
            <a:ext cx="8761308" cy="43204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D68824-A43E-DB91-3C52-9EB9114580C4}"/>
              </a:ext>
            </a:extLst>
          </p:cNvPr>
          <p:cNvSpPr txBox="1"/>
          <p:nvPr/>
        </p:nvSpPr>
        <p:spPr>
          <a:xfrm>
            <a:off x="5004048" y="51571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）国产操作系统发展进程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9EBAF1-6358-9568-F692-792F529AA891}"/>
              </a:ext>
            </a:extLst>
          </p:cNvPr>
          <p:cNvSpPr txBox="1"/>
          <p:nvPr/>
        </p:nvSpPr>
        <p:spPr>
          <a:xfrm>
            <a:off x="374829" y="5157192"/>
            <a:ext cx="448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）操作系统发展进程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A50085-35AC-141B-1EF2-39BDC7F25FF4}"/>
              </a:ext>
            </a:extLst>
          </p:cNvPr>
          <p:cNvSpPr txBox="1"/>
          <p:nvPr/>
        </p:nvSpPr>
        <p:spPr>
          <a:xfrm>
            <a:off x="450146" y="5604656"/>
            <a:ext cx="5057958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华为</a:t>
            </a:r>
            <a:r>
              <a:rPr lang="zh-CN" altLang="en-US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： </a:t>
            </a:r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服务器</a:t>
            </a:r>
            <a:r>
              <a:rPr lang="zh-CN" altLang="en-US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处理器 </a:t>
            </a:r>
            <a:r>
              <a:rPr lang="en-US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+ </a:t>
            </a:r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终端设备</a:t>
            </a:r>
            <a:r>
              <a:rPr lang="en-US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+ OS</a:t>
            </a:r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endParaRPr lang="en-US" altLang="zh-CN" sz="20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硬件</a:t>
            </a:r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产品的更新</a:t>
            </a:r>
            <a:r>
              <a:rPr lang="en-US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- &gt; OS</a:t>
            </a:r>
            <a:r>
              <a:rPr lang="zh-CN" altLang="zh-CN" sz="20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的升级</a:t>
            </a:r>
            <a:endParaRPr lang="en-US" altLang="zh-CN" sz="20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0CD245-1F41-DFC4-A8FB-7CE47B79CD68}"/>
              </a:ext>
            </a:extLst>
          </p:cNvPr>
          <p:cNvSpPr txBox="1"/>
          <p:nvPr/>
        </p:nvSpPr>
        <p:spPr>
          <a:xfrm>
            <a:off x="4539833" y="6308922"/>
            <a:ext cx="4579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https://cloud.tencent.com/developer/news/530356</a:t>
            </a:r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9BB0F64-B958-DE27-3F0E-018EAF19C615}"/>
              </a:ext>
            </a:extLst>
          </p:cNvPr>
          <p:cNvSpPr/>
          <p:nvPr/>
        </p:nvSpPr>
        <p:spPr bwMode="auto">
          <a:xfrm>
            <a:off x="5652120" y="5631761"/>
            <a:ext cx="288032" cy="64807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89A4F3-69E5-8102-ECF0-E3E1A20F1F0C}"/>
              </a:ext>
            </a:extLst>
          </p:cNvPr>
          <p:cNvSpPr txBox="1"/>
          <p:nvPr/>
        </p:nvSpPr>
        <p:spPr>
          <a:xfrm>
            <a:off x="6058181" y="5740280"/>
            <a:ext cx="1376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闭环生态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2457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400" b="0" dirty="0">
                <a:solidFill>
                  <a:srgbClr val="000000"/>
                </a:solidFill>
                <a:latin typeface="Comic Sans MS" panose="030F0702030302020204" pitchFamily="66" charset="0"/>
              </a:rPr>
              <a:t>40</a:t>
            </a:fld>
            <a:endParaRPr lang="zh-CN" altLang="en-US" sz="14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title"/>
          </p:nvPr>
        </p:nvSpPr>
        <p:spPr>
          <a:xfrm>
            <a:off x="304800" y="308820"/>
            <a:ext cx="8280400" cy="593867"/>
          </a:xfrm>
          <a:ln/>
        </p:spPr>
        <p:txBody>
          <a:bodyPr vert="horz" wrap="square" lIns="92075" tIns="46038" rIns="92075" bIns="46038" anchor="b"/>
          <a:lstStyle/>
          <a:p>
            <a:pPr lvl="0" eaLnBrk="1" hangingPunct="1"/>
            <a:r>
              <a:rPr lang="en-US" altLang="zh-CN" dirty="0">
                <a:solidFill>
                  <a:schemeClr val="tx1"/>
                </a:solidFill>
              </a:rPr>
              <a:t>fork </a:t>
            </a:r>
            <a:r>
              <a:rPr lang="zh-CN" altLang="en-US" dirty="0">
                <a:solidFill>
                  <a:schemeClr val="tx1"/>
                </a:solidFill>
              </a:rPr>
              <a:t>是怎么工作的？</a:t>
            </a:r>
            <a:r>
              <a:rPr lang="en-US" altLang="zh-CN" dirty="0"/>
              <a:t>(6)</a:t>
            </a:r>
          </a:p>
        </p:txBody>
      </p:sp>
      <p:sp>
        <p:nvSpPr>
          <p:cNvPr id="41987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 eaLnBrk="1" hangingPunct="1"/>
            <a:endParaRPr lang="zh-CN" altLang="zh-CN" dirty="0"/>
          </a:p>
          <a:p>
            <a:pPr lvl="0" eaLnBrk="1" hangingPunct="1"/>
            <a:endParaRPr lang="zh-CN" altLang="zh-CN" dirty="0"/>
          </a:p>
        </p:txBody>
      </p:sp>
      <p:sp>
        <p:nvSpPr>
          <p:cNvPr id="41989" name="Line 4"/>
          <p:cNvSpPr/>
          <p:nvPr/>
        </p:nvSpPr>
        <p:spPr>
          <a:xfrm flipH="1">
            <a:off x="2743200" y="2209800"/>
            <a:ext cx="6858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5"/>
          <p:cNvSpPr/>
          <p:nvPr/>
        </p:nvSpPr>
        <p:spPr>
          <a:xfrm flipH="1">
            <a:off x="2743200" y="1828800"/>
            <a:ext cx="1676400" cy="0"/>
          </a:xfrm>
          <a:prstGeom prst="line">
            <a:avLst/>
          </a:prstGeom>
          <a:ln w="9525" cap="flat" cmpd="sng">
            <a:solidFill>
              <a:srgbClr val="808080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1" name="AutoShape 6"/>
          <p:cNvSpPr/>
          <p:nvPr/>
        </p:nvSpPr>
        <p:spPr>
          <a:xfrm>
            <a:off x="762000" y="1524000"/>
            <a:ext cx="1905000" cy="1219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1992" name="Rectangle 7"/>
          <p:cNvSpPr/>
          <p:nvPr/>
        </p:nvSpPr>
        <p:spPr>
          <a:xfrm>
            <a:off x="914400" y="1600200"/>
            <a:ext cx="762000" cy="685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1993" name="Text Box 8"/>
          <p:cNvSpPr txBox="1"/>
          <p:nvPr/>
        </p:nvSpPr>
        <p:spPr>
          <a:xfrm>
            <a:off x="993775" y="1782763"/>
            <a:ext cx="579438" cy="336550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Text</a:t>
            </a:r>
          </a:p>
        </p:txBody>
      </p:sp>
      <p:sp>
        <p:nvSpPr>
          <p:cNvPr id="41994" name="Rectangle 9"/>
          <p:cNvSpPr/>
          <p:nvPr/>
        </p:nvSpPr>
        <p:spPr>
          <a:xfrm>
            <a:off x="914400" y="2363788"/>
            <a:ext cx="16002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1995" name="Text Box 10"/>
          <p:cNvSpPr txBox="1"/>
          <p:nvPr/>
        </p:nvSpPr>
        <p:spPr>
          <a:xfrm>
            <a:off x="914400" y="2359025"/>
            <a:ext cx="1443038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Process Status</a:t>
            </a:r>
          </a:p>
        </p:txBody>
      </p:sp>
      <p:sp>
        <p:nvSpPr>
          <p:cNvPr id="41996" name="Rectangle 11"/>
          <p:cNvSpPr/>
          <p:nvPr/>
        </p:nvSpPr>
        <p:spPr>
          <a:xfrm>
            <a:off x="1755775" y="1982788"/>
            <a:ext cx="762000" cy="3048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1997" name="Text Box 12"/>
          <p:cNvSpPr txBox="1"/>
          <p:nvPr/>
        </p:nvSpPr>
        <p:spPr>
          <a:xfrm>
            <a:off x="1752600" y="1979613"/>
            <a:ext cx="777875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41998" name="Text Box 13"/>
          <p:cNvSpPr txBox="1"/>
          <p:nvPr/>
        </p:nvSpPr>
        <p:spPr>
          <a:xfrm>
            <a:off x="1752600" y="1598613"/>
            <a:ext cx="762000" cy="346075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41999" name="AutoShape 14"/>
          <p:cNvSpPr/>
          <p:nvPr/>
        </p:nvSpPr>
        <p:spPr>
          <a:xfrm>
            <a:off x="3429000" y="2057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2000" name="AutoShape 15"/>
          <p:cNvSpPr/>
          <p:nvPr/>
        </p:nvSpPr>
        <p:spPr>
          <a:xfrm>
            <a:off x="3581400" y="2209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2001" name="Rectangle 16"/>
          <p:cNvSpPr/>
          <p:nvPr/>
        </p:nvSpPr>
        <p:spPr>
          <a:xfrm>
            <a:off x="3733800" y="2362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42002" name="AutoShape 17"/>
          <p:cNvSpPr/>
          <p:nvPr/>
        </p:nvSpPr>
        <p:spPr>
          <a:xfrm>
            <a:off x="44196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2003" name="AutoShape 18"/>
          <p:cNvSpPr/>
          <p:nvPr/>
        </p:nvSpPr>
        <p:spPr>
          <a:xfrm>
            <a:off x="4572000" y="1447800"/>
            <a:ext cx="12954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2004" name="Rectangle 19"/>
          <p:cNvSpPr/>
          <p:nvPr/>
        </p:nvSpPr>
        <p:spPr>
          <a:xfrm>
            <a:off x="4724400" y="1600200"/>
            <a:ext cx="990600" cy="381000"/>
          </a:xfrm>
          <a:prstGeom prst="rect">
            <a:avLst/>
          </a:prstGeom>
          <a:solidFill>
            <a:srgbClr val="F8F8F8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Resources</a:t>
            </a:r>
          </a:p>
        </p:txBody>
      </p:sp>
      <p:sp>
        <p:nvSpPr>
          <p:cNvPr id="42005" name="Freeform 20"/>
          <p:cNvSpPr/>
          <p:nvPr/>
        </p:nvSpPr>
        <p:spPr>
          <a:xfrm>
            <a:off x="381000" y="1752600"/>
            <a:ext cx="482600" cy="1447800"/>
          </a:xfrm>
          <a:custGeom>
            <a:avLst/>
            <a:gdLst>
              <a:gd name="txL" fmla="*/ 0 w 352"/>
              <a:gd name="txT" fmla="*/ 0 h 856"/>
              <a:gd name="txR" fmla="*/ 352 w 352"/>
              <a:gd name="txB" fmla="*/ 856 h 85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2" h="856">
                <a:moveTo>
                  <a:pt x="352" y="40"/>
                </a:moveTo>
                <a:cubicBezTo>
                  <a:pt x="192" y="20"/>
                  <a:pt x="32" y="0"/>
                  <a:pt x="16" y="136"/>
                </a:cubicBezTo>
                <a:cubicBezTo>
                  <a:pt x="0" y="272"/>
                  <a:pt x="128" y="564"/>
                  <a:pt x="256" y="856"/>
                </a:cubicBezTo>
              </a:path>
            </a:pathLst>
          </a:custGeom>
          <a:noFill/>
          <a:ln w="19050" cap="flat" cmpd="sng">
            <a:solidFill>
              <a:srgbClr val="808080">
                <a:alpha val="100000"/>
              </a:srgbClr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Text Box 21"/>
          <p:cNvSpPr txBox="1"/>
          <p:nvPr/>
        </p:nvSpPr>
        <p:spPr>
          <a:xfrm>
            <a:off x="1223963" y="1133475"/>
            <a:ext cx="88741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pid = 25</a:t>
            </a:r>
          </a:p>
        </p:txBody>
      </p:sp>
      <p:sp>
        <p:nvSpPr>
          <p:cNvPr id="42007" name="Rectangle 22"/>
          <p:cNvSpPr/>
          <p:nvPr/>
        </p:nvSpPr>
        <p:spPr>
          <a:xfrm>
            <a:off x="304800" y="3200400"/>
            <a:ext cx="3048000" cy="3276600"/>
          </a:xfrm>
          <a:prstGeom prst="rect">
            <a:avLst/>
          </a:prstGeom>
          <a:solidFill>
            <a:srgbClr val="F8F8F8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ret =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switch(ret)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case -1: 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  	perror(“fork”);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	exit(1);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case 0:  // I am the child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            &lt;</a:t>
            </a:r>
            <a:r>
              <a:rPr lang="en-GB" altLang="en-US" sz="1600" i="1" dirty="0"/>
              <a:t>code for child </a:t>
            </a:r>
            <a:r>
              <a:rPr lang="en-GB" altLang="en-US" sz="1600" dirty="0"/>
              <a:t>&gt;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	exit(0);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    default:  // I am parent ...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 	&lt;</a:t>
            </a:r>
            <a:r>
              <a:rPr lang="en-GB" altLang="en-US" sz="1600" b="0" i="1" dirty="0"/>
              <a:t>code for parent </a:t>
            </a:r>
            <a:r>
              <a:rPr lang="en-GB" altLang="en-US" sz="1600" b="0" dirty="0"/>
              <a:t>&gt;</a:t>
            </a:r>
          </a:p>
          <a:p>
            <a:pPr marL="457200" lvl="1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b="0" dirty="0"/>
              <a:t> 	wait(0);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 dirty="0"/>
              <a:t> 	&lt; … &gt;</a:t>
            </a:r>
          </a:p>
        </p:txBody>
      </p:sp>
      <p:sp>
        <p:nvSpPr>
          <p:cNvPr id="42008" name="Line 25"/>
          <p:cNvSpPr/>
          <p:nvPr/>
        </p:nvSpPr>
        <p:spPr>
          <a:xfrm>
            <a:off x="457200" y="6324600"/>
            <a:ext cx="685800" cy="0"/>
          </a:xfrm>
          <a:prstGeom prst="line">
            <a:avLst/>
          </a:prstGeom>
          <a:ln w="50800" cap="flat" cmpd="dbl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9" name="Text Box 26"/>
          <p:cNvSpPr txBox="1"/>
          <p:nvPr/>
        </p:nvSpPr>
        <p:spPr>
          <a:xfrm>
            <a:off x="2286000" y="3197225"/>
            <a:ext cx="769938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ret = 26</a:t>
            </a:r>
          </a:p>
        </p:txBody>
      </p:sp>
      <p:sp>
        <p:nvSpPr>
          <p:cNvPr id="42010" name="AutoShape 27"/>
          <p:cNvSpPr/>
          <p:nvPr/>
        </p:nvSpPr>
        <p:spPr>
          <a:xfrm>
            <a:off x="4038600" y="5334000"/>
            <a:ext cx="16764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2800" b="0" dirty="0">
              <a:latin typeface="Comic Sans MS" panose="030F0702030302020204" pitchFamily="66" charset="0"/>
            </a:endParaRPr>
          </a:p>
        </p:txBody>
      </p:sp>
      <p:sp>
        <p:nvSpPr>
          <p:cNvPr id="42011" name="Text Box 28"/>
          <p:cNvSpPr txBox="1"/>
          <p:nvPr/>
        </p:nvSpPr>
        <p:spPr>
          <a:xfrm>
            <a:off x="4495800" y="5635625"/>
            <a:ext cx="712788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Linux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80400" cy="720725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>
                <a:latin typeface="+mn-ea"/>
                <a:ea typeface="+mn-ea"/>
              </a:rPr>
              <a:t>创建一个新的进程 </a:t>
            </a:r>
            <a:r>
              <a:rPr lang="en-US" altLang="zh-CN" dirty="0">
                <a:latin typeface="+mn-ea"/>
                <a:ea typeface="+mn-ea"/>
              </a:rPr>
              <a:t>– fork()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xfrm>
            <a:off x="386053" y="1052736"/>
            <a:ext cx="7359650" cy="5257800"/>
          </a:xfrm>
          <a:ln/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sz="2400" b="0" dirty="0">
                <a:latin typeface="+mn-ea"/>
              </a:rPr>
              <a:t>系统调用</a:t>
            </a:r>
            <a:r>
              <a:rPr lang="en-US" altLang="zh-CN" sz="2400" b="0" dirty="0">
                <a:latin typeface="+mn-ea"/>
              </a:rPr>
              <a:t>fork()</a:t>
            </a:r>
            <a:r>
              <a:rPr lang="zh-CN" altLang="en-US" sz="2400" b="0" dirty="0">
                <a:latin typeface="+mn-ea"/>
              </a:rPr>
              <a:t>出错返回</a:t>
            </a:r>
            <a:r>
              <a:rPr lang="en-US" altLang="zh-CN" sz="2400" b="0" dirty="0">
                <a:latin typeface="+mn-ea"/>
              </a:rPr>
              <a:t>-1</a:t>
            </a:r>
            <a:endParaRPr lang="zh-CN" altLang="en-US" sz="2400" b="0" dirty="0">
              <a:latin typeface="+mn-ea"/>
            </a:endParaRPr>
          </a:p>
          <a:p>
            <a:pPr lvl="1"/>
            <a:r>
              <a:rPr lang="en-US" altLang="zh-CN" sz="2400" dirty="0" err="1">
                <a:latin typeface="+mn-ea"/>
              </a:rPr>
              <a:t>errno</a:t>
            </a:r>
            <a:r>
              <a:rPr lang="en-US" altLang="zh-CN" sz="2400" dirty="0">
                <a:latin typeface="+mn-ea"/>
              </a:rPr>
              <a:t> = EAGAIN</a:t>
            </a:r>
          </a:p>
          <a:p>
            <a:pPr lvl="2"/>
            <a:r>
              <a:rPr lang="zh-CN" altLang="en-US" dirty="0">
                <a:latin typeface="+mn-ea"/>
              </a:rPr>
              <a:t>内存不足拷贝父进程的页表和创建</a:t>
            </a:r>
            <a:r>
              <a:rPr lang="en-US" altLang="zh-CN" dirty="0">
                <a:latin typeface="+mn-ea"/>
              </a:rPr>
              <a:t>PCB</a:t>
            </a:r>
            <a:r>
              <a:rPr lang="zh-CN" altLang="en-US" dirty="0">
                <a:latin typeface="+mn-ea"/>
              </a:rPr>
              <a:t>结构</a:t>
            </a:r>
          </a:p>
          <a:p>
            <a:pPr lvl="2"/>
            <a:r>
              <a:rPr lang="zh-CN" altLang="en-US" dirty="0">
                <a:latin typeface="+mn-ea"/>
              </a:rPr>
              <a:t>进程数超过了用户进程数限制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400" dirty="0" err="1">
                <a:latin typeface="+mn-ea"/>
              </a:rPr>
              <a:t>errno</a:t>
            </a:r>
            <a:r>
              <a:rPr lang="en-US" altLang="zh-CN" sz="2400" dirty="0">
                <a:latin typeface="+mn-ea"/>
              </a:rPr>
              <a:t> = ENOMEM</a:t>
            </a:r>
          </a:p>
          <a:p>
            <a:pPr lvl="2"/>
            <a:r>
              <a:rPr lang="zh-CN" altLang="en-US" dirty="0">
                <a:latin typeface="+mn-ea"/>
              </a:rPr>
              <a:t>内存不足以构建内核数据结构</a:t>
            </a:r>
          </a:p>
          <a:p>
            <a:pPr lvl="1"/>
            <a:r>
              <a:rPr lang="en-US" altLang="zh-CN" sz="2400" dirty="0" err="1">
                <a:latin typeface="+mn-ea"/>
              </a:rPr>
              <a:t>errno</a:t>
            </a:r>
            <a:r>
              <a:rPr lang="en-US" altLang="zh-CN" sz="2400" dirty="0">
                <a:latin typeface="+mn-ea"/>
              </a:rPr>
              <a:t> = ENOSYS</a:t>
            </a:r>
          </a:p>
          <a:p>
            <a:pPr lvl="2"/>
            <a:r>
              <a:rPr lang="zh-CN" altLang="en-US" dirty="0">
                <a:latin typeface="+mn-ea"/>
              </a:rPr>
              <a:t>系统平台不支持</a:t>
            </a:r>
            <a:endParaRPr lang="en-US" altLang="zh-CN" dirty="0">
              <a:latin typeface="+mn-ea"/>
            </a:endParaRPr>
          </a:p>
          <a:p>
            <a:pPr marL="914400" lvl="2" indent="0">
              <a:buNone/>
            </a:pPr>
            <a:endParaRPr lang="en-US" altLang="zh-CN" dirty="0">
              <a:latin typeface="+mn-ea"/>
            </a:endParaRPr>
          </a:p>
          <a:p>
            <a:pPr lvl="0"/>
            <a:r>
              <a:rPr lang="zh-CN" altLang="en-US" sz="2400" dirty="0">
                <a:latin typeface="+mn-ea"/>
              </a:rPr>
              <a:t>查看</a:t>
            </a:r>
            <a:r>
              <a:rPr lang="en-US" altLang="zh-CN" sz="2400" dirty="0">
                <a:latin typeface="+mn-ea"/>
              </a:rPr>
              <a:t>errno</a:t>
            </a:r>
            <a:r>
              <a:rPr lang="zh-CN" altLang="en-US" sz="2400" dirty="0">
                <a:latin typeface="+mn-ea"/>
              </a:rPr>
              <a:t>数值的意义</a:t>
            </a:r>
          </a:p>
          <a:p>
            <a:pPr lvl="1"/>
            <a:r>
              <a:rPr lang="en-US" altLang="zh-CN" sz="2400" dirty="0">
                <a:latin typeface="+mn-ea"/>
              </a:rPr>
              <a:t>errno.h</a:t>
            </a:r>
          </a:p>
          <a:p>
            <a:pPr lvl="1"/>
            <a:r>
              <a:rPr lang="en-US" altLang="zh-CN" sz="2400" dirty="0">
                <a:latin typeface="+mn-ea"/>
              </a:rPr>
              <a:t>man 3 errno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+mn-ea"/>
                <a:ea typeface="+mn-ea"/>
              </a:rPr>
              <a:t>fork() - </a:t>
            </a:r>
            <a:r>
              <a:rPr lang="zh-CN" altLang="en-US" dirty="0">
                <a:latin typeface="+mn-ea"/>
                <a:ea typeface="+mn-ea"/>
              </a:rPr>
              <a:t>例</a:t>
            </a:r>
            <a:r>
              <a:rPr lang="en-US" altLang="zh-CN" dirty="0">
                <a:latin typeface="+mn-ea"/>
                <a:ea typeface="+mn-ea"/>
              </a:rPr>
              <a:t>1</a:t>
            </a:r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93659"/>
            <a:ext cx="8650416" cy="46836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323528" y="431800"/>
            <a:ext cx="8280400" cy="8636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+mn-ea"/>
                <a:ea typeface="+mn-ea"/>
              </a:rPr>
              <a:t>fork()- </a:t>
            </a:r>
            <a:r>
              <a:rPr lang="zh-CN" altLang="en-US" dirty="0">
                <a:latin typeface="+mn-ea"/>
                <a:ea typeface="+mn-ea"/>
              </a:rPr>
              <a:t>例</a:t>
            </a:r>
            <a:r>
              <a:rPr lang="en-US" altLang="zh-CN" dirty="0">
                <a:latin typeface="+mn-ea"/>
                <a:ea typeface="+mn-ea"/>
              </a:rPr>
              <a:t>2</a:t>
            </a: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610600" cy="4573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64344" y="341263"/>
            <a:ext cx="8280400" cy="6477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+mn-ea"/>
                <a:ea typeface="+mn-ea"/>
              </a:rPr>
              <a:t>fork() - </a:t>
            </a:r>
            <a:r>
              <a:rPr lang="zh-CN" altLang="en-US" dirty="0">
                <a:latin typeface="+mn-ea"/>
                <a:ea typeface="+mn-ea"/>
              </a:rPr>
              <a:t>例</a:t>
            </a:r>
            <a:r>
              <a:rPr lang="en-US" altLang="zh-CN" dirty="0">
                <a:latin typeface="+mn-ea"/>
                <a:ea typeface="+mn-ea"/>
              </a:rPr>
              <a:t>3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066800"/>
            <a:ext cx="8142287" cy="40655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D36A5A0-7A48-4103-9864-D398B1123A14}"/>
              </a:ext>
            </a:extLst>
          </p:cNvPr>
          <p:cNvGrpSpPr/>
          <p:nvPr/>
        </p:nvGrpSpPr>
        <p:grpSpPr>
          <a:xfrm>
            <a:off x="464344" y="5373216"/>
            <a:ext cx="8142287" cy="1025525"/>
            <a:chOff x="468313" y="5257800"/>
            <a:chExt cx="8142287" cy="1025525"/>
          </a:xfrm>
        </p:grpSpPr>
        <p:pic>
          <p:nvPicPr>
            <p:cNvPr id="4608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313" y="5257800"/>
              <a:ext cx="8142287" cy="102552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3" name="直接连接符 2"/>
            <p:cNvCxnSpPr/>
            <p:nvPr/>
          </p:nvCxnSpPr>
          <p:spPr bwMode="auto">
            <a:xfrm>
              <a:off x="4539456" y="6055196"/>
              <a:ext cx="11126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0503652-87D1-4564-8F86-BBAC35F662D6}"/>
                </a:ext>
              </a:extLst>
            </p:cNvPr>
            <p:cNvCxnSpPr/>
            <p:nvPr/>
          </p:nvCxnSpPr>
          <p:spPr bwMode="auto">
            <a:xfrm>
              <a:off x="4932040" y="5445224"/>
              <a:ext cx="11126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/>
          </p:cNvSpPr>
          <p:nvPr>
            <p:ph type="body"/>
          </p:nvPr>
        </p:nvSpPr>
        <p:spPr>
          <a:xfrm>
            <a:off x="395536" y="5886325"/>
            <a:ext cx="3962400" cy="5334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  <a:buNone/>
            </a:pPr>
            <a:r>
              <a:rPr lang="zh-CN" altLang="en-US" dirty="0"/>
              <a:t>程序的输出是什么</a:t>
            </a:r>
            <a:r>
              <a:rPr lang="en-US" altLang="zh-CN" dirty="0"/>
              <a:t>?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08" y="908720"/>
            <a:ext cx="6710271" cy="48506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0732EC-B6EA-4B17-9C7B-96CB225351F5}"/>
              </a:ext>
            </a:extLst>
          </p:cNvPr>
          <p:cNvSpPr txBox="1">
            <a:spLocks/>
          </p:cNvSpPr>
          <p:nvPr/>
        </p:nvSpPr>
        <p:spPr>
          <a:xfrm>
            <a:off x="464344" y="341263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>
                <a:latin typeface="+mn-ea"/>
                <a:ea typeface="+mn-ea"/>
              </a:rPr>
              <a:t>fork() - </a:t>
            </a:r>
            <a:r>
              <a:rPr lang="zh-CN" altLang="en-US" kern="0" dirty="0">
                <a:latin typeface="+mn-ea"/>
                <a:ea typeface="+mn-ea"/>
              </a:rPr>
              <a:t>例</a:t>
            </a:r>
            <a:r>
              <a:rPr lang="en-US" altLang="zh-CN" kern="0" dirty="0">
                <a:latin typeface="+mn-ea"/>
                <a:ea typeface="+mn-ea"/>
              </a:rPr>
              <a:t>4</a:t>
            </a:r>
            <a:endParaRPr lang="zh-CN" altLang="en-US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065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/>
          </p:cNvSpPr>
          <p:nvPr>
            <p:ph type="body"/>
          </p:nvPr>
        </p:nvSpPr>
        <p:spPr>
          <a:xfrm>
            <a:off x="464344" y="5412162"/>
            <a:ext cx="3962400" cy="5334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  <a:buNone/>
            </a:pPr>
            <a:r>
              <a:rPr lang="zh-CN" altLang="en-US" dirty="0"/>
              <a:t>程序的输出是什么</a:t>
            </a:r>
            <a:r>
              <a:rPr lang="en-US" altLang="zh-CN" dirty="0"/>
              <a:t>?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77900"/>
            <a:ext cx="5478315" cy="396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0732EC-B6EA-4B17-9C7B-96CB225351F5}"/>
              </a:ext>
            </a:extLst>
          </p:cNvPr>
          <p:cNvSpPr txBox="1">
            <a:spLocks/>
          </p:cNvSpPr>
          <p:nvPr/>
        </p:nvSpPr>
        <p:spPr>
          <a:xfrm>
            <a:off x="464344" y="341263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>
                <a:latin typeface="+mn-ea"/>
                <a:ea typeface="+mn-ea"/>
              </a:rPr>
              <a:t>fork() - </a:t>
            </a:r>
            <a:r>
              <a:rPr lang="zh-CN" altLang="en-US" kern="0" dirty="0">
                <a:latin typeface="+mn-ea"/>
                <a:ea typeface="+mn-ea"/>
              </a:rPr>
              <a:t>例</a:t>
            </a:r>
            <a:r>
              <a:rPr lang="en-US" altLang="zh-CN" kern="0" dirty="0">
                <a:latin typeface="+mn-ea"/>
                <a:ea typeface="+mn-ea"/>
              </a:rPr>
              <a:t>4</a:t>
            </a:r>
            <a:endParaRPr lang="zh-CN" altLang="en-US" kern="0" dirty="0">
              <a:latin typeface="+mn-ea"/>
              <a:ea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38BFB49-ED3C-DA6A-D39E-19B6F546515B}"/>
              </a:ext>
            </a:extLst>
          </p:cNvPr>
          <p:cNvCxnSpPr>
            <a:cxnSpLocks/>
          </p:cNvCxnSpPr>
          <p:nvPr/>
        </p:nvCxnSpPr>
        <p:spPr>
          <a:xfrm>
            <a:off x="6058127" y="2352037"/>
            <a:ext cx="0" cy="402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5A3CEEB-3259-8052-91C5-3F8A45203A5E}"/>
              </a:ext>
            </a:extLst>
          </p:cNvPr>
          <p:cNvCxnSpPr>
            <a:cxnSpLocks/>
          </p:cNvCxnSpPr>
          <p:nvPr/>
        </p:nvCxnSpPr>
        <p:spPr>
          <a:xfrm>
            <a:off x="7100252" y="2887511"/>
            <a:ext cx="39296" cy="342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53B796-6560-A204-EAD0-52CB2DC9735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07805" y="2912432"/>
            <a:ext cx="983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8E8F7E5-186E-023A-FD0D-15458BD333C7}"/>
              </a:ext>
            </a:extLst>
          </p:cNvPr>
          <p:cNvSpPr/>
          <p:nvPr/>
        </p:nvSpPr>
        <p:spPr>
          <a:xfrm>
            <a:off x="6148564" y="260045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C3A6C-291C-E63C-925B-E2AC4108D6CB}"/>
              </a:ext>
            </a:extLst>
          </p:cNvPr>
          <p:cNvSpPr txBox="1"/>
          <p:nvPr/>
        </p:nvSpPr>
        <p:spPr>
          <a:xfrm>
            <a:off x="5891254" y="1956945"/>
            <a:ext cx="33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01DBE8-328B-6CAD-DD3F-54704D28790F}"/>
              </a:ext>
            </a:extLst>
          </p:cNvPr>
          <p:cNvSpPr txBox="1"/>
          <p:nvPr/>
        </p:nvSpPr>
        <p:spPr>
          <a:xfrm>
            <a:off x="6732240" y="2352036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E67809-FF79-CE9E-321C-E296028EA192}"/>
              </a:ext>
            </a:extLst>
          </p:cNvPr>
          <p:cNvSpPr/>
          <p:nvPr/>
        </p:nvSpPr>
        <p:spPr>
          <a:xfrm>
            <a:off x="6156176" y="1988840"/>
            <a:ext cx="1351652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remaining = 4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1A5854-9604-2A0A-972A-327132ABAD0C}"/>
              </a:ext>
            </a:extLst>
          </p:cNvPr>
          <p:cNvSpPr/>
          <p:nvPr/>
        </p:nvSpPr>
        <p:spPr bwMode="auto">
          <a:xfrm>
            <a:off x="6011773" y="2671228"/>
            <a:ext cx="87312" cy="33500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8C03A1-9E79-039D-991E-A1982F959D75}"/>
              </a:ext>
            </a:extLst>
          </p:cNvPr>
          <p:cNvSpPr/>
          <p:nvPr/>
        </p:nvSpPr>
        <p:spPr bwMode="auto">
          <a:xfrm>
            <a:off x="7043515" y="2912432"/>
            <a:ext cx="96033" cy="4861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057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/>
          </p:cNvSpPr>
          <p:nvPr>
            <p:ph type="body"/>
          </p:nvPr>
        </p:nvSpPr>
        <p:spPr>
          <a:xfrm>
            <a:off x="464344" y="5412162"/>
            <a:ext cx="3962400" cy="5334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  <a:buNone/>
            </a:pPr>
            <a:r>
              <a:rPr lang="zh-CN" altLang="en-US" dirty="0"/>
              <a:t>程序的输出是什么</a:t>
            </a:r>
            <a:r>
              <a:rPr lang="en-US" altLang="zh-CN" dirty="0"/>
              <a:t>?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77900"/>
            <a:ext cx="5478315" cy="396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0732EC-B6EA-4B17-9C7B-96CB225351F5}"/>
              </a:ext>
            </a:extLst>
          </p:cNvPr>
          <p:cNvSpPr txBox="1">
            <a:spLocks/>
          </p:cNvSpPr>
          <p:nvPr/>
        </p:nvSpPr>
        <p:spPr>
          <a:xfrm>
            <a:off x="464344" y="341263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>
                <a:latin typeface="+mn-ea"/>
                <a:ea typeface="+mn-ea"/>
              </a:rPr>
              <a:t>fork() - </a:t>
            </a:r>
            <a:r>
              <a:rPr lang="zh-CN" altLang="en-US" kern="0" dirty="0">
                <a:latin typeface="+mn-ea"/>
                <a:ea typeface="+mn-ea"/>
              </a:rPr>
              <a:t>例</a:t>
            </a:r>
            <a:r>
              <a:rPr lang="en-US" altLang="zh-CN" kern="0" dirty="0">
                <a:latin typeface="+mn-ea"/>
                <a:ea typeface="+mn-ea"/>
              </a:rPr>
              <a:t>4</a:t>
            </a:r>
            <a:endParaRPr lang="zh-CN" altLang="en-US" kern="0" dirty="0">
              <a:latin typeface="+mn-ea"/>
              <a:ea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38BFB49-ED3C-DA6A-D39E-19B6F546515B}"/>
              </a:ext>
            </a:extLst>
          </p:cNvPr>
          <p:cNvCxnSpPr>
            <a:cxnSpLocks/>
          </p:cNvCxnSpPr>
          <p:nvPr/>
        </p:nvCxnSpPr>
        <p:spPr>
          <a:xfrm>
            <a:off x="6058127" y="2352037"/>
            <a:ext cx="0" cy="402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5A3CEEB-3259-8052-91C5-3F8A45203A5E}"/>
              </a:ext>
            </a:extLst>
          </p:cNvPr>
          <p:cNvCxnSpPr>
            <a:cxnSpLocks/>
          </p:cNvCxnSpPr>
          <p:nvPr/>
        </p:nvCxnSpPr>
        <p:spPr>
          <a:xfrm flipH="1">
            <a:off x="7019434" y="2887511"/>
            <a:ext cx="13231" cy="3493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53B796-6560-A204-EAD0-52CB2DC9735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07805" y="2908236"/>
            <a:ext cx="911629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8E8F7E5-186E-023A-FD0D-15458BD333C7}"/>
              </a:ext>
            </a:extLst>
          </p:cNvPr>
          <p:cNvSpPr/>
          <p:nvPr/>
        </p:nvSpPr>
        <p:spPr>
          <a:xfrm>
            <a:off x="6148564" y="260045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9E443A-C8D7-13B9-810F-1E650B5A8AAF}"/>
              </a:ext>
            </a:extLst>
          </p:cNvPr>
          <p:cNvSpPr/>
          <p:nvPr/>
        </p:nvSpPr>
        <p:spPr>
          <a:xfrm>
            <a:off x="6869596" y="3635732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C3A6C-291C-E63C-925B-E2AC4108D6CB}"/>
              </a:ext>
            </a:extLst>
          </p:cNvPr>
          <p:cNvSpPr txBox="1"/>
          <p:nvPr/>
        </p:nvSpPr>
        <p:spPr>
          <a:xfrm>
            <a:off x="5891254" y="1956945"/>
            <a:ext cx="33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01DBE8-328B-6CAD-DD3F-54704D28790F}"/>
              </a:ext>
            </a:extLst>
          </p:cNvPr>
          <p:cNvSpPr txBox="1"/>
          <p:nvPr/>
        </p:nvSpPr>
        <p:spPr>
          <a:xfrm>
            <a:off x="6664653" y="2352036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93D1DE-AA97-5763-359C-158D51E8FFD5}"/>
              </a:ext>
            </a:extLst>
          </p:cNvPr>
          <p:cNvSpPr txBox="1"/>
          <p:nvPr/>
        </p:nvSpPr>
        <p:spPr>
          <a:xfrm>
            <a:off x="6712908" y="3425843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482374-4FAB-DD78-54D2-28DEDB58C9C0}"/>
              </a:ext>
            </a:extLst>
          </p:cNvPr>
          <p:cNvSpPr txBox="1"/>
          <p:nvPr/>
        </p:nvSpPr>
        <p:spPr>
          <a:xfrm>
            <a:off x="3460623" y="6419725"/>
            <a:ext cx="128607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World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E67809-FF79-CE9E-321C-E296028EA192}"/>
              </a:ext>
            </a:extLst>
          </p:cNvPr>
          <p:cNvSpPr/>
          <p:nvPr/>
        </p:nvSpPr>
        <p:spPr>
          <a:xfrm>
            <a:off x="6156176" y="1988840"/>
            <a:ext cx="1531188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r(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emaining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) = 4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1A5854-9604-2A0A-972A-327132ABAD0C}"/>
              </a:ext>
            </a:extLst>
          </p:cNvPr>
          <p:cNvSpPr/>
          <p:nvPr/>
        </p:nvSpPr>
        <p:spPr bwMode="auto">
          <a:xfrm>
            <a:off x="6011773" y="2671228"/>
            <a:ext cx="81238" cy="3489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8C03A1-9E79-039D-991E-A1982F959D75}"/>
              </a:ext>
            </a:extLst>
          </p:cNvPr>
          <p:cNvSpPr/>
          <p:nvPr/>
        </p:nvSpPr>
        <p:spPr bwMode="auto">
          <a:xfrm>
            <a:off x="6975929" y="2912432"/>
            <a:ext cx="87010" cy="732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D776F2C-5B03-4D2D-837E-C78AF9A7A4C0}"/>
              </a:ext>
            </a:extLst>
          </p:cNvPr>
          <p:cNvCxnSpPr>
            <a:cxnSpLocks/>
          </p:cNvCxnSpPr>
          <p:nvPr/>
        </p:nvCxnSpPr>
        <p:spPr>
          <a:xfrm>
            <a:off x="7604308" y="3460419"/>
            <a:ext cx="0" cy="2920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D3B59D-5892-4C29-881F-C3A80616D6BE}"/>
              </a:ext>
            </a:extLst>
          </p:cNvPr>
          <p:cNvCxnSpPr>
            <a:cxnSpLocks/>
          </p:cNvCxnSpPr>
          <p:nvPr/>
        </p:nvCxnSpPr>
        <p:spPr>
          <a:xfrm flipV="1">
            <a:off x="6058127" y="3454291"/>
            <a:ext cx="1466201" cy="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8777F94-0865-976E-EA7C-66FF2116B04F}"/>
              </a:ext>
            </a:extLst>
          </p:cNvPr>
          <p:cNvSpPr/>
          <p:nvPr/>
        </p:nvSpPr>
        <p:spPr>
          <a:xfrm>
            <a:off x="6061439" y="318655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2883146-F69A-91F9-EBF4-B1A0A6EF404E}"/>
              </a:ext>
            </a:extLst>
          </p:cNvPr>
          <p:cNvSpPr txBox="1"/>
          <p:nvPr/>
        </p:nvSpPr>
        <p:spPr>
          <a:xfrm>
            <a:off x="7236296" y="2924944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CDCF8E-DFCC-2FEE-9A2D-C5CA969EEA4C}"/>
              </a:ext>
            </a:extLst>
          </p:cNvPr>
          <p:cNvSpPr/>
          <p:nvPr/>
        </p:nvSpPr>
        <p:spPr bwMode="auto">
          <a:xfrm>
            <a:off x="7547571" y="3485340"/>
            <a:ext cx="96033" cy="4861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6E911B-ECDB-C68A-448D-A410DFEA6BF8}"/>
              </a:ext>
            </a:extLst>
          </p:cNvPr>
          <p:cNvSpPr/>
          <p:nvPr/>
        </p:nvSpPr>
        <p:spPr>
          <a:xfrm>
            <a:off x="6170741" y="2959392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3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/>
          </p:cNvSpPr>
          <p:nvPr>
            <p:ph type="body"/>
          </p:nvPr>
        </p:nvSpPr>
        <p:spPr>
          <a:xfrm>
            <a:off x="464344" y="5412162"/>
            <a:ext cx="3962400" cy="5334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  <a:buNone/>
            </a:pPr>
            <a:r>
              <a:rPr lang="zh-CN" altLang="en-US" dirty="0"/>
              <a:t>程序的输出是什么</a:t>
            </a:r>
            <a:r>
              <a:rPr lang="en-US" altLang="zh-CN" dirty="0"/>
              <a:t>?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77900"/>
            <a:ext cx="5478315" cy="396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0732EC-B6EA-4B17-9C7B-96CB225351F5}"/>
              </a:ext>
            </a:extLst>
          </p:cNvPr>
          <p:cNvSpPr txBox="1">
            <a:spLocks/>
          </p:cNvSpPr>
          <p:nvPr/>
        </p:nvSpPr>
        <p:spPr>
          <a:xfrm>
            <a:off x="464344" y="341263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>
                <a:latin typeface="+mn-ea"/>
                <a:ea typeface="+mn-ea"/>
              </a:rPr>
              <a:t>fork() - </a:t>
            </a:r>
            <a:r>
              <a:rPr lang="zh-CN" altLang="en-US" kern="0" dirty="0">
                <a:latin typeface="+mn-ea"/>
                <a:ea typeface="+mn-ea"/>
              </a:rPr>
              <a:t>例</a:t>
            </a:r>
            <a:r>
              <a:rPr lang="en-US" altLang="zh-CN" kern="0" dirty="0">
                <a:latin typeface="+mn-ea"/>
                <a:ea typeface="+mn-ea"/>
              </a:rPr>
              <a:t>4</a:t>
            </a:r>
            <a:endParaRPr lang="zh-CN" altLang="en-US" kern="0" dirty="0">
              <a:latin typeface="+mn-ea"/>
              <a:ea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38BFB49-ED3C-DA6A-D39E-19B6F546515B}"/>
              </a:ext>
            </a:extLst>
          </p:cNvPr>
          <p:cNvCxnSpPr>
            <a:cxnSpLocks/>
          </p:cNvCxnSpPr>
          <p:nvPr/>
        </p:nvCxnSpPr>
        <p:spPr>
          <a:xfrm>
            <a:off x="6058127" y="2352037"/>
            <a:ext cx="0" cy="417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5A3CEEB-3259-8052-91C5-3F8A45203A5E}"/>
              </a:ext>
            </a:extLst>
          </p:cNvPr>
          <p:cNvCxnSpPr>
            <a:cxnSpLocks/>
          </p:cNvCxnSpPr>
          <p:nvPr/>
        </p:nvCxnSpPr>
        <p:spPr>
          <a:xfrm>
            <a:off x="7032665" y="2887511"/>
            <a:ext cx="0" cy="363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53B796-6560-A204-EAD0-52CB2DC9735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07805" y="2908236"/>
            <a:ext cx="916074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8E8F7E5-186E-023A-FD0D-15458BD333C7}"/>
              </a:ext>
            </a:extLst>
          </p:cNvPr>
          <p:cNvSpPr/>
          <p:nvPr/>
        </p:nvSpPr>
        <p:spPr>
          <a:xfrm>
            <a:off x="6148564" y="260045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9E443A-C8D7-13B9-810F-1E650B5A8AAF}"/>
              </a:ext>
            </a:extLst>
          </p:cNvPr>
          <p:cNvSpPr/>
          <p:nvPr/>
        </p:nvSpPr>
        <p:spPr>
          <a:xfrm>
            <a:off x="6869596" y="3364912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C3A6C-291C-E63C-925B-E2AC4108D6CB}"/>
              </a:ext>
            </a:extLst>
          </p:cNvPr>
          <p:cNvSpPr txBox="1"/>
          <p:nvPr/>
        </p:nvSpPr>
        <p:spPr>
          <a:xfrm>
            <a:off x="5891254" y="1956945"/>
            <a:ext cx="33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01DBE8-328B-6CAD-DD3F-54704D28790F}"/>
              </a:ext>
            </a:extLst>
          </p:cNvPr>
          <p:cNvSpPr txBox="1"/>
          <p:nvPr/>
        </p:nvSpPr>
        <p:spPr>
          <a:xfrm>
            <a:off x="6664653" y="2352036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93D1DE-AA97-5763-359C-158D51E8FFD5}"/>
              </a:ext>
            </a:extLst>
          </p:cNvPr>
          <p:cNvSpPr txBox="1"/>
          <p:nvPr/>
        </p:nvSpPr>
        <p:spPr>
          <a:xfrm>
            <a:off x="6745851" y="3622452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482374-4FAB-DD78-54D2-28DEDB58C9C0}"/>
              </a:ext>
            </a:extLst>
          </p:cNvPr>
          <p:cNvSpPr txBox="1"/>
          <p:nvPr/>
        </p:nvSpPr>
        <p:spPr>
          <a:xfrm>
            <a:off x="3460623" y="6419725"/>
            <a:ext cx="128607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World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E67809-FF79-CE9E-321C-E296028EA192}"/>
              </a:ext>
            </a:extLst>
          </p:cNvPr>
          <p:cNvSpPr/>
          <p:nvPr/>
        </p:nvSpPr>
        <p:spPr>
          <a:xfrm>
            <a:off x="6156176" y="1988840"/>
            <a:ext cx="1531188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r(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emaining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) = 4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1A5854-9604-2A0A-972A-327132ABAD0C}"/>
              </a:ext>
            </a:extLst>
          </p:cNvPr>
          <p:cNvSpPr/>
          <p:nvPr/>
        </p:nvSpPr>
        <p:spPr bwMode="auto">
          <a:xfrm>
            <a:off x="6011772" y="2671228"/>
            <a:ext cx="96033" cy="18234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8C03A1-9E79-039D-991E-A1982F959D75}"/>
              </a:ext>
            </a:extLst>
          </p:cNvPr>
          <p:cNvSpPr/>
          <p:nvPr/>
        </p:nvSpPr>
        <p:spPr bwMode="auto">
          <a:xfrm>
            <a:off x="6975928" y="2912432"/>
            <a:ext cx="95901" cy="9095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D776F2C-5B03-4D2D-837E-C78AF9A7A4C0}"/>
              </a:ext>
            </a:extLst>
          </p:cNvPr>
          <p:cNvCxnSpPr>
            <a:cxnSpLocks/>
          </p:cNvCxnSpPr>
          <p:nvPr/>
        </p:nvCxnSpPr>
        <p:spPr>
          <a:xfrm>
            <a:off x="7604308" y="3693610"/>
            <a:ext cx="0" cy="28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D3B59D-5892-4C29-881F-C3A80616D6BE}"/>
              </a:ext>
            </a:extLst>
          </p:cNvPr>
          <p:cNvCxnSpPr>
            <a:cxnSpLocks/>
          </p:cNvCxnSpPr>
          <p:nvPr/>
        </p:nvCxnSpPr>
        <p:spPr>
          <a:xfrm flipV="1">
            <a:off x="6058127" y="3687482"/>
            <a:ext cx="1466201" cy="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8777F94-0865-976E-EA7C-66FF2116B04F}"/>
              </a:ext>
            </a:extLst>
          </p:cNvPr>
          <p:cNvSpPr/>
          <p:nvPr/>
        </p:nvSpPr>
        <p:spPr>
          <a:xfrm>
            <a:off x="6061439" y="341974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2883146-F69A-91F9-EBF4-B1A0A6EF404E}"/>
              </a:ext>
            </a:extLst>
          </p:cNvPr>
          <p:cNvSpPr txBox="1"/>
          <p:nvPr/>
        </p:nvSpPr>
        <p:spPr>
          <a:xfrm>
            <a:off x="7236296" y="3158135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CDCF8E-DFCC-2FEE-9A2D-C5CA969EEA4C}"/>
              </a:ext>
            </a:extLst>
          </p:cNvPr>
          <p:cNvSpPr/>
          <p:nvPr/>
        </p:nvSpPr>
        <p:spPr bwMode="auto">
          <a:xfrm>
            <a:off x="7547572" y="3718530"/>
            <a:ext cx="74310" cy="9346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6E911B-ECDB-C68A-448D-A410DFEA6BF8}"/>
              </a:ext>
            </a:extLst>
          </p:cNvPr>
          <p:cNvSpPr/>
          <p:nvPr/>
        </p:nvSpPr>
        <p:spPr>
          <a:xfrm>
            <a:off x="6170741" y="3192583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3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2B1923-7A45-DEA3-F4CF-8BA168EF9F0D}"/>
              </a:ext>
            </a:extLst>
          </p:cNvPr>
          <p:cNvCxnSpPr>
            <a:cxnSpLocks/>
          </p:cNvCxnSpPr>
          <p:nvPr/>
        </p:nvCxnSpPr>
        <p:spPr>
          <a:xfrm>
            <a:off x="8193525" y="4068422"/>
            <a:ext cx="0" cy="235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D80F938-0328-CCC7-1EF1-C3C37F106F2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107805" y="4313262"/>
            <a:ext cx="20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99C03F8-7AB9-2C68-461C-8D315DA9F77D}"/>
              </a:ext>
            </a:extLst>
          </p:cNvPr>
          <p:cNvSpPr/>
          <p:nvPr/>
        </p:nvSpPr>
        <p:spPr>
          <a:xfrm>
            <a:off x="6083313" y="399481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F398C-2449-E14D-EBB4-FC6410FE5D9B}"/>
              </a:ext>
            </a:extLst>
          </p:cNvPr>
          <p:cNvSpPr txBox="1"/>
          <p:nvPr/>
        </p:nvSpPr>
        <p:spPr>
          <a:xfrm>
            <a:off x="7825513" y="3717032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F061B1-A912-5E65-026C-DB8D17B42CBB}"/>
              </a:ext>
            </a:extLst>
          </p:cNvPr>
          <p:cNvSpPr/>
          <p:nvPr/>
        </p:nvSpPr>
        <p:spPr bwMode="auto">
          <a:xfrm>
            <a:off x="8165379" y="4313262"/>
            <a:ext cx="45719" cy="6999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661E01-D7F8-9CF0-9B5D-46FC4F858B33}"/>
              </a:ext>
            </a:extLst>
          </p:cNvPr>
          <p:cNvSpPr/>
          <p:nvPr/>
        </p:nvSpPr>
        <p:spPr>
          <a:xfrm>
            <a:off x="6152938" y="3730845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2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2FBFB33-BE04-614C-4B7B-78AB13D09CC0}"/>
              </a:ext>
            </a:extLst>
          </p:cNvPr>
          <p:cNvSpPr/>
          <p:nvPr/>
        </p:nvSpPr>
        <p:spPr>
          <a:xfrm>
            <a:off x="6882542" y="3786421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375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C813E1-77BC-15FD-8B23-2502075BA478}"/>
              </a:ext>
            </a:extLst>
          </p:cNvPr>
          <p:cNvCxnSpPr>
            <a:cxnSpLocks/>
          </p:cNvCxnSpPr>
          <p:nvPr/>
        </p:nvCxnSpPr>
        <p:spPr>
          <a:xfrm>
            <a:off x="8616710" y="5445224"/>
            <a:ext cx="0" cy="10801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07" name="Rectangle 4"/>
          <p:cNvSpPr>
            <a:spLocks noGrp="1"/>
          </p:cNvSpPr>
          <p:nvPr>
            <p:ph type="body"/>
          </p:nvPr>
        </p:nvSpPr>
        <p:spPr>
          <a:xfrm>
            <a:off x="464344" y="5412162"/>
            <a:ext cx="3962400" cy="5334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  <a:buNone/>
            </a:pPr>
            <a:r>
              <a:rPr lang="zh-CN" altLang="en-US" dirty="0"/>
              <a:t>程序的输出是什么</a:t>
            </a:r>
            <a:r>
              <a:rPr lang="en-US" altLang="zh-CN" dirty="0"/>
              <a:t>?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77900"/>
            <a:ext cx="5478315" cy="396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0732EC-B6EA-4B17-9C7B-96CB225351F5}"/>
              </a:ext>
            </a:extLst>
          </p:cNvPr>
          <p:cNvSpPr txBox="1">
            <a:spLocks/>
          </p:cNvSpPr>
          <p:nvPr/>
        </p:nvSpPr>
        <p:spPr>
          <a:xfrm>
            <a:off x="464344" y="341263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>
                <a:latin typeface="+mn-ea"/>
                <a:ea typeface="+mn-ea"/>
              </a:rPr>
              <a:t>fork() - </a:t>
            </a:r>
            <a:r>
              <a:rPr lang="zh-CN" altLang="en-US" kern="0" dirty="0">
                <a:latin typeface="+mn-ea"/>
                <a:ea typeface="+mn-ea"/>
              </a:rPr>
              <a:t>例</a:t>
            </a:r>
            <a:r>
              <a:rPr lang="en-US" altLang="zh-CN" kern="0" dirty="0">
                <a:latin typeface="+mn-ea"/>
                <a:ea typeface="+mn-ea"/>
              </a:rPr>
              <a:t>4</a:t>
            </a:r>
            <a:endParaRPr lang="zh-CN" altLang="en-US" kern="0" dirty="0">
              <a:latin typeface="+mn-ea"/>
              <a:ea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38BFB49-ED3C-DA6A-D39E-19B6F546515B}"/>
              </a:ext>
            </a:extLst>
          </p:cNvPr>
          <p:cNvCxnSpPr>
            <a:cxnSpLocks/>
          </p:cNvCxnSpPr>
          <p:nvPr/>
        </p:nvCxnSpPr>
        <p:spPr>
          <a:xfrm>
            <a:off x="6058127" y="2352037"/>
            <a:ext cx="0" cy="417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5A3CEEB-3259-8052-91C5-3F8A45203A5E}"/>
              </a:ext>
            </a:extLst>
          </p:cNvPr>
          <p:cNvCxnSpPr>
            <a:cxnSpLocks/>
          </p:cNvCxnSpPr>
          <p:nvPr/>
        </p:nvCxnSpPr>
        <p:spPr>
          <a:xfrm>
            <a:off x="7032665" y="2887511"/>
            <a:ext cx="0" cy="363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53B796-6560-A204-EAD0-52CB2DC9735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07805" y="2908236"/>
            <a:ext cx="916074" cy="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8E8F7E5-186E-023A-FD0D-15458BD333C7}"/>
              </a:ext>
            </a:extLst>
          </p:cNvPr>
          <p:cNvSpPr/>
          <p:nvPr/>
        </p:nvSpPr>
        <p:spPr>
          <a:xfrm>
            <a:off x="6148564" y="260045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9E443A-C8D7-13B9-810F-1E650B5A8AAF}"/>
              </a:ext>
            </a:extLst>
          </p:cNvPr>
          <p:cNvSpPr/>
          <p:nvPr/>
        </p:nvSpPr>
        <p:spPr>
          <a:xfrm>
            <a:off x="6869596" y="3364912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C3A6C-291C-E63C-925B-E2AC4108D6CB}"/>
              </a:ext>
            </a:extLst>
          </p:cNvPr>
          <p:cNvSpPr txBox="1"/>
          <p:nvPr/>
        </p:nvSpPr>
        <p:spPr>
          <a:xfrm>
            <a:off x="5891254" y="1956945"/>
            <a:ext cx="33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01DBE8-328B-6CAD-DD3F-54704D28790F}"/>
              </a:ext>
            </a:extLst>
          </p:cNvPr>
          <p:cNvSpPr txBox="1"/>
          <p:nvPr/>
        </p:nvSpPr>
        <p:spPr>
          <a:xfrm>
            <a:off x="6664653" y="2352036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93D1DE-AA97-5763-359C-158D51E8FFD5}"/>
              </a:ext>
            </a:extLst>
          </p:cNvPr>
          <p:cNvSpPr txBox="1"/>
          <p:nvPr/>
        </p:nvSpPr>
        <p:spPr>
          <a:xfrm>
            <a:off x="6745851" y="3622452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E67809-FF79-CE9E-321C-E296028EA192}"/>
              </a:ext>
            </a:extLst>
          </p:cNvPr>
          <p:cNvSpPr/>
          <p:nvPr/>
        </p:nvSpPr>
        <p:spPr>
          <a:xfrm>
            <a:off x="6156176" y="1988840"/>
            <a:ext cx="1531188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r(</a:t>
            </a: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</a:rPr>
              <a:t>emaining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) = 4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1A5854-9604-2A0A-972A-327132ABAD0C}"/>
              </a:ext>
            </a:extLst>
          </p:cNvPr>
          <p:cNvSpPr/>
          <p:nvPr/>
        </p:nvSpPr>
        <p:spPr bwMode="auto">
          <a:xfrm>
            <a:off x="6011773" y="2671228"/>
            <a:ext cx="71970" cy="36264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8C03A1-9E79-039D-991E-A1982F959D75}"/>
              </a:ext>
            </a:extLst>
          </p:cNvPr>
          <p:cNvSpPr/>
          <p:nvPr/>
        </p:nvSpPr>
        <p:spPr bwMode="auto">
          <a:xfrm>
            <a:off x="6975928" y="2912432"/>
            <a:ext cx="95901" cy="9095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D776F2C-5B03-4D2D-837E-C78AF9A7A4C0}"/>
              </a:ext>
            </a:extLst>
          </p:cNvPr>
          <p:cNvCxnSpPr>
            <a:cxnSpLocks/>
          </p:cNvCxnSpPr>
          <p:nvPr/>
        </p:nvCxnSpPr>
        <p:spPr>
          <a:xfrm>
            <a:off x="7604308" y="3693610"/>
            <a:ext cx="0" cy="28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D3B59D-5892-4C29-881F-C3A80616D6BE}"/>
              </a:ext>
            </a:extLst>
          </p:cNvPr>
          <p:cNvCxnSpPr>
            <a:cxnSpLocks/>
          </p:cNvCxnSpPr>
          <p:nvPr/>
        </p:nvCxnSpPr>
        <p:spPr>
          <a:xfrm flipV="1">
            <a:off x="6058127" y="3687482"/>
            <a:ext cx="1466201" cy="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8777F94-0865-976E-EA7C-66FF2116B04F}"/>
              </a:ext>
            </a:extLst>
          </p:cNvPr>
          <p:cNvSpPr/>
          <p:nvPr/>
        </p:nvSpPr>
        <p:spPr>
          <a:xfrm>
            <a:off x="6061439" y="341974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2883146-F69A-91F9-EBF4-B1A0A6EF404E}"/>
              </a:ext>
            </a:extLst>
          </p:cNvPr>
          <p:cNvSpPr txBox="1"/>
          <p:nvPr/>
        </p:nvSpPr>
        <p:spPr>
          <a:xfrm>
            <a:off x="7236296" y="3158135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CDCF8E-DFCC-2FEE-9A2D-C5CA969EEA4C}"/>
              </a:ext>
            </a:extLst>
          </p:cNvPr>
          <p:cNvSpPr/>
          <p:nvPr/>
        </p:nvSpPr>
        <p:spPr bwMode="auto">
          <a:xfrm>
            <a:off x="7547572" y="3718530"/>
            <a:ext cx="74310" cy="9346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6E911B-ECDB-C68A-448D-A410DFEA6BF8}"/>
              </a:ext>
            </a:extLst>
          </p:cNvPr>
          <p:cNvSpPr/>
          <p:nvPr/>
        </p:nvSpPr>
        <p:spPr>
          <a:xfrm>
            <a:off x="6170741" y="3192583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3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2B1923-7A45-DEA3-F4CF-8BA168EF9F0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187149" y="4240252"/>
            <a:ext cx="23949" cy="228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D80F938-0328-CCC7-1EF1-C3C37F106F2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107805" y="4313262"/>
            <a:ext cx="209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99C03F8-7AB9-2C68-461C-8D315DA9F77D}"/>
              </a:ext>
            </a:extLst>
          </p:cNvPr>
          <p:cNvSpPr/>
          <p:nvPr/>
        </p:nvSpPr>
        <p:spPr>
          <a:xfrm>
            <a:off x="6083313" y="399481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F398C-2449-E14D-EBB4-FC6410FE5D9B}"/>
              </a:ext>
            </a:extLst>
          </p:cNvPr>
          <p:cNvSpPr txBox="1"/>
          <p:nvPr/>
        </p:nvSpPr>
        <p:spPr>
          <a:xfrm>
            <a:off x="7825513" y="3717032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F061B1-A912-5E65-026C-DB8D17B42CBB}"/>
              </a:ext>
            </a:extLst>
          </p:cNvPr>
          <p:cNvSpPr/>
          <p:nvPr/>
        </p:nvSpPr>
        <p:spPr bwMode="auto">
          <a:xfrm>
            <a:off x="8165379" y="4313262"/>
            <a:ext cx="74310" cy="6999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661E01-D7F8-9CF0-9B5D-46FC4F858B33}"/>
              </a:ext>
            </a:extLst>
          </p:cNvPr>
          <p:cNvSpPr/>
          <p:nvPr/>
        </p:nvSpPr>
        <p:spPr>
          <a:xfrm>
            <a:off x="6152938" y="3730845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2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2FBFB33-BE04-614C-4B7B-78AB13D09CC0}"/>
              </a:ext>
            </a:extLst>
          </p:cNvPr>
          <p:cNvSpPr/>
          <p:nvPr/>
        </p:nvSpPr>
        <p:spPr>
          <a:xfrm>
            <a:off x="6882542" y="3786421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8FD14-C7EE-9452-7C21-F4CC7B3DABC5}"/>
              </a:ext>
            </a:extLst>
          </p:cNvPr>
          <p:cNvSpPr txBox="1"/>
          <p:nvPr/>
        </p:nvSpPr>
        <p:spPr>
          <a:xfrm>
            <a:off x="7301507" y="4411869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EAC973-EAC3-28ED-9F12-9275DA7305FD}"/>
              </a:ext>
            </a:extLst>
          </p:cNvPr>
          <p:cNvSpPr/>
          <p:nvPr/>
        </p:nvSpPr>
        <p:spPr>
          <a:xfrm>
            <a:off x="7438198" y="4575838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6ECBB-900F-3BE1-014A-76090CC47BDC}"/>
              </a:ext>
            </a:extLst>
          </p:cNvPr>
          <p:cNvSpPr txBox="1"/>
          <p:nvPr/>
        </p:nvSpPr>
        <p:spPr>
          <a:xfrm>
            <a:off x="7907776" y="4804018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4C457E-72CB-1977-C323-2279DCD46547}"/>
              </a:ext>
            </a:extLst>
          </p:cNvPr>
          <p:cNvSpPr/>
          <p:nvPr/>
        </p:nvSpPr>
        <p:spPr>
          <a:xfrm>
            <a:off x="8044467" y="4967987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3686EAE-4781-7C78-B5A7-6D0D49FDB2B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107805" y="5437576"/>
            <a:ext cx="2508905" cy="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0F3B7ED-ED06-0C79-DBA8-38CB4B198773}"/>
              </a:ext>
            </a:extLst>
          </p:cNvPr>
          <p:cNvSpPr/>
          <p:nvPr/>
        </p:nvSpPr>
        <p:spPr>
          <a:xfrm>
            <a:off x="6092529" y="5173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ork()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27BA04-AEEF-7DB0-CB02-EC6AD6CF30EA}"/>
              </a:ext>
            </a:extLst>
          </p:cNvPr>
          <p:cNvSpPr txBox="1"/>
          <p:nvPr/>
        </p:nvSpPr>
        <p:spPr>
          <a:xfrm>
            <a:off x="8239689" y="4841346"/>
            <a:ext cx="72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子进程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</a:t>
            </a:r>
            <a:r>
              <a:rPr lang="en-US" altLang="zh-CN" baseline="-25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0ED020-62DB-8028-5096-98E03272122F}"/>
              </a:ext>
            </a:extLst>
          </p:cNvPr>
          <p:cNvSpPr/>
          <p:nvPr/>
        </p:nvSpPr>
        <p:spPr bwMode="auto">
          <a:xfrm>
            <a:off x="8579555" y="5437576"/>
            <a:ext cx="74310" cy="6999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rtl="0" eaLnBrk="1" hangingPunct="1"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B5E64A-6BDB-D7DE-4278-4FB2F9D79C6C}"/>
              </a:ext>
            </a:extLst>
          </p:cNvPr>
          <p:cNvSpPr/>
          <p:nvPr/>
        </p:nvSpPr>
        <p:spPr>
          <a:xfrm>
            <a:off x="6112344" y="4855158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1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99E82F-115C-532C-637A-6654AC9BC64B}"/>
              </a:ext>
            </a:extLst>
          </p:cNvPr>
          <p:cNvSpPr txBox="1"/>
          <p:nvPr/>
        </p:nvSpPr>
        <p:spPr>
          <a:xfrm>
            <a:off x="8321952" y="5928332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A13DA38-724E-6DF4-2C7B-84AF007DE067}"/>
              </a:ext>
            </a:extLst>
          </p:cNvPr>
          <p:cNvSpPr/>
          <p:nvPr/>
        </p:nvSpPr>
        <p:spPr>
          <a:xfrm>
            <a:off x="8458643" y="6092301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CC07ED8-CCCA-3410-99F8-238717D6390A}"/>
              </a:ext>
            </a:extLst>
          </p:cNvPr>
          <p:cNvSpPr/>
          <p:nvPr/>
        </p:nvSpPr>
        <p:spPr>
          <a:xfrm>
            <a:off x="6168982" y="5805221"/>
            <a:ext cx="63350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r = 0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C7E9FE0-01A9-02A3-40B7-0E31F68ACF96}"/>
              </a:ext>
            </a:extLst>
          </p:cNvPr>
          <p:cNvCxnSpPr>
            <a:cxnSpLocks/>
          </p:cNvCxnSpPr>
          <p:nvPr/>
        </p:nvCxnSpPr>
        <p:spPr>
          <a:xfrm>
            <a:off x="6057364" y="5334495"/>
            <a:ext cx="0" cy="28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BE4C53D-AEA7-B944-A745-E29CDAC717B0}"/>
              </a:ext>
            </a:extLst>
          </p:cNvPr>
          <p:cNvSpPr txBox="1"/>
          <p:nvPr/>
        </p:nvSpPr>
        <p:spPr>
          <a:xfrm>
            <a:off x="5754563" y="6052754"/>
            <a:ext cx="2384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+mn-ea"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F9AF85-76B9-403F-17CE-275C7C80BD71}"/>
              </a:ext>
            </a:extLst>
          </p:cNvPr>
          <p:cNvSpPr/>
          <p:nvPr/>
        </p:nvSpPr>
        <p:spPr>
          <a:xfrm>
            <a:off x="5891254" y="6216723"/>
            <a:ext cx="3009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2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75727"/>
            <a:ext cx="8458200" cy="504825"/>
          </a:xfrm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ctr" defTabSz="12287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课程内容</a:t>
            </a:r>
            <a:endParaRPr kumimoji="0" 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43508" y="980728"/>
            <a:ext cx="885698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本课程围绕构建一个基于主机系统的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多客户即时通讯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聊天室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项目展开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indent="-285750" rtl="0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理论知识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进程控制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  僵尸进程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孤儿进程、进程控制、守护进程。。。</a:t>
            </a: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进程间通信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：管道、命名管道、信号。。。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多线程编程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：锁、信号量、线程安全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latin typeface="宋体" panose="02010600030101010101" pitchFamily="2" charset="-122"/>
                <a:cs typeface="+mn-cs"/>
              </a:rPr>
              <a:t>文件操作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  系统结构、常用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系统调用、打开文件的内核表达</a:t>
            </a: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…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514350" lvl="1" indent="0" rtl="0">
              <a:lnSpc>
                <a:spcPct val="80000"/>
              </a:lnSpc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indent="-285750" rtl="0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个基本实验</a:t>
            </a: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进程控制</a:t>
            </a: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进程间通信</a:t>
            </a: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多线程编程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lvl="1" indent="-228600" rtl="0">
              <a:lnSpc>
                <a:spcPct val="80000"/>
              </a:lnSpc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文件操作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514350" lvl="1" indent="0" rtl="0">
              <a:lnSpc>
                <a:spcPct val="80000"/>
              </a:lnSpc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+mn-cs"/>
            </a:endParaRPr>
          </a:p>
          <a:p>
            <a:pPr indent="-285750" rtl="0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期末大作业 （任选其一完成）</a:t>
            </a:r>
            <a:endParaRPr lang="en-US" altLang="zh-CN" sz="2000" b="0" dirty="0">
              <a:latin typeface="宋体" panose="02010600030101010101" pitchFamily="2" charset="-122"/>
              <a:cs typeface="+mn-cs"/>
            </a:endParaRPr>
          </a:p>
          <a:p>
            <a:pPr lvl="1" rtl="0">
              <a:lnSpc>
                <a:spcPct val="80000"/>
              </a:lnSpc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多客户即时通讯软件</a:t>
            </a:r>
            <a:r>
              <a:rPr lang="zh-CN" altLang="en-US" sz="2000" dirty="0">
                <a:latin typeface="宋体" panose="02010600030101010101" pitchFamily="2" charset="-122"/>
                <a:cs typeface="+mn-cs"/>
              </a:rPr>
              <a:t>：课堂所学的</a:t>
            </a: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OS</a:t>
            </a:r>
            <a:r>
              <a:rPr lang="zh-CN" altLang="en-US" sz="2000" dirty="0">
                <a:latin typeface="宋体" panose="02010600030101010101" pitchFamily="2" charset="-122"/>
                <a:cs typeface="+mn-cs"/>
              </a:rPr>
              <a:t>系统调用</a:t>
            </a: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  <a:cs typeface="+mn-cs"/>
              </a:rPr>
              <a:t>自学系统调用</a:t>
            </a:r>
            <a:endParaRPr lang="en-US" altLang="zh-CN" sz="2000" dirty="0">
              <a:latin typeface="宋体" panose="02010600030101010101" pitchFamily="2" charset="-122"/>
              <a:cs typeface="+mn-cs"/>
            </a:endParaRPr>
          </a:p>
          <a:p>
            <a:pPr lvl="1" rtl="0">
              <a:lnSpc>
                <a:spcPct val="80000"/>
              </a:lnSpc>
              <a:defRPr/>
            </a:pP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OS </a:t>
            </a:r>
            <a:r>
              <a:rPr lang="zh-CN" altLang="en-US" sz="2000" dirty="0">
                <a:latin typeface="宋体" panose="02010600030101010101" pitchFamily="2" charset="-122"/>
                <a:cs typeface="+mn-cs"/>
              </a:rPr>
              <a:t>开源社区贡献：   </a:t>
            </a: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Linux kernel/</a:t>
            </a:r>
            <a:r>
              <a:rPr lang="en-US" altLang="zh-CN" sz="2000" dirty="0" err="1">
                <a:latin typeface="宋体" panose="02010600030101010101" pitchFamily="2" charset="-122"/>
                <a:cs typeface="+mn-cs"/>
              </a:rPr>
              <a:t>openEuler</a:t>
            </a: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cs typeface="+mn-cs"/>
              </a:rPr>
              <a:t>Tencent</a:t>
            </a:r>
            <a:r>
              <a:rPr lang="en-US" altLang="zh-CN" sz="2000" dirty="0">
                <a:latin typeface="宋体" panose="02010600030101010101" pitchFamily="2" charset="-122"/>
                <a:cs typeface="+mn-cs"/>
              </a:rPr>
              <a:t> OS……</a:t>
            </a:r>
            <a:endParaRPr lang="zh-CN" altLang="en-US" sz="2000" dirty="0">
              <a:latin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/>
          </p:nvPr>
        </p:nvSpPr>
        <p:spPr>
          <a:xfrm>
            <a:off x="954761" y="5881590"/>
            <a:ext cx="6781800" cy="5334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程序的输出是什么？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61" y="1014473"/>
            <a:ext cx="6553200" cy="473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3" name="Line 5"/>
          <p:cNvSpPr/>
          <p:nvPr/>
        </p:nvSpPr>
        <p:spPr>
          <a:xfrm flipH="1">
            <a:off x="2591474" y="3321111"/>
            <a:ext cx="215900" cy="287337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6"/>
          <p:cNvSpPr/>
          <p:nvPr/>
        </p:nvSpPr>
        <p:spPr>
          <a:xfrm flipH="1">
            <a:off x="2375574" y="3321111"/>
            <a:ext cx="215900" cy="287337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727D8F-2B64-418E-BBDB-9B929C65A70B}"/>
              </a:ext>
            </a:extLst>
          </p:cNvPr>
          <p:cNvSpPr txBox="1">
            <a:spLocks/>
          </p:cNvSpPr>
          <p:nvPr/>
        </p:nvSpPr>
        <p:spPr>
          <a:xfrm>
            <a:off x="611560" y="323148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>
                <a:latin typeface="+mn-ea"/>
                <a:ea typeface="+mn-ea"/>
              </a:rPr>
              <a:t>fork() - </a:t>
            </a:r>
            <a:r>
              <a:rPr lang="zh-CN" altLang="en-US" kern="0" dirty="0">
                <a:latin typeface="+mn-ea"/>
                <a:ea typeface="+mn-ea"/>
              </a:rPr>
              <a:t>例</a:t>
            </a:r>
            <a:r>
              <a:rPr lang="en-US" altLang="zh-CN" kern="0" dirty="0">
                <a:latin typeface="+mn-ea"/>
                <a:ea typeface="+mn-ea"/>
              </a:rPr>
              <a:t>5</a:t>
            </a:r>
            <a:endParaRPr lang="zh-CN" altLang="en-US" kern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>
            <a:extLst>
              <a:ext uri="{FF2B5EF4-FFF2-40B4-BE49-F238E27FC236}">
                <a16:creationId xmlns:a16="http://schemas.microsoft.com/office/drawing/2014/main" id="{5A584770-ABBD-497C-B3DF-7E3A3D65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5998"/>
            <a:ext cx="8160408" cy="61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333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324048" y="332656"/>
            <a:ext cx="8280400" cy="647700"/>
          </a:xfrm>
          <a:ln/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 dirty="0">
                <a:latin typeface="+mn-ea"/>
                <a:ea typeface="+mn-ea"/>
              </a:rPr>
              <a:t>更多查询进程特定信息的命令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324048" y="908050"/>
            <a:ext cx="4031928" cy="720750"/>
          </a:xfrm>
          <a:prstGeom prst="rect">
            <a:avLst/>
          </a:prstGeom>
          <a:ln/>
        </p:spPr>
        <p:txBody>
          <a:bodyPr vert="horz" wrap="square" lIns="91440" tIns="45720" rIns="91440" bIns="45720" anchor="ctr"/>
          <a:lstStyle/>
          <a:p>
            <a:pPr rtl="0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假设进程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id = x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D4099-EDE0-473B-B458-C5E42E63BEFF}"/>
              </a:ext>
            </a:extLst>
          </p:cNvPr>
          <p:cNvSpPr txBox="1"/>
          <p:nvPr/>
        </p:nvSpPr>
        <p:spPr>
          <a:xfrm>
            <a:off x="299491" y="5333256"/>
            <a:ext cx="3278462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学有余力的可以试下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有些需要安装特定的包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5DD8B0-1E66-4661-99B8-14B75E05941E}"/>
              </a:ext>
            </a:extLst>
          </p:cNvPr>
          <p:cNvSpPr/>
          <p:nvPr/>
        </p:nvSpPr>
        <p:spPr>
          <a:xfrm>
            <a:off x="4211960" y="927323"/>
            <a:ext cx="4031928" cy="5400786"/>
          </a:xfrm>
          <a:prstGeom prst="rect">
            <a:avLst/>
          </a:prstGeom>
          <a:ln/>
        </p:spPr>
        <p:txBody>
          <a:bodyPr vert="horz" wrap="square" lIns="91440" tIns="45720" rIns="91440" bIns="45720" anchor="ctr"/>
          <a:lstStyle/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进程间关系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  <a:ea typeface="+mn-ea"/>
                <a:cs typeface="+mj-cs"/>
              </a:rPr>
              <a:t>pstree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进程堆栈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pstack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 x</a:t>
            </a:r>
          </a:p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进程调用的系统调用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strace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 -p x</a:t>
            </a:r>
          </a:p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进程调用的库函数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ltrace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+mj-ea"/>
                <a:cs typeface="+mj-cs"/>
              </a:rPr>
              <a:t> -p x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347EE0-0FE9-431E-9F49-517C1336EDC9}"/>
              </a:ext>
            </a:extLst>
          </p:cNvPr>
          <p:cNvSpPr/>
          <p:nvPr/>
        </p:nvSpPr>
        <p:spPr>
          <a:xfrm>
            <a:off x="324048" y="1572105"/>
            <a:ext cx="4031928" cy="3657095"/>
          </a:xfrm>
          <a:prstGeom prst="rect">
            <a:avLst/>
          </a:prstGeom>
          <a:ln/>
        </p:spPr>
        <p:txBody>
          <a:bodyPr vert="horz" wrap="square" lIns="91440" tIns="45720" rIns="91440" bIns="45720" anchor="ctr"/>
          <a:lstStyle/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进程属性和状态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  <a:ea typeface="+mn-ea"/>
                <a:cs typeface="+mj-cs"/>
              </a:rPr>
              <a:t>ps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 -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  <a:ea typeface="+mn-ea"/>
                <a:cs typeface="+mj-cs"/>
              </a:rPr>
              <a:t>ef|grep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 x</a:t>
            </a: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  <a:ea typeface="+mn-ea"/>
                <a:cs typeface="+mj-cs"/>
              </a:rPr>
              <a:t>ps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 –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  <a:ea typeface="+mn-ea"/>
                <a:cs typeface="+mj-cs"/>
              </a:rPr>
              <a:t>axj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 | grep x</a:t>
            </a:r>
          </a:p>
          <a:p>
            <a:pPr rtl="0"/>
            <a:endParaRPr lang="en-US" altLang="zh-CN" sz="2400" b="1" dirty="0">
              <a:solidFill>
                <a:srgbClr val="C00000"/>
              </a:solidFill>
              <a:latin typeface="+mn-ea"/>
              <a:ea typeface="+mn-ea"/>
              <a:cs typeface="+mj-cs"/>
            </a:endParaRPr>
          </a:p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进程打开的文件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$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  <a:ea typeface="+mn-ea"/>
                <a:cs typeface="+mj-cs"/>
              </a:rPr>
              <a:t>lsof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 -p x</a:t>
            </a:r>
          </a:p>
          <a:p>
            <a:pPr rtl="0"/>
            <a:endParaRPr lang="en-US" altLang="zh-CN" sz="2400" b="1" dirty="0">
              <a:solidFill>
                <a:srgbClr val="C00000"/>
              </a:solidFill>
              <a:latin typeface="+mn-ea"/>
              <a:ea typeface="+mn-ea"/>
              <a:cs typeface="+mj-cs"/>
            </a:endParaRPr>
          </a:p>
          <a:p>
            <a:pPr marL="457200" indent="-457200" rtl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  <a:cs typeface="+mj-cs"/>
              </a:rPr>
              <a:t>进程内存分配</a:t>
            </a:r>
            <a:endParaRPr lang="en-US" altLang="zh-CN" sz="2400" b="1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  <a:p>
            <a:pPr rtl="0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  <a:cs typeface="+mj-cs"/>
              </a:rPr>
              <a:t>$cat /proc/x/maps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D59458-104A-D791-AA6A-3390EE54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572105"/>
            <a:ext cx="4535984" cy="25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8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3200" dirty="0">
                <a:latin typeface="宋体" panose="02010600030101010101" pitchFamily="2" charset="-122"/>
              </a:rPr>
              <a:t>孤儿进程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31800" y="1268760"/>
            <a:ext cx="8229600" cy="4967882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sz="2800" b="0" dirty="0"/>
              <a:t>父进程退出</a:t>
            </a:r>
            <a:r>
              <a:rPr lang="en-US" altLang="zh-CN" sz="2800" b="0" dirty="0"/>
              <a:t>,</a:t>
            </a:r>
            <a:r>
              <a:rPr lang="zh-CN" altLang="en-US" sz="2800" b="0" dirty="0"/>
              <a:t>子进程还在运行</a:t>
            </a:r>
          </a:p>
          <a:p>
            <a:pPr lvl="0">
              <a:lnSpc>
                <a:spcPct val="90000"/>
              </a:lnSpc>
            </a:pPr>
            <a:endParaRPr lang="zh-CN" altLang="en-US" sz="2800" b="0" dirty="0"/>
          </a:p>
          <a:p>
            <a:pPr lvl="1">
              <a:lnSpc>
                <a:spcPct val="90000"/>
              </a:lnSpc>
            </a:pPr>
            <a:r>
              <a:rPr lang="zh-CN" altLang="en-US" sz="2800" b="0" dirty="0"/>
              <a:t>子进程将成为孤儿进程</a:t>
            </a:r>
          </a:p>
          <a:p>
            <a:pPr lvl="0">
              <a:lnSpc>
                <a:spcPct val="90000"/>
              </a:lnSpc>
            </a:pPr>
            <a:endParaRPr lang="zh-CN" altLang="en-US" sz="2800" b="0" dirty="0"/>
          </a:p>
          <a:p>
            <a:pPr lvl="0">
              <a:lnSpc>
                <a:spcPct val="90000"/>
              </a:lnSpc>
            </a:pPr>
            <a:r>
              <a:rPr lang="zh-CN" altLang="en-US" sz="2800" b="0" dirty="0"/>
              <a:t>孤儿进程将特殊进程接管</a:t>
            </a:r>
            <a:endParaRPr lang="en-US" altLang="zh-CN" sz="2800" b="0" dirty="0"/>
          </a:p>
          <a:p>
            <a:pPr lvl="1">
              <a:lnSpc>
                <a:spcPct val="90000"/>
              </a:lnSpc>
            </a:pPr>
            <a:r>
              <a:rPr lang="en-US" altLang="zh-CN" sz="2800" b="0" dirty="0" err="1"/>
              <a:t>init</a:t>
            </a:r>
            <a:r>
              <a:rPr lang="zh-CN" altLang="en-US" sz="2800" b="0" dirty="0"/>
              <a:t>进程 </a:t>
            </a:r>
            <a:r>
              <a:rPr lang="en-US" altLang="zh-CN" sz="2800" b="0" dirty="0"/>
              <a:t>(f</a:t>
            </a:r>
            <a:r>
              <a:rPr lang="en-US" altLang="zh-CN" sz="2800" dirty="0"/>
              <a:t>edora</a:t>
            </a:r>
            <a:r>
              <a:rPr lang="en-US" altLang="zh-CN" sz="2800" b="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zh-CN" sz="2800" b="0" dirty="0" err="1"/>
              <a:t>init</a:t>
            </a:r>
            <a:r>
              <a:rPr lang="en-US" altLang="zh-CN" sz="2800" b="0" dirty="0"/>
              <a:t>-user</a:t>
            </a:r>
            <a:r>
              <a:rPr lang="zh-CN" altLang="en-US" sz="2800" b="0" dirty="0"/>
              <a:t>进程 </a:t>
            </a:r>
            <a:r>
              <a:rPr lang="en-US" altLang="zh-CN" sz="2800" b="0" dirty="0"/>
              <a:t>(ubuntu</a:t>
            </a:r>
            <a:r>
              <a:rPr lang="en-US" altLang="zh-CN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/>
              <a:t>systemd</a:t>
            </a:r>
            <a:r>
              <a:rPr lang="zh-CN" altLang="en-US" sz="2800" dirty="0"/>
              <a:t>进程 </a:t>
            </a:r>
            <a:r>
              <a:rPr lang="en-US" altLang="zh-CN" sz="2800" dirty="0"/>
              <a:t>(centos, </a:t>
            </a:r>
            <a:r>
              <a:rPr lang="en-US" altLang="zh-CN" sz="2800" dirty="0" err="1"/>
              <a:t>openeuler</a:t>
            </a:r>
            <a:r>
              <a:rPr lang="en-US" altLang="zh-CN" sz="28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sz="2800" b="0" dirty="0"/>
          </a:p>
          <a:p>
            <a:pPr lvl="0">
              <a:lnSpc>
                <a:spcPct val="90000"/>
              </a:lnSpc>
            </a:pPr>
            <a:r>
              <a:rPr lang="zh-CN" altLang="en-US" sz="2800" b="0" dirty="0"/>
              <a:t>孤儿进程不会导致资源浪费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+mn-ea"/>
                <a:ea typeface="+mn-ea"/>
              </a:rPr>
              <a:t>Linux</a:t>
            </a:r>
            <a:r>
              <a:rPr lang="zh-CN" altLang="en-US" dirty="0">
                <a:latin typeface="+mn-ea"/>
                <a:ea typeface="+mn-ea"/>
              </a:rPr>
              <a:t>中的两个特殊的进程（跟系统有关）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04787" y="1196752"/>
            <a:ext cx="8229600" cy="5183906"/>
          </a:xfrm>
          <a:ln/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号进程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所有进程的祖先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swapper </a:t>
            </a:r>
            <a:r>
              <a:rPr lang="zh-CN" altLang="en-US" dirty="0">
                <a:latin typeface="+mn-ea"/>
              </a:rPr>
              <a:t>进程 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交换进程、调度进程）</a:t>
            </a:r>
          </a:p>
          <a:p>
            <a:pPr lvl="1"/>
            <a:r>
              <a:rPr lang="zh-CN" altLang="en-US" dirty="0">
                <a:latin typeface="+mn-ea"/>
              </a:rPr>
              <a:t>系统进程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没有其他进程处于</a:t>
            </a:r>
            <a:r>
              <a:rPr lang="en-US" altLang="zh-CN" dirty="0">
                <a:latin typeface="+mn-ea"/>
              </a:rPr>
              <a:t>TASK_RUNNING</a:t>
            </a:r>
            <a:r>
              <a:rPr lang="zh-CN" altLang="en-US" dirty="0">
                <a:latin typeface="+mn-ea"/>
              </a:rPr>
              <a:t>状态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内核会选择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号进程运行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不执行任何磁盘上的程序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执行</a:t>
            </a:r>
            <a:r>
              <a:rPr lang="en-US" altLang="zh-CN" dirty="0" err="1">
                <a:latin typeface="+mn-ea"/>
              </a:rPr>
              <a:t>cpu_idle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 marL="914400" lvl="2" indent="0">
              <a:buNone/>
            </a:pPr>
            <a:endParaRPr lang="zh-CN" altLang="en-US" dirty="0">
              <a:latin typeface="+mn-ea"/>
            </a:endParaRPr>
          </a:p>
          <a:p>
            <a:pPr lvl="0"/>
            <a:r>
              <a:rPr lang="en-US" altLang="zh-CN" dirty="0">
                <a:solidFill>
                  <a:srgbClr val="C00000"/>
                </a:solidFill>
                <a:latin typeface="+mn-ea"/>
              </a:rPr>
              <a:t>1(x-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系统相关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号进程</a:t>
            </a:r>
          </a:p>
          <a:p>
            <a:pPr lvl="1"/>
            <a:r>
              <a:rPr lang="zh-CN" altLang="en-US" dirty="0">
                <a:latin typeface="+mn-ea"/>
              </a:rPr>
              <a:t>创建和监控其他进程的活动</a:t>
            </a:r>
          </a:p>
          <a:p>
            <a:pPr lvl="1"/>
            <a:r>
              <a:rPr lang="zh-CN" altLang="en-US" dirty="0">
                <a:latin typeface="+mn-ea"/>
              </a:rPr>
              <a:t>接管孤儿进程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终止一个进程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20688" y="1123950"/>
            <a:ext cx="8229600" cy="5329386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sz="2400" b="0" dirty="0">
                <a:latin typeface="+mn-ea"/>
              </a:rPr>
              <a:t>显式的系统调用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sz="2400" b="0" dirty="0">
                <a:latin typeface="+mn-ea"/>
              </a:rPr>
              <a:t>	</a:t>
            </a:r>
            <a:r>
              <a:rPr lang="en-US" altLang="zh-CN" sz="2400" b="0" i="1" dirty="0">
                <a:solidFill>
                  <a:schemeClr val="hlink"/>
                </a:solidFill>
                <a:latin typeface="+mn-ea"/>
              </a:rPr>
              <a:t>#include &lt;stdlib.h&gt;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chemeClr val="hlink"/>
                </a:solidFill>
                <a:latin typeface="+mn-ea"/>
              </a:rPr>
              <a:t>	void exit(int status)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chemeClr val="hlink"/>
                </a:solidFill>
                <a:latin typeface="+mn-ea"/>
              </a:rPr>
              <a:t>	#include &lt;unistd.h&gt;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chemeClr val="hlink"/>
                </a:solidFill>
                <a:latin typeface="+mn-ea"/>
              </a:rPr>
              <a:t>	void _exit(int status)</a:t>
            </a:r>
          </a:p>
          <a:p>
            <a:pPr lvl="0">
              <a:lnSpc>
                <a:spcPct val="90000"/>
              </a:lnSpc>
              <a:buNone/>
            </a:pPr>
            <a:endParaRPr lang="en-US" altLang="zh-CN" sz="2400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b="0" dirty="0">
                <a:latin typeface="+mn-ea"/>
              </a:rPr>
              <a:t>exit() vs. _exit()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exit()</a:t>
            </a:r>
            <a:r>
              <a:rPr lang="zh-CN" altLang="en-US" sz="2400" dirty="0">
                <a:latin typeface="+mn-ea"/>
              </a:rPr>
              <a:t>调用</a:t>
            </a:r>
            <a:r>
              <a:rPr lang="en-US" altLang="zh-CN" sz="2400" dirty="0">
                <a:latin typeface="+mn-ea"/>
              </a:rPr>
              <a:t>_exit()</a:t>
            </a:r>
            <a:r>
              <a:rPr lang="zh-CN" altLang="en-US" sz="2400" dirty="0">
                <a:latin typeface="+mn-ea"/>
              </a:rPr>
              <a:t>函数之前</a:t>
            </a:r>
            <a:endParaRPr lang="en-US" altLang="zh-CN" sz="2400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atexit</a:t>
            </a:r>
            <a:r>
              <a:rPr lang="en-US" altLang="zh-CN" dirty="0">
                <a:latin typeface="+mn-ea"/>
              </a:rPr>
              <a:t>()/</a:t>
            </a:r>
            <a:r>
              <a:rPr lang="en-US" altLang="zh-CN" dirty="0" err="1">
                <a:latin typeface="+mn-ea"/>
              </a:rPr>
              <a:t>on_exit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等注册的出口函数</a:t>
            </a:r>
            <a:endParaRPr lang="en-US" altLang="zh-CN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+mn-ea"/>
              </a:rPr>
              <a:t>将文件缓冲区内容写回文件，释放资源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_exit()</a:t>
            </a:r>
            <a:r>
              <a:rPr lang="zh-CN" altLang="en-US" sz="2400" dirty="0">
                <a:latin typeface="+mn-ea"/>
              </a:rPr>
              <a:t>直接关闭进程，文件缓冲区中的数据会丢失</a:t>
            </a:r>
            <a:endParaRPr lang="en-US" altLang="zh-CN" sz="2400" dirty="0">
              <a:latin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2400" b="0" dirty="0">
                <a:latin typeface="宋体" panose="02010600030101010101" pitchFamily="2" charset="-122"/>
              </a:rPr>
              <a:t>调用后，进程并非整体消逝</a:t>
            </a:r>
            <a:r>
              <a:rPr lang="en-US" altLang="zh-CN" sz="2400" b="0" dirty="0">
                <a:latin typeface="宋体" panose="02010600030101010101" pitchFamily="2" charset="-122"/>
              </a:rPr>
              <a:t>---</a:t>
            </a:r>
            <a:r>
              <a:rPr lang="zh-CN" altLang="en-US" sz="2400" b="0" dirty="0">
                <a:latin typeface="宋体" panose="02010600030101010101" pitchFamily="2" charset="-122"/>
              </a:rPr>
              <a:t>留下</a:t>
            </a:r>
            <a:r>
              <a:rPr lang="zh-CN" altLang="en-US" sz="2400" b="0" dirty="0">
                <a:solidFill>
                  <a:srgbClr val="FF3300"/>
                </a:solidFill>
                <a:latin typeface="宋体" panose="02010600030101010101" pitchFamily="2" charset="-122"/>
              </a:rPr>
              <a:t>僵尸进程数据结构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终止一个进程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显式的系统调用</a:t>
            </a:r>
            <a:endParaRPr lang="en-US" altLang="zh-CN" b="0" dirty="0">
              <a:latin typeface="+mn-ea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从程序的结尾离开</a:t>
            </a:r>
            <a:endParaRPr lang="en-US" altLang="zh-CN" b="0" dirty="0">
              <a:latin typeface="+mn-ea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zh-CN" altLang="en-US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被信号终止</a:t>
            </a:r>
            <a:endParaRPr lang="en-US" altLang="zh-CN" b="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+mn-ea"/>
              </a:rPr>
              <a:t>SIGTERM </a:t>
            </a:r>
            <a:r>
              <a:rPr lang="zh-CN" altLang="en-US" b="0" dirty="0">
                <a:latin typeface="+mn-ea"/>
              </a:rPr>
              <a:t>：可被阻塞和处理</a:t>
            </a:r>
            <a:endParaRPr lang="en-US" altLang="zh-CN" b="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+mn-ea"/>
              </a:rPr>
              <a:t>SIGKILL</a:t>
            </a:r>
            <a:r>
              <a:rPr lang="zh-CN" altLang="en-US" b="0" dirty="0">
                <a:latin typeface="+mn-ea"/>
              </a:rPr>
              <a:t>：不可被忽略，立即处理</a:t>
            </a:r>
            <a:endParaRPr lang="en-US" altLang="zh-CN" b="0" dirty="0">
              <a:latin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终止一个进程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20688" y="1125315"/>
            <a:ext cx="8229600" cy="4784725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显式的系统调用</a:t>
            </a:r>
            <a:endParaRPr lang="en-US" altLang="zh-CN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从程序的结尾离开</a:t>
            </a: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被信号终止</a:t>
            </a:r>
            <a:r>
              <a:rPr lang="en-US" altLang="zh-CN" b="0" dirty="0">
                <a:latin typeface="+mn-ea"/>
              </a:rPr>
              <a:t>: SIGTERM, SIGKILL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CN" b="0" dirty="0">
                <a:latin typeface="+mn-ea"/>
              </a:rPr>
              <a:t>  kill [-s &lt;</a:t>
            </a:r>
            <a:r>
              <a:rPr lang="zh-CN" altLang="en-US" b="0" dirty="0">
                <a:latin typeface="+mn-ea"/>
              </a:rPr>
              <a:t>信号名称或编号</a:t>
            </a:r>
            <a:r>
              <a:rPr lang="en-US" altLang="zh-CN" b="0" dirty="0">
                <a:latin typeface="+mn-ea"/>
              </a:rPr>
              <a:t>&gt;][</a:t>
            </a:r>
            <a:r>
              <a:rPr lang="zh-CN" altLang="en-US" b="0" dirty="0">
                <a:latin typeface="+mn-ea"/>
              </a:rPr>
              <a:t>程序</a:t>
            </a:r>
            <a:r>
              <a:rPr lang="en-US" altLang="zh-CN" b="0" dirty="0">
                <a:latin typeface="+mn-ea"/>
              </a:rPr>
              <a:t>]</a:t>
            </a:r>
            <a:r>
              <a:rPr lang="zh-CN" altLang="en-US" b="0" dirty="0">
                <a:latin typeface="+mn-ea"/>
              </a:rPr>
              <a:t>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zh-CN" b="0" dirty="0">
                <a:latin typeface="+mn-ea"/>
              </a:rPr>
              <a:t>  kill [-l &lt;</a:t>
            </a:r>
            <a:r>
              <a:rPr lang="zh-CN" altLang="en-US" b="0" dirty="0">
                <a:latin typeface="+mn-ea"/>
              </a:rPr>
              <a:t>信号编号</a:t>
            </a:r>
            <a:r>
              <a:rPr lang="en-US" altLang="zh-CN" b="0" dirty="0">
                <a:latin typeface="+mn-ea"/>
              </a:rPr>
              <a:t>&gt;]</a:t>
            </a:r>
            <a:br>
              <a:rPr lang="en-US" altLang="zh-CN" b="0" dirty="0">
                <a:latin typeface="+mn-ea"/>
              </a:rPr>
            </a:br>
            <a:r>
              <a:rPr lang="en-US" altLang="zh-CN" b="0" dirty="0">
                <a:latin typeface="+mn-ea"/>
              </a:rPr>
              <a:t>     </a:t>
            </a:r>
            <a:r>
              <a:rPr lang="zh-CN" altLang="en-US" b="0" dirty="0">
                <a:latin typeface="+mn-ea"/>
              </a:rPr>
              <a:t>若不加</a:t>
            </a:r>
            <a:r>
              <a:rPr lang="en-US" altLang="zh-CN" b="0" dirty="0">
                <a:latin typeface="+mn-ea"/>
              </a:rPr>
              <a:t>&lt;</a:t>
            </a:r>
            <a:r>
              <a:rPr lang="zh-CN" altLang="en-US" b="0" dirty="0">
                <a:latin typeface="+mn-ea"/>
              </a:rPr>
              <a:t>信息编号</a:t>
            </a:r>
            <a:r>
              <a:rPr lang="en-US" altLang="zh-CN" b="0" dirty="0">
                <a:latin typeface="+mn-ea"/>
              </a:rPr>
              <a:t>&gt;</a:t>
            </a:r>
            <a:r>
              <a:rPr lang="zh-CN" altLang="en-US" b="0" dirty="0">
                <a:latin typeface="+mn-ea"/>
              </a:rPr>
              <a:t>选项，则</a:t>
            </a:r>
            <a:r>
              <a:rPr lang="en-US" altLang="zh-CN" b="0" dirty="0">
                <a:latin typeface="+mn-ea"/>
              </a:rPr>
              <a:t>-l</a:t>
            </a:r>
            <a:r>
              <a:rPr lang="zh-CN" altLang="en-US" b="0" dirty="0">
                <a:latin typeface="+mn-ea"/>
              </a:rPr>
              <a:t>参数会列出全部的信      </a:t>
            </a:r>
          </a:p>
          <a:p>
            <a:pPr lvl="0">
              <a:lnSpc>
                <a:spcPct val="90000"/>
              </a:lnSpc>
              <a:buNone/>
            </a:pPr>
            <a:r>
              <a:rPr lang="zh-CN" altLang="en-US" b="0" dirty="0">
                <a:latin typeface="+mn-ea"/>
              </a:rPr>
              <a:t>        息名称。 </a:t>
            </a:r>
          </a:p>
          <a:p>
            <a:pPr lvl="0">
              <a:buNone/>
            </a:pPr>
            <a:r>
              <a:rPr lang="zh-CN" altLang="en-US" b="0" dirty="0">
                <a:latin typeface="+mn-ea"/>
              </a:rPr>
              <a:t>  </a:t>
            </a:r>
            <a:r>
              <a:rPr lang="en-US" altLang="zh-CN" b="0" dirty="0">
                <a:latin typeface="+mn-ea"/>
              </a:rPr>
              <a:t>//</a:t>
            </a:r>
            <a:r>
              <a:rPr lang="zh-CN" altLang="en-US" b="0" dirty="0">
                <a:latin typeface="+mn-ea"/>
              </a:rPr>
              <a:t>强行中止（杀掉）一个进程</a:t>
            </a:r>
            <a:r>
              <a:rPr lang="en-US" altLang="zh-CN" b="0" dirty="0">
                <a:latin typeface="+mn-ea"/>
              </a:rPr>
              <a:t>pid</a:t>
            </a:r>
            <a:r>
              <a:rPr lang="zh-CN" altLang="en-US" b="0" dirty="0">
                <a:latin typeface="+mn-ea"/>
              </a:rPr>
              <a:t>为</a:t>
            </a:r>
            <a:r>
              <a:rPr lang="en-US" altLang="zh-CN" b="0" dirty="0">
                <a:latin typeface="+mn-ea"/>
              </a:rPr>
              <a:t>324</a:t>
            </a:r>
            <a:r>
              <a:rPr lang="zh-CN" altLang="en-US" b="0" dirty="0">
                <a:latin typeface="+mn-ea"/>
              </a:rPr>
              <a:t>的进程：</a:t>
            </a:r>
            <a:br>
              <a:rPr lang="zh-CN" altLang="en-US" b="0" dirty="0">
                <a:latin typeface="+mn-ea"/>
              </a:rPr>
            </a:br>
            <a:r>
              <a:rPr lang="zh-CN" altLang="en-US" b="0" dirty="0">
                <a:solidFill>
                  <a:schemeClr val="hlink"/>
                </a:solidFill>
                <a:latin typeface="+mn-ea"/>
              </a:rPr>
              <a:t>＃</a:t>
            </a:r>
            <a:r>
              <a:rPr lang="en-US" altLang="zh-CN" b="0" dirty="0">
                <a:solidFill>
                  <a:schemeClr val="hlink"/>
                </a:solidFill>
                <a:latin typeface="+mn-ea"/>
              </a:rPr>
              <a:t>kill </a:t>
            </a:r>
            <a:r>
              <a:rPr lang="zh-CN" altLang="en-US" b="0" dirty="0">
                <a:solidFill>
                  <a:schemeClr val="hlink"/>
                </a:solidFill>
                <a:latin typeface="+mn-ea"/>
              </a:rPr>
              <a:t>－</a:t>
            </a:r>
            <a:r>
              <a:rPr lang="en-US" altLang="zh-CN" b="0" dirty="0">
                <a:solidFill>
                  <a:schemeClr val="hlink"/>
                </a:solidFill>
                <a:latin typeface="+mn-ea"/>
              </a:rPr>
              <a:t>9 324</a:t>
            </a:r>
          </a:p>
          <a:p>
            <a:pPr lvl="0">
              <a:buNone/>
            </a:pPr>
            <a:r>
              <a:rPr lang="zh-CN" altLang="en-US" b="0" dirty="0">
                <a:solidFill>
                  <a:schemeClr val="hlink"/>
                </a:solidFill>
                <a:latin typeface="+mn-ea"/>
              </a:rPr>
              <a:t>	</a:t>
            </a:r>
            <a:r>
              <a:rPr lang="en-US" altLang="zh-CN" b="0" dirty="0">
                <a:solidFill>
                  <a:schemeClr val="hlink"/>
                </a:solidFill>
                <a:latin typeface="+mn-ea"/>
              </a:rPr>
              <a:t>#free</a:t>
            </a:r>
            <a:r>
              <a:rPr lang="en-US" altLang="zh-CN" b="0" dirty="0">
                <a:latin typeface="+mn-ea"/>
              </a:rPr>
              <a:t> </a:t>
            </a:r>
            <a:r>
              <a:rPr lang="en-US" altLang="zh-CN" dirty="0">
                <a:latin typeface="+mn-ea"/>
              </a:rPr>
              <a:t> </a:t>
            </a:r>
            <a:endParaRPr lang="en-US" altLang="zh-CN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被内核杀掉</a:t>
            </a:r>
            <a:r>
              <a:rPr lang="en-US" altLang="zh-CN" b="0" dirty="0">
                <a:latin typeface="+mn-ea"/>
              </a:rPr>
              <a:t>: Segmentation violation</a:t>
            </a:r>
          </a:p>
        </p:txBody>
      </p:sp>
    </p:spTree>
    <p:extLst>
      <p:ext uri="{BB962C8B-B14F-4D97-AF65-F5344CB8AC3E}">
        <p14:creationId xmlns:p14="http://schemas.microsoft.com/office/powerpoint/2010/main" val="1909027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终止一个进程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进程终止时</a:t>
            </a:r>
            <a:r>
              <a:rPr lang="en-US" altLang="zh-CN" b="0" dirty="0">
                <a:latin typeface="+mn-ea"/>
              </a:rPr>
              <a:t>,</a:t>
            </a:r>
            <a:r>
              <a:rPr lang="zh-CN" altLang="en-US" b="0" dirty="0">
                <a:latin typeface="+mn-ea"/>
              </a:rPr>
              <a:t>内核会传送</a:t>
            </a:r>
            <a:r>
              <a:rPr lang="en-US" altLang="zh-CN" b="0" dirty="0">
                <a:latin typeface="+mn-ea"/>
              </a:rPr>
              <a:t>SIGCHLD</a:t>
            </a:r>
            <a:r>
              <a:rPr lang="zh-CN" altLang="en-US" b="0" dirty="0">
                <a:latin typeface="+mn-ea"/>
              </a:rPr>
              <a:t>信号给其父进程</a:t>
            </a:r>
          </a:p>
          <a:p>
            <a:pPr lvl="0">
              <a:lnSpc>
                <a:spcPct val="90000"/>
              </a:lnSpc>
            </a:pPr>
            <a:endParaRPr lang="zh-CN" altLang="en-US" b="0" dirty="0">
              <a:latin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若子进程终止时整体消失</a:t>
            </a:r>
            <a:r>
              <a:rPr lang="en-US" altLang="zh-CN" b="0" dirty="0">
                <a:latin typeface="+mn-ea"/>
              </a:rPr>
              <a:t>,</a:t>
            </a:r>
            <a:r>
              <a:rPr lang="zh-CN" altLang="en-US" b="0" dirty="0">
                <a:latin typeface="+mn-ea"/>
              </a:rPr>
              <a:t>父进程将无法获取其运行信息</a:t>
            </a:r>
            <a:endParaRPr lang="en-US" altLang="zh-CN" b="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若子进程先于父进程终止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>
                <a:latin typeface="+mn-ea"/>
              </a:rPr>
              <a:t>内核让子进程进入一个特殊的进程状态</a:t>
            </a:r>
            <a:endParaRPr lang="en-US" altLang="zh-CN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+mn-ea"/>
              </a:rPr>
              <a:t>僵死状态</a:t>
            </a:r>
            <a:endParaRPr lang="en-US" altLang="zh-CN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+mn-ea"/>
              </a:rPr>
              <a:t>僵尸进程</a:t>
            </a:r>
            <a:r>
              <a:rPr lang="en-US" altLang="zh-CN" dirty="0">
                <a:latin typeface="+mn-ea"/>
              </a:rPr>
              <a:t>(zombie)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+mn-ea"/>
              </a:rPr>
              <a:t>等待父进程来打听它的状态</a:t>
            </a:r>
            <a:endParaRPr lang="en-US" altLang="zh-CN" dirty="0">
              <a:latin typeface="+mn-ea"/>
            </a:endParaRPr>
          </a:p>
          <a:p>
            <a:pPr marL="514350" lvl="1" indent="0">
              <a:lnSpc>
                <a:spcPct val="90000"/>
              </a:lnSpc>
              <a:buNone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90000"/>
              </a:lnSpc>
              <a:buFont typeface="+mj-ea"/>
              <a:buAutoNum type="circleNumDbPlain" startAt="2"/>
            </a:pPr>
            <a:r>
              <a:rPr lang="zh-CN" altLang="en-US" dirty="0">
                <a:latin typeface="+mn-ea"/>
              </a:rPr>
              <a:t>父进程取得</a:t>
            </a:r>
            <a:r>
              <a:rPr lang="en-US" altLang="zh-CN" dirty="0">
                <a:latin typeface="+mn-ea"/>
              </a:rPr>
              <a:t>Zombie</a:t>
            </a:r>
            <a:r>
              <a:rPr lang="zh-CN" altLang="en-US" dirty="0">
                <a:latin typeface="+mn-ea"/>
              </a:rPr>
              <a:t>的信息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 startAt="2"/>
            </a:pPr>
            <a:r>
              <a:rPr lang="en-US" altLang="zh-CN" dirty="0">
                <a:latin typeface="+mn-ea"/>
              </a:rPr>
              <a:t>Zombie</a:t>
            </a:r>
            <a:r>
              <a:rPr lang="zh-CN" altLang="en-US" dirty="0">
                <a:latin typeface="+mn-ea"/>
              </a:rPr>
              <a:t>正式结束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僵尸</a:t>
            </a:r>
            <a:r>
              <a:rPr lang="zh-CN" altLang="en-US" dirty="0"/>
              <a:t>进程</a:t>
            </a:r>
            <a:r>
              <a:rPr lang="zh-CN" altLang="zh-CN" dirty="0"/>
              <a:t>的内核数据结构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295474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进程处于僵死状态时，只保留最小的数据结构</a:t>
            </a:r>
            <a:endParaRPr lang="en-US" altLang="zh-CN" b="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+mn-ea"/>
              </a:rPr>
              <a:t>进程的</a:t>
            </a:r>
            <a:r>
              <a:rPr lang="en-US" altLang="zh-CN" dirty="0">
                <a:latin typeface="+mn-ea"/>
              </a:rPr>
              <a:t>pid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+mn-ea"/>
              </a:rPr>
              <a:t>退出状态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489721"/>
            <a:ext cx="8450263" cy="539750"/>
          </a:xfrm>
        </p:spPr>
        <p:txBody>
          <a:bodyPr vert="horz" wrap="square" lIns="90488" tIns="44450" rIns="90488" bIns="4445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详细授课内容安排</a:t>
            </a:r>
            <a:endParaRPr kumimoji="0" 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93007"/>
              </p:ext>
            </p:extLst>
          </p:nvPr>
        </p:nvGraphicFramePr>
        <p:xfrm>
          <a:off x="4283968" y="459175"/>
          <a:ext cx="4472262" cy="1944668"/>
        </p:xfrm>
        <a:graphic>
          <a:graphicData uri="http://schemas.openxmlformats.org/drawingml/2006/table">
            <a:tbl>
              <a:tblPr/>
              <a:tblGrid>
                <a:gridCol w="144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91428" marR="91428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课程介绍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进程控制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8" marR="9142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91428" marR="91428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守护进程创建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8" marR="9142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91428" marR="91428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进程间通信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8" marR="9142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10-13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91428" marR="91428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线程控制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8" marR="9142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</a:t>
                      </a:r>
                    </a:p>
                  </a:txBody>
                  <a:tcPr marL="91428" marR="91428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文件控制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28" marR="91428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8532440" cy="377280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395536" y="2852936"/>
            <a:ext cx="5040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 bwMode="auto">
          <a:xfrm>
            <a:off x="554728" y="2752128"/>
            <a:ext cx="142498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矩形 5"/>
          <p:cNvSpPr/>
          <p:nvPr/>
        </p:nvSpPr>
        <p:spPr bwMode="auto">
          <a:xfrm>
            <a:off x="395536" y="3356992"/>
            <a:ext cx="3384376" cy="360040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827584" y="4149080"/>
            <a:ext cx="142498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707128" y="2904528"/>
            <a:ext cx="142498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矩形 11"/>
          <p:cNvSpPr/>
          <p:nvPr/>
        </p:nvSpPr>
        <p:spPr bwMode="auto">
          <a:xfrm>
            <a:off x="395536" y="4581128"/>
            <a:ext cx="3384376" cy="612800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560852" y="3410632"/>
            <a:ext cx="3384376" cy="954472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58584" y="1737122"/>
            <a:ext cx="4169399" cy="539750"/>
          </a:xfrm>
        </p:spPr>
        <p:txBody>
          <a:bodyPr vert="horz" wrap="square" lIns="90488" tIns="44450" rIns="90488" bIns="4445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操作系统考研知识点</a:t>
            </a:r>
            <a:endParaRPr lang="zh-CN" sz="32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3200" dirty="0"/>
              <a:t>僵尸进程的避免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20688" y="1052736"/>
            <a:ext cx="8229600" cy="5111898"/>
          </a:xfrm>
          <a:ln/>
        </p:spPr>
        <p:txBody>
          <a:bodyPr vert="horz" wrap="square" lIns="91440" tIns="45720" rIns="91440" bIns="45720" anchor="t"/>
          <a:lstStyle/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父进程通过</a:t>
            </a:r>
            <a:r>
              <a:rPr lang="en-US" altLang="zh-CN" sz="2400" dirty="0"/>
              <a:t>wait</a:t>
            </a:r>
            <a:r>
              <a:rPr lang="zh-CN" altLang="en-US" sz="2400" dirty="0"/>
              <a:t>和</a:t>
            </a:r>
            <a:r>
              <a:rPr lang="en-US" altLang="zh-CN" sz="2400" dirty="0"/>
              <a:t>waitpid</a:t>
            </a:r>
            <a:r>
              <a:rPr lang="zh-CN" altLang="en-US" sz="2400" dirty="0"/>
              <a:t>等函数等待子进程结束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dirty="0"/>
              <a:t>导致父进程立即阻塞自己，直到有一个子进程退出</a:t>
            </a:r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  <a:buNone/>
            </a:pPr>
            <a:r>
              <a:rPr lang="zh-CN" altLang="en-US" sz="2400" dirty="0"/>
              <a:t>返回值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结束的子进程</a:t>
            </a:r>
            <a:r>
              <a:rPr lang="en-US" altLang="zh-CN" sz="2400" dirty="0"/>
              <a:t>pid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-1</a:t>
            </a:r>
            <a:r>
              <a:rPr lang="zh-CN" altLang="en-US" sz="2400" dirty="0"/>
              <a:t>，如果没有子进程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sz="2400" dirty="0"/>
              <a:t>status</a:t>
            </a:r>
            <a:endParaRPr lang="zh-CN" altLang="en-US" sz="2400" dirty="0"/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是否正常结束</a:t>
            </a:r>
            <a:r>
              <a:rPr lang="en-US" altLang="zh-CN" sz="2400" dirty="0"/>
              <a:t>: 0, </a:t>
            </a:r>
            <a:r>
              <a:rPr lang="zh-CN" altLang="en-US" sz="2400" dirty="0"/>
              <a:t>非正常退出；非</a:t>
            </a:r>
            <a:r>
              <a:rPr lang="en-US" altLang="zh-CN" sz="2400" dirty="0"/>
              <a:t>0</a:t>
            </a:r>
            <a:r>
              <a:rPr lang="zh-CN" altLang="en-US" sz="2400" dirty="0"/>
              <a:t>值：正常退出</a:t>
            </a:r>
            <a:endParaRPr lang="en-US" altLang="zh-CN" sz="2400" dirty="0"/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正常退出</a:t>
            </a:r>
            <a:endParaRPr lang="en-US" altLang="zh-CN" sz="2400" dirty="0"/>
          </a:p>
          <a:p>
            <a:pPr marL="1390650" lvl="2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高字节：子进程</a:t>
            </a:r>
            <a:r>
              <a:rPr lang="en-US" altLang="zh-CN" sz="2000" dirty="0"/>
              <a:t>exit</a:t>
            </a:r>
            <a:r>
              <a:rPr lang="zh-CN" altLang="en-US" sz="2000" dirty="0"/>
              <a:t>时设置的代码，低字节为</a:t>
            </a:r>
            <a:r>
              <a:rPr lang="en-US" altLang="zh-CN" sz="2000" dirty="0"/>
              <a:t>0</a:t>
            </a:r>
          </a:p>
          <a:p>
            <a:pPr marL="1390650" lvl="2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如果子进程的退出是因为收到信号，低字节为信号的编码</a:t>
            </a:r>
            <a:endParaRPr lang="en-US" altLang="zh-CN" sz="2000" dirty="0"/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336"/>
            <a:ext cx="6713537" cy="884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85090E-3CE2-0773-5401-3A3A4F2249B3}"/>
              </a:ext>
            </a:extLst>
          </p:cNvPr>
          <p:cNvSpPr txBox="1"/>
          <p:nvPr/>
        </p:nvSpPr>
        <p:spPr>
          <a:xfrm>
            <a:off x="195764" y="841920"/>
            <a:ext cx="856907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&lt;sys/</a:t>
            </a:r>
            <a:r>
              <a:rPr lang="en-US" altLang="zh-CN" dirty="0" err="1"/>
              <a:t>wait.h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int status, </a:t>
            </a:r>
            <a:r>
              <a:rPr lang="en-US" altLang="zh-CN" dirty="0" err="1"/>
              <a:t>exit_status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    if ((</a:t>
            </a:r>
            <a:r>
              <a:rPr lang="en-US" altLang="zh-CN" dirty="0" err="1"/>
              <a:t>pid</a:t>
            </a:r>
            <a:r>
              <a:rPr lang="en-US" altLang="zh-CN" dirty="0"/>
              <a:t> = fork()) &lt; 0) </a:t>
            </a:r>
            <a:r>
              <a:rPr lang="en-US" altLang="zh-CN" dirty="0" err="1"/>
              <a:t>perror</a:t>
            </a:r>
            <a:r>
              <a:rPr lang="en-US" altLang="zh-CN" dirty="0"/>
              <a:t>("fork failed");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pid</a:t>
            </a:r>
            <a:r>
              <a:rPr lang="en-US" altLang="zh-CN" dirty="0"/>
              <a:t> == 0){</a:t>
            </a:r>
          </a:p>
          <a:p>
            <a:r>
              <a:rPr lang="en-US" altLang="zh-CN" dirty="0"/>
              <a:t>                exit(EXIT_SUCCESS);</a:t>
            </a:r>
          </a:p>
          <a:p>
            <a:r>
              <a:rPr lang="en-US" altLang="zh-CN" dirty="0"/>
              <a:t>        } else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("Hello, I am parent process %d with child %d\n",</a:t>
            </a:r>
            <a:r>
              <a:rPr lang="en-US" altLang="zh-CN" dirty="0" err="1"/>
              <a:t>getpid</a:t>
            </a:r>
            <a:r>
              <a:rPr lang="en-US" altLang="zh-CN" dirty="0"/>
              <a:t>(),</a:t>
            </a:r>
            <a:r>
              <a:rPr lang="en-US" altLang="zh-CN" dirty="0" err="1"/>
              <a:t>pid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if ((</a:t>
            </a:r>
            <a:r>
              <a:rPr lang="en-US" altLang="zh-CN" dirty="0" err="1"/>
              <a:t>pid</a:t>
            </a:r>
            <a:r>
              <a:rPr lang="en-US" altLang="zh-CN" dirty="0"/>
              <a:t> = wait(&amp;status)) == -1)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perror</a:t>
            </a:r>
            <a:r>
              <a:rPr lang="en-US" altLang="zh-CN" dirty="0"/>
              <a:t>("wait failed");</a:t>
            </a:r>
          </a:p>
          <a:p>
            <a:r>
              <a:rPr lang="en-US" altLang="zh-CN" dirty="0"/>
              <a:t>                exit(EXIT_FAILURE);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if ((</a:t>
            </a:r>
            <a:r>
              <a:rPr lang="en-US" altLang="zh-CN" dirty="0" err="1"/>
              <a:t>exit_status</a:t>
            </a:r>
            <a:r>
              <a:rPr lang="en-US" altLang="zh-CN" dirty="0"/>
              <a:t> = WIFEXITED(status))){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("exit status from %d was %d is %d\n",</a:t>
            </a:r>
            <a:r>
              <a:rPr lang="en-US" altLang="zh-CN" dirty="0" err="1"/>
              <a:t>pid</a:t>
            </a:r>
            <a:r>
              <a:rPr lang="en-US" altLang="zh-CN" dirty="0"/>
              <a:t>, WEXITSTATUS(status));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exit(0);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6324" name="Rectangle 4"/>
          <p:cNvSpPr>
            <a:spLocks noGrp="1"/>
          </p:cNvSpPr>
          <p:nvPr>
            <p:ph type="title"/>
          </p:nvPr>
        </p:nvSpPr>
        <p:spPr>
          <a:xfrm>
            <a:off x="179388" y="335111"/>
            <a:ext cx="4824412" cy="433387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+mn-ea"/>
                <a:ea typeface="+mn-ea"/>
              </a:rPr>
              <a:t>wait()</a:t>
            </a:r>
            <a:r>
              <a:rPr lang="zh-CN" altLang="en-US" dirty="0">
                <a:latin typeface="+mn-ea"/>
                <a:ea typeface="+mn-ea"/>
              </a:rPr>
              <a:t>的使用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例</a:t>
            </a:r>
            <a:r>
              <a:rPr lang="en-US" altLang="zh-CN" dirty="0">
                <a:latin typeface="+mn-ea"/>
                <a:ea typeface="+mn-ea"/>
              </a:rPr>
              <a:t>1</a:t>
            </a:r>
          </a:p>
        </p:txBody>
      </p:sp>
      <p:sp>
        <p:nvSpPr>
          <p:cNvPr id="56325" name="Line 5"/>
          <p:cNvSpPr/>
          <p:nvPr/>
        </p:nvSpPr>
        <p:spPr>
          <a:xfrm flipV="1">
            <a:off x="1128608" y="3661687"/>
            <a:ext cx="1643192" cy="127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6" name="Line 6"/>
          <p:cNvSpPr/>
          <p:nvPr/>
        </p:nvSpPr>
        <p:spPr>
          <a:xfrm>
            <a:off x="2051844" y="5548644"/>
            <a:ext cx="1079500" cy="127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4" name="AutoShape 8"/>
          <p:cNvSpPr/>
          <p:nvPr/>
        </p:nvSpPr>
        <p:spPr>
          <a:xfrm>
            <a:off x="5508104" y="4653136"/>
            <a:ext cx="1943100" cy="609600"/>
          </a:xfrm>
          <a:prstGeom prst="wedgeRoundRectCallout">
            <a:avLst>
              <a:gd name="adj1" fmla="val -13727"/>
              <a:gd name="adj2" fmla="val 7005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/>
              <a:t>status&gt;&gt;8</a:t>
            </a:r>
            <a:r>
              <a:rPr lang="zh-CN" altLang="en-US" sz="2400" dirty="0"/>
              <a:t>？</a:t>
            </a:r>
            <a:endParaRPr lang="en-US" altLang="zh-CN" sz="2400" dirty="0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2D008C8-EDFA-436A-BC9B-6A6B9E96D5F5}"/>
              </a:ext>
            </a:extLst>
          </p:cNvPr>
          <p:cNvSpPr/>
          <p:nvPr/>
        </p:nvSpPr>
        <p:spPr>
          <a:xfrm>
            <a:off x="3275856" y="4155483"/>
            <a:ext cx="1943100" cy="609600"/>
          </a:xfrm>
          <a:prstGeom prst="wedgeRoundRectCallout">
            <a:avLst>
              <a:gd name="adj1" fmla="val -88194"/>
              <a:gd name="adj2" fmla="val 82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/>
              <a:t>wait(NULL)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2B01AAE-67E7-4D53-8381-4DBCD822CDED}"/>
              </a:ext>
            </a:extLst>
          </p:cNvPr>
          <p:cNvSpPr/>
          <p:nvPr/>
        </p:nvSpPr>
        <p:spPr bwMode="auto">
          <a:xfrm>
            <a:off x="1296986" y="4223360"/>
            <a:ext cx="1258789" cy="288933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52413B-E7BB-4117-8248-7F7D85C01CEA}"/>
              </a:ext>
            </a:extLst>
          </p:cNvPr>
          <p:cNvSpPr/>
          <p:nvPr/>
        </p:nvSpPr>
        <p:spPr bwMode="auto">
          <a:xfrm>
            <a:off x="4752640" y="5445224"/>
            <a:ext cx="2051608" cy="43338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3F7F67A-7929-CBA7-C4F8-3BAF3E4C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44155"/>
            <a:ext cx="6305271" cy="1160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状态标志一览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734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412875"/>
            <a:ext cx="8389937" cy="4627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23C7319D-5762-4C8E-ABBF-23E36F69BEC9}"/>
              </a:ext>
            </a:extLst>
          </p:cNvPr>
          <p:cNvSpPr/>
          <p:nvPr/>
        </p:nvSpPr>
        <p:spPr>
          <a:xfrm>
            <a:off x="3851920" y="1772816"/>
            <a:ext cx="4608512" cy="504056"/>
          </a:xfrm>
          <a:prstGeom prst="wedgeRoundRectCallout">
            <a:avLst>
              <a:gd name="adj1" fmla="val -62578"/>
              <a:gd name="adj2" fmla="val 5253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首先正常退出，状态才有意义</a:t>
            </a:r>
            <a:endParaRPr lang="en-US" altLang="zh-CN" sz="24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4CC13DF-1929-4A97-A8DD-D4B3CABB42DF}"/>
              </a:ext>
            </a:extLst>
          </p:cNvPr>
          <p:cNvSpPr/>
          <p:nvPr/>
        </p:nvSpPr>
        <p:spPr bwMode="auto">
          <a:xfrm>
            <a:off x="468312" y="2132856"/>
            <a:ext cx="3023567" cy="792088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6F732E-B170-457B-853A-21EBAAFBE17F}"/>
              </a:ext>
            </a:extLst>
          </p:cNvPr>
          <p:cNvSpPr/>
          <p:nvPr/>
        </p:nvSpPr>
        <p:spPr bwMode="auto">
          <a:xfrm>
            <a:off x="611561" y="3573017"/>
            <a:ext cx="2880318" cy="1008112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4FCA30-0244-4979-9082-378929B682AE}"/>
              </a:ext>
            </a:extLst>
          </p:cNvPr>
          <p:cNvSpPr/>
          <p:nvPr/>
        </p:nvSpPr>
        <p:spPr>
          <a:xfrm>
            <a:off x="4067944" y="2458934"/>
            <a:ext cx="4801419" cy="1872109"/>
          </a:xfrm>
          <a:prstGeom prst="wedgeRoundRectCallout">
            <a:avLst>
              <a:gd name="adj1" fmla="val -61745"/>
              <a:gd name="adj2" fmla="val 3280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练习</a:t>
            </a:r>
            <a:r>
              <a:rPr lang="en-US" altLang="zh-CN" sz="2400" dirty="0"/>
              <a:t>1</a:t>
            </a:r>
            <a:r>
              <a:rPr lang="zh-CN" altLang="en-US" sz="2400" dirty="0"/>
              <a:t>：模仿上一页的例子，编写代码，通过另一个终端发送信号终止子进程，父进程收集子进程退出前收到的信号并打印。</a:t>
            </a:r>
            <a:endParaRPr lang="en-US" altLang="zh-CN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572DA8-84FB-47AA-AE8F-2655CA8D62F2}"/>
              </a:ext>
            </a:extLst>
          </p:cNvPr>
          <p:cNvSpPr/>
          <p:nvPr/>
        </p:nvSpPr>
        <p:spPr bwMode="auto">
          <a:xfrm>
            <a:off x="611561" y="4888502"/>
            <a:ext cx="2880318" cy="1008112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8460848-7A97-4943-96CD-B75EA2C6BF20}"/>
              </a:ext>
            </a:extLst>
          </p:cNvPr>
          <p:cNvSpPr/>
          <p:nvPr/>
        </p:nvSpPr>
        <p:spPr>
          <a:xfrm>
            <a:off x="3883888" y="4350391"/>
            <a:ext cx="4972869" cy="1872109"/>
          </a:xfrm>
          <a:prstGeom prst="wedgeRoundRectCallout">
            <a:avLst>
              <a:gd name="adj1" fmla="val -58166"/>
              <a:gd name="adj2" fmla="val 105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练习</a:t>
            </a:r>
            <a:r>
              <a:rPr lang="en-US" altLang="zh-CN" sz="2400" dirty="0"/>
              <a:t>2</a:t>
            </a:r>
            <a:r>
              <a:rPr lang="zh-CN" altLang="en-US" sz="2400" dirty="0"/>
              <a:t>：模仿上一页的例子，编写代码，子进程因缓冲区溢出，产生违例访问地址错误退出，父进程收集子进程退出前收到的信号并打印。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200" y="364995"/>
            <a:ext cx="8280400" cy="6477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僵尸进程的避免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>
          <a:xfrm>
            <a:off x="457200" y="1091778"/>
            <a:ext cx="8229600" cy="5289550"/>
          </a:xfrm>
          <a:ln/>
        </p:spPr>
        <p:txBody>
          <a:bodyPr vert="horz" wrap="square" lIns="91440" tIns="45720" rIns="91440" bIns="45720" anchor="t"/>
          <a:lstStyle/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父进程通过</a:t>
            </a:r>
            <a:r>
              <a:rPr lang="en-US" altLang="zh-CN" sz="2400" dirty="0"/>
              <a:t>wait</a:t>
            </a:r>
            <a:r>
              <a:rPr lang="zh-CN" altLang="en-US" sz="2400" dirty="0"/>
              <a:t>和</a:t>
            </a:r>
            <a:r>
              <a:rPr lang="en-US" altLang="zh-CN" sz="2400" dirty="0"/>
              <a:t>waitpid</a:t>
            </a:r>
            <a:r>
              <a:rPr lang="zh-CN" altLang="en-US" sz="2400" dirty="0"/>
              <a:t>等函数等待子进程结束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dirty="0"/>
              <a:t>导致父进程立即阻塞自己，直到有一个子进程退出</a:t>
            </a:r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dirty="0"/>
              <a:t>等待指定子进程的退出</a:t>
            </a:r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</a:pPr>
            <a:endParaRPr lang="zh-CN" altLang="en-US" sz="2400" dirty="0"/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sz="2400" dirty="0"/>
              <a:t>pid</a:t>
            </a:r>
            <a:r>
              <a:rPr lang="zh-CN" altLang="en-US" sz="2400" dirty="0"/>
              <a:t>可以取以下值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&lt; -1</a:t>
            </a:r>
            <a:r>
              <a:rPr lang="zh-CN" altLang="en-US" sz="2400" dirty="0"/>
              <a:t>： 等待进程组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pid</a:t>
            </a:r>
            <a:r>
              <a:rPr lang="zh-CN" altLang="en-US" sz="2400" dirty="0"/>
              <a:t>绝对值的子进程结束</a:t>
            </a:r>
            <a:endParaRPr lang="en-US" altLang="zh-CN" sz="2400" dirty="0"/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   -1</a:t>
            </a:r>
            <a:r>
              <a:rPr lang="zh-CN" altLang="en-US" sz="2400" dirty="0"/>
              <a:t>： 等待任意子进程结束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400" dirty="0"/>
              <a:t>    0</a:t>
            </a:r>
            <a:r>
              <a:rPr lang="zh-CN" altLang="en-US" sz="2400" dirty="0"/>
              <a:t>： 等待进程组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跟父进程进程组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相同的子进程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zh-CN" altLang="en-US" sz="2400" dirty="0"/>
              <a:t>                 结束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 startAt="4"/>
            </a:pPr>
            <a:r>
              <a:rPr lang="en-US" altLang="zh-CN" sz="2400" dirty="0"/>
              <a:t>  &gt;0</a:t>
            </a:r>
            <a:r>
              <a:rPr lang="zh-CN" altLang="en-US" sz="2400" dirty="0"/>
              <a:t>：等待进程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pid</a:t>
            </a:r>
            <a:r>
              <a:rPr lang="zh-CN" altLang="en-US" sz="2400" dirty="0"/>
              <a:t>的子进程结束</a:t>
            </a:r>
            <a:endParaRPr lang="en-US" altLang="zh-CN" sz="2400" dirty="0"/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1" y="1844824"/>
            <a:ext cx="6713538" cy="884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38" y="3107903"/>
            <a:ext cx="6767512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进程组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sz="2800" b="0" dirty="0">
                <a:latin typeface="宋体" panose="02010600030101010101" pitchFamily="2" charset="-122"/>
              </a:rPr>
              <a:t>一个或多个进程的集合</a:t>
            </a:r>
          </a:p>
          <a:p>
            <a:pPr lvl="0">
              <a:lnSpc>
                <a:spcPct val="90000"/>
              </a:lnSpc>
            </a:pPr>
            <a:r>
              <a:rPr lang="zh-CN" altLang="en-US" sz="2800" b="0" dirty="0">
                <a:latin typeface="宋体" panose="02010600030101010101" pitchFamily="2" charset="-122"/>
              </a:rPr>
              <a:t>作业控制</a:t>
            </a:r>
          </a:p>
          <a:p>
            <a:pPr lvl="0">
              <a:lnSpc>
                <a:spcPct val="90000"/>
              </a:lnSpc>
            </a:pPr>
            <a:r>
              <a:rPr lang="en-US" altLang="zh-CN" sz="2800" b="0" dirty="0">
                <a:solidFill>
                  <a:schemeClr val="folHlink"/>
                </a:solidFill>
                <a:latin typeface="宋体" panose="02010600030101010101" pitchFamily="2" charset="-122"/>
              </a:rPr>
              <a:t>getpgrp() &amp; setpgid()</a:t>
            </a:r>
            <a:endParaRPr lang="en-US" altLang="zh-CN" sz="2800" b="0" dirty="0">
              <a:latin typeface="宋体" panose="02010600030101010101" pitchFamily="2" charset="-122"/>
            </a:endParaRP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899768"/>
            <a:ext cx="4114800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3802063"/>
            <a:ext cx="7772400" cy="195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4" name="Rectangle 6"/>
          <p:cNvSpPr/>
          <p:nvPr/>
        </p:nvSpPr>
        <p:spPr>
          <a:xfrm>
            <a:off x="539750" y="5300663"/>
            <a:ext cx="3600450" cy="619125"/>
          </a:xfrm>
          <a:prstGeom prst="rect">
            <a:avLst/>
          </a:prstGeom>
          <a:noFill/>
          <a:ln w="9525"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这里有几个进程组</a:t>
            </a:r>
            <a:r>
              <a:rPr lang="en-US" altLang="zh-CN" sz="2800" dirty="0">
                <a:solidFill>
                  <a:srgbClr val="FF3300"/>
                </a:solidFill>
              </a:rPr>
              <a:t>?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  <p:sp>
        <p:nvSpPr>
          <p:cNvPr id="58375" name="Rectangle 7"/>
          <p:cNvSpPr/>
          <p:nvPr/>
        </p:nvSpPr>
        <p:spPr>
          <a:xfrm>
            <a:off x="520700" y="3954463"/>
            <a:ext cx="1371600" cy="838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18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58376" name="Rectangle 8"/>
          <p:cNvSpPr/>
          <p:nvPr/>
        </p:nvSpPr>
        <p:spPr>
          <a:xfrm>
            <a:off x="2349500" y="3954463"/>
            <a:ext cx="2743200" cy="838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18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58377" name="Rectangle 9"/>
          <p:cNvSpPr/>
          <p:nvPr/>
        </p:nvSpPr>
        <p:spPr>
          <a:xfrm>
            <a:off x="5611813" y="3954463"/>
            <a:ext cx="2743200" cy="1752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18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58378" name="Rectangle 10"/>
          <p:cNvSpPr/>
          <p:nvPr/>
        </p:nvSpPr>
        <p:spPr>
          <a:xfrm>
            <a:off x="796925" y="3981450"/>
            <a:ext cx="8305800" cy="259080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1800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 animBg="1"/>
      <p:bldP spid="58376" grpId="0" animBg="1"/>
      <p:bldP spid="58377" grpId="0" animBg="1"/>
      <p:bldP spid="5837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26351" y="278250"/>
            <a:ext cx="8280400" cy="6477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dirty="0"/>
              <a:t>僵尸进程的避免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>
          <a:xfrm>
            <a:off x="0" y="925950"/>
            <a:ext cx="9108504" cy="5544616"/>
          </a:xfrm>
          <a:ln/>
        </p:spPr>
        <p:txBody>
          <a:bodyPr vert="horz" wrap="square" lIns="91440" tIns="45720" rIns="91440" bIns="45720" anchor="t"/>
          <a:lstStyle/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b="0" dirty="0">
                <a:latin typeface="+mn-ea"/>
              </a:rPr>
              <a:t>父进程通过</a:t>
            </a:r>
            <a:r>
              <a:rPr lang="en-US" altLang="zh-CN" sz="2400" b="0" dirty="0">
                <a:latin typeface="+mn-ea"/>
              </a:rPr>
              <a:t>wait</a:t>
            </a:r>
            <a:r>
              <a:rPr lang="zh-CN" altLang="en-US" sz="2400" b="0" dirty="0">
                <a:latin typeface="+mn-ea"/>
              </a:rPr>
              <a:t>和</a:t>
            </a:r>
            <a:r>
              <a:rPr lang="en-US" altLang="zh-CN" sz="2400" b="0" dirty="0">
                <a:latin typeface="+mn-ea"/>
              </a:rPr>
              <a:t>waitpid</a:t>
            </a:r>
            <a:r>
              <a:rPr lang="zh-CN" altLang="en-US" sz="2400" b="0" dirty="0">
                <a:latin typeface="+mn-ea"/>
              </a:rPr>
              <a:t>等函数等待子进程结束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导致父进程立即阻塞自己，直到有一个子进程退出</a:t>
            </a:r>
            <a:endParaRPr lang="en-US" altLang="zh-CN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</a:pPr>
            <a:endParaRPr lang="zh-CN" altLang="en-US" sz="2400" dirty="0">
              <a:latin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sz="2400" dirty="0">
              <a:latin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en-US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等待指定子进程的退出</a:t>
            </a:r>
            <a:endParaRPr lang="en-US" altLang="zh-CN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</a:pPr>
            <a:endParaRPr lang="zh-CN" altLang="en-US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</a:pPr>
            <a:endParaRPr lang="zh-CN" altLang="en-US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zh-CN" sz="2400" dirty="0">
                <a:latin typeface="+mn-ea"/>
              </a:rPr>
              <a:t>Options</a:t>
            </a:r>
            <a:r>
              <a:rPr lang="zh-CN" altLang="en-US" sz="2400" dirty="0">
                <a:latin typeface="+mn-ea"/>
              </a:rPr>
              <a:t>可以是以下几个常数中的一个或多个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+mn-ea"/>
              </a:rPr>
              <a:t>WNOHANG: </a:t>
            </a:r>
            <a:r>
              <a:rPr lang="zh-CN" altLang="en-US" sz="2400" dirty="0">
                <a:latin typeface="+mn-ea"/>
              </a:rPr>
              <a:t>如果没有子进程执行或结束则返回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+mn-ea"/>
              </a:rPr>
              <a:t>WUNTRACED:</a:t>
            </a:r>
            <a:r>
              <a:rPr lang="zh-CN" altLang="en-US" sz="2400" dirty="0">
                <a:latin typeface="+mn-ea"/>
              </a:rPr>
              <a:t>调用进程阻塞，直到子进程结束或被停止</a:t>
            </a:r>
            <a:endParaRPr lang="en-US" altLang="zh-CN" sz="2400" dirty="0">
              <a:latin typeface="+mn-ea"/>
            </a:endParaRP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400" dirty="0">
                <a:latin typeface="+mn-ea"/>
              </a:rPr>
              <a:t>WCONTINUED:</a:t>
            </a:r>
            <a:r>
              <a:rPr lang="zh-CN" altLang="en-US" sz="2400" dirty="0">
                <a:latin typeface="+mn-ea"/>
              </a:rPr>
              <a:t>调用进程阻塞，直到已停止的子进程收到</a:t>
            </a:r>
            <a:r>
              <a:rPr lang="en-US" altLang="zh-CN" sz="2400" dirty="0">
                <a:latin typeface="+mn-ea"/>
              </a:rPr>
              <a:t>SIGCONT</a:t>
            </a:r>
            <a:r>
              <a:rPr lang="zh-CN" altLang="en-US" dirty="0">
                <a:latin typeface="+mn-ea"/>
              </a:rPr>
              <a:t>信号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14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6" y="1772816"/>
            <a:ext cx="8122562" cy="1089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5" y="3356992"/>
            <a:ext cx="8122562" cy="950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80400" cy="6477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sz="3200" dirty="0">
                <a:latin typeface="宋体" panose="02010600030101010101" pitchFamily="2" charset="-122"/>
              </a:rPr>
              <a:t>waitpid()</a:t>
            </a:r>
            <a:r>
              <a:rPr lang="zh-CN" altLang="en-US" sz="3200" dirty="0">
                <a:latin typeface="宋体" panose="02010600030101010101" pitchFamily="2" charset="-122"/>
              </a:rPr>
              <a:t>使用例子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47738"/>
            <a:ext cx="8369300" cy="534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Rectangle 4"/>
          <p:cNvSpPr/>
          <p:nvPr/>
        </p:nvSpPr>
        <p:spPr>
          <a:xfrm>
            <a:off x="684213" y="4340225"/>
            <a:ext cx="6048375" cy="71913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685800" y="548680"/>
            <a:ext cx="7772400" cy="9144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+mn-ea"/>
                <a:ea typeface="+mn-ea"/>
              </a:rPr>
              <a:t>waitpid()</a:t>
            </a:r>
            <a:r>
              <a:rPr lang="zh-CN" altLang="en-US" dirty="0">
                <a:latin typeface="+mn-ea"/>
                <a:ea typeface="+mn-ea"/>
              </a:rPr>
              <a:t>例子程序的结果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239000" cy="306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4365" y="2254250"/>
            <a:ext cx="6888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+mn-ea"/>
                <a:ea typeface="+mn-ea"/>
              </a:rPr>
              <a:t>wait(...) and waitpid(...)</a:t>
            </a:r>
            <a:r>
              <a:rPr lang="zh-CN" altLang="en-US" sz="3200">
                <a:latin typeface="+mn-ea"/>
                <a:ea typeface="+mn-ea"/>
              </a:rPr>
              <a:t>的关系</a:t>
            </a:r>
            <a:r>
              <a:rPr lang="en-US" altLang="zh-CN" sz="3200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3200" dirty="0"/>
              <a:t>僵尸进程的避免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latin typeface="宋体" panose="02010600030101010101" pitchFamily="2" charset="-122"/>
              </a:rPr>
              <a:t>父进程通过</a:t>
            </a:r>
            <a:r>
              <a:rPr lang="en-US" altLang="zh-CN" sz="2800" b="0" dirty="0">
                <a:latin typeface="宋体" panose="02010600030101010101" pitchFamily="2" charset="-122"/>
              </a:rPr>
              <a:t>wait</a:t>
            </a:r>
            <a:r>
              <a:rPr lang="zh-CN" altLang="en-US" sz="2800" b="0" dirty="0">
                <a:latin typeface="宋体" panose="02010600030101010101" pitchFamily="2" charset="-122"/>
              </a:rPr>
              <a:t>和</a:t>
            </a:r>
            <a:r>
              <a:rPr lang="en-US" altLang="zh-CN" sz="2800" b="0" dirty="0">
                <a:latin typeface="宋体" panose="02010600030101010101" pitchFamily="2" charset="-122"/>
              </a:rPr>
              <a:t>waitpid</a:t>
            </a:r>
            <a:r>
              <a:rPr lang="zh-CN" altLang="en-US" sz="2800" b="0" dirty="0">
                <a:latin typeface="宋体" panose="02010600030101010101" pitchFamily="2" charset="-122"/>
              </a:rPr>
              <a:t>等函数等待子进程结束</a:t>
            </a:r>
          </a:p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latin typeface="宋体" panose="02010600030101010101" pitchFamily="2" charset="-122"/>
              </a:rPr>
              <a:t>如果父进程很忙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可以用</a:t>
            </a:r>
            <a:r>
              <a:rPr lang="en-US" altLang="zh-CN" sz="2800" b="0" dirty="0">
                <a:latin typeface="宋体" panose="02010600030101010101" pitchFamily="2" charset="-122"/>
              </a:rPr>
              <a:t>signal</a:t>
            </a:r>
            <a:r>
              <a:rPr lang="zh-CN" altLang="en-US" sz="2800" b="0" dirty="0">
                <a:latin typeface="宋体" panose="02010600030101010101" pitchFamily="2" charset="-122"/>
              </a:rPr>
              <a:t>函数为</a:t>
            </a:r>
            <a:r>
              <a:rPr lang="en-US" altLang="zh-CN" sz="2800" b="0" dirty="0">
                <a:latin typeface="宋体" panose="02010600030101010101" pitchFamily="2" charset="-122"/>
              </a:rPr>
              <a:t>SIGCHLD</a:t>
            </a:r>
            <a:r>
              <a:rPr lang="zh-CN" altLang="en-US" sz="2800" b="0" dirty="0">
                <a:latin typeface="宋体" panose="02010600030101010101" pitchFamily="2" charset="-122"/>
              </a:rPr>
              <a:t>安装</a:t>
            </a:r>
            <a:r>
              <a:rPr lang="en-US" altLang="zh-CN" sz="2800" b="0" dirty="0">
                <a:latin typeface="宋体" panose="02010600030101010101" pitchFamily="2" charset="-122"/>
              </a:rPr>
              <a:t>handler,</a:t>
            </a:r>
            <a:r>
              <a:rPr lang="zh-CN" altLang="en-US" sz="2800" b="0" dirty="0">
                <a:latin typeface="宋体" panose="02010600030101010101" pitchFamily="2" charset="-122"/>
              </a:rPr>
              <a:t>因为子进程结束后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父进程会收到该信号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可以在</a:t>
            </a:r>
            <a:r>
              <a:rPr lang="en-US" altLang="zh-CN" sz="2800" b="0" dirty="0">
                <a:latin typeface="宋体" panose="02010600030101010101" pitchFamily="2" charset="-122"/>
              </a:rPr>
              <a:t>handler</a:t>
            </a:r>
            <a:r>
              <a:rPr lang="zh-CN" altLang="en-US" sz="2800" b="0" dirty="0">
                <a:latin typeface="宋体" panose="02010600030101010101" pitchFamily="2" charset="-122"/>
              </a:rPr>
              <a:t>中调用</a:t>
            </a:r>
            <a:r>
              <a:rPr lang="en-US" altLang="zh-CN" sz="2800" b="0" dirty="0">
                <a:latin typeface="宋体" panose="02010600030101010101" pitchFamily="2" charset="-122"/>
              </a:rPr>
              <a:t>wait</a:t>
            </a:r>
            <a:r>
              <a:rPr lang="zh-CN" altLang="en-US" sz="2800" b="0" dirty="0">
                <a:latin typeface="宋体" panose="02010600030101010101" pitchFamily="2" charset="-122"/>
              </a:rPr>
              <a:t>回收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ctrTitle"/>
          </p:nvPr>
        </p:nvSpPr>
        <p:spPr>
          <a:xfrm>
            <a:off x="498475" y="260648"/>
            <a:ext cx="8450263" cy="815975"/>
          </a:xfrm>
          <a:ln/>
        </p:spPr>
        <p:txBody>
          <a:bodyPr vert="horz" wrap="square" lIns="91440" tIns="45720" rIns="91440" bIns="45720" anchor="ctr"/>
          <a:lstStyle>
            <a:lvl1pPr lvl="0">
              <a:defRPr kern="1200"/>
            </a:lvl1pPr>
          </a:lstStyle>
          <a:p>
            <a:pPr lvl="0" eaLnBrk="1" hangingPunct="1"/>
            <a:r>
              <a:rPr lang="zh-CN" altLang="zh-CN" sz="3200" dirty="0">
                <a:latin typeface="宋体" panose="02010600030101010101" pitchFamily="2" charset="-122"/>
              </a:rPr>
              <a:t>成绩说明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subTitle"/>
          </p:nvPr>
        </p:nvSpPr>
        <p:spPr>
          <a:xfrm>
            <a:off x="2987824" y="764159"/>
            <a:ext cx="6091238" cy="3241104"/>
          </a:xfrm>
          <a:ln/>
        </p:spPr>
        <p:txBody>
          <a:bodyPr vert="horz" wrap="square" lIns="90488" tIns="44450" rIns="90488" bIns="44450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marL="342900" lvl="0" indent="-342900" algn="l" defTabSz="1228725" eaLnBrk="1" hangingPunct="1"/>
            <a:r>
              <a:rPr lang="zh-CN" altLang="en-US" sz="2400" dirty="0">
                <a:latin typeface="宋体" panose="02010600030101010101" pitchFamily="2" charset="-122"/>
              </a:rPr>
              <a:t>平时成绩</a:t>
            </a:r>
          </a:p>
          <a:p>
            <a:pPr marL="800100" lvl="1" indent="-342900" algn="l" defTabSz="1228725" eaLnBrk="1" hangingPunct="1"/>
            <a:r>
              <a:rPr lang="zh-CN" altLang="en-US" sz="2400" dirty="0">
                <a:latin typeface="宋体" panose="02010600030101010101" pitchFamily="2" charset="-122"/>
              </a:rPr>
              <a:t>实验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次</a:t>
            </a:r>
          </a:p>
          <a:p>
            <a:pPr marL="800100" lvl="1" indent="-342900" algn="l" defTabSz="1228725" eaLnBrk="1" hangingPunct="1"/>
            <a:r>
              <a:rPr lang="zh-CN" altLang="en-US" sz="2400" dirty="0">
                <a:latin typeface="宋体" panose="02010600030101010101" pitchFamily="2" charset="-122"/>
              </a:rPr>
              <a:t>闭卷考试：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次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800100" lvl="1" indent="-342900" algn="l" defTabSz="1228725" eaLnBrk="1" hangingPunct="1"/>
            <a:r>
              <a:rPr lang="zh-CN" altLang="en-US" sz="2400" dirty="0">
                <a:latin typeface="宋体" panose="02010600030101010101" pitchFamily="2" charset="-122"/>
              </a:rPr>
              <a:t>课堂表现：加分，代码分享，问题探讨</a:t>
            </a:r>
          </a:p>
          <a:p>
            <a:pPr marL="342900" lvl="0" indent="-342900" algn="l" defTabSz="1228725" eaLnBrk="1" hangingPunct="1"/>
            <a:r>
              <a:rPr lang="zh-CN" altLang="en-US" sz="2400" dirty="0">
                <a:latin typeface="宋体" panose="02010600030101010101" pitchFamily="2" charset="-122"/>
              </a:rPr>
              <a:t>总成绩</a:t>
            </a:r>
          </a:p>
          <a:p>
            <a:pPr marL="800100" lvl="1" indent="-342900" algn="l" defTabSz="1228725" eaLnBrk="1" hangingPunct="1"/>
            <a:r>
              <a:rPr lang="zh-CN" altLang="en-US" sz="2400" dirty="0">
                <a:latin typeface="宋体" panose="02010600030101010101" pitchFamily="2" charset="-122"/>
              </a:rPr>
              <a:t>平时成绩 </a:t>
            </a:r>
            <a:r>
              <a:rPr lang="en-US" altLang="zh-CN" sz="2400" dirty="0">
                <a:latin typeface="宋体" panose="02010600030101010101" pitchFamily="2" charset="-122"/>
              </a:rPr>
              <a:t>– 40%</a:t>
            </a:r>
          </a:p>
          <a:p>
            <a:pPr marL="800100" lvl="1" indent="-342900" algn="l" defTabSz="1228725"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大作业 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</a:rPr>
              <a:t>– 60%</a:t>
            </a: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125538"/>
            <a:ext cx="2251075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95536" y="4149080"/>
            <a:ext cx="6553200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课上一分钟，课后几天功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相关概念及例子讲解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课堂练习、程序调试与典型错误分析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随堂实验答疑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知无不言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言无不尽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作业讲评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巩固理解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加深印象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闭卷考试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国内外考试题目，原理为主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5CEB2AC-811B-5483-D588-EB76DE596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3" y="548680"/>
            <a:ext cx="6630325" cy="4477375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2206F97-2658-4645-E16C-EB8801020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80" y="3861048"/>
            <a:ext cx="3744416" cy="264043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80400" cy="719138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zh-CN" sz="3200" dirty="0"/>
              <a:t>僵尸进程的避免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381000" y="838200"/>
            <a:ext cx="8382000" cy="5486400"/>
          </a:xfrm>
          <a:ln/>
        </p:spPr>
        <p:txBody>
          <a:bodyPr vert="horz" wrap="square" lIns="91440" tIns="45720" rIns="91440" bIns="45720" anchor="t"/>
          <a:lstStyle/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latin typeface="宋体" panose="02010600030101010101" pitchFamily="2" charset="-122"/>
              </a:rPr>
              <a:t>父进程通过</a:t>
            </a:r>
            <a:r>
              <a:rPr lang="en-US" altLang="zh-CN" sz="2800" b="0" dirty="0">
                <a:latin typeface="宋体" panose="02010600030101010101" pitchFamily="2" charset="-122"/>
              </a:rPr>
              <a:t>wait</a:t>
            </a:r>
            <a:r>
              <a:rPr lang="zh-CN" altLang="en-US" sz="2800" b="0" dirty="0">
                <a:latin typeface="宋体" panose="02010600030101010101" pitchFamily="2" charset="-122"/>
              </a:rPr>
              <a:t>和</a:t>
            </a:r>
            <a:r>
              <a:rPr lang="en-US" altLang="zh-CN" sz="2800" b="0" dirty="0">
                <a:latin typeface="宋体" panose="02010600030101010101" pitchFamily="2" charset="-122"/>
              </a:rPr>
              <a:t>waitpid</a:t>
            </a:r>
            <a:r>
              <a:rPr lang="zh-CN" altLang="en-US" sz="2800" b="0" dirty="0">
                <a:latin typeface="宋体" panose="02010600030101010101" pitchFamily="2" charset="-122"/>
              </a:rPr>
              <a:t>等函数等待子进程结束</a:t>
            </a:r>
          </a:p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latin typeface="宋体" panose="02010600030101010101" pitchFamily="2" charset="-122"/>
              </a:rPr>
              <a:t>如果父进程很忙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可以用</a:t>
            </a:r>
            <a:r>
              <a:rPr lang="en-US" altLang="zh-CN" sz="2800" b="0" dirty="0">
                <a:latin typeface="宋体" panose="02010600030101010101" pitchFamily="2" charset="-122"/>
              </a:rPr>
              <a:t>signal</a:t>
            </a:r>
            <a:r>
              <a:rPr lang="zh-CN" altLang="en-US" sz="2800" b="0" dirty="0">
                <a:latin typeface="宋体" panose="02010600030101010101" pitchFamily="2" charset="-122"/>
              </a:rPr>
              <a:t>函数为</a:t>
            </a:r>
            <a:r>
              <a:rPr lang="en-US" altLang="zh-CN" sz="2800" b="0" dirty="0">
                <a:latin typeface="宋体" panose="02010600030101010101" pitchFamily="2" charset="-122"/>
              </a:rPr>
              <a:t>SIGCHLD</a:t>
            </a:r>
            <a:r>
              <a:rPr lang="zh-CN" altLang="en-US" sz="2800" b="0" dirty="0">
                <a:latin typeface="宋体" panose="02010600030101010101" pitchFamily="2" charset="-122"/>
              </a:rPr>
              <a:t>安装</a:t>
            </a:r>
            <a:r>
              <a:rPr lang="en-US" altLang="zh-CN" sz="2800" b="0" dirty="0">
                <a:latin typeface="宋体" panose="02010600030101010101" pitchFamily="2" charset="-122"/>
              </a:rPr>
              <a:t>handler,</a:t>
            </a:r>
            <a:r>
              <a:rPr lang="zh-CN" altLang="en-US" sz="2800" b="0" dirty="0">
                <a:latin typeface="宋体" panose="02010600030101010101" pitchFamily="2" charset="-122"/>
              </a:rPr>
              <a:t>因为子进程结束后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父进程会收到该信号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可以在</a:t>
            </a:r>
            <a:r>
              <a:rPr lang="en-US" altLang="zh-CN" sz="2800" b="0" dirty="0">
                <a:latin typeface="宋体" panose="02010600030101010101" pitchFamily="2" charset="-122"/>
              </a:rPr>
              <a:t>handler</a:t>
            </a:r>
            <a:r>
              <a:rPr lang="zh-CN" altLang="en-US" sz="2800" b="0" dirty="0">
                <a:latin typeface="宋体" panose="02010600030101010101" pitchFamily="2" charset="-122"/>
              </a:rPr>
              <a:t>中调用</a:t>
            </a:r>
            <a:r>
              <a:rPr lang="en-US" altLang="zh-CN" sz="2800" b="0" dirty="0">
                <a:latin typeface="宋体" panose="02010600030101010101" pitchFamily="2" charset="-122"/>
              </a:rPr>
              <a:t>wait</a:t>
            </a:r>
            <a:r>
              <a:rPr lang="zh-CN" altLang="en-US" sz="2800" b="0" dirty="0">
                <a:latin typeface="宋体" panose="02010600030101010101" pitchFamily="2" charset="-122"/>
              </a:rPr>
              <a:t>回收</a:t>
            </a:r>
          </a:p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b="0" dirty="0">
                <a:latin typeface="宋体" panose="02010600030101010101" pitchFamily="2" charset="-122"/>
              </a:rPr>
              <a:t>如果父进程不关心进程什么时候结束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那么可以用</a:t>
            </a:r>
            <a:r>
              <a:rPr lang="en-US" altLang="zh-CN" sz="2800" b="0" dirty="0">
                <a:latin typeface="宋体" panose="02010600030101010101" pitchFamily="2" charset="-122"/>
              </a:rPr>
              <a:t>signal(SIGCHLD,SIG_IGN)</a:t>
            </a:r>
            <a:r>
              <a:rPr lang="zh-CN" altLang="en-US" sz="2800" b="0" dirty="0">
                <a:latin typeface="宋体" panose="02010600030101010101" pitchFamily="2" charset="-122"/>
              </a:rPr>
              <a:t>通知内核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内核会回收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并不再给父进程发送信号</a:t>
            </a:r>
          </a:p>
          <a:p>
            <a:pPr marL="609600" lvl="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b="0" dirty="0">
                <a:latin typeface="宋体" panose="02010600030101010101" pitchFamily="2" charset="-122"/>
              </a:rPr>
              <a:t>Stevens</a:t>
            </a:r>
            <a:r>
              <a:rPr lang="zh-CN" altLang="en-US" sz="2800" b="0" dirty="0">
                <a:latin typeface="宋体" panose="02010600030101010101" pitchFamily="2" charset="-122"/>
              </a:rPr>
              <a:t>的两次</a:t>
            </a:r>
            <a:r>
              <a:rPr lang="en-US" altLang="zh-CN" sz="2800" b="0" dirty="0">
                <a:latin typeface="宋体" panose="02010600030101010101" pitchFamily="2" charset="-122"/>
              </a:rPr>
              <a:t>fork</a:t>
            </a:r>
            <a:r>
              <a:rPr lang="zh-CN" altLang="en-US" sz="2800" b="0" dirty="0">
                <a:latin typeface="宋体" panose="02010600030101010101" pitchFamily="2" charset="-122"/>
              </a:rPr>
              <a:t>避免僵尸进程</a:t>
            </a:r>
            <a:r>
              <a:rPr lang="en-US" altLang="zh-CN" sz="2800" b="0" dirty="0">
                <a:latin typeface="宋体" panose="02010600030101010101" pitchFamily="2" charset="-122"/>
              </a:rPr>
              <a:t>:</a:t>
            </a:r>
            <a:r>
              <a:rPr lang="zh-CN" altLang="en-US" sz="2800" b="0" dirty="0">
                <a:latin typeface="宋体" panose="02010600030101010101" pitchFamily="2" charset="-122"/>
              </a:rPr>
              <a:t>就是</a:t>
            </a:r>
            <a:r>
              <a:rPr lang="en-US" altLang="zh-CN" sz="2800" b="0" dirty="0">
                <a:latin typeface="宋体" panose="02010600030101010101" pitchFamily="2" charset="-122"/>
              </a:rPr>
              <a:t>fork</a:t>
            </a:r>
            <a:r>
              <a:rPr lang="zh-CN" altLang="en-US" sz="2800" b="0" dirty="0">
                <a:latin typeface="宋体" panose="02010600030101010101" pitchFamily="2" charset="-122"/>
              </a:rPr>
              <a:t>两次，父进程</a:t>
            </a:r>
            <a:r>
              <a:rPr lang="en-US" altLang="zh-CN" sz="2800" b="0" dirty="0">
                <a:latin typeface="宋体" panose="02010600030101010101" pitchFamily="2" charset="-122"/>
              </a:rPr>
              <a:t>fork</a:t>
            </a:r>
            <a:r>
              <a:rPr lang="zh-CN" altLang="en-US" sz="2800" b="0" dirty="0">
                <a:latin typeface="宋体" panose="02010600030101010101" pitchFamily="2" charset="-122"/>
              </a:rPr>
              <a:t>一个子进程，然后继续工作，子进程</a:t>
            </a:r>
            <a:r>
              <a:rPr lang="en-US" altLang="zh-CN" sz="2800" b="0" dirty="0">
                <a:latin typeface="宋体" panose="02010600030101010101" pitchFamily="2" charset="-122"/>
              </a:rPr>
              <a:t>fork</a:t>
            </a:r>
            <a:r>
              <a:rPr lang="zh-CN" altLang="en-US" sz="2800" b="0" dirty="0">
                <a:latin typeface="宋体" panose="02010600030101010101" pitchFamily="2" charset="-122"/>
              </a:rPr>
              <a:t>一 个孙进程后退出，那么孙进程被</a:t>
            </a:r>
            <a:r>
              <a:rPr lang="en-US" altLang="zh-CN" sz="2800" b="0" dirty="0">
                <a:latin typeface="宋体" panose="02010600030101010101" pitchFamily="2" charset="-122"/>
              </a:rPr>
              <a:t>init</a:t>
            </a:r>
            <a:r>
              <a:rPr lang="zh-CN" altLang="en-US" sz="2800" b="0" dirty="0">
                <a:latin typeface="宋体" panose="02010600030101010101" pitchFamily="2" charset="-122"/>
              </a:rPr>
              <a:t>接管，孙进程结束后，</a:t>
            </a:r>
            <a:r>
              <a:rPr lang="en-US" altLang="zh-CN" sz="2800" b="0" dirty="0">
                <a:latin typeface="宋体" panose="02010600030101010101" pitchFamily="2" charset="-122"/>
              </a:rPr>
              <a:t>init</a:t>
            </a:r>
            <a:r>
              <a:rPr lang="zh-CN" altLang="en-US" sz="2800" b="0" dirty="0">
                <a:latin typeface="宋体" panose="02010600030101010101" pitchFamily="2" charset="-122"/>
              </a:rPr>
              <a:t>会回收。不过子进程的回收还要自己做 </a:t>
            </a:r>
            <a:endParaRPr lang="en-US" altLang="zh-CN" sz="28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403944"/>
            <a:ext cx="5465762" cy="612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7" name="Line 3"/>
          <p:cNvSpPr/>
          <p:nvPr/>
        </p:nvSpPr>
        <p:spPr>
          <a:xfrm>
            <a:off x="1116013" y="2674069"/>
            <a:ext cx="13684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88" name="Line 4"/>
          <p:cNvSpPr/>
          <p:nvPr/>
        </p:nvSpPr>
        <p:spPr>
          <a:xfrm>
            <a:off x="1403350" y="3499569"/>
            <a:ext cx="13684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5"/>
          <p:cNvSpPr/>
          <p:nvPr/>
        </p:nvSpPr>
        <p:spPr>
          <a:xfrm>
            <a:off x="1619250" y="3715469"/>
            <a:ext cx="13684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0" name="AutoShape 6"/>
          <p:cNvSpPr/>
          <p:nvPr/>
        </p:nvSpPr>
        <p:spPr>
          <a:xfrm>
            <a:off x="5219700" y="3931369"/>
            <a:ext cx="215900" cy="720725"/>
          </a:xfrm>
          <a:prstGeom prst="rightBrace">
            <a:avLst>
              <a:gd name="adj1" fmla="val 27818"/>
              <a:gd name="adj2" fmla="val 50000"/>
            </a:avLst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67591" name="Line 7"/>
          <p:cNvSpPr/>
          <p:nvPr/>
        </p:nvSpPr>
        <p:spPr>
          <a:xfrm>
            <a:off x="1187450" y="5156919"/>
            <a:ext cx="151288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关于</a:t>
            </a:r>
            <a:r>
              <a:rPr lang="en-US" altLang="zh-CN" dirty="0"/>
              <a:t>fork</a:t>
            </a:r>
            <a:r>
              <a:rPr lang="zh-CN" altLang="en-US" dirty="0"/>
              <a:t>的一些问题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 dirty="0"/>
              <a:t>父亲和儿子都可以继续</a:t>
            </a:r>
            <a:r>
              <a:rPr lang="en-US" altLang="zh-CN" dirty="0"/>
              <a:t>fork…</a:t>
            </a:r>
          </a:p>
        </p:txBody>
      </p:sp>
      <p:sp>
        <p:nvSpPr>
          <p:cNvPr id="68612" name="Text Box 26"/>
          <p:cNvSpPr txBox="1"/>
          <p:nvPr/>
        </p:nvSpPr>
        <p:spPr>
          <a:xfrm>
            <a:off x="1219200" y="2590800"/>
            <a:ext cx="3327400" cy="2292350"/>
          </a:xfrm>
          <a:prstGeom prst="rect">
            <a:avLst/>
          </a:prstGeom>
          <a:solidFill>
            <a:srgbClr val="FFFF99"/>
          </a:solidFill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void fork2()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printf("L0\n");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printf("L1\n");   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printf("Bye\n");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486400" y="3276600"/>
            <a:ext cx="1617663" cy="1327150"/>
            <a:chOff x="0" y="0"/>
            <a:chExt cx="1019" cy="836"/>
          </a:xfrm>
        </p:grpSpPr>
        <p:grpSp>
          <p:nvGrpSpPr>
            <p:cNvPr id="68614" name="Group 27"/>
            <p:cNvGrpSpPr/>
            <p:nvPr/>
          </p:nvGrpSpPr>
          <p:grpSpPr>
            <a:xfrm>
              <a:off x="0" y="624"/>
              <a:ext cx="288" cy="212"/>
              <a:chOff x="0" y="0"/>
              <a:chExt cx="288" cy="212"/>
            </a:xfrm>
          </p:grpSpPr>
          <p:sp>
            <p:nvSpPr>
              <p:cNvPr id="68633" name="Line 28"/>
              <p:cNvSpPr/>
              <p:nvPr/>
            </p:nvSpPr>
            <p:spPr>
              <a:xfrm>
                <a:off x="48" y="192"/>
                <a:ext cx="240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4" name="Text Box 29"/>
              <p:cNvSpPr txBox="1"/>
              <p:nvPr/>
            </p:nvSpPr>
            <p:spPr>
              <a:xfrm>
                <a:off x="0" y="0"/>
                <a:ext cx="27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>
                    <a:srgbClr val="000000"/>
                  </a:buClr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L0</a:t>
                </a:r>
              </a:p>
            </p:txBody>
          </p:sp>
        </p:grpSp>
        <p:grpSp>
          <p:nvGrpSpPr>
            <p:cNvPr id="68615" name="Group 30"/>
            <p:cNvGrpSpPr/>
            <p:nvPr/>
          </p:nvGrpSpPr>
          <p:grpSpPr>
            <a:xfrm>
              <a:off x="288" y="192"/>
              <a:ext cx="336" cy="644"/>
              <a:chOff x="0" y="0"/>
              <a:chExt cx="336" cy="644"/>
            </a:xfrm>
          </p:grpSpPr>
          <p:sp>
            <p:nvSpPr>
              <p:cNvPr id="68627" name="Line 31"/>
              <p:cNvSpPr/>
              <p:nvPr/>
            </p:nvSpPr>
            <p:spPr>
              <a:xfrm flipV="1">
                <a:off x="0" y="192"/>
                <a:ext cx="0" cy="432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628" name="Group 32"/>
              <p:cNvGrpSpPr/>
              <p:nvPr/>
            </p:nvGrpSpPr>
            <p:grpSpPr>
              <a:xfrm>
                <a:off x="0" y="0"/>
                <a:ext cx="336" cy="644"/>
                <a:chOff x="0" y="0"/>
                <a:chExt cx="336" cy="644"/>
              </a:xfrm>
            </p:grpSpPr>
            <p:sp>
              <p:nvSpPr>
                <p:cNvPr id="68629" name="Line 33"/>
                <p:cNvSpPr/>
                <p:nvPr/>
              </p:nvSpPr>
              <p:spPr>
                <a:xfrm>
                  <a:off x="0" y="192"/>
                  <a:ext cx="336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0" name="Text Box 34"/>
                <p:cNvSpPr txBox="1"/>
                <p:nvPr/>
              </p:nvSpPr>
              <p:spPr>
                <a:xfrm>
                  <a:off x="0" y="432"/>
                  <a:ext cx="270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>
                      <a:srgbClr val="000000"/>
                    </a:buClr>
                    <a:buFont typeface="Arial" panose="020B0604020202020204" pitchFamily="34" charset="0"/>
                    <a:buNone/>
                  </a:pP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L1</a:t>
                  </a:r>
                </a:p>
              </p:txBody>
            </p:sp>
            <p:sp>
              <p:nvSpPr>
                <p:cNvPr id="68631" name="Text Box 35"/>
                <p:cNvSpPr txBox="1"/>
                <p:nvPr/>
              </p:nvSpPr>
              <p:spPr>
                <a:xfrm>
                  <a:off x="0" y="0"/>
                  <a:ext cx="270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Ø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>
                      <a:srgbClr val="000000"/>
                    </a:buClr>
                    <a:buFont typeface="Arial" panose="020B0604020202020204" pitchFamily="34" charset="0"/>
                    <a:buNone/>
                  </a:pPr>
                  <a:r>
                    <a:rPr lang="en-US" altLang="zh-CN" sz="1600" dirty="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L1</a:t>
                  </a:r>
                </a:p>
              </p:txBody>
            </p:sp>
            <p:sp>
              <p:nvSpPr>
                <p:cNvPr id="68632" name="Line 36"/>
                <p:cNvSpPr/>
                <p:nvPr/>
              </p:nvSpPr>
              <p:spPr>
                <a:xfrm>
                  <a:off x="0" y="624"/>
                  <a:ext cx="336" cy="0"/>
                </a:xfrm>
                <a:prstGeom prst="line">
                  <a:avLst/>
                </a:prstGeom>
                <a:ln w="254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16" name="Group 37"/>
            <p:cNvGrpSpPr/>
            <p:nvPr/>
          </p:nvGrpSpPr>
          <p:grpSpPr>
            <a:xfrm>
              <a:off x="624" y="0"/>
              <a:ext cx="395" cy="836"/>
              <a:chOff x="0" y="0"/>
              <a:chExt cx="395" cy="836"/>
            </a:xfrm>
          </p:grpSpPr>
          <p:sp>
            <p:nvSpPr>
              <p:cNvPr id="68617" name="Line 38"/>
              <p:cNvSpPr/>
              <p:nvPr/>
            </p:nvSpPr>
            <p:spPr>
              <a:xfrm flipV="1">
                <a:off x="0" y="624"/>
                <a:ext cx="0" cy="192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8" name="Line 39"/>
              <p:cNvSpPr/>
              <p:nvPr/>
            </p:nvSpPr>
            <p:spPr>
              <a:xfrm flipV="1">
                <a:off x="0" y="192"/>
                <a:ext cx="0" cy="192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9" name="Line 40"/>
              <p:cNvSpPr/>
              <p:nvPr/>
            </p:nvSpPr>
            <p:spPr>
              <a:xfrm>
                <a:off x="0" y="192"/>
                <a:ext cx="384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0" name="Line 41"/>
              <p:cNvSpPr/>
              <p:nvPr/>
            </p:nvSpPr>
            <p:spPr>
              <a:xfrm>
                <a:off x="0" y="624"/>
                <a:ext cx="384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1" name="Text Box 42"/>
              <p:cNvSpPr txBox="1"/>
              <p:nvPr/>
            </p:nvSpPr>
            <p:spPr>
              <a:xfrm>
                <a:off x="48" y="624"/>
                <a:ext cx="34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>
                    <a:srgbClr val="000000"/>
                  </a:buClr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Bye</a:t>
                </a:r>
              </a:p>
            </p:txBody>
          </p:sp>
          <p:sp>
            <p:nvSpPr>
              <p:cNvPr id="68622" name="Text Box 43"/>
              <p:cNvSpPr txBox="1"/>
              <p:nvPr/>
            </p:nvSpPr>
            <p:spPr>
              <a:xfrm>
                <a:off x="48" y="432"/>
                <a:ext cx="34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>
                    <a:srgbClr val="000000"/>
                  </a:buClr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Bye</a:t>
                </a:r>
              </a:p>
            </p:txBody>
          </p:sp>
          <p:sp>
            <p:nvSpPr>
              <p:cNvPr id="68623" name="Text Box 44"/>
              <p:cNvSpPr txBox="1"/>
              <p:nvPr/>
            </p:nvSpPr>
            <p:spPr>
              <a:xfrm>
                <a:off x="48" y="192"/>
                <a:ext cx="34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>
                    <a:srgbClr val="000000"/>
                  </a:buClr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Bye</a:t>
                </a:r>
              </a:p>
            </p:txBody>
          </p:sp>
          <p:sp>
            <p:nvSpPr>
              <p:cNvPr id="68624" name="Text Box 45"/>
              <p:cNvSpPr txBox="1"/>
              <p:nvPr/>
            </p:nvSpPr>
            <p:spPr>
              <a:xfrm>
                <a:off x="48" y="0"/>
                <a:ext cx="34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>
                    <a:srgbClr val="000000"/>
                  </a:buClr>
                  <a:buFont typeface="Arial" panose="020B0604020202020204" pitchFamily="34" charset="0"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Bye</a:t>
                </a:r>
              </a:p>
            </p:txBody>
          </p:sp>
          <p:sp>
            <p:nvSpPr>
              <p:cNvPr id="68625" name="Line 46"/>
              <p:cNvSpPr/>
              <p:nvPr/>
            </p:nvSpPr>
            <p:spPr>
              <a:xfrm>
                <a:off x="0" y="816"/>
                <a:ext cx="384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6" name="Line 47"/>
              <p:cNvSpPr/>
              <p:nvPr/>
            </p:nvSpPr>
            <p:spPr>
              <a:xfrm>
                <a:off x="0" y="384"/>
                <a:ext cx="336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这个应该没有问题了</a:t>
            </a:r>
            <a:r>
              <a:rPr lang="en-US" altLang="zh-CN" dirty="0"/>
              <a:t>……</a:t>
            </a:r>
          </a:p>
        </p:txBody>
      </p:sp>
      <p:sp>
        <p:nvSpPr>
          <p:cNvPr id="69635" name="Text Box 27"/>
          <p:cNvSpPr txBox="1"/>
          <p:nvPr/>
        </p:nvSpPr>
        <p:spPr>
          <a:xfrm>
            <a:off x="1020763" y="2252663"/>
            <a:ext cx="3327400" cy="2841625"/>
          </a:xfrm>
          <a:prstGeom prst="rect">
            <a:avLst/>
          </a:prstGeom>
          <a:solidFill>
            <a:srgbClr val="FFFF99"/>
          </a:solidFill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void fork3()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printf("L0\n");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printf("L1\n");   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printf("L2\n");   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printf("Bye\n");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60"/>
          <p:cNvGrpSpPr/>
          <p:nvPr/>
        </p:nvGrpSpPr>
        <p:grpSpPr>
          <a:xfrm>
            <a:off x="5540375" y="2390775"/>
            <a:ext cx="2074863" cy="2622550"/>
            <a:chOff x="0" y="0"/>
            <a:chExt cx="1307" cy="1652"/>
          </a:xfrm>
        </p:grpSpPr>
        <p:sp>
          <p:nvSpPr>
            <p:cNvPr id="69637" name="Line 61"/>
            <p:cNvSpPr/>
            <p:nvPr/>
          </p:nvSpPr>
          <p:spPr>
            <a:xfrm flipV="1">
              <a:off x="576" y="1200"/>
              <a:ext cx="0" cy="43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38" name="Line 62"/>
            <p:cNvSpPr/>
            <p:nvPr/>
          </p:nvSpPr>
          <p:spPr>
            <a:xfrm>
              <a:off x="0" y="1632"/>
              <a:ext cx="1296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39" name="Text Box 63"/>
            <p:cNvSpPr txBox="1"/>
            <p:nvPr/>
          </p:nvSpPr>
          <p:spPr>
            <a:xfrm>
              <a:off x="288" y="1440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L1</a:t>
              </a:r>
            </a:p>
          </p:txBody>
        </p:sp>
        <p:sp>
          <p:nvSpPr>
            <p:cNvPr id="69640" name="Line 64"/>
            <p:cNvSpPr/>
            <p:nvPr/>
          </p:nvSpPr>
          <p:spPr>
            <a:xfrm>
              <a:off x="576" y="1200"/>
              <a:ext cx="720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1" name="Text Box 65"/>
            <p:cNvSpPr txBox="1"/>
            <p:nvPr/>
          </p:nvSpPr>
          <p:spPr>
            <a:xfrm>
              <a:off x="576" y="1440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L2</a:t>
              </a:r>
            </a:p>
          </p:txBody>
        </p:sp>
        <p:sp>
          <p:nvSpPr>
            <p:cNvPr id="69642" name="Text Box 66"/>
            <p:cNvSpPr txBox="1"/>
            <p:nvPr/>
          </p:nvSpPr>
          <p:spPr>
            <a:xfrm>
              <a:off x="576" y="1008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L2</a:t>
              </a:r>
            </a:p>
          </p:txBody>
        </p:sp>
        <p:sp>
          <p:nvSpPr>
            <p:cNvPr id="69643" name="Line 67"/>
            <p:cNvSpPr/>
            <p:nvPr/>
          </p:nvSpPr>
          <p:spPr>
            <a:xfrm flipV="1">
              <a:off x="912" y="1440"/>
              <a:ext cx="0" cy="19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Line 68"/>
            <p:cNvSpPr/>
            <p:nvPr/>
          </p:nvSpPr>
          <p:spPr>
            <a:xfrm flipV="1">
              <a:off x="912" y="1008"/>
              <a:ext cx="0" cy="19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69"/>
            <p:cNvSpPr/>
            <p:nvPr/>
          </p:nvSpPr>
          <p:spPr>
            <a:xfrm>
              <a:off x="912" y="1008"/>
              <a:ext cx="38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70"/>
            <p:cNvSpPr/>
            <p:nvPr/>
          </p:nvSpPr>
          <p:spPr>
            <a:xfrm>
              <a:off x="912" y="1440"/>
              <a:ext cx="38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Text Box 71"/>
            <p:cNvSpPr txBox="1"/>
            <p:nvPr/>
          </p:nvSpPr>
          <p:spPr>
            <a:xfrm>
              <a:off x="960" y="1440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48" name="Text Box 72"/>
            <p:cNvSpPr txBox="1"/>
            <p:nvPr/>
          </p:nvSpPr>
          <p:spPr>
            <a:xfrm>
              <a:off x="960" y="1248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49" name="Text Box 73"/>
            <p:cNvSpPr txBox="1"/>
            <p:nvPr/>
          </p:nvSpPr>
          <p:spPr>
            <a:xfrm>
              <a:off x="960" y="1008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50" name="Text Box 74"/>
            <p:cNvSpPr txBox="1"/>
            <p:nvPr/>
          </p:nvSpPr>
          <p:spPr>
            <a:xfrm>
              <a:off x="960" y="816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51" name="Line 75"/>
            <p:cNvSpPr/>
            <p:nvPr/>
          </p:nvSpPr>
          <p:spPr>
            <a:xfrm flipV="1">
              <a:off x="576" y="384"/>
              <a:ext cx="0" cy="43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Line 76"/>
            <p:cNvSpPr/>
            <p:nvPr/>
          </p:nvSpPr>
          <p:spPr>
            <a:xfrm>
              <a:off x="288" y="816"/>
              <a:ext cx="1008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Text Box 77"/>
            <p:cNvSpPr txBox="1"/>
            <p:nvPr/>
          </p:nvSpPr>
          <p:spPr>
            <a:xfrm>
              <a:off x="288" y="624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L1</a:t>
              </a:r>
            </a:p>
          </p:txBody>
        </p:sp>
        <p:sp>
          <p:nvSpPr>
            <p:cNvPr id="69654" name="Line 78"/>
            <p:cNvSpPr/>
            <p:nvPr/>
          </p:nvSpPr>
          <p:spPr>
            <a:xfrm>
              <a:off x="576" y="384"/>
              <a:ext cx="720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Text Box 79"/>
            <p:cNvSpPr txBox="1"/>
            <p:nvPr/>
          </p:nvSpPr>
          <p:spPr>
            <a:xfrm>
              <a:off x="576" y="624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L2</a:t>
              </a:r>
            </a:p>
          </p:txBody>
        </p:sp>
        <p:sp>
          <p:nvSpPr>
            <p:cNvPr id="69656" name="Text Box 80"/>
            <p:cNvSpPr txBox="1"/>
            <p:nvPr/>
          </p:nvSpPr>
          <p:spPr>
            <a:xfrm>
              <a:off x="576" y="192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L2</a:t>
              </a:r>
            </a:p>
          </p:txBody>
        </p:sp>
        <p:sp>
          <p:nvSpPr>
            <p:cNvPr id="69657" name="Line 81"/>
            <p:cNvSpPr/>
            <p:nvPr/>
          </p:nvSpPr>
          <p:spPr>
            <a:xfrm flipV="1">
              <a:off x="912" y="624"/>
              <a:ext cx="0" cy="19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82"/>
            <p:cNvSpPr/>
            <p:nvPr/>
          </p:nvSpPr>
          <p:spPr>
            <a:xfrm flipV="1">
              <a:off x="912" y="192"/>
              <a:ext cx="0" cy="19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83"/>
            <p:cNvSpPr/>
            <p:nvPr/>
          </p:nvSpPr>
          <p:spPr>
            <a:xfrm>
              <a:off x="912" y="192"/>
              <a:ext cx="38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0" name="Line 84"/>
            <p:cNvSpPr/>
            <p:nvPr/>
          </p:nvSpPr>
          <p:spPr>
            <a:xfrm>
              <a:off x="912" y="624"/>
              <a:ext cx="384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Text Box 85"/>
            <p:cNvSpPr txBox="1"/>
            <p:nvPr/>
          </p:nvSpPr>
          <p:spPr>
            <a:xfrm>
              <a:off x="960" y="624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62" name="Text Box 86"/>
            <p:cNvSpPr txBox="1"/>
            <p:nvPr/>
          </p:nvSpPr>
          <p:spPr>
            <a:xfrm>
              <a:off x="960" y="432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63" name="Text Box 87"/>
            <p:cNvSpPr txBox="1"/>
            <p:nvPr/>
          </p:nvSpPr>
          <p:spPr>
            <a:xfrm>
              <a:off x="960" y="192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64" name="Text Box 88"/>
            <p:cNvSpPr txBox="1"/>
            <p:nvPr/>
          </p:nvSpPr>
          <p:spPr>
            <a:xfrm>
              <a:off x="960" y="0"/>
              <a:ext cx="34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Bye</a:t>
              </a:r>
            </a:p>
          </p:txBody>
        </p:sp>
        <p:sp>
          <p:nvSpPr>
            <p:cNvPr id="69665" name="Line 89"/>
            <p:cNvSpPr/>
            <p:nvPr/>
          </p:nvSpPr>
          <p:spPr>
            <a:xfrm flipV="1">
              <a:off x="288" y="816"/>
              <a:ext cx="0" cy="816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Text Box 90"/>
            <p:cNvSpPr txBox="1"/>
            <p:nvPr/>
          </p:nvSpPr>
          <p:spPr>
            <a:xfrm>
              <a:off x="0" y="1440"/>
              <a:ext cx="27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sz="3200" dirty="0"/>
              <a:t>自问自答自验证</a:t>
            </a:r>
            <a:r>
              <a:rPr lang="en-US" altLang="zh-CN" sz="3200" dirty="0"/>
              <a:t>- </a:t>
            </a:r>
            <a:r>
              <a:rPr lang="zh-CN" altLang="en-US" sz="3200" dirty="0"/>
              <a:t>以下程序运行结果是什么</a:t>
            </a:r>
            <a:r>
              <a:rPr lang="en-US" altLang="zh-CN" sz="3200" dirty="0"/>
              <a:t>?</a:t>
            </a:r>
          </a:p>
        </p:txBody>
      </p:sp>
      <p:sp>
        <p:nvSpPr>
          <p:cNvPr id="70659" name="Text Box 5"/>
          <p:cNvSpPr txBox="1"/>
          <p:nvPr/>
        </p:nvSpPr>
        <p:spPr>
          <a:xfrm>
            <a:off x="539750" y="1844675"/>
            <a:ext cx="3695700" cy="3390900"/>
          </a:xfrm>
          <a:prstGeom prst="rect">
            <a:avLst/>
          </a:prstGeom>
          <a:solidFill>
            <a:srgbClr val="FFFF99"/>
          </a:solidFill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void fork4()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printf("L0\n");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if (fork() != 0)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printf("L1\n");   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if (fork() != 0)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  printf("L2\n");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printf("Bye\n");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0660" name="Text Box 36"/>
          <p:cNvSpPr txBox="1"/>
          <p:nvPr/>
        </p:nvSpPr>
        <p:spPr>
          <a:xfrm>
            <a:off x="5003800" y="1844675"/>
            <a:ext cx="3695700" cy="3390900"/>
          </a:xfrm>
          <a:prstGeom prst="rect">
            <a:avLst/>
          </a:prstGeom>
          <a:solidFill>
            <a:srgbClr val="FFFF99"/>
          </a:solidFill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void fork5()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printf("L0\n");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if (fork() == 0)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printf("L1\n");    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if (fork() == 0) {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  printf("L2\n");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  fork();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printf("Bye\n");</a:t>
            </a:r>
          </a:p>
          <a:p>
            <a:pPr marL="0" lvl="0" indent="0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0661" name="Text Box 5"/>
          <p:cNvSpPr txBox="1"/>
          <p:nvPr/>
        </p:nvSpPr>
        <p:spPr>
          <a:xfrm>
            <a:off x="4284663" y="5589588"/>
            <a:ext cx="41005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800" b="0" dirty="0"/>
              <a:t>Kind of Guided Study…..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304800" y="319360"/>
            <a:ext cx="8686800" cy="609600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>
                <a:latin typeface="宋体" panose="02010600030101010101" pitchFamily="2" charset="-122"/>
              </a:rPr>
              <a:t>fork()</a:t>
            </a:r>
            <a:r>
              <a:rPr lang="zh-CN" altLang="en-US" dirty="0">
                <a:latin typeface="宋体" panose="02010600030101010101" pitchFamily="2" charset="-122"/>
              </a:rPr>
              <a:t>函数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/>
          </p:nvPr>
        </p:nvSpPr>
        <p:spPr>
          <a:xfrm>
            <a:off x="539552" y="4459560"/>
            <a:ext cx="7704336" cy="2209800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80000"/>
              </a:lnSpc>
              <a:buNone/>
            </a:pPr>
            <a:r>
              <a:rPr lang="zh-CN" altLang="en-US" sz="2000" b="0" dirty="0">
                <a:latin typeface="+mn-ea"/>
              </a:rPr>
              <a:t>请修改代码美化程序的输出</a:t>
            </a:r>
          </a:p>
          <a:p>
            <a:pPr lvl="0">
              <a:lnSpc>
                <a:spcPct val="80000"/>
              </a:lnSpc>
            </a:pPr>
            <a:r>
              <a:rPr lang="zh-CN" altLang="en-US" sz="2000" b="0" dirty="0">
                <a:latin typeface="+mn-ea"/>
              </a:rPr>
              <a:t>原来</a:t>
            </a:r>
            <a:r>
              <a:rPr lang="en-US" altLang="zh-CN" sz="2000" b="0" dirty="0">
                <a:latin typeface="+mn-ea"/>
              </a:rPr>
              <a:t>: [yuhong@taishan02-vm-10 Process]$./a.out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000" b="0" dirty="0">
                <a:latin typeface="+mn-ea"/>
              </a:rPr>
              <a:t>         PP[yuhong@taishan02-vm-10 Process]PPP</a:t>
            </a:r>
          </a:p>
          <a:p>
            <a:pPr lvl="0">
              <a:lnSpc>
                <a:spcPct val="80000"/>
              </a:lnSpc>
            </a:pPr>
            <a:r>
              <a:rPr lang="zh-CN" altLang="en-US" sz="2000" b="0" dirty="0">
                <a:latin typeface="+mn-ea"/>
              </a:rPr>
              <a:t>期望</a:t>
            </a:r>
            <a:r>
              <a:rPr lang="en-US" altLang="zh-CN" sz="2000" b="0" dirty="0">
                <a:latin typeface="+mn-ea"/>
              </a:rPr>
              <a:t>: [yuhong@taishan02-vm-10 Process]$./a.out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>
                <a:latin typeface="+mn-ea"/>
              </a:rPr>
              <a:t>     PPPPP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>
                <a:latin typeface="+mn-ea"/>
              </a:rPr>
              <a:t>		 [</a:t>
            </a:r>
            <a:r>
              <a:rPr lang="en-US" altLang="zh-CN" sz="2000" b="0" dirty="0">
                <a:latin typeface="+mn-ea"/>
              </a:rPr>
              <a:t>yuhong@taishan02-vm-10 Process</a:t>
            </a:r>
            <a:r>
              <a:rPr lang="en-US" altLang="zh-CN" sz="2000" dirty="0">
                <a:latin typeface="+mn-ea"/>
              </a:rPr>
              <a:t>]</a:t>
            </a:r>
          </a:p>
        </p:txBody>
      </p:sp>
      <p:pic>
        <p:nvPicPr>
          <p:cNvPr id="7168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31664"/>
            <a:ext cx="6461125" cy="3405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课堂讨论题</a:t>
            </a:r>
            <a:r>
              <a:rPr lang="en-US" altLang="zh-CN" dirty="0"/>
              <a:t>: </a:t>
            </a:r>
          </a:p>
        </p:txBody>
      </p:sp>
      <p:sp>
        <p:nvSpPr>
          <p:cNvPr id="72707" name="Rectangle 3"/>
          <p:cNvSpPr/>
          <p:nvPr/>
        </p:nvSpPr>
        <p:spPr>
          <a:xfrm>
            <a:off x="381000" y="1447800"/>
            <a:ext cx="8305800" cy="2254250"/>
          </a:xfrm>
          <a:prstGeom prst="rect">
            <a:avLst/>
          </a:prstGeom>
          <a:noFill/>
          <a:ln w="9525">
            <a:noFill/>
          </a:ln>
        </p:spPr>
        <p:txBody>
          <a:bodyPr tIns="180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defTabSz="0" fontAlgn="t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AutoNum type="arabicPeriod"/>
              <a:tabLst>
                <a:tab pos="228600" algn="l"/>
              </a:tabLst>
            </a:pP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编例实现创建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个子进程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P1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P2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Pn,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其中，各进程之间的关系是：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P1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是调用进程的子进程，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P(k+1)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Pk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的子进程。请打印各进程本身的进程号、父进程号，子进程号。参考运行结果如下。要求：（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）每个父进程都要等待子进程退出后才能退出；（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通过命令行参数传入；（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）附上源代码截图和运行结果截图。（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分）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53986"/>
              </p:ext>
            </p:extLst>
          </p:nvPr>
        </p:nvGraphicFramePr>
        <p:xfrm>
          <a:off x="683568" y="352465"/>
          <a:ext cx="7931795" cy="518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58125" imgH="5619750" progId="PBrush">
                  <p:embed/>
                </p:oleObj>
              </mc:Choice>
              <mc:Fallback>
                <p:oleObj r:id="rId2" imgW="7858125" imgH="5619750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83568" y="352465"/>
                        <a:ext cx="7931795" cy="5181559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/>
          <p:nvPr/>
        </p:nvSpPr>
        <p:spPr>
          <a:xfrm>
            <a:off x="6804248" y="420820"/>
            <a:ext cx="1838101" cy="433674"/>
          </a:xfrm>
          <a:prstGeom prst="rect">
            <a:avLst/>
          </a:prstGeom>
          <a:noFill/>
          <a:ln w="9525">
            <a:noFill/>
          </a:ln>
        </p:spPr>
        <p:txBody>
          <a:bodyPr wrap="square" tIns="1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fontAlgn="t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0" dirty="0">
                <a:solidFill>
                  <a:schemeClr val="bg2"/>
                </a:solidFill>
                <a:latin typeface="Helvetica" pitchFamily="34" charset="0"/>
              </a:rPr>
              <a:t>程序一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2B77E4-C104-6C58-E46C-E2836CCCA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715894"/>
            <a:ext cx="6154009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61473"/>
              </p:ext>
            </p:extLst>
          </p:nvPr>
        </p:nvGraphicFramePr>
        <p:xfrm>
          <a:off x="301625" y="404664"/>
          <a:ext cx="7772400" cy="600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81850" imgH="5553075" progId="PBrush">
                  <p:embed/>
                </p:oleObj>
              </mc:Choice>
              <mc:Fallback>
                <p:oleObj r:id="rId2" imgW="7181850" imgH="5553075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01625" y="404664"/>
                        <a:ext cx="7772400" cy="6008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/>
          <p:nvPr/>
        </p:nvSpPr>
        <p:spPr>
          <a:xfrm>
            <a:off x="7524750" y="5734050"/>
            <a:ext cx="1098550" cy="428625"/>
          </a:xfrm>
          <a:prstGeom prst="rect">
            <a:avLst/>
          </a:prstGeom>
          <a:noFill/>
          <a:ln w="9525">
            <a:noFill/>
          </a:ln>
        </p:spPr>
        <p:txBody>
          <a:bodyPr wrap="none" tIns="1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fontAlgn="t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0" dirty="0">
                <a:solidFill>
                  <a:schemeClr val="bg2"/>
                </a:solidFill>
                <a:latin typeface="Helvetica" pitchFamily="34" charset="0"/>
              </a:rPr>
              <a:t>程序二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968B5AC-1255-E8B6-65CE-E7544DE74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4648"/>
            <a:ext cx="5914730" cy="536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80400" cy="610146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dirty="0">
                <a:latin typeface="宋体" panose="02010600030101010101" pitchFamily="2" charset="-122"/>
              </a:rPr>
              <a:t>参考资料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106" y="1052736"/>
            <a:ext cx="8713788" cy="54864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教材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建设中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参考教材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W.Richard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 Stevens, Stephen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A.Rago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，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UNIX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环境高级编程（第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版），尤晋元 张亚英 戚正伟 译，人民邮电出版社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Mark L. Mitchell, Alex Samuel, Jeffrey Oldham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，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Advanced Linux Programming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，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New Riders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Robert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Love,Linux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 System Programming, O‘Reilly Taiwan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公司译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东南大学出版社出版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语言编程实战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参考课件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由尚德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– Linux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系统编程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宋健健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– Linux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</a:rPr>
              <a:t>程序设计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openEuler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+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glibc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相关源代码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/>
          <p:nvPr/>
        </p:nvSpPr>
        <p:spPr>
          <a:xfrm>
            <a:off x="7451725" y="5518150"/>
            <a:ext cx="1098550" cy="428625"/>
          </a:xfrm>
          <a:prstGeom prst="rect">
            <a:avLst/>
          </a:prstGeom>
          <a:noFill/>
          <a:ln w="9525">
            <a:noFill/>
          </a:ln>
        </p:spPr>
        <p:txBody>
          <a:bodyPr wrap="none" tIns="1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fontAlgn="t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0" dirty="0">
                <a:solidFill>
                  <a:schemeClr val="bg2"/>
                </a:solidFill>
                <a:latin typeface="Helvetica" pitchFamily="34" charset="0"/>
              </a:rPr>
              <a:t>程序三</a:t>
            </a:r>
          </a:p>
        </p:txBody>
      </p:sp>
      <p:graphicFrame>
        <p:nvGraphicFramePr>
          <p:cNvPr id="7577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9388" y="1196975"/>
          <a:ext cx="6794500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81850" imgH="5581650" progId="PBrush">
                  <p:embed/>
                </p:oleObj>
              </mc:Choice>
              <mc:Fallback>
                <p:oleObj r:id="rId2" imgW="7181850" imgH="5581650" progId="PBrush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79388" y="1196975"/>
                        <a:ext cx="6794500" cy="5280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C1C7DA6-7F41-7981-079B-F93D59F8E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17" y="620688"/>
            <a:ext cx="6687483" cy="952633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395288" y="981075"/>
            <a:ext cx="8280400" cy="863600"/>
          </a:xfrm>
          <a:ln/>
        </p:spPr>
        <p:txBody>
          <a:bodyPr vert="horz" wrap="square" lIns="91440" tIns="45720" rIns="91440" bIns="45720" anchor="t"/>
          <a:lstStyle/>
          <a:p>
            <a:pPr marL="342900" lvl="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明白了吗</a:t>
            </a:r>
            <a:r>
              <a:rPr lang="en-US" altLang="zh-CN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>
          <a:xfrm>
            <a:off x="395288" y="2349500"/>
            <a:ext cx="8229600" cy="719138"/>
          </a:xfrm>
          <a:ln/>
        </p:spPr>
        <p:txBody>
          <a:bodyPr vert="horz" wrap="square" lIns="91440" tIns="45720" rIns="91440" bIns="45720" anchor="t"/>
          <a:lstStyle/>
          <a:p>
            <a:pPr lvl="0">
              <a:buNone/>
            </a:pPr>
            <a:r>
              <a:rPr lang="zh-CN" altLang="en-US" dirty="0"/>
              <a:t>还有问题吗</a:t>
            </a:r>
            <a:r>
              <a:rPr lang="en-US" altLang="zh-CN" dirty="0"/>
              <a:t>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27183"/>
              </p:ext>
            </p:extLst>
          </p:nvPr>
        </p:nvGraphicFramePr>
        <p:xfrm>
          <a:off x="612775" y="332656"/>
          <a:ext cx="5500688" cy="6186562"/>
        </p:xfrm>
        <a:graphic>
          <a:graphicData uri="http://schemas.openxmlformats.org/drawingml/2006/table">
            <a:tbl>
              <a:tblPr/>
              <a:tblGrid>
                <a:gridCol w="550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#include &lt;unistd.h&gt;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#include &lt;stdio.h&gt;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 main()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for (int i = 0; i &lt; 3; i++)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{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 fork();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     printf("*\n");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 return 0;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949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1、程序将打印多少个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？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2、如果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后面去掉\n呢，程序将打印多少个*？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en-US" altLang="zh-CN" dirty="0" err="1"/>
              <a:t>vfork</a:t>
            </a:r>
            <a:r>
              <a:rPr lang="en-US" altLang="zh-CN" dirty="0"/>
              <a:t>()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30D498-FE05-4D05-BA40-97CE253F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268760"/>
            <a:ext cx="4137992" cy="4248472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D708BCB8-5570-4BAF-9399-7F87DBC848A7}"/>
              </a:ext>
            </a:extLst>
          </p:cNvPr>
          <p:cNvSpPr/>
          <p:nvPr/>
        </p:nvSpPr>
        <p:spPr bwMode="auto">
          <a:xfrm>
            <a:off x="7812360" y="1340768"/>
            <a:ext cx="432048" cy="417646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FB69F1-9E8F-4F87-B4E3-8791CCA91063}"/>
              </a:ext>
            </a:extLst>
          </p:cNvPr>
          <p:cNvSpPr txBox="1"/>
          <p:nvPr/>
        </p:nvSpPr>
        <p:spPr>
          <a:xfrm>
            <a:off x="8352160" y="2924944"/>
            <a:ext cx="3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全部共享</a:t>
            </a: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179512" y="1340768"/>
            <a:ext cx="3600400" cy="4784725"/>
          </a:xfrm>
          <a:ln/>
        </p:spPr>
        <p:txBody>
          <a:bodyPr vert="horz" wrap="square" lIns="91440" tIns="45720" rIns="91440" bIns="45720" anchor="t"/>
          <a:lstStyle/>
          <a:p>
            <a:pPr lvl="0"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父子进程运行顺序</a:t>
            </a:r>
            <a:endParaRPr lang="en-US" altLang="zh-CN" b="0" dirty="0">
              <a:latin typeface="+mn-ea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zh-CN" b="0" dirty="0">
              <a:latin typeface="+mn-ea"/>
            </a:endParaRPr>
          </a:p>
          <a:p>
            <a:pPr marL="914400" lvl="2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>
                <a:latin typeface="+mn-ea"/>
                <a:cs typeface="+mn-cs"/>
              </a:rPr>
              <a:t>父进程暂停</a:t>
            </a:r>
            <a:endParaRPr lang="en-US" altLang="zh-CN" dirty="0">
              <a:latin typeface="+mn-ea"/>
              <a:cs typeface="+mn-cs"/>
            </a:endParaRPr>
          </a:p>
          <a:p>
            <a:pPr marL="914400" lvl="1" indent="-457200">
              <a:lnSpc>
                <a:spcPct val="90000"/>
              </a:lnSpc>
              <a:buFont typeface="+mj-ea"/>
              <a:buAutoNum type="circleNumDbPlain" startAt="2"/>
            </a:pPr>
            <a:r>
              <a:rPr lang="zh-CN" altLang="en-US" sz="2400" b="0" dirty="0">
                <a:latin typeface="+mn-ea"/>
              </a:rPr>
              <a:t>子进程先运行，直至</a:t>
            </a:r>
            <a:r>
              <a:rPr lang="zh-CN" altLang="en-US" sz="2400" b="0" dirty="0">
                <a:solidFill>
                  <a:srgbClr val="FF3300"/>
                </a:solidFill>
                <a:latin typeface="+mn-ea"/>
              </a:rPr>
              <a:t>显式调用</a:t>
            </a:r>
            <a:r>
              <a:rPr lang="en-US" altLang="zh-CN" sz="2400" b="0" dirty="0">
                <a:solidFill>
                  <a:srgbClr val="FF3300"/>
                </a:solidFill>
                <a:latin typeface="+mn-ea"/>
              </a:rPr>
              <a:t>_exit(0)</a:t>
            </a:r>
            <a:r>
              <a:rPr lang="zh-CN" altLang="en-US" sz="2400" b="0" dirty="0">
                <a:solidFill>
                  <a:srgbClr val="FF3300"/>
                </a:solidFill>
                <a:latin typeface="+mn-ea"/>
              </a:rPr>
              <a:t>或</a:t>
            </a:r>
            <a:r>
              <a:rPr lang="en-US" altLang="zh-CN" sz="2400" b="0" dirty="0">
                <a:solidFill>
                  <a:srgbClr val="FF3300"/>
                </a:solidFill>
                <a:latin typeface="+mn-ea"/>
              </a:rPr>
              <a:t>exec()</a:t>
            </a:r>
            <a:r>
              <a:rPr lang="zh-CN" altLang="en-US" sz="2400" b="0" dirty="0">
                <a:solidFill>
                  <a:srgbClr val="FF3300"/>
                </a:solidFill>
                <a:latin typeface="+mn-ea"/>
              </a:rPr>
              <a:t>族函数</a:t>
            </a:r>
            <a:r>
              <a:rPr lang="zh-CN" altLang="en-US" sz="2400" b="0" dirty="0">
                <a:latin typeface="+mn-ea"/>
              </a:rPr>
              <a:t>成功</a:t>
            </a:r>
            <a:endParaRPr lang="en-US" altLang="zh-CN" sz="2400" b="0" dirty="0">
              <a:latin typeface="+mn-ea"/>
            </a:endParaRPr>
          </a:p>
          <a:p>
            <a:pPr marL="914400" lvl="1" indent="-457200">
              <a:lnSpc>
                <a:spcPct val="90000"/>
              </a:lnSpc>
              <a:buFont typeface="+mj-ea"/>
              <a:buAutoNum type="circleNumDbPlain" startAt="2"/>
            </a:pPr>
            <a:r>
              <a:rPr lang="zh-CN" altLang="en-US" sz="2400" b="0" dirty="0">
                <a:latin typeface="+mn-ea"/>
              </a:rPr>
              <a:t>父进程</a:t>
            </a:r>
            <a:r>
              <a:rPr lang="zh-CN" altLang="en-US" dirty="0">
                <a:latin typeface="+mn-ea"/>
              </a:rPr>
              <a:t>重新</a:t>
            </a:r>
            <a:r>
              <a:rPr lang="zh-CN" altLang="en-US" sz="2400" b="0" dirty="0">
                <a:latin typeface="+mn-ea"/>
              </a:rPr>
              <a:t>被调度</a:t>
            </a:r>
            <a:endParaRPr lang="en-US" altLang="zh-CN" sz="2400" b="0" dirty="0">
              <a:latin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b="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0" dirty="0">
                <a:latin typeface="+mn-ea"/>
              </a:rPr>
              <a:t>父子进程共享地址空间和页表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395288" y="379412"/>
            <a:ext cx="8280400" cy="404813"/>
          </a:xfrm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>
                <a:latin typeface="+mn-ea"/>
                <a:ea typeface="+mn-ea"/>
              </a:rPr>
              <a:t>下面的程序运行结果分别是什么</a:t>
            </a:r>
            <a:r>
              <a:rPr lang="en-US" altLang="zh-CN" dirty="0">
                <a:latin typeface="+mn-ea"/>
                <a:ea typeface="+mn-ea"/>
              </a:rPr>
              <a:t>?</a:t>
            </a:r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16" y="1463934"/>
            <a:ext cx="4450119" cy="328980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977526"/>
            <a:ext cx="3598862" cy="2249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" y="3722285"/>
            <a:ext cx="3598862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8" name="Rectangle 6"/>
          <p:cNvSpPr/>
          <p:nvPr/>
        </p:nvSpPr>
        <p:spPr>
          <a:xfrm>
            <a:off x="179387" y="904501"/>
            <a:ext cx="3960812" cy="23050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79879" name="Rectangle 7"/>
          <p:cNvSpPr/>
          <p:nvPr/>
        </p:nvSpPr>
        <p:spPr>
          <a:xfrm>
            <a:off x="179387" y="3649260"/>
            <a:ext cx="3960812" cy="23050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79880" name="Rectangle 8"/>
          <p:cNvSpPr/>
          <p:nvPr/>
        </p:nvSpPr>
        <p:spPr>
          <a:xfrm>
            <a:off x="4355976" y="1386607"/>
            <a:ext cx="4608637" cy="378937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400" b="0" dirty="0"/>
          </a:p>
        </p:txBody>
      </p:sp>
      <p:sp>
        <p:nvSpPr>
          <p:cNvPr id="79881" name="Text Box 9"/>
          <p:cNvSpPr txBox="1"/>
          <p:nvPr/>
        </p:nvSpPr>
        <p:spPr>
          <a:xfrm>
            <a:off x="3470683" y="925521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/>
              <a:t>(1)</a:t>
            </a:r>
          </a:p>
        </p:txBody>
      </p:sp>
      <p:sp>
        <p:nvSpPr>
          <p:cNvPr id="79882" name="Text Box 10"/>
          <p:cNvSpPr txBox="1"/>
          <p:nvPr/>
        </p:nvSpPr>
        <p:spPr>
          <a:xfrm>
            <a:off x="3416006" y="3779299"/>
            <a:ext cx="557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/>
              <a:t>(2)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4EFBB2B-1973-411B-B0FA-D800F94473E6}"/>
              </a:ext>
            </a:extLst>
          </p:cNvPr>
          <p:cNvSpPr txBox="1"/>
          <p:nvPr/>
        </p:nvSpPr>
        <p:spPr>
          <a:xfrm>
            <a:off x="8067799" y="3817172"/>
            <a:ext cx="557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(4)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344E0F59-65DB-4E4C-919F-E718D41B42B0}"/>
              </a:ext>
            </a:extLst>
          </p:cNvPr>
          <p:cNvSpPr txBox="1"/>
          <p:nvPr/>
        </p:nvSpPr>
        <p:spPr>
          <a:xfrm>
            <a:off x="7956376" y="4684175"/>
            <a:ext cx="557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400" dirty="0"/>
              <a:t>(3)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7B60C-4A49-4456-A9E2-37A20257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412776"/>
            <a:ext cx="8280400" cy="863600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8431C-5987-43A4-8FFE-6E1FD682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853271"/>
            <a:ext cx="8229600" cy="11514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当创建子进程是为了调用</a:t>
            </a:r>
            <a:r>
              <a:rPr lang="en-US" altLang="zh-CN" dirty="0"/>
              <a:t>exec</a:t>
            </a:r>
            <a:r>
              <a:rPr lang="zh-CN" altLang="en-US" dirty="0"/>
              <a:t>家族函数时，你选</a:t>
            </a:r>
            <a:r>
              <a:rPr lang="en-US" altLang="zh-CN" dirty="0"/>
              <a:t> </a:t>
            </a:r>
            <a:r>
              <a:rPr lang="en-US" altLang="zh-CN" u="sng" dirty="0"/>
              <a:t>     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A. fork() 		B. </a:t>
            </a:r>
            <a:r>
              <a:rPr lang="en-US" altLang="zh-CN" dirty="0" err="1"/>
              <a:t>vfork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0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/>
          </p:cNvSpPr>
          <p:nvPr>
            <p:ph type="body"/>
          </p:nvPr>
        </p:nvSpPr>
        <p:spPr>
          <a:xfrm>
            <a:off x="323850" y="765175"/>
            <a:ext cx="8229600" cy="4213225"/>
          </a:xfrm>
          <a:ln/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 sz="2000" b="0" dirty="0"/>
              <a:t>vfork is similar to fork but does not create a copy of the data of the parent process. Instead,it shares the data between the parent and child process. This saves a great deal of CPU time (and if one of the processes were to manipulate the shared data, the other would notice automatically).</a:t>
            </a:r>
          </a:p>
          <a:p>
            <a:pPr lvl="0"/>
            <a:r>
              <a:rPr lang="en-US" altLang="zh-CN" sz="2000" b="0" dirty="0"/>
              <a:t>vfork is designed for the situation in which a child process just generated immediately executes an execve system call to load a new program. The kernel also guarantees that the parent process is blocked until the child process exits or starts a new program.</a:t>
            </a:r>
          </a:p>
          <a:p>
            <a:pPr lvl="0"/>
            <a:r>
              <a:rPr lang="en-US" altLang="zh-CN" sz="2000" b="0" dirty="0"/>
              <a:t>Quoting the manual page vfork(2), it is ‘‘rather unfortunate that Linux revived this specter from the past.’’ Since fork uses copy-on-write, the speed argument for vfork does not really count anymore, and its use should therefore be avoided.</a:t>
            </a:r>
          </a:p>
        </p:txBody>
      </p:sp>
      <p:sp>
        <p:nvSpPr>
          <p:cNvPr id="82947" name="矩形 4"/>
          <p:cNvSpPr/>
          <p:nvPr/>
        </p:nvSpPr>
        <p:spPr>
          <a:xfrm>
            <a:off x="500063" y="5214938"/>
            <a:ext cx="79295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zh-CN" sz="2000" b="0" dirty="0"/>
              <a:t>Wolfgang Mauerer, Linux Kernel Architecture, Wiley Publishing, 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346868" y="332656"/>
            <a:ext cx="8450263" cy="815975"/>
          </a:xfrm>
          <a:ln/>
        </p:spPr>
        <p:txBody>
          <a:bodyPr vert="horz" wrap="square" lIns="91440" tIns="45720" rIns="91440" bIns="45720" anchor="ctr"/>
          <a:lstStyle>
            <a:lvl1pPr lvl="0">
              <a:defRPr kern="1200"/>
            </a:lvl1pPr>
          </a:lstStyle>
          <a:p>
            <a:pPr lvl="0" eaLnBrk="1" hangingPunct="1"/>
            <a:r>
              <a:rPr lang="zh-CN" altLang="en-US" dirty="0">
                <a:latin typeface="宋体" panose="02010600030101010101" pitchFamily="2" charset="-122"/>
              </a:rPr>
              <a:t>关于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次作业的展示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subTitle"/>
          </p:nvPr>
        </p:nvSpPr>
        <p:spPr>
          <a:xfrm>
            <a:off x="323528" y="1412776"/>
            <a:ext cx="3744416" cy="2304256"/>
          </a:xfrm>
          <a:ln/>
        </p:spPr>
        <p:txBody>
          <a:bodyPr vert="horz" wrap="square" lIns="90488" tIns="44450" rIns="90488" bIns="44450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>
                <a:latin typeface="宋体" panose="02010600030101010101" pitchFamily="2" charset="-122"/>
              </a:rPr>
              <a:t>题量大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342900" lvl="0" indent="-342900" algn="l" defTabSz="1228725" eaLnBrk="1" hangingPunct="1">
              <a:lnSpc>
                <a:spcPct val="90000"/>
              </a:lnSpc>
            </a:pPr>
            <a:endParaRPr lang="en-US" altLang="zh-CN" b="0" dirty="0">
              <a:latin typeface="宋体" panose="02010600030101010101" pitchFamily="2" charset="-122"/>
            </a:endParaRPr>
          </a:p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>
                <a:latin typeface="宋体" panose="02010600030101010101" pitchFamily="2" charset="-122"/>
              </a:rPr>
              <a:t>题难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342900" lvl="0" indent="-342900" algn="l" defTabSz="1228725" eaLnBrk="1" hangingPunct="1">
              <a:lnSpc>
                <a:spcPct val="90000"/>
              </a:lnSpc>
            </a:pPr>
            <a:endParaRPr lang="en-US" altLang="zh-CN" b="0" dirty="0">
              <a:latin typeface="宋体" panose="02010600030101010101" pitchFamily="2" charset="-122"/>
            </a:endParaRPr>
          </a:p>
          <a:p>
            <a:pPr marL="342900" lvl="0" indent="-342900" algn="l" defTabSz="1228725" eaLnBrk="1" hangingPunct="1">
              <a:lnSpc>
                <a:spcPct val="90000"/>
              </a:lnSpc>
            </a:pPr>
            <a:r>
              <a:rPr lang="zh-CN" altLang="en-US" b="0" dirty="0">
                <a:latin typeface="宋体" panose="02010600030101010101" pitchFamily="2" charset="-122"/>
              </a:rPr>
              <a:t>非喜勿进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3E6D0-1C3F-1F58-C828-5581004BE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404664"/>
            <a:ext cx="3447540" cy="61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233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5477</Words>
  <Application>Microsoft Office PowerPoint</Application>
  <PresentationFormat>全屏显示(4:3)</PresentationFormat>
  <Paragraphs>1002</Paragraphs>
  <Slides>86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0" baseType="lpstr">
      <vt:lpstr>楷体_GB2312</vt:lpstr>
      <vt:lpstr>宋体</vt:lpstr>
      <vt:lpstr>Arial</vt:lpstr>
      <vt:lpstr>Calibri</vt:lpstr>
      <vt:lpstr>Comic Sans MS</vt:lpstr>
      <vt:lpstr>Courier New</vt:lpstr>
      <vt:lpstr>Helvetica</vt:lpstr>
      <vt:lpstr>Times New Roman</vt:lpstr>
      <vt:lpstr>Verdana</vt:lpstr>
      <vt:lpstr>Wingdings</vt:lpstr>
      <vt:lpstr>默认设计模板</vt:lpstr>
      <vt:lpstr>自定义设计方案</vt:lpstr>
      <vt:lpstr>Microsoft Visio 2003-2010 Drawing</vt:lpstr>
      <vt:lpstr>PBrush</vt:lpstr>
      <vt:lpstr>PowerPoint 演示文稿</vt:lpstr>
      <vt:lpstr>为什么要学习系统编程?  1. 产业需求</vt:lpstr>
      <vt:lpstr>为什么要学习系统编程?  1. 产业需求  2. 计算机系统能力人才的需求</vt:lpstr>
      <vt:lpstr>为什么Taishan服务器 + openEuler操作系统?</vt:lpstr>
      <vt:lpstr>PowerPoint 演示文稿</vt:lpstr>
      <vt:lpstr>详细授课内容安排</vt:lpstr>
      <vt:lpstr>成绩说明</vt:lpstr>
      <vt:lpstr>参考资料</vt:lpstr>
      <vt:lpstr>关于4次作业的展示</vt:lpstr>
      <vt:lpstr>本节课内容</vt:lpstr>
      <vt:lpstr>库函数和OS核心代码的关系</vt:lpstr>
      <vt:lpstr>应用软件 vs.系统软件</vt:lpstr>
      <vt:lpstr>PowerPoint 演示文稿</vt:lpstr>
      <vt:lpstr>系统调用和库函数之间的区别</vt:lpstr>
      <vt:lpstr>程序编译与调试 - 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系统调用联机帮助使用例子 （1）</vt:lpstr>
      <vt:lpstr>PowerPoint 演示文稿</vt:lpstr>
      <vt:lpstr>出错时 – 返回值</vt:lpstr>
      <vt:lpstr>出错时 – 系统全局整型变量errno</vt:lpstr>
      <vt:lpstr>出错时–errno – 相关系统调用</vt:lpstr>
      <vt:lpstr>处理错误的示例</vt:lpstr>
      <vt:lpstr>进程</vt:lpstr>
      <vt:lpstr>进程的状态</vt:lpstr>
      <vt:lpstr>进程状态的查看</vt:lpstr>
      <vt:lpstr>进程状态的查看</vt:lpstr>
      <vt:lpstr>进程状态</vt:lpstr>
      <vt:lpstr>进程的id – getpid(),getppid()</vt:lpstr>
      <vt:lpstr>PowerPoint 演示文稿</vt:lpstr>
      <vt:lpstr>创建一个新的进程 – fork()</vt:lpstr>
      <vt:lpstr>fork 是如何工作的？(1)</vt:lpstr>
      <vt:lpstr>fork 是怎么工作的？ (2)</vt:lpstr>
      <vt:lpstr>fork 是怎么工作的？ (3)</vt:lpstr>
      <vt:lpstr>fork 是怎么工作的？(4)</vt:lpstr>
      <vt:lpstr>fork 是怎么工作的？(5)</vt:lpstr>
      <vt:lpstr>fork 是怎么工作的？(6)</vt:lpstr>
      <vt:lpstr>创建一个新的进程 – fork()</vt:lpstr>
      <vt:lpstr>fork() - 例1</vt:lpstr>
      <vt:lpstr>fork()- 例2</vt:lpstr>
      <vt:lpstr>fork() - 例3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孤儿进程</vt:lpstr>
      <vt:lpstr>Linux中的两个特殊的进程（跟系统有关）</vt:lpstr>
      <vt:lpstr>终止一个进程</vt:lpstr>
      <vt:lpstr>终止一个进程</vt:lpstr>
      <vt:lpstr>终止一个进程</vt:lpstr>
      <vt:lpstr>终止一个进程</vt:lpstr>
      <vt:lpstr>僵尸进程的内核数据结构</vt:lpstr>
      <vt:lpstr>僵尸进程的避免</vt:lpstr>
      <vt:lpstr>wait()的使用-例1</vt:lpstr>
      <vt:lpstr>状态标志一览</vt:lpstr>
      <vt:lpstr>僵尸进程的避免</vt:lpstr>
      <vt:lpstr>进程组</vt:lpstr>
      <vt:lpstr>僵尸进程的避免</vt:lpstr>
      <vt:lpstr>waitpid()使用例子</vt:lpstr>
      <vt:lpstr>waitpid()例子程序的结果</vt:lpstr>
      <vt:lpstr>PowerPoint 演示文稿</vt:lpstr>
      <vt:lpstr>僵尸进程的避免</vt:lpstr>
      <vt:lpstr>PowerPoint 演示文稿</vt:lpstr>
      <vt:lpstr>僵尸进程的避免</vt:lpstr>
      <vt:lpstr>PowerPoint 演示文稿</vt:lpstr>
      <vt:lpstr>关于fork的一些问题</vt:lpstr>
      <vt:lpstr>这个应该没有问题了……</vt:lpstr>
      <vt:lpstr>自问自答自验证- 以下程序运行结果是什么?</vt:lpstr>
      <vt:lpstr>fork()函数</vt:lpstr>
      <vt:lpstr>课堂讨论题: </vt:lpstr>
      <vt:lpstr>PowerPoint 演示文稿</vt:lpstr>
      <vt:lpstr>PowerPoint 演示文稿</vt:lpstr>
      <vt:lpstr>PowerPoint 演示文稿</vt:lpstr>
      <vt:lpstr>明白了吗?</vt:lpstr>
      <vt:lpstr>PowerPoint 演示文稿</vt:lpstr>
      <vt:lpstr>vfork()</vt:lpstr>
      <vt:lpstr>下面的程序运行结果分别是什么?</vt:lpstr>
      <vt:lpstr>思考题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Linux操作系统-系统编程</dc:title>
  <dc:creator>冯禹洪</dc:creator>
  <cp:lastModifiedBy>yuhong</cp:lastModifiedBy>
  <cp:revision>247</cp:revision>
  <dcterms:created xsi:type="dcterms:W3CDTF">2010-06-17T02:54:56Z</dcterms:created>
  <dcterms:modified xsi:type="dcterms:W3CDTF">2023-09-03T15:54:57Z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